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4" r:id="rId2"/>
  </p:sldMasterIdLst>
  <p:notesMasterIdLst>
    <p:notesMasterId r:id="rId93"/>
  </p:notesMasterIdLst>
  <p:sldIdLst>
    <p:sldId id="916" r:id="rId3"/>
    <p:sldId id="400" r:id="rId4"/>
    <p:sldId id="653" r:id="rId5"/>
    <p:sldId id="695" r:id="rId6"/>
    <p:sldId id="697" r:id="rId7"/>
    <p:sldId id="688" r:id="rId8"/>
    <p:sldId id="761" r:id="rId9"/>
    <p:sldId id="738" r:id="rId10"/>
    <p:sldId id="572" r:id="rId11"/>
    <p:sldId id="839" r:id="rId12"/>
    <p:sldId id="803" r:id="rId13"/>
    <p:sldId id="742" r:id="rId14"/>
    <p:sldId id="746" r:id="rId15"/>
    <p:sldId id="566" r:id="rId16"/>
    <p:sldId id="748" r:id="rId17"/>
    <p:sldId id="750" r:id="rId18"/>
    <p:sldId id="762" r:id="rId19"/>
    <p:sldId id="816" r:id="rId20"/>
    <p:sldId id="818" r:id="rId21"/>
    <p:sldId id="819" r:id="rId22"/>
    <p:sldId id="822" r:id="rId23"/>
    <p:sldId id="824" r:id="rId24"/>
    <p:sldId id="821" r:id="rId25"/>
    <p:sldId id="825" r:id="rId26"/>
    <p:sldId id="671" r:id="rId27"/>
    <p:sldId id="828" r:id="rId28"/>
    <p:sldId id="829" r:id="rId29"/>
    <p:sldId id="676" r:id="rId30"/>
    <p:sldId id="674" r:id="rId31"/>
    <p:sldId id="677" r:id="rId32"/>
    <p:sldId id="897" r:id="rId33"/>
    <p:sldId id="678" r:id="rId34"/>
    <p:sldId id="890" r:id="rId35"/>
    <p:sldId id="891" r:id="rId36"/>
    <p:sldId id="896" r:id="rId37"/>
    <p:sldId id="843" r:id="rId38"/>
    <p:sldId id="842" r:id="rId39"/>
    <p:sldId id="893" r:id="rId40"/>
    <p:sldId id="845" r:id="rId41"/>
    <p:sldId id="846" r:id="rId42"/>
    <p:sldId id="850" r:id="rId43"/>
    <p:sldId id="894" r:id="rId44"/>
    <p:sldId id="854" r:id="rId45"/>
    <p:sldId id="855" r:id="rId46"/>
    <p:sldId id="856" r:id="rId47"/>
    <p:sldId id="859" r:id="rId48"/>
    <p:sldId id="861" r:id="rId49"/>
    <p:sldId id="917" r:id="rId50"/>
    <p:sldId id="681" r:id="rId51"/>
    <p:sldId id="602" r:id="rId52"/>
    <p:sldId id="906" r:id="rId53"/>
    <p:sldId id="907" r:id="rId54"/>
    <p:sldId id="898" r:id="rId55"/>
    <p:sldId id="899" r:id="rId56"/>
    <p:sldId id="908" r:id="rId57"/>
    <p:sldId id="909" r:id="rId58"/>
    <p:sldId id="900" r:id="rId59"/>
    <p:sldId id="918" r:id="rId60"/>
    <p:sldId id="919" r:id="rId61"/>
    <p:sldId id="920" r:id="rId62"/>
    <p:sldId id="921" r:id="rId63"/>
    <p:sldId id="922" r:id="rId64"/>
    <p:sldId id="923" r:id="rId65"/>
    <p:sldId id="739" r:id="rId66"/>
    <p:sldId id="740" r:id="rId67"/>
    <p:sldId id="802" r:id="rId68"/>
    <p:sldId id="741" r:id="rId69"/>
    <p:sldId id="910" r:id="rId70"/>
    <p:sldId id="911" r:id="rId71"/>
    <p:sldId id="913" r:id="rId72"/>
    <p:sldId id="914" r:id="rId73"/>
    <p:sldId id="915" r:id="rId74"/>
    <p:sldId id="744" r:id="rId75"/>
    <p:sldId id="857" r:id="rId76"/>
    <p:sldId id="804" r:id="rId77"/>
    <p:sldId id="901" r:id="rId78"/>
    <p:sldId id="902" r:id="rId79"/>
    <p:sldId id="903" r:id="rId80"/>
    <p:sldId id="904" r:id="rId81"/>
    <p:sldId id="905" r:id="rId82"/>
    <p:sldId id="912" r:id="rId83"/>
    <p:sldId id="815" r:id="rId84"/>
    <p:sldId id="862" r:id="rId85"/>
    <p:sldId id="863" r:id="rId86"/>
    <p:sldId id="892" r:id="rId87"/>
    <p:sldId id="763" r:id="rId88"/>
    <p:sldId id="783" r:id="rId89"/>
    <p:sldId id="895" r:id="rId90"/>
    <p:sldId id="851" r:id="rId91"/>
    <p:sldId id="853" r:id="rId9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tin, Bora [CCE E]" initials="CB[E" lastIdx="38" clrIdx="0">
    <p:extLst>
      <p:ext uri="{19B8F6BF-5375-455C-9EA6-DF929625EA0E}">
        <p15:presenceInfo xmlns:p15="http://schemas.microsoft.com/office/powerpoint/2012/main" userId="S-1-5-21-1659004503-1450960922-1606980848-6827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0000"/>
    <a:srgbClr val="9B0D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78" autoAdjust="0"/>
    <p:restoredTop sz="81533" autoAdjust="0"/>
  </p:normalViewPr>
  <p:slideViewPr>
    <p:cSldViewPr snapToGrid="0">
      <p:cViewPr varScale="1">
        <p:scale>
          <a:sx n="66" d="100"/>
          <a:sy n="66" d="100"/>
        </p:scale>
        <p:origin x="1296" y="102"/>
      </p:cViewPr>
      <p:guideLst/>
    </p:cSldViewPr>
  </p:slideViewPr>
  <p:notesTextViewPr>
    <p:cViewPr>
      <p:scale>
        <a:sx n="3" d="2"/>
        <a:sy n="3" d="2"/>
      </p:scale>
      <p:origin x="0" y="0"/>
    </p:cViewPr>
  </p:notesTextViewPr>
  <p:notesViewPr>
    <p:cSldViewPr snapToGrid="0">
      <p:cViewPr varScale="1">
        <p:scale>
          <a:sx n="78" d="100"/>
          <a:sy n="78" d="100"/>
        </p:scale>
        <p:origin x="313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aozoc\Desktop\SWCC_PressurePlate_2018_Iowa_askin.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a:lstStyle/>
          <a:p>
            <a:pPr>
              <a:defRPr/>
            </a:pPr>
            <a:r>
              <a:rPr lang="en-US" dirty="0"/>
              <a:t>Cell</a:t>
            </a:r>
            <a:r>
              <a:rPr lang="en-US" baseline="0" dirty="0"/>
              <a:t> 186 – Fine RCA (</a:t>
            </a:r>
            <a:r>
              <a:rPr lang="en-US" dirty="0"/>
              <a:t>18617GS007)</a:t>
            </a:r>
          </a:p>
        </c:rich>
      </c:tx>
      <c:layout>
        <c:manualLayout>
          <c:xMode val="edge"/>
          <c:yMode val="edge"/>
          <c:x val="0.14361093563789487"/>
          <c:y val="3.6470162697676391E-3"/>
        </c:manualLayout>
      </c:layout>
      <c:overlay val="1"/>
    </c:title>
    <c:autoTitleDeleted val="0"/>
    <c:plotArea>
      <c:layout>
        <c:manualLayout>
          <c:layoutTarget val="inner"/>
          <c:xMode val="edge"/>
          <c:yMode val="edge"/>
          <c:x val="0.19273822608332625"/>
          <c:y val="8.8863652911623708E-2"/>
          <c:w val="0.77262339254506585"/>
          <c:h val="0.75269078281375146"/>
        </c:manualLayout>
      </c:layout>
      <c:scatterChart>
        <c:scatterStyle val="lineMarker"/>
        <c:varyColors val="0"/>
        <c:ser>
          <c:idx val="0"/>
          <c:order val="0"/>
          <c:tx>
            <c:v>Fitted Data</c:v>
          </c:tx>
          <c:spPr>
            <a:ln w="19050">
              <a:solidFill>
                <a:sysClr val="windowText" lastClr="000000"/>
              </a:solidFill>
              <a:prstDash val="sysDash"/>
            </a:ln>
          </c:spPr>
          <c:marker>
            <c:symbol val="none"/>
          </c:marker>
          <c:xVal>
            <c:numRef>
              <c:f>'3. Fitting VG eqn'!$B$19:$B$59</c:f>
              <c:numCache>
                <c:formatCode>0.0000</c:formatCode>
                <c:ptCount val="41"/>
                <c:pt idx="0">
                  <c:v>0.28115520566451274</c:v>
                </c:pt>
                <c:pt idx="1">
                  <c:v>0.2811467142880088</c:v>
                </c:pt>
                <c:pt idx="2">
                  <c:v>0.28113534453358829</c:v>
                </c:pt>
                <c:pt idx="3">
                  <c:v>0.28112267076119735</c:v>
                </c:pt>
                <c:pt idx="4">
                  <c:v>0.28110906993418866</c:v>
                </c:pt>
                <c:pt idx="5">
                  <c:v>0.28107979298325864</c:v>
                </c:pt>
                <c:pt idx="6">
                  <c:v>0.28101530574691197</c:v>
                </c:pt>
                <c:pt idx="7">
                  <c:v>0.28083224445196298</c:v>
                </c:pt>
                <c:pt idx="8">
                  <c:v>0.2806290780861766</c:v>
                </c:pt>
                <c:pt idx="9">
                  <c:v>0.28041208600363354</c:v>
                </c:pt>
                <c:pt idx="10">
                  <c:v>0.28018455989210306</c:v>
                </c:pt>
                <c:pt idx="11">
                  <c:v>0.27994858315609444</c:v>
                </c:pt>
                <c:pt idx="12">
                  <c:v>0.27945674363362244</c:v>
                </c:pt>
                <c:pt idx="13">
                  <c:v>0.27841700712967815</c:v>
                </c:pt>
                <c:pt idx="14">
                  <c:v>0.27732941480047063</c:v>
                </c:pt>
                <c:pt idx="15">
                  <c:v>0.27621336097923893</c:v>
                </c:pt>
                <c:pt idx="16">
                  <c:v>0.27508103609070916</c:v>
                </c:pt>
                <c:pt idx="17">
                  <c:v>0.27394077493149893</c:v>
                </c:pt>
                <c:pt idx="18">
                  <c:v>0.27279855943467574</c:v>
                </c:pt>
                <c:pt idx="19">
                  <c:v>0.27165881270646636</c:v>
                </c:pt>
                <c:pt idx="20">
                  <c:v>0.27052486614096816</c:v>
                </c:pt>
                <c:pt idx="21">
                  <c:v>0.26501271239825269</c:v>
                </c:pt>
                <c:pt idx="22">
                  <c:v>0.25985029796053077</c:v>
                </c:pt>
                <c:pt idx="23">
                  <c:v>0.25065669166264948</c:v>
                </c:pt>
                <c:pt idx="24">
                  <c:v>0.24281197569388288</c:v>
                </c:pt>
                <c:pt idx="25">
                  <c:v>0.23606229881053226</c:v>
                </c:pt>
                <c:pt idx="26">
                  <c:v>0.23018715836167022</c:v>
                </c:pt>
                <c:pt idx="27">
                  <c:v>0.22501463221274604</c:v>
                </c:pt>
                <c:pt idx="28">
                  <c:v>0.22041340438485704</c:v>
                </c:pt>
                <c:pt idx="29">
                  <c:v>0.21628285607441644</c:v>
                </c:pt>
                <c:pt idx="30">
                  <c:v>0.21254505248531852</c:v>
                </c:pt>
                <c:pt idx="31">
                  <c:v>0.15677657844506696</c:v>
                </c:pt>
                <c:pt idx="32">
                  <c:v>0.13608137401486622</c:v>
                </c:pt>
                <c:pt idx="33">
                  <c:v>9.7410134351595498E-2</c:v>
                </c:pt>
                <c:pt idx="34">
                  <c:v>8.4283948850620211E-2</c:v>
                </c:pt>
                <c:pt idx="35">
                  <c:v>6.9594362184295086E-2</c:v>
                </c:pt>
                <c:pt idx="36">
                  <c:v>6.0205356259279551E-2</c:v>
                </c:pt>
                <c:pt idx="37">
                  <c:v>5.2082120486397133E-2</c:v>
                </c:pt>
                <c:pt idx="38">
                  <c:v>3.7198195914173018E-2</c:v>
                </c:pt>
                <c:pt idx="39">
                  <c:v>3.4174127035655734E-2</c:v>
                </c:pt>
                <c:pt idx="40">
                  <c:v>3.217881214288433E-2</c:v>
                </c:pt>
              </c:numCache>
            </c:numRef>
          </c:xVal>
          <c:yVal>
            <c:numRef>
              <c:f>'3. Fitting VG eqn'!$A$19:$A$59</c:f>
              <c:numCache>
                <c:formatCode>General</c:formatCode>
                <c:ptCount val="41"/>
                <c:pt idx="0">
                  <c:v>1E-3</c:v>
                </c:pt>
                <c:pt idx="1">
                  <c:v>2.5000000000000001E-2</c:v>
                </c:pt>
                <c:pt idx="2">
                  <c:v>0.05</c:v>
                </c:pt>
                <c:pt idx="3">
                  <c:v>7.4999999999999997E-2</c:v>
                </c:pt>
                <c:pt idx="4">
                  <c:v>0.1</c:v>
                </c:pt>
                <c:pt idx="5">
                  <c:v>0.15</c:v>
                </c:pt>
                <c:pt idx="6">
                  <c:v>0.25</c:v>
                </c:pt>
                <c:pt idx="7">
                  <c:v>0.5</c:v>
                </c:pt>
                <c:pt idx="8">
                  <c:v>0.75</c:v>
                </c:pt>
                <c:pt idx="9">
                  <c:v>1</c:v>
                </c:pt>
                <c:pt idx="10">
                  <c:v>1.25</c:v>
                </c:pt>
                <c:pt idx="11">
                  <c:v>1.5</c:v>
                </c:pt>
                <c:pt idx="12">
                  <c:v>2</c:v>
                </c:pt>
                <c:pt idx="13">
                  <c:v>3</c:v>
                </c:pt>
                <c:pt idx="14">
                  <c:v>4</c:v>
                </c:pt>
                <c:pt idx="15">
                  <c:v>5</c:v>
                </c:pt>
                <c:pt idx="16">
                  <c:v>6</c:v>
                </c:pt>
                <c:pt idx="17">
                  <c:v>7</c:v>
                </c:pt>
                <c:pt idx="18">
                  <c:v>8</c:v>
                </c:pt>
                <c:pt idx="19">
                  <c:v>9</c:v>
                </c:pt>
                <c:pt idx="20">
                  <c:v>10</c:v>
                </c:pt>
                <c:pt idx="21">
                  <c:v>15</c:v>
                </c:pt>
                <c:pt idx="22">
                  <c:v>20</c:v>
                </c:pt>
                <c:pt idx="23">
                  <c:v>30</c:v>
                </c:pt>
                <c:pt idx="24">
                  <c:v>40</c:v>
                </c:pt>
                <c:pt idx="25">
                  <c:v>50</c:v>
                </c:pt>
                <c:pt idx="26">
                  <c:v>60</c:v>
                </c:pt>
                <c:pt idx="27">
                  <c:v>70</c:v>
                </c:pt>
                <c:pt idx="28">
                  <c:v>80</c:v>
                </c:pt>
                <c:pt idx="29">
                  <c:v>90</c:v>
                </c:pt>
                <c:pt idx="30">
                  <c:v>100</c:v>
                </c:pt>
                <c:pt idx="31">
                  <c:v>500</c:v>
                </c:pt>
                <c:pt idx="32">
                  <c:v>1000</c:v>
                </c:pt>
                <c:pt idx="33">
                  <c:v>5000</c:v>
                </c:pt>
                <c:pt idx="34">
                  <c:v>10000</c:v>
                </c:pt>
                <c:pt idx="35">
                  <c:v>25000</c:v>
                </c:pt>
                <c:pt idx="36" formatCode="0.00E+00">
                  <c:v>50000</c:v>
                </c:pt>
                <c:pt idx="37" formatCode="0.00E+00">
                  <c:v>100000</c:v>
                </c:pt>
                <c:pt idx="38" formatCode="0.00E+00">
                  <c:v>500000</c:v>
                </c:pt>
                <c:pt idx="39" formatCode="0.00E+00">
                  <c:v>750000</c:v>
                </c:pt>
                <c:pt idx="40" formatCode="0.00E+00">
                  <c:v>1000000</c:v>
                </c:pt>
              </c:numCache>
            </c:numRef>
          </c:yVal>
          <c:smooth val="0"/>
          <c:extLst>
            <c:ext xmlns:c16="http://schemas.microsoft.com/office/drawing/2014/chart" uri="{C3380CC4-5D6E-409C-BE32-E72D297353CC}">
              <c16:uniqueId val="{00000000-8633-4911-A05B-4BB0365A8D37}"/>
            </c:ext>
          </c:extLst>
        </c:ser>
        <c:ser>
          <c:idx val="1"/>
          <c:order val="1"/>
          <c:tx>
            <c:v>Pressure Plate Test</c:v>
          </c:tx>
          <c:spPr>
            <a:ln w="28575">
              <a:noFill/>
            </a:ln>
          </c:spPr>
          <c:marker>
            <c:symbol val="circle"/>
            <c:size val="8"/>
            <c:spPr>
              <a:solidFill>
                <a:sysClr val="windowText" lastClr="000000"/>
              </a:solidFill>
              <a:ln>
                <a:noFill/>
              </a:ln>
            </c:spPr>
          </c:marker>
          <c:xVal>
            <c:numRef>
              <c:f>'3. Fitting VG eqn'!$E$7:$E$15</c:f>
              <c:numCache>
                <c:formatCode>0.000</c:formatCode>
                <c:ptCount val="9"/>
                <c:pt idx="0">
                  <c:v>0.2811553825513386</c:v>
                </c:pt>
                <c:pt idx="1">
                  <c:v>0.2793506689471239</c:v>
                </c:pt>
                <c:pt idx="2">
                  <c:v>0.26094259018413424</c:v>
                </c:pt>
                <c:pt idx="3">
                  <c:v>0.24849006631505302</c:v>
                </c:pt>
                <c:pt idx="4">
                  <c:v>0.24000791237524402</c:v>
                </c:pt>
                <c:pt idx="5">
                  <c:v>0.23224764387712096</c:v>
                </c:pt>
                <c:pt idx="6">
                  <c:v>0.22196077633309735</c:v>
                </c:pt>
                <c:pt idx="7">
                  <c:v>0.19489007226987726</c:v>
                </c:pt>
                <c:pt idx="8">
                  <c:v>0.14489950543313082</c:v>
                </c:pt>
              </c:numCache>
            </c:numRef>
          </c:xVal>
          <c:yVal>
            <c:numRef>
              <c:f>'3. Fitting VG eqn'!$D$7:$D$15</c:f>
              <c:numCache>
                <c:formatCode>0.00</c:formatCode>
                <c:ptCount val="9"/>
                <c:pt idx="0" formatCode="0.000">
                  <c:v>1E-3</c:v>
                </c:pt>
                <c:pt idx="1">
                  <c:v>3.4485000000000001</c:v>
                </c:pt>
                <c:pt idx="2">
                  <c:v>6.8970000000000002</c:v>
                </c:pt>
                <c:pt idx="3">
                  <c:v>13.794</c:v>
                </c:pt>
                <c:pt idx="4">
                  <c:v>27.588000000000001</c:v>
                </c:pt>
                <c:pt idx="5">
                  <c:v>55.176000000000002</c:v>
                </c:pt>
                <c:pt idx="6">
                  <c:v>110.352</c:v>
                </c:pt>
                <c:pt idx="7">
                  <c:v>220.70400000000001</c:v>
                </c:pt>
                <c:pt idx="8">
                  <c:v>441.40800000000002</c:v>
                </c:pt>
              </c:numCache>
            </c:numRef>
          </c:yVal>
          <c:smooth val="0"/>
          <c:extLst>
            <c:ext xmlns:c16="http://schemas.microsoft.com/office/drawing/2014/chart" uri="{C3380CC4-5D6E-409C-BE32-E72D297353CC}">
              <c16:uniqueId val="{00000001-8633-4911-A05B-4BB0365A8D37}"/>
            </c:ext>
          </c:extLst>
        </c:ser>
        <c:ser>
          <c:idx val="3"/>
          <c:order val="2"/>
          <c:tx>
            <c:v>Activity Meter</c:v>
          </c:tx>
          <c:spPr>
            <a:ln w="28575">
              <a:noFill/>
            </a:ln>
          </c:spPr>
          <c:marker>
            <c:symbol val="square"/>
            <c:size val="8"/>
            <c:spPr>
              <a:solidFill>
                <a:srgbClr val="FF0000"/>
              </a:solidFill>
              <a:ln>
                <a:noFill/>
              </a:ln>
            </c:spPr>
          </c:marker>
          <c:xVal>
            <c:numRef>
              <c:f>'3. Fitting VG eqn'!$E$16:$E$20</c:f>
              <c:numCache>
                <c:formatCode>0.000</c:formatCode>
                <c:ptCount val="5"/>
                <c:pt idx="0">
                  <c:v>0.14391459324684408</c:v>
                </c:pt>
                <c:pt idx="1">
                  <c:v>9.4645252329827109E-2</c:v>
                </c:pt>
                <c:pt idx="2">
                  <c:v>7.3206523667108517E-2</c:v>
                </c:pt>
                <c:pt idx="3">
                  <c:v>5.3343659635656161E-2</c:v>
                </c:pt>
                <c:pt idx="4">
                  <c:v>2.8301703050731951E-2</c:v>
                </c:pt>
              </c:numCache>
            </c:numRef>
          </c:xVal>
          <c:yVal>
            <c:numRef>
              <c:f>'3. Fitting VG eqn'!$D$16:$D$20</c:f>
              <c:numCache>
                <c:formatCode>0.00</c:formatCode>
                <c:ptCount val="5"/>
                <c:pt idx="0">
                  <c:v>2590</c:v>
                </c:pt>
                <c:pt idx="1">
                  <c:v>6850</c:v>
                </c:pt>
                <c:pt idx="2">
                  <c:v>13360</c:v>
                </c:pt>
                <c:pt idx="3">
                  <c:v>36560</c:v>
                </c:pt>
                <c:pt idx="4">
                  <c:v>150180</c:v>
                </c:pt>
              </c:numCache>
            </c:numRef>
          </c:yVal>
          <c:smooth val="0"/>
          <c:extLst>
            <c:ext xmlns:c16="http://schemas.microsoft.com/office/drawing/2014/chart" uri="{C3380CC4-5D6E-409C-BE32-E72D297353CC}">
              <c16:uniqueId val="{00000002-8633-4911-A05B-4BB0365A8D37}"/>
            </c:ext>
          </c:extLst>
        </c:ser>
        <c:dLbls>
          <c:showLegendKey val="0"/>
          <c:showVal val="0"/>
          <c:showCatName val="0"/>
          <c:showSerName val="0"/>
          <c:showPercent val="0"/>
          <c:showBubbleSize val="0"/>
        </c:dLbls>
        <c:axId val="64936576"/>
        <c:axId val="146744064"/>
      </c:scatterChart>
      <c:valAx>
        <c:axId val="64936576"/>
        <c:scaling>
          <c:orientation val="minMax"/>
        </c:scaling>
        <c:delete val="0"/>
        <c:axPos val="b"/>
        <c:title>
          <c:tx>
            <c:rich>
              <a:bodyPr/>
              <a:lstStyle/>
              <a:p>
                <a:pPr>
                  <a:defRPr/>
                </a:pPr>
                <a:r>
                  <a:rPr lang="en-US"/>
                  <a:t>Volumetric Water Content</a:t>
                </a:r>
              </a:p>
            </c:rich>
          </c:tx>
          <c:layout>
            <c:manualLayout>
              <c:xMode val="edge"/>
              <c:yMode val="edge"/>
              <c:x val="0.3811496324453244"/>
              <c:y val="0.92665833253084495"/>
            </c:manualLayout>
          </c:layout>
          <c:overlay val="0"/>
        </c:title>
        <c:numFmt formatCode="0.0" sourceLinked="0"/>
        <c:majorTickMark val="out"/>
        <c:minorTickMark val="out"/>
        <c:tickLblPos val="nextTo"/>
        <c:spPr>
          <a:ln w="12700">
            <a:solidFill>
              <a:sysClr val="windowText" lastClr="000000"/>
            </a:solidFill>
          </a:ln>
        </c:spPr>
        <c:txPr>
          <a:bodyPr rot="0" vert="horz"/>
          <a:lstStyle/>
          <a:p>
            <a:pPr>
              <a:defRPr/>
            </a:pPr>
            <a:endParaRPr lang="en-US"/>
          </a:p>
        </c:txPr>
        <c:crossAx val="146744064"/>
        <c:crossesAt val="1.0000000000000041E-3"/>
        <c:crossBetween val="midCat"/>
        <c:majorUnit val="0.1"/>
      </c:valAx>
      <c:valAx>
        <c:axId val="146744064"/>
        <c:scaling>
          <c:logBase val="10"/>
          <c:orientation val="minMax"/>
          <c:max val="1000000"/>
          <c:min val="1.0000000000000041E-3"/>
        </c:scaling>
        <c:delete val="0"/>
        <c:axPos val="l"/>
        <c:title>
          <c:tx>
            <c:rich>
              <a:bodyPr rot="-5400000" vert="horz"/>
              <a:lstStyle/>
              <a:p>
                <a:pPr>
                  <a:defRPr/>
                </a:pPr>
                <a:r>
                  <a:rPr lang="en-US"/>
                  <a:t>Suction (kPa)</a:t>
                </a:r>
              </a:p>
            </c:rich>
          </c:tx>
          <c:layout>
            <c:manualLayout>
              <c:xMode val="edge"/>
              <c:yMode val="edge"/>
              <c:x val="4.214697535750999E-3"/>
              <c:y val="0.32039810080350628"/>
            </c:manualLayout>
          </c:layout>
          <c:overlay val="0"/>
        </c:title>
        <c:numFmt formatCode="General" sourceLinked="0"/>
        <c:majorTickMark val="out"/>
        <c:minorTickMark val="out"/>
        <c:tickLblPos val="nextTo"/>
        <c:spPr>
          <a:ln>
            <a:solidFill>
              <a:sysClr val="windowText" lastClr="000000"/>
            </a:solidFill>
          </a:ln>
        </c:spPr>
        <c:txPr>
          <a:bodyPr rot="0" vert="horz"/>
          <a:lstStyle/>
          <a:p>
            <a:pPr>
              <a:defRPr/>
            </a:pPr>
            <a:endParaRPr lang="en-US"/>
          </a:p>
        </c:txPr>
        <c:crossAx val="64936576"/>
        <c:crosses val="autoZero"/>
        <c:crossBetween val="midCat"/>
        <c:majorUnit val="10"/>
        <c:minorUnit val="10"/>
      </c:valAx>
      <c:spPr>
        <a:solidFill>
          <a:sysClr val="window" lastClr="FFFFFF"/>
        </a:solidFill>
        <a:ln>
          <a:solidFill>
            <a:sysClr val="windowText" lastClr="000000"/>
          </a:solidFill>
        </a:ln>
      </c:spPr>
    </c:plotArea>
    <c:legend>
      <c:legendPos val="tr"/>
      <c:layout>
        <c:manualLayout>
          <c:xMode val="edge"/>
          <c:yMode val="edge"/>
          <c:x val="0.6076614053693481"/>
          <c:y val="0.11022491597359071"/>
          <c:w val="0.33804215000057669"/>
          <c:h val="0.18772386490949106"/>
        </c:manualLayout>
      </c:layout>
      <c:overlay val="1"/>
      <c:spPr>
        <a:ln>
          <a:solidFill>
            <a:sysClr val="windowText" lastClr="000000"/>
          </a:solidFill>
        </a:ln>
      </c:spPr>
    </c:legend>
    <c:plotVisOnly val="1"/>
    <c:dispBlanksAs val="gap"/>
    <c:showDLblsOverMax val="0"/>
  </c:chart>
  <c:txPr>
    <a:bodyPr/>
    <a:lstStyle/>
    <a:p>
      <a:pPr>
        <a:defRPr sz="1200">
          <a:latin typeface="Times New Roman" panose="02020603050405020304" pitchFamily="18" charset="0"/>
          <a:cs typeface="Times New Roman" panose="02020603050405020304" pitchFamily="18" charset="0"/>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488329-EEB8-43A1-88AE-9864CFDACCD3}" type="doc">
      <dgm:prSet loTypeId="urn:microsoft.com/office/officeart/2005/8/layout/radial4" loCatId="relationship" qsTypeId="urn:microsoft.com/office/officeart/2005/8/quickstyle/simple1" qsCatId="simple" csTypeId="urn:microsoft.com/office/officeart/2005/8/colors/accent0_1" csCatId="mainScheme" phldr="1"/>
      <dgm:spPr/>
      <dgm:t>
        <a:bodyPr/>
        <a:lstStyle/>
        <a:p>
          <a:endParaRPr lang="en-US"/>
        </a:p>
      </dgm:t>
    </dgm:pt>
    <dgm:pt modelId="{1EB667CF-CA62-4730-9628-8077CB007591}">
      <dgm:prSet phldrT="[Text]" custT="1"/>
      <dgm:spPr/>
      <dgm:t>
        <a:bodyPr/>
        <a:lstStyle/>
        <a:p>
          <a:r>
            <a:rPr lang="en-US" altLang="en-US" sz="2400" b="1" dirty="0">
              <a:latin typeface="Times New Roman" panose="02020603050405020304" pitchFamily="18" charset="0"/>
              <a:cs typeface="Times New Roman" panose="02020603050405020304" pitchFamily="18" charset="0"/>
            </a:rPr>
            <a:t>Inconsistent</a:t>
          </a:r>
          <a:r>
            <a:rPr lang="en-US" altLang="en-US" sz="2400" dirty="0">
              <a:latin typeface="Times New Roman" panose="02020603050405020304" pitchFamily="18" charset="0"/>
              <a:cs typeface="Times New Roman" panose="02020603050405020304" pitchFamily="18" charset="0"/>
            </a:rPr>
            <a:t> design methods &amp; construction specifications</a:t>
          </a:r>
        </a:p>
        <a:p>
          <a:r>
            <a:rPr lang="en-US" altLang="en-US" sz="2400" b="1" dirty="0">
              <a:latin typeface="Times New Roman" panose="02020603050405020304" pitchFamily="18" charset="0"/>
              <a:cs typeface="Times New Roman" panose="02020603050405020304" pitchFamily="18" charset="0"/>
            </a:rPr>
            <a:t>Prediction</a:t>
          </a:r>
          <a:r>
            <a:rPr lang="en-US" altLang="en-US" sz="2400" dirty="0">
              <a:latin typeface="Times New Roman" panose="02020603050405020304" pitchFamily="18" charset="0"/>
              <a:cs typeface="Times New Roman" panose="02020603050405020304" pitchFamily="18" charset="0"/>
            </a:rPr>
            <a:t> of engineering properties from index properties</a:t>
          </a:r>
          <a:endParaRPr lang="en-US" sz="2400" dirty="0"/>
        </a:p>
      </dgm:t>
    </dgm:pt>
    <dgm:pt modelId="{2D8F0F6A-60C4-4220-8D22-23A452A56451}" type="parTrans" cxnId="{6A4190C3-3CEE-4116-A460-034754F6EB6E}">
      <dgm:prSet/>
      <dgm:spPr/>
      <dgm:t>
        <a:bodyPr/>
        <a:lstStyle/>
        <a:p>
          <a:endParaRPr lang="en-US"/>
        </a:p>
      </dgm:t>
    </dgm:pt>
    <dgm:pt modelId="{8099EA7E-D454-48D2-8140-0B3062A2D617}" type="sibTrans" cxnId="{6A4190C3-3CEE-4116-A460-034754F6EB6E}">
      <dgm:prSet/>
      <dgm:spPr/>
      <dgm:t>
        <a:bodyPr/>
        <a:lstStyle/>
        <a:p>
          <a:endParaRPr lang="en-US"/>
        </a:p>
      </dgm:t>
    </dgm:pt>
    <dgm:pt modelId="{BF587BC7-D371-4454-B139-7A122965C72C}">
      <dgm:prSet phldrT="[Text]" custT="1"/>
      <dgm:spPr/>
      <dgm:t>
        <a:bodyPr/>
        <a:lstStyle/>
        <a:p>
          <a:r>
            <a:rPr lang="en-US" altLang="en-US" sz="2400" b="1" dirty="0">
              <a:latin typeface="Times New Roman" panose="02020603050405020304" pitchFamily="18" charset="0"/>
              <a:cs typeface="Times New Roman" panose="02020603050405020304" pitchFamily="18" charset="0"/>
            </a:rPr>
            <a:t>Variety &amp; uncertainty </a:t>
          </a:r>
          <a:r>
            <a:rPr lang="en-US" altLang="en-US" sz="2400" dirty="0">
              <a:latin typeface="Times New Roman" panose="02020603050405020304" pitchFamily="18" charset="0"/>
              <a:cs typeface="Times New Roman" panose="02020603050405020304" pitchFamily="18" charset="0"/>
            </a:rPr>
            <a:t>of RCA and RAP</a:t>
          </a:r>
          <a:endParaRPr lang="en-US" sz="2400" dirty="0"/>
        </a:p>
      </dgm:t>
    </dgm:pt>
    <dgm:pt modelId="{C6F5D2E3-7B5C-4050-BE12-5A7770D4E458}" type="parTrans" cxnId="{00A1F6AC-2FA5-4931-9FB1-2074DEDFF17E}">
      <dgm:prSet/>
      <dgm:spPr>
        <a:solidFill>
          <a:srgbClr val="00B0F0"/>
        </a:solidFill>
        <a:ln w="38100">
          <a:solidFill>
            <a:schemeClr val="accent1"/>
          </a:solidFill>
        </a:ln>
      </dgm:spPr>
      <dgm:t>
        <a:bodyPr/>
        <a:lstStyle/>
        <a:p>
          <a:endParaRPr lang="en-US"/>
        </a:p>
      </dgm:t>
    </dgm:pt>
    <dgm:pt modelId="{E80C8750-A7FF-4E59-84FA-D66E58BAB178}" type="sibTrans" cxnId="{00A1F6AC-2FA5-4931-9FB1-2074DEDFF17E}">
      <dgm:prSet/>
      <dgm:spPr/>
      <dgm:t>
        <a:bodyPr/>
        <a:lstStyle/>
        <a:p>
          <a:endParaRPr lang="en-US"/>
        </a:p>
      </dgm:t>
    </dgm:pt>
    <dgm:pt modelId="{EEA8D641-AD2B-4790-810C-EB7CBCC6FFD3}">
      <dgm:prSet phldrT="[Text]" custT="1"/>
      <dgm:spPr/>
      <dgm:t>
        <a:bodyPr/>
        <a:lstStyle/>
        <a:p>
          <a:r>
            <a:rPr lang="en-US" altLang="en-US" sz="2400" b="1" dirty="0">
              <a:latin typeface="Times New Roman" panose="02020603050405020304" pitchFamily="18" charset="0"/>
              <a:cs typeface="Times New Roman" panose="02020603050405020304" pitchFamily="18" charset="0"/>
            </a:rPr>
            <a:t>Limitations</a:t>
          </a:r>
          <a:r>
            <a:rPr lang="en-US" altLang="en-US" sz="2400" dirty="0">
              <a:latin typeface="Times New Roman" panose="02020603050405020304" pitchFamily="18" charset="0"/>
              <a:cs typeface="Times New Roman" panose="02020603050405020304" pitchFamily="18" charset="0"/>
            </a:rPr>
            <a:t> of the test apparatus for large stones</a:t>
          </a:r>
          <a:endParaRPr lang="en-US" sz="2400" dirty="0"/>
        </a:p>
      </dgm:t>
    </dgm:pt>
    <dgm:pt modelId="{4920EF1D-C2D7-4B4E-BD9A-C6052E382C7C}" type="parTrans" cxnId="{343F8067-A184-4EF2-9519-8DD8929AC962}">
      <dgm:prSet/>
      <dgm:spPr>
        <a:solidFill>
          <a:srgbClr val="00B0F0"/>
        </a:solidFill>
        <a:ln w="38100">
          <a:solidFill>
            <a:schemeClr val="accent1"/>
          </a:solidFill>
        </a:ln>
      </dgm:spPr>
      <dgm:t>
        <a:bodyPr/>
        <a:lstStyle/>
        <a:p>
          <a:endParaRPr lang="en-US"/>
        </a:p>
      </dgm:t>
    </dgm:pt>
    <dgm:pt modelId="{F9C08998-31C2-4C62-9FEB-25F4179854DC}" type="sibTrans" cxnId="{343F8067-A184-4EF2-9519-8DD8929AC962}">
      <dgm:prSet/>
      <dgm:spPr/>
      <dgm:t>
        <a:bodyPr/>
        <a:lstStyle/>
        <a:p>
          <a:endParaRPr lang="en-US"/>
        </a:p>
      </dgm:t>
    </dgm:pt>
    <dgm:pt modelId="{EC51EBBE-8AF3-4250-A772-FDDF65DEB087}" type="pres">
      <dgm:prSet presAssocID="{2A488329-EEB8-43A1-88AE-9864CFDACCD3}" presName="cycle" presStyleCnt="0">
        <dgm:presLayoutVars>
          <dgm:chMax val="1"/>
          <dgm:dir/>
          <dgm:animLvl val="ctr"/>
          <dgm:resizeHandles val="exact"/>
        </dgm:presLayoutVars>
      </dgm:prSet>
      <dgm:spPr/>
      <dgm:t>
        <a:bodyPr/>
        <a:lstStyle/>
        <a:p>
          <a:endParaRPr lang="en-US"/>
        </a:p>
      </dgm:t>
    </dgm:pt>
    <dgm:pt modelId="{78A04BB3-8EA6-45A8-9DF8-95CE19DCADA4}" type="pres">
      <dgm:prSet presAssocID="{1EB667CF-CA62-4730-9628-8077CB007591}" presName="centerShape" presStyleLbl="node0" presStyleIdx="0" presStyleCnt="1" custScaleX="304492" custScaleY="48342" custLinFactNeighborY="1113"/>
      <dgm:spPr>
        <a:prstGeom prst="roundRect">
          <a:avLst/>
        </a:prstGeom>
      </dgm:spPr>
      <dgm:t>
        <a:bodyPr/>
        <a:lstStyle/>
        <a:p>
          <a:endParaRPr lang="en-US"/>
        </a:p>
      </dgm:t>
    </dgm:pt>
    <dgm:pt modelId="{77B69D05-261B-4E21-90C1-27520D1C99A4}" type="pres">
      <dgm:prSet presAssocID="{C6F5D2E3-7B5C-4050-BE12-5A7770D4E458}" presName="parTrans" presStyleLbl="bgSibTrans2D1" presStyleIdx="0" presStyleCnt="2" custAng="2926255" custScaleX="74845" custLinFactNeighborX="-37966" custLinFactNeighborY="-10417"/>
      <dgm:spPr/>
      <dgm:t>
        <a:bodyPr/>
        <a:lstStyle/>
        <a:p>
          <a:endParaRPr lang="en-US"/>
        </a:p>
      </dgm:t>
    </dgm:pt>
    <dgm:pt modelId="{65B34CAE-D4FD-41C1-BD42-CEC9770E1CBD}" type="pres">
      <dgm:prSet presAssocID="{BF587BC7-D371-4454-B139-7A122965C72C}" presName="node" presStyleLbl="node1" presStyleIdx="0" presStyleCnt="2" custScaleX="126662" custScaleY="52887" custRadScaleRad="88954" custRadScaleInc="5723">
        <dgm:presLayoutVars>
          <dgm:bulletEnabled val="1"/>
        </dgm:presLayoutVars>
      </dgm:prSet>
      <dgm:spPr/>
      <dgm:t>
        <a:bodyPr/>
        <a:lstStyle/>
        <a:p>
          <a:endParaRPr lang="en-US"/>
        </a:p>
      </dgm:t>
    </dgm:pt>
    <dgm:pt modelId="{E3E352BF-6124-48E4-A984-38942877FA83}" type="pres">
      <dgm:prSet presAssocID="{4920EF1D-C2D7-4B4E-BD9A-C6052E382C7C}" presName="parTrans" presStyleLbl="bgSibTrans2D1" presStyleIdx="1" presStyleCnt="2" custAng="18664077" custScaleX="73080" custLinFactNeighborX="37320" custLinFactNeighborY="-8072"/>
      <dgm:spPr/>
      <dgm:t>
        <a:bodyPr/>
        <a:lstStyle/>
        <a:p>
          <a:endParaRPr lang="en-US"/>
        </a:p>
      </dgm:t>
    </dgm:pt>
    <dgm:pt modelId="{700192C4-45B3-4A89-BE41-D8E1D1AFAF74}" type="pres">
      <dgm:prSet presAssocID="{EEA8D641-AD2B-4790-810C-EB7CBCC6FFD3}" presName="node" presStyleLbl="node1" presStyleIdx="1" presStyleCnt="2" custScaleX="137345" custScaleY="52805" custRadScaleRad="89250" custRadScaleInc="-5545">
        <dgm:presLayoutVars>
          <dgm:bulletEnabled val="1"/>
        </dgm:presLayoutVars>
      </dgm:prSet>
      <dgm:spPr/>
      <dgm:t>
        <a:bodyPr/>
        <a:lstStyle/>
        <a:p>
          <a:endParaRPr lang="en-US"/>
        </a:p>
      </dgm:t>
    </dgm:pt>
  </dgm:ptLst>
  <dgm:cxnLst>
    <dgm:cxn modelId="{6A4190C3-3CEE-4116-A460-034754F6EB6E}" srcId="{2A488329-EEB8-43A1-88AE-9864CFDACCD3}" destId="{1EB667CF-CA62-4730-9628-8077CB007591}" srcOrd="0" destOrd="0" parTransId="{2D8F0F6A-60C4-4220-8D22-23A452A56451}" sibTransId="{8099EA7E-D454-48D2-8140-0B3062A2D617}"/>
    <dgm:cxn modelId="{37308222-F921-4FBE-A6FE-6346B236F6E0}" type="presOf" srcId="{2A488329-EEB8-43A1-88AE-9864CFDACCD3}" destId="{EC51EBBE-8AF3-4250-A772-FDDF65DEB087}" srcOrd="0" destOrd="0" presId="urn:microsoft.com/office/officeart/2005/8/layout/radial4"/>
    <dgm:cxn modelId="{8BB61332-F9FF-451C-BF7D-DEF00868678C}" type="presOf" srcId="{BF587BC7-D371-4454-B139-7A122965C72C}" destId="{65B34CAE-D4FD-41C1-BD42-CEC9770E1CBD}" srcOrd="0" destOrd="0" presId="urn:microsoft.com/office/officeart/2005/8/layout/radial4"/>
    <dgm:cxn modelId="{496F94E2-FB47-4CBB-BC2E-A41A3C949C1D}" type="presOf" srcId="{1EB667CF-CA62-4730-9628-8077CB007591}" destId="{78A04BB3-8EA6-45A8-9DF8-95CE19DCADA4}" srcOrd="0" destOrd="0" presId="urn:microsoft.com/office/officeart/2005/8/layout/radial4"/>
    <dgm:cxn modelId="{00A1F6AC-2FA5-4931-9FB1-2074DEDFF17E}" srcId="{1EB667CF-CA62-4730-9628-8077CB007591}" destId="{BF587BC7-D371-4454-B139-7A122965C72C}" srcOrd="0" destOrd="0" parTransId="{C6F5D2E3-7B5C-4050-BE12-5A7770D4E458}" sibTransId="{E80C8750-A7FF-4E59-84FA-D66E58BAB178}"/>
    <dgm:cxn modelId="{57ED0A54-15B6-4C90-B396-7A83D180EBA1}" type="presOf" srcId="{EEA8D641-AD2B-4790-810C-EB7CBCC6FFD3}" destId="{700192C4-45B3-4A89-BE41-D8E1D1AFAF74}" srcOrd="0" destOrd="0" presId="urn:microsoft.com/office/officeart/2005/8/layout/radial4"/>
    <dgm:cxn modelId="{343F8067-A184-4EF2-9519-8DD8929AC962}" srcId="{1EB667CF-CA62-4730-9628-8077CB007591}" destId="{EEA8D641-AD2B-4790-810C-EB7CBCC6FFD3}" srcOrd="1" destOrd="0" parTransId="{4920EF1D-C2D7-4B4E-BD9A-C6052E382C7C}" sibTransId="{F9C08998-31C2-4C62-9FEB-25F4179854DC}"/>
    <dgm:cxn modelId="{742AB37D-DF50-4800-A835-CD0DCA2787B3}" type="presOf" srcId="{4920EF1D-C2D7-4B4E-BD9A-C6052E382C7C}" destId="{E3E352BF-6124-48E4-A984-38942877FA83}" srcOrd="0" destOrd="0" presId="urn:microsoft.com/office/officeart/2005/8/layout/radial4"/>
    <dgm:cxn modelId="{CA51FA72-70E7-4686-8506-979B670764F5}" type="presOf" srcId="{C6F5D2E3-7B5C-4050-BE12-5A7770D4E458}" destId="{77B69D05-261B-4E21-90C1-27520D1C99A4}" srcOrd="0" destOrd="0" presId="urn:microsoft.com/office/officeart/2005/8/layout/radial4"/>
    <dgm:cxn modelId="{7088C030-A2CF-474B-AB2E-33CBA8F3C899}" type="presParOf" srcId="{EC51EBBE-8AF3-4250-A772-FDDF65DEB087}" destId="{78A04BB3-8EA6-45A8-9DF8-95CE19DCADA4}" srcOrd="0" destOrd="0" presId="urn:microsoft.com/office/officeart/2005/8/layout/radial4"/>
    <dgm:cxn modelId="{F5DA3297-0D3D-422C-B86A-3C1CF288599A}" type="presParOf" srcId="{EC51EBBE-8AF3-4250-A772-FDDF65DEB087}" destId="{77B69D05-261B-4E21-90C1-27520D1C99A4}" srcOrd="1" destOrd="0" presId="urn:microsoft.com/office/officeart/2005/8/layout/radial4"/>
    <dgm:cxn modelId="{B21FB1CB-CCF8-4ADB-A41E-BA21FBD6C530}" type="presParOf" srcId="{EC51EBBE-8AF3-4250-A772-FDDF65DEB087}" destId="{65B34CAE-D4FD-41C1-BD42-CEC9770E1CBD}" srcOrd="2" destOrd="0" presId="urn:microsoft.com/office/officeart/2005/8/layout/radial4"/>
    <dgm:cxn modelId="{20D9C468-870B-497B-A783-E6692A43355F}" type="presParOf" srcId="{EC51EBBE-8AF3-4250-A772-FDDF65DEB087}" destId="{E3E352BF-6124-48E4-A984-38942877FA83}" srcOrd="3" destOrd="0" presId="urn:microsoft.com/office/officeart/2005/8/layout/radial4"/>
    <dgm:cxn modelId="{AE485895-F4B0-413A-BE94-F764B3553072}" type="presParOf" srcId="{EC51EBBE-8AF3-4250-A772-FDDF65DEB087}" destId="{700192C4-45B3-4A89-BE41-D8E1D1AFAF74}"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2652DC-0305-40BA-AD7F-A6F7DDCC302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0E3A8DB-32DD-4703-AB09-7649960D6CF2}">
      <dgm:prSet phldrT="[Text]" custT="1"/>
      <dgm:spPr>
        <a:solidFill>
          <a:schemeClr val="bg1"/>
        </a:solidFill>
        <a:ln>
          <a:solidFill>
            <a:schemeClr val="tx1"/>
          </a:solidFill>
        </a:ln>
      </dgm:spPr>
      <dgm:t>
        <a:bodyPr/>
        <a:lstStyle/>
        <a:p>
          <a:r>
            <a:rPr lang="en-US" sz="2000" b="1" dirty="0">
              <a:solidFill>
                <a:schemeClr val="tx1"/>
              </a:solidFill>
              <a:latin typeface="Times New Roman" panose="02020603050405020304" pitchFamily="18" charset="0"/>
              <a:cs typeface="Times New Roman" panose="02020603050405020304" pitchFamily="18" charset="0"/>
            </a:rPr>
            <a:t>1</a:t>
          </a:r>
          <a:r>
            <a:rPr lang="en-US" sz="2000" b="1" baseline="30000" dirty="0">
              <a:solidFill>
                <a:schemeClr val="tx1"/>
              </a:solidFill>
              <a:latin typeface="Times New Roman" panose="02020603050405020304" pitchFamily="18" charset="0"/>
              <a:cs typeface="Times New Roman" panose="02020603050405020304" pitchFamily="18" charset="0"/>
            </a:rPr>
            <a:t>st</a:t>
          </a:r>
          <a:r>
            <a:rPr lang="en-US" sz="2000" b="1" dirty="0">
              <a:solidFill>
                <a:schemeClr val="tx1"/>
              </a:solidFill>
              <a:latin typeface="Times New Roman" panose="02020603050405020304" pitchFamily="18" charset="0"/>
              <a:cs typeface="Times New Roman" panose="02020603050405020304" pitchFamily="18" charset="0"/>
            </a:rPr>
            <a:t> Goal – Determine the field and laboratory performance</a:t>
          </a:r>
        </a:p>
      </dgm:t>
    </dgm:pt>
    <dgm:pt modelId="{D7C16DF2-30BF-43D7-A3B5-061E915B459E}" type="parTrans" cxnId="{592C7B2A-1995-4B30-824A-8F82A823539C}">
      <dgm:prSet/>
      <dgm:spPr/>
      <dgm:t>
        <a:bodyPr/>
        <a:lstStyle/>
        <a:p>
          <a:endParaRPr lang="en-US"/>
        </a:p>
      </dgm:t>
    </dgm:pt>
    <dgm:pt modelId="{F92C6F3D-BF83-45F9-B277-74E7265D6364}" type="sibTrans" cxnId="{592C7B2A-1995-4B30-824A-8F82A823539C}">
      <dgm:prSet/>
      <dgm:spPr>
        <a:solidFill>
          <a:srgbClr val="00B0F0"/>
        </a:solidFill>
        <a:ln w="38100">
          <a:solidFill>
            <a:srgbClr val="0070C0">
              <a:alpha val="90000"/>
            </a:srgbClr>
          </a:solidFill>
        </a:ln>
      </dgm:spPr>
      <dgm:t>
        <a:bodyPr/>
        <a:lstStyle/>
        <a:p>
          <a:endParaRPr lang="en-US"/>
        </a:p>
      </dgm:t>
    </dgm:pt>
    <dgm:pt modelId="{B85FD001-F92B-4D03-A1FA-A27F098D7977}">
      <dgm:prSet phldrT="[Text]" custT="1"/>
      <dgm:spPr>
        <a:solidFill>
          <a:schemeClr val="bg1"/>
        </a:solidFill>
        <a:ln>
          <a:solidFill>
            <a:schemeClr val="tx1"/>
          </a:solidFill>
        </a:ln>
      </dgm:spPr>
      <dgm:t>
        <a:bodyPr/>
        <a:lstStyle/>
        <a:p>
          <a:r>
            <a:rPr lang="en-US" sz="1600" dirty="0">
              <a:solidFill>
                <a:schemeClr val="tx1"/>
              </a:solidFill>
              <a:latin typeface="Times New Roman" panose="02020603050405020304" pitchFamily="18" charset="0"/>
              <a:cs typeface="Times New Roman" panose="02020603050405020304" pitchFamily="18" charset="0"/>
            </a:rPr>
            <a:t>FWD, LWD, DCP, intelligent compaction (IC) data</a:t>
          </a:r>
        </a:p>
      </dgm:t>
    </dgm:pt>
    <dgm:pt modelId="{502A72D3-24D0-4D8A-A27D-52FEC038C0B5}" type="parTrans" cxnId="{854827B7-EC0A-4488-B80D-C9C4ACB5611A}">
      <dgm:prSet/>
      <dgm:spPr/>
      <dgm:t>
        <a:bodyPr/>
        <a:lstStyle/>
        <a:p>
          <a:endParaRPr lang="en-US"/>
        </a:p>
      </dgm:t>
    </dgm:pt>
    <dgm:pt modelId="{139144C8-7DFB-4078-BC18-B62334AF03C0}" type="sibTrans" cxnId="{854827B7-EC0A-4488-B80D-C9C4ACB5611A}">
      <dgm:prSet/>
      <dgm:spPr/>
      <dgm:t>
        <a:bodyPr/>
        <a:lstStyle/>
        <a:p>
          <a:endParaRPr lang="en-US"/>
        </a:p>
      </dgm:t>
    </dgm:pt>
    <dgm:pt modelId="{804BDFCA-23DA-4327-A1FD-DB54194764A4}">
      <dgm:prSet phldrT="[Text]" custT="1"/>
      <dgm:spPr>
        <a:solidFill>
          <a:schemeClr val="bg1"/>
        </a:solidFill>
        <a:ln>
          <a:solidFill>
            <a:schemeClr val="tx1"/>
          </a:solidFill>
        </a:ln>
      </dgm:spPr>
      <dgm:t>
        <a:bodyPr/>
        <a:lstStyle/>
        <a:p>
          <a:r>
            <a:rPr lang="en-US" sz="2000" b="1" dirty="0">
              <a:solidFill>
                <a:schemeClr val="tx1"/>
              </a:solidFill>
              <a:latin typeface="Times New Roman" panose="02020603050405020304" pitchFamily="18" charset="0"/>
              <a:cs typeface="Times New Roman" panose="02020603050405020304" pitchFamily="18" charset="0"/>
            </a:rPr>
            <a:t>2</a:t>
          </a:r>
          <a:r>
            <a:rPr lang="en-US" sz="2000" b="1" baseline="30000" dirty="0">
              <a:solidFill>
                <a:schemeClr val="tx1"/>
              </a:solidFill>
              <a:latin typeface="Times New Roman" panose="02020603050405020304" pitchFamily="18" charset="0"/>
              <a:cs typeface="Times New Roman" panose="02020603050405020304" pitchFamily="18" charset="0"/>
            </a:rPr>
            <a:t>nd</a:t>
          </a:r>
          <a:r>
            <a:rPr lang="en-US" sz="2000" b="1" dirty="0">
              <a:solidFill>
                <a:schemeClr val="tx1"/>
              </a:solidFill>
              <a:latin typeface="Times New Roman" panose="02020603050405020304" pitchFamily="18" charset="0"/>
              <a:cs typeface="Times New Roman" panose="02020603050405020304" pitchFamily="18" charset="0"/>
            </a:rPr>
            <a:t> Goal – Develop a method to estimate the stiffness and permeability from</a:t>
          </a:r>
        </a:p>
      </dgm:t>
    </dgm:pt>
    <dgm:pt modelId="{E790AEB6-D788-4D27-8B27-997736240133}" type="parTrans" cxnId="{9335A05A-D88F-493C-B062-EC32402D555E}">
      <dgm:prSet/>
      <dgm:spPr/>
      <dgm:t>
        <a:bodyPr/>
        <a:lstStyle/>
        <a:p>
          <a:endParaRPr lang="en-US"/>
        </a:p>
      </dgm:t>
    </dgm:pt>
    <dgm:pt modelId="{83227201-8CE6-4947-A20A-B04A8462520C}" type="sibTrans" cxnId="{9335A05A-D88F-493C-B062-EC32402D555E}">
      <dgm:prSet/>
      <dgm:spPr>
        <a:solidFill>
          <a:srgbClr val="00B0F0"/>
        </a:solidFill>
        <a:ln w="38100">
          <a:solidFill>
            <a:srgbClr val="0070C0">
              <a:alpha val="90000"/>
            </a:srgbClr>
          </a:solidFill>
        </a:ln>
      </dgm:spPr>
      <dgm:t>
        <a:bodyPr/>
        <a:lstStyle/>
        <a:p>
          <a:endParaRPr lang="en-US"/>
        </a:p>
      </dgm:t>
    </dgm:pt>
    <dgm:pt modelId="{FD8CA10B-B694-4DEA-9257-EB5160B57F54}">
      <dgm:prSet phldrT="[Text]" custT="1"/>
      <dgm:spPr>
        <a:solidFill>
          <a:schemeClr val="bg1"/>
        </a:solidFill>
        <a:ln>
          <a:solidFill>
            <a:schemeClr val="tx1"/>
          </a:solidFill>
        </a:ln>
      </dgm:spPr>
      <dgm:t>
        <a:bodyPr/>
        <a:lstStyle/>
        <a:p>
          <a:r>
            <a:rPr lang="en-US" sz="1600" dirty="0">
              <a:solidFill>
                <a:schemeClr val="tx1"/>
              </a:solidFill>
              <a:latin typeface="Times New Roman" panose="02020603050405020304" pitchFamily="18" charset="0"/>
              <a:cs typeface="Times New Roman" panose="02020603050405020304" pitchFamily="18" charset="0"/>
            </a:rPr>
            <a:t>Percent crushing of particles after compaction</a:t>
          </a:r>
        </a:p>
      </dgm:t>
    </dgm:pt>
    <dgm:pt modelId="{A5BA652C-BB07-4C33-901C-FC23CF8F2FC4}" type="parTrans" cxnId="{25A2E3F8-63F3-472B-B059-EE0B56A4D9DA}">
      <dgm:prSet/>
      <dgm:spPr/>
      <dgm:t>
        <a:bodyPr/>
        <a:lstStyle/>
        <a:p>
          <a:endParaRPr lang="en-US"/>
        </a:p>
      </dgm:t>
    </dgm:pt>
    <dgm:pt modelId="{FD45C3EB-EF38-4737-8D9E-FD06E12CB760}" type="sibTrans" cxnId="{25A2E3F8-63F3-472B-B059-EE0B56A4D9DA}">
      <dgm:prSet/>
      <dgm:spPr/>
      <dgm:t>
        <a:bodyPr/>
        <a:lstStyle/>
        <a:p>
          <a:endParaRPr lang="en-US"/>
        </a:p>
      </dgm:t>
    </dgm:pt>
    <dgm:pt modelId="{3EFDDC16-7E5E-46FE-8A6A-9E05F2927E0A}">
      <dgm:prSet phldrT="[Text]" custT="1"/>
      <dgm:spPr>
        <a:solidFill>
          <a:schemeClr val="bg1"/>
        </a:solidFill>
        <a:ln>
          <a:solidFill>
            <a:schemeClr val="tx1"/>
          </a:solidFill>
        </a:ln>
      </dgm:spPr>
      <dgm:t>
        <a:bodyPr/>
        <a:lstStyle/>
        <a:p>
          <a:r>
            <a:rPr lang="en-US" sz="1600" dirty="0">
              <a:solidFill>
                <a:schemeClr val="tx1"/>
              </a:solidFill>
              <a:latin typeface="Times New Roman" panose="02020603050405020304" pitchFamily="18" charset="0"/>
              <a:cs typeface="Times New Roman" panose="02020603050405020304" pitchFamily="18" charset="0"/>
            </a:rPr>
            <a:t>Sphericity, angularity, and surface texture</a:t>
          </a:r>
        </a:p>
      </dgm:t>
    </dgm:pt>
    <dgm:pt modelId="{51B57C9D-9C62-46EB-BEF3-9AAEFC88CD70}" type="parTrans" cxnId="{BC4E96D7-C33D-42A6-A736-0E154FE50558}">
      <dgm:prSet/>
      <dgm:spPr/>
      <dgm:t>
        <a:bodyPr/>
        <a:lstStyle/>
        <a:p>
          <a:endParaRPr lang="en-US"/>
        </a:p>
      </dgm:t>
    </dgm:pt>
    <dgm:pt modelId="{0560C82D-E47C-4D2B-A3A6-AB55E962ACD0}" type="sibTrans" cxnId="{BC4E96D7-C33D-42A6-A736-0E154FE50558}">
      <dgm:prSet/>
      <dgm:spPr/>
      <dgm:t>
        <a:bodyPr/>
        <a:lstStyle/>
        <a:p>
          <a:endParaRPr lang="en-US"/>
        </a:p>
      </dgm:t>
    </dgm:pt>
    <dgm:pt modelId="{32267654-0395-4CDC-B67F-674AF7E8C6DB}">
      <dgm:prSet phldrT="[Text]" custT="1"/>
      <dgm:spPr>
        <a:solidFill>
          <a:schemeClr val="bg1"/>
        </a:solidFill>
        <a:ln>
          <a:solidFill>
            <a:schemeClr val="tx1"/>
          </a:solidFill>
        </a:ln>
      </dgm:spPr>
      <dgm:t>
        <a:bodyPr/>
        <a:lstStyle/>
        <a:p>
          <a:r>
            <a:rPr lang="en-US" sz="2000" b="1" dirty="0">
              <a:solidFill>
                <a:schemeClr val="tx1"/>
              </a:solidFill>
              <a:latin typeface="Times New Roman" panose="02020603050405020304" pitchFamily="18" charset="0"/>
              <a:cs typeface="Times New Roman" panose="02020603050405020304" pitchFamily="18" charset="0"/>
            </a:rPr>
            <a:t>3</a:t>
          </a:r>
          <a:r>
            <a:rPr lang="en-US" sz="2000" b="1" baseline="30000" dirty="0">
              <a:solidFill>
                <a:schemeClr val="tx1"/>
              </a:solidFill>
              <a:latin typeface="Times New Roman" panose="02020603050405020304" pitchFamily="18" charset="0"/>
              <a:cs typeface="Times New Roman" panose="02020603050405020304" pitchFamily="18" charset="0"/>
            </a:rPr>
            <a:t>rd</a:t>
          </a:r>
          <a:r>
            <a:rPr lang="en-US" sz="2000" b="1" dirty="0">
              <a:solidFill>
                <a:schemeClr val="tx1"/>
              </a:solidFill>
              <a:latin typeface="Times New Roman" panose="02020603050405020304" pitchFamily="18" charset="0"/>
              <a:cs typeface="Times New Roman" panose="02020603050405020304" pitchFamily="18" charset="0"/>
            </a:rPr>
            <a:t> Goal – Prepare a pavement design and construction specification </a:t>
          </a:r>
        </a:p>
      </dgm:t>
    </dgm:pt>
    <dgm:pt modelId="{15A947DF-CADC-4028-96D2-9EFE898C6B49}" type="parTrans" cxnId="{8559A2D8-1409-4C0F-A541-B5A1665F3BAA}">
      <dgm:prSet/>
      <dgm:spPr/>
      <dgm:t>
        <a:bodyPr/>
        <a:lstStyle/>
        <a:p>
          <a:endParaRPr lang="en-US"/>
        </a:p>
      </dgm:t>
    </dgm:pt>
    <dgm:pt modelId="{9A10A769-8FDF-4328-B100-A5A921B60B83}" type="sibTrans" cxnId="{8559A2D8-1409-4C0F-A541-B5A1665F3BAA}">
      <dgm:prSet/>
      <dgm:spPr/>
      <dgm:t>
        <a:bodyPr/>
        <a:lstStyle/>
        <a:p>
          <a:endParaRPr lang="en-US"/>
        </a:p>
      </dgm:t>
    </dgm:pt>
    <dgm:pt modelId="{70FFD352-3856-438C-A8A3-6AEB4B92112C}">
      <dgm:prSet phldrT="[Text]" custT="1"/>
      <dgm:spPr>
        <a:solidFill>
          <a:schemeClr val="bg1"/>
        </a:solidFill>
        <a:ln>
          <a:solidFill>
            <a:schemeClr val="tx1"/>
          </a:solidFill>
        </a:ln>
      </dgm:spPr>
      <dgm:t>
        <a:bodyPr/>
        <a:lstStyle/>
        <a:p>
          <a:r>
            <a:rPr lang="en-US" sz="1600" dirty="0">
              <a:solidFill>
                <a:schemeClr val="tx1"/>
              </a:solidFill>
              <a:latin typeface="Times New Roman" panose="02020603050405020304" pitchFamily="18" charset="0"/>
              <a:cs typeface="Times New Roman" panose="02020603050405020304" pitchFamily="18" charset="0"/>
            </a:rPr>
            <a:t>Performance</a:t>
          </a:r>
        </a:p>
      </dgm:t>
    </dgm:pt>
    <dgm:pt modelId="{5EB66076-D1DA-4EC6-A2CC-AA318CFE8F2A}" type="parTrans" cxnId="{A71A9017-8EA8-47D8-A48D-0C5F91814122}">
      <dgm:prSet/>
      <dgm:spPr/>
      <dgm:t>
        <a:bodyPr/>
        <a:lstStyle/>
        <a:p>
          <a:endParaRPr lang="en-US"/>
        </a:p>
      </dgm:t>
    </dgm:pt>
    <dgm:pt modelId="{8F8133FC-ABFC-4708-82F6-B70F71A28C28}" type="sibTrans" cxnId="{A71A9017-8EA8-47D8-A48D-0C5F91814122}">
      <dgm:prSet/>
      <dgm:spPr/>
      <dgm:t>
        <a:bodyPr/>
        <a:lstStyle/>
        <a:p>
          <a:endParaRPr lang="en-US"/>
        </a:p>
      </dgm:t>
    </dgm:pt>
    <dgm:pt modelId="{3EEE1EE2-7480-4111-A6DC-2C25352DB53B}">
      <dgm:prSet phldrT="[Text]" custT="1"/>
      <dgm:spPr>
        <a:solidFill>
          <a:schemeClr val="bg1"/>
        </a:solidFill>
        <a:ln>
          <a:solidFill>
            <a:schemeClr val="tx1"/>
          </a:solidFill>
        </a:ln>
      </dgm:spPr>
      <dgm:t>
        <a:bodyPr/>
        <a:lstStyle/>
        <a:p>
          <a:r>
            <a:rPr lang="en-US" sz="1600" dirty="0">
              <a:solidFill>
                <a:schemeClr val="tx1"/>
              </a:solidFill>
              <a:latin typeface="Times New Roman" panose="02020603050405020304" pitchFamily="18" charset="0"/>
              <a:cs typeface="Times New Roman" panose="02020603050405020304" pitchFamily="18" charset="0"/>
            </a:rPr>
            <a:t>Unsaturated &amp; saturated characteristics</a:t>
          </a:r>
        </a:p>
      </dgm:t>
    </dgm:pt>
    <dgm:pt modelId="{1E00032B-00BE-4A52-B038-FF04EC5F45BB}" type="parTrans" cxnId="{0FBC0BEB-B7B3-4C9D-BD15-C77D6E2F6AD3}">
      <dgm:prSet/>
      <dgm:spPr/>
      <dgm:t>
        <a:bodyPr/>
        <a:lstStyle/>
        <a:p>
          <a:endParaRPr lang="en-US"/>
        </a:p>
      </dgm:t>
    </dgm:pt>
    <dgm:pt modelId="{E6D4C90A-3D0F-4128-B30E-F2D984DE88D6}" type="sibTrans" cxnId="{0FBC0BEB-B7B3-4C9D-BD15-C77D6E2F6AD3}">
      <dgm:prSet/>
      <dgm:spPr/>
      <dgm:t>
        <a:bodyPr/>
        <a:lstStyle/>
        <a:p>
          <a:endParaRPr lang="en-US"/>
        </a:p>
      </dgm:t>
    </dgm:pt>
    <dgm:pt modelId="{0119F328-C986-49B5-A776-F76696E89446}">
      <dgm:prSet phldrT="[Text]" custT="1"/>
      <dgm:spPr>
        <a:solidFill>
          <a:schemeClr val="bg1"/>
        </a:solidFill>
        <a:ln>
          <a:solidFill>
            <a:schemeClr val="tx1"/>
          </a:solidFill>
        </a:ln>
      </dgm:spPr>
      <dgm:t>
        <a:bodyPr/>
        <a:lstStyle/>
        <a:p>
          <a:r>
            <a:rPr lang="en-US" sz="1600" dirty="0">
              <a:solidFill>
                <a:schemeClr val="tx1"/>
              </a:solidFill>
              <a:latin typeface="Times New Roman" panose="02020603050405020304" pitchFamily="18" charset="0"/>
              <a:cs typeface="Times New Roman" panose="02020603050405020304" pitchFamily="18" charset="0"/>
            </a:rPr>
            <a:t>Gravel, sand, fines content, gravel-to-sand ratio, D</a:t>
          </a:r>
          <a:r>
            <a:rPr lang="en-US" sz="1600" baseline="-25000" dirty="0">
              <a:solidFill>
                <a:schemeClr val="tx1"/>
              </a:solidFill>
              <a:latin typeface="Times New Roman" panose="02020603050405020304" pitchFamily="18" charset="0"/>
              <a:cs typeface="Times New Roman" panose="02020603050405020304" pitchFamily="18" charset="0"/>
            </a:rPr>
            <a:t>10</a:t>
          </a:r>
          <a:r>
            <a:rPr lang="en-US" sz="1600" baseline="0" dirty="0">
              <a:solidFill>
                <a:schemeClr val="tx1"/>
              </a:solidFill>
              <a:latin typeface="Times New Roman" panose="02020603050405020304" pitchFamily="18" charset="0"/>
              <a:cs typeface="Times New Roman" panose="02020603050405020304" pitchFamily="18" charset="0"/>
            </a:rPr>
            <a:t>, D</a:t>
          </a:r>
          <a:r>
            <a:rPr lang="en-US" sz="1600" baseline="-25000" dirty="0">
              <a:solidFill>
                <a:schemeClr val="tx1"/>
              </a:solidFill>
              <a:latin typeface="Times New Roman" panose="02020603050405020304" pitchFamily="18" charset="0"/>
              <a:cs typeface="Times New Roman" panose="02020603050405020304" pitchFamily="18" charset="0"/>
            </a:rPr>
            <a:t>30</a:t>
          </a:r>
          <a:r>
            <a:rPr lang="en-US" sz="1600" baseline="0" dirty="0">
              <a:solidFill>
                <a:schemeClr val="tx1"/>
              </a:solidFill>
              <a:latin typeface="Times New Roman" panose="02020603050405020304" pitchFamily="18" charset="0"/>
              <a:cs typeface="Times New Roman" panose="02020603050405020304" pitchFamily="18" charset="0"/>
            </a:rPr>
            <a:t>, D</a:t>
          </a:r>
          <a:r>
            <a:rPr lang="en-US" sz="1600" baseline="-25000" dirty="0">
              <a:solidFill>
                <a:schemeClr val="tx1"/>
              </a:solidFill>
              <a:latin typeface="Times New Roman" panose="02020603050405020304" pitchFamily="18" charset="0"/>
              <a:cs typeface="Times New Roman" panose="02020603050405020304" pitchFamily="18" charset="0"/>
            </a:rPr>
            <a:t>50</a:t>
          </a:r>
          <a:r>
            <a:rPr lang="en-US" sz="1600" baseline="0" dirty="0">
              <a:solidFill>
                <a:schemeClr val="tx1"/>
              </a:solidFill>
              <a:latin typeface="Times New Roman" panose="02020603050405020304" pitchFamily="18" charset="0"/>
              <a:cs typeface="Times New Roman" panose="02020603050405020304" pitchFamily="18" charset="0"/>
            </a:rPr>
            <a:t>, D</a:t>
          </a:r>
          <a:r>
            <a:rPr lang="en-US" sz="1600" baseline="-25000" dirty="0">
              <a:solidFill>
                <a:schemeClr val="tx1"/>
              </a:solidFill>
              <a:latin typeface="Times New Roman" panose="02020603050405020304" pitchFamily="18" charset="0"/>
              <a:cs typeface="Times New Roman" panose="02020603050405020304" pitchFamily="18" charset="0"/>
            </a:rPr>
            <a:t>60</a:t>
          </a:r>
          <a:endParaRPr lang="en-US" sz="1600" dirty="0">
            <a:solidFill>
              <a:schemeClr val="tx1"/>
            </a:solidFill>
            <a:latin typeface="Times New Roman" panose="02020603050405020304" pitchFamily="18" charset="0"/>
            <a:cs typeface="Times New Roman" panose="02020603050405020304" pitchFamily="18" charset="0"/>
          </a:endParaRPr>
        </a:p>
      </dgm:t>
    </dgm:pt>
    <dgm:pt modelId="{4B8AF1B5-FBCD-41CA-BE4D-DB312D6C6026}" type="parTrans" cxnId="{0A3717A2-261B-4AD4-822D-9EC72168EEB1}">
      <dgm:prSet/>
      <dgm:spPr/>
      <dgm:t>
        <a:bodyPr/>
        <a:lstStyle/>
        <a:p>
          <a:endParaRPr lang="en-US"/>
        </a:p>
      </dgm:t>
    </dgm:pt>
    <dgm:pt modelId="{0BA72C68-9B58-45ED-86D1-DC28D737EFD7}" type="sibTrans" cxnId="{0A3717A2-261B-4AD4-822D-9EC72168EEB1}">
      <dgm:prSet/>
      <dgm:spPr/>
      <dgm:t>
        <a:bodyPr/>
        <a:lstStyle/>
        <a:p>
          <a:endParaRPr lang="en-US"/>
        </a:p>
      </dgm:t>
    </dgm:pt>
    <dgm:pt modelId="{B0EF2395-CC55-46B1-9722-E1BDC7ACDCDE}">
      <dgm:prSet phldrT="[Text]" custT="1"/>
      <dgm:spPr>
        <a:solidFill>
          <a:schemeClr val="bg1"/>
        </a:solidFill>
        <a:ln>
          <a:solidFill>
            <a:schemeClr val="tx1"/>
          </a:solidFill>
        </a:ln>
      </dgm:spPr>
      <dgm:t>
        <a:bodyPr/>
        <a:lstStyle/>
        <a:p>
          <a:r>
            <a:rPr lang="en-US" sz="1600" dirty="0">
              <a:solidFill>
                <a:schemeClr val="tx1"/>
              </a:solidFill>
              <a:latin typeface="Times New Roman" panose="02020603050405020304" pitchFamily="18" charset="0"/>
              <a:cs typeface="Times New Roman" panose="02020603050405020304" pitchFamily="18" charset="0"/>
            </a:rPr>
            <a:t>Life-cycle cost analysis</a:t>
          </a:r>
        </a:p>
      </dgm:t>
    </dgm:pt>
    <dgm:pt modelId="{BE5A0E12-0B92-440E-925E-E4BD207F4E0C}" type="parTrans" cxnId="{294CB7AF-3CC9-4CF7-88C8-70BAF977B7F5}">
      <dgm:prSet/>
      <dgm:spPr/>
      <dgm:t>
        <a:bodyPr/>
        <a:lstStyle/>
        <a:p>
          <a:endParaRPr lang="en-US"/>
        </a:p>
      </dgm:t>
    </dgm:pt>
    <dgm:pt modelId="{02D936C9-07EE-468D-939E-01730D9CD1ED}" type="sibTrans" cxnId="{294CB7AF-3CC9-4CF7-88C8-70BAF977B7F5}">
      <dgm:prSet/>
      <dgm:spPr/>
      <dgm:t>
        <a:bodyPr/>
        <a:lstStyle/>
        <a:p>
          <a:endParaRPr lang="en-US"/>
        </a:p>
      </dgm:t>
    </dgm:pt>
    <dgm:pt modelId="{77F145BB-5440-4B93-AD1A-711C940DD7B1}">
      <dgm:prSet phldrT="[Text]" custT="1"/>
      <dgm:spPr>
        <a:solidFill>
          <a:schemeClr val="bg1"/>
        </a:solidFill>
        <a:ln>
          <a:solidFill>
            <a:schemeClr val="tx1"/>
          </a:solidFill>
        </a:ln>
      </dgm:spPr>
      <dgm:t>
        <a:bodyPr/>
        <a:lstStyle/>
        <a:p>
          <a:r>
            <a:rPr lang="en-US" sz="1600" dirty="0">
              <a:solidFill>
                <a:schemeClr val="tx1"/>
              </a:solidFill>
              <a:latin typeface="Times New Roman" panose="02020603050405020304" pitchFamily="18" charset="0"/>
              <a:cs typeface="Times New Roman" panose="02020603050405020304" pitchFamily="18" charset="0"/>
            </a:rPr>
            <a:t>Index &amp; engineering properties</a:t>
          </a:r>
        </a:p>
      </dgm:t>
    </dgm:pt>
    <dgm:pt modelId="{370F5B36-033D-4689-9707-5662ACE3297E}" type="parTrans" cxnId="{816C5A97-5CCD-4584-BC50-602AE8B2071C}">
      <dgm:prSet/>
      <dgm:spPr/>
      <dgm:t>
        <a:bodyPr/>
        <a:lstStyle/>
        <a:p>
          <a:endParaRPr lang="en-US"/>
        </a:p>
      </dgm:t>
    </dgm:pt>
    <dgm:pt modelId="{B91FF0D0-7B3F-486E-A29E-8FA8686D4E44}" type="sibTrans" cxnId="{816C5A97-5CCD-4584-BC50-602AE8B2071C}">
      <dgm:prSet/>
      <dgm:spPr/>
      <dgm:t>
        <a:bodyPr/>
        <a:lstStyle/>
        <a:p>
          <a:endParaRPr lang="en-US"/>
        </a:p>
      </dgm:t>
    </dgm:pt>
    <dgm:pt modelId="{BE1B147F-E001-4F9E-939A-5B1AADC2CF43}" type="pres">
      <dgm:prSet presAssocID="{B42652DC-0305-40BA-AD7F-A6F7DDCC302B}" presName="outerComposite" presStyleCnt="0">
        <dgm:presLayoutVars>
          <dgm:chMax val="5"/>
          <dgm:dir/>
          <dgm:resizeHandles val="exact"/>
        </dgm:presLayoutVars>
      </dgm:prSet>
      <dgm:spPr/>
      <dgm:t>
        <a:bodyPr/>
        <a:lstStyle/>
        <a:p>
          <a:endParaRPr lang="en-US"/>
        </a:p>
      </dgm:t>
    </dgm:pt>
    <dgm:pt modelId="{3C6FCDA0-3058-45E3-BB62-4260DF410E72}" type="pres">
      <dgm:prSet presAssocID="{B42652DC-0305-40BA-AD7F-A6F7DDCC302B}" presName="dummyMaxCanvas" presStyleCnt="0">
        <dgm:presLayoutVars/>
      </dgm:prSet>
      <dgm:spPr/>
    </dgm:pt>
    <dgm:pt modelId="{E224B56F-8272-45EF-BFC2-CF83E0A16E42}" type="pres">
      <dgm:prSet presAssocID="{B42652DC-0305-40BA-AD7F-A6F7DDCC302B}" presName="ThreeNodes_1" presStyleLbl="node1" presStyleIdx="0" presStyleCnt="3" custScaleX="117647" custLinFactNeighborX="-1265">
        <dgm:presLayoutVars>
          <dgm:bulletEnabled val="1"/>
        </dgm:presLayoutVars>
      </dgm:prSet>
      <dgm:spPr/>
      <dgm:t>
        <a:bodyPr/>
        <a:lstStyle/>
        <a:p>
          <a:endParaRPr lang="en-US"/>
        </a:p>
      </dgm:t>
    </dgm:pt>
    <dgm:pt modelId="{10354CC0-93A3-4644-A08B-5AE4B184F1A3}" type="pres">
      <dgm:prSet presAssocID="{B42652DC-0305-40BA-AD7F-A6F7DDCC302B}" presName="ThreeNodes_2" presStyleLbl="node1" presStyleIdx="1" presStyleCnt="3" custScaleX="105320" custScaleY="109533">
        <dgm:presLayoutVars>
          <dgm:bulletEnabled val="1"/>
        </dgm:presLayoutVars>
      </dgm:prSet>
      <dgm:spPr/>
      <dgm:t>
        <a:bodyPr/>
        <a:lstStyle/>
        <a:p>
          <a:endParaRPr lang="en-US"/>
        </a:p>
      </dgm:t>
    </dgm:pt>
    <dgm:pt modelId="{EE4FAA9E-6301-4183-A1E4-1067016AC2E3}" type="pres">
      <dgm:prSet presAssocID="{B42652DC-0305-40BA-AD7F-A6F7DDCC302B}" presName="ThreeNodes_3" presStyleLbl="node1" presStyleIdx="2" presStyleCnt="3" custScaleY="103901">
        <dgm:presLayoutVars>
          <dgm:bulletEnabled val="1"/>
        </dgm:presLayoutVars>
      </dgm:prSet>
      <dgm:spPr/>
      <dgm:t>
        <a:bodyPr/>
        <a:lstStyle/>
        <a:p>
          <a:endParaRPr lang="en-US"/>
        </a:p>
      </dgm:t>
    </dgm:pt>
    <dgm:pt modelId="{B87C1D66-612C-4216-B691-CB458557DEDA}" type="pres">
      <dgm:prSet presAssocID="{B42652DC-0305-40BA-AD7F-A6F7DDCC302B}" presName="ThreeConn_1-2" presStyleLbl="fgAccFollowNode1" presStyleIdx="0" presStyleCnt="2" custLinFactNeighborY="-4500">
        <dgm:presLayoutVars>
          <dgm:bulletEnabled val="1"/>
        </dgm:presLayoutVars>
      </dgm:prSet>
      <dgm:spPr/>
      <dgm:t>
        <a:bodyPr/>
        <a:lstStyle/>
        <a:p>
          <a:endParaRPr lang="en-US"/>
        </a:p>
      </dgm:t>
    </dgm:pt>
    <dgm:pt modelId="{B4BE4B77-2BD2-4E07-823C-16B8620CC784}" type="pres">
      <dgm:prSet presAssocID="{B42652DC-0305-40BA-AD7F-A6F7DDCC302B}" presName="ThreeConn_2-3" presStyleLbl="fgAccFollowNode1" presStyleIdx="1" presStyleCnt="2">
        <dgm:presLayoutVars>
          <dgm:bulletEnabled val="1"/>
        </dgm:presLayoutVars>
      </dgm:prSet>
      <dgm:spPr/>
      <dgm:t>
        <a:bodyPr/>
        <a:lstStyle/>
        <a:p>
          <a:endParaRPr lang="en-US"/>
        </a:p>
      </dgm:t>
    </dgm:pt>
    <dgm:pt modelId="{F830A443-EA93-4415-87CF-9EAD71ECCD86}" type="pres">
      <dgm:prSet presAssocID="{B42652DC-0305-40BA-AD7F-A6F7DDCC302B}" presName="ThreeNodes_1_text" presStyleLbl="node1" presStyleIdx="2" presStyleCnt="3">
        <dgm:presLayoutVars>
          <dgm:bulletEnabled val="1"/>
        </dgm:presLayoutVars>
      </dgm:prSet>
      <dgm:spPr/>
      <dgm:t>
        <a:bodyPr/>
        <a:lstStyle/>
        <a:p>
          <a:endParaRPr lang="en-US"/>
        </a:p>
      </dgm:t>
    </dgm:pt>
    <dgm:pt modelId="{4E3C92DF-EB7E-4D57-ABC6-B6564231B75E}" type="pres">
      <dgm:prSet presAssocID="{B42652DC-0305-40BA-AD7F-A6F7DDCC302B}" presName="ThreeNodes_2_text" presStyleLbl="node1" presStyleIdx="2" presStyleCnt="3">
        <dgm:presLayoutVars>
          <dgm:bulletEnabled val="1"/>
        </dgm:presLayoutVars>
      </dgm:prSet>
      <dgm:spPr/>
      <dgm:t>
        <a:bodyPr/>
        <a:lstStyle/>
        <a:p>
          <a:endParaRPr lang="en-US"/>
        </a:p>
      </dgm:t>
    </dgm:pt>
    <dgm:pt modelId="{860D2B44-831B-4E7A-9240-279E867EE014}" type="pres">
      <dgm:prSet presAssocID="{B42652DC-0305-40BA-AD7F-A6F7DDCC302B}" presName="ThreeNodes_3_text" presStyleLbl="node1" presStyleIdx="2" presStyleCnt="3">
        <dgm:presLayoutVars>
          <dgm:bulletEnabled val="1"/>
        </dgm:presLayoutVars>
      </dgm:prSet>
      <dgm:spPr/>
      <dgm:t>
        <a:bodyPr/>
        <a:lstStyle/>
        <a:p>
          <a:endParaRPr lang="en-US"/>
        </a:p>
      </dgm:t>
    </dgm:pt>
  </dgm:ptLst>
  <dgm:cxnLst>
    <dgm:cxn modelId="{294CB7AF-3CC9-4CF7-88C8-70BAF977B7F5}" srcId="{32267654-0395-4CDC-B67F-674AF7E8C6DB}" destId="{B0EF2395-CC55-46B1-9722-E1BDC7ACDCDE}" srcOrd="1" destOrd="0" parTransId="{BE5A0E12-0B92-440E-925E-E4BD207F4E0C}" sibTransId="{02D936C9-07EE-468D-939E-01730D9CD1ED}"/>
    <dgm:cxn modelId="{BA49CE92-8244-420E-B594-D0F381E57C39}" type="presOf" srcId="{FD8CA10B-B694-4DEA-9257-EB5160B57F54}" destId="{4E3C92DF-EB7E-4D57-ABC6-B6564231B75E}" srcOrd="1" destOrd="1" presId="urn:microsoft.com/office/officeart/2005/8/layout/vProcess5"/>
    <dgm:cxn modelId="{63742439-0D6F-4D72-8989-105951452E6B}" type="presOf" srcId="{804BDFCA-23DA-4327-A1FD-DB54194764A4}" destId="{4E3C92DF-EB7E-4D57-ABC6-B6564231B75E}" srcOrd="1" destOrd="0" presId="urn:microsoft.com/office/officeart/2005/8/layout/vProcess5"/>
    <dgm:cxn modelId="{8559A2D8-1409-4C0F-A541-B5A1665F3BAA}" srcId="{B42652DC-0305-40BA-AD7F-A6F7DDCC302B}" destId="{32267654-0395-4CDC-B67F-674AF7E8C6DB}" srcOrd="2" destOrd="0" parTransId="{15A947DF-CADC-4028-96D2-9EFE898C6B49}" sibTransId="{9A10A769-8FDF-4328-B100-A5A921B60B83}"/>
    <dgm:cxn modelId="{B9F983E9-04F9-4F7D-ADFA-06CED9922EE3}" type="presOf" srcId="{3EEE1EE2-7480-4111-A6DC-2C25352DB53B}" destId="{E224B56F-8272-45EF-BFC2-CF83E0A16E42}" srcOrd="0" destOrd="3" presId="urn:microsoft.com/office/officeart/2005/8/layout/vProcess5"/>
    <dgm:cxn modelId="{F140661F-159D-4B8E-B53B-0294AF7572DA}" type="presOf" srcId="{70FFD352-3856-438C-A8A3-6AEB4B92112C}" destId="{860D2B44-831B-4E7A-9240-279E867EE014}" srcOrd="1" destOrd="1" presId="urn:microsoft.com/office/officeart/2005/8/layout/vProcess5"/>
    <dgm:cxn modelId="{391548DC-BFC2-45D2-8BB0-BAD1DAF917BE}" type="presOf" srcId="{3EFDDC16-7E5E-46FE-8A6A-9E05F2927E0A}" destId="{10354CC0-93A3-4644-A08B-5AE4B184F1A3}" srcOrd="0" destOrd="2" presId="urn:microsoft.com/office/officeart/2005/8/layout/vProcess5"/>
    <dgm:cxn modelId="{A3FF2061-1C49-4CFE-A2A7-B40B639903A5}" type="presOf" srcId="{77F145BB-5440-4B93-AD1A-711C940DD7B1}" destId="{F830A443-EA93-4415-87CF-9EAD71ECCD86}" srcOrd="1" destOrd="2" presId="urn:microsoft.com/office/officeart/2005/8/layout/vProcess5"/>
    <dgm:cxn modelId="{A71A9017-8EA8-47D8-A48D-0C5F91814122}" srcId="{32267654-0395-4CDC-B67F-674AF7E8C6DB}" destId="{70FFD352-3856-438C-A8A3-6AEB4B92112C}" srcOrd="0" destOrd="0" parTransId="{5EB66076-D1DA-4EC6-A2CC-AA318CFE8F2A}" sibTransId="{8F8133FC-ABFC-4708-82F6-B70F71A28C28}"/>
    <dgm:cxn modelId="{9335A05A-D88F-493C-B062-EC32402D555E}" srcId="{B42652DC-0305-40BA-AD7F-A6F7DDCC302B}" destId="{804BDFCA-23DA-4327-A1FD-DB54194764A4}" srcOrd="1" destOrd="0" parTransId="{E790AEB6-D788-4D27-8B27-997736240133}" sibTransId="{83227201-8CE6-4947-A20A-B04A8462520C}"/>
    <dgm:cxn modelId="{020D8010-5AC1-4F61-B411-95629266AADF}" type="presOf" srcId="{F92C6F3D-BF83-45F9-B277-74E7265D6364}" destId="{B87C1D66-612C-4216-B691-CB458557DEDA}" srcOrd="0" destOrd="0" presId="urn:microsoft.com/office/officeart/2005/8/layout/vProcess5"/>
    <dgm:cxn modelId="{BC4E96D7-C33D-42A6-A736-0E154FE50558}" srcId="{804BDFCA-23DA-4327-A1FD-DB54194764A4}" destId="{3EFDDC16-7E5E-46FE-8A6A-9E05F2927E0A}" srcOrd="1" destOrd="0" parTransId="{51B57C9D-9C62-46EB-BEF3-9AAEFC88CD70}" sibTransId="{0560C82D-E47C-4D2B-A3A6-AB55E962ACD0}"/>
    <dgm:cxn modelId="{8A1FE4A0-1B01-4EA2-AE69-FB005340BD14}" type="presOf" srcId="{B0EF2395-CC55-46B1-9722-E1BDC7ACDCDE}" destId="{860D2B44-831B-4E7A-9240-279E867EE014}" srcOrd="1" destOrd="2" presId="urn:microsoft.com/office/officeart/2005/8/layout/vProcess5"/>
    <dgm:cxn modelId="{816C5A97-5CCD-4584-BC50-602AE8B2071C}" srcId="{40E3A8DB-32DD-4703-AB09-7649960D6CF2}" destId="{77F145BB-5440-4B93-AD1A-711C940DD7B1}" srcOrd="1" destOrd="0" parTransId="{370F5B36-033D-4689-9707-5662ACE3297E}" sibTransId="{B91FF0D0-7B3F-486E-A29E-8FA8686D4E44}"/>
    <dgm:cxn modelId="{854827B7-EC0A-4488-B80D-C9C4ACB5611A}" srcId="{40E3A8DB-32DD-4703-AB09-7649960D6CF2}" destId="{B85FD001-F92B-4D03-A1FA-A27F098D7977}" srcOrd="0" destOrd="0" parTransId="{502A72D3-24D0-4D8A-A27D-52FEC038C0B5}" sibTransId="{139144C8-7DFB-4078-BC18-B62334AF03C0}"/>
    <dgm:cxn modelId="{25A2E3F8-63F3-472B-B059-EE0B56A4D9DA}" srcId="{804BDFCA-23DA-4327-A1FD-DB54194764A4}" destId="{FD8CA10B-B694-4DEA-9257-EB5160B57F54}" srcOrd="0" destOrd="0" parTransId="{A5BA652C-BB07-4C33-901C-FC23CF8F2FC4}" sibTransId="{FD45C3EB-EF38-4737-8D9E-FD06E12CB760}"/>
    <dgm:cxn modelId="{7CCAEB9C-4A89-49E1-8127-3C2AD4F2EC02}" type="presOf" srcId="{0119F328-C986-49B5-A776-F76696E89446}" destId="{4E3C92DF-EB7E-4D57-ABC6-B6564231B75E}" srcOrd="1" destOrd="3" presId="urn:microsoft.com/office/officeart/2005/8/layout/vProcess5"/>
    <dgm:cxn modelId="{30954E07-D1C7-4FE7-A45B-A0CF41B0CA70}" type="presOf" srcId="{B42652DC-0305-40BA-AD7F-A6F7DDCC302B}" destId="{BE1B147F-E001-4F9E-939A-5B1AADC2CF43}" srcOrd="0" destOrd="0" presId="urn:microsoft.com/office/officeart/2005/8/layout/vProcess5"/>
    <dgm:cxn modelId="{A479D9A4-E232-4641-9085-600B9AAD3F25}" type="presOf" srcId="{B0EF2395-CC55-46B1-9722-E1BDC7ACDCDE}" destId="{EE4FAA9E-6301-4183-A1E4-1067016AC2E3}" srcOrd="0" destOrd="2" presId="urn:microsoft.com/office/officeart/2005/8/layout/vProcess5"/>
    <dgm:cxn modelId="{0FF07F25-BC3A-4AB6-8FAF-7A161FA27E12}" type="presOf" srcId="{83227201-8CE6-4947-A20A-B04A8462520C}" destId="{B4BE4B77-2BD2-4E07-823C-16B8620CC784}" srcOrd="0" destOrd="0" presId="urn:microsoft.com/office/officeart/2005/8/layout/vProcess5"/>
    <dgm:cxn modelId="{3240592B-2F3C-40DD-B6D1-7F02ECD9ACB8}" type="presOf" srcId="{40E3A8DB-32DD-4703-AB09-7649960D6CF2}" destId="{F830A443-EA93-4415-87CF-9EAD71ECCD86}" srcOrd="1" destOrd="0" presId="urn:microsoft.com/office/officeart/2005/8/layout/vProcess5"/>
    <dgm:cxn modelId="{2B5BD9B2-DC6A-493B-A718-97FD7B445A25}" type="presOf" srcId="{0119F328-C986-49B5-A776-F76696E89446}" destId="{10354CC0-93A3-4644-A08B-5AE4B184F1A3}" srcOrd="0" destOrd="3" presId="urn:microsoft.com/office/officeart/2005/8/layout/vProcess5"/>
    <dgm:cxn modelId="{43231577-230E-49E4-876B-556DFEB8C663}" type="presOf" srcId="{804BDFCA-23DA-4327-A1FD-DB54194764A4}" destId="{10354CC0-93A3-4644-A08B-5AE4B184F1A3}" srcOrd="0" destOrd="0" presId="urn:microsoft.com/office/officeart/2005/8/layout/vProcess5"/>
    <dgm:cxn modelId="{0FBC0BEB-B7B3-4C9D-BD15-C77D6E2F6AD3}" srcId="{40E3A8DB-32DD-4703-AB09-7649960D6CF2}" destId="{3EEE1EE2-7480-4111-A6DC-2C25352DB53B}" srcOrd="2" destOrd="0" parTransId="{1E00032B-00BE-4A52-B038-FF04EC5F45BB}" sibTransId="{E6D4C90A-3D0F-4128-B30E-F2D984DE88D6}"/>
    <dgm:cxn modelId="{AD06B7A4-3E62-41C9-A818-8F53135E5431}" type="presOf" srcId="{B85FD001-F92B-4D03-A1FA-A27F098D7977}" destId="{F830A443-EA93-4415-87CF-9EAD71ECCD86}" srcOrd="1" destOrd="1" presId="urn:microsoft.com/office/officeart/2005/8/layout/vProcess5"/>
    <dgm:cxn modelId="{9CE1E742-8E14-49E5-BFAF-9C956338A191}" type="presOf" srcId="{B85FD001-F92B-4D03-A1FA-A27F098D7977}" destId="{E224B56F-8272-45EF-BFC2-CF83E0A16E42}" srcOrd="0" destOrd="1" presId="urn:microsoft.com/office/officeart/2005/8/layout/vProcess5"/>
    <dgm:cxn modelId="{A718D799-0C32-47C8-B1EB-8358131615DB}" type="presOf" srcId="{70FFD352-3856-438C-A8A3-6AEB4B92112C}" destId="{EE4FAA9E-6301-4183-A1E4-1067016AC2E3}" srcOrd="0" destOrd="1" presId="urn:microsoft.com/office/officeart/2005/8/layout/vProcess5"/>
    <dgm:cxn modelId="{834DDB32-C6F1-4281-8F54-84F5FC2FA2FC}" type="presOf" srcId="{32267654-0395-4CDC-B67F-674AF7E8C6DB}" destId="{860D2B44-831B-4E7A-9240-279E867EE014}" srcOrd="1" destOrd="0" presId="urn:microsoft.com/office/officeart/2005/8/layout/vProcess5"/>
    <dgm:cxn modelId="{592C7B2A-1995-4B30-824A-8F82A823539C}" srcId="{B42652DC-0305-40BA-AD7F-A6F7DDCC302B}" destId="{40E3A8DB-32DD-4703-AB09-7649960D6CF2}" srcOrd="0" destOrd="0" parTransId="{D7C16DF2-30BF-43D7-A3B5-061E915B459E}" sibTransId="{F92C6F3D-BF83-45F9-B277-74E7265D6364}"/>
    <dgm:cxn modelId="{F9C67430-39FE-4152-8B5D-7128BC9DD8B1}" type="presOf" srcId="{32267654-0395-4CDC-B67F-674AF7E8C6DB}" destId="{EE4FAA9E-6301-4183-A1E4-1067016AC2E3}" srcOrd="0" destOrd="0" presId="urn:microsoft.com/office/officeart/2005/8/layout/vProcess5"/>
    <dgm:cxn modelId="{73DF7E8F-4FCD-42E3-841A-4E05E9D53BB3}" type="presOf" srcId="{FD8CA10B-B694-4DEA-9257-EB5160B57F54}" destId="{10354CC0-93A3-4644-A08B-5AE4B184F1A3}" srcOrd="0" destOrd="1" presId="urn:microsoft.com/office/officeart/2005/8/layout/vProcess5"/>
    <dgm:cxn modelId="{BD65B04C-2AA1-4935-9980-34597661FC6D}" type="presOf" srcId="{3EEE1EE2-7480-4111-A6DC-2C25352DB53B}" destId="{F830A443-EA93-4415-87CF-9EAD71ECCD86}" srcOrd="1" destOrd="3" presId="urn:microsoft.com/office/officeart/2005/8/layout/vProcess5"/>
    <dgm:cxn modelId="{AABE4C10-A096-4269-82B0-DF09F83D4C86}" type="presOf" srcId="{40E3A8DB-32DD-4703-AB09-7649960D6CF2}" destId="{E224B56F-8272-45EF-BFC2-CF83E0A16E42}" srcOrd="0" destOrd="0" presId="urn:microsoft.com/office/officeart/2005/8/layout/vProcess5"/>
    <dgm:cxn modelId="{D6034C80-72C1-4443-905F-6D0A62B526C4}" type="presOf" srcId="{77F145BB-5440-4B93-AD1A-711C940DD7B1}" destId="{E224B56F-8272-45EF-BFC2-CF83E0A16E42}" srcOrd="0" destOrd="2" presId="urn:microsoft.com/office/officeart/2005/8/layout/vProcess5"/>
    <dgm:cxn modelId="{0A3717A2-261B-4AD4-822D-9EC72168EEB1}" srcId="{804BDFCA-23DA-4327-A1FD-DB54194764A4}" destId="{0119F328-C986-49B5-A776-F76696E89446}" srcOrd="2" destOrd="0" parTransId="{4B8AF1B5-FBCD-41CA-BE4D-DB312D6C6026}" sibTransId="{0BA72C68-9B58-45ED-86D1-DC28D737EFD7}"/>
    <dgm:cxn modelId="{7C3A4CB4-0C5B-4AA2-9056-C592D4033310}" type="presOf" srcId="{3EFDDC16-7E5E-46FE-8A6A-9E05F2927E0A}" destId="{4E3C92DF-EB7E-4D57-ABC6-B6564231B75E}" srcOrd="1" destOrd="2" presId="urn:microsoft.com/office/officeart/2005/8/layout/vProcess5"/>
    <dgm:cxn modelId="{766CB702-EF4E-4F18-B3D2-8CF2239B3F1C}" type="presParOf" srcId="{BE1B147F-E001-4F9E-939A-5B1AADC2CF43}" destId="{3C6FCDA0-3058-45E3-BB62-4260DF410E72}" srcOrd="0" destOrd="0" presId="urn:microsoft.com/office/officeart/2005/8/layout/vProcess5"/>
    <dgm:cxn modelId="{522423BF-0A4F-41A6-9DC6-A75ADFFB06B9}" type="presParOf" srcId="{BE1B147F-E001-4F9E-939A-5B1AADC2CF43}" destId="{E224B56F-8272-45EF-BFC2-CF83E0A16E42}" srcOrd="1" destOrd="0" presId="urn:microsoft.com/office/officeart/2005/8/layout/vProcess5"/>
    <dgm:cxn modelId="{42B22612-F939-4342-A8A0-4B455F283CDC}" type="presParOf" srcId="{BE1B147F-E001-4F9E-939A-5B1AADC2CF43}" destId="{10354CC0-93A3-4644-A08B-5AE4B184F1A3}" srcOrd="2" destOrd="0" presId="urn:microsoft.com/office/officeart/2005/8/layout/vProcess5"/>
    <dgm:cxn modelId="{777F9547-BC91-4B9C-9B0C-050F2CCB98EF}" type="presParOf" srcId="{BE1B147F-E001-4F9E-939A-5B1AADC2CF43}" destId="{EE4FAA9E-6301-4183-A1E4-1067016AC2E3}" srcOrd="3" destOrd="0" presId="urn:microsoft.com/office/officeart/2005/8/layout/vProcess5"/>
    <dgm:cxn modelId="{89E69D6E-F3CF-435F-BF04-3811C8B5E59B}" type="presParOf" srcId="{BE1B147F-E001-4F9E-939A-5B1AADC2CF43}" destId="{B87C1D66-612C-4216-B691-CB458557DEDA}" srcOrd="4" destOrd="0" presId="urn:microsoft.com/office/officeart/2005/8/layout/vProcess5"/>
    <dgm:cxn modelId="{8A5869ED-BA68-4B73-A3DB-2EE50C4F6BC4}" type="presParOf" srcId="{BE1B147F-E001-4F9E-939A-5B1AADC2CF43}" destId="{B4BE4B77-2BD2-4E07-823C-16B8620CC784}" srcOrd="5" destOrd="0" presId="urn:microsoft.com/office/officeart/2005/8/layout/vProcess5"/>
    <dgm:cxn modelId="{06F8DB01-135A-4210-938C-D2722CBAC5ED}" type="presParOf" srcId="{BE1B147F-E001-4F9E-939A-5B1AADC2CF43}" destId="{F830A443-EA93-4415-87CF-9EAD71ECCD86}" srcOrd="6" destOrd="0" presId="urn:microsoft.com/office/officeart/2005/8/layout/vProcess5"/>
    <dgm:cxn modelId="{195A12F9-7B6E-4C05-8ADB-67D2A324E944}" type="presParOf" srcId="{BE1B147F-E001-4F9E-939A-5B1AADC2CF43}" destId="{4E3C92DF-EB7E-4D57-ABC6-B6564231B75E}" srcOrd="7" destOrd="0" presId="urn:microsoft.com/office/officeart/2005/8/layout/vProcess5"/>
    <dgm:cxn modelId="{0C6E9209-BAD5-4371-938A-BCF51EAA75C9}" type="presParOf" srcId="{BE1B147F-E001-4F9E-939A-5B1AADC2CF43}" destId="{860D2B44-831B-4E7A-9240-279E867EE014}" srcOrd="8"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57986A-8147-4BD4-AE70-CAC1D1FA0B62}" type="doc">
      <dgm:prSet loTypeId="urn:microsoft.com/office/officeart/2005/8/layout/hierarchy3" loCatId="hierarchy" qsTypeId="urn:microsoft.com/office/officeart/2005/8/quickstyle/simple1" qsCatId="simple" csTypeId="urn:microsoft.com/office/officeart/2005/8/colors/accent0_1" csCatId="mainScheme" phldr="1"/>
      <dgm:spPr/>
      <dgm:t>
        <a:bodyPr/>
        <a:lstStyle/>
        <a:p>
          <a:endParaRPr lang="en-US"/>
        </a:p>
      </dgm:t>
    </dgm:pt>
    <dgm:pt modelId="{F1A184E9-0024-475B-A82D-601003E567DC}">
      <dgm:prSet phldrT="[Text]" custT="1"/>
      <dgm:spPr/>
      <dgm:t>
        <a:bodyPr/>
        <a:lstStyle/>
        <a:p>
          <a:pPr algn="l"/>
          <a:r>
            <a:rPr lang="en-US" sz="2400" b="1" dirty="0">
              <a:latin typeface="Times New Roman" panose="02020603050405020304" pitchFamily="18" charset="0"/>
              <a:cs typeface="Times New Roman" panose="02020603050405020304" pitchFamily="18" charset="0"/>
            </a:rPr>
            <a:t>Task 4 </a:t>
          </a:r>
          <a:r>
            <a:rPr lang="en-US" sz="2400" b="0" dirty="0">
              <a:latin typeface="Times New Roman" panose="02020603050405020304" pitchFamily="18" charset="0"/>
              <a:cs typeface="Times New Roman" panose="02020603050405020304" pitchFamily="18" charset="0"/>
            </a:rPr>
            <a:t>- Laboratory Testing</a:t>
          </a:r>
        </a:p>
      </dgm:t>
    </dgm:pt>
    <dgm:pt modelId="{39B5CD51-DCBD-41CF-BD01-1E09B3557823}" type="parTrans" cxnId="{75B40B64-9961-4816-803F-BFDAD9B2EC6D}">
      <dgm:prSet/>
      <dgm:spPr/>
      <dgm:t>
        <a:bodyPr/>
        <a:lstStyle/>
        <a:p>
          <a:endParaRPr lang="en-US" sz="1200">
            <a:latin typeface="Times New Roman" panose="02020603050405020304" pitchFamily="18" charset="0"/>
            <a:cs typeface="Times New Roman" panose="02020603050405020304" pitchFamily="18" charset="0"/>
          </a:endParaRPr>
        </a:p>
      </dgm:t>
    </dgm:pt>
    <dgm:pt modelId="{B765D40E-0302-425B-8B37-9008550CB569}" type="sibTrans" cxnId="{75B40B64-9961-4816-803F-BFDAD9B2EC6D}">
      <dgm:prSet/>
      <dgm:spPr/>
      <dgm:t>
        <a:bodyPr/>
        <a:lstStyle/>
        <a:p>
          <a:endParaRPr lang="en-US" sz="1200">
            <a:latin typeface="Times New Roman" panose="02020603050405020304" pitchFamily="18" charset="0"/>
            <a:cs typeface="Times New Roman" panose="02020603050405020304" pitchFamily="18" charset="0"/>
          </a:endParaRPr>
        </a:p>
      </dgm:t>
    </dgm:pt>
    <dgm:pt modelId="{BF6F93BD-A0B8-4A88-8587-4F9E63DBA7DC}">
      <dgm:prSet phldrT="[Text]" custT="1"/>
      <dgm:spPr>
        <a:solidFill>
          <a:schemeClr val="bg1">
            <a:alpha val="90000"/>
          </a:schemeClr>
        </a:solidFill>
      </dgm:spPr>
      <dgm:t>
        <a:bodyPr/>
        <a:lstStyle/>
        <a:p>
          <a:r>
            <a:rPr lang="en-US" sz="2400" b="1" dirty="0">
              <a:latin typeface="Times New Roman" panose="02020603050405020304" pitchFamily="18" charset="0"/>
              <a:cs typeface="Times New Roman" panose="02020603050405020304" pitchFamily="18" charset="0"/>
            </a:rPr>
            <a:t>Iowa State University</a:t>
          </a:r>
        </a:p>
      </dgm:t>
    </dgm:pt>
    <dgm:pt modelId="{A7EE2B61-5826-4AD8-9147-DB2AB5B52E74}" type="sibTrans" cxnId="{C5DFFC70-7F7E-4E42-BE81-DD20DEA00B70}">
      <dgm:prSet/>
      <dgm:spPr/>
      <dgm:t>
        <a:bodyPr/>
        <a:lstStyle/>
        <a:p>
          <a:endParaRPr lang="en-US" sz="1200">
            <a:latin typeface="Times New Roman" panose="02020603050405020304" pitchFamily="18" charset="0"/>
            <a:cs typeface="Times New Roman" panose="02020603050405020304" pitchFamily="18" charset="0"/>
          </a:endParaRPr>
        </a:p>
      </dgm:t>
    </dgm:pt>
    <dgm:pt modelId="{39FE41CB-AFF4-489F-A15B-35AC81EC87CE}" type="parTrans" cxnId="{C5DFFC70-7F7E-4E42-BE81-DD20DEA00B70}">
      <dgm:prSet/>
      <dgm:spPr/>
      <dgm:t>
        <a:bodyPr/>
        <a:lstStyle/>
        <a:p>
          <a:endParaRPr lang="en-US" sz="1200">
            <a:latin typeface="Times New Roman" panose="02020603050405020304" pitchFamily="18" charset="0"/>
            <a:cs typeface="Times New Roman" panose="02020603050405020304" pitchFamily="18" charset="0"/>
          </a:endParaRPr>
        </a:p>
      </dgm:t>
    </dgm:pt>
    <dgm:pt modelId="{E0DABF40-D204-4C1B-9D59-3F7972110B89}">
      <dgm:prSet custT="1"/>
      <dgm:spPr>
        <a:solidFill>
          <a:schemeClr val="bg1">
            <a:alpha val="90000"/>
          </a:schemeClr>
        </a:solidFill>
      </dgm:spPr>
      <dgm:t>
        <a:bodyPr/>
        <a:lstStyle/>
        <a:p>
          <a:pPr>
            <a:buFont typeface="Arial" panose="020B0604020202020204" pitchFamily="34" charset="0"/>
            <a:buChar char="•"/>
          </a:pPr>
          <a:r>
            <a:rPr lang="en-US" sz="2000" dirty="0">
              <a:solidFill>
                <a:srgbClr val="FF0000"/>
              </a:solidFill>
              <a:latin typeface="Times New Roman" panose="02020603050405020304" pitchFamily="18" charset="0"/>
              <a:cs typeface="Times New Roman" panose="02020603050405020304" pitchFamily="18" charset="0"/>
            </a:rPr>
            <a:t>Soil-water characteristic curve</a:t>
          </a:r>
        </a:p>
      </dgm:t>
    </dgm:pt>
    <dgm:pt modelId="{AD02CE9B-DA44-4484-A951-F0317C1C13B0}" type="parTrans" cxnId="{4353D9D5-9140-4941-BA63-27A2AD48F25D}">
      <dgm:prSet/>
      <dgm:spPr/>
      <dgm:t>
        <a:bodyPr/>
        <a:lstStyle/>
        <a:p>
          <a:endParaRPr lang="en-US" sz="1200">
            <a:latin typeface="Times New Roman" panose="02020603050405020304" pitchFamily="18" charset="0"/>
            <a:cs typeface="Times New Roman" panose="02020603050405020304" pitchFamily="18" charset="0"/>
          </a:endParaRPr>
        </a:p>
      </dgm:t>
    </dgm:pt>
    <dgm:pt modelId="{08CECC76-DFD2-42E9-A628-1A5CD5C5D237}" type="sibTrans" cxnId="{4353D9D5-9140-4941-BA63-27A2AD48F25D}">
      <dgm:prSet/>
      <dgm:spPr/>
      <dgm:t>
        <a:bodyPr/>
        <a:lstStyle/>
        <a:p>
          <a:endParaRPr lang="en-US" sz="1200">
            <a:latin typeface="Times New Roman" panose="02020603050405020304" pitchFamily="18" charset="0"/>
            <a:cs typeface="Times New Roman" panose="02020603050405020304" pitchFamily="18" charset="0"/>
          </a:endParaRPr>
        </a:p>
      </dgm:t>
    </dgm:pt>
    <dgm:pt modelId="{473C5EE7-D597-4D06-AA36-CC835C662E82}">
      <dgm:prSet custT="1"/>
      <dgm:spPr>
        <a:solidFill>
          <a:schemeClr val="bg1">
            <a:alpha val="90000"/>
          </a:schemeClr>
        </a:solidFill>
      </dgm:spPr>
      <dgm:t>
        <a:bodyPr/>
        <a:lstStyle/>
        <a:p>
          <a:pPr>
            <a:buFont typeface="Arial" panose="020B0604020202020204" pitchFamily="34" charset="0"/>
            <a:buChar char="•"/>
          </a:pPr>
          <a:endParaRPr lang="en-US" sz="2000" dirty="0">
            <a:solidFill>
              <a:srgbClr val="FF0000"/>
            </a:solidFill>
            <a:latin typeface="Times New Roman" panose="02020603050405020304" pitchFamily="18" charset="0"/>
            <a:cs typeface="Times New Roman" panose="02020603050405020304" pitchFamily="18" charset="0"/>
          </a:endParaRPr>
        </a:p>
      </dgm:t>
    </dgm:pt>
    <dgm:pt modelId="{55C54944-98A2-456B-B345-352BD63907BD}" type="parTrans" cxnId="{84168547-3EFB-48C9-A000-88FBA83AA271}">
      <dgm:prSet/>
      <dgm:spPr/>
      <dgm:t>
        <a:bodyPr/>
        <a:lstStyle/>
        <a:p>
          <a:endParaRPr lang="en-US" sz="1200">
            <a:latin typeface="Times New Roman" panose="02020603050405020304" pitchFamily="18" charset="0"/>
            <a:cs typeface="Times New Roman" panose="02020603050405020304" pitchFamily="18" charset="0"/>
          </a:endParaRPr>
        </a:p>
      </dgm:t>
    </dgm:pt>
    <dgm:pt modelId="{3D3BFF41-429D-468F-9B3E-48CEF81111F4}" type="sibTrans" cxnId="{84168547-3EFB-48C9-A000-88FBA83AA271}">
      <dgm:prSet/>
      <dgm:spPr/>
      <dgm:t>
        <a:bodyPr/>
        <a:lstStyle/>
        <a:p>
          <a:endParaRPr lang="en-US" sz="1200">
            <a:latin typeface="Times New Roman" panose="02020603050405020304" pitchFamily="18" charset="0"/>
            <a:cs typeface="Times New Roman" panose="02020603050405020304" pitchFamily="18" charset="0"/>
          </a:endParaRPr>
        </a:p>
      </dgm:t>
    </dgm:pt>
    <dgm:pt modelId="{AF6D1D74-C774-4467-A697-EDAD66D12C4F}">
      <dgm:prSet phldrT="[Text]" custT="1"/>
      <dgm:spPr>
        <a:solidFill>
          <a:schemeClr val="bg1">
            <a:alpha val="90000"/>
          </a:schemeClr>
        </a:solidFill>
      </dgm:spPr>
      <dgm:t>
        <a:bodyPr/>
        <a:lstStyle/>
        <a:p>
          <a:pPr>
            <a:buFont typeface="Arial" panose="020B0604020202020204" pitchFamily="34" charset="0"/>
            <a:buNone/>
          </a:pPr>
          <a:r>
            <a:rPr lang="en-US" sz="2400" b="1" dirty="0">
              <a:latin typeface="Times New Roman" panose="02020603050405020304" pitchFamily="18" charset="0"/>
              <a:cs typeface="Times New Roman" panose="02020603050405020304" pitchFamily="18" charset="0"/>
            </a:rPr>
            <a:t>University of Wisconsin-Madison</a:t>
          </a:r>
          <a:endParaRPr lang="en-US" sz="2400" dirty="0">
            <a:latin typeface="Times New Roman" panose="02020603050405020304" pitchFamily="18" charset="0"/>
            <a:cs typeface="Times New Roman" panose="02020603050405020304" pitchFamily="18" charset="0"/>
          </a:endParaRPr>
        </a:p>
      </dgm:t>
    </dgm:pt>
    <dgm:pt modelId="{F1D33CE7-CBC3-4310-A6AC-0041AACC274A}" type="sibTrans" cxnId="{05C6CE69-038A-4C08-89FD-48C9CD30E746}">
      <dgm:prSet/>
      <dgm:spPr/>
      <dgm:t>
        <a:bodyPr/>
        <a:lstStyle/>
        <a:p>
          <a:endParaRPr lang="en-US" sz="1200">
            <a:latin typeface="Times New Roman" panose="02020603050405020304" pitchFamily="18" charset="0"/>
            <a:cs typeface="Times New Roman" panose="02020603050405020304" pitchFamily="18" charset="0"/>
          </a:endParaRPr>
        </a:p>
      </dgm:t>
    </dgm:pt>
    <dgm:pt modelId="{9A03B3A0-4833-4F87-A038-D339C5497051}" type="parTrans" cxnId="{05C6CE69-038A-4C08-89FD-48C9CD30E746}">
      <dgm:prSet/>
      <dgm:spPr/>
      <dgm:t>
        <a:bodyPr/>
        <a:lstStyle/>
        <a:p>
          <a:endParaRPr lang="en-US" sz="1200">
            <a:latin typeface="Times New Roman" panose="02020603050405020304" pitchFamily="18" charset="0"/>
            <a:cs typeface="Times New Roman" panose="02020603050405020304" pitchFamily="18" charset="0"/>
          </a:endParaRPr>
        </a:p>
      </dgm:t>
    </dgm:pt>
    <dgm:pt modelId="{51319C6E-24CD-4152-8704-52587E9D02A8}">
      <dgm:prSet phldrT="[Text]" custT="1"/>
      <dgm:spPr>
        <a:solidFill>
          <a:schemeClr val="bg1">
            <a:alpha val="90000"/>
          </a:schemeClr>
        </a:solidFill>
      </dgm:spPr>
      <dgm:t>
        <a:bodyPr/>
        <a:lstStyle/>
        <a:p>
          <a:r>
            <a:rPr lang="en-US" sz="2000" dirty="0">
              <a:solidFill>
                <a:srgbClr val="00B050"/>
              </a:solidFill>
              <a:latin typeface="Times New Roman" panose="02020603050405020304" pitchFamily="18" charset="0"/>
              <a:cs typeface="Times New Roman" panose="02020603050405020304" pitchFamily="18" charset="0"/>
            </a:rPr>
            <a:t>Sieve analysis &amp; hydrometer test</a:t>
          </a:r>
          <a:endParaRPr lang="en-US" sz="2000" b="1" dirty="0">
            <a:solidFill>
              <a:srgbClr val="00B050"/>
            </a:solidFill>
            <a:latin typeface="Times New Roman" panose="02020603050405020304" pitchFamily="18" charset="0"/>
            <a:cs typeface="Times New Roman" panose="02020603050405020304" pitchFamily="18" charset="0"/>
          </a:endParaRPr>
        </a:p>
      </dgm:t>
    </dgm:pt>
    <dgm:pt modelId="{9F6D1938-B413-4BD3-ACB2-433E73F6B20D}" type="parTrans" cxnId="{D008512D-5931-4A8D-8B6F-F2FA179ADDB0}">
      <dgm:prSet/>
      <dgm:spPr/>
      <dgm:t>
        <a:bodyPr/>
        <a:lstStyle/>
        <a:p>
          <a:endParaRPr lang="en-US" sz="1200">
            <a:latin typeface="Times New Roman" panose="02020603050405020304" pitchFamily="18" charset="0"/>
            <a:cs typeface="Times New Roman" panose="02020603050405020304" pitchFamily="18" charset="0"/>
          </a:endParaRPr>
        </a:p>
      </dgm:t>
    </dgm:pt>
    <dgm:pt modelId="{F387DDB2-3974-4E60-8F09-9C3A0146DB69}" type="sibTrans" cxnId="{D008512D-5931-4A8D-8B6F-F2FA179ADDB0}">
      <dgm:prSet/>
      <dgm:spPr/>
      <dgm:t>
        <a:bodyPr/>
        <a:lstStyle/>
        <a:p>
          <a:endParaRPr lang="en-US" sz="1200">
            <a:latin typeface="Times New Roman" panose="02020603050405020304" pitchFamily="18" charset="0"/>
            <a:cs typeface="Times New Roman" panose="02020603050405020304" pitchFamily="18" charset="0"/>
          </a:endParaRPr>
        </a:p>
      </dgm:t>
    </dgm:pt>
    <dgm:pt modelId="{7DD65235-B63C-4DAF-AF1E-5C1F606B1D52}">
      <dgm:prSet custT="1"/>
      <dgm:spPr>
        <a:solidFill>
          <a:schemeClr val="bg1">
            <a:alpha val="90000"/>
          </a:schemeClr>
        </a:solidFill>
      </dgm:spPr>
      <dgm:t>
        <a:bodyPr/>
        <a:lstStyle/>
        <a:p>
          <a:r>
            <a:rPr lang="en-US" sz="2000" dirty="0">
              <a:latin typeface="Times New Roman" panose="02020603050405020304" pitchFamily="18" charset="0"/>
              <a:cs typeface="Times New Roman" panose="02020603050405020304" pitchFamily="18" charset="0"/>
            </a:rPr>
            <a:t>Gyratory compaction &amp; percent crushing</a:t>
          </a:r>
        </a:p>
      </dgm:t>
    </dgm:pt>
    <dgm:pt modelId="{B5488BBB-C821-4CC2-A176-08201EE09A25}" type="parTrans" cxnId="{D3423258-F644-4F67-B074-547F5A66A9A4}">
      <dgm:prSet/>
      <dgm:spPr/>
      <dgm:t>
        <a:bodyPr/>
        <a:lstStyle/>
        <a:p>
          <a:endParaRPr lang="en-US" sz="1200">
            <a:latin typeface="Times New Roman" panose="02020603050405020304" pitchFamily="18" charset="0"/>
            <a:cs typeface="Times New Roman" panose="02020603050405020304" pitchFamily="18" charset="0"/>
          </a:endParaRPr>
        </a:p>
      </dgm:t>
    </dgm:pt>
    <dgm:pt modelId="{20B895EF-3D25-4529-B5E3-F1FE4A1C9626}" type="sibTrans" cxnId="{D3423258-F644-4F67-B074-547F5A66A9A4}">
      <dgm:prSet/>
      <dgm:spPr/>
      <dgm:t>
        <a:bodyPr/>
        <a:lstStyle/>
        <a:p>
          <a:endParaRPr lang="en-US" sz="1200">
            <a:latin typeface="Times New Roman" panose="02020603050405020304" pitchFamily="18" charset="0"/>
            <a:cs typeface="Times New Roman" panose="02020603050405020304" pitchFamily="18" charset="0"/>
          </a:endParaRPr>
        </a:p>
      </dgm:t>
    </dgm:pt>
    <dgm:pt modelId="{05AE942D-E1F1-4A0A-A260-6A2B34F1B078}">
      <dgm:prSet custT="1"/>
      <dgm:spPr>
        <a:solidFill>
          <a:schemeClr val="bg1">
            <a:alpha val="90000"/>
          </a:schemeClr>
        </a:solidFill>
      </dgm:spPr>
      <dgm:t>
        <a:bodyPr/>
        <a:lstStyle/>
        <a:p>
          <a:r>
            <a:rPr lang="en-US" sz="2000" dirty="0">
              <a:latin typeface="Times New Roman" panose="02020603050405020304" pitchFamily="18" charset="0"/>
              <a:cs typeface="Times New Roman" panose="02020603050405020304" pitchFamily="18" charset="0"/>
            </a:rPr>
            <a:t>Contact angle measurement</a:t>
          </a:r>
        </a:p>
      </dgm:t>
    </dgm:pt>
    <dgm:pt modelId="{3C69B69F-45CB-41C1-8D2B-DA0FB0670813}" type="parTrans" cxnId="{FACE1D1A-902D-4046-B132-81F739821C24}">
      <dgm:prSet/>
      <dgm:spPr/>
      <dgm:t>
        <a:bodyPr/>
        <a:lstStyle/>
        <a:p>
          <a:endParaRPr lang="en-US" sz="1200">
            <a:latin typeface="Times New Roman" panose="02020603050405020304" pitchFamily="18" charset="0"/>
            <a:cs typeface="Times New Roman" panose="02020603050405020304" pitchFamily="18" charset="0"/>
          </a:endParaRPr>
        </a:p>
      </dgm:t>
    </dgm:pt>
    <dgm:pt modelId="{B892CFAB-82C0-4486-B574-7AF1D7033019}" type="sibTrans" cxnId="{FACE1D1A-902D-4046-B132-81F739821C24}">
      <dgm:prSet/>
      <dgm:spPr/>
      <dgm:t>
        <a:bodyPr/>
        <a:lstStyle/>
        <a:p>
          <a:endParaRPr lang="en-US" sz="1200">
            <a:latin typeface="Times New Roman" panose="02020603050405020304" pitchFamily="18" charset="0"/>
            <a:cs typeface="Times New Roman" panose="02020603050405020304" pitchFamily="18" charset="0"/>
          </a:endParaRPr>
        </a:p>
      </dgm:t>
    </dgm:pt>
    <dgm:pt modelId="{BBC6E756-B49F-48FC-939E-EF07729F77FD}">
      <dgm:prSet phldrT="[Text]" custT="1"/>
      <dgm:spPr>
        <a:solidFill>
          <a:schemeClr val="bg1">
            <a:alpha val="90000"/>
          </a:schemeClr>
        </a:solidFill>
      </dgm:spPr>
      <dgm:t>
        <a:bodyPr/>
        <a:lstStyle/>
        <a:p>
          <a:r>
            <a:rPr lang="en-US" sz="2000" b="0" dirty="0" err="1">
              <a:solidFill>
                <a:srgbClr val="00B050"/>
              </a:solidFill>
              <a:latin typeface="Times New Roman" panose="02020603050405020304" pitchFamily="18" charset="0"/>
              <a:cs typeface="Times New Roman" panose="02020603050405020304" pitchFamily="18" charset="0"/>
            </a:rPr>
            <a:t>Atterberg</a:t>
          </a:r>
          <a:r>
            <a:rPr lang="en-US" sz="2000" b="0" dirty="0">
              <a:solidFill>
                <a:srgbClr val="00B050"/>
              </a:solidFill>
              <a:latin typeface="Times New Roman" panose="02020603050405020304" pitchFamily="18" charset="0"/>
              <a:cs typeface="Times New Roman" panose="02020603050405020304" pitchFamily="18" charset="0"/>
            </a:rPr>
            <a:t> limits</a:t>
          </a:r>
        </a:p>
      </dgm:t>
    </dgm:pt>
    <dgm:pt modelId="{F425E2D9-23F5-4759-9CD8-9BABEBA83502}" type="parTrans" cxnId="{565F618B-6801-4AFC-80B2-D9EDD9396FC4}">
      <dgm:prSet/>
      <dgm:spPr/>
      <dgm:t>
        <a:bodyPr/>
        <a:lstStyle/>
        <a:p>
          <a:endParaRPr lang="en-US"/>
        </a:p>
      </dgm:t>
    </dgm:pt>
    <dgm:pt modelId="{84329CF9-CD3C-43B4-81A1-5BD980DF79E5}" type="sibTrans" cxnId="{565F618B-6801-4AFC-80B2-D9EDD9396FC4}">
      <dgm:prSet/>
      <dgm:spPr/>
      <dgm:t>
        <a:bodyPr/>
        <a:lstStyle/>
        <a:p>
          <a:endParaRPr lang="en-US"/>
        </a:p>
      </dgm:t>
    </dgm:pt>
    <dgm:pt modelId="{C196F695-8C1C-45BF-A15D-19560A67A6E4}">
      <dgm:prSet phldrT="[Text]" custT="1"/>
      <dgm:spPr>
        <a:solidFill>
          <a:schemeClr val="bg1">
            <a:alpha val="90000"/>
          </a:schemeClr>
        </a:solidFill>
      </dgm:spPr>
      <dgm:t>
        <a:bodyPr/>
        <a:lstStyle/>
        <a:p>
          <a:r>
            <a:rPr lang="en-US" sz="2000" b="0" dirty="0">
              <a:solidFill>
                <a:srgbClr val="00B050"/>
              </a:solidFill>
              <a:latin typeface="Times New Roman" panose="02020603050405020304" pitchFamily="18" charset="0"/>
              <a:cs typeface="Times New Roman" panose="02020603050405020304" pitchFamily="18" charset="0"/>
            </a:rPr>
            <a:t>Proctor compaction</a:t>
          </a:r>
        </a:p>
      </dgm:t>
    </dgm:pt>
    <dgm:pt modelId="{823A3AD5-9FEF-4B75-9470-BD161496AA87}" type="parTrans" cxnId="{A7A090E8-3C79-4E87-B52F-C0E667CE2352}">
      <dgm:prSet/>
      <dgm:spPr/>
      <dgm:t>
        <a:bodyPr/>
        <a:lstStyle/>
        <a:p>
          <a:endParaRPr lang="en-US"/>
        </a:p>
      </dgm:t>
    </dgm:pt>
    <dgm:pt modelId="{1ED52230-14D5-4AE4-8B84-692982719A94}" type="sibTrans" cxnId="{A7A090E8-3C79-4E87-B52F-C0E667CE2352}">
      <dgm:prSet/>
      <dgm:spPr/>
      <dgm:t>
        <a:bodyPr/>
        <a:lstStyle/>
        <a:p>
          <a:endParaRPr lang="en-US"/>
        </a:p>
      </dgm:t>
    </dgm:pt>
    <dgm:pt modelId="{E68CF6A5-6D19-4876-8C05-596527DC9F18}">
      <dgm:prSet phldrT="[Text]" custT="1"/>
      <dgm:spPr>
        <a:solidFill>
          <a:schemeClr val="bg1">
            <a:alpha val="90000"/>
          </a:schemeClr>
        </a:solidFill>
      </dgm:spPr>
      <dgm:t>
        <a:bodyPr/>
        <a:lstStyle/>
        <a:p>
          <a:r>
            <a:rPr lang="en-US" sz="2000" b="0" dirty="0">
              <a:solidFill>
                <a:srgbClr val="00B050"/>
              </a:solidFill>
              <a:latin typeface="Times New Roman" panose="02020603050405020304" pitchFamily="18" charset="0"/>
              <a:cs typeface="Times New Roman" panose="02020603050405020304" pitchFamily="18" charset="0"/>
            </a:rPr>
            <a:t>Specific gravity &amp; absorption</a:t>
          </a:r>
        </a:p>
      </dgm:t>
    </dgm:pt>
    <dgm:pt modelId="{DC942196-4DA1-4CC6-A941-EAA9645482D1}" type="parTrans" cxnId="{1FE5257B-4585-4CB8-8DDB-8A8C10DBF476}">
      <dgm:prSet/>
      <dgm:spPr/>
      <dgm:t>
        <a:bodyPr/>
        <a:lstStyle/>
        <a:p>
          <a:endParaRPr lang="en-US"/>
        </a:p>
      </dgm:t>
    </dgm:pt>
    <dgm:pt modelId="{D0B6FA2A-1741-4003-B673-07DC387E807D}" type="sibTrans" cxnId="{1FE5257B-4585-4CB8-8DDB-8A8C10DBF476}">
      <dgm:prSet/>
      <dgm:spPr/>
      <dgm:t>
        <a:bodyPr/>
        <a:lstStyle/>
        <a:p>
          <a:endParaRPr lang="en-US"/>
        </a:p>
      </dgm:t>
    </dgm:pt>
    <dgm:pt modelId="{6ED4CAD0-42B3-4508-9521-D5C66451DEA6}">
      <dgm:prSet phldrT="[Text]" custT="1"/>
      <dgm:spPr>
        <a:solidFill>
          <a:schemeClr val="bg1">
            <a:alpha val="90000"/>
          </a:schemeClr>
        </a:solidFill>
      </dgm:spPr>
      <dgm:t>
        <a:bodyPr/>
        <a:lstStyle/>
        <a:p>
          <a:r>
            <a:rPr lang="en-US" sz="2000" dirty="0">
              <a:solidFill>
                <a:srgbClr val="FF0000"/>
              </a:solidFill>
              <a:latin typeface="Times New Roman" panose="02020603050405020304" pitchFamily="18" charset="0"/>
              <a:cs typeface="Times New Roman" panose="02020603050405020304" pitchFamily="18" charset="0"/>
            </a:rPr>
            <a:t>Image analysis</a:t>
          </a:r>
          <a:endParaRPr lang="en-US" sz="2000" b="0" dirty="0">
            <a:solidFill>
              <a:srgbClr val="FF0000"/>
            </a:solidFill>
            <a:latin typeface="Times New Roman" panose="02020603050405020304" pitchFamily="18" charset="0"/>
            <a:cs typeface="Times New Roman" panose="02020603050405020304" pitchFamily="18" charset="0"/>
          </a:endParaRPr>
        </a:p>
      </dgm:t>
    </dgm:pt>
    <dgm:pt modelId="{5C354BAF-2F29-40E1-92F1-919CABFC7FFA}" type="parTrans" cxnId="{3A79D139-4731-4F01-A128-37DB62FF7EB6}">
      <dgm:prSet/>
      <dgm:spPr/>
      <dgm:t>
        <a:bodyPr/>
        <a:lstStyle/>
        <a:p>
          <a:endParaRPr lang="en-US"/>
        </a:p>
      </dgm:t>
    </dgm:pt>
    <dgm:pt modelId="{562683C5-03A9-4A0E-8804-C20E89F583FA}" type="sibTrans" cxnId="{3A79D139-4731-4F01-A128-37DB62FF7EB6}">
      <dgm:prSet/>
      <dgm:spPr/>
      <dgm:t>
        <a:bodyPr/>
        <a:lstStyle/>
        <a:p>
          <a:endParaRPr lang="en-US"/>
        </a:p>
      </dgm:t>
    </dgm:pt>
    <dgm:pt modelId="{1B008409-1752-4104-A319-381B154A0090}">
      <dgm:prSet custT="1"/>
      <dgm:spPr>
        <a:solidFill>
          <a:schemeClr val="bg1">
            <a:alpha val="90000"/>
          </a:schemeClr>
        </a:solidFill>
      </dgm:spPr>
      <dgm:t>
        <a:bodyPr/>
        <a:lstStyle/>
        <a:p>
          <a:r>
            <a:rPr lang="en-US" sz="2000" dirty="0">
              <a:solidFill>
                <a:srgbClr val="FF0000"/>
              </a:solidFill>
              <a:latin typeface="Times New Roman" panose="02020603050405020304" pitchFamily="18" charset="0"/>
              <a:cs typeface="Times New Roman" panose="02020603050405020304" pitchFamily="18" charset="0"/>
            </a:rPr>
            <a:t>Asphalt &amp; cement content determination</a:t>
          </a:r>
          <a:endParaRPr lang="en-US" sz="2000" dirty="0">
            <a:latin typeface="Times New Roman" panose="02020603050405020304" pitchFamily="18" charset="0"/>
            <a:cs typeface="Times New Roman" panose="02020603050405020304" pitchFamily="18" charset="0"/>
          </a:endParaRPr>
        </a:p>
      </dgm:t>
    </dgm:pt>
    <dgm:pt modelId="{7646DFF6-AD4D-462F-B697-FC9FC4A3A6A3}" type="parTrans" cxnId="{E42FBC31-F1A6-494C-AD8A-2EDE213B5351}">
      <dgm:prSet/>
      <dgm:spPr/>
      <dgm:t>
        <a:bodyPr/>
        <a:lstStyle/>
        <a:p>
          <a:endParaRPr lang="en-US"/>
        </a:p>
      </dgm:t>
    </dgm:pt>
    <dgm:pt modelId="{50B62E1A-29BD-4761-B903-24BDA167F4DC}" type="sibTrans" cxnId="{E42FBC31-F1A6-494C-AD8A-2EDE213B5351}">
      <dgm:prSet/>
      <dgm:spPr/>
      <dgm:t>
        <a:bodyPr/>
        <a:lstStyle/>
        <a:p>
          <a:endParaRPr lang="en-US"/>
        </a:p>
      </dgm:t>
    </dgm:pt>
    <dgm:pt modelId="{89BAEA48-1B30-4537-9EE5-A8BC87232425}">
      <dgm:prSet custT="1"/>
      <dgm:spPr>
        <a:solidFill>
          <a:schemeClr val="bg1">
            <a:alpha val="90000"/>
          </a:schemeClr>
        </a:solidFill>
      </dgm:spPr>
      <dgm:t>
        <a:bodyPr/>
        <a:lstStyle/>
        <a:p>
          <a:r>
            <a:rPr lang="en-US" sz="2000" dirty="0">
              <a:solidFill>
                <a:srgbClr val="FF0000"/>
              </a:solidFill>
              <a:latin typeface="Times New Roman" panose="02020603050405020304" pitchFamily="18" charset="0"/>
              <a:cs typeface="Times New Roman" panose="02020603050405020304" pitchFamily="18" charset="0"/>
            </a:rPr>
            <a:t>Permeability</a:t>
          </a:r>
        </a:p>
      </dgm:t>
    </dgm:pt>
    <dgm:pt modelId="{49890A36-C4F4-4F48-839D-163D2A99852B}" type="parTrans" cxnId="{B15742A7-B72F-44C4-8704-6F53459D4A21}">
      <dgm:prSet/>
      <dgm:spPr/>
      <dgm:t>
        <a:bodyPr/>
        <a:lstStyle/>
        <a:p>
          <a:endParaRPr lang="en-GB"/>
        </a:p>
      </dgm:t>
    </dgm:pt>
    <dgm:pt modelId="{75D2F124-8667-4EAB-8B7E-7D195D52E398}" type="sibTrans" cxnId="{B15742A7-B72F-44C4-8704-6F53459D4A21}">
      <dgm:prSet/>
      <dgm:spPr/>
      <dgm:t>
        <a:bodyPr/>
        <a:lstStyle/>
        <a:p>
          <a:endParaRPr lang="en-GB"/>
        </a:p>
      </dgm:t>
    </dgm:pt>
    <dgm:pt modelId="{4029BD03-51EC-42BD-9A6A-F0B54C5F2FFE}" type="pres">
      <dgm:prSet presAssocID="{FD57986A-8147-4BD4-AE70-CAC1D1FA0B62}" presName="diagram" presStyleCnt="0">
        <dgm:presLayoutVars>
          <dgm:chPref val="1"/>
          <dgm:dir/>
          <dgm:animOne val="branch"/>
          <dgm:animLvl val="lvl"/>
          <dgm:resizeHandles/>
        </dgm:presLayoutVars>
      </dgm:prSet>
      <dgm:spPr/>
      <dgm:t>
        <a:bodyPr/>
        <a:lstStyle/>
        <a:p>
          <a:endParaRPr lang="en-US"/>
        </a:p>
      </dgm:t>
    </dgm:pt>
    <dgm:pt modelId="{6975B851-851C-440C-B609-60C11EA37438}" type="pres">
      <dgm:prSet presAssocID="{F1A184E9-0024-475B-A82D-601003E567DC}" presName="root" presStyleCnt="0"/>
      <dgm:spPr/>
    </dgm:pt>
    <dgm:pt modelId="{E14CDB6D-4148-409B-A8E7-B8A997BDE922}" type="pres">
      <dgm:prSet presAssocID="{F1A184E9-0024-475B-A82D-601003E567DC}" presName="rootComposite" presStyleCnt="0"/>
      <dgm:spPr/>
    </dgm:pt>
    <dgm:pt modelId="{B8A7911E-504D-4EA2-A6F3-2B41B49A4C2E}" type="pres">
      <dgm:prSet presAssocID="{F1A184E9-0024-475B-A82D-601003E567DC}" presName="rootText" presStyleLbl="node1" presStyleIdx="0" presStyleCnt="1" custScaleX="146065" custScaleY="36190" custLinFactNeighborX="-1416" custLinFactNeighborY="-36"/>
      <dgm:spPr/>
      <dgm:t>
        <a:bodyPr/>
        <a:lstStyle/>
        <a:p>
          <a:endParaRPr lang="en-US"/>
        </a:p>
      </dgm:t>
    </dgm:pt>
    <dgm:pt modelId="{243C93A2-8239-48FA-925E-14CB098FF4EC}" type="pres">
      <dgm:prSet presAssocID="{F1A184E9-0024-475B-A82D-601003E567DC}" presName="rootConnector" presStyleLbl="node1" presStyleIdx="0" presStyleCnt="1"/>
      <dgm:spPr/>
      <dgm:t>
        <a:bodyPr/>
        <a:lstStyle/>
        <a:p>
          <a:endParaRPr lang="en-US"/>
        </a:p>
      </dgm:t>
    </dgm:pt>
    <dgm:pt modelId="{3C4F2F05-425B-4ECD-8246-755D2EEB8233}" type="pres">
      <dgm:prSet presAssocID="{F1A184E9-0024-475B-A82D-601003E567DC}" presName="childShape" presStyleCnt="0"/>
      <dgm:spPr/>
    </dgm:pt>
    <dgm:pt modelId="{F659778D-3AC7-4C0D-ADBB-1A06E74CDB37}" type="pres">
      <dgm:prSet presAssocID="{39FE41CB-AFF4-489F-A15B-35AC81EC87CE}" presName="Name13" presStyleLbl="parChTrans1D2" presStyleIdx="0" presStyleCnt="2"/>
      <dgm:spPr/>
      <dgm:t>
        <a:bodyPr/>
        <a:lstStyle/>
        <a:p>
          <a:endParaRPr lang="en-US"/>
        </a:p>
      </dgm:t>
    </dgm:pt>
    <dgm:pt modelId="{91945B6F-3277-4BBF-B32D-A0B79907EF8F}" type="pres">
      <dgm:prSet presAssocID="{BF6F93BD-A0B8-4A88-8587-4F9E63DBA7DC}" presName="childText" presStyleLbl="bgAcc1" presStyleIdx="0" presStyleCnt="2" custScaleX="222950" custScaleY="223904" custLinFactNeighborX="369" custLinFactNeighborY="-2247">
        <dgm:presLayoutVars>
          <dgm:bulletEnabled val="1"/>
        </dgm:presLayoutVars>
      </dgm:prSet>
      <dgm:spPr/>
      <dgm:t>
        <a:bodyPr/>
        <a:lstStyle/>
        <a:p>
          <a:endParaRPr lang="en-US"/>
        </a:p>
      </dgm:t>
    </dgm:pt>
    <dgm:pt modelId="{F2415379-8244-463A-AAA7-ACA894E1B8F8}" type="pres">
      <dgm:prSet presAssocID="{9A03B3A0-4833-4F87-A038-D339C5497051}" presName="Name13" presStyleLbl="parChTrans1D2" presStyleIdx="1" presStyleCnt="2"/>
      <dgm:spPr/>
      <dgm:t>
        <a:bodyPr/>
        <a:lstStyle/>
        <a:p>
          <a:endParaRPr lang="en-US"/>
        </a:p>
      </dgm:t>
    </dgm:pt>
    <dgm:pt modelId="{2AF07AF5-9FEC-4C99-84A1-A1A899C06B4C}" type="pres">
      <dgm:prSet presAssocID="{AF6D1D74-C774-4467-A697-EDAD66D12C4F}" presName="childText" presStyleLbl="bgAcc1" presStyleIdx="1" presStyleCnt="2" custScaleX="223202" custScaleY="82831" custLinFactNeighborY="-11930">
        <dgm:presLayoutVars>
          <dgm:bulletEnabled val="1"/>
        </dgm:presLayoutVars>
      </dgm:prSet>
      <dgm:spPr/>
      <dgm:t>
        <a:bodyPr/>
        <a:lstStyle/>
        <a:p>
          <a:endParaRPr lang="en-US"/>
        </a:p>
      </dgm:t>
    </dgm:pt>
  </dgm:ptLst>
  <dgm:cxnLst>
    <dgm:cxn modelId="{A6BC4B95-B80A-40E8-AA42-1BAFAC09C5A2}" type="presOf" srcId="{BBC6E756-B49F-48FC-939E-EF07729F77FD}" destId="{91945B6F-3277-4BBF-B32D-A0B79907EF8F}" srcOrd="0" destOrd="2" presId="urn:microsoft.com/office/officeart/2005/8/layout/hierarchy3"/>
    <dgm:cxn modelId="{0812095E-B6B8-42DE-82BE-43B138D7D66D}" type="presOf" srcId="{7DD65235-B63C-4DAF-AF1E-5C1F606B1D52}" destId="{91945B6F-3277-4BBF-B32D-A0B79907EF8F}" srcOrd="0" destOrd="7" presId="urn:microsoft.com/office/officeart/2005/8/layout/hierarchy3"/>
    <dgm:cxn modelId="{6E428805-7CB4-471D-84B7-C76BEB1AB99C}" type="presOf" srcId="{F1A184E9-0024-475B-A82D-601003E567DC}" destId="{B8A7911E-504D-4EA2-A6F3-2B41B49A4C2E}" srcOrd="0" destOrd="0" presId="urn:microsoft.com/office/officeart/2005/8/layout/hierarchy3"/>
    <dgm:cxn modelId="{AB480F13-F687-493C-B201-2F50D87A2959}" type="presOf" srcId="{BF6F93BD-A0B8-4A88-8587-4F9E63DBA7DC}" destId="{91945B6F-3277-4BBF-B32D-A0B79907EF8F}" srcOrd="0" destOrd="0" presId="urn:microsoft.com/office/officeart/2005/8/layout/hierarchy3"/>
    <dgm:cxn modelId="{C8A513E6-27F8-4D49-8EC1-7F69C09A1E0A}" type="presOf" srcId="{AF6D1D74-C774-4467-A697-EDAD66D12C4F}" destId="{2AF07AF5-9FEC-4C99-84A1-A1A899C06B4C}" srcOrd="0" destOrd="0" presId="urn:microsoft.com/office/officeart/2005/8/layout/hierarchy3"/>
    <dgm:cxn modelId="{A9A3C53C-8F9B-42A0-8C13-817E6B603D79}" type="presOf" srcId="{6ED4CAD0-42B3-4508-9521-D5C66451DEA6}" destId="{91945B6F-3277-4BBF-B32D-A0B79907EF8F}" srcOrd="0" destOrd="5" presId="urn:microsoft.com/office/officeart/2005/8/layout/hierarchy3"/>
    <dgm:cxn modelId="{1FE5257B-4585-4CB8-8DDB-8A8C10DBF476}" srcId="{BF6F93BD-A0B8-4A88-8587-4F9E63DBA7DC}" destId="{E68CF6A5-6D19-4876-8C05-596527DC9F18}" srcOrd="3" destOrd="0" parTransId="{DC942196-4DA1-4CC6-A941-EAA9645482D1}" sibTransId="{D0B6FA2A-1741-4003-B673-07DC387E807D}"/>
    <dgm:cxn modelId="{B59E052B-176F-475A-ACCA-A4BF61F3E782}" type="presOf" srcId="{E0DABF40-D204-4C1B-9D59-3F7972110B89}" destId="{2AF07AF5-9FEC-4C99-84A1-A1A899C06B4C}" srcOrd="0" destOrd="2" presId="urn:microsoft.com/office/officeart/2005/8/layout/hierarchy3"/>
    <dgm:cxn modelId="{B3043B95-4CEF-42E1-A446-CC2B41861F27}" type="presOf" srcId="{39FE41CB-AFF4-489F-A15B-35AC81EC87CE}" destId="{F659778D-3AC7-4C0D-ADBB-1A06E74CDB37}" srcOrd="0" destOrd="0" presId="urn:microsoft.com/office/officeart/2005/8/layout/hierarchy3"/>
    <dgm:cxn modelId="{74D9171C-C00A-4178-9C97-1489218B0C64}" type="presOf" srcId="{473C5EE7-D597-4D06-AA36-CC835C662E82}" destId="{2AF07AF5-9FEC-4C99-84A1-A1A899C06B4C}" srcOrd="0" destOrd="3" presId="urn:microsoft.com/office/officeart/2005/8/layout/hierarchy3"/>
    <dgm:cxn modelId="{75B40B64-9961-4816-803F-BFDAD9B2EC6D}" srcId="{FD57986A-8147-4BD4-AE70-CAC1D1FA0B62}" destId="{F1A184E9-0024-475B-A82D-601003E567DC}" srcOrd="0" destOrd="0" parTransId="{39B5CD51-DCBD-41CF-BD01-1E09B3557823}" sibTransId="{B765D40E-0302-425B-8B37-9008550CB569}"/>
    <dgm:cxn modelId="{84168547-3EFB-48C9-A000-88FBA83AA271}" srcId="{AF6D1D74-C774-4467-A697-EDAD66D12C4F}" destId="{473C5EE7-D597-4D06-AA36-CC835C662E82}" srcOrd="2" destOrd="0" parTransId="{55C54944-98A2-456B-B345-352BD63907BD}" sibTransId="{3D3BFF41-429D-468F-9B3E-48CEF81111F4}"/>
    <dgm:cxn modelId="{AA7C288F-E8F7-4F4E-A638-35C97D82D177}" type="presOf" srcId="{E68CF6A5-6D19-4876-8C05-596527DC9F18}" destId="{91945B6F-3277-4BBF-B32D-A0B79907EF8F}" srcOrd="0" destOrd="4" presId="urn:microsoft.com/office/officeart/2005/8/layout/hierarchy3"/>
    <dgm:cxn modelId="{DB78FBA9-E986-4B72-AB05-CEF1244E7C51}" type="presOf" srcId="{51319C6E-24CD-4152-8704-52587E9D02A8}" destId="{91945B6F-3277-4BBF-B32D-A0B79907EF8F}" srcOrd="0" destOrd="1" presId="urn:microsoft.com/office/officeart/2005/8/layout/hierarchy3"/>
    <dgm:cxn modelId="{FE88E63F-720E-447E-A044-A8EC237F3CFE}" type="presOf" srcId="{C196F695-8C1C-45BF-A15D-19560A67A6E4}" destId="{91945B6F-3277-4BBF-B32D-A0B79907EF8F}" srcOrd="0" destOrd="3" presId="urn:microsoft.com/office/officeart/2005/8/layout/hierarchy3"/>
    <dgm:cxn modelId="{C5DFFC70-7F7E-4E42-BE81-DD20DEA00B70}" srcId="{F1A184E9-0024-475B-A82D-601003E567DC}" destId="{BF6F93BD-A0B8-4A88-8587-4F9E63DBA7DC}" srcOrd="0" destOrd="0" parTransId="{39FE41CB-AFF4-489F-A15B-35AC81EC87CE}" sibTransId="{A7EE2B61-5826-4AD8-9147-DB2AB5B52E74}"/>
    <dgm:cxn modelId="{47DFFC6E-EACA-46DA-A9A9-F4C36D6FC0D0}" type="presOf" srcId="{89BAEA48-1B30-4537-9EE5-A8BC87232425}" destId="{2AF07AF5-9FEC-4C99-84A1-A1A899C06B4C}" srcOrd="0" destOrd="1" presId="urn:microsoft.com/office/officeart/2005/8/layout/hierarchy3"/>
    <dgm:cxn modelId="{B15742A7-B72F-44C4-8704-6F53459D4A21}" srcId="{AF6D1D74-C774-4467-A697-EDAD66D12C4F}" destId="{89BAEA48-1B30-4537-9EE5-A8BC87232425}" srcOrd="0" destOrd="0" parTransId="{49890A36-C4F4-4F48-839D-163D2A99852B}" sibTransId="{75D2F124-8667-4EAB-8B7E-7D195D52E398}"/>
    <dgm:cxn modelId="{4353D9D5-9140-4941-BA63-27A2AD48F25D}" srcId="{AF6D1D74-C774-4467-A697-EDAD66D12C4F}" destId="{E0DABF40-D204-4C1B-9D59-3F7972110B89}" srcOrd="1" destOrd="0" parTransId="{AD02CE9B-DA44-4484-A951-F0317C1C13B0}" sibTransId="{08CECC76-DFD2-42E9-A628-1A5CD5C5D237}"/>
    <dgm:cxn modelId="{A7A090E8-3C79-4E87-B52F-C0E667CE2352}" srcId="{BF6F93BD-A0B8-4A88-8587-4F9E63DBA7DC}" destId="{C196F695-8C1C-45BF-A15D-19560A67A6E4}" srcOrd="2" destOrd="0" parTransId="{823A3AD5-9FEF-4B75-9470-BD161496AA87}" sibTransId="{1ED52230-14D5-4AE4-8B84-692982719A94}"/>
    <dgm:cxn modelId="{D3423258-F644-4F67-B074-547F5A66A9A4}" srcId="{BF6F93BD-A0B8-4A88-8587-4F9E63DBA7DC}" destId="{7DD65235-B63C-4DAF-AF1E-5C1F606B1D52}" srcOrd="6" destOrd="0" parTransId="{B5488BBB-C821-4CC2-A176-08201EE09A25}" sibTransId="{20B895EF-3D25-4529-B5E3-F1FE4A1C9626}"/>
    <dgm:cxn modelId="{05C6CE69-038A-4C08-89FD-48C9CD30E746}" srcId="{F1A184E9-0024-475B-A82D-601003E567DC}" destId="{AF6D1D74-C774-4467-A697-EDAD66D12C4F}" srcOrd="1" destOrd="0" parTransId="{9A03B3A0-4833-4F87-A038-D339C5497051}" sibTransId="{F1D33CE7-CBC3-4310-A6AC-0041AACC274A}"/>
    <dgm:cxn modelId="{D6A371FC-41A5-451E-BEDC-A8F09DB9F909}" type="presOf" srcId="{FD57986A-8147-4BD4-AE70-CAC1D1FA0B62}" destId="{4029BD03-51EC-42BD-9A6A-F0B54C5F2FFE}" srcOrd="0" destOrd="0" presId="urn:microsoft.com/office/officeart/2005/8/layout/hierarchy3"/>
    <dgm:cxn modelId="{15462E33-45F5-4855-AD38-46BD3165DA4A}" type="presOf" srcId="{1B008409-1752-4104-A319-381B154A0090}" destId="{91945B6F-3277-4BBF-B32D-A0B79907EF8F}" srcOrd="0" destOrd="6" presId="urn:microsoft.com/office/officeart/2005/8/layout/hierarchy3"/>
    <dgm:cxn modelId="{AAABA342-B88C-42B0-8B10-3FC64E0C7465}" type="presOf" srcId="{F1A184E9-0024-475B-A82D-601003E567DC}" destId="{243C93A2-8239-48FA-925E-14CB098FF4EC}" srcOrd="1" destOrd="0" presId="urn:microsoft.com/office/officeart/2005/8/layout/hierarchy3"/>
    <dgm:cxn modelId="{E42FBC31-F1A6-494C-AD8A-2EDE213B5351}" srcId="{BF6F93BD-A0B8-4A88-8587-4F9E63DBA7DC}" destId="{1B008409-1752-4104-A319-381B154A0090}" srcOrd="5" destOrd="0" parTransId="{7646DFF6-AD4D-462F-B697-FC9FC4A3A6A3}" sibTransId="{50B62E1A-29BD-4761-B903-24BDA167F4DC}"/>
    <dgm:cxn modelId="{989AC658-C44D-4EDA-8542-A549266E8EBE}" type="presOf" srcId="{9A03B3A0-4833-4F87-A038-D339C5497051}" destId="{F2415379-8244-463A-AAA7-ACA894E1B8F8}" srcOrd="0" destOrd="0" presId="urn:microsoft.com/office/officeart/2005/8/layout/hierarchy3"/>
    <dgm:cxn modelId="{FACE1D1A-902D-4046-B132-81F739821C24}" srcId="{BF6F93BD-A0B8-4A88-8587-4F9E63DBA7DC}" destId="{05AE942D-E1F1-4A0A-A260-6A2B34F1B078}" srcOrd="7" destOrd="0" parTransId="{3C69B69F-45CB-41C1-8D2B-DA0FB0670813}" sibTransId="{B892CFAB-82C0-4486-B574-7AF1D7033019}"/>
    <dgm:cxn modelId="{3A79D139-4731-4F01-A128-37DB62FF7EB6}" srcId="{BF6F93BD-A0B8-4A88-8587-4F9E63DBA7DC}" destId="{6ED4CAD0-42B3-4508-9521-D5C66451DEA6}" srcOrd="4" destOrd="0" parTransId="{5C354BAF-2F29-40E1-92F1-919CABFC7FFA}" sibTransId="{562683C5-03A9-4A0E-8804-C20E89F583FA}"/>
    <dgm:cxn modelId="{D008512D-5931-4A8D-8B6F-F2FA179ADDB0}" srcId="{BF6F93BD-A0B8-4A88-8587-4F9E63DBA7DC}" destId="{51319C6E-24CD-4152-8704-52587E9D02A8}" srcOrd="0" destOrd="0" parTransId="{9F6D1938-B413-4BD3-ACB2-433E73F6B20D}" sibTransId="{F387DDB2-3974-4E60-8F09-9C3A0146DB69}"/>
    <dgm:cxn modelId="{565F618B-6801-4AFC-80B2-D9EDD9396FC4}" srcId="{BF6F93BD-A0B8-4A88-8587-4F9E63DBA7DC}" destId="{BBC6E756-B49F-48FC-939E-EF07729F77FD}" srcOrd="1" destOrd="0" parTransId="{F425E2D9-23F5-4759-9CD8-9BABEBA83502}" sibTransId="{84329CF9-CD3C-43B4-81A1-5BD980DF79E5}"/>
    <dgm:cxn modelId="{FEDE24A4-01BA-486A-9C5A-E423E3D9CE59}" type="presOf" srcId="{05AE942D-E1F1-4A0A-A260-6A2B34F1B078}" destId="{91945B6F-3277-4BBF-B32D-A0B79907EF8F}" srcOrd="0" destOrd="8" presId="urn:microsoft.com/office/officeart/2005/8/layout/hierarchy3"/>
    <dgm:cxn modelId="{D5DEC53F-046E-4F7B-A9BC-B78901D99AFA}" type="presParOf" srcId="{4029BD03-51EC-42BD-9A6A-F0B54C5F2FFE}" destId="{6975B851-851C-440C-B609-60C11EA37438}" srcOrd="0" destOrd="0" presId="urn:microsoft.com/office/officeart/2005/8/layout/hierarchy3"/>
    <dgm:cxn modelId="{9A10A528-9395-4486-9033-A594AB985291}" type="presParOf" srcId="{6975B851-851C-440C-B609-60C11EA37438}" destId="{E14CDB6D-4148-409B-A8E7-B8A997BDE922}" srcOrd="0" destOrd="0" presId="urn:microsoft.com/office/officeart/2005/8/layout/hierarchy3"/>
    <dgm:cxn modelId="{C1BBD3EC-09DA-452B-AA36-E99B2D1593B2}" type="presParOf" srcId="{E14CDB6D-4148-409B-A8E7-B8A997BDE922}" destId="{B8A7911E-504D-4EA2-A6F3-2B41B49A4C2E}" srcOrd="0" destOrd="0" presId="urn:microsoft.com/office/officeart/2005/8/layout/hierarchy3"/>
    <dgm:cxn modelId="{046BC366-F6A4-4130-A7B3-52016D3F19D5}" type="presParOf" srcId="{E14CDB6D-4148-409B-A8E7-B8A997BDE922}" destId="{243C93A2-8239-48FA-925E-14CB098FF4EC}" srcOrd="1" destOrd="0" presId="urn:microsoft.com/office/officeart/2005/8/layout/hierarchy3"/>
    <dgm:cxn modelId="{38EA265A-2BD3-48F4-A5DC-03BD9302FD78}" type="presParOf" srcId="{6975B851-851C-440C-B609-60C11EA37438}" destId="{3C4F2F05-425B-4ECD-8246-755D2EEB8233}" srcOrd="1" destOrd="0" presId="urn:microsoft.com/office/officeart/2005/8/layout/hierarchy3"/>
    <dgm:cxn modelId="{AEC5688A-4618-4D76-93DC-04DF6106B63F}" type="presParOf" srcId="{3C4F2F05-425B-4ECD-8246-755D2EEB8233}" destId="{F659778D-3AC7-4C0D-ADBB-1A06E74CDB37}" srcOrd="0" destOrd="0" presId="urn:microsoft.com/office/officeart/2005/8/layout/hierarchy3"/>
    <dgm:cxn modelId="{5F194376-D8A4-481D-BD70-A04AC22BF707}" type="presParOf" srcId="{3C4F2F05-425B-4ECD-8246-755D2EEB8233}" destId="{91945B6F-3277-4BBF-B32D-A0B79907EF8F}" srcOrd="1" destOrd="0" presId="urn:microsoft.com/office/officeart/2005/8/layout/hierarchy3"/>
    <dgm:cxn modelId="{138027D7-97CC-4713-B1E1-0B227AD8143A}" type="presParOf" srcId="{3C4F2F05-425B-4ECD-8246-755D2EEB8233}" destId="{F2415379-8244-463A-AAA7-ACA894E1B8F8}" srcOrd="2" destOrd="0" presId="urn:microsoft.com/office/officeart/2005/8/layout/hierarchy3"/>
    <dgm:cxn modelId="{44376E88-E996-4C40-8007-084C02DED1A0}" type="presParOf" srcId="{3C4F2F05-425B-4ECD-8246-755D2EEB8233}" destId="{2AF07AF5-9FEC-4C99-84A1-A1A899C06B4C}"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04BB3-8EA6-45A8-9DF8-95CE19DCADA4}">
      <dsp:nvSpPr>
        <dsp:cNvPr id="0" name=""/>
        <dsp:cNvSpPr/>
      </dsp:nvSpPr>
      <dsp:spPr>
        <a:xfrm>
          <a:off x="94356" y="2564143"/>
          <a:ext cx="7909079" cy="1255667"/>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altLang="en-US" sz="2400" b="1" kern="1200" dirty="0">
              <a:latin typeface="Times New Roman" panose="02020603050405020304" pitchFamily="18" charset="0"/>
              <a:cs typeface="Times New Roman" panose="02020603050405020304" pitchFamily="18" charset="0"/>
            </a:rPr>
            <a:t>Inconsistent</a:t>
          </a:r>
          <a:r>
            <a:rPr lang="en-US" altLang="en-US" sz="2400" kern="1200" dirty="0">
              <a:latin typeface="Times New Roman" panose="02020603050405020304" pitchFamily="18" charset="0"/>
              <a:cs typeface="Times New Roman" panose="02020603050405020304" pitchFamily="18" charset="0"/>
            </a:rPr>
            <a:t> design methods &amp; construction specifications</a:t>
          </a:r>
        </a:p>
        <a:p>
          <a:pPr lvl="0" algn="ctr" defTabSz="1066800">
            <a:lnSpc>
              <a:spcPct val="90000"/>
            </a:lnSpc>
            <a:spcBef>
              <a:spcPct val="0"/>
            </a:spcBef>
            <a:spcAft>
              <a:spcPct val="35000"/>
            </a:spcAft>
          </a:pPr>
          <a:r>
            <a:rPr lang="en-US" altLang="en-US" sz="2400" b="1" kern="1200" dirty="0">
              <a:latin typeface="Times New Roman" panose="02020603050405020304" pitchFamily="18" charset="0"/>
              <a:cs typeface="Times New Roman" panose="02020603050405020304" pitchFamily="18" charset="0"/>
            </a:rPr>
            <a:t>Prediction</a:t>
          </a:r>
          <a:r>
            <a:rPr lang="en-US" altLang="en-US" sz="2400" kern="1200" dirty="0">
              <a:latin typeface="Times New Roman" panose="02020603050405020304" pitchFamily="18" charset="0"/>
              <a:cs typeface="Times New Roman" panose="02020603050405020304" pitchFamily="18" charset="0"/>
            </a:rPr>
            <a:t> of engineering properties from index properties</a:t>
          </a:r>
          <a:endParaRPr lang="en-US" sz="2400" kern="1200" dirty="0"/>
        </a:p>
      </dsp:txBody>
      <dsp:txXfrm>
        <a:off x="155653" y="2625440"/>
        <a:ext cx="7786485" cy="1133073"/>
      </dsp:txXfrm>
    </dsp:sp>
    <dsp:sp modelId="{77B69D05-261B-4E21-90C1-27520D1C99A4}">
      <dsp:nvSpPr>
        <dsp:cNvPr id="0" name=""/>
        <dsp:cNvSpPr/>
      </dsp:nvSpPr>
      <dsp:spPr>
        <a:xfrm rot="16200000">
          <a:off x="857705" y="1347638"/>
          <a:ext cx="1585434" cy="740278"/>
        </a:xfrm>
        <a:prstGeom prst="leftArrow">
          <a:avLst>
            <a:gd name="adj1" fmla="val 60000"/>
            <a:gd name="adj2" fmla="val 50000"/>
          </a:avLst>
        </a:prstGeom>
        <a:solidFill>
          <a:srgbClr val="00B0F0"/>
        </a:solidFill>
        <a:ln w="38100">
          <a:solidFill>
            <a:schemeClr val="accent1"/>
          </a:solidFill>
        </a:ln>
        <a:effectLst/>
      </dsp:spPr>
      <dsp:style>
        <a:lnRef idx="0">
          <a:scrgbClr r="0" g="0" b="0"/>
        </a:lnRef>
        <a:fillRef idx="1">
          <a:scrgbClr r="0" g="0" b="0"/>
        </a:fillRef>
        <a:effectRef idx="0">
          <a:scrgbClr r="0" g="0" b="0"/>
        </a:effectRef>
        <a:fontRef idx="minor">
          <a:schemeClr val="lt1"/>
        </a:fontRef>
      </dsp:style>
    </dsp:sp>
    <dsp:sp modelId="{65B34CAE-D4FD-41C1-BD42-CEC9770E1CBD}">
      <dsp:nvSpPr>
        <dsp:cNvPr id="0" name=""/>
        <dsp:cNvSpPr/>
      </dsp:nvSpPr>
      <dsp:spPr>
        <a:xfrm>
          <a:off x="95338" y="574826"/>
          <a:ext cx="3125503" cy="1044029"/>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altLang="en-US" sz="2400" b="1" kern="1200" dirty="0">
              <a:latin typeface="Times New Roman" panose="02020603050405020304" pitchFamily="18" charset="0"/>
              <a:cs typeface="Times New Roman" panose="02020603050405020304" pitchFamily="18" charset="0"/>
            </a:rPr>
            <a:t>Variety &amp; uncertainty </a:t>
          </a:r>
          <a:r>
            <a:rPr lang="en-US" altLang="en-US" sz="2400" kern="1200" dirty="0">
              <a:latin typeface="Times New Roman" panose="02020603050405020304" pitchFamily="18" charset="0"/>
              <a:cs typeface="Times New Roman" panose="02020603050405020304" pitchFamily="18" charset="0"/>
            </a:rPr>
            <a:t>of RCA and RAP</a:t>
          </a:r>
          <a:endParaRPr lang="en-US" sz="2400" kern="1200" dirty="0"/>
        </a:p>
      </dsp:txBody>
      <dsp:txXfrm>
        <a:off x="125917" y="605405"/>
        <a:ext cx="3064345" cy="982871"/>
      </dsp:txXfrm>
    </dsp:sp>
    <dsp:sp modelId="{E3E352BF-6124-48E4-A984-38942877FA83}">
      <dsp:nvSpPr>
        <dsp:cNvPr id="0" name=""/>
        <dsp:cNvSpPr/>
      </dsp:nvSpPr>
      <dsp:spPr>
        <a:xfrm rot="16200000">
          <a:off x="5668727" y="1365053"/>
          <a:ext cx="1553150" cy="740278"/>
        </a:xfrm>
        <a:prstGeom prst="leftArrow">
          <a:avLst>
            <a:gd name="adj1" fmla="val 60000"/>
            <a:gd name="adj2" fmla="val 50000"/>
          </a:avLst>
        </a:prstGeom>
        <a:solidFill>
          <a:srgbClr val="00B0F0"/>
        </a:solidFill>
        <a:ln w="38100">
          <a:solidFill>
            <a:schemeClr val="accent1"/>
          </a:solidFill>
        </a:ln>
        <a:effectLst/>
      </dsp:spPr>
      <dsp:style>
        <a:lnRef idx="0">
          <a:scrgbClr r="0" g="0" b="0"/>
        </a:lnRef>
        <a:fillRef idx="1">
          <a:scrgbClr r="0" g="0" b="0"/>
        </a:fillRef>
        <a:effectRef idx="0">
          <a:scrgbClr r="0" g="0" b="0"/>
        </a:effectRef>
        <a:fontRef idx="minor">
          <a:schemeClr val="lt1"/>
        </a:fontRef>
      </dsp:style>
    </dsp:sp>
    <dsp:sp modelId="{700192C4-45B3-4A89-BE41-D8E1D1AFAF74}">
      <dsp:nvSpPr>
        <dsp:cNvPr id="0" name=""/>
        <dsp:cNvSpPr/>
      </dsp:nvSpPr>
      <dsp:spPr>
        <a:xfrm>
          <a:off x="4758747" y="575639"/>
          <a:ext cx="3389116" cy="104241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altLang="en-US" sz="2400" b="1" kern="1200" dirty="0">
              <a:latin typeface="Times New Roman" panose="02020603050405020304" pitchFamily="18" charset="0"/>
              <a:cs typeface="Times New Roman" panose="02020603050405020304" pitchFamily="18" charset="0"/>
            </a:rPr>
            <a:t>Limitations</a:t>
          </a:r>
          <a:r>
            <a:rPr lang="en-US" altLang="en-US" sz="2400" kern="1200" dirty="0">
              <a:latin typeface="Times New Roman" panose="02020603050405020304" pitchFamily="18" charset="0"/>
              <a:cs typeface="Times New Roman" panose="02020603050405020304" pitchFamily="18" charset="0"/>
            </a:rPr>
            <a:t> of the test apparatus for large stones</a:t>
          </a:r>
          <a:endParaRPr lang="en-US" sz="2400" kern="1200" dirty="0"/>
        </a:p>
      </dsp:txBody>
      <dsp:txXfrm>
        <a:off x="4789278" y="606170"/>
        <a:ext cx="3328054" cy="9813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4B56F-8272-45EF-BFC2-CF83E0A16E42}">
      <dsp:nvSpPr>
        <dsp:cNvPr id="0" name=""/>
        <dsp:cNvSpPr/>
      </dsp:nvSpPr>
      <dsp:spPr>
        <a:xfrm>
          <a:off x="-315356" y="-13111"/>
          <a:ext cx="8409521" cy="1344429"/>
        </a:xfrm>
        <a:prstGeom prst="roundRect">
          <a:avLst>
            <a:gd name="adj" fmla="val 1000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a:solidFill>
                <a:schemeClr val="tx1"/>
              </a:solidFill>
              <a:latin typeface="Times New Roman" panose="02020603050405020304" pitchFamily="18" charset="0"/>
              <a:cs typeface="Times New Roman" panose="02020603050405020304" pitchFamily="18" charset="0"/>
            </a:rPr>
            <a:t>1</a:t>
          </a:r>
          <a:r>
            <a:rPr lang="en-US" sz="2000" b="1" kern="1200" baseline="30000" dirty="0">
              <a:solidFill>
                <a:schemeClr val="tx1"/>
              </a:solidFill>
              <a:latin typeface="Times New Roman" panose="02020603050405020304" pitchFamily="18" charset="0"/>
              <a:cs typeface="Times New Roman" panose="02020603050405020304" pitchFamily="18" charset="0"/>
            </a:rPr>
            <a:t>st</a:t>
          </a:r>
          <a:r>
            <a:rPr lang="en-US" sz="2000" b="1" kern="1200" dirty="0">
              <a:solidFill>
                <a:schemeClr val="tx1"/>
              </a:solidFill>
              <a:latin typeface="Times New Roman" panose="02020603050405020304" pitchFamily="18" charset="0"/>
              <a:cs typeface="Times New Roman" panose="02020603050405020304" pitchFamily="18" charset="0"/>
            </a:rPr>
            <a:t> Goal – Determine the field and laboratory performance</a:t>
          </a:r>
        </a:p>
        <a:p>
          <a:pPr marL="171450" lvl="1" indent="-171450" algn="l" defTabSz="711200">
            <a:lnSpc>
              <a:spcPct val="90000"/>
            </a:lnSpc>
            <a:spcBef>
              <a:spcPct val="0"/>
            </a:spcBef>
            <a:spcAft>
              <a:spcPct val="15000"/>
            </a:spcAft>
            <a:buChar char="••"/>
          </a:pPr>
          <a:r>
            <a:rPr lang="en-US" sz="1600" kern="1200" dirty="0">
              <a:solidFill>
                <a:schemeClr val="tx1"/>
              </a:solidFill>
              <a:latin typeface="Times New Roman" panose="02020603050405020304" pitchFamily="18" charset="0"/>
              <a:cs typeface="Times New Roman" panose="02020603050405020304" pitchFamily="18" charset="0"/>
            </a:rPr>
            <a:t>FWD, LWD, DCP, intelligent compaction (IC) data</a:t>
          </a:r>
        </a:p>
        <a:p>
          <a:pPr marL="171450" lvl="1" indent="-171450" algn="l" defTabSz="711200">
            <a:lnSpc>
              <a:spcPct val="90000"/>
            </a:lnSpc>
            <a:spcBef>
              <a:spcPct val="0"/>
            </a:spcBef>
            <a:spcAft>
              <a:spcPct val="15000"/>
            </a:spcAft>
            <a:buChar char="••"/>
          </a:pPr>
          <a:r>
            <a:rPr lang="en-US" sz="1600" kern="1200" dirty="0">
              <a:solidFill>
                <a:schemeClr val="tx1"/>
              </a:solidFill>
              <a:latin typeface="Times New Roman" panose="02020603050405020304" pitchFamily="18" charset="0"/>
              <a:cs typeface="Times New Roman" panose="02020603050405020304" pitchFamily="18" charset="0"/>
            </a:rPr>
            <a:t>Index &amp; engineering properties</a:t>
          </a:r>
        </a:p>
        <a:p>
          <a:pPr marL="171450" lvl="1" indent="-171450" algn="l" defTabSz="711200">
            <a:lnSpc>
              <a:spcPct val="90000"/>
            </a:lnSpc>
            <a:spcBef>
              <a:spcPct val="0"/>
            </a:spcBef>
            <a:spcAft>
              <a:spcPct val="15000"/>
            </a:spcAft>
            <a:buChar char="••"/>
          </a:pPr>
          <a:r>
            <a:rPr lang="en-US" sz="1600" kern="1200" dirty="0">
              <a:solidFill>
                <a:schemeClr val="tx1"/>
              </a:solidFill>
              <a:latin typeface="Times New Roman" panose="02020603050405020304" pitchFamily="18" charset="0"/>
              <a:cs typeface="Times New Roman" panose="02020603050405020304" pitchFamily="18" charset="0"/>
            </a:rPr>
            <a:t>Unsaturated &amp; saturated characteristics</a:t>
          </a:r>
        </a:p>
      </dsp:txBody>
      <dsp:txXfrm>
        <a:off x="-275979" y="26266"/>
        <a:ext cx="6716661" cy="1265675"/>
      </dsp:txXfrm>
    </dsp:sp>
    <dsp:sp modelId="{10354CC0-93A3-4644-A08B-5AE4B184F1A3}">
      <dsp:nvSpPr>
        <dsp:cNvPr id="0" name=""/>
        <dsp:cNvSpPr/>
      </dsp:nvSpPr>
      <dsp:spPr>
        <a:xfrm>
          <a:off x="755931" y="1491307"/>
          <a:ext cx="7528375" cy="1472594"/>
        </a:xfrm>
        <a:prstGeom prst="roundRect">
          <a:avLst>
            <a:gd name="adj" fmla="val 1000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a:solidFill>
                <a:schemeClr val="tx1"/>
              </a:solidFill>
              <a:latin typeface="Times New Roman" panose="02020603050405020304" pitchFamily="18" charset="0"/>
              <a:cs typeface="Times New Roman" panose="02020603050405020304" pitchFamily="18" charset="0"/>
            </a:rPr>
            <a:t>2</a:t>
          </a:r>
          <a:r>
            <a:rPr lang="en-US" sz="2000" b="1" kern="1200" baseline="30000" dirty="0">
              <a:solidFill>
                <a:schemeClr val="tx1"/>
              </a:solidFill>
              <a:latin typeface="Times New Roman" panose="02020603050405020304" pitchFamily="18" charset="0"/>
              <a:cs typeface="Times New Roman" panose="02020603050405020304" pitchFamily="18" charset="0"/>
            </a:rPr>
            <a:t>nd</a:t>
          </a:r>
          <a:r>
            <a:rPr lang="en-US" sz="2000" b="1" kern="1200" dirty="0">
              <a:solidFill>
                <a:schemeClr val="tx1"/>
              </a:solidFill>
              <a:latin typeface="Times New Roman" panose="02020603050405020304" pitchFamily="18" charset="0"/>
              <a:cs typeface="Times New Roman" panose="02020603050405020304" pitchFamily="18" charset="0"/>
            </a:rPr>
            <a:t> Goal – Develop a method to estimate the stiffness and permeability from</a:t>
          </a:r>
        </a:p>
        <a:p>
          <a:pPr marL="171450" lvl="1" indent="-171450" algn="l" defTabSz="711200">
            <a:lnSpc>
              <a:spcPct val="90000"/>
            </a:lnSpc>
            <a:spcBef>
              <a:spcPct val="0"/>
            </a:spcBef>
            <a:spcAft>
              <a:spcPct val="15000"/>
            </a:spcAft>
            <a:buChar char="••"/>
          </a:pPr>
          <a:r>
            <a:rPr lang="en-US" sz="1600" kern="1200" dirty="0">
              <a:solidFill>
                <a:schemeClr val="tx1"/>
              </a:solidFill>
              <a:latin typeface="Times New Roman" panose="02020603050405020304" pitchFamily="18" charset="0"/>
              <a:cs typeface="Times New Roman" panose="02020603050405020304" pitchFamily="18" charset="0"/>
            </a:rPr>
            <a:t>Percent crushing of particles after compaction</a:t>
          </a:r>
        </a:p>
        <a:p>
          <a:pPr marL="171450" lvl="1" indent="-171450" algn="l" defTabSz="711200">
            <a:lnSpc>
              <a:spcPct val="90000"/>
            </a:lnSpc>
            <a:spcBef>
              <a:spcPct val="0"/>
            </a:spcBef>
            <a:spcAft>
              <a:spcPct val="15000"/>
            </a:spcAft>
            <a:buChar char="••"/>
          </a:pPr>
          <a:r>
            <a:rPr lang="en-US" sz="1600" kern="1200" dirty="0">
              <a:solidFill>
                <a:schemeClr val="tx1"/>
              </a:solidFill>
              <a:latin typeface="Times New Roman" panose="02020603050405020304" pitchFamily="18" charset="0"/>
              <a:cs typeface="Times New Roman" panose="02020603050405020304" pitchFamily="18" charset="0"/>
            </a:rPr>
            <a:t>Sphericity, angularity, and surface texture</a:t>
          </a:r>
        </a:p>
        <a:p>
          <a:pPr marL="171450" lvl="1" indent="-171450" algn="l" defTabSz="711200">
            <a:lnSpc>
              <a:spcPct val="90000"/>
            </a:lnSpc>
            <a:spcBef>
              <a:spcPct val="0"/>
            </a:spcBef>
            <a:spcAft>
              <a:spcPct val="15000"/>
            </a:spcAft>
            <a:buChar char="••"/>
          </a:pPr>
          <a:r>
            <a:rPr lang="en-US" sz="1600" kern="1200" dirty="0">
              <a:solidFill>
                <a:schemeClr val="tx1"/>
              </a:solidFill>
              <a:latin typeface="Times New Roman" panose="02020603050405020304" pitchFamily="18" charset="0"/>
              <a:cs typeface="Times New Roman" panose="02020603050405020304" pitchFamily="18" charset="0"/>
            </a:rPr>
            <a:t>Gravel, sand, fines content, gravel-to-sand ratio, D</a:t>
          </a:r>
          <a:r>
            <a:rPr lang="en-US" sz="1600" kern="1200" baseline="-25000" dirty="0">
              <a:solidFill>
                <a:schemeClr val="tx1"/>
              </a:solidFill>
              <a:latin typeface="Times New Roman" panose="02020603050405020304" pitchFamily="18" charset="0"/>
              <a:cs typeface="Times New Roman" panose="02020603050405020304" pitchFamily="18" charset="0"/>
            </a:rPr>
            <a:t>10</a:t>
          </a:r>
          <a:r>
            <a:rPr lang="en-US" sz="1600" kern="1200" baseline="0" dirty="0">
              <a:solidFill>
                <a:schemeClr val="tx1"/>
              </a:solidFill>
              <a:latin typeface="Times New Roman" panose="02020603050405020304" pitchFamily="18" charset="0"/>
              <a:cs typeface="Times New Roman" panose="02020603050405020304" pitchFamily="18" charset="0"/>
            </a:rPr>
            <a:t>, D</a:t>
          </a:r>
          <a:r>
            <a:rPr lang="en-US" sz="1600" kern="1200" baseline="-25000" dirty="0">
              <a:solidFill>
                <a:schemeClr val="tx1"/>
              </a:solidFill>
              <a:latin typeface="Times New Roman" panose="02020603050405020304" pitchFamily="18" charset="0"/>
              <a:cs typeface="Times New Roman" panose="02020603050405020304" pitchFamily="18" charset="0"/>
            </a:rPr>
            <a:t>30</a:t>
          </a:r>
          <a:r>
            <a:rPr lang="en-US" sz="1600" kern="1200" baseline="0" dirty="0">
              <a:solidFill>
                <a:schemeClr val="tx1"/>
              </a:solidFill>
              <a:latin typeface="Times New Roman" panose="02020603050405020304" pitchFamily="18" charset="0"/>
              <a:cs typeface="Times New Roman" panose="02020603050405020304" pitchFamily="18" charset="0"/>
            </a:rPr>
            <a:t>, D</a:t>
          </a:r>
          <a:r>
            <a:rPr lang="en-US" sz="1600" kern="1200" baseline="-25000" dirty="0">
              <a:solidFill>
                <a:schemeClr val="tx1"/>
              </a:solidFill>
              <a:latin typeface="Times New Roman" panose="02020603050405020304" pitchFamily="18" charset="0"/>
              <a:cs typeface="Times New Roman" panose="02020603050405020304" pitchFamily="18" charset="0"/>
            </a:rPr>
            <a:t>50</a:t>
          </a:r>
          <a:r>
            <a:rPr lang="en-US" sz="1600" kern="1200" baseline="0" dirty="0">
              <a:solidFill>
                <a:schemeClr val="tx1"/>
              </a:solidFill>
              <a:latin typeface="Times New Roman" panose="02020603050405020304" pitchFamily="18" charset="0"/>
              <a:cs typeface="Times New Roman" panose="02020603050405020304" pitchFamily="18" charset="0"/>
            </a:rPr>
            <a:t>, D</a:t>
          </a:r>
          <a:r>
            <a:rPr lang="en-US" sz="1600" kern="1200" baseline="-25000" dirty="0">
              <a:solidFill>
                <a:schemeClr val="tx1"/>
              </a:solidFill>
              <a:latin typeface="Times New Roman" panose="02020603050405020304" pitchFamily="18" charset="0"/>
              <a:cs typeface="Times New Roman" panose="02020603050405020304" pitchFamily="18" charset="0"/>
            </a:rPr>
            <a:t>60</a:t>
          </a:r>
          <a:endParaRPr lang="en-US" sz="1600" kern="1200" dirty="0">
            <a:solidFill>
              <a:schemeClr val="tx1"/>
            </a:solidFill>
            <a:latin typeface="Times New Roman" panose="02020603050405020304" pitchFamily="18" charset="0"/>
            <a:cs typeface="Times New Roman" panose="02020603050405020304" pitchFamily="18" charset="0"/>
          </a:endParaRPr>
        </a:p>
      </dsp:txBody>
      <dsp:txXfrm>
        <a:off x="799062" y="1534438"/>
        <a:ext cx="5857475" cy="1386332"/>
      </dsp:txXfrm>
    </dsp:sp>
    <dsp:sp modelId="{EE4FAA9E-6301-4183-A1E4-1067016AC2E3}">
      <dsp:nvSpPr>
        <dsp:cNvPr id="0" name=""/>
        <dsp:cNvSpPr/>
      </dsp:nvSpPr>
      <dsp:spPr>
        <a:xfrm>
          <a:off x="1576785" y="3097668"/>
          <a:ext cx="7148097" cy="1396876"/>
        </a:xfrm>
        <a:prstGeom prst="roundRect">
          <a:avLst>
            <a:gd name="adj" fmla="val 1000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a:solidFill>
                <a:schemeClr val="tx1"/>
              </a:solidFill>
              <a:latin typeface="Times New Roman" panose="02020603050405020304" pitchFamily="18" charset="0"/>
              <a:cs typeface="Times New Roman" panose="02020603050405020304" pitchFamily="18" charset="0"/>
            </a:rPr>
            <a:t>3</a:t>
          </a:r>
          <a:r>
            <a:rPr lang="en-US" sz="2000" b="1" kern="1200" baseline="30000" dirty="0">
              <a:solidFill>
                <a:schemeClr val="tx1"/>
              </a:solidFill>
              <a:latin typeface="Times New Roman" panose="02020603050405020304" pitchFamily="18" charset="0"/>
              <a:cs typeface="Times New Roman" panose="02020603050405020304" pitchFamily="18" charset="0"/>
            </a:rPr>
            <a:t>rd</a:t>
          </a:r>
          <a:r>
            <a:rPr lang="en-US" sz="2000" b="1" kern="1200" dirty="0">
              <a:solidFill>
                <a:schemeClr val="tx1"/>
              </a:solidFill>
              <a:latin typeface="Times New Roman" panose="02020603050405020304" pitchFamily="18" charset="0"/>
              <a:cs typeface="Times New Roman" panose="02020603050405020304" pitchFamily="18" charset="0"/>
            </a:rPr>
            <a:t> Goal – Prepare a pavement design and construction specification </a:t>
          </a:r>
        </a:p>
        <a:p>
          <a:pPr marL="171450" lvl="1" indent="-171450" algn="l" defTabSz="711200">
            <a:lnSpc>
              <a:spcPct val="90000"/>
            </a:lnSpc>
            <a:spcBef>
              <a:spcPct val="0"/>
            </a:spcBef>
            <a:spcAft>
              <a:spcPct val="15000"/>
            </a:spcAft>
            <a:buChar char="••"/>
          </a:pPr>
          <a:r>
            <a:rPr lang="en-US" sz="1600" kern="1200" dirty="0">
              <a:solidFill>
                <a:schemeClr val="tx1"/>
              </a:solidFill>
              <a:latin typeface="Times New Roman" panose="02020603050405020304" pitchFamily="18" charset="0"/>
              <a:cs typeface="Times New Roman" panose="02020603050405020304" pitchFamily="18" charset="0"/>
            </a:rPr>
            <a:t>Performance</a:t>
          </a:r>
        </a:p>
        <a:p>
          <a:pPr marL="171450" lvl="1" indent="-171450" algn="l" defTabSz="711200">
            <a:lnSpc>
              <a:spcPct val="90000"/>
            </a:lnSpc>
            <a:spcBef>
              <a:spcPct val="0"/>
            </a:spcBef>
            <a:spcAft>
              <a:spcPct val="15000"/>
            </a:spcAft>
            <a:buChar char="••"/>
          </a:pPr>
          <a:r>
            <a:rPr lang="en-US" sz="1600" kern="1200" dirty="0">
              <a:solidFill>
                <a:schemeClr val="tx1"/>
              </a:solidFill>
              <a:latin typeface="Times New Roman" panose="02020603050405020304" pitchFamily="18" charset="0"/>
              <a:cs typeface="Times New Roman" panose="02020603050405020304" pitchFamily="18" charset="0"/>
            </a:rPr>
            <a:t>Life-cycle cost analysis</a:t>
          </a:r>
        </a:p>
      </dsp:txBody>
      <dsp:txXfrm>
        <a:off x="1617698" y="3138581"/>
        <a:ext cx="5561677" cy="1315050"/>
      </dsp:txXfrm>
    </dsp:sp>
    <dsp:sp modelId="{B87C1D66-612C-4216-B691-CB458557DEDA}">
      <dsp:nvSpPr>
        <dsp:cNvPr id="0" name=""/>
        <dsp:cNvSpPr/>
      </dsp:nvSpPr>
      <dsp:spPr>
        <a:xfrm>
          <a:off x="6589573" y="967089"/>
          <a:ext cx="873879" cy="873879"/>
        </a:xfrm>
        <a:prstGeom prst="downArrow">
          <a:avLst>
            <a:gd name="adj1" fmla="val 55000"/>
            <a:gd name="adj2" fmla="val 45000"/>
          </a:avLst>
        </a:prstGeom>
        <a:solidFill>
          <a:srgbClr val="00B0F0"/>
        </a:solidFill>
        <a:ln w="38100" cap="flat" cmpd="sng" algn="ctr">
          <a:solidFill>
            <a:srgbClr val="0070C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786196" y="967089"/>
        <a:ext cx="480633" cy="657594"/>
      </dsp:txXfrm>
    </dsp:sp>
    <dsp:sp modelId="{B4BE4B77-2BD2-4E07-823C-16B8620CC784}">
      <dsp:nvSpPr>
        <dsp:cNvPr id="0" name=""/>
        <dsp:cNvSpPr/>
      </dsp:nvSpPr>
      <dsp:spPr>
        <a:xfrm>
          <a:off x="7220288" y="2565953"/>
          <a:ext cx="873879" cy="873879"/>
        </a:xfrm>
        <a:prstGeom prst="downArrow">
          <a:avLst>
            <a:gd name="adj1" fmla="val 55000"/>
            <a:gd name="adj2" fmla="val 45000"/>
          </a:avLst>
        </a:prstGeom>
        <a:solidFill>
          <a:srgbClr val="00B0F0"/>
        </a:solidFill>
        <a:ln w="38100" cap="flat" cmpd="sng" algn="ctr">
          <a:solidFill>
            <a:srgbClr val="0070C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7416911" y="2565953"/>
        <a:ext cx="480633" cy="6575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7911E-504D-4EA2-A6F3-2B41B49A4C2E}">
      <dsp:nvSpPr>
        <dsp:cNvPr id="0" name=""/>
        <dsp:cNvSpPr/>
      </dsp:nvSpPr>
      <dsp:spPr>
        <a:xfrm>
          <a:off x="1305107" y="2912"/>
          <a:ext cx="3897292" cy="482809"/>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b="1" kern="1200" dirty="0">
              <a:latin typeface="Times New Roman" panose="02020603050405020304" pitchFamily="18" charset="0"/>
              <a:cs typeface="Times New Roman" panose="02020603050405020304" pitchFamily="18" charset="0"/>
            </a:rPr>
            <a:t>Task 4 </a:t>
          </a:r>
          <a:r>
            <a:rPr lang="en-US" sz="2400" b="0" kern="1200" dirty="0">
              <a:latin typeface="Times New Roman" panose="02020603050405020304" pitchFamily="18" charset="0"/>
              <a:cs typeface="Times New Roman" panose="02020603050405020304" pitchFamily="18" charset="0"/>
            </a:rPr>
            <a:t>- Laboratory Testing</a:t>
          </a:r>
        </a:p>
      </dsp:txBody>
      <dsp:txXfrm>
        <a:off x="1319248" y="17053"/>
        <a:ext cx="3869010" cy="454527"/>
      </dsp:txXfrm>
    </dsp:sp>
    <dsp:sp modelId="{F659778D-3AC7-4C0D-ADBB-1A06E74CDB37}">
      <dsp:nvSpPr>
        <dsp:cNvPr id="0" name=""/>
        <dsp:cNvSpPr/>
      </dsp:nvSpPr>
      <dsp:spPr>
        <a:xfrm>
          <a:off x="1694836" y="485721"/>
          <a:ext cx="435387" cy="1797573"/>
        </a:xfrm>
        <a:custGeom>
          <a:avLst/>
          <a:gdLst/>
          <a:ahLst/>
          <a:cxnLst/>
          <a:rect l="0" t="0" r="0" b="0"/>
          <a:pathLst>
            <a:path>
              <a:moveTo>
                <a:pt x="0" y="0"/>
              </a:moveTo>
              <a:lnTo>
                <a:pt x="0" y="1797573"/>
              </a:lnTo>
              <a:lnTo>
                <a:pt x="435387" y="179757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945B6F-3277-4BBF-B32D-A0B79907EF8F}">
      <dsp:nvSpPr>
        <dsp:cNvPr id="0" name=""/>
        <dsp:cNvSpPr/>
      </dsp:nvSpPr>
      <dsp:spPr>
        <a:xfrm>
          <a:off x="2130223" y="789748"/>
          <a:ext cx="4758984" cy="2987092"/>
        </a:xfrm>
        <a:prstGeom prst="roundRect">
          <a:avLst>
            <a:gd name="adj" fmla="val 10000"/>
          </a:avLst>
        </a:prstGeom>
        <a:solidFill>
          <a:schemeClr val="bg1">
            <a:alpha val="9000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t" anchorCtr="0">
          <a:noAutofit/>
        </a:bodyPr>
        <a:lstStyle/>
        <a:p>
          <a:pPr lvl="0" algn="l" defTabSz="1066800">
            <a:lnSpc>
              <a:spcPct val="90000"/>
            </a:lnSpc>
            <a:spcBef>
              <a:spcPct val="0"/>
            </a:spcBef>
            <a:spcAft>
              <a:spcPct val="35000"/>
            </a:spcAft>
          </a:pPr>
          <a:r>
            <a:rPr lang="en-US" sz="2400" b="1" kern="1200" dirty="0">
              <a:latin typeface="Times New Roman" panose="02020603050405020304" pitchFamily="18" charset="0"/>
              <a:cs typeface="Times New Roman" panose="02020603050405020304" pitchFamily="18" charset="0"/>
            </a:rPr>
            <a:t>Iowa State University</a:t>
          </a:r>
        </a:p>
        <a:p>
          <a:pPr marL="228600" lvl="1" indent="-228600" algn="l" defTabSz="889000">
            <a:lnSpc>
              <a:spcPct val="90000"/>
            </a:lnSpc>
            <a:spcBef>
              <a:spcPct val="0"/>
            </a:spcBef>
            <a:spcAft>
              <a:spcPct val="15000"/>
            </a:spcAft>
            <a:buChar char="••"/>
          </a:pPr>
          <a:r>
            <a:rPr lang="en-US" sz="2000" kern="1200" dirty="0">
              <a:solidFill>
                <a:srgbClr val="00B050"/>
              </a:solidFill>
              <a:latin typeface="Times New Roman" panose="02020603050405020304" pitchFamily="18" charset="0"/>
              <a:cs typeface="Times New Roman" panose="02020603050405020304" pitchFamily="18" charset="0"/>
            </a:rPr>
            <a:t>Sieve analysis &amp; hydrometer test</a:t>
          </a:r>
          <a:endParaRPr lang="en-US" sz="2000" b="1" kern="1200" dirty="0">
            <a:solidFill>
              <a:srgbClr val="00B050"/>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b="0" kern="1200" dirty="0" err="1">
              <a:solidFill>
                <a:srgbClr val="00B050"/>
              </a:solidFill>
              <a:latin typeface="Times New Roman" panose="02020603050405020304" pitchFamily="18" charset="0"/>
              <a:cs typeface="Times New Roman" panose="02020603050405020304" pitchFamily="18" charset="0"/>
            </a:rPr>
            <a:t>Atterberg</a:t>
          </a:r>
          <a:r>
            <a:rPr lang="en-US" sz="2000" b="0" kern="1200" dirty="0">
              <a:solidFill>
                <a:srgbClr val="00B050"/>
              </a:solidFill>
              <a:latin typeface="Times New Roman" panose="02020603050405020304" pitchFamily="18" charset="0"/>
              <a:cs typeface="Times New Roman" panose="02020603050405020304" pitchFamily="18" charset="0"/>
            </a:rPr>
            <a:t> limits</a:t>
          </a:r>
        </a:p>
        <a:p>
          <a:pPr marL="228600" lvl="1" indent="-228600" algn="l" defTabSz="889000">
            <a:lnSpc>
              <a:spcPct val="90000"/>
            </a:lnSpc>
            <a:spcBef>
              <a:spcPct val="0"/>
            </a:spcBef>
            <a:spcAft>
              <a:spcPct val="15000"/>
            </a:spcAft>
            <a:buChar char="••"/>
          </a:pPr>
          <a:r>
            <a:rPr lang="en-US" sz="2000" b="0" kern="1200" dirty="0">
              <a:solidFill>
                <a:srgbClr val="00B050"/>
              </a:solidFill>
              <a:latin typeface="Times New Roman" panose="02020603050405020304" pitchFamily="18" charset="0"/>
              <a:cs typeface="Times New Roman" panose="02020603050405020304" pitchFamily="18" charset="0"/>
            </a:rPr>
            <a:t>Proctor compaction</a:t>
          </a:r>
        </a:p>
        <a:p>
          <a:pPr marL="228600" lvl="1" indent="-228600" algn="l" defTabSz="889000">
            <a:lnSpc>
              <a:spcPct val="90000"/>
            </a:lnSpc>
            <a:spcBef>
              <a:spcPct val="0"/>
            </a:spcBef>
            <a:spcAft>
              <a:spcPct val="15000"/>
            </a:spcAft>
            <a:buChar char="••"/>
          </a:pPr>
          <a:r>
            <a:rPr lang="en-US" sz="2000" b="0" kern="1200" dirty="0">
              <a:solidFill>
                <a:srgbClr val="00B050"/>
              </a:solidFill>
              <a:latin typeface="Times New Roman" panose="02020603050405020304" pitchFamily="18" charset="0"/>
              <a:cs typeface="Times New Roman" panose="02020603050405020304" pitchFamily="18" charset="0"/>
            </a:rPr>
            <a:t>Specific gravity &amp; absorption</a:t>
          </a:r>
        </a:p>
        <a:p>
          <a:pPr marL="228600" lvl="1" indent="-228600" algn="l" defTabSz="889000">
            <a:lnSpc>
              <a:spcPct val="90000"/>
            </a:lnSpc>
            <a:spcBef>
              <a:spcPct val="0"/>
            </a:spcBef>
            <a:spcAft>
              <a:spcPct val="15000"/>
            </a:spcAft>
            <a:buChar char="••"/>
          </a:pPr>
          <a:r>
            <a:rPr lang="en-US" sz="2000" kern="1200" dirty="0">
              <a:solidFill>
                <a:srgbClr val="FF0000"/>
              </a:solidFill>
              <a:latin typeface="Times New Roman" panose="02020603050405020304" pitchFamily="18" charset="0"/>
              <a:cs typeface="Times New Roman" panose="02020603050405020304" pitchFamily="18" charset="0"/>
            </a:rPr>
            <a:t>Image analysis</a:t>
          </a:r>
          <a:endParaRPr lang="en-US" sz="2000" b="0" kern="1200" dirty="0">
            <a:solidFill>
              <a:srgbClr val="FF0000"/>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kern="1200" dirty="0">
              <a:solidFill>
                <a:srgbClr val="FF0000"/>
              </a:solidFill>
              <a:latin typeface="Times New Roman" panose="02020603050405020304" pitchFamily="18" charset="0"/>
              <a:cs typeface="Times New Roman" panose="02020603050405020304" pitchFamily="18" charset="0"/>
            </a:rPr>
            <a:t>Asphalt &amp; cement content determination</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Gyratory compaction &amp; percent crushing</a:t>
          </a:r>
        </a:p>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Contact angle measurement</a:t>
          </a:r>
        </a:p>
      </dsp:txBody>
      <dsp:txXfrm>
        <a:off x="2217712" y="877237"/>
        <a:ext cx="4584006" cy="2812114"/>
      </dsp:txXfrm>
    </dsp:sp>
    <dsp:sp modelId="{F2415379-8244-463A-AAA7-ACA894E1B8F8}">
      <dsp:nvSpPr>
        <dsp:cNvPr id="0" name=""/>
        <dsp:cNvSpPr/>
      </dsp:nvSpPr>
      <dsp:spPr>
        <a:xfrm>
          <a:off x="1694836" y="485721"/>
          <a:ext cx="427510" cy="4047985"/>
        </a:xfrm>
        <a:custGeom>
          <a:avLst/>
          <a:gdLst/>
          <a:ahLst/>
          <a:cxnLst/>
          <a:rect l="0" t="0" r="0" b="0"/>
          <a:pathLst>
            <a:path>
              <a:moveTo>
                <a:pt x="0" y="0"/>
              </a:moveTo>
              <a:lnTo>
                <a:pt x="0" y="4047985"/>
              </a:lnTo>
              <a:lnTo>
                <a:pt x="427510" y="404798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F07AF5-9FEC-4C99-84A1-A1A899C06B4C}">
      <dsp:nvSpPr>
        <dsp:cNvPr id="0" name=""/>
        <dsp:cNvSpPr/>
      </dsp:nvSpPr>
      <dsp:spPr>
        <a:xfrm>
          <a:off x="2122347" y="3981184"/>
          <a:ext cx="4764363" cy="1105044"/>
        </a:xfrm>
        <a:prstGeom prst="roundRect">
          <a:avLst>
            <a:gd name="adj" fmla="val 10000"/>
          </a:avLst>
        </a:prstGeom>
        <a:solidFill>
          <a:schemeClr val="bg1">
            <a:alpha val="9000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t" anchorCtr="0">
          <a:noAutofit/>
        </a:bodyPr>
        <a:lstStyle/>
        <a:p>
          <a:pPr lvl="0" algn="l" defTabSz="1066800">
            <a:lnSpc>
              <a:spcPct val="90000"/>
            </a:lnSpc>
            <a:spcBef>
              <a:spcPct val="0"/>
            </a:spcBef>
            <a:spcAft>
              <a:spcPct val="35000"/>
            </a:spcAft>
            <a:buFont typeface="Arial" panose="020B0604020202020204" pitchFamily="34" charset="0"/>
            <a:buNone/>
          </a:pPr>
          <a:r>
            <a:rPr lang="en-US" sz="2400" b="1" kern="1200" dirty="0">
              <a:latin typeface="Times New Roman" panose="02020603050405020304" pitchFamily="18" charset="0"/>
              <a:cs typeface="Times New Roman" panose="02020603050405020304" pitchFamily="18" charset="0"/>
            </a:rPr>
            <a:t>University of Wisconsin-Madison</a:t>
          </a:r>
          <a:endParaRPr lang="en-US" sz="24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kern="1200" dirty="0">
              <a:solidFill>
                <a:srgbClr val="FF0000"/>
              </a:solidFill>
              <a:latin typeface="Times New Roman" panose="02020603050405020304" pitchFamily="18" charset="0"/>
              <a:cs typeface="Times New Roman" panose="02020603050405020304" pitchFamily="18" charset="0"/>
            </a:rPr>
            <a:t>Permeability</a:t>
          </a: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rgbClr val="FF0000"/>
              </a:solidFill>
              <a:latin typeface="Times New Roman" panose="02020603050405020304" pitchFamily="18" charset="0"/>
              <a:cs typeface="Times New Roman" panose="02020603050405020304" pitchFamily="18" charset="0"/>
            </a:rPr>
            <a:t>Soil-water characteristic curve</a:t>
          </a:r>
        </a:p>
        <a:p>
          <a:pPr marL="228600" lvl="1" indent="-228600" algn="l" defTabSz="889000">
            <a:lnSpc>
              <a:spcPct val="90000"/>
            </a:lnSpc>
            <a:spcBef>
              <a:spcPct val="0"/>
            </a:spcBef>
            <a:spcAft>
              <a:spcPct val="15000"/>
            </a:spcAft>
            <a:buFont typeface="Arial" panose="020B0604020202020204" pitchFamily="34" charset="0"/>
            <a:buChar char="••"/>
          </a:pPr>
          <a:endParaRPr lang="en-US" sz="2000" kern="1200" dirty="0">
            <a:solidFill>
              <a:srgbClr val="FF0000"/>
            </a:solidFill>
            <a:latin typeface="Times New Roman" panose="02020603050405020304" pitchFamily="18" charset="0"/>
            <a:cs typeface="Times New Roman" panose="02020603050405020304" pitchFamily="18" charset="0"/>
          </a:endParaRPr>
        </a:p>
      </dsp:txBody>
      <dsp:txXfrm>
        <a:off x="2154713" y="4013550"/>
        <a:ext cx="4699631" cy="1040312"/>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83.wmf"/><Relationship Id="rId1" Type="http://schemas.openxmlformats.org/officeDocument/2006/relationships/image" Target="../media/image18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84318AF-581A-4B30-8CA0-92CEE2029FC8}" type="datetimeFigureOut">
              <a:rPr lang="en-US" smtClean="0"/>
              <a:t>5/22/2019</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366517B-17C4-43FA-8882-4574CC23124E}" type="slidenum">
              <a:rPr lang="en-US" smtClean="0"/>
              <a:t>‹#›</a:t>
            </a:fld>
            <a:endParaRPr lang="en-US"/>
          </a:p>
        </p:txBody>
      </p:sp>
    </p:spTree>
    <p:extLst>
      <p:ext uri="{BB962C8B-B14F-4D97-AF65-F5344CB8AC3E}">
        <p14:creationId xmlns:p14="http://schemas.microsoft.com/office/powerpoint/2010/main" val="385999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1498600" y="1200150"/>
            <a:ext cx="431800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F5D8CA-2FF8-4D05-87E0-05F7AD617C9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90173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DBE8-A551-49DF-9DFD-33CA27AFE9D4}" type="slidenum">
              <a:rPr lang="en-US" smtClean="0"/>
              <a:t>17</a:t>
            </a:fld>
            <a:endParaRPr lang="en-US"/>
          </a:p>
        </p:txBody>
      </p:sp>
    </p:spTree>
    <p:extLst>
      <p:ext uri="{BB962C8B-B14F-4D97-AF65-F5344CB8AC3E}">
        <p14:creationId xmlns:p14="http://schemas.microsoft.com/office/powerpoint/2010/main" val="49359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DBE8-A551-49DF-9DFD-33CA27AFE9D4}" type="slidenum">
              <a:rPr lang="en-US" smtClean="0"/>
              <a:t>18</a:t>
            </a:fld>
            <a:endParaRPr lang="en-US"/>
          </a:p>
        </p:txBody>
      </p:sp>
    </p:spTree>
    <p:extLst>
      <p:ext uri="{BB962C8B-B14F-4D97-AF65-F5344CB8AC3E}">
        <p14:creationId xmlns:p14="http://schemas.microsoft.com/office/powerpoint/2010/main" val="1146536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DBE8-A551-49DF-9DFD-33CA27AFE9D4}" type="slidenum">
              <a:rPr lang="en-US" smtClean="0"/>
              <a:t>19</a:t>
            </a:fld>
            <a:endParaRPr lang="en-US"/>
          </a:p>
        </p:txBody>
      </p:sp>
    </p:spTree>
    <p:extLst>
      <p:ext uri="{BB962C8B-B14F-4D97-AF65-F5344CB8AC3E}">
        <p14:creationId xmlns:p14="http://schemas.microsoft.com/office/powerpoint/2010/main" val="3676333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DBE8-A551-49DF-9DFD-33CA27AFE9D4}" type="slidenum">
              <a:rPr lang="en-US" smtClean="0"/>
              <a:t>20</a:t>
            </a:fld>
            <a:endParaRPr lang="en-US"/>
          </a:p>
        </p:txBody>
      </p:sp>
    </p:spTree>
    <p:extLst>
      <p:ext uri="{BB962C8B-B14F-4D97-AF65-F5344CB8AC3E}">
        <p14:creationId xmlns:p14="http://schemas.microsoft.com/office/powerpoint/2010/main" val="4204113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DBE8-A551-49DF-9DFD-33CA27AFE9D4}" type="slidenum">
              <a:rPr lang="en-US" smtClean="0"/>
              <a:t>21</a:t>
            </a:fld>
            <a:endParaRPr lang="en-US"/>
          </a:p>
        </p:txBody>
      </p:sp>
    </p:spTree>
    <p:extLst>
      <p:ext uri="{BB962C8B-B14F-4D97-AF65-F5344CB8AC3E}">
        <p14:creationId xmlns:p14="http://schemas.microsoft.com/office/powerpoint/2010/main" val="120506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DBE8-A551-49DF-9DFD-33CA27AFE9D4}" type="slidenum">
              <a:rPr lang="en-US" smtClean="0"/>
              <a:t>22</a:t>
            </a:fld>
            <a:endParaRPr lang="en-US"/>
          </a:p>
        </p:txBody>
      </p:sp>
    </p:spTree>
    <p:extLst>
      <p:ext uri="{BB962C8B-B14F-4D97-AF65-F5344CB8AC3E}">
        <p14:creationId xmlns:p14="http://schemas.microsoft.com/office/powerpoint/2010/main" val="1646705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DBE8-A551-49DF-9DFD-33CA27AFE9D4}" type="slidenum">
              <a:rPr lang="en-US" smtClean="0"/>
              <a:t>23</a:t>
            </a:fld>
            <a:endParaRPr lang="en-US"/>
          </a:p>
        </p:txBody>
      </p:sp>
    </p:spTree>
    <p:extLst>
      <p:ext uri="{BB962C8B-B14F-4D97-AF65-F5344CB8AC3E}">
        <p14:creationId xmlns:p14="http://schemas.microsoft.com/office/powerpoint/2010/main" val="2656344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DBE8-A551-49DF-9DFD-33CA27AFE9D4}" type="slidenum">
              <a:rPr lang="en-US" smtClean="0"/>
              <a:t>24</a:t>
            </a:fld>
            <a:endParaRPr lang="en-US"/>
          </a:p>
        </p:txBody>
      </p:sp>
    </p:spTree>
    <p:extLst>
      <p:ext uri="{BB962C8B-B14F-4D97-AF65-F5344CB8AC3E}">
        <p14:creationId xmlns:p14="http://schemas.microsoft.com/office/powerpoint/2010/main" val="89233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DBE8-A551-49DF-9DFD-33CA27AFE9D4}" type="slidenum">
              <a:rPr lang="en-US" smtClean="0"/>
              <a:t>25</a:t>
            </a:fld>
            <a:endParaRPr lang="en-US"/>
          </a:p>
        </p:txBody>
      </p:sp>
    </p:spTree>
    <p:extLst>
      <p:ext uri="{BB962C8B-B14F-4D97-AF65-F5344CB8AC3E}">
        <p14:creationId xmlns:p14="http://schemas.microsoft.com/office/powerpoint/2010/main" val="2950235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DBE8-A551-49DF-9DFD-33CA27AFE9D4}" type="slidenum">
              <a:rPr lang="en-US" smtClean="0"/>
              <a:t>26</a:t>
            </a:fld>
            <a:endParaRPr lang="en-US"/>
          </a:p>
        </p:txBody>
      </p:sp>
    </p:spTree>
    <p:extLst>
      <p:ext uri="{BB962C8B-B14F-4D97-AF65-F5344CB8AC3E}">
        <p14:creationId xmlns:p14="http://schemas.microsoft.com/office/powerpoint/2010/main" val="3665368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9A3CCE1-8C3E-4A65-BB35-A513D2F8F527}" type="slidenum">
              <a:rPr lang="en-US" altLang="en-US" smtClean="0"/>
              <a:pPr/>
              <a:t>4</a:t>
            </a:fld>
            <a:endParaRPr lang="en-US" altLang="en-US"/>
          </a:p>
        </p:txBody>
      </p:sp>
    </p:spTree>
    <p:extLst>
      <p:ext uri="{BB962C8B-B14F-4D97-AF65-F5344CB8AC3E}">
        <p14:creationId xmlns:p14="http://schemas.microsoft.com/office/powerpoint/2010/main" val="806009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DBE8-A551-49DF-9DFD-33CA27AFE9D4}" type="slidenum">
              <a:rPr lang="en-US" smtClean="0"/>
              <a:t>27</a:t>
            </a:fld>
            <a:endParaRPr lang="en-US"/>
          </a:p>
        </p:txBody>
      </p:sp>
    </p:spTree>
    <p:extLst>
      <p:ext uri="{BB962C8B-B14F-4D97-AF65-F5344CB8AC3E}">
        <p14:creationId xmlns:p14="http://schemas.microsoft.com/office/powerpoint/2010/main" val="2683133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parameters can be determined by the </a:t>
            </a:r>
            <a:r>
              <a:rPr lang="en-US" dirty="0" err="1"/>
              <a:t>stereophotography</a:t>
            </a:r>
            <a:r>
              <a:rPr lang="en-US" dirty="0"/>
              <a:t>. Parameters are listed and a table is provided with their descriptions and formulas. In addition, their references are provided. This table is taken from one of Quan’s papers (not published yet I guess), who is Dr. Zheng’s PhD student.</a:t>
            </a:r>
          </a:p>
        </p:txBody>
      </p:sp>
      <p:sp>
        <p:nvSpPr>
          <p:cNvPr id="4" name="Slide Number Placeholder 3"/>
          <p:cNvSpPr>
            <a:spLocks noGrp="1"/>
          </p:cNvSpPr>
          <p:nvPr>
            <p:ph type="sldNum" sz="quarter" idx="10"/>
          </p:nvPr>
        </p:nvSpPr>
        <p:spPr/>
        <p:txBody>
          <a:bodyPr/>
          <a:lstStyle/>
          <a:p>
            <a:fld id="{CA8EDBE8-A551-49DF-9DFD-33CA27AFE9D4}" type="slidenum">
              <a:rPr lang="en-US" smtClean="0"/>
              <a:t>28</a:t>
            </a:fld>
            <a:endParaRPr lang="en-US"/>
          </a:p>
        </p:txBody>
      </p:sp>
    </p:spTree>
    <p:extLst>
      <p:ext uri="{BB962C8B-B14F-4D97-AF65-F5344CB8AC3E}">
        <p14:creationId xmlns:p14="http://schemas.microsoft.com/office/powerpoint/2010/main" val="1677856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large stones, ISU team received 2 barrels from the MnDOT. </a:t>
            </a:r>
            <a:r>
              <a:rPr lang="en-US" dirty="0" err="1"/>
              <a:t>Stereophotography</a:t>
            </a:r>
            <a:r>
              <a:rPr lang="en-US" dirty="0"/>
              <a:t> was performed only for one of the barrels, which contains 4766 large stone particles retained on No. 4 sieve. Particles passing No. 4 sieve cannot be used for image analysis with the current image station setup. d1, d2, d3, and de parameters, which are related to particle sizes, are also obtained by the </a:t>
            </a:r>
            <a:r>
              <a:rPr lang="en-US" dirty="0" err="1"/>
              <a:t>stereophotogtaphy</a:t>
            </a:r>
            <a:r>
              <a:rPr lang="en-US" dirty="0"/>
              <a:t>. The equation of ‘de’ is also provided in this slide.</a:t>
            </a:r>
          </a:p>
          <a:p>
            <a:endParaRPr lang="en-US" dirty="0"/>
          </a:p>
          <a:p>
            <a:r>
              <a:rPr lang="en-US" dirty="0"/>
              <a:t>Particle size distribution of large stones were determined by both conventional sieve analysis and </a:t>
            </a:r>
            <a:r>
              <a:rPr lang="en-US" dirty="0" err="1"/>
              <a:t>stereophotography</a:t>
            </a:r>
            <a:r>
              <a:rPr lang="en-US" dirty="0"/>
              <a:t>. With the sieve analysis, percent passing values are determined by weight. On the other hand, with the </a:t>
            </a:r>
            <a:r>
              <a:rPr lang="en-US" dirty="0" err="1"/>
              <a:t>stereophotography</a:t>
            </a:r>
            <a:r>
              <a:rPr lang="en-US" dirty="0"/>
              <a:t>, percent passing values are determined by volume. As seen from the figure, image analysis and sieve analysis provided similar results. One comment is that now ISU team is working on improving the MATLAB codes to reduce noise and increase accuracy. Therefore, ISU team is expecting that the results will be much closer to each other after modifying the codes.</a:t>
            </a:r>
          </a:p>
          <a:p>
            <a:endParaRPr lang="en-US" dirty="0"/>
          </a:p>
        </p:txBody>
      </p:sp>
      <p:sp>
        <p:nvSpPr>
          <p:cNvPr id="4" name="Slide Number Placeholder 3"/>
          <p:cNvSpPr>
            <a:spLocks noGrp="1"/>
          </p:cNvSpPr>
          <p:nvPr>
            <p:ph type="sldNum" sz="quarter" idx="10"/>
          </p:nvPr>
        </p:nvSpPr>
        <p:spPr/>
        <p:txBody>
          <a:bodyPr/>
          <a:lstStyle/>
          <a:p>
            <a:fld id="{CA8EDBE8-A551-49DF-9DFD-33CA27AFE9D4}" type="slidenum">
              <a:rPr lang="en-US" smtClean="0"/>
              <a:t>29</a:t>
            </a:fld>
            <a:endParaRPr lang="en-US"/>
          </a:p>
        </p:txBody>
      </p:sp>
    </p:spTree>
    <p:extLst>
      <p:ext uri="{BB962C8B-B14F-4D97-AF65-F5344CB8AC3E}">
        <p14:creationId xmlns:p14="http://schemas.microsoft.com/office/powerpoint/2010/main" val="2904007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Elongation ratio, flatness ratio, and elongation and flatness ratio can be determined from the data obtained by the </a:t>
            </a:r>
            <a:r>
              <a:rPr lang="en-US" dirty="0" err="1"/>
              <a:t>stereophotography</a:t>
            </a:r>
            <a:r>
              <a:rPr lang="en-US" dirty="0"/>
              <a:t>. Their scatter plots are provided in this slide. Distribution of the values among 4766 large stone particles are shown. From these figures, distribution of the ratios by percent finer by volume can be observed. Overall or weighted elongation ratio, flatness ratio, and elongation and flatness ratio can be determined. Further numerical analysis has not been performed yet because the ISU team is working on improving the MATLAB codes, which will change the values slightly. More accurate results will be shown later.</a:t>
            </a:r>
          </a:p>
        </p:txBody>
      </p:sp>
      <p:sp>
        <p:nvSpPr>
          <p:cNvPr id="4" name="Slide Number Placeholder 3"/>
          <p:cNvSpPr>
            <a:spLocks noGrp="1"/>
          </p:cNvSpPr>
          <p:nvPr>
            <p:ph type="sldNum" sz="quarter" idx="10"/>
          </p:nvPr>
        </p:nvSpPr>
        <p:spPr/>
        <p:txBody>
          <a:bodyPr/>
          <a:lstStyle/>
          <a:p>
            <a:fld id="{CA8EDBE8-A551-49DF-9DFD-33CA27AFE9D4}" type="slidenum">
              <a:rPr lang="en-US" smtClean="0"/>
              <a:t>30</a:t>
            </a:fld>
            <a:endParaRPr lang="en-US"/>
          </a:p>
        </p:txBody>
      </p:sp>
    </p:spTree>
    <p:extLst>
      <p:ext uri="{BB962C8B-B14F-4D97-AF65-F5344CB8AC3E}">
        <p14:creationId xmlns:p14="http://schemas.microsoft.com/office/powerpoint/2010/main" val="2368246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previous distributions, roundness (angularity) and sphericity values and their distributions can be determined. As said previously, no further data analysis has not been performed yet.</a:t>
            </a:r>
          </a:p>
        </p:txBody>
      </p:sp>
      <p:sp>
        <p:nvSpPr>
          <p:cNvPr id="4" name="Slide Number Placeholder 3"/>
          <p:cNvSpPr>
            <a:spLocks noGrp="1"/>
          </p:cNvSpPr>
          <p:nvPr>
            <p:ph type="sldNum" sz="quarter" idx="10"/>
          </p:nvPr>
        </p:nvSpPr>
        <p:spPr/>
        <p:txBody>
          <a:bodyPr/>
          <a:lstStyle/>
          <a:p>
            <a:fld id="{CA8EDBE8-A551-49DF-9DFD-33CA27AFE9D4}" type="slidenum">
              <a:rPr lang="en-US" smtClean="0"/>
              <a:t>31</a:t>
            </a:fld>
            <a:endParaRPr lang="en-US"/>
          </a:p>
        </p:txBody>
      </p:sp>
    </p:spTree>
    <p:extLst>
      <p:ext uri="{BB962C8B-B14F-4D97-AF65-F5344CB8AC3E}">
        <p14:creationId xmlns:p14="http://schemas.microsoft.com/office/powerpoint/2010/main" val="1833963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check the accuracy of the </a:t>
            </a:r>
            <a:r>
              <a:rPr lang="en-US" dirty="0" err="1"/>
              <a:t>stereophotography</a:t>
            </a:r>
            <a:r>
              <a:rPr lang="en-US" dirty="0"/>
              <a:t>, Shining 3D – </a:t>
            </a:r>
            <a:r>
              <a:rPr lang="en-US" dirty="0" err="1"/>
              <a:t>EinScan</a:t>
            </a:r>
            <a:r>
              <a:rPr lang="en-US" dirty="0"/>
              <a:t>-SP 3D scanner is also being used on selected particles. Since we need to scan the large stone particles one by one with the 3D scanner, 175 particles in total was selected for comparison. Sieve analysis was performed and the particles were separated based on their particles sizes. 25 particles from each sieve were collected. The pictures in this slide do not show all 25 particles retained on each sieve. The pictures are provided only to show the differences in particles sizes. </a:t>
            </a:r>
          </a:p>
          <a:p>
            <a:endParaRPr lang="en-US" dirty="0"/>
          </a:p>
          <a:p>
            <a:r>
              <a:rPr lang="en-US" dirty="0"/>
              <a:t>All 3D images were captured and their data are being analyzed right now. 3D image analysis data and their comparison with </a:t>
            </a:r>
            <a:r>
              <a:rPr lang="en-US" dirty="0" err="1"/>
              <a:t>stereophotography</a:t>
            </a:r>
            <a:r>
              <a:rPr lang="en-US" dirty="0"/>
              <a:t> will be provided later.</a:t>
            </a:r>
          </a:p>
        </p:txBody>
      </p:sp>
      <p:sp>
        <p:nvSpPr>
          <p:cNvPr id="4" name="Slide Number Placeholder 3"/>
          <p:cNvSpPr>
            <a:spLocks noGrp="1"/>
          </p:cNvSpPr>
          <p:nvPr>
            <p:ph type="sldNum" sz="quarter" idx="10"/>
          </p:nvPr>
        </p:nvSpPr>
        <p:spPr/>
        <p:txBody>
          <a:bodyPr/>
          <a:lstStyle/>
          <a:p>
            <a:fld id="{CA8EDBE8-A551-49DF-9DFD-33CA27AFE9D4}" type="slidenum">
              <a:rPr lang="en-US" smtClean="0"/>
              <a:t>32</a:t>
            </a:fld>
            <a:endParaRPr lang="en-US"/>
          </a:p>
        </p:txBody>
      </p:sp>
    </p:spTree>
    <p:extLst>
      <p:ext uri="{BB962C8B-B14F-4D97-AF65-F5344CB8AC3E}">
        <p14:creationId xmlns:p14="http://schemas.microsoft.com/office/powerpoint/2010/main" val="2147043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Shining 3D – </a:t>
            </a:r>
            <a:r>
              <a:rPr lang="en-US" dirty="0" err="1"/>
              <a:t>EinScan</a:t>
            </a:r>
            <a:r>
              <a:rPr lang="en-US" dirty="0"/>
              <a:t>-SP setup. After several trials, we decided to place a white background to eliminate the noise that occurs frequently during scanning. After the placement of white background, the noise was reduced significantly. On the right-hand side, two examples are shown regarding the 3D images created. </a:t>
            </a:r>
          </a:p>
        </p:txBody>
      </p:sp>
      <p:sp>
        <p:nvSpPr>
          <p:cNvPr id="4" name="Slide Number Placeholder 3"/>
          <p:cNvSpPr>
            <a:spLocks noGrp="1"/>
          </p:cNvSpPr>
          <p:nvPr>
            <p:ph type="sldNum" sz="quarter" idx="10"/>
          </p:nvPr>
        </p:nvSpPr>
        <p:spPr/>
        <p:txBody>
          <a:bodyPr/>
          <a:lstStyle/>
          <a:p>
            <a:fld id="{CA8EDBE8-A551-49DF-9DFD-33CA27AFE9D4}" type="slidenum">
              <a:rPr lang="en-US" smtClean="0"/>
              <a:t>33</a:t>
            </a:fld>
            <a:endParaRPr lang="en-US"/>
          </a:p>
        </p:txBody>
      </p:sp>
    </p:spTree>
    <p:extLst>
      <p:ext uri="{BB962C8B-B14F-4D97-AF65-F5344CB8AC3E}">
        <p14:creationId xmlns:p14="http://schemas.microsoft.com/office/powerpoint/2010/main" val="3747359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is saved in 3D Builder format. This slide only shows side and top views as an example of the created 3D image. </a:t>
            </a:r>
          </a:p>
        </p:txBody>
      </p:sp>
      <p:sp>
        <p:nvSpPr>
          <p:cNvPr id="4" name="Slide Number Placeholder 3"/>
          <p:cNvSpPr>
            <a:spLocks noGrp="1"/>
          </p:cNvSpPr>
          <p:nvPr>
            <p:ph type="sldNum" sz="quarter" idx="10"/>
          </p:nvPr>
        </p:nvSpPr>
        <p:spPr/>
        <p:txBody>
          <a:bodyPr/>
          <a:lstStyle/>
          <a:p>
            <a:fld id="{CA8EDBE8-A551-49DF-9DFD-33CA27AFE9D4}" type="slidenum">
              <a:rPr lang="en-US" smtClean="0"/>
              <a:t>34</a:t>
            </a:fld>
            <a:endParaRPr lang="en-US"/>
          </a:p>
        </p:txBody>
      </p:sp>
    </p:spTree>
    <p:extLst>
      <p:ext uri="{BB962C8B-B14F-4D97-AF65-F5344CB8AC3E}">
        <p14:creationId xmlns:p14="http://schemas.microsoft.com/office/powerpoint/2010/main" val="3726844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asphalt content determination, both quantitative extraction and ignition methods were decided to be performed. Loss of fines is expected with the ignition method; therefore, higher-than-actual amount of asphalt binder can be determined. The reason is that fine asphalt particles have very low specific gravity, which means that they are lighter than other particles. During the ignition, burned asphalt turns into ash and collected by the fume hood. In addition to the ash, lightweight fine particles can also be collected by the fume. </a:t>
            </a:r>
          </a:p>
          <a:p>
            <a:endParaRPr lang="en-US" dirty="0"/>
          </a:p>
          <a:p>
            <a:r>
              <a:rPr lang="en-US" dirty="0"/>
              <a:t>Ignition method is very straightforward. To check the accuracy of the ignition method, quantitative extraction will also be used. So far, only two ignition tests could be completed for RCA+RAP and Class 6 aggregate materials. Other tests are in progress and their data will be provided shortly.</a:t>
            </a:r>
          </a:p>
        </p:txBody>
      </p:sp>
      <p:sp>
        <p:nvSpPr>
          <p:cNvPr id="4" name="Slide Number Placeholder 3"/>
          <p:cNvSpPr>
            <a:spLocks noGrp="1"/>
          </p:cNvSpPr>
          <p:nvPr>
            <p:ph type="sldNum" sz="quarter" idx="10"/>
          </p:nvPr>
        </p:nvSpPr>
        <p:spPr/>
        <p:txBody>
          <a:bodyPr/>
          <a:lstStyle/>
          <a:p>
            <a:fld id="{CA8EDBE8-A551-49DF-9DFD-33CA27AFE9D4}" type="slidenum">
              <a:rPr lang="en-US" smtClean="0"/>
              <a:t>35</a:t>
            </a:fld>
            <a:endParaRPr lang="en-US"/>
          </a:p>
        </p:txBody>
      </p:sp>
    </p:spTree>
    <p:extLst>
      <p:ext uri="{BB962C8B-B14F-4D97-AF65-F5344CB8AC3E}">
        <p14:creationId xmlns:p14="http://schemas.microsoft.com/office/powerpoint/2010/main" val="491290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66517B-17C4-43FA-8882-4574CC23124E}" type="slidenum">
              <a:rPr lang="en-US" smtClean="0"/>
              <a:t>42</a:t>
            </a:fld>
            <a:endParaRPr lang="en-US"/>
          </a:p>
        </p:txBody>
      </p:sp>
    </p:spTree>
    <p:extLst>
      <p:ext uri="{BB962C8B-B14F-4D97-AF65-F5344CB8AC3E}">
        <p14:creationId xmlns:p14="http://schemas.microsoft.com/office/powerpoint/2010/main" val="3020724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DBE8-A551-49DF-9DFD-33CA27AFE9D4}" type="slidenum">
              <a:rPr lang="en-US" smtClean="0"/>
              <a:t>6</a:t>
            </a:fld>
            <a:endParaRPr lang="en-US"/>
          </a:p>
        </p:txBody>
      </p:sp>
    </p:spTree>
    <p:extLst>
      <p:ext uri="{BB962C8B-B14F-4D97-AF65-F5344CB8AC3E}">
        <p14:creationId xmlns:p14="http://schemas.microsoft.com/office/powerpoint/2010/main" val="3909989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C9D88-D561-4A4C-B826-761CB7D1D6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655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366517B-17C4-43FA-8882-4574CC23124E}" type="slidenum">
              <a:rPr lang="en-US" smtClean="0"/>
              <a:t>49</a:t>
            </a:fld>
            <a:endParaRPr lang="en-US"/>
          </a:p>
        </p:txBody>
      </p:sp>
    </p:spTree>
    <p:extLst>
      <p:ext uri="{BB962C8B-B14F-4D97-AF65-F5344CB8AC3E}">
        <p14:creationId xmlns:p14="http://schemas.microsoft.com/office/powerpoint/2010/main" val="1647803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a:buFont typeface="Arial" panose="020B0604020202020204" pitchFamily="34" charset="0"/>
              <a:buNone/>
              <a:defRPr/>
            </a:pPr>
            <a:endParaRPr lang="en-US" sz="1200" kern="1200" dirty="0">
              <a:solidFill>
                <a:schemeClr val="tx1"/>
              </a:solidFill>
              <a:effectLst/>
              <a:latin typeface="+mn-lt"/>
              <a:ea typeface="+mn-ea"/>
              <a:cs typeface="+mn-cs"/>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9A3CCE1-8C3E-4A65-BB35-A513D2F8F527}" type="slidenum">
              <a:rPr lang="en-US" altLang="en-US" smtClean="0"/>
              <a:pPr/>
              <a:t>51</a:t>
            </a:fld>
            <a:endParaRPr lang="en-US" altLang="en-US"/>
          </a:p>
        </p:txBody>
      </p:sp>
    </p:spTree>
    <p:extLst>
      <p:ext uri="{BB962C8B-B14F-4D97-AF65-F5344CB8AC3E}">
        <p14:creationId xmlns:p14="http://schemas.microsoft.com/office/powerpoint/2010/main" val="2531379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a:buFont typeface="Arial" panose="020B0604020202020204" pitchFamily="34" charset="0"/>
              <a:buNone/>
              <a:defRPr/>
            </a:pPr>
            <a:endParaRPr lang="en-US" sz="1200" kern="1200" dirty="0">
              <a:solidFill>
                <a:schemeClr val="tx1"/>
              </a:solidFill>
              <a:effectLst/>
              <a:latin typeface="+mn-lt"/>
              <a:ea typeface="+mn-ea"/>
              <a:cs typeface="+mn-cs"/>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9A3CCE1-8C3E-4A65-BB35-A513D2F8F527}" type="slidenum">
              <a:rPr lang="en-US" altLang="en-US" smtClean="0"/>
              <a:pPr/>
              <a:t>52</a:t>
            </a:fld>
            <a:endParaRPr lang="en-US" altLang="en-US"/>
          </a:p>
        </p:txBody>
      </p:sp>
    </p:spTree>
    <p:extLst>
      <p:ext uri="{BB962C8B-B14F-4D97-AF65-F5344CB8AC3E}">
        <p14:creationId xmlns:p14="http://schemas.microsoft.com/office/powerpoint/2010/main" val="3346467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55</a:t>
            </a:fld>
            <a:endParaRPr lang="en-US"/>
          </a:p>
        </p:txBody>
      </p:sp>
    </p:spTree>
    <p:extLst>
      <p:ext uri="{BB962C8B-B14F-4D97-AF65-F5344CB8AC3E}">
        <p14:creationId xmlns:p14="http://schemas.microsoft.com/office/powerpoint/2010/main" val="2597910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56</a:t>
            </a:fld>
            <a:endParaRPr lang="en-US"/>
          </a:p>
        </p:txBody>
      </p:sp>
    </p:spTree>
    <p:extLst>
      <p:ext uri="{BB962C8B-B14F-4D97-AF65-F5344CB8AC3E}">
        <p14:creationId xmlns:p14="http://schemas.microsoft.com/office/powerpoint/2010/main" val="4106217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57</a:t>
            </a:fld>
            <a:endParaRPr lang="en-US"/>
          </a:p>
        </p:txBody>
      </p:sp>
    </p:spTree>
    <p:extLst>
      <p:ext uri="{BB962C8B-B14F-4D97-AF65-F5344CB8AC3E}">
        <p14:creationId xmlns:p14="http://schemas.microsoft.com/office/powerpoint/2010/main" val="4118147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59</a:t>
            </a:fld>
            <a:endParaRPr lang="en-US"/>
          </a:p>
        </p:txBody>
      </p:sp>
    </p:spTree>
    <p:extLst>
      <p:ext uri="{BB962C8B-B14F-4D97-AF65-F5344CB8AC3E}">
        <p14:creationId xmlns:p14="http://schemas.microsoft.com/office/powerpoint/2010/main" val="4142575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60</a:t>
            </a:fld>
            <a:endParaRPr lang="en-US"/>
          </a:p>
        </p:txBody>
      </p:sp>
    </p:spTree>
    <p:extLst>
      <p:ext uri="{BB962C8B-B14F-4D97-AF65-F5344CB8AC3E}">
        <p14:creationId xmlns:p14="http://schemas.microsoft.com/office/powerpoint/2010/main" val="12860825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61</a:t>
            </a:fld>
            <a:endParaRPr lang="en-US"/>
          </a:p>
        </p:txBody>
      </p:sp>
    </p:spTree>
    <p:extLst>
      <p:ext uri="{BB962C8B-B14F-4D97-AF65-F5344CB8AC3E}">
        <p14:creationId xmlns:p14="http://schemas.microsoft.com/office/powerpoint/2010/main" val="897226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DBE8-A551-49DF-9DFD-33CA27AFE9D4}" type="slidenum">
              <a:rPr lang="en-US" smtClean="0"/>
              <a:t>7</a:t>
            </a:fld>
            <a:endParaRPr lang="en-US"/>
          </a:p>
        </p:txBody>
      </p:sp>
    </p:spTree>
    <p:extLst>
      <p:ext uri="{BB962C8B-B14F-4D97-AF65-F5344CB8AC3E}">
        <p14:creationId xmlns:p14="http://schemas.microsoft.com/office/powerpoint/2010/main" val="8405514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62</a:t>
            </a:fld>
            <a:endParaRPr lang="en-US"/>
          </a:p>
        </p:txBody>
      </p:sp>
    </p:spTree>
    <p:extLst>
      <p:ext uri="{BB962C8B-B14F-4D97-AF65-F5344CB8AC3E}">
        <p14:creationId xmlns:p14="http://schemas.microsoft.com/office/powerpoint/2010/main" val="24355562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63</a:t>
            </a:fld>
            <a:endParaRPr lang="en-US"/>
          </a:p>
        </p:txBody>
      </p:sp>
    </p:spTree>
    <p:extLst>
      <p:ext uri="{BB962C8B-B14F-4D97-AF65-F5344CB8AC3E}">
        <p14:creationId xmlns:p14="http://schemas.microsoft.com/office/powerpoint/2010/main" val="770953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64</a:t>
            </a:fld>
            <a:endParaRPr lang="en-US"/>
          </a:p>
        </p:txBody>
      </p:sp>
    </p:spTree>
    <p:extLst>
      <p:ext uri="{BB962C8B-B14F-4D97-AF65-F5344CB8AC3E}">
        <p14:creationId xmlns:p14="http://schemas.microsoft.com/office/powerpoint/2010/main" val="224196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65</a:t>
            </a:fld>
            <a:endParaRPr lang="en-US"/>
          </a:p>
        </p:txBody>
      </p:sp>
    </p:spTree>
    <p:extLst>
      <p:ext uri="{BB962C8B-B14F-4D97-AF65-F5344CB8AC3E}">
        <p14:creationId xmlns:p14="http://schemas.microsoft.com/office/powerpoint/2010/main" val="2365511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66</a:t>
            </a:fld>
            <a:endParaRPr lang="en-US"/>
          </a:p>
        </p:txBody>
      </p:sp>
    </p:spTree>
    <p:extLst>
      <p:ext uri="{BB962C8B-B14F-4D97-AF65-F5344CB8AC3E}">
        <p14:creationId xmlns:p14="http://schemas.microsoft.com/office/powerpoint/2010/main" val="21697597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67</a:t>
            </a:fld>
            <a:endParaRPr lang="en-US"/>
          </a:p>
        </p:txBody>
      </p:sp>
    </p:spTree>
    <p:extLst>
      <p:ext uri="{BB962C8B-B14F-4D97-AF65-F5344CB8AC3E}">
        <p14:creationId xmlns:p14="http://schemas.microsoft.com/office/powerpoint/2010/main" val="12642332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68</a:t>
            </a:fld>
            <a:endParaRPr lang="en-US"/>
          </a:p>
        </p:txBody>
      </p:sp>
    </p:spTree>
    <p:extLst>
      <p:ext uri="{BB962C8B-B14F-4D97-AF65-F5344CB8AC3E}">
        <p14:creationId xmlns:p14="http://schemas.microsoft.com/office/powerpoint/2010/main" val="4399378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69</a:t>
            </a:fld>
            <a:endParaRPr lang="en-US"/>
          </a:p>
        </p:txBody>
      </p:sp>
    </p:spTree>
    <p:extLst>
      <p:ext uri="{BB962C8B-B14F-4D97-AF65-F5344CB8AC3E}">
        <p14:creationId xmlns:p14="http://schemas.microsoft.com/office/powerpoint/2010/main" val="38556761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70</a:t>
            </a:fld>
            <a:endParaRPr lang="en-US"/>
          </a:p>
        </p:txBody>
      </p:sp>
    </p:spTree>
    <p:extLst>
      <p:ext uri="{BB962C8B-B14F-4D97-AF65-F5344CB8AC3E}">
        <p14:creationId xmlns:p14="http://schemas.microsoft.com/office/powerpoint/2010/main" val="6095302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71</a:t>
            </a:fld>
            <a:endParaRPr lang="en-US"/>
          </a:p>
        </p:txBody>
      </p:sp>
    </p:spTree>
    <p:extLst>
      <p:ext uri="{BB962C8B-B14F-4D97-AF65-F5344CB8AC3E}">
        <p14:creationId xmlns:p14="http://schemas.microsoft.com/office/powerpoint/2010/main" val="3936145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11</a:t>
            </a:fld>
            <a:endParaRPr lang="en-US"/>
          </a:p>
        </p:txBody>
      </p:sp>
    </p:spTree>
    <p:extLst>
      <p:ext uri="{BB962C8B-B14F-4D97-AF65-F5344CB8AC3E}">
        <p14:creationId xmlns:p14="http://schemas.microsoft.com/office/powerpoint/2010/main" val="40855866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72</a:t>
            </a:fld>
            <a:endParaRPr lang="en-US"/>
          </a:p>
        </p:txBody>
      </p:sp>
    </p:spTree>
    <p:extLst>
      <p:ext uri="{BB962C8B-B14F-4D97-AF65-F5344CB8AC3E}">
        <p14:creationId xmlns:p14="http://schemas.microsoft.com/office/powerpoint/2010/main" val="16718476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73</a:t>
            </a:fld>
            <a:endParaRPr lang="en-US"/>
          </a:p>
        </p:txBody>
      </p:sp>
    </p:spTree>
    <p:extLst>
      <p:ext uri="{BB962C8B-B14F-4D97-AF65-F5344CB8AC3E}">
        <p14:creationId xmlns:p14="http://schemas.microsoft.com/office/powerpoint/2010/main" val="37243565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74</a:t>
            </a:fld>
            <a:endParaRPr lang="en-US"/>
          </a:p>
        </p:txBody>
      </p:sp>
    </p:spTree>
    <p:extLst>
      <p:ext uri="{BB962C8B-B14F-4D97-AF65-F5344CB8AC3E}">
        <p14:creationId xmlns:p14="http://schemas.microsoft.com/office/powerpoint/2010/main" val="34474797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DBE8-A551-49DF-9DFD-33CA27AFE9D4}" type="slidenum">
              <a:rPr lang="en-US" smtClean="0"/>
              <a:t>76</a:t>
            </a:fld>
            <a:endParaRPr lang="en-US"/>
          </a:p>
        </p:txBody>
      </p:sp>
    </p:spTree>
    <p:extLst>
      <p:ext uri="{BB962C8B-B14F-4D97-AF65-F5344CB8AC3E}">
        <p14:creationId xmlns:p14="http://schemas.microsoft.com/office/powerpoint/2010/main" val="18885336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DBE8-A551-49DF-9DFD-33CA27AFE9D4}" type="slidenum">
              <a:rPr lang="en-US" smtClean="0"/>
              <a:t>77</a:t>
            </a:fld>
            <a:endParaRPr lang="en-US"/>
          </a:p>
        </p:txBody>
      </p:sp>
    </p:spTree>
    <p:extLst>
      <p:ext uri="{BB962C8B-B14F-4D97-AF65-F5344CB8AC3E}">
        <p14:creationId xmlns:p14="http://schemas.microsoft.com/office/powerpoint/2010/main" val="488169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DBE8-A551-49DF-9DFD-33CA27AFE9D4}" type="slidenum">
              <a:rPr lang="en-US" smtClean="0"/>
              <a:t>78</a:t>
            </a:fld>
            <a:endParaRPr lang="en-US"/>
          </a:p>
        </p:txBody>
      </p:sp>
    </p:spTree>
    <p:extLst>
      <p:ext uri="{BB962C8B-B14F-4D97-AF65-F5344CB8AC3E}">
        <p14:creationId xmlns:p14="http://schemas.microsoft.com/office/powerpoint/2010/main" val="22345886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DBE8-A551-49DF-9DFD-33CA27AFE9D4}" type="slidenum">
              <a:rPr lang="en-US" smtClean="0"/>
              <a:t>79</a:t>
            </a:fld>
            <a:endParaRPr lang="en-US"/>
          </a:p>
        </p:txBody>
      </p:sp>
    </p:spTree>
    <p:extLst>
      <p:ext uri="{BB962C8B-B14F-4D97-AF65-F5344CB8AC3E}">
        <p14:creationId xmlns:p14="http://schemas.microsoft.com/office/powerpoint/2010/main" val="24896884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DBE8-A551-49DF-9DFD-33CA27AFE9D4}" type="slidenum">
              <a:rPr lang="en-US" smtClean="0"/>
              <a:t>80</a:t>
            </a:fld>
            <a:endParaRPr lang="en-US"/>
          </a:p>
        </p:txBody>
      </p:sp>
    </p:spTree>
    <p:extLst>
      <p:ext uri="{BB962C8B-B14F-4D97-AF65-F5344CB8AC3E}">
        <p14:creationId xmlns:p14="http://schemas.microsoft.com/office/powerpoint/2010/main" val="15359706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DBE8-A551-49DF-9DFD-33CA27AFE9D4}" type="slidenum">
              <a:rPr lang="en-US" smtClean="0"/>
              <a:t>81</a:t>
            </a:fld>
            <a:endParaRPr lang="en-US"/>
          </a:p>
        </p:txBody>
      </p:sp>
    </p:spTree>
    <p:extLst>
      <p:ext uri="{BB962C8B-B14F-4D97-AF65-F5344CB8AC3E}">
        <p14:creationId xmlns:p14="http://schemas.microsoft.com/office/powerpoint/2010/main" val="14882137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82</a:t>
            </a:fld>
            <a:endParaRPr lang="en-US"/>
          </a:p>
        </p:txBody>
      </p:sp>
    </p:spTree>
    <p:extLst>
      <p:ext uri="{BB962C8B-B14F-4D97-AF65-F5344CB8AC3E}">
        <p14:creationId xmlns:p14="http://schemas.microsoft.com/office/powerpoint/2010/main" val="3582863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12</a:t>
            </a:fld>
            <a:endParaRPr lang="en-US"/>
          </a:p>
        </p:txBody>
      </p:sp>
    </p:spTree>
    <p:extLst>
      <p:ext uri="{BB962C8B-B14F-4D97-AF65-F5344CB8AC3E}">
        <p14:creationId xmlns:p14="http://schemas.microsoft.com/office/powerpoint/2010/main" val="10141496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DBE8-A551-49DF-9DFD-33CA27AFE9D4}" type="slidenum">
              <a:rPr lang="en-US" smtClean="0"/>
              <a:t>90</a:t>
            </a:fld>
            <a:endParaRPr lang="en-US"/>
          </a:p>
        </p:txBody>
      </p:sp>
    </p:spTree>
    <p:extLst>
      <p:ext uri="{BB962C8B-B14F-4D97-AF65-F5344CB8AC3E}">
        <p14:creationId xmlns:p14="http://schemas.microsoft.com/office/powerpoint/2010/main" val="321474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13</a:t>
            </a:fld>
            <a:endParaRPr lang="en-US"/>
          </a:p>
        </p:txBody>
      </p:sp>
    </p:spTree>
    <p:extLst>
      <p:ext uri="{BB962C8B-B14F-4D97-AF65-F5344CB8AC3E}">
        <p14:creationId xmlns:p14="http://schemas.microsoft.com/office/powerpoint/2010/main" val="3309818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15</a:t>
            </a:fld>
            <a:endParaRPr lang="en-US"/>
          </a:p>
        </p:txBody>
      </p:sp>
    </p:spTree>
    <p:extLst>
      <p:ext uri="{BB962C8B-B14F-4D97-AF65-F5344CB8AC3E}">
        <p14:creationId xmlns:p14="http://schemas.microsoft.com/office/powerpoint/2010/main" val="1001215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6517B-17C4-43FA-8882-4574CC23124E}" type="slidenum">
              <a:rPr lang="en-US" smtClean="0"/>
              <a:t>16</a:t>
            </a:fld>
            <a:endParaRPr lang="en-US"/>
          </a:p>
        </p:txBody>
      </p:sp>
    </p:spTree>
    <p:extLst>
      <p:ext uri="{BB962C8B-B14F-4D97-AF65-F5344CB8AC3E}">
        <p14:creationId xmlns:p14="http://schemas.microsoft.com/office/powerpoint/2010/main" val="2516550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9"/>
            <a:ext cx="2133600" cy="365125"/>
          </a:xfrm>
          <a:prstGeom prst="rect">
            <a:avLst/>
          </a:prstGeom>
        </p:spPr>
        <p:txBody>
          <a:bodyPr/>
          <a:lstStyle>
            <a:lvl1pPr>
              <a:defRPr/>
            </a:lvl1pPr>
          </a:lstStyle>
          <a:p>
            <a:pPr>
              <a:defRPr/>
            </a:pPr>
            <a:fld id="{6F8DE128-1A3B-491C-8564-CAEE8371D78B}" type="datetime1">
              <a:rPr lang="en-US" smtClean="0"/>
              <a:t>5/22/2019</a:t>
            </a:fld>
            <a:endParaRPr lang="en-US"/>
          </a:p>
        </p:txBody>
      </p:sp>
      <p:sp>
        <p:nvSpPr>
          <p:cNvPr id="5" name="Footer Placeholder 4"/>
          <p:cNvSpPr>
            <a:spLocks noGrp="1"/>
          </p:cNvSpPr>
          <p:nvPr>
            <p:ph type="ftr" sz="quarter" idx="11"/>
          </p:nvPr>
        </p:nvSpPr>
        <p:spPr>
          <a:xfrm>
            <a:off x="3124200" y="6356359"/>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917184" y="6422737"/>
            <a:ext cx="2133600" cy="365125"/>
          </a:xfrm>
          <a:prstGeom prst="rect">
            <a:avLst/>
          </a:prstGeom>
        </p:spPr>
        <p:txBody>
          <a:bodyPr/>
          <a:lstStyle>
            <a:lvl1pPr>
              <a:defRPr/>
            </a:lvl1pPr>
          </a:lstStyle>
          <a:p>
            <a:pPr>
              <a:defRPr/>
            </a:pPr>
            <a:fld id="{7B7487BF-C0BD-4B65-8C0D-990E05D995D9}" type="slidenum">
              <a:rPr lang="en-US" altLang="en-US"/>
              <a:pPr>
                <a:defRPr/>
              </a:pPr>
              <a:t>‹#›</a:t>
            </a:fld>
            <a:endParaRPr lang="en-US" altLang="en-US" dirty="0"/>
          </a:p>
        </p:txBody>
      </p:sp>
    </p:spTree>
    <p:extLst>
      <p:ext uri="{BB962C8B-B14F-4D97-AF65-F5344CB8AC3E}">
        <p14:creationId xmlns:p14="http://schemas.microsoft.com/office/powerpoint/2010/main" val="4265185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9"/>
            <a:ext cx="2133600" cy="365125"/>
          </a:xfrm>
          <a:prstGeom prst="rect">
            <a:avLst/>
          </a:prstGeom>
        </p:spPr>
        <p:txBody>
          <a:bodyPr/>
          <a:lstStyle>
            <a:lvl1pPr>
              <a:defRPr/>
            </a:lvl1pPr>
          </a:lstStyle>
          <a:p>
            <a:pPr>
              <a:defRPr/>
            </a:pPr>
            <a:fld id="{25DD2F52-974C-47AE-A855-1A1FD53A9495}" type="datetime1">
              <a:rPr lang="en-US" smtClean="0"/>
              <a:t>5/22/2019</a:t>
            </a:fld>
            <a:endParaRPr lang="en-US"/>
          </a:p>
        </p:txBody>
      </p:sp>
      <p:sp>
        <p:nvSpPr>
          <p:cNvPr id="5" name="Footer Placeholder 4"/>
          <p:cNvSpPr>
            <a:spLocks noGrp="1"/>
          </p:cNvSpPr>
          <p:nvPr>
            <p:ph type="ftr" sz="quarter" idx="11"/>
          </p:nvPr>
        </p:nvSpPr>
        <p:spPr>
          <a:xfrm>
            <a:off x="3124200" y="6356359"/>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9"/>
            <a:ext cx="2133600" cy="365125"/>
          </a:xfrm>
          <a:prstGeom prst="rect">
            <a:avLst/>
          </a:prstGeom>
        </p:spPr>
        <p:txBody>
          <a:bodyPr/>
          <a:lstStyle>
            <a:lvl1pPr>
              <a:defRPr/>
            </a:lvl1pPr>
          </a:lstStyle>
          <a:p>
            <a:pPr>
              <a:defRPr/>
            </a:pPr>
            <a:fld id="{B01C0ABA-7AA2-47DC-957F-972487B70FB8}" type="slidenum">
              <a:rPr lang="en-US" altLang="en-US"/>
              <a:pPr>
                <a:defRPr/>
              </a:pPr>
              <a:t>‹#›</a:t>
            </a:fld>
            <a:endParaRPr lang="en-US" altLang="en-US"/>
          </a:p>
        </p:txBody>
      </p:sp>
    </p:spTree>
    <p:extLst>
      <p:ext uri="{BB962C8B-B14F-4D97-AF65-F5344CB8AC3E}">
        <p14:creationId xmlns:p14="http://schemas.microsoft.com/office/powerpoint/2010/main" val="1384903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9"/>
            <a:ext cx="2133600" cy="365125"/>
          </a:xfrm>
          <a:prstGeom prst="rect">
            <a:avLst/>
          </a:prstGeom>
        </p:spPr>
        <p:txBody>
          <a:bodyPr/>
          <a:lstStyle>
            <a:lvl1pPr>
              <a:defRPr/>
            </a:lvl1pPr>
          </a:lstStyle>
          <a:p>
            <a:pPr>
              <a:defRPr/>
            </a:pPr>
            <a:fld id="{5029D3A5-B59B-4D11-A6FF-AD66024D95DE}" type="datetime1">
              <a:rPr lang="en-US" smtClean="0"/>
              <a:t>5/22/2019</a:t>
            </a:fld>
            <a:endParaRPr lang="en-US"/>
          </a:p>
        </p:txBody>
      </p:sp>
      <p:sp>
        <p:nvSpPr>
          <p:cNvPr id="5" name="Footer Placeholder 4"/>
          <p:cNvSpPr>
            <a:spLocks noGrp="1"/>
          </p:cNvSpPr>
          <p:nvPr>
            <p:ph type="ftr" sz="quarter" idx="11"/>
          </p:nvPr>
        </p:nvSpPr>
        <p:spPr>
          <a:xfrm>
            <a:off x="3124200" y="6356359"/>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9"/>
            <a:ext cx="2133600" cy="365125"/>
          </a:xfrm>
          <a:prstGeom prst="rect">
            <a:avLst/>
          </a:prstGeom>
        </p:spPr>
        <p:txBody>
          <a:bodyPr/>
          <a:lstStyle>
            <a:lvl1pPr>
              <a:defRPr/>
            </a:lvl1pPr>
          </a:lstStyle>
          <a:p>
            <a:pPr>
              <a:defRPr/>
            </a:pPr>
            <a:fld id="{194BB895-FF5F-42F0-9A41-8FC639545872}" type="slidenum">
              <a:rPr lang="en-US" altLang="en-US"/>
              <a:pPr>
                <a:defRPr/>
              </a:pPr>
              <a:t>‹#›</a:t>
            </a:fld>
            <a:endParaRPr lang="en-US" altLang="en-US"/>
          </a:p>
        </p:txBody>
      </p:sp>
    </p:spTree>
    <p:extLst>
      <p:ext uri="{BB962C8B-B14F-4D97-AF65-F5344CB8AC3E}">
        <p14:creationId xmlns:p14="http://schemas.microsoft.com/office/powerpoint/2010/main" val="1297555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3EF073A-1D81-4E11-BCC8-A77FE9115BE0}" type="datetime1">
              <a:rPr lang="en-US" smtClean="0">
                <a:solidFill>
                  <a:prstClr val="black">
                    <a:tint val="75000"/>
                  </a:prstClr>
                </a:solidFill>
              </a:rPr>
              <a:t>5/22/2019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1295400" y="2057400"/>
            <a:ext cx="662940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4"/>
          </p:nvPr>
        </p:nvSpPr>
        <p:spPr>
          <a:xfrm>
            <a:off x="152400" y="152400"/>
            <a:ext cx="3276600" cy="1524000"/>
          </a:xfrm>
        </p:spPr>
        <p:txBody>
          <a:bodyPr/>
          <a:lstStyle/>
          <a:p>
            <a:endParaRPr lang="en-US" dirty="0"/>
          </a:p>
        </p:txBody>
      </p:sp>
      <p:sp>
        <p:nvSpPr>
          <p:cNvPr id="13" name="Picture Placeholder 12"/>
          <p:cNvSpPr>
            <a:spLocks noGrp="1"/>
          </p:cNvSpPr>
          <p:nvPr>
            <p:ph type="pic" sz="quarter" idx="15"/>
          </p:nvPr>
        </p:nvSpPr>
        <p:spPr>
          <a:xfrm>
            <a:off x="3124200" y="6096000"/>
            <a:ext cx="5791200" cy="609600"/>
          </a:xfrm>
        </p:spPr>
        <p:txBody>
          <a:bodyPr/>
          <a:lstStyle/>
          <a:p>
            <a:endParaRPr lang="en-US"/>
          </a:p>
        </p:txBody>
      </p:sp>
    </p:spTree>
    <p:extLst>
      <p:ext uri="{BB962C8B-B14F-4D97-AF65-F5344CB8AC3E}">
        <p14:creationId xmlns:p14="http://schemas.microsoft.com/office/powerpoint/2010/main" val="3347169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lvl1pPr>
              <a:defRPr/>
            </a:lvl1pPr>
          </a:lstStyle>
          <a:p>
            <a:pPr lvl="0"/>
            <a:r>
              <a:rPr lang="en-US" dirty="0" err="1"/>
              <a:t>hjgjghjj</a:t>
            </a:r>
            <a:endParaRPr lang="en-US" dirty="0"/>
          </a:p>
        </p:txBody>
      </p:sp>
      <p:sp>
        <p:nvSpPr>
          <p:cNvPr id="4" name="Date Placeholder 3"/>
          <p:cNvSpPr>
            <a:spLocks noGrp="1"/>
          </p:cNvSpPr>
          <p:nvPr>
            <p:ph type="dt" sz="half" idx="10"/>
          </p:nvPr>
        </p:nvSpPr>
        <p:spPr/>
        <p:txBody>
          <a:bodyPr/>
          <a:lstStyle/>
          <a:p>
            <a:fld id="{25004A89-2B04-41B1-ADE4-32E5E82D975E}" type="datetime1">
              <a:rPr lang="en-US" smtClean="0">
                <a:solidFill>
                  <a:prstClr val="black">
                    <a:tint val="75000"/>
                  </a:prstClr>
                </a:solidFill>
              </a:rPr>
              <a:t>5/22/2019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7249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ED6C80-C170-4E73-8354-FE372496DE76}" type="datetime1">
              <a:rPr lang="en-US" smtClean="0">
                <a:solidFill>
                  <a:prstClr val="black">
                    <a:tint val="75000"/>
                  </a:prstClr>
                </a:solidFill>
              </a:rPr>
              <a:t>5/22/2019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089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55A5C-1923-4E8A-BB05-59683BA53784}" type="datetime1">
              <a:rPr lang="en-US" smtClean="0">
                <a:solidFill>
                  <a:prstClr val="black">
                    <a:tint val="75000"/>
                  </a:prstClr>
                </a:solidFill>
              </a:rPr>
              <a:t>5/22/2019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295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DE0232-311C-4E80-ADFF-9BD93C0CD539}" type="datetime1">
              <a:rPr lang="en-US" smtClean="0">
                <a:solidFill>
                  <a:prstClr val="black">
                    <a:tint val="75000"/>
                  </a:prstClr>
                </a:solidFill>
              </a:rPr>
              <a:t>5/22/2019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400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B1708E-49BD-4710-9932-4252F6C06C22}" type="datetime1">
              <a:rPr lang="en-US" smtClean="0">
                <a:solidFill>
                  <a:prstClr val="black">
                    <a:tint val="75000"/>
                  </a:prstClr>
                </a:solidFill>
              </a:rPr>
              <a:t>5/22/2019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573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C20111-B438-43AA-812A-62F51B1362A4}" type="datetime1">
              <a:rPr lang="en-US" smtClean="0">
                <a:solidFill>
                  <a:prstClr val="black">
                    <a:tint val="75000"/>
                  </a:prstClr>
                </a:solidFill>
              </a:rPr>
              <a:t>5/22/2019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192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1ACFD8C-A189-49F7-AEF7-425B5B63A31E}" type="datetime1">
              <a:rPr lang="en-US" smtClean="0">
                <a:solidFill>
                  <a:prstClr val="black">
                    <a:tint val="75000"/>
                  </a:prstClr>
                </a:solidFill>
              </a:rPr>
              <a:t>5/22/2019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095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9"/>
            <a:ext cx="2133600" cy="365125"/>
          </a:xfrm>
          <a:prstGeom prst="rect">
            <a:avLst/>
          </a:prstGeom>
        </p:spPr>
        <p:txBody>
          <a:bodyPr/>
          <a:lstStyle>
            <a:lvl1pPr>
              <a:defRPr/>
            </a:lvl1pPr>
          </a:lstStyle>
          <a:p>
            <a:pPr>
              <a:defRPr/>
            </a:pPr>
            <a:fld id="{E5C1674F-2F77-4E33-AD25-8EF674766D4E}" type="datetime1">
              <a:rPr lang="en-US" smtClean="0"/>
              <a:t>5/22/2019</a:t>
            </a:fld>
            <a:endParaRPr lang="en-US"/>
          </a:p>
        </p:txBody>
      </p:sp>
      <p:sp>
        <p:nvSpPr>
          <p:cNvPr id="5" name="Footer Placeholder 4"/>
          <p:cNvSpPr>
            <a:spLocks noGrp="1"/>
          </p:cNvSpPr>
          <p:nvPr>
            <p:ph type="ftr" sz="quarter" idx="11"/>
          </p:nvPr>
        </p:nvSpPr>
        <p:spPr>
          <a:xfrm>
            <a:off x="3124200" y="6356359"/>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3609702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1CA1E37-4FB2-4152-998E-8A9B25C31731}" type="datetime1">
              <a:rPr lang="en-US" smtClean="0">
                <a:solidFill>
                  <a:prstClr val="black">
                    <a:tint val="75000"/>
                  </a:prstClr>
                </a:solidFill>
              </a:rPr>
              <a:t>5/22/2019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72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0AEA53-5A28-47F9-831A-6799BD931FBA}" type="datetime1">
              <a:rPr lang="en-US" smtClean="0">
                <a:solidFill>
                  <a:prstClr val="black">
                    <a:tint val="75000"/>
                  </a:prstClr>
                </a:solidFill>
              </a:rPr>
              <a:t>5/22/2019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472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A52CF-48B7-4468-AA10-DBC8E0DC62CC}" type="datetime1">
              <a:rPr lang="en-US" smtClean="0">
                <a:solidFill>
                  <a:prstClr val="black">
                    <a:tint val="75000"/>
                  </a:prstClr>
                </a:solidFill>
              </a:rPr>
              <a:t>5/22/2019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885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49D5419-EF08-4956-AA70-ACD5746B3286}" type="datetime1">
              <a:rPr lang="en-US" smtClean="0"/>
              <a:t>5/22/2019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D09A0-7E40-4B97-A1E6-224F519BD5A8}" type="slidenum">
              <a:rPr lang="en-US" smtClean="0"/>
              <a:t>‹#›</a:t>
            </a:fld>
            <a:endParaRPr lang="en-US"/>
          </a:p>
        </p:txBody>
      </p:sp>
    </p:spTree>
    <p:extLst>
      <p:ext uri="{BB962C8B-B14F-4D97-AF65-F5344CB8AC3E}">
        <p14:creationId xmlns:p14="http://schemas.microsoft.com/office/powerpoint/2010/main" val="3197764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3"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9"/>
            <a:ext cx="2133600" cy="365125"/>
          </a:xfrm>
          <a:prstGeom prst="rect">
            <a:avLst/>
          </a:prstGeom>
        </p:spPr>
        <p:txBody>
          <a:bodyPr/>
          <a:lstStyle>
            <a:lvl1pPr>
              <a:defRPr/>
            </a:lvl1pPr>
          </a:lstStyle>
          <a:p>
            <a:pPr>
              <a:defRPr/>
            </a:pPr>
            <a:fld id="{55F1DA9A-7FB3-4343-B111-1592DC7C0583}" type="datetime1">
              <a:rPr lang="en-US" smtClean="0"/>
              <a:t>5/22/2019</a:t>
            </a:fld>
            <a:endParaRPr lang="en-US"/>
          </a:p>
        </p:txBody>
      </p:sp>
      <p:sp>
        <p:nvSpPr>
          <p:cNvPr id="5" name="Footer Placeholder 4"/>
          <p:cNvSpPr>
            <a:spLocks noGrp="1"/>
          </p:cNvSpPr>
          <p:nvPr>
            <p:ph type="ftr" sz="quarter" idx="11"/>
          </p:nvPr>
        </p:nvSpPr>
        <p:spPr>
          <a:xfrm>
            <a:off x="3124200" y="6356359"/>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9"/>
            <a:ext cx="2133600" cy="365125"/>
          </a:xfrm>
          <a:prstGeom prst="rect">
            <a:avLst/>
          </a:prstGeom>
        </p:spPr>
        <p:txBody>
          <a:bodyPr/>
          <a:lstStyle>
            <a:lvl1pPr>
              <a:defRPr/>
            </a:lvl1pPr>
          </a:lstStyle>
          <a:p>
            <a:pPr>
              <a:defRPr/>
            </a:pPr>
            <a:fld id="{93A478ED-E586-4403-8CDA-EA852DD8D8BB}" type="slidenum">
              <a:rPr lang="en-US" altLang="en-US"/>
              <a:pPr>
                <a:defRPr/>
              </a:pPr>
              <a:t>‹#›</a:t>
            </a:fld>
            <a:endParaRPr lang="en-US" altLang="en-US"/>
          </a:p>
        </p:txBody>
      </p:sp>
    </p:spTree>
    <p:extLst>
      <p:ext uri="{BB962C8B-B14F-4D97-AF65-F5344CB8AC3E}">
        <p14:creationId xmlns:p14="http://schemas.microsoft.com/office/powerpoint/2010/main" val="2385510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9"/>
            <a:ext cx="2133600" cy="365125"/>
          </a:xfrm>
          <a:prstGeom prst="rect">
            <a:avLst/>
          </a:prstGeom>
        </p:spPr>
        <p:txBody>
          <a:bodyPr/>
          <a:lstStyle>
            <a:lvl1pPr>
              <a:defRPr/>
            </a:lvl1pPr>
          </a:lstStyle>
          <a:p>
            <a:pPr>
              <a:defRPr/>
            </a:pPr>
            <a:fld id="{3E98EFD6-E0B2-45EF-9E11-0968EF87E133}" type="datetime1">
              <a:rPr lang="en-US" smtClean="0"/>
              <a:t>5/22/2019</a:t>
            </a:fld>
            <a:endParaRPr lang="en-US"/>
          </a:p>
        </p:txBody>
      </p:sp>
      <p:sp>
        <p:nvSpPr>
          <p:cNvPr id="6" name="Footer Placeholder 4"/>
          <p:cNvSpPr>
            <a:spLocks noGrp="1"/>
          </p:cNvSpPr>
          <p:nvPr>
            <p:ph type="ftr" sz="quarter" idx="11"/>
          </p:nvPr>
        </p:nvSpPr>
        <p:spPr>
          <a:xfrm>
            <a:off x="3124200" y="6356359"/>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9"/>
            <a:ext cx="2133600" cy="365125"/>
          </a:xfrm>
          <a:prstGeom prst="rect">
            <a:avLst/>
          </a:prstGeom>
        </p:spPr>
        <p:txBody>
          <a:bodyPr/>
          <a:lstStyle>
            <a:lvl1pPr>
              <a:defRPr/>
            </a:lvl1pPr>
          </a:lstStyle>
          <a:p>
            <a:pPr>
              <a:defRPr/>
            </a:pPr>
            <a:fld id="{F9BEB5FA-53E3-4989-B696-780FDBCDB847}" type="slidenum">
              <a:rPr lang="en-US" altLang="en-US"/>
              <a:pPr>
                <a:defRPr/>
              </a:pPr>
              <a:t>‹#›</a:t>
            </a:fld>
            <a:endParaRPr lang="en-US" altLang="en-US"/>
          </a:p>
        </p:txBody>
      </p:sp>
    </p:spTree>
    <p:extLst>
      <p:ext uri="{BB962C8B-B14F-4D97-AF65-F5344CB8AC3E}">
        <p14:creationId xmlns:p14="http://schemas.microsoft.com/office/powerpoint/2010/main" val="2183760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9"/>
            <a:ext cx="2133600" cy="365125"/>
          </a:xfrm>
          <a:prstGeom prst="rect">
            <a:avLst/>
          </a:prstGeom>
        </p:spPr>
        <p:txBody>
          <a:bodyPr/>
          <a:lstStyle>
            <a:lvl1pPr>
              <a:defRPr/>
            </a:lvl1pPr>
          </a:lstStyle>
          <a:p>
            <a:pPr>
              <a:defRPr/>
            </a:pPr>
            <a:fld id="{CC159908-EA6A-4F83-87EC-53448319F007}" type="datetime1">
              <a:rPr lang="en-US" smtClean="0"/>
              <a:t>5/22/2019</a:t>
            </a:fld>
            <a:endParaRPr lang="en-US"/>
          </a:p>
        </p:txBody>
      </p:sp>
      <p:sp>
        <p:nvSpPr>
          <p:cNvPr id="8" name="Footer Placeholder 4"/>
          <p:cNvSpPr>
            <a:spLocks noGrp="1"/>
          </p:cNvSpPr>
          <p:nvPr>
            <p:ph type="ftr" sz="quarter" idx="11"/>
          </p:nvPr>
        </p:nvSpPr>
        <p:spPr>
          <a:xfrm>
            <a:off x="3124200" y="6356359"/>
            <a:ext cx="28956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6553200" y="6356359"/>
            <a:ext cx="2133600" cy="365125"/>
          </a:xfrm>
          <a:prstGeom prst="rect">
            <a:avLst/>
          </a:prstGeom>
        </p:spPr>
        <p:txBody>
          <a:bodyPr/>
          <a:lstStyle>
            <a:lvl1pPr>
              <a:defRPr/>
            </a:lvl1pPr>
          </a:lstStyle>
          <a:p>
            <a:pPr>
              <a:defRPr/>
            </a:pPr>
            <a:fld id="{10EC9722-7507-40A2-8EC3-68C1B6AB63C0}" type="slidenum">
              <a:rPr lang="en-US" altLang="en-US"/>
              <a:pPr>
                <a:defRPr/>
              </a:pPr>
              <a:t>‹#›</a:t>
            </a:fld>
            <a:endParaRPr lang="en-US" altLang="en-US"/>
          </a:p>
        </p:txBody>
      </p:sp>
    </p:spTree>
    <p:extLst>
      <p:ext uri="{BB962C8B-B14F-4D97-AF65-F5344CB8AC3E}">
        <p14:creationId xmlns:p14="http://schemas.microsoft.com/office/powerpoint/2010/main" val="3493808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9"/>
            <a:ext cx="2133600" cy="365125"/>
          </a:xfrm>
          <a:prstGeom prst="rect">
            <a:avLst/>
          </a:prstGeom>
        </p:spPr>
        <p:txBody>
          <a:bodyPr/>
          <a:lstStyle>
            <a:lvl1pPr>
              <a:defRPr/>
            </a:lvl1pPr>
          </a:lstStyle>
          <a:p>
            <a:pPr>
              <a:defRPr/>
            </a:pPr>
            <a:fld id="{2A47FAE4-7D95-4409-B5B9-A3D520D7B53F}" type="datetime1">
              <a:rPr lang="en-US" smtClean="0"/>
              <a:t>5/22/2019</a:t>
            </a:fld>
            <a:endParaRPr lang="en-US"/>
          </a:p>
        </p:txBody>
      </p:sp>
      <p:sp>
        <p:nvSpPr>
          <p:cNvPr id="4" name="Footer Placeholder 4"/>
          <p:cNvSpPr>
            <a:spLocks noGrp="1"/>
          </p:cNvSpPr>
          <p:nvPr>
            <p:ph type="ftr" sz="quarter" idx="11"/>
          </p:nvPr>
        </p:nvSpPr>
        <p:spPr>
          <a:xfrm>
            <a:off x="3124200" y="6356359"/>
            <a:ext cx="28956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553200" y="6356359"/>
            <a:ext cx="2133600" cy="365125"/>
          </a:xfrm>
          <a:prstGeom prst="rect">
            <a:avLst/>
          </a:prstGeom>
        </p:spPr>
        <p:txBody>
          <a:bodyPr/>
          <a:lstStyle>
            <a:lvl1pPr>
              <a:defRPr/>
            </a:lvl1pPr>
          </a:lstStyle>
          <a:p>
            <a:pPr>
              <a:defRPr/>
            </a:pPr>
            <a:fld id="{5470B7FE-D99F-4987-AA35-4C6276DDDE4F}" type="slidenum">
              <a:rPr lang="en-US" altLang="en-US"/>
              <a:pPr>
                <a:defRPr/>
              </a:pPr>
              <a:t>‹#›</a:t>
            </a:fld>
            <a:endParaRPr lang="en-US" altLang="en-US"/>
          </a:p>
        </p:txBody>
      </p:sp>
    </p:spTree>
    <p:extLst>
      <p:ext uri="{BB962C8B-B14F-4D97-AF65-F5344CB8AC3E}">
        <p14:creationId xmlns:p14="http://schemas.microsoft.com/office/powerpoint/2010/main" val="3504004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9"/>
            <a:ext cx="2133600" cy="365125"/>
          </a:xfrm>
          <a:prstGeom prst="rect">
            <a:avLst/>
          </a:prstGeom>
        </p:spPr>
        <p:txBody>
          <a:bodyPr/>
          <a:lstStyle>
            <a:lvl1pPr>
              <a:defRPr/>
            </a:lvl1pPr>
          </a:lstStyle>
          <a:p>
            <a:pPr>
              <a:defRPr/>
            </a:pPr>
            <a:fld id="{F04BE841-33EA-4FB5-8301-B84A9F67918E}" type="datetime1">
              <a:rPr lang="en-US" smtClean="0"/>
              <a:t>5/22/2019</a:t>
            </a:fld>
            <a:endParaRPr lang="en-US"/>
          </a:p>
        </p:txBody>
      </p:sp>
      <p:sp>
        <p:nvSpPr>
          <p:cNvPr id="3" name="Footer Placeholder 4"/>
          <p:cNvSpPr>
            <a:spLocks noGrp="1"/>
          </p:cNvSpPr>
          <p:nvPr>
            <p:ph type="ftr" sz="quarter" idx="11"/>
          </p:nvPr>
        </p:nvSpPr>
        <p:spPr>
          <a:xfrm>
            <a:off x="3124200" y="6356359"/>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9"/>
            <a:ext cx="2133600" cy="365125"/>
          </a:xfrm>
          <a:prstGeom prst="rect">
            <a:avLst/>
          </a:prstGeom>
        </p:spPr>
        <p:txBody>
          <a:bodyPr/>
          <a:lstStyle>
            <a:lvl1pPr>
              <a:defRPr/>
            </a:lvl1pPr>
          </a:lstStyle>
          <a:p>
            <a:pPr>
              <a:defRPr/>
            </a:pPr>
            <a:fld id="{998B80D4-C6AD-4E4F-B0C2-A091699BA7D7}" type="slidenum">
              <a:rPr lang="en-US" altLang="en-US"/>
              <a:pPr>
                <a:defRPr/>
              </a:pPr>
              <a:t>‹#›</a:t>
            </a:fld>
            <a:endParaRPr lang="en-US" altLang="en-US"/>
          </a:p>
        </p:txBody>
      </p:sp>
    </p:spTree>
    <p:extLst>
      <p:ext uri="{BB962C8B-B14F-4D97-AF65-F5344CB8AC3E}">
        <p14:creationId xmlns:p14="http://schemas.microsoft.com/office/powerpoint/2010/main" val="2826649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9"/>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9"/>
            <a:ext cx="2133600" cy="365125"/>
          </a:xfrm>
          <a:prstGeom prst="rect">
            <a:avLst/>
          </a:prstGeom>
        </p:spPr>
        <p:txBody>
          <a:bodyPr/>
          <a:lstStyle>
            <a:lvl1pPr>
              <a:defRPr/>
            </a:lvl1pPr>
          </a:lstStyle>
          <a:p>
            <a:pPr>
              <a:defRPr/>
            </a:pPr>
            <a:fld id="{6D268502-B58D-4A7F-844D-C0BA461148FC}" type="datetime1">
              <a:rPr lang="en-US" smtClean="0"/>
              <a:t>5/22/2019</a:t>
            </a:fld>
            <a:endParaRPr lang="en-US"/>
          </a:p>
        </p:txBody>
      </p:sp>
      <p:sp>
        <p:nvSpPr>
          <p:cNvPr id="6" name="Footer Placeholder 4"/>
          <p:cNvSpPr>
            <a:spLocks noGrp="1"/>
          </p:cNvSpPr>
          <p:nvPr>
            <p:ph type="ftr" sz="quarter" idx="11"/>
          </p:nvPr>
        </p:nvSpPr>
        <p:spPr>
          <a:xfrm>
            <a:off x="3124200" y="6356359"/>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9"/>
            <a:ext cx="2133600" cy="365125"/>
          </a:xfrm>
          <a:prstGeom prst="rect">
            <a:avLst/>
          </a:prstGeom>
        </p:spPr>
        <p:txBody>
          <a:bodyPr/>
          <a:lstStyle>
            <a:lvl1pPr>
              <a:defRPr/>
            </a:lvl1pPr>
          </a:lstStyle>
          <a:p>
            <a:pPr>
              <a:defRPr/>
            </a:pPr>
            <a:fld id="{35E67B9F-CB11-43AF-8C02-BF6EC3E2D8B0}" type="slidenum">
              <a:rPr lang="en-US" altLang="en-US"/>
              <a:pPr>
                <a:defRPr/>
              </a:pPr>
              <a:t>‹#›</a:t>
            </a:fld>
            <a:endParaRPr lang="en-US" altLang="en-US"/>
          </a:p>
        </p:txBody>
      </p:sp>
    </p:spTree>
    <p:extLst>
      <p:ext uri="{BB962C8B-B14F-4D97-AF65-F5344CB8AC3E}">
        <p14:creationId xmlns:p14="http://schemas.microsoft.com/office/powerpoint/2010/main" val="3520265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9"/>
            <a:ext cx="2133600" cy="365125"/>
          </a:xfrm>
          <a:prstGeom prst="rect">
            <a:avLst/>
          </a:prstGeom>
        </p:spPr>
        <p:txBody>
          <a:bodyPr/>
          <a:lstStyle>
            <a:lvl1pPr>
              <a:defRPr/>
            </a:lvl1pPr>
          </a:lstStyle>
          <a:p>
            <a:pPr>
              <a:defRPr/>
            </a:pPr>
            <a:fld id="{C350E797-C7E9-4DB7-BF56-359373BBE66C}" type="datetime1">
              <a:rPr lang="en-US" smtClean="0"/>
              <a:t>5/22/2019</a:t>
            </a:fld>
            <a:endParaRPr lang="en-US"/>
          </a:p>
        </p:txBody>
      </p:sp>
      <p:sp>
        <p:nvSpPr>
          <p:cNvPr id="6" name="Footer Placeholder 4"/>
          <p:cNvSpPr>
            <a:spLocks noGrp="1"/>
          </p:cNvSpPr>
          <p:nvPr>
            <p:ph type="ftr" sz="quarter" idx="11"/>
          </p:nvPr>
        </p:nvSpPr>
        <p:spPr>
          <a:xfrm>
            <a:off x="3124200" y="6356359"/>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9"/>
            <a:ext cx="2133600" cy="365125"/>
          </a:xfrm>
          <a:prstGeom prst="rect">
            <a:avLst/>
          </a:prstGeom>
        </p:spPr>
        <p:txBody>
          <a:bodyPr/>
          <a:lstStyle>
            <a:lvl1pPr>
              <a:defRPr/>
            </a:lvl1pPr>
          </a:lstStyle>
          <a:p>
            <a:pPr>
              <a:defRPr/>
            </a:pPr>
            <a:fld id="{3022230C-7A72-43DA-955C-E9341A47AFDF}" type="slidenum">
              <a:rPr lang="en-US" altLang="en-US"/>
              <a:pPr>
                <a:defRPr/>
              </a:pPr>
              <a:t>‹#›</a:t>
            </a:fld>
            <a:endParaRPr lang="en-US" altLang="en-US"/>
          </a:p>
        </p:txBody>
      </p:sp>
    </p:spTree>
    <p:extLst>
      <p:ext uri="{BB962C8B-B14F-4D97-AF65-F5344CB8AC3E}">
        <p14:creationId xmlns:p14="http://schemas.microsoft.com/office/powerpoint/2010/main" val="848932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6356359"/>
            <a:ext cx="4572000" cy="50164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Title Placeholder 1"/>
          <p:cNvSpPr>
            <a:spLocks noGrp="1"/>
          </p:cNvSpPr>
          <p:nvPr>
            <p:ph type="title"/>
          </p:nvPr>
        </p:nvSpPr>
        <p:spPr bwMode="auto">
          <a:xfrm>
            <a:off x="439947" y="69029"/>
            <a:ext cx="8229600" cy="81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 name="Slide Number Placeholder 5"/>
          <p:cNvSpPr txBox="1">
            <a:spLocks/>
          </p:cNvSpPr>
          <p:nvPr userDrawn="1"/>
        </p:nvSpPr>
        <p:spPr>
          <a:xfrm>
            <a:off x="6932762" y="6424616"/>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200" dirty="0">
                <a:solidFill>
                  <a:schemeClr val="bg1"/>
                </a:solidFill>
                <a:latin typeface="Times New Roman" panose="02020603050405020304" pitchFamily="18" charset="0"/>
                <a:cs typeface="Times New Roman" panose="02020603050405020304" pitchFamily="18" charset="0"/>
              </a:rPr>
              <a:t>Slide </a:t>
            </a:r>
            <a:fld id="{39523FBC-6338-4CB9-A791-899265292C9B}" type="slidenum">
              <a:rPr lang="en-US" altLang="en-US" sz="1200" smtClean="0">
                <a:solidFill>
                  <a:schemeClr val="bg1"/>
                </a:solidFill>
                <a:latin typeface="Times New Roman" panose="02020603050405020304" pitchFamily="18" charset="0"/>
                <a:cs typeface="Times New Roman" panose="02020603050405020304" pitchFamily="18" charset="0"/>
              </a:rPr>
              <a:pPr>
                <a:defRPr/>
              </a:pPr>
              <a:t>‹#›</a:t>
            </a:fld>
            <a:endParaRPr lang="en-US" altLang="en-US" sz="1200"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userDrawn="1"/>
        </p:nvSpPr>
        <p:spPr>
          <a:xfrm>
            <a:off x="34048" y="6468678"/>
            <a:ext cx="1568058"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Iowa State University </a:t>
            </a:r>
          </a:p>
        </p:txBody>
      </p:sp>
      <p:cxnSp>
        <p:nvCxnSpPr>
          <p:cNvPr id="9" name="Straight Connector 8"/>
          <p:cNvCxnSpPr/>
          <p:nvPr userDrawn="1"/>
        </p:nvCxnSpPr>
        <p:spPr>
          <a:xfrm>
            <a:off x="457200" y="889196"/>
            <a:ext cx="82296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457200" y="948909"/>
            <a:ext cx="8229600" cy="8626"/>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4572000" y="6356359"/>
            <a:ext cx="4572000" cy="501641"/>
          </a:xfrm>
          <a:prstGeom prst="rect">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4604437" y="6470212"/>
            <a:ext cx="2272482"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University of Wisconsin-Madison</a:t>
            </a:r>
          </a:p>
        </p:txBody>
      </p:sp>
      <p:sp>
        <p:nvSpPr>
          <p:cNvPr id="14" name="Slide Number Placeholder 5"/>
          <p:cNvSpPr txBox="1">
            <a:spLocks/>
          </p:cNvSpPr>
          <p:nvPr userDrawn="1"/>
        </p:nvSpPr>
        <p:spPr>
          <a:xfrm>
            <a:off x="8429068" y="6424614"/>
            <a:ext cx="51962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5E67B9F-CB11-43AF-8C02-BF6EC3E2D8B0}" type="slidenum">
              <a:rPr lang="en-US" altLang="en-US" sz="1600" smtClean="0">
                <a:solidFill>
                  <a:schemeClr val="bg1"/>
                </a:solidFill>
                <a:latin typeface="Times New Roman" panose="02020603050405020304" pitchFamily="18" charset="0"/>
                <a:cs typeface="Times New Roman" panose="02020603050405020304" pitchFamily="18" charset="0"/>
              </a:rPr>
              <a:pPr>
                <a:defRPr/>
              </a:pPr>
              <a:t>‹#›</a:t>
            </a:fld>
            <a:endParaRPr lang="en-US" altLang="en-US"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6533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p:titleStyle>
    <p:body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31CB48E-813A-4E90-B74F-187111E8472D}" type="datetime1">
              <a:rPr lang="en-US" smtClean="0">
                <a:solidFill>
                  <a:prstClr val="black">
                    <a:tint val="75000"/>
                  </a:prstClr>
                </a:solidFill>
              </a:rPr>
              <a:t>5/22/2019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07002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0.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www.sourcecatalog.com/terminology/terminology.html" TargetMode="External"/><Relationship Id="rId5" Type="http://schemas.openxmlformats.org/officeDocument/2006/relationships/image" Target="../media/image43.jpe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emf"/><Relationship Id="rId1" Type="http://schemas.openxmlformats.org/officeDocument/2006/relationships/slideLayout" Target="../slideLayouts/slideLayout1.xml"/><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emf"/><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chart" Target="../charts/chart1.xml"/><Relationship Id="rId1" Type="http://schemas.openxmlformats.org/officeDocument/2006/relationships/slideLayout" Target="../slideLayouts/slideLayout1.xml"/><Relationship Id="rId4" Type="http://schemas.openxmlformats.org/officeDocument/2006/relationships/image" Target="../media/image960.png"/></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67.jpeg"/><Relationship Id="rId4" Type="http://schemas.openxmlformats.org/officeDocument/2006/relationships/image" Target="../media/image112.png"/></Relationships>
</file>

<file path=ppt/slides/_rels/slide4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3" Type="http://schemas.openxmlformats.org/officeDocument/2006/relationships/image" Target="../media/image81.jpeg"/><Relationship Id="rId18" Type="http://schemas.openxmlformats.org/officeDocument/2006/relationships/image" Target="../media/image86.png"/><Relationship Id="rId26" Type="http://schemas.openxmlformats.org/officeDocument/2006/relationships/image" Target="../media/image95.png"/><Relationship Id="rId39" Type="http://schemas.openxmlformats.org/officeDocument/2006/relationships/image" Target="../media/image108.jpeg"/><Relationship Id="rId21" Type="http://schemas.openxmlformats.org/officeDocument/2006/relationships/image" Target="../media/image89.png"/><Relationship Id="rId34" Type="http://schemas.openxmlformats.org/officeDocument/2006/relationships/image" Target="../media/image103.jpeg"/><Relationship Id="rId42" Type="http://schemas.openxmlformats.org/officeDocument/2006/relationships/image" Target="../media/image111.jpeg"/><Relationship Id="rId47" Type="http://schemas.openxmlformats.org/officeDocument/2006/relationships/image" Target="../media/image117.jpeg"/><Relationship Id="rId50" Type="http://schemas.openxmlformats.org/officeDocument/2006/relationships/image" Target="../media/image120.png"/><Relationship Id="rId7" Type="http://schemas.openxmlformats.org/officeDocument/2006/relationships/image" Target="../media/image75.png"/><Relationship Id="rId2" Type="http://schemas.openxmlformats.org/officeDocument/2006/relationships/notesSlide" Target="../notesSlides/notesSlide30.xml"/><Relationship Id="rId16" Type="http://schemas.openxmlformats.org/officeDocument/2006/relationships/image" Target="../media/image84.png"/><Relationship Id="rId29" Type="http://schemas.openxmlformats.org/officeDocument/2006/relationships/image" Target="../media/image98.png"/><Relationship Id="rId11" Type="http://schemas.openxmlformats.org/officeDocument/2006/relationships/image" Target="../media/image79.png"/><Relationship Id="rId24" Type="http://schemas.openxmlformats.org/officeDocument/2006/relationships/image" Target="../media/image92.png"/><Relationship Id="rId32" Type="http://schemas.openxmlformats.org/officeDocument/2006/relationships/image" Target="../media/image101.jpeg"/><Relationship Id="rId37" Type="http://schemas.openxmlformats.org/officeDocument/2006/relationships/image" Target="../media/image106.png"/><Relationship Id="rId40" Type="http://schemas.openxmlformats.org/officeDocument/2006/relationships/image" Target="../media/image109.jpeg"/><Relationship Id="rId45" Type="http://schemas.openxmlformats.org/officeDocument/2006/relationships/image" Target="../media/image115.png"/><Relationship Id="rId5" Type="http://schemas.openxmlformats.org/officeDocument/2006/relationships/image" Target="../media/image73.jpeg"/><Relationship Id="rId15" Type="http://schemas.openxmlformats.org/officeDocument/2006/relationships/image" Target="../media/image83.png"/><Relationship Id="rId23" Type="http://schemas.openxmlformats.org/officeDocument/2006/relationships/image" Target="../media/image91.jpeg"/><Relationship Id="rId28" Type="http://schemas.openxmlformats.org/officeDocument/2006/relationships/image" Target="../media/image97.png"/><Relationship Id="rId36" Type="http://schemas.openxmlformats.org/officeDocument/2006/relationships/image" Target="../media/image105.jpeg"/><Relationship Id="rId49" Type="http://schemas.openxmlformats.org/officeDocument/2006/relationships/image" Target="../media/image119.png"/><Relationship Id="rId10" Type="http://schemas.openxmlformats.org/officeDocument/2006/relationships/image" Target="../media/image78.png"/><Relationship Id="rId19" Type="http://schemas.openxmlformats.org/officeDocument/2006/relationships/image" Target="../media/image87.png"/><Relationship Id="rId31" Type="http://schemas.openxmlformats.org/officeDocument/2006/relationships/image" Target="../media/image100.png"/><Relationship Id="rId44" Type="http://schemas.openxmlformats.org/officeDocument/2006/relationships/image" Target="../media/image113.jpeg"/><Relationship Id="rId52" Type="http://schemas.openxmlformats.org/officeDocument/2006/relationships/image" Target="../media/image122.png"/><Relationship Id="rId4" Type="http://schemas.openxmlformats.org/officeDocument/2006/relationships/image" Target="../media/image72.jpeg"/><Relationship Id="rId9" Type="http://schemas.openxmlformats.org/officeDocument/2006/relationships/image" Target="../media/image77.png"/><Relationship Id="rId14" Type="http://schemas.openxmlformats.org/officeDocument/2006/relationships/image" Target="../media/image82.jpeg"/><Relationship Id="rId22" Type="http://schemas.openxmlformats.org/officeDocument/2006/relationships/image" Target="../media/image90.png"/><Relationship Id="rId27" Type="http://schemas.openxmlformats.org/officeDocument/2006/relationships/image" Target="../media/image96.jpeg"/><Relationship Id="rId30" Type="http://schemas.openxmlformats.org/officeDocument/2006/relationships/image" Target="../media/image99.png"/><Relationship Id="rId35" Type="http://schemas.openxmlformats.org/officeDocument/2006/relationships/image" Target="../media/image104.jpeg"/><Relationship Id="rId43" Type="http://schemas.openxmlformats.org/officeDocument/2006/relationships/image" Target="../media/image112.jpeg"/><Relationship Id="rId48" Type="http://schemas.openxmlformats.org/officeDocument/2006/relationships/image" Target="../media/image118.jpeg"/><Relationship Id="rId8" Type="http://schemas.openxmlformats.org/officeDocument/2006/relationships/image" Target="../media/image76.png"/><Relationship Id="rId51" Type="http://schemas.openxmlformats.org/officeDocument/2006/relationships/image" Target="../media/image121.jpg"/><Relationship Id="rId3" Type="http://schemas.openxmlformats.org/officeDocument/2006/relationships/image" Target="../media/image71.jpeg"/><Relationship Id="rId12" Type="http://schemas.openxmlformats.org/officeDocument/2006/relationships/image" Target="../media/image80.jpeg"/><Relationship Id="rId17" Type="http://schemas.openxmlformats.org/officeDocument/2006/relationships/image" Target="../media/image85.png"/><Relationship Id="rId25" Type="http://schemas.openxmlformats.org/officeDocument/2006/relationships/image" Target="../media/image93.jpeg"/><Relationship Id="rId33" Type="http://schemas.openxmlformats.org/officeDocument/2006/relationships/image" Target="../media/image102.jpeg"/><Relationship Id="rId38" Type="http://schemas.openxmlformats.org/officeDocument/2006/relationships/image" Target="../media/image107.jpeg"/><Relationship Id="rId46" Type="http://schemas.openxmlformats.org/officeDocument/2006/relationships/image" Target="../media/image116.jpeg"/><Relationship Id="rId20" Type="http://schemas.openxmlformats.org/officeDocument/2006/relationships/image" Target="../media/image88.png"/><Relationship Id="rId41" Type="http://schemas.openxmlformats.org/officeDocument/2006/relationships/image" Target="../media/image110.jpeg"/><Relationship Id="rId1" Type="http://schemas.openxmlformats.org/officeDocument/2006/relationships/slideLayout" Target="../slideLayouts/slideLayout23.xml"/><Relationship Id="rId6" Type="http://schemas.openxmlformats.org/officeDocument/2006/relationships/image" Target="../media/image7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5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129.jpeg"/></Relationships>
</file>

<file path=ppt/slides/_rels/slide56.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57.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137.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61.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62.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44.emf"/></Relationships>
</file>

<file path=ppt/slides/_rels/slide6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64.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image" Target="../media/image154.jpeg"/></Relationships>
</file>

<file path=ppt/slides/_rels/slide7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9.jpeg"/><Relationship Id="rId7" Type="http://schemas.openxmlformats.org/officeDocument/2006/relationships/image" Target="../media/image163.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75.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66.jpeg"/></Relationships>
</file>

<file path=ppt/slides/_rels/slide77.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 Id="rId9" Type="http://schemas.openxmlformats.org/officeDocument/2006/relationships/image" Target="../media/image173.png"/></Relationships>
</file>

<file path=ppt/slides/_rels/slide7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75.png"/></Relationships>
</file>

<file path=ppt/slides/_rels/slide7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81.jpeg"/><Relationship Id="rId4" Type="http://schemas.openxmlformats.org/officeDocument/2006/relationships/image" Target="../media/image180.jpeg"/></Relationships>
</file>

<file path=ppt/slides/_rels/slide82.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oleObject" Target="../embeddings/oleObject1.bin"/><Relationship Id="rId3" Type="http://schemas.openxmlformats.org/officeDocument/2006/relationships/video" Target="../media/media1.avi"/><Relationship Id="rId7" Type="http://schemas.openxmlformats.org/officeDocument/2006/relationships/video" Target="../media/media3.avi"/><Relationship Id="rId12" Type="http://schemas.openxmlformats.org/officeDocument/2006/relationships/image" Target="../media/image186.png"/><Relationship Id="rId2" Type="http://schemas.microsoft.com/office/2007/relationships/media" Target="../media/media1.avi"/><Relationship Id="rId16" Type="http://schemas.openxmlformats.org/officeDocument/2006/relationships/image" Target="../media/image183.wmf"/><Relationship Id="rId1" Type="http://schemas.openxmlformats.org/officeDocument/2006/relationships/vmlDrawing" Target="../drawings/vmlDrawing1.vml"/><Relationship Id="rId6" Type="http://schemas.microsoft.com/office/2007/relationships/media" Target="../media/media3.avi"/><Relationship Id="rId11" Type="http://schemas.openxmlformats.org/officeDocument/2006/relationships/image" Target="../media/image185.png"/><Relationship Id="rId5" Type="http://schemas.openxmlformats.org/officeDocument/2006/relationships/video" Target="../media/media2.avi"/><Relationship Id="rId15" Type="http://schemas.openxmlformats.org/officeDocument/2006/relationships/oleObject" Target="../embeddings/oleObject2.bin"/><Relationship Id="rId10" Type="http://schemas.openxmlformats.org/officeDocument/2006/relationships/image" Target="../media/image184.png"/><Relationship Id="rId4" Type="http://schemas.microsoft.com/office/2007/relationships/media" Target="../media/media2.avi"/><Relationship Id="rId9" Type="http://schemas.openxmlformats.org/officeDocument/2006/relationships/notesSlide" Target="../notesSlides/notesSlide59.xml"/><Relationship Id="rId14" Type="http://schemas.openxmlformats.org/officeDocument/2006/relationships/image" Target="../media/image182.w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87.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195.emf"/><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8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96.emf"/><Relationship Id="rId4" Type="http://schemas.openxmlformats.org/officeDocument/2006/relationships/package" Target="../embeddings/Microsoft_Excel_Worksheet.xlsx"/></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46410"/>
            <a:ext cx="3536768" cy="1285176"/>
          </a:xfrm>
        </p:spPr>
        <p:txBody>
          <a:bodyPr>
            <a:noAutofit/>
          </a:bodyPr>
          <a:lstStyle/>
          <a:p>
            <a:r>
              <a:rPr lang="en-US" sz="2400" b="1" dirty="0" smtClean="0">
                <a:solidFill>
                  <a:schemeClr val="bg1"/>
                </a:solidFill>
              </a:rPr>
              <a:t>2019 </a:t>
            </a:r>
            <a:r>
              <a:rPr lang="en-US" sz="2400" b="1" dirty="0">
                <a:solidFill>
                  <a:schemeClr val="bg1"/>
                </a:solidFill>
              </a:rPr>
              <a:t>Pavement Workshop</a:t>
            </a:r>
            <a:r>
              <a:rPr lang="en-US" sz="2700" b="1" dirty="0">
                <a:solidFill>
                  <a:schemeClr val="bg1"/>
                </a:solidFill>
              </a:rPr>
              <a:t/>
            </a:r>
            <a:br>
              <a:rPr lang="en-US" sz="2700" b="1" dirty="0">
                <a:solidFill>
                  <a:schemeClr val="bg1"/>
                </a:solidFill>
              </a:rPr>
            </a:br>
            <a:r>
              <a:rPr lang="en-US" sz="2100" b="1" dirty="0">
                <a:solidFill>
                  <a:schemeClr val="bg1"/>
                </a:solidFill>
              </a:rPr>
              <a:t>May </a:t>
            </a:r>
            <a:r>
              <a:rPr lang="en-US" sz="2100" b="1" dirty="0" smtClean="0">
                <a:solidFill>
                  <a:schemeClr val="bg1"/>
                </a:solidFill>
              </a:rPr>
              <a:t>21-23, 2019</a:t>
            </a:r>
            <a:endParaRPr lang="en-US" sz="2100" b="1" dirty="0">
              <a:solidFill>
                <a:schemeClr val="bg1"/>
              </a:solidFil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9" name="Picture 8"/>
          <p:cNvPicPr>
            <a:picLocks noChangeAspect="1"/>
          </p:cNvPicPr>
          <p:nvPr/>
        </p:nvPicPr>
        <p:blipFill>
          <a:blip r:embed="rId2"/>
          <a:stretch>
            <a:fillRect/>
          </a:stretch>
        </p:blipFill>
        <p:spPr>
          <a:xfrm>
            <a:off x="319076" y="490621"/>
            <a:ext cx="3014756" cy="1509173"/>
          </a:xfrm>
          <a:prstGeom prst="rect">
            <a:avLst/>
          </a:prstGeom>
          <a:ln>
            <a:noFill/>
          </a:ln>
          <a:effectLst>
            <a:outerShdw blurRad="50800" dist="38100" dir="2700000" algn="tl" rotWithShape="0">
              <a:prstClr val="black">
                <a:alpha val="40000"/>
              </a:prstClr>
            </a:outerShdw>
          </a:effectLst>
        </p:spPr>
      </p:pic>
      <p:pic>
        <p:nvPicPr>
          <p:cNvPr id="1026" name="Picture 2" descr="Current NRRA Agency Member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19076" y="3121401"/>
            <a:ext cx="2945823" cy="186257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652907" y="2096228"/>
            <a:ext cx="5339443" cy="288758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FFC000"/>
                </a:solidFill>
                <a:effectLst/>
                <a:uLnTx/>
                <a:uFillTx/>
                <a:latin typeface="Calibri"/>
                <a:ea typeface="+mj-ea"/>
                <a:cs typeface="+mj-cs"/>
              </a:rPr>
              <a:t/>
            </a:r>
            <a:br>
              <a:rPr kumimoji="0" lang="en-US" sz="3000" b="1" i="0" u="none" strike="noStrike" kern="1200" cap="none" spc="0" normalizeH="0" baseline="0" noProof="0" dirty="0">
                <a:ln>
                  <a:noFill/>
                </a:ln>
                <a:solidFill>
                  <a:srgbClr val="FFC000"/>
                </a:solidFill>
                <a:effectLst/>
                <a:uLnTx/>
                <a:uFillTx/>
                <a:latin typeface="Calibri"/>
                <a:ea typeface="+mj-ea"/>
                <a:cs typeface="+mj-cs"/>
              </a:rPr>
            </a:br>
            <a:r>
              <a:rPr kumimoji="0" lang="en-US" sz="3000" b="1" i="0" u="none" strike="noStrike" kern="1200" cap="none" spc="0" normalizeH="0" baseline="0" noProof="0" dirty="0">
                <a:ln>
                  <a:noFill/>
                </a:ln>
                <a:solidFill>
                  <a:srgbClr val="FFC000"/>
                </a:solidFill>
                <a:effectLst/>
                <a:uLnTx/>
                <a:uFillTx/>
                <a:latin typeface="Calibri"/>
                <a:ea typeface="+mj-ea"/>
                <a:cs typeface="+mj-cs"/>
              </a:rPr>
              <a:t>Determining Pavement Design Criteria for Recycled Aggregate Base and Large Stone Subbase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rPr>
              <a:t>TPF-5(341)</a:t>
            </a:r>
            <a:endParaRPr kumimoji="0" lang="tr-TR" sz="30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US" sz="2100" b="1" i="0" u="none" strike="noStrike" kern="1200" cap="none" spc="0" normalizeH="0" baseline="0" noProof="0" dirty="0">
                <a:ln>
                  <a:noFill/>
                </a:ln>
                <a:solidFill>
                  <a:srgbClr val="FFC000"/>
                </a:solidFill>
                <a:effectLst/>
                <a:uLnTx/>
                <a:uFillTx/>
                <a:latin typeface="Calibri"/>
                <a:ea typeface="+mj-ea"/>
                <a:cs typeface="+mj-cs"/>
              </a:rPr>
              <a:t>Bora Cetin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srgbClr val="FFC000"/>
                </a:solidFill>
                <a:effectLst/>
                <a:uLnTx/>
                <a:uFillTx/>
                <a:latin typeface="Calibri"/>
                <a:ea typeface="+mj-ea"/>
                <a:cs typeface="+mj-cs"/>
              </a:rPr>
              <a:t>Assistant Professor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srgbClr val="FFC000"/>
                </a:solidFill>
                <a:effectLst/>
                <a:uLnTx/>
                <a:uFillTx/>
                <a:latin typeface="Calibri"/>
                <a:ea typeface="+mj-ea"/>
                <a:cs typeface="+mj-cs"/>
              </a:rPr>
              <a:t>Iowa State University</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100" b="1" i="0" u="none" strike="noStrike" kern="1200" cap="none" spc="0" normalizeH="0" baseline="0" noProof="0" dirty="0">
              <a:ln>
                <a:noFill/>
              </a:ln>
              <a:solidFill>
                <a:srgbClr val="FFC000"/>
              </a:solidFill>
              <a:effectLst/>
              <a:uLnTx/>
              <a:uFillTx/>
              <a:latin typeface="Calibri"/>
              <a:ea typeface="+mj-ea"/>
              <a:cs typeface="+mj-cs"/>
            </a:endParaRPr>
          </a:p>
        </p:txBody>
      </p:sp>
      <p:sp>
        <p:nvSpPr>
          <p:cNvPr id="3" name="TextBox 2"/>
          <p:cNvSpPr txBox="1"/>
          <p:nvPr/>
        </p:nvSpPr>
        <p:spPr>
          <a:xfrm>
            <a:off x="463626" y="4933992"/>
            <a:ext cx="247638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+ 46 Associate Members</a:t>
            </a:r>
          </a:p>
        </p:txBody>
      </p:sp>
    </p:spTree>
    <p:extLst>
      <p:ext uri="{BB962C8B-B14F-4D97-AF65-F5344CB8AC3E}">
        <p14:creationId xmlns:p14="http://schemas.microsoft.com/office/powerpoint/2010/main" val="283405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063CE76-E4FF-4E92-9B26-3F0BC2623608}"/>
              </a:ext>
            </a:extLst>
          </p:cNvPr>
          <p:cNvSpPr txBox="1">
            <a:spLocks/>
          </p:cNvSpPr>
          <p:nvPr/>
        </p:nvSpPr>
        <p:spPr bwMode="auto">
          <a:xfrm>
            <a:off x="457200" y="1025913"/>
            <a:ext cx="8229600" cy="5100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600"/>
              </a:spcAft>
              <a:buNone/>
            </a:pPr>
            <a:r>
              <a:rPr lang="en-US" sz="2400" b="1" dirty="0">
                <a:latin typeface="Times New Roman" panose="02020603050405020304" pitchFamily="18" charset="0"/>
                <a:cs typeface="Times New Roman" panose="02020603050405020304" pitchFamily="18" charset="0"/>
              </a:rPr>
              <a:t>Test Materials</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7616" y="1544770"/>
            <a:ext cx="6968767" cy="4802195"/>
          </a:xfrm>
          <a:prstGeom prst="rect">
            <a:avLst/>
          </a:prstGeom>
        </p:spPr>
      </p:pic>
      <p:sp>
        <p:nvSpPr>
          <p:cNvPr id="6"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CONSTRUCTION</a:t>
            </a:r>
          </a:p>
        </p:txBody>
      </p:sp>
    </p:spTree>
    <p:extLst>
      <p:ext uri="{BB962C8B-B14F-4D97-AF65-F5344CB8AC3E}">
        <p14:creationId xmlns:p14="http://schemas.microsoft.com/office/powerpoint/2010/main" val="1566282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E9A141AE-4E5D-40B0-8C70-31F7137C34A7}"/>
              </a:ext>
            </a:extLst>
          </p:cNvPr>
          <p:cNvSpPr>
            <a:spLocks noGrp="1"/>
          </p:cNvSpPr>
          <p:nvPr>
            <p:ph idx="1"/>
          </p:nvPr>
        </p:nvSpPr>
        <p:spPr>
          <a:xfrm>
            <a:off x="380512" y="1005895"/>
            <a:ext cx="8017530" cy="3668184"/>
          </a:xfrm>
        </p:spPr>
        <p:txBody>
          <a:bodyPr wrap="square">
            <a:spAutoFit/>
          </a:bodyPr>
          <a:lstStyle/>
          <a:p>
            <a:pPr marL="0" indent="0" algn="just" eaLnBrk="1" hangingPunct="1">
              <a:lnSpc>
                <a:spcPct val="114000"/>
              </a:lnSpc>
              <a:spcBef>
                <a:spcPts val="600"/>
              </a:spcBef>
              <a:spcAft>
                <a:spcPts val="600"/>
              </a:spcAft>
              <a:buNone/>
            </a:pPr>
            <a:r>
              <a:rPr lang="en-US" altLang="en-US" sz="2400" b="1" dirty="0">
                <a:latin typeface="Times New Roman" panose="02020603050405020304" pitchFamily="18" charset="0"/>
                <a:cs typeface="Times New Roman" panose="02020603050405020304" pitchFamily="18" charset="0"/>
              </a:rPr>
              <a:t>Field Tests</a:t>
            </a:r>
          </a:p>
          <a:p>
            <a:pPr>
              <a:spcBef>
                <a:spcPts val="0"/>
              </a:spcBef>
              <a:spcAft>
                <a:spcPts val="1200"/>
              </a:spcAft>
            </a:pPr>
            <a:r>
              <a:rPr lang="en-US" sz="2400" dirty="0">
                <a:latin typeface="Times New Roman" panose="02020603050405020304" pitchFamily="18" charset="0"/>
                <a:cs typeface="Times New Roman" panose="02020603050405020304" pitchFamily="18" charset="0"/>
              </a:rPr>
              <a:t>Lightweight deflectometer (LWD) test</a:t>
            </a:r>
          </a:p>
          <a:p>
            <a:pPr>
              <a:spcBef>
                <a:spcPts val="0"/>
              </a:spcBef>
              <a:spcAft>
                <a:spcPts val="1200"/>
              </a:spcAft>
            </a:pPr>
            <a:r>
              <a:rPr lang="en-US" sz="2400" dirty="0">
                <a:latin typeface="Times New Roman" panose="02020603050405020304" pitchFamily="18" charset="0"/>
                <a:cs typeface="Times New Roman" panose="02020603050405020304" pitchFamily="18" charset="0"/>
              </a:rPr>
              <a:t>Gas permeameter test (GPT)</a:t>
            </a:r>
          </a:p>
          <a:p>
            <a:pPr>
              <a:spcBef>
                <a:spcPts val="0"/>
              </a:spcBef>
              <a:spcAft>
                <a:spcPts val="1200"/>
              </a:spcAft>
            </a:pPr>
            <a:r>
              <a:rPr lang="en-US" sz="2400" dirty="0">
                <a:latin typeface="Times New Roman" panose="02020603050405020304" pitchFamily="18" charset="0"/>
                <a:cs typeface="Times New Roman" panose="02020603050405020304" pitchFamily="18" charset="0"/>
              </a:rPr>
              <a:t>Intelligent compaction (IC) test</a:t>
            </a:r>
          </a:p>
          <a:p>
            <a:pPr>
              <a:spcBef>
                <a:spcPts val="0"/>
              </a:spcBef>
              <a:spcAft>
                <a:spcPts val="1200"/>
              </a:spcAft>
            </a:pPr>
            <a:r>
              <a:rPr lang="en-US" sz="2400" dirty="0">
                <a:latin typeface="Times New Roman" panose="02020603050405020304" pitchFamily="18" charset="0"/>
                <a:cs typeface="Times New Roman" panose="02020603050405020304" pitchFamily="18" charset="0"/>
              </a:rPr>
              <a:t>Automated plate load testing (APLT)</a:t>
            </a:r>
          </a:p>
          <a:p>
            <a:pPr>
              <a:spcBef>
                <a:spcPts val="0"/>
              </a:spcBef>
              <a:spcAft>
                <a:spcPts val="1200"/>
              </a:spcAft>
            </a:pPr>
            <a:r>
              <a:rPr lang="en-US" sz="2400" dirty="0">
                <a:latin typeface="Times New Roman" panose="02020603050405020304" pitchFamily="18" charset="0"/>
                <a:cs typeface="Times New Roman" panose="02020603050405020304" pitchFamily="18" charset="0"/>
              </a:rPr>
              <a:t>Falling weight </a:t>
            </a:r>
            <a:r>
              <a:rPr lang="en-US" sz="2400" dirty="0" err="1">
                <a:latin typeface="Times New Roman" panose="02020603050405020304" pitchFamily="18" charset="0"/>
                <a:cs typeface="Times New Roman" panose="02020603050405020304" pitchFamily="18" charset="0"/>
              </a:rPr>
              <a:t>deflectometer</a:t>
            </a:r>
            <a:r>
              <a:rPr lang="en-US" sz="2400" dirty="0">
                <a:latin typeface="Times New Roman" panose="02020603050405020304" pitchFamily="18" charset="0"/>
                <a:cs typeface="Times New Roman" panose="02020603050405020304" pitchFamily="18" charset="0"/>
              </a:rPr>
              <a:t> (FWD) test</a:t>
            </a:r>
          </a:p>
          <a:p>
            <a:pPr marL="0" indent="0" algn="just" eaLnBrk="1" hangingPunct="1">
              <a:lnSpc>
                <a:spcPct val="114000"/>
              </a:lnSpc>
              <a:spcAft>
                <a:spcPts val="600"/>
              </a:spcAft>
              <a:buNone/>
            </a:pPr>
            <a:endParaRPr lang="en-US" altLang="en-US" sz="2400" dirty="0">
              <a:latin typeface="Times New Roman" panose="02020603050405020304" pitchFamily="18" charset="0"/>
              <a:cs typeface="Times New Roman" panose="02020603050405020304" pitchFamily="18" charset="0"/>
            </a:endParaRPr>
          </a:p>
        </p:txBody>
      </p:sp>
      <p:sp>
        <p:nvSpPr>
          <p:cNvPr id="6"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FIELD TESTING</a:t>
            </a:r>
          </a:p>
        </p:txBody>
      </p:sp>
    </p:spTree>
    <p:extLst>
      <p:ext uri="{BB962C8B-B14F-4D97-AF65-F5344CB8AC3E}">
        <p14:creationId xmlns:p14="http://schemas.microsoft.com/office/powerpoint/2010/main" val="2841795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96389" y="-125407"/>
            <a:ext cx="8190411" cy="1143000"/>
          </a:xfrm>
        </p:spPr>
        <p:txBody>
          <a:bodyPr/>
          <a:lstStyle/>
          <a:p>
            <a:pPr eaLnBrk="1" hangingPunct="1"/>
            <a:r>
              <a:rPr lang="en-US" altLang="en-US" b="1" dirty="0"/>
              <a:t>FIELD TESTING</a:t>
            </a:r>
            <a:endParaRPr lang="en-US" altLang="en-US" b="1" dirty="0">
              <a:latin typeface="Times New Roman" panose="02020603050405020304" pitchFamily="18" charset="0"/>
              <a:cs typeface="Times New Roman" panose="02020603050405020304" pitchFamily="18" charset="0"/>
            </a:endParaRPr>
          </a:p>
        </p:txBody>
      </p:sp>
      <p:pic>
        <p:nvPicPr>
          <p:cNvPr id="3" name="Picture 2" descr="A screenshot of a cell phone&#10;&#10;Description automatically generated">
            <a:extLst>
              <a:ext uri="{FF2B5EF4-FFF2-40B4-BE49-F238E27FC236}">
                <a16:creationId xmlns:a16="http://schemas.microsoft.com/office/drawing/2014/main" id="{C6A347EA-CD3D-4701-9CAC-0956192A6D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92"/>
          <a:stretch/>
        </p:blipFill>
        <p:spPr>
          <a:xfrm>
            <a:off x="209193" y="1390533"/>
            <a:ext cx="8764801" cy="4197467"/>
          </a:xfrm>
          <a:prstGeom prst="rect">
            <a:avLst/>
          </a:prstGeom>
        </p:spPr>
      </p:pic>
    </p:spTree>
    <p:extLst>
      <p:ext uri="{BB962C8B-B14F-4D97-AF65-F5344CB8AC3E}">
        <p14:creationId xmlns:p14="http://schemas.microsoft.com/office/powerpoint/2010/main" val="3763100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E9A141AE-4E5D-40B0-8C70-31F7137C34A7}"/>
              </a:ext>
            </a:extLst>
          </p:cNvPr>
          <p:cNvSpPr>
            <a:spLocks noGrp="1"/>
          </p:cNvSpPr>
          <p:nvPr>
            <p:ph idx="1"/>
          </p:nvPr>
        </p:nvSpPr>
        <p:spPr>
          <a:xfrm>
            <a:off x="380512" y="1005895"/>
            <a:ext cx="8763488" cy="2510303"/>
          </a:xfrm>
        </p:spPr>
        <p:txBody>
          <a:bodyPr wrap="square">
            <a:spAutoFit/>
          </a:bodyPr>
          <a:lstStyle/>
          <a:p>
            <a:pPr marL="0" indent="0" algn="just" eaLnBrk="1" hangingPunct="1">
              <a:lnSpc>
                <a:spcPct val="114000"/>
              </a:lnSpc>
              <a:spcBef>
                <a:spcPts val="0"/>
              </a:spcBef>
              <a:spcAft>
                <a:spcPts val="600"/>
              </a:spcAft>
              <a:buNone/>
            </a:pPr>
            <a:r>
              <a:rPr lang="en-US" altLang="en-US" sz="2400" b="1" dirty="0">
                <a:latin typeface="Times New Roman" panose="02020603050405020304" pitchFamily="18" charset="0"/>
                <a:cs typeface="Times New Roman" panose="02020603050405020304" pitchFamily="18" charset="0"/>
              </a:rPr>
              <a:t>Falling Weight Deflectometer (FWD) Test</a:t>
            </a:r>
          </a:p>
          <a:p>
            <a:r>
              <a:rPr lang="en-US" sz="2400" dirty="0">
                <a:latin typeface="Times New Roman" panose="02020603050405020304" pitchFamily="18" charset="0"/>
                <a:cs typeface="Times New Roman" panose="02020603050405020304" pitchFamily="18" charset="0"/>
              </a:rPr>
              <a:t>Geophones – 0 to 72 in (0 to 1830 mm) away from the center plate</a:t>
            </a:r>
          </a:p>
          <a:p>
            <a:r>
              <a:rPr lang="en-US" sz="2400" dirty="0">
                <a:latin typeface="Times New Roman" panose="02020603050405020304" pitchFamily="18" charset="0"/>
                <a:cs typeface="Times New Roman" panose="02020603050405020304" pitchFamily="18" charset="0"/>
              </a:rPr>
              <a:t>Deflection basin</a:t>
            </a:r>
            <a:endParaRPr lang="en-US" sz="2000" dirty="0">
              <a:latin typeface="Times New Roman" panose="02020603050405020304" pitchFamily="18" charset="0"/>
              <a:cs typeface="Times New Roman" panose="02020603050405020304" pitchFamily="18" charset="0"/>
            </a:endParaRPr>
          </a:p>
          <a:p>
            <a:pPr algn="just" eaLnBrk="1" hangingPunct="1">
              <a:lnSpc>
                <a:spcPct val="114000"/>
              </a:lnSpc>
              <a:spcAft>
                <a:spcPts val="600"/>
              </a:spcAft>
            </a:pPr>
            <a:r>
              <a:rPr lang="en-US" sz="2400" dirty="0">
                <a:latin typeface="Times New Roman" panose="02020603050405020304" pitchFamily="18" charset="0"/>
                <a:cs typeface="Times New Roman" panose="02020603050405020304" pitchFamily="18" charset="0"/>
              </a:rPr>
              <a:t>Influence depth = 1.5 to 2.2 in (0.45 to 0.68 m) </a:t>
            </a:r>
            <a:r>
              <a:rPr lang="en-US" sz="800" dirty="0">
                <a:latin typeface="Times New Roman" panose="02020603050405020304" pitchFamily="18" charset="0"/>
                <a:cs typeface="Times New Roman" panose="02020603050405020304" pitchFamily="18" charset="0"/>
              </a:rPr>
              <a:t>(Mooney et al. 2010; </a:t>
            </a:r>
            <a:r>
              <a:rPr lang="en-US" sz="800" dirty="0" err="1">
                <a:latin typeface="Times New Roman" panose="02020603050405020304" pitchFamily="18" charset="0"/>
                <a:cs typeface="Times New Roman" panose="02020603050405020304" pitchFamily="18" charset="0"/>
              </a:rPr>
              <a:t>Vennapusa</a:t>
            </a:r>
            <a:r>
              <a:rPr lang="en-US" sz="800" dirty="0">
                <a:latin typeface="Times New Roman" panose="02020603050405020304" pitchFamily="18" charset="0"/>
                <a:cs typeface="Times New Roman" panose="02020603050405020304" pitchFamily="18" charset="0"/>
              </a:rPr>
              <a:t> et al. 2012)</a:t>
            </a:r>
          </a:p>
          <a:p>
            <a:pPr marL="0" indent="0" algn="just" eaLnBrk="1" hangingPunct="1">
              <a:lnSpc>
                <a:spcPct val="114000"/>
              </a:lnSpc>
              <a:spcAft>
                <a:spcPts val="600"/>
              </a:spcAft>
              <a:buNone/>
            </a:pPr>
            <a:endParaRPr lang="en-US" altLang="en-US" sz="2400" dirty="0">
              <a:latin typeface="Times New Roman" panose="02020603050405020304" pitchFamily="18" charset="0"/>
              <a:cs typeface="Times New Roman" panose="02020603050405020304" pitchFamily="18" charset="0"/>
            </a:endParaRPr>
          </a:p>
        </p:txBody>
      </p:sp>
      <p:sp>
        <p:nvSpPr>
          <p:cNvPr id="10"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FIELD TESTING</a:t>
            </a:r>
          </a:p>
        </p:txBody>
      </p:sp>
      <p:sp>
        <p:nvSpPr>
          <p:cNvPr id="9" name="Rectangle 8">
            <a:extLst>
              <a:ext uri="{FF2B5EF4-FFF2-40B4-BE49-F238E27FC236}">
                <a16:creationId xmlns:a16="http://schemas.microsoft.com/office/drawing/2014/main" id="{5AEFAB27-2213-4B03-A2BD-0DFA6EBCEA09}"/>
              </a:ext>
            </a:extLst>
          </p:cNvPr>
          <p:cNvSpPr/>
          <p:nvPr/>
        </p:nvSpPr>
        <p:spPr>
          <a:xfrm>
            <a:off x="5710136" y="6164580"/>
            <a:ext cx="3214341" cy="215444"/>
          </a:xfrm>
          <a:prstGeom prst="rect">
            <a:avLst/>
          </a:prstGeom>
        </p:spPr>
        <p:txBody>
          <a:bodyPr wrap="none">
            <a:spAutoFit/>
          </a:bodyPr>
          <a:lstStyle/>
          <a:p>
            <a:r>
              <a:rPr lang="en-US" sz="800" dirty="0">
                <a:solidFill>
                  <a:srgbClr val="222222"/>
                </a:solidFill>
                <a:latin typeface="Times New Roman" panose="02020603050405020304" pitchFamily="18" charset="0"/>
                <a:cs typeface="Times New Roman" panose="02020603050405020304" pitchFamily="18" charset="0"/>
              </a:rPr>
              <a:t>https://www.clrp.cornell.edu/nuggets_and_nibbles/articles/2005/fwd.html</a:t>
            </a:r>
            <a:endParaRPr lang="en-US" sz="800" dirty="0">
              <a:latin typeface="Times New Roman" panose="02020603050405020304" pitchFamily="18" charset="0"/>
              <a:cs typeface="Times New Roman" panose="02020603050405020304" pitchFamily="18" charset="0"/>
            </a:endParaRPr>
          </a:p>
        </p:txBody>
      </p:sp>
      <p:pic>
        <p:nvPicPr>
          <p:cNvPr id="11" name="Picture 6" descr="Diagram of a Falling Weight Deflectometer (FWD) at work">
            <a:extLst>
              <a:ext uri="{FF2B5EF4-FFF2-40B4-BE49-F238E27FC236}">
                <a16:creationId xmlns:a16="http://schemas.microsoft.com/office/drawing/2014/main" id="{3F182308-D39A-4498-9718-9D2156110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976" y="3516198"/>
            <a:ext cx="4461593" cy="26769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0D4BDAD-87F9-4F78-A6D1-C425B286966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103846" y="3516198"/>
            <a:ext cx="4423314" cy="2802935"/>
          </a:xfrm>
          <a:prstGeom prst="rect">
            <a:avLst/>
          </a:prstGeom>
          <a:noFill/>
          <a:ln>
            <a:noFill/>
          </a:ln>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C2DB3E5C-C495-4A07-97FF-E0E0D10A8CDB}"/>
              </a:ext>
            </a:extLst>
          </p:cNvPr>
          <p:cNvSpPr/>
          <p:nvPr/>
        </p:nvSpPr>
        <p:spPr>
          <a:xfrm>
            <a:off x="976144" y="5952309"/>
            <a:ext cx="2701381" cy="307777"/>
          </a:xfrm>
          <a:prstGeom prst="rect">
            <a:avLst/>
          </a:prstGeom>
          <a:solidFill>
            <a:schemeClr val="bg1"/>
          </a:solidFill>
          <a:ln>
            <a:solidFill>
              <a:schemeClr val="tx1"/>
            </a:solidFill>
          </a:ln>
        </p:spPr>
        <p:txBody>
          <a:bodyPr wrap="none">
            <a:spAutoFit/>
          </a:bodyPr>
          <a:lstStyle/>
          <a:p>
            <a:pPr algn="ctr">
              <a:spcBef>
                <a:spcPts val="600"/>
              </a:spcBef>
            </a:pPr>
            <a:r>
              <a:rPr lang="en-US" sz="1400" dirty="0" err="1">
                <a:latin typeface="Times New Roman" panose="02020603050405020304" pitchFamily="18" charset="0"/>
                <a:cs typeface="Times New Roman" panose="02020603050405020304" pitchFamily="18" charset="0"/>
              </a:rPr>
              <a:t>Dynatest</a:t>
            </a:r>
            <a:r>
              <a:rPr lang="en-US" sz="1400" dirty="0">
                <a:latin typeface="Times New Roman" panose="02020603050405020304" pitchFamily="18" charset="0"/>
                <a:cs typeface="Times New Roman" panose="02020603050405020304" pitchFamily="18" charset="0"/>
              </a:rPr>
              <a:t> Model 8002 FWD device</a:t>
            </a:r>
          </a:p>
        </p:txBody>
      </p:sp>
    </p:spTree>
    <p:extLst>
      <p:ext uri="{BB962C8B-B14F-4D97-AF65-F5344CB8AC3E}">
        <p14:creationId xmlns:p14="http://schemas.microsoft.com/office/powerpoint/2010/main" val="777575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E9992BA7-5202-4046-939B-255F190A90CA}"/>
              </a:ext>
            </a:extLst>
          </p:cNvPr>
          <p:cNvSpPr txBox="1">
            <a:spLocks/>
          </p:cNvSpPr>
          <p:nvPr/>
        </p:nvSpPr>
        <p:spPr bwMode="auto">
          <a:xfrm>
            <a:off x="380512" y="1005895"/>
            <a:ext cx="8017530" cy="308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eaLnBrk="1" hangingPunct="1">
              <a:lnSpc>
                <a:spcPct val="114000"/>
              </a:lnSpc>
              <a:spcAft>
                <a:spcPts val="600"/>
              </a:spcAft>
              <a:buFont typeface="Arial" panose="020B0604020202020204" pitchFamily="34" charset="0"/>
              <a:buNone/>
            </a:pPr>
            <a:r>
              <a:rPr lang="en-US" altLang="en-US" sz="2400" b="1" dirty="0">
                <a:latin typeface="Times New Roman" panose="02020603050405020304" pitchFamily="18" charset="0"/>
                <a:cs typeface="Times New Roman" panose="02020603050405020304" pitchFamily="18" charset="0"/>
              </a:rPr>
              <a:t>Falling Weight Deflectometer (FWD) Test</a:t>
            </a:r>
          </a:p>
          <a:p>
            <a:pPr>
              <a:spcBef>
                <a:spcPts val="600"/>
              </a:spcBef>
            </a:pPr>
            <a:r>
              <a:rPr lang="en-US" sz="2400" dirty="0">
                <a:latin typeface="Times New Roman" panose="02020603050405020304" pitchFamily="18" charset="0"/>
                <a:cs typeface="Times New Roman" panose="02020603050405020304" pitchFamily="18" charset="0"/>
              </a:rPr>
              <a:t>Before &amp; after paving</a:t>
            </a:r>
          </a:p>
          <a:p>
            <a:pPr>
              <a:spcBef>
                <a:spcPts val="600"/>
              </a:spcBef>
            </a:pPr>
            <a:r>
              <a:rPr lang="en-US" sz="2400" dirty="0">
                <a:latin typeface="Times New Roman" panose="02020603050405020304" pitchFamily="18" charset="0"/>
                <a:cs typeface="Times New Roman" panose="02020603050405020304" pitchFamily="18" charset="0"/>
              </a:rPr>
              <a:t>Composite analysis</a:t>
            </a:r>
          </a:p>
          <a:p>
            <a:pPr>
              <a:spcBef>
                <a:spcPts val="600"/>
              </a:spcBef>
            </a:pPr>
            <a:r>
              <a:rPr lang="en-US" sz="2400" dirty="0">
                <a:latin typeface="Times New Roman" panose="02020603050405020304" pitchFamily="18" charset="0"/>
                <a:cs typeface="Times New Roman" panose="02020603050405020304" pitchFamily="18" charset="0"/>
              </a:rPr>
              <a:t>Layered analysis</a:t>
            </a:r>
          </a:p>
          <a:p>
            <a:pPr lvl="1">
              <a:spcBef>
                <a:spcPts val="600"/>
              </a:spcBef>
            </a:pPr>
            <a:r>
              <a:rPr lang="en-US" sz="2000" dirty="0">
                <a:latin typeface="Times New Roman" panose="02020603050405020304" pitchFamily="18" charset="0"/>
                <a:cs typeface="Times New Roman" panose="02020603050405020304" pitchFamily="18" charset="0"/>
              </a:rPr>
              <a:t>Asphalt</a:t>
            </a:r>
          </a:p>
          <a:p>
            <a:pPr lvl="1">
              <a:spcBef>
                <a:spcPts val="600"/>
              </a:spcBef>
            </a:pPr>
            <a:r>
              <a:rPr lang="en-US" sz="2000" dirty="0" err="1">
                <a:latin typeface="Times New Roman" panose="02020603050405020304" pitchFamily="18" charset="0"/>
                <a:cs typeface="Times New Roman" panose="02020603050405020304" pitchFamily="18" charset="0"/>
              </a:rPr>
              <a:t>Base+subbase</a:t>
            </a:r>
            <a:endParaRPr lang="en-US" sz="2000" dirty="0">
              <a:latin typeface="Times New Roman" panose="02020603050405020304" pitchFamily="18" charset="0"/>
              <a:cs typeface="Times New Roman" panose="02020603050405020304" pitchFamily="18" charset="0"/>
            </a:endParaRPr>
          </a:p>
          <a:p>
            <a:pPr lvl="1">
              <a:spcBef>
                <a:spcPts val="600"/>
              </a:spcBef>
            </a:pPr>
            <a:r>
              <a:rPr lang="en-US" sz="2000" dirty="0">
                <a:latin typeface="Times New Roman" panose="02020603050405020304" pitchFamily="18" charset="0"/>
                <a:cs typeface="Times New Roman" panose="02020603050405020304" pitchFamily="18" charset="0"/>
              </a:rPr>
              <a:t>Subgrade </a:t>
            </a:r>
          </a:p>
        </p:txBody>
      </p:sp>
      <p:sp>
        <p:nvSpPr>
          <p:cNvPr id="52"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FIELD TESTING</a:t>
            </a:r>
          </a:p>
        </p:txBody>
      </p:sp>
      <p:grpSp>
        <p:nvGrpSpPr>
          <p:cNvPr id="51" name="Group 50">
            <a:extLst>
              <a:ext uri="{FF2B5EF4-FFF2-40B4-BE49-F238E27FC236}">
                <a16:creationId xmlns:a16="http://schemas.microsoft.com/office/drawing/2014/main" id="{8E62256B-C358-4843-A576-43F7FFE1B170}"/>
              </a:ext>
            </a:extLst>
          </p:cNvPr>
          <p:cNvGrpSpPr/>
          <p:nvPr/>
        </p:nvGrpSpPr>
        <p:grpSpPr>
          <a:xfrm>
            <a:off x="3822346" y="1512199"/>
            <a:ext cx="5207512" cy="2064052"/>
            <a:chOff x="3822346" y="1512199"/>
            <a:chExt cx="5207512" cy="2064052"/>
          </a:xfrm>
        </p:grpSpPr>
        <p:pic>
          <p:nvPicPr>
            <p:cNvPr id="53" name="Picture 52">
              <a:extLst>
                <a:ext uri="{FF2B5EF4-FFF2-40B4-BE49-F238E27FC236}">
                  <a16:creationId xmlns:a16="http://schemas.microsoft.com/office/drawing/2014/main" id="{1CF2B3FF-B39E-4642-866D-F7D17903FE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7893" y="1512199"/>
              <a:ext cx="2491965" cy="2064052"/>
            </a:xfrm>
            <a:prstGeom prst="rect">
              <a:avLst/>
            </a:prstGeom>
          </p:spPr>
        </p:pic>
        <p:grpSp>
          <p:nvGrpSpPr>
            <p:cNvPr id="54" name="Group 53">
              <a:extLst>
                <a:ext uri="{FF2B5EF4-FFF2-40B4-BE49-F238E27FC236}">
                  <a16:creationId xmlns:a16="http://schemas.microsoft.com/office/drawing/2014/main" id="{BBE87684-9405-45B9-8E62-EEAE547BDEBC}"/>
                </a:ext>
              </a:extLst>
            </p:cNvPr>
            <p:cNvGrpSpPr/>
            <p:nvPr/>
          </p:nvGrpSpPr>
          <p:grpSpPr>
            <a:xfrm>
              <a:off x="3822346" y="1949373"/>
              <a:ext cx="2704443" cy="1597536"/>
              <a:chOff x="3822346" y="1949373"/>
              <a:chExt cx="2704443" cy="1597536"/>
            </a:xfrm>
          </p:grpSpPr>
          <p:sp>
            <p:nvSpPr>
              <p:cNvPr id="55" name="TextBox 54">
                <a:extLst>
                  <a:ext uri="{FF2B5EF4-FFF2-40B4-BE49-F238E27FC236}">
                    <a16:creationId xmlns:a16="http://schemas.microsoft.com/office/drawing/2014/main" id="{E4250C14-CCAA-4096-81CC-39E509C1A7B7}"/>
                  </a:ext>
                </a:extLst>
              </p:cNvPr>
              <p:cNvSpPr txBox="1"/>
              <p:nvPr/>
            </p:nvSpPr>
            <p:spPr>
              <a:xfrm>
                <a:off x="3822346" y="2544225"/>
                <a:ext cx="1351652" cy="400110"/>
              </a:xfrm>
              <a:prstGeom prst="rect">
                <a:avLst/>
              </a:prstGeom>
              <a:noFill/>
            </p:spPr>
            <p:txBody>
              <a:bodyPr wrap="none" rtlCol="0">
                <a:spAutoFit/>
              </a:bodyPr>
              <a:lstStyle/>
              <a:p>
                <a:r>
                  <a:rPr lang="en-US" sz="2000" b="1" dirty="0">
                    <a:solidFill>
                      <a:srgbClr val="00B050"/>
                    </a:solidFill>
                    <a:latin typeface="Times New Roman" panose="02020603050405020304" pitchFamily="18" charset="0"/>
                    <a:cs typeface="Times New Roman" panose="02020603050405020304" pitchFamily="18" charset="0"/>
                  </a:rPr>
                  <a:t>Composite</a:t>
                </a:r>
              </a:p>
            </p:txBody>
          </p:sp>
          <p:sp>
            <p:nvSpPr>
              <p:cNvPr id="56" name="TextBox 55">
                <a:extLst>
                  <a:ext uri="{FF2B5EF4-FFF2-40B4-BE49-F238E27FC236}">
                    <a16:creationId xmlns:a16="http://schemas.microsoft.com/office/drawing/2014/main" id="{D76F2EDF-66C1-427C-906B-CDBFD2C48513}"/>
                  </a:ext>
                </a:extLst>
              </p:cNvPr>
              <p:cNvSpPr txBox="1"/>
              <p:nvPr/>
            </p:nvSpPr>
            <p:spPr>
              <a:xfrm>
                <a:off x="5205354" y="3021529"/>
                <a:ext cx="1239442" cy="400110"/>
              </a:xfrm>
              <a:prstGeom prst="rect">
                <a:avLst/>
              </a:prstGeom>
              <a:noFill/>
            </p:spPr>
            <p:txBody>
              <a:bodyPr wrap="none" rtlCol="0">
                <a:spAutoFit/>
              </a:bodyPr>
              <a:lstStyle/>
              <a:p>
                <a:r>
                  <a:rPr lang="en-US" sz="2000" b="1" dirty="0">
                    <a:solidFill>
                      <a:srgbClr val="00B0F0"/>
                    </a:solidFill>
                    <a:latin typeface="Times New Roman" panose="02020603050405020304" pitchFamily="18" charset="0"/>
                    <a:cs typeface="Times New Roman" panose="02020603050405020304" pitchFamily="18" charset="0"/>
                  </a:rPr>
                  <a:t>Subgrade</a:t>
                </a:r>
              </a:p>
            </p:txBody>
          </p:sp>
          <p:sp>
            <p:nvSpPr>
              <p:cNvPr id="57" name="Left Bracket 56">
                <a:extLst>
                  <a:ext uri="{FF2B5EF4-FFF2-40B4-BE49-F238E27FC236}">
                    <a16:creationId xmlns:a16="http://schemas.microsoft.com/office/drawing/2014/main" id="{6C42ABB9-BDEF-4F25-96C3-FFD3391E64D4}"/>
                  </a:ext>
                </a:extLst>
              </p:cNvPr>
              <p:cNvSpPr/>
              <p:nvPr/>
            </p:nvSpPr>
            <p:spPr>
              <a:xfrm>
                <a:off x="6402560" y="2961821"/>
                <a:ext cx="124229" cy="585088"/>
              </a:xfrm>
              <a:prstGeom prst="leftBracket">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Left Bracket 57">
                <a:extLst>
                  <a:ext uri="{FF2B5EF4-FFF2-40B4-BE49-F238E27FC236}">
                    <a16:creationId xmlns:a16="http://schemas.microsoft.com/office/drawing/2014/main" id="{3CDC75CB-F75E-4268-91D4-10E335890B4B}"/>
                  </a:ext>
                </a:extLst>
              </p:cNvPr>
              <p:cNvSpPr/>
              <p:nvPr/>
            </p:nvSpPr>
            <p:spPr>
              <a:xfrm>
                <a:off x="6402560" y="1949374"/>
                <a:ext cx="124229" cy="955868"/>
              </a:xfrm>
              <a:prstGeom prst="lef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TextBox 58">
                <a:extLst>
                  <a:ext uri="{FF2B5EF4-FFF2-40B4-BE49-F238E27FC236}">
                    <a16:creationId xmlns:a16="http://schemas.microsoft.com/office/drawing/2014/main" id="{70F300F9-049E-4C38-9964-AFA07EE5D245}"/>
                  </a:ext>
                </a:extLst>
              </p:cNvPr>
              <p:cNvSpPr txBox="1"/>
              <p:nvPr/>
            </p:nvSpPr>
            <p:spPr>
              <a:xfrm>
                <a:off x="5391302" y="2047401"/>
                <a:ext cx="1053494" cy="707886"/>
              </a:xfrm>
              <a:prstGeom prst="rect">
                <a:avLst/>
              </a:prstGeom>
              <a:noFill/>
            </p:spPr>
            <p:txBody>
              <a:bodyPr wrap="non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Base+</a:t>
                </a:r>
                <a:br>
                  <a:rPr lang="en-US" sz="2000" b="1" dirty="0">
                    <a:solidFill>
                      <a:srgbClr val="FF0000"/>
                    </a:solidFill>
                    <a:latin typeface="Times New Roman" panose="02020603050405020304" pitchFamily="18" charset="0"/>
                    <a:cs typeface="Times New Roman" panose="02020603050405020304" pitchFamily="18" charset="0"/>
                  </a:rPr>
                </a:br>
                <a:r>
                  <a:rPr lang="en-US" sz="2000" b="1" dirty="0">
                    <a:solidFill>
                      <a:srgbClr val="FF0000"/>
                    </a:solidFill>
                    <a:latin typeface="Times New Roman" panose="02020603050405020304" pitchFamily="18" charset="0"/>
                    <a:cs typeface="Times New Roman" panose="02020603050405020304" pitchFamily="18" charset="0"/>
                  </a:rPr>
                  <a:t>subbase</a:t>
                </a:r>
              </a:p>
            </p:txBody>
          </p:sp>
          <p:sp>
            <p:nvSpPr>
              <p:cNvPr id="60" name="Left Bracket 59">
                <a:extLst>
                  <a:ext uri="{FF2B5EF4-FFF2-40B4-BE49-F238E27FC236}">
                    <a16:creationId xmlns:a16="http://schemas.microsoft.com/office/drawing/2014/main" id="{CBD83387-6623-4A59-99B8-B7716EADB702}"/>
                  </a:ext>
                </a:extLst>
              </p:cNvPr>
              <p:cNvSpPr/>
              <p:nvPr/>
            </p:nvSpPr>
            <p:spPr>
              <a:xfrm>
                <a:off x="5135359" y="1949373"/>
                <a:ext cx="149269" cy="1597535"/>
              </a:xfrm>
              <a:prstGeom prst="leftBracket">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61" name="Group 60">
            <a:extLst>
              <a:ext uri="{FF2B5EF4-FFF2-40B4-BE49-F238E27FC236}">
                <a16:creationId xmlns:a16="http://schemas.microsoft.com/office/drawing/2014/main" id="{4FB8EA3C-7F93-48F0-B5A8-EC13A1D1854C}"/>
              </a:ext>
            </a:extLst>
          </p:cNvPr>
          <p:cNvGrpSpPr/>
          <p:nvPr/>
        </p:nvGrpSpPr>
        <p:grpSpPr>
          <a:xfrm>
            <a:off x="3822346" y="3815854"/>
            <a:ext cx="5211859" cy="2437897"/>
            <a:chOff x="3822346" y="3815854"/>
            <a:chExt cx="5211859" cy="2437897"/>
          </a:xfrm>
        </p:grpSpPr>
        <p:pic>
          <p:nvPicPr>
            <p:cNvPr id="62" name="Picture 61">
              <a:extLst>
                <a:ext uri="{FF2B5EF4-FFF2-40B4-BE49-F238E27FC236}">
                  <a16:creationId xmlns:a16="http://schemas.microsoft.com/office/drawing/2014/main" id="{8EDDBA4F-2143-421E-86DB-84B2B62DE2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7893" y="3815854"/>
              <a:ext cx="2496312" cy="2437897"/>
            </a:xfrm>
            <a:prstGeom prst="rect">
              <a:avLst/>
            </a:prstGeom>
          </p:spPr>
        </p:pic>
        <p:grpSp>
          <p:nvGrpSpPr>
            <p:cNvPr id="63" name="Group 62">
              <a:extLst>
                <a:ext uri="{FF2B5EF4-FFF2-40B4-BE49-F238E27FC236}">
                  <a16:creationId xmlns:a16="http://schemas.microsoft.com/office/drawing/2014/main" id="{0A67D181-88AC-4732-8C1F-AE7B29101E77}"/>
                </a:ext>
              </a:extLst>
            </p:cNvPr>
            <p:cNvGrpSpPr/>
            <p:nvPr/>
          </p:nvGrpSpPr>
          <p:grpSpPr>
            <a:xfrm>
              <a:off x="3822346" y="4210720"/>
              <a:ext cx="2704443" cy="2011669"/>
              <a:chOff x="3822346" y="4210720"/>
              <a:chExt cx="2704443" cy="2011669"/>
            </a:xfrm>
          </p:grpSpPr>
          <p:sp>
            <p:nvSpPr>
              <p:cNvPr id="64" name="Left Bracket 63">
                <a:extLst>
                  <a:ext uri="{FF2B5EF4-FFF2-40B4-BE49-F238E27FC236}">
                    <a16:creationId xmlns:a16="http://schemas.microsoft.com/office/drawing/2014/main" id="{55661D2A-8A39-4A09-BE75-A45BA06FA149}"/>
                  </a:ext>
                </a:extLst>
              </p:cNvPr>
              <p:cNvSpPr/>
              <p:nvPr/>
            </p:nvSpPr>
            <p:spPr>
              <a:xfrm>
                <a:off x="6402560" y="4252988"/>
                <a:ext cx="124229" cy="315575"/>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30A0"/>
                  </a:solidFill>
                </a:endParaRPr>
              </a:p>
            </p:txBody>
          </p:sp>
          <p:grpSp>
            <p:nvGrpSpPr>
              <p:cNvPr id="65" name="Group 64">
                <a:extLst>
                  <a:ext uri="{FF2B5EF4-FFF2-40B4-BE49-F238E27FC236}">
                    <a16:creationId xmlns:a16="http://schemas.microsoft.com/office/drawing/2014/main" id="{962035DC-AE99-4FAA-97C3-30FF80A952A6}"/>
                  </a:ext>
                </a:extLst>
              </p:cNvPr>
              <p:cNvGrpSpPr/>
              <p:nvPr/>
            </p:nvGrpSpPr>
            <p:grpSpPr>
              <a:xfrm>
                <a:off x="3822346" y="4210720"/>
                <a:ext cx="2704443" cy="2011669"/>
                <a:chOff x="3822346" y="4210720"/>
                <a:chExt cx="2704443" cy="2011669"/>
              </a:xfrm>
            </p:grpSpPr>
            <p:sp>
              <p:nvSpPr>
                <p:cNvPr id="66" name="Left Bracket 65">
                  <a:extLst>
                    <a:ext uri="{FF2B5EF4-FFF2-40B4-BE49-F238E27FC236}">
                      <a16:creationId xmlns:a16="http://schemas.microsoft.com/office/drawing/2014/main" id="{607122FA-5336-443C-ABBE-BCF58E3D974A}"/>
                    </a:ext>
                  </a:extLst>
                </p:cNvPr>
                <p:cNvSpPr/>
                <p:nvPr/>
              </p:nvSpPr>
              <p:spPr>
                <a:xfrm>
                  <a:off x="6402560" y="4624854"/>
                  <a:ext cx="124229" cy="955868"/>
                </a:xfrm>
                <a:prstGeom prst="lef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7" name="Group 66">
                  <a:extLst>
                    <a:ext uri="{FF2B5EF4-FFF2-40B4-BE49-F238E27FC236}">
                      <a16:creationId xmlns:a16="http://schemas.microsoft.com/office/drawing/2014/main" id="{8C8CFED5-5B33-4458-A2A2-F5C04328C3F1}"/>
                    </a:ext>
                  </a:extLst>
                </p:cNvPr>
                <p:cNvGrpSpPr/>
                <p:nvPr/>
              </p:nvGrpSpPr>
              <p:grpSpPr>
                <a:xfrm>
                  <a:off x="3822346" y="4210720"/>
                  <a:ext cx="2704443" cy="2011669"/>
                  <a:chOff x="3822346" y="4210720"/>
                  <a:chExt cx="2704443" cy="2011669"/>
                </a:xfrm>
              </p:grpSpPr>
              <p:sp>
                <p:nvSpPr>
                  <p:cNvPr id="68" name="TextBox 67">
                    <a:extLst>
                      <a:ext uri="{FF2B5EF4-FFF2-40B4-BE49-F238E27FC236}">
                        <a16:creationId xmlns:a16="http://schemas.microsoft.com/office/drawing/2014/main" id="{3D348B1F-B21D-452B-8554-9323276778FA}"/>
                      </a:ext>
                    </a:extLst>
                  </p:cNvPr>
                  <p:cNvSpPr txBox="1"/>
                  <p:nvPr/>
                </p:nvSpPr>
                <p:spPr>
                  <a:xfrm>
                    <a:off x="3822346" y="4971408"/>
                    <a:ext cx="1351652" cy="400110"/>
                  </a:xfrm>
                  <a:prstGeom prst="rect">
                    <a:avLst/>
                  </a:prstGeom>
                  <a:noFill/>
                </p:spPr>
                <p:txBody>
                  <a:bodyPr wrap="none" rtlCol="0">
                    <a:spAutoFit/>
                  </a:bodyPr>
                  <a:lstStyle/>
                  <a:p>
                    <a:r>
                      <a:rPr lang="en-US" sz="2000" b="1" dirty="0">
                        <a:solidFill>
                          <a:srgbClr val="00B050"/>
                        </a:solidFill>
                        <a:latin typeface="Times New Roman" panose="02020603050405020304" pitchFamily="18" charset="0"/>
                        <a:cs typeface="Times New Roman" panose="02020603050405020304" pitchFamily="18" charset="0"/>
                      </a:rPr>
                      <a:t>Composite</a:t>
                    </a:r>
                  </a:p>
                </p:txBody>
              </p:sp>
              <p:sp>
                <p:nvSpPr>
                  <p:cNvPr id="69" name="TextBox 68">
                    <a:extLst>
                      <a:ext uri="{FF2B5EF4-FFF2-40B4-BE49-F238E27FC236}">
                        <a16:creationId xmlns:a16="http://schemas.microsoft.com/office/drawing/2014/main" id="{16841FF8-11FF-422D-8AA4-6BB098297BD6}"/>
                      </a:ext>
                    </a:extLst>
                  </p:cNvPr>
                  <p:cNvSpPr txBox="1"/>
                  <p:nvPr/>
                </p:nvSpPr>
                <p:spPr>
                  <a:xfrm>
                    <a:off x="5205354" y="5697009"/>
                    <a:ext cx="1239442" cy="400110"/>
                  </a:xfrm>
                  <a:prstGeom prst="rect">
                    <a:avLst/>
                  </a:prstGeom>
                  <a:noFill/>
                </p:spPr>
                <p:txBody>
                  <a:bodyPr wrap="none" rtlCol="0">
                    <a:spAutoFit/>
                  </a:bodyPr>
                  <a:lstStyle/>
                  <a:p>
                    <a:r>
                      <a:rPr lang="en-US" sz="2000" b="1" dirty="0">
                        <a:solidFill>
                          <a:srgbClr val="00B0F0"/>
                        </a:solidFill>
                        <a:latin typeface="Times New Roman" panose="02020603050405020304" pitchFamily="18" charset="0"/>
                        <a:cs typeface="Times New Roman" panose="02020603050405020304" pitchFamily="18" charset="0"/>
                      </a:rPr>
                      <a:t>Subgrade</a:t>
                    </a:r>
                  </a:p>
                </p:txBody>
              </p:sp>
              <p:sp>
                <p:nvSpPr>
                  <p:cNvPr id="70" name="Left Bracket 69">
                    <a:extLst>
                      <a:ext uri="{FF2B5EF4-FFF2-40B4-BE49-F238E27FC236}">
                        <a16:creationId xmlns:a16="http://schemas.microsoft.com/office/drawing/2014/main" id="{4C2A0E78-FA67-4A45-8BE4-ECEA550D13EE}"/>
                      </a:ext>
                    </a:extLst>
                  </p:cNvPr>
                  <p:cNvSpPr/>
                  <p:nvPr/>
                </p:nvSpPr>
                <p:spPr>
                  <a:xfrm>
                    <a:off x="6402560" y="5637301"/>
                    <a:ext cx="124229" cy="585088"/>
                  </a:xfrm>
                  <a:prstGeom prst="leftBracket">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TextBox 70">
                    <a:extLst>
                      <a:ext uri="{FF2B5EF4-FFF2-40B4-BE49-F238E27FC236}">
                        <a16:creationId xmlns:a16="http://schemas.microsoft.com/office/drawing/2014/main" id="{45E356C7-FB07-42CB-A1B4-7064F198F597}"/>
                      </a:ext>
                    </a:extLst>
                  </p:cNvPr>
                  <p:cNvSpPr txBox="1"/>
                  <p:nvPr/>
                </p:nvSpPr>
                <p:spPr>
                  <a:xfrm>
                    <a:off x="5391302" y="4722881"/>
                    <a:ext cx="1053494" cy="707886"/>
                  </a:xfrm>
                  <a:prstGeom prst="rect">
                    <a:avLst/>
                  </a:prstGeom>
                  <a:noFill/>
                </p:spPr>
                <p:txBody>
                  <a:bodyPr wrap="non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Base+</a:t>
                    </a:r>
                    <a:br>
                      <a:rPr lang="en-US" sz="2000" b="1" dirty="0">
                        <a:solidFill>
                          <a:srgbClr val="FF0000"/>
                        </a:solidFill>
                        <a:latin typeface="Times New Roman" panose="02020603050405020304" pitchFamily="18" charset="0"/>
                        <a:cs typeface="Times New Roman" panose="02020603050405020304" pitchFamily="18" charset="0"/>
                      </a:rPr>
                    </a:br>
                    <a:r>
                      <a:rPr lang="en-US" sz="2000" b="1" dirty="0">
                        <a:solidFill>
                          <a:srgbClr val="FF0000"/>
                        </a:solidFill>
                        <a:latin typeface="Times New Roman" panose="02020603050405020304" pitchFamily="18" charset="0"/>
                        <a:cs typeface="Times New Roman" panose="02020603050405020304" pitchFamily="18" charset="0"/>
                      </a:rPr>
                      <a:t>subbase</a:t>
                    </a:r>
                  </a:p>
                </p:txBody>
              </p:sp>
              <p:sp>
                <p:nvSpPr>
                  <p:cNvPr id="72" name="Left Bracket 71">
                    <a:extLst>
                      <a:ext uri="{FF2B5EF4-FFF2-40B4-BE49-F238E27FC236}">
                        <a16:creationId xmlns:a16="http://schemas.microsoft.com/office/drawing/2014/main" id="{9CFC542C-94F2-49CC-82FB-10701364FFC5}"/>
                      </a:ext>
                    </a:extLst>
                  </p:cNvPr>
                  <p:cNvSpPr/>
                  <p:nvPr/>
                </p:nvSpPr>
                <p:spPr>
                  <a:xfrm>
                    <a:off x="5135359" y="4252989"/>
                    <a:ext cx="149269" cy="1969400"/>
                  </a:xfrm>
                  <a:prstGeom prst="leftBracket">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TextBox 72">
                    <a:extLst>
                      <a:ext uri="{FF2B5EF4-FFF2-40B4-BE49-F238E27FC236}">
                        <a16:creationId xmlns:a16="http://schemas.microsoft.com/office/drawing/2014/main" id="{6A6B10AD-D7B4-4F96-833F-A56B6BF1CD72}"/>
                      </a:ext>
                    </a:extLst>
                  </p:cNvPr>
                  <p:cNvSpPr txBox="1"/>
                  <p:nvPr/>
                </p:nvSpPr>
                <p:spPr>
                  <a:xfrm>
                    <a:off x="5391302" y="4210720"/>
                    <a:ext cx="1039067" cy="400110"/>
                  </a:xfrm>
                  <a:prstGeom prst="rect">
                    <a:avLst/>
                  </a:prstGeom>
                  <a:noFill/>
                </p:spPr>
                <p:txBody>
                  <a:bodyPr wrap="none" rtlCol="0">
                    <a:spAutoFit/>
                  </a:bodyPr>
                  <a:lstStyle/>
                  <a:p>
                    <a:r>
                      <a:rPr lang="en-US" sz="2000" b="1" dirty="0">
                        <a:solidFill>
                          <a:srgbClr val="7030A0"/>
                        </a:solidFill>
                        <a:latin typeface="Times New Roman" panose="02020603050405020304" pitchFamily="18" charset="0"/>
                        <a:cs typeface="Times New Roman" panose="02020603050405020304" pitchFamily="18" charset="0"/>
                      </a:rPr>
                      <a:t>Asphalt</a:t>
                    </a:r>
                  </a:p>
                </p:txBody>
              </p:sp>
            </p:grpSp>
          </p:grpSp>
        </p:grpSp>
      </p:grpSp>
    </p:spTree>
    <p:extLst>
      <p:ext uri="{BB962C8B-B14F-4D97-AF65-F5344CB8AC3E}">
        <p14:creationId xmlns:p14="http://schemas.microsoft.com/office/powerpoint/2010/main" val="2782550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B9B6295B-41DC-4835-A4FC-5DC600448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389" y="2042461"/>
            <a:ext cx="8096022" cy="3951939"/>
          </a:xfrm>
          <a:prstGeom prst="rect">
            <a:avLst/>
          </a:prstGeom>
        </p:spPr>
      </p:pic>
      <p:sp>
        <p:nvSpPr>
          <p:cNvPr id="8" name="Content Placeholder 3">
            <a:extLst>
              <a:ext uri="{FF2B5EF4-FFF2-40B4-BE49-F238E27FC236}">
                <a16:creationId xmlns:a16="http://schemas.microsoft.com/office/drawing/2014/main" id="{E9A141AE-4E5D-40B0-8C70-31F7137C34A7}"/>
              </a:ext>
            </a:extLst>
          </p:cNvPr>
          <p:cNvSpPr>
            <a:spLocks noGrp="1"/>
          </p:cNvSpPr>
          <p:nvPr>
            <p:ph idx="1"/>
          </p:nvPr>
        </p:nvSpPr>
        <p:spPr>
          <a:xfrm>
            <a:off x="380512" y="1005895"/>
            <a:ext cx="8017530" cy="1036566"/>
          </a:xfrm>
        </p:spPr>
        <p:txBody>
          <a:bodyPr wrap="square">
            <a:spAutoFit/>
          </a:bodyPr>
          <a:lstStyle/>
          <a:p>
            <a:pPr marL="0" indent="0" algn="just" eaLnBrk="1" hangingPunct="1">
              <a:lnSpc>
                <a:spcPct val="114000"/>
              </a:lnSpc>
              <a:spcBef>
                <a:spcPts val="0"/>
              </a:spcBef>
              <a:spcAft>
                <a:spcPts val="600"/>
              </a:spcAft>
              <a:buNone/>
            </a:pPr>
            <a:r>
              <a:rPr lang="en-US" altLang="en-US" sz="2400" b="1" dirty="0">
                <a:latin typeface="Times New Roman" panose="02020603050405020304" pitchFamily="18" charset="0"/>
                <a:cs typeface="Times New Roman" panose="02020603050405020304" pitchFamily="18" charset="0"/>
              </a:rPr>
              <a:t>Falling Weight Deflectometer (FWD) Test</a:t>
            </a:r>
          </a:p>
          <a:p>
            <a:pPr>
              <a:spcBef>
                <a:spcPts val="600"/>
              </a:spcBef>
            </a:pPr>
            <a:r>
              <a:rPr lang="en-US" sz="2400" dirty="0">
                <a:latin typeface="Times New Roman" panose="02020603050405020304" pitchFamily="18" charset="0"/>
                <a:cs typeface="Times New Roman" panose="02020603050405020304" pitchFamily="18" charset="0"/>
              </a:rPr>
              <a:t>Before paving</a:t>
            </a:r>
          </a:p>
        </p:txBody>
      </p:sp>
      <p:sp>
        <p:nvSpPr>
          <p:cNvPr id="20"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FIELD TESTING</a:t>
            </a:r>
          </a:p>
        </p:txBody>
      </p:sp>
    </p:spTree>
    <p:extLst>
      <p:ext uri="{BB962C8B-B14F-4D97-AF65-F5344CB8AC3E}">
        <p14:creationId xmlns:p14="http://schemas.microsoft.com/office/powerpoint/2010/main" val="654501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E8FFEF8-DD5E-4FB4-A581-FD43297159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780" y="2148895"/>
            <a:ext cx="8103020" cy="3918076"/>
          </a:xfrm>
          <a:prstGeom prst="rect">
            <a:avLst/>
          </a:prstGeom>
        </p:spPr>
      </p:pic>
      <p:sp>
        <p:nvSpPr>
          <p:cNvPr id="8" name="Content Placeholder 3">
            <a:extLst>
              <a:ext uri="{FF2B5EF4-FFF2-40B4-BE49-F238E27FC236}">
                <a16:creationId xmlns:a16="http://schemas.microsoft.com/office/drawing/2014/main" id="{E9A141AE-4E5D-40B0-8C70-31F7137C34A7}"/>
              </a:ext>
            </a:extLst>
          </p:cNvPr>
          <p:cNvSpPr>
            <a:spLocks noGrp="1"/>
          </p:cNvSpPr>
          <p:nvPr>
            <p:ph idx="1"/>
          </p:nvPr>
        </p:nvSpPr>
        <p:spPr>
          <a:xfrm>
            <a:off x="380512" y="1005895"/>
            <a:ext cx="8017530" cy="1036566"/>
          </a:xfrm>
        </p:spPr>
        <p:txBody>
          <a:bodyPr wrap="square">
            <a:spAutoFit/>
          </a:bodyPr>
          <a:lstStyle/>
          <a:p>
            <a:pPr marL="0" indent="0" algn="just" eaLnBrk="1" hangingPunct="1">
              <a:lnSpc>
                <a:spcPct val="114000"/>
              </a:lnSpc>
              <a:spcBef>
                <a:spcPts val="0"/>
              </a:spcBef>
              <a:spcAft>
                <a:spcPts val="600"/>
              </a:spcAft>
              <a:buNone/>
            </a:pPr>
            <a:r>
              <a:rPr lang="en-US" altLang="en-US" sz="2400" b="1" dirty="0">
                <a:latin typeface="Times New Roman" panose="02020603050405020304" pitchFamily="18" charset="0"/>
                <a:cs typeface="Times New Roman" panose="02020603050405020304" pitchFamily="18" charset="0"/>
              </a:rPr>
              <a:t>Falling Weight Deflectometer (FWD) Test</a:t>
            </a:r>
          </a:p>
          <a:p>
            <a:pPr>
              <a:spcBef>
                <a:spcPts val="600"/>
              </a:spcBef>
            </a:pPr>
            <a:r>
              <a:rPr lang="en-US" sz="2400" dirty="0">
                <a:latin typeface="Times New Roman" panose="02020603050405020304" pitchFamily="18" charset="0"/>
                <a:cs typeface="Times New Roman" panose="02020603050405020304" pitchFamily="18" charset="0"/>
              </a:rPr>
              <a:t>After paving</a:t>
            </a:r>
          </a:p>
        </p:txBody>
      </p:sp>
      <p:sp>
        <p:nvSpPr>
          <p:cNvPr id="26"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FIELD TESTING</a:t>
            </a:r>
          </a:p>
        </p:txBody>
      </p:sp>
    </p:spTree>
    <p:extLst>
      <p:ext uri="{BB962C8B-B14F-4D97-AF65-F5344CB8AC3E}">
        <p14:creationId xmlns:p14="http://schemas.microsoft.com/office/powerpoint/2010/main" val="349927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5FA790F-B49B-499F-8775-A7BF99F278C6}"/>
              </a:ext>
            </a:extLst>
          </p:cNvPr>
          <p:cNvGraphicFramePr/>
          <p:nvPr>
            <p:extLst>
              <p:ext uri="{D42A27DB-BD31-4B8C-83A1-F6EECF244321}">
                <p14:modId xmlns:p14="http://schemas.microsoft.com/office/powerpoint/2010/main" val="1469436869"/>
              </p:ext>
            </p:extLst>
          </p:nvPr>
        </p:nvGraphicFramePr>
        <p:xfrm>
          <a:off x="-759594" y="1053698"/>
          <a:ext cx="8229600" cy="5248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A1C663D7-9C84-4D92-86D1-BDC63106BFA3}"/>
              </a:ext>
            </a:extLst>
          </p:cNvPr>
          <p:cNvSpPr txBox="1"/>
          <p:nvPr/>
        </p:nvSpPr>
        <p:spPr>
          <a:xfrm>
            <a:off x="6945549" y="1305788"/>
            <a:ext cx="2011769" cy="646331"/>
          </a:xfrm>
          <a:prstGeom prst="rect">
            <a:avLst/>
          </a:prstGeom>
          <a:noFill/>
          <a:ln>
            <a:solidFill>
              <a:schemeClr val="tx1"/>
            </a:solidFill>
          </a:ln>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Green</a:t>
            </a:r>
            <a:r>
              <a:rPr lang="en-US" dirty="0">
                <a:latin typeface="Times New Roman" panose="02020603050405020304" pitchFamily="18" charset="0"/>
                <a:cs typeface="Times New Roman" panose="02020603050405020304" pitchFamily="18" charset="0"/>
              </a:rPr>
              <a:t> – Completed</a:t>
            </a:r>
          </a:p>
          <a:p>
            <a:r>
              <a:rPr lang="en-US" dirty="0">
                <a:solidFill>
                  <a:srgbClr val="FF0000"/>
                </a:solidFill>
                <a:latin typeface="Times New Roman" panose="02020603050405020304" pitchFamily="18" charset="0"/>
                <a:cs typeface="Times New Roman" panose="02020603050405020304" pitchFamily="18" charset="0"/>
              </a:rPr>
              <a:t>Red</a:t>
            </a:r>
            <a:r>
              <a:rPr lang="en-US" dirty="0">
                <a:latin typeface="Times New Roman" panose="02020603050405020304" pitchFamily="18" charset="0"/>
                <a:cs typeface="Times New Roman" panose="02020603050405020304" pitchFamily="18" charset="0"/>
              </a:rPr>
              <a:t> – In Progress</a:t>
            </a:r>
          </a:p>
        </p:txBody>
      </p:sp>
      <p:sp>
        <p:nvSpPr>
          <p:cNvPr id="7"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LABORATORY TESTING</a:t>
            </a:r>
          </a:p>
        </p:txBody>
      </p:sp>
    </p:spTree>
    <p:extLst>
      <p:ext uri="{BB962C8B-B14F-4D97-AF65-F5344CB8AC3E}">
        <p14:creationId xmlns:p14="http://schemas.microsoft.com/office/powerpoint/2010/main" val="562602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F08E2588-6C9A-4E03-9490-25BCEE5BC59C}"/>
              </a:ext>
            </a:extLst>
          </p:cNvPr>
          <p:cNvGraphicFramePr>
            <a:graphicFrameLocks noGrp="1"/>
          </p:cNvGraphicFramePr>
          <p:nvPr>
            <p:extLst>
              <p:ext uri="{D42A27DB-BD31-4B8C-83A1-F6EECF244321}">
                <p14:modId xmlns:p14="http://schemas.microsoft.com/office/powerpoint/2010/main" val="963402575"/>
              </p:ext>
            </p:extLst>
          </p:nvPr>
        </p:nvGraphicFramePr>
        <p:xfrm>
          <a:off x="5376110" y="3124797"/>
          <a:ext cx="3565693" cy="2665095"/>
        </p:xfrm>
        <a:graphic>
          <a:graphicData uri="http://schemas.openxmlformats.org/drawingml/2006/table">
            <a:tbl>
              <a:tblPr>
                <a:tableStyleId>{5940675A-B579-460E-94D1-54222C63F5DA}</a:tableStyleId>
              </a:tblPr>
              <a:tblGrid>
                <a:gridCol w="1645453">
                  <a:extLst>
                    <a:ext uri="{9D8B030D-6E8A-4147-A177-3AD203B41FA5}">
                      <a16:colId xmlns:a16="http://schemas.microsoft.com/office/drawing/2014/main" val="120515048"/>
                    </a:ext>
                  </a:extLst>
                </a:gridCol>
                <a:gridCol w="640080">
                  <a:extLst>
                    <a:ext uri="{9D8B030D-6E8A-4147-A177-3AD203B41FA5}">
                      <a16:colId xmlns:a16="http://schemas.microsoft.com/office/drawing/2014/main" val="596678964"/>
                    </a:ext>
                  </a:extLst>
                </a:gridCol>
                <a:gridCol w="640080">
                  <a:extLst>
                    <a:ext uri="{9D8B030D-6E8A-4147-A177-3AD203B41FA5}">
                      <a16:colId xmlns:a16="http://schemas.microsoft.com/office/drawing/2014/main" val="64512156"/>
                    </a:ext>
                  </a:extLst>
                </a:gridCol>
                <a:gridCol w="640080">
                  <a:extLst>
                    <a:ext uri="{9D8B030D-6E8A-4147-A177-3AD203B41FA5}">
                      <a16:colId xmlns:a16="http://schemas.microsoft.com/office/drawing/2014/main" val="1477920296"/>
                    </a:ext>
                  </a:extLst>
                </a:gridCol>
              </a:tblGrid>
              <a:tr h="0">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Material</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Gravel</a:t>
                      </a:r>
                      <a:br>
                        <a:rPr lang="en-GB" sz="1400" b="1" u="none" strike="noStrike" dirty="0">
                          <a:effectLst/>
                          <a:latin typeface="Times New Roman" panose="02020603050405020304" pitchFamily="18" charset="0"/>
                          <a:cs typeface="Times New Roman" panose="02020603050405020304" pitchFamily="18" charset="0"/>
                        </a:rPr>
                      </a:br>
                      <a:r>
                        <a:rPr lang="en-GB" sz="1400" b="1" u="none" strike="noStrike" dirty="0">
                          <a:effectLst/>
                          <a:latin typeface="Times New Roman" panose="02020603050405020304" pitchFamily="18" charset="0"/>
                          <a:cs typeface="Times New Roman" panose="02020603050405020304" pitchFamily="18" charset="0"/>
                        </a:rPr>
                        <a:t>(%)</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Sand</a:t>
                      </a:r>
                      <a:br>
                        <a:rPr lang="en-GB" sz="1400" b="1" u="none" strike="noStrike" dirty="0">
                          <a:effectLst/>
                          <a:latin typeface="Times New Roman" panose="02020603050405020304" pitchFamily="18" charset="0"/>
                          <a:cs typeface="Times New Roman" panose="02020603050405020304" pitchFamily="18" charset="0"/>
                        </a:rPr>
                      </a:br>
                      <a:r>
                        <a:rPr lang="en-GB" sz="1400" b="1" u="none" strike="noStrike" dirty="0">
                          <a:effectLst/>
                          <a:latin typeface="Times New Roman" panose="02020603050405020304" pitchFamily="18" charset="0"/>
                          <a:cs typeface="Times New Roman" panose="02020603050405020304" pitchFamily="18" charset="0"/>
                        </a:rPr>
                        <a:t>(%)</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Fines</a:t>
                      </a:r>
                      <a:br>
                        <a:rPr lang="en-GB" sz="1400" b="1" u="none" strike="noStrike" dirty="0">
                          <a:effectLst/>
                          <a:latin typeface="Times New Roman" panose="02020603050405020304" pitchFamily="18" charset="0"/>
                          <a:cs typeface="Times New Roman" panose="02020603050405020304" pitchFamily="18" charset="0"/>
                        </a:rPr>
                      </a:br>
                      <a:r>
                        <a:rPr lang="en-GB" sz="1400" b="1" u="none" strike="noStrike" dirty="0">
                          <a:effectLst/>
                          <a:latin typeface="Times New Roman" panose="02020603050405020304" pitchFamily="18" charset="0"/>
                          <a:cs typeface="Times New Roman" panose="02020603050405020304" pitchFamily="18" charset="0"/>
                        </a:rPr>
                        <a:t>(%)</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41485873"/>
                  </a:ext>
                </a:extLst>
              </a:tr>
              <a:tr h="219456">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Coarse RCA</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61.7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34.9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386933895"/>
                  </a:ext>
                </a:extLst>
              </a:tr>
              <a:tr h="219456">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Fine RCA</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38.3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54.6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7.1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128432663"/>
                  </a:ext>
                </a:extLst>
              </a:tr>
              <a:tr h="219456">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Limestone</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52.3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32.6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15.1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069957889"/>
                  </a:ext>
                </a:extLst>
              </a:tr>
              <a:tr h="219456">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RCA+RAP</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8.6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596150639"/>
                  </a:ext>
                </a:extLst>
              </a:tr>
              <a:tr h="219456">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Class 6 Aggregate</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35.1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58.6</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6.3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149497254"/>
                  </a:ext>
                </a:extLst>
              </a:tr>
              <a:tr h="219456">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Class 5Q Aggregate</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65.9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30.9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37443598"/>
                  </a:ext>
                </a:extLst>
              </a:tr>
              <a:tr h="219456">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S. Granular Borrow</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31.1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56.5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001838000"/>
                  </a:ext>
                </a:extLst>
              </a:tr>
              <a:tr h="219456">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LSSB</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400" b="0" i="0" u="none" strike="noStrike" dirty="0">
                          <a:solidFill>
                            <a:srgbClr val="000000"/>
                          </a:solidFill>
                          <a:effectLst/>
                          <a:latin typeface="Times New Roman" panose="02020603050405020304" pitchFamily="18" charset="0"/>
                          <a:cs typeface="Times New Roman" panose="02020603050405020304" pitchFamily="18" charset="0"/>
                        </a:rPr>
                        <a:t>9</a:t>
                      </a:r>
                      <a:r>
                        <a:rPr lang="en-GB" sz="1400" b="0" i="0" u="none" strike="noStrike" dirty="0">
                          <a:solidFill>
                            <a:srgbClr val="000000"/>
                          </a:solidFill>
                          <a:effectLst/>
                          <a:latin typeface="Times New Roman" panose="02020603050405020304" pitchFamily="18" charset="0"/>
                          <a:cs typeface="Times New Roman" panose="02020603050405020304" pitchFamily="18" charset="0"/>
                        </a:rPr>
                        <a:t>9.6</a:t>
                      </a:r>
                    </a:p>
                  </a:txBody>
                  <a:tcPr marL="9525" marR="9525" marT="9525" marB="0" anchor="ctr"/>
                </a:tc>
                <a:tc>
                  <a:txBody>
                    <a:bodyPr/>
                    <a:lstStyle/>
                    <a:p>
                      <a:pPr algn="ctr" fontAlgn="ctr"/>
                      <a:r>
                        <a:rPr lang="en-US" sz="1400" b="0" i="0" u="none" strike="noStrike" dirty="0">
                          <a:solidFill>
                            <a:srgbClr val="000000"/>
                          </a:solidFill>
                          <a:effectLst/>
                          <a:latin typeface="Times New Roman" panose="02020603050405020304" pitchFamily="18" charset="0"/>
                          <a:cs typeface="Times New Roman" panose="02020603050405020304" pitchFamily="18" charset="0"/>
                        </a:rPr>
                        <a:t>0.3</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0.1</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779595464"/>
                  </a:ext>
                </a:extLst>
              </a:tr>
              <a:tr h="219456">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Sand Subgrade</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27.6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59.8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84645925"/>
                  </a:ext>
                </a:extLst>
              </a:tr>
              <a:tr h="219456">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Clay Loam</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37.2</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59.7</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287737670"/>
                  </a:ext>
                </a:extLst>
              </a:tr>
            </a:tbl>
          </a:graphicData>
        </a:graphic>
      </p:graphicFrame>
      <p:sp>
        <p:nvSpPr>
          <p:cNvPr id="12" name="Content Placeholder 3">
            <a:extLst>
              <a:ext uri="{FF2B5EF4-FFF2-40B4-BE49-F238E27FC236}">
                <a16:creationId xmlns:a16="http://schemas.microsoft.com/office/drawing/2014/main" id="{8344C047-A3E8-42FE-A793-6D5F82D415B5}"/>
              </a:ext>
            </a:extLst>
          </p:cNvPr>
          <p:cNvSpPr txBox="1">
            <a:spLocks/>
          </p:cNvSpPr>
          <p:nvPr/>
        </p:nvSpPr>
        <p:spPr bwMode="auto">
          <a:xfrm>
            <a:off x="380513" y="1005897"/>
            <a:ext cx="82296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Sieve Analysis &amp; Hydrometer Test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ASTM C136 &amp; D6913 – Sieve analysis</a:t>
            </a:r>
          </a:p>
          <a:p>
            <a:pPr>
              <a:spcBef>
                <a:spcPts val="600"/>
              </a:spcBef>
              <a:spcAft>
                <a:spcPts val="600"/>
              </a:spcAft>
            </a:pPr>
            <a:r>
              <a:rPr lang="en-US" altLang="en-US" sz="2400" dirty="0">
                <a:latin typeface="Times New Roman" panose="02020603050405020304" pitchFamily="18" charset="0"/>
                <a:cs typeface="Times New Roman" panose="02020603050405020304" pitchFamily="18" charset="0"/>
              </a:rPr>
              <a:t>ASTM D7928 – Hydrometer test</a:t>
            </a:r>
            <a:endParaRPr lang="en-US" altLang="en-US" sz="20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F264CEA-4E89-46D9-BD1B-3C9D8AE09EF0}"/>
              </a:ext>
            </a:extLst>
          </p:cNvPr>
          <p:cNvSpPr txBox="1"/>
          <p:nvPr/>
        </p:nvSpPr>
        <p:spPr>
          <a:xfrm>
            <a:off x="5288252" y="5766310"/>
            <a:ext cx="1633781"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Fines = silt and clay</a:t>
            </a:r>
            <a:endParaRPr lang="en-GB" sz="1400" dirty="0">
              <a:latin typeface="Times New Roman" panose="02020603050405020304" pitchFamily="18" charset="0"/>
              <a:cs typeface="Times New Roman" panose="02020603050405020304" pitchFamily="18" charset="0"/>
            </a:endParaRPr>
          </a:p>
        </p:txBody>
      </p:sp>
      <p:sp>
        <p:nvSpPr>
          <p:cNvPr id="8" name="Title 1"/>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pic>
        <p:nvPicPr>
          <p:cNvPr id="5" name="Picture 4" descr="A picture containing text, map&#10;&#10;Description automatically generated">
            <a:extLst>
              <a:ext uri="{FF2B5EF4-FFF2-40B4-BE49-F238E27FC236}">
                <a16:creationId xmlns:a16="http://schemas.microsoft.com/office/drawing/2014/main" id="{090F8E56-A5AC-4079-8B7A-8E46E01D77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90" b="1041"/>
          <a:stretch/>
        </p:blipFill>
        <p:spPr>
          <a:xfrm>
            <a:off x="76200" y="2596185"/>
            <a:ext cx="4930140" cy="3743299"/>
          </a:xfrm>
          <a:prstGeom prst="rect">
            <a:avLst/>
          </a:prstGeom>
        </p:spPr>
      </p:pic>
    </p:spTree>
    <p:extLst>
      <p:ext uri="{BB962C8B-B14F-4D97-AF65-F5344CB8AC3E}">
        <p14:creationId xmlns:p14="http://schemas.microsoft.com/office/powerpoint/2010/main" val="1803442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291C5727-ADC6-4A60-9905-CAFB663A9811}"/>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err="1">
                <a:latin typeface="Times New Roman" panose="02020603050405020304" pitchFamily="18" charset="0"/>
                <a:cs typeface="Times New Roman" panose="02020603050405020304" pitchFamily="18" charset="0"/>
              </a:rPr>
              <a:t>Atterberg</a:t>
            </a:r>
            <a:r>
              <a:rPr lang="en-US" sz="2400" b="1" dirty="0">
                <a:latin typeface="Times New Roman" panose="02020603050405020304" pitchFamily="18" charset="0"/>
                <a:cs typeface="Times New Roman" panose="02020603050405020304" pitchFamily="18" charset="0"/>
              </a:rPr>
              <a:t> Limits</a:t>
            </a:r>
          </a:p>
        </p:txBody>
      </p:sp>
      <p:sp>
        <p:nvSpPr>
          <p:cNvPr id="21" name="TextBox 20">
            <a:extLst>
              <a:ext uri="{FF2B5EF4-FFF2-40B4-BE49-F238E27FC236}">
                <a16:creationId xmlns:a16="http://schemas.microsoft.com/office/drawing/2014/main" id="{A1EBD611-7A57-4FFF-9752-28741965B418}"/>
              </a:ext>
            </a:extLst>
          </p:cNvPr>
          <p:cNvSpPr txBox="1"/>
          <p:nvPr/>
        </p:nvSpPr>
        <p:spPr>
          <a:xfrm>
            <a:off x="380513" y="5568311"/>
            <a:ext cx="773611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LL = liquid limit; PL = plastic limit; </a:t>
            </a:r>
            <a:r>
              <a:rPr lang="en-US" sz="1400" dirty="0" smtClean="0">
                <a:latin typeface="Times New Roman" panose="02020603050405020304" pitchFamily="18" charset="0"/>
                <a:cs typeface="Times New Roman" panose="02020603050405020304" pitchFamily="18" charset="0"/>
              </a:rPr>
              <a:t>PI </a:t>
            </a:r>
            <a:r>
              <a:rPr lang="en-US" sz="1400" dirty="0">
                <a:latin typeface="Times New Roman" panose="02020603050405020304" pitchFamily="18" charset="0"/>
                <a:cs typeface="Times New Roman" panose="02020603050405020304" pitchFamily="18" charset="0"/>
              </a:rPr>
              <a:t>= plasticity index; NA = not available; NP = non-plastic</a:t>
            </a:r>
          </a:p>
        </p:txBody>
      </p:sp>
      <p:graphicFrame>
        <p:nvGraphicFramePr>
          <p:cNvPr id="25" name="Table 24">
            <a:extLst>
              <a:ext uri="{FF2B5EF4-FFF2-40B4-BE49-F238E27FC236}">
                <a16:creationId xmlns:a16="http://schemas.microsoft.com/office/drawing/2014/main" id="{26277216-D779-4D7E-A63E-7D8DF5EB7177}"/>
              </a:ext>
            </a:extLst>
          </p:cNvPr>
          <p:cNvGraphicFramePr>
            <a:graphicFrameLocks noGrp="1"/>
          </p:cNvGraphicFramePr>
          <p:nvPr>
            <p:extLst>
              <p:ext uri="{D42A27DB-BD31-4B8C-83A1-F6EECF244321}">
                <p14:modId xmlns:p14="http://schemas.microsoft.com/office/powerpoint/2010/main" val="3409158666"/>
              </p:ext>
            </p:extLst>
          </p:nvPr>
        </p:nvGraphicFramePr>
        <p:xfrm>
          <a:off x="473720" y="1522921"/>
          <a:ext cx="8235747" cy="3990030"/>
        </p:xfrm>
        <a:graphic>
          <a:graphicData uri="http://schemas.openxmlformats.org/drawingml/2006/table">
            <a:tbl>
              <a:tblPr>
                <a:tableStyleId>{5940675A-B579-460E-94D1-54222C63F5DA}</a:tableStyleId>
              </a:tblPr>
              <a:tblGrid>
                <a:gridCol w="4250260">
                  <a:extLst>
                    <a:ext uri="{9D8B030D-6E8A-4147-A177-3AD203B41FA5}">
                      <a16:colId xmlns:a16="http://schemas.microsoft.com/office/drawing/2014/main" val="518285997"/>
                    </a:ext>
                  </a:extLst>
                </a:gridCol>
                <a:gridCol w="1353167">
                  <a:extLst>
                    <a:ext uri="{9D8B030D-6E8A-4147-A177-3AD203B41FA5}">
                      <a16:colId xmlns:a16="http://schemas.microsoft.com/office/drawing/2014/main" val="1426350245"/>
                    </a:ext>
                  </a:extLst>
                </a:gridCol>
                <a:gridCol w="1305797">
                  <a:extLst>
                    <a:ext uri="{9D8B030D-6E8A-4147-A177-3AD203B41FA5}">
                      <a16:colId xmlns:a16="http://schemas.microsoft.com/office/drawing/2014/main" val="2478100775"/>
                    </a:ext>
                  </a:extLst>
                </a:gridCol>
                <a:gridCol w="1326523">
                  <a:extLst>
                    <a:ext uri="{9D8B030D-6E8A-4147-A177-3AD203B41FA5}">
                      <a16:colId xmlns:a16="http://schemas.microsoft.com/office/drawing/2014/main" val="3672430026"/>
                    </a:ext>
                  </a:extLst>
                </a:gridCol>
              </a:tblGrid>
              <a:tr h="362730">
                <a:tc>
                  <a:txBody>
                    <a:bodyPr/>
                    <a:lstStyle/>
                    <a:p>
                      <a:pPr algn="ctr" fontAlgn="ctr"/>
                      <a:r>
                        <a:rPr lang="en-GB" sz="1800" b="1" u="none" strike="noStrike" dirty="0">
                          <a:effectLst/>
                          <a:latin typeface="Times New Roman" panose="02020603050405020304" pitchFamily="18" charset="0"/>
                          <a:cs typeface="Times New Roman" panose="02020603050405020304" pitchFamily="18" charset="0"/>
                        </a:rPr>
                        <a:t>Material</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b="1" u="none" strike="noStrike" dirty="0">
                          <a:effectLst/>
                          <a:latin typeface="Times New Roman" panose="02020603050405020304" pitchFamily="18" charset="0"/>
                          <a:cs typeface="Times New Roman" panose="02020603050405020304" pitchFamily="18" charset="0"/>
                        </a:rPr>
                        <a:t>LL</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b="1" u="none" strike="noStrike" dirty="0">
                          <a:effectLst/>
                          <a:latin typeface="Times New Roman" panose="02020603050405020304" pitchFamily="18" charset="0"/>
                          <a:cs typeface="Times New Roman" panose="02020603050405020304" pitchFamily="18" charset="0"/>
                        </a:rPr>
                        <a:t>PL</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b="1" u="none" strike="noStrike" dirty="0">
                          <a:effectLst/>
                          <a:latin typeface="Times New Roman" panose="02020603050405020304" pitchFamily="18" charset="0"/>
                          <a:cs typeface="Times New Roman" panose="02020603050405020304" pitchFamily="18" charset="0"/>
                        </a:rPr>
                        <a:t>PI</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119462573"/>
                  </a:ext>
                </a:extLst>
              </a:tr>
              <a:tr h="362730">
                <a:tc>
                  <a:txBody>
                    <a:bodyPr/>
                    <a:lstStyle/>
                    <a:p>
                      <a:pPr algn="l" fontAlgn="ctr"/>
                      <a:r>
                        <a:rPr lang="en-GB" sz="1800" u="none" strike="noStrike" dirty="0">
                          <a:effectLst/>
                          <a:latin typeface="Times New Roman" panose="02020603050405020304" pitchFamily="18" charset="0"/>
                          <a:cs typeface="Times New Roman" panose="02020603050405020304" pitchFamily="18" charset="0"/>
                        </a:rPr>
                        <a:t>Coarse RCA</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NA</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NA</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NP</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257473431"/>
                  </a:ext>
                </a:extLst>
              </a:tr>
              <a:tr h="362730">
                <a:tc>
                  <a:txBody>
                    <a:bodyPr/>
                    <a:lstStyle/>
                    <a:p>
                      <a:pPr algn="l" fontAlgn="ctr"/>
                      <a:r>
                        <a:rPr lang="en-GB" sz="1800" u="none" strike="noStrike" dirty="0">
                          <a:effectLst/>
                          <a:latin typeface="Times New Roman" panose="02020603050405020304" pitchFamily="18" charset="0"/>
                          <a:cs typeface="Times New Roman" panose="02020603050405020304" pitchFamily="18" charset="0"/>
                        </a:rPr>
                        <a:t>Fine RCA</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32.7</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NA</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NP</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948356553"/>
                  </a:ext>
                </a:extLst>
              </a:tr>
              <a:tr h="362730">
                <a:tc>
                  <a:txBody>
                    <a:bodyPr/>
                    <a:lstStyle/>
                    <a:p>
                      <a:pPr algn="l" fontAlgn="ctr"/>
                      <a:r>
                        <a:rPr lang="en-GB" sz="1800" u="none" strike="noStrike" dirty="0">
                          <a:effectLst/>
                          <a:latin typeface="Times New Roman" panose="02020603050405020304" pitchFamily="18" charset="0"/>
                          <a:cs typeface="Times New Roman" panose="02020603050405020304" pitchFamily="18" charset="0"/>
                        </a:rPr>
                        <a:t>Limestone</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17.9</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NA</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NP</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668136342"/>
                  </a:ext>
                </a:extLst>
              </a:tr>
              <a:tr h="362730">
                <a:tc>
                  <a:txBody>
                    <a:bodyPr/>
                    <a:lstStyle/>
                    <a:p>
                      <a:pPr algn="l" fontAlgn="ctr"/>
                      <a:r>
                        <a:rPr lang="en-GB" sz="1800" u="none" strike="noStrike" dirty="0">
                          <a:effectLst/>
                          <a:latin typeface="Times New Roman" panose="02020603050405020304" pitchFamily="18" charset="0"/>
                          <a:cs typeface="Times New Roman" panose="02020603050405020304" pitchFamily="18" charset="0"/>
                        </a:rPr>
                        <a:t>RCA+RAP</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27.4</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NA</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NP</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25195804"/>
                  </a:ext>
                </a:extLst>
              </a:tr>
              <a:tr h="362730">
                <a:tc>
                  <a:txBody>
                    <a:bodyPr/>
                    <a:lstStyle/>
                    <a:p>
                      <a:pPr algn="l" fontAlgn="ctr"/>
                      <a:r>
                        <a:rPr lang="en-GB" sz="1800" u="none" strike="noStrike" dirty="0">
                          <a:effectLst/>
                          <a:latin typeface="Times New Roman" panose="02020603050405020304" pitchFamily="18" charset="0"/>
                          <a:cs typeface="Times New Roman" panose="02020603050405020304" pitchFamily="18" charset="0"/>
                        </a:rPr>
                        <a:t>Class 6 Aggregate</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27.4</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NA</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NP</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75644604"/>
                  </a:ext>
                </a:extLst>
              </a:tr>
              <a:tr h="362730">
                <a:tc>
                  <a:txBody>
                    <a:bodyPr/>
                    <a:lstStyle/>
                    <a:p>
                      <a:pPr algn="l" fontAlgn="ctr"/>
                      <a:r>
                        <a:rPr lang="en-GB" sz="1800" u="none" strike="noStrike" dirty="0">
                          <a:effectLst/>
                          <a:latin typeface="Times New Roman" panose="02020603050405020304" pitchFamily="18" charset="0"/>
                          <a:cs typeface="Times New Roman" panose="02020603050405020304" pitchFamily="18" charset="0"/>
                        </a:rPr>
                        <a:t>Class 5Q Aggregate</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NA</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NA</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NP</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923191389"/>
                  </a:ext>
                </a:extLst>
              </a:tr>
              <a:tr h="362730">
                <a:tc>
                  <a:txBody>
                    <a:bodyPr/>
                    <a:lstStyle/>
                    <a:p>
                      <a:pPr algn="l" fontAlgn="ctr"/>
                      <a:r>
                        <a:rPr lang="en-GB" sz="1800" u="none" strike="noStrike" dirty="0">
                          <a:effectLst/>
                          <a:latin typeface="Times New Roman" panose="02020603050405020304" pitchFamily="18" charset="0"/>
                          <a:cs typeface="Times New Roman" panose="02020603050405020304" pitchFamily="18" charset="0"/>
                        </a:rPr>
                        <a:t>S. Granular Borrow</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18.9</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NA</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NP</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005220616"/>
                  </a:ext>
                </a:extLst>
              </a:tr>
              <a:tr h="362730">
                <a:tc>
                  <a:txBody>
                    <a:bodyPr/>
                    <a:lstStyle/>
                    <a:p>
                      <a:pPr algn="l" fontAlgn="ctr"/>
                      <a:r>
                        <a:rPr lang="en-GB" sz="1800" u="none" strike="noStrike" dirty="0">
                          <a:effectLst/>
                          <a:latin typeface="Times New Roman" panose="02020603050405020304" pitchFamily="18" charset="0"/>
                          <a:cs typeface="Times New Roman" panose="02020603050405020304" pitchFamily="18" charset="0"/>
                        </a:rPr>
                        <a:t>LSSB</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NA</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NA</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NP</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837074788"/>
                  </a:ext>
                </a:extLst>
              </a:tr>
              <a:tr h="362730">
                <a:tc>
                  <a:txBody>
                    <a:bodyPr/>
                    <a:lstStyle/>
                    <a:p>
                      <a:pPr algn="l" fontAlgn="ctr"/>
                      <a:r>
                        <a:rPr lang="en-GB" sz="1800" u="none" strike="noStrike" dirty="0">
                          <a:effectLst/>
                          <a:latin typeface="Times New Roman" panose="02020603050405020304" pitchFamily="18" charset="0"/>
                          <a:cs typeface="Times New Roman" panose="02020603050405020304" pitchFamily="18" charset="0"/>
                        </a:rPr>
                        <a:t>Sand Subgrade</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19.9</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NA</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NP</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993305917"/>
                  </a:ext>
                </a:extLst>
              </a:tr>
              <a:tr h="362730">
                <a:tc>
                  <a:txBody>
                    <a:bodyPr/>
                    <a:lstStyle/>
                    <a:p>
                      <a:pPr algn="l" fontAlgn="ctr"/>
                      <a:r>
                        <a:rPr lang="en-GB" sz="1800" u="none" strike="noStrike" dirty="0">
                          <a:effectLst/>
                          <a:latin typeface="Times New Roman" panose="02020603050405020304" pitchFamily="18" charset="0"/>
                          <a:cs typeface="Times New Roman" panose="02020603050405020304" pitchFamily="18" charset="0"/>
                        </a:rPr>
                        <a:t>Clay Loam</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36.3</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23.9</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12.4</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265151232"/>
                  </a:ext>
                </a:extLst>
              </a:tr>
            </a:tbl>
          </a:graphicData>
        </a:graphic>
      </p:graphicFrame>
      <p:sp>
        <p:nvSpPr>
          <p:cNvPr id="17" name="Title 1"/>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306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RESEARCH TEAM</a:t>
            </a:r>
          </a:p>
        </p:txBody>
      </p:sp>
      <p:sp>
        <p:nvSpPr>
          <p:cNvPr id="3" name="Content Placeholder 2"/>
          <p:cNvSpPr>
            <a:spLocks noGrp="1"/>
          </p:cNvSpPr>
          <p:nvPr>
            <p:ph idx="1"/>
          </p:nvPr>
        </p:nvSpPr>
        <p:spPr>
          <a:xfrm>
            <a:off x="496389" y="952426"/>
            <a:ext cx="8229600" cy="5521109"/>
          </a:xfrm>
        </p:spPr>
        <p:txBody>
          <a:bodyPr rtlCol="0">
            <a:normAutofit/>
          </a:bodyPr>
          <a:lstStyle/>
          <a:p>
            <a:pPr marL="0" indent="0" eaLnBrk="1" fontAlgn="auto" hangingPunct="1">
              <a:spcAft>
                <a:spcPts val="0"/>
              </a:spcAft>
              <a:buNone/>
              <a:defRPr/>
            </a:pPr>
            <a:r>
              <a:rPr lang="en-US" sz="2400" b="1" u="sng" dirty="0">
                <a:latin typeface="Times New Roman" panose="02020603050405020304" pitchFamily="18" charset="0"/>
                <a:cs typeface="Times New Roman" panose="02020603050405020304" pitchFamily="18" charset="0"/>
              </a:rPr>
              <a:t>Iowa State University</a:t>
            </a:r>
          </a:p>
          <a:p>
            <a:pPr eaLnBrk="1" fontAlgn="auto" hangingPunct="1">
              <a:spcBef>
                <a:spcPts val="800"/>
              </a:spcBef>
              <a:spcAft>
                <a:spcPts val="0"/>
              </a:spcAft>
              <a:buFont typeface="Wingdings" panose="05000000000000000000" pitchFamily="2" charset="2"/>
              <a:buChar char="Ø"/>
              <a:defRPr/>
            </a:pPr>
            <a:r>
              <a:rPr lang="en-US" sz="1600" dirty="0">
                <a:latin typeface="Times New Roman" panose="02020603050405020304" pitchFamily="18" charset="0"/>
                <a:cs typeface="Times New Roman" panose="02020603050405020304" pitchFamily="18" charset="0"/>
              </a:rPr>
              <a:t>Principal Investigator – </a:t>
            </a:r>
            <a:r>
              <a:rPr lang="en-US" sz="1600" b="1" dirty="0">
                <a:latin typeface="Times New Roman" panose="02020603050405020304" pitchFamily="18" charset="0"/>
                <a:cs typeface="Times New Roman" panose="02020603050405020304" pitchFamily="18" charset="0"/>
              </a:rPr>
              <a:t>Bora Cetin</a:t>
            </a:r>
          </a:p>
          <a:p>
            <a:pPr marL="742950" lvl="1" indent="0" eaLnBrk="1" fontAlgn="auto" hangingPunct="1">
              <a:spcAft>
                <a:spcPts val="0"/>
              </a:spcAft>
              <a:buNone/>
              <a:defRPr/>
            </a:pPr>
            <a:r>
              <a:rPr lang="en-US" sz="1200" i="1" dirty="0">
                <a:latin typeface="Times New Roman" panose="02020603050405020304" pitchFamily="18" charset="0"/>
                <a:cs typeface="Times New Roman" panose="02020603050405020304" pitchFamily="18" charset="0"/>
              </a:rPr>
              <a:t>Assistant Professor – Department of Civil, Construction &amp; Environmental Engineering</a:t>
            </a:r>
          </a:p>
          <a:p>
            <a:pPr eaLnBrk="1" fontAlgn="auto" hangingPunct="1">
              <a:spcBef>
                <a:spcPts val="800"/>
              </a:spcBef>
              <a:spcAft>
                <a:spcPts val="0"/>
              </a:spcAft>
              <a:buFont typeface="Wingdings" panose="05000000000000000000" pitchFamily="2" charset="2"/>
              <a:buChar char="Ø"/>
              <a:defRPr/>
            </a:pPr>
            <a:r>
              <a:rPr lang="en-US" sz="1600" dirty="0">
                <a:latin typeface="Times New Roman" panose="02020603050405020304" pitchFamily="18" charset="0"/>
                <a:cs typeface="Times New Roman" panose="02020603050405020304" pitchFamily="18" charset="0"/>
              </a:rPr>
              <a:t>Co-Principal Investigator – </a:t>
            </a:r>
            <a:r>
              <a:rPr lang="en-US" sz="1600" b="1" dirty="0">
                <a:latin typeface="Times New Roman" panose="02020603050405020304" pitchFamily="18" charset="0"/>
                <a:cs typeface="Times New Roman" panose="02020603050405020304" pitchFamily="18" charset="0"/>
              </a:rPr>
              <a:t>Ashley Buss</a:t>
            </a:r>
          </a:p>
          <a:p>
            <a:pPr marL="742950" lvl="1" indent="0" eaLnBrk="1" fontAlgn="auto" hangingPunct="1">
              <a:spcAft>
                <a:spcPts val="0"/>
              </a:spcAft>
              <a:buNone/>
              <a:defRPr/>
            </a:pPr>
            <a:r>
              <a:rPr lang="en-US" sz="1200" i="1" dirty="0">
                <a:latin typeface="Times New Roman" panose="02020603050405020304" pitchFamily="18" charset="0"/>
                <a:cs typeface="Times New Roman" panose="02020603050405020304" pitchFamily="18" charset="0"/>
              </a:rPr>
              <a:t>Assistant Professor – Department of Civil, Construction &amp; Environmental Engineering</a:t>
            </a:r>
          </a:p>
          <a:p>
            <a:pPr eaLnBrk="1" fontAlgn="auto" hangingPunct="1">
              <a:spcBef>
                <a:spcPts val="800"/>
              </a:spcBef>
              <a:spcAft>
                <a:spcPts val="0"/>
              </a:spcAft>
              <a:buFont typeface="Wingdings" panose="05000000000000000000" pitchFamily="2" charset="2"/>
              <a:buChar char="Ø"/>
              <a:defRPr/>
            </a:pPr>
            <a:r>
              <a:rPr lang="en-US" sz="1600" dirty="0">
                <a:latin typeface="Times New Roman" panose="02020603050405020304" pitchFamily="18" charset="0"/>
                <a:cs typeface="Times New Roman" panose="02020603050405020304" pitchFamily="18" charset="0"/>
              </a:rPr>
              <a:t>Co-Principal Investigator – </a:t>
            </a:r>
            <a:r>
              <a:rPr lang="en-US" sz="1600" b="1" dirty="0" err="1">
                <a:latin typeface="Times New Roman" panose="02020603050405020304" pitchFamily="18" charset="0"/>
                <a:cs typeface="Times New Roman" panose="02020603050405020304" pitchFamily="18" charset="0"/>
              </a:rPr>
              <a:t>Halil</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Ceylan</a:t>
            </a:r>
            <a:endParaRPr lang="en-US" sz="1600" b="1" dirty="0">
              <a:latin typeface="Times New Roman" panose="02020603050405020304" pitchFamily="18" charset="0"/>
              <a:cs typeface="Times New Roman" panose="02020603050405020304" pitchFamily="18" charset="0"/>
            </a:endParaRPr>
          </a:p>
          <a:p>
            <a:pPr marL="742950" lvl="1" indent="0" eaLnBrk="1" fontAlgn="auto" hangingPunct="1">
              <a:spcAft>
                <a:spcPts val="0"/>
              </a:spcAft>
              <a:buNone/>
              <a:defRPr/>
            </a:pPr>
            <a:r>
              <a:rPr lang="en-US" sz="1200" i="1" dirty="0">
                <a:latin typeface="Times New Roman" panose="02020603050405020304" pitchFamily="18" charset="0"/>
                <a:cs typeface="Times New Roman" panose="02020603050405020304" pitchFamily="18" charset="0"/>
              </a:rPr>
              <a:t>Professor – Department of Civil, Construction &amp; Environmental Engineering</a:t>
            </a:r>
          </a:p>
          <a:p>
            <a:pPr eaLnBrk="1" fontAlgn="auto" hangingPunct="1">
              <a:spcBef>
                <a:spcPts val="800"/>
              </a:spcBef>
              <a:spcAft>
                <a:spcPts val="0"/>
              </a:spcAft>
              <a:buFont typeface="Wingdings" panose="05000000000000000000" pitchFamily="2" charset="2"/>
              <a:buChar char="Ø"/>
              <a:defRPr/>
            </a:pPr>
            <a:r>
              <a:rPr lang="en-US" sz="1600" dirty="0">
                <a:latin typeface="Times New Roman" panose="02020603050405020304" pitchFamily="18" charset="0"/>
                <a:cs typeface="Times New Roman" panose="02020603050405020304" pitchFamily="18" charset="0"/>
              </a:rPr>
              <a:t>Co-Principal Investigator – </a:t>
            </a:r>
            <a:r>
              <a:rPr lang="en-US" sz="1600" b="1" dirty="0" err="1">
                <a:latin typeface="Times New Roman" panose="02020603050405020304" pitchFamily="18" charset="0"/>
                <a:cs typeface="Times New Roman" panose="02020603050405020304" pitchFamily="18" charset="0"/>
              </a:rPr>
              <a:t>Junxing</a:t>
            </a:r>
            <a:r>
              <a:rPr lang="en-US" sz="1600" b="1" dirty="0">
                <a:latin typeface="Times New Roman" panose="02020603050405020304" pitchFamily="18" charset="0"/>
                <a:cs typeface="Times New Roman" panose="02020603050405020304" pitchFamily="18" charset="0"/>
              </a:rPr>
              <a:t> Zheng</a:t>
            </a:r>
          </a:p>
          <a:p>
            <a:pPr marL="742950" lvl="1" indent="0" eaLnBrk="1" fontAlgn="auto" hangingPunct="1">
              <a:spcAft>
                <a:spcPts val="0"/>
              </a:spcAft>
              <a:buNone/>
              <a:defRPr/>
            </a:pPr>
            <a:r>
              <a:rPr lang="en-US" sz="1200" i="1" dirty="0">
                <a:latin typeface="Times New Roman" panose="02020603050405020304" pitchFamily="18" charset="0"/>
                <a:cs typeface="Times New Roman" panose="02020603050405020304" pitchFamily="18" charset="0"/>
              </a:rPr>
              <a:t>Assistant Professor – Department of Civil, Construction &amp; Environmental Engineering</a:t>
            </a:r>
          </a:p>
          <a:p>
            <a:pPr marL="344488" indent="-341313" eaLnBrk="1" fontAlgn="auto" hangingPunct="1">
              <a:spcBef>
                <a:spcPts val="800"/>
              </a:spcBef>
              <a:spcAft>
                <a:spcPts val="0"/>
              </a:spcAft>
              <a:buFont typeface="Wingdings" panose="05000000000000000000" pitchFamily="2" charset="2"/>
              <a:buChar char="Ø"/>
              <a:defRPr/>
            </a:pPr>
            <a:r>
              <a:rPr lang="en-US" sz="1600" dirty="0">
                <a:latin typeface="Times New Roman" panose="02020603050405020304" pitchFamily="18" charset="0"/>
                <a:cs typeface="Times New Roman" panose="02020603050405020304" pitchFamily="18" charset="0"/>
              </a:rPr>
              <a:t>Research Personnel – </a:t>
            </a:r>
            <a:r>
              <a:rPr lang="en-US" sz="1600" b="1" dirty="0">
                <a:latin typeface="Times New Roman" panose="02020603050405020304" pitchFamily="18" charset="0"/>
                <a:cs typeface="Times New Roman" panose="02020603050405020304" pitchFamily="18" charset="0"/>
              </a:rPr>
              <a:t>Haluk Sinan Coban</a:t>
            </a:r>
          </a:p>
          <a:p>
            <a:pPr marL="742950" lvl="1" indent="0" eaLnBrk="1" fontAlgn="auto" hangingPunct="1">
              <a:spcAft>
                <a:spcPts val="0"/>
              </a:spcAft>
              <a:buNone/>
              <a:defRPr/>
            </a:pPr>
            <a:r>
              <a:rPr lang="en-US" sz="1200" i="1" dirty="0">
                <a:latin typeface="Times New Roman" panose="02020603050405020304" pitchFamily="18" charset="0"/>
                <a:cs typeface="Times New Roman" panose="02020603050405020304" pitchFamily="18" charset="0"/>
              </a:rPr>
              <a:t>PhD Student – Department of Civil, Construction &amp; Environmental Engineering </a:t>
            </a:r>
          </a:p>
          <a:p>
            <a:pPr marL="0" lvl="1" indent="0" eaLnBrk="1" fontAlgn="auto" hangingPunct="1">
              <a:spcAft>
                <a:spcPts val="0"/>
              </a:spcAft>
              <a:buNone/>
              <a:defRPr/>
            </a:pPr>
            <a:r>
              <a:rPr lang="en-US" sz="2400" b="1" u="sng" dirty="0">
                <a:latin typeface="Times New Roman" panose="02020603050405020304" pitchFamily="18" charset="0"/>
                <a:cs typeface="Times New Roman" panose="02020603050405020304" pitchFamily="18" charset="0"/>
              </a:rPr>
              <a:t>University of Wisconsin-Madison</a:t>
            </a:r>
            <a:endParaRPr lang="en-US" sz="2400" dirty="0">
              <a:latin typeface="Times New Roman" panose="02020603050405020304" pitchFamily="18" charset="0"/>
              <a:cs typeface="Times New Roman" panose="02020603050405020304" pitchFamily="18" charset="0"/>
            </a:endParaRPr>
          </a:p>
          <a:p>
            <a:pPr eaLnBrk="1" fontAlgn="auto" hangingPunct="1">
              <a:spcBef>
                <a:spcPts val="800"/>
              </a:spcBef>
              <a:spcAft>
                <a:spcPts val="0"/>
              </a:spcAft>
              <a:buFont typeface="Wingdings" panose="05000000000000000000" pitchFamily="2" charset="2"/>
              <a:buChar char="Ø"/>
              <a:defRPr/>
            </a:pPr>
            <a:r>
              <a:rPr lang="en-US" sz="1600" dirty="0">
                <a:latin typeface="Times New Roman" panose="02020603050405020304" pitchFamily="18" charset="0"/>
                <a:cs typeface="Times New Roman" panose="02020603050405020304" pitchFamily="18" charset="0"/>
              </a:rPr>
              <a:t>Co-Principal Investigator – </a:t>
            </a:r>
            <a:r>
              <a:rPr lang="en-US" sz="1600" b="1" dirty="0">
                <a:latin typeface="Times New Roman" panose="02020603050405020304" pitchFamily="18" charset="0"/>
                <a:cs typeface="Times New Roman" panose="02020603050405020304" pitchFamily="18" charset="0"/>
              </a:rPr>
              <a:t>William </a:t>
            </a:r>
            <a:r>
              <a:rPr lang="en-US" sz="1600" b="1" dirty="0" err="1">
                <a:latin typeface="Times New Roman" panose="02020603050405020304" pitchFamily="18" charset="0"/>
                <a:cs typeface="Times New Roman" panose="02020603050405020304" pitchFamily="18" charset="0"/>
              </a:rPr>
              <a:t>Likos</a:t>
            </a:r>
            <a:endParaRPr lang="en-US" sz="1600" b="1" dirty="0">
              <a:latin typeface="Times New Roman" panose="02020603050405020304" pitchFamily="18" charset="0"/>
              <a:cs typeface="Times New Roman" panose="02020603050405020304" pitchFamily="18" charset="0"/>
            </a:endParaRPr>
          </a:p>
          <a:p>
            <a:pPr marL="742950" lvl="1" indent="0" eaLnBrk="1" fontAlgn="auto" hangingPunct="1">
              <a:spcAft>
                <a:spcPts val="0"/>
              </a:spcAft>
              <a:buNone/>
              <a:defRPr/>
            </a:pPr>
            <a:r>
              <a:rPr lang="en-US" sz="1200" i="1" dirty="0">
                <a:latin typeface="Times New Roman" panose="02020603050405020304" pitchFamily="18" charset="0"/>
                <a:cs typeface="Times New Roman" panose="02020603050405020304" pitchFamily="18" charset="0"/>
              </a:rPr>
              <a:t>Professor – Department of Civil and Environmental Engineering</a:t>
            </a:r>
          </a:p>
          <a:p>
            <a:pPr eaLnBrk="1" fontAlgn="auto" hangingPunct="1">
              <a:spcBef>
                <a:spcPts val="800"/>
              </a:spcBef>
              <a:spcAft>
                <a:spcPts val="0"/>
              </a:spcAft>
              <a:buFont typeface="Wingdings" panose="05000000000000000000" pitchFamily="2" charset="2"/>
              <a:buChar char="Ø"/>
              <a:defRPr/>
            </a:pPr>
            <a:r>
              <a:rPr lang="en-US" sz="1600" dirty="0">
                <a:latin typeface="Times New Roman" panose="02020603050405020304" pitchFamily="18" charset="0"/>
                <a:cs typeface="Times New Roman" panose="02020603050405020304" pitchFamily="18" charset="0"/>
              </a:rPr>
              <a:t>Co-Principal Investigator – </a:t>
            </a:r>
            <a:r>
              <a:rPr lang="en-US" sz="1600" b="1" dirty="0" err="1">
                <a:latin typeface="Times New Roman" panose="02020603050405020304" pitchFamily="18" charset="0"/>
                <a:cs typeface="Times New Roman" panose="02020603050405020304" pitchFamily="18" charset="0"/>
              </a:rPr>
              <a:t>Tuncer</a:t>
            </a:r>
            <a:r>
              <a:rPr lang="en-US" sz="1600" b="1" dirty="0">
                <a:latin typeface="Times New Roman" panose="02020603050405020304" pitchFamily="18" charset="0"/>
                <a:cs typeface="Times New Roman" panose="02020603050405020304" pitchFamily="18" charset="0"/>
              </a:rPr>
              <a:t> B. </a:t>
            </a:r>
            <a:r>
              <a:rPr lang="en-US" sz="1600" b="1" dirty="0" err="1">
                <a:latin typeface="Times New Roman" panose="02020603050405020304" pitchFamily="18" charset="0"/>
                <a:cs typeface="Times New Roman" panose="02020603050405020304" pitchFamily="18" charset="0"/>
              </a:rPr>
              <a:t>Edil</a:t>
            </a:r>
            <a:endParaRPr lang="en-US" sz="1600" b="1" dirty="0">
              <a:latin typeface="Times New Roman" panose="02020603050405020304" pitchFamily="18" charset="0"/>
              <a:cs typeface="Times New Roman" panose="02020603050405020304" pitchFamily="18" charset="0"/>
            </a:endParaRPr>
          </a:p>
          <a:p>
            <a:pPr marL="742950" lvl="1" indent="0" eaLnBrk="1" fontAlgn="auto" hangingPunct="1">
              <a:spcAft>
                <a:spcPts val="0"/>
              </a:spcAft>
              <a:buNone/>
              <a:defRPr/>
            </a:pPr>
            <a:r>
              <a:rPr lang="en-US" sz="1200" i="1" dirty="0">
                <a:latin typeface="Times New Roman" panose="02020603050405020304" pitchFamily="18" charset="0"/>
                <a:cs typeface="Times New Roman" panose="02020603050405020304" pitchFamily="18" charset="0"/>
              </a:rPr>
              <a:t>Professor Emeritus – Department of Civil and Environmental Engineering</a:t>
            </a:r>
          </a:p>
          <a:p>
            <a:pPr marL="344488" lvl="1" indent="-344488" eaLnBrk="1" fontAlgn="auto" hangingPunct="1">
              <a:spcAft>
                <a:spcPts val="0"/>
              </a:spcAft>
              <a:buFont typeface="Wingdings" panose="05000000000000000000" pitchFamily="2" charset="2"/>
              <a:buChar char="Ø"/>
              <a:defRPr/>
            </a:pPr>
            <a:r>
              <a:rPr lang="en-US" sz="1600" dirty="0">
                <a:latin typeface="Times New Roman" panose="02020603050405020304" pitchFamily="18" charset="0"/>
                <a:cs typeface="Times New Roman" panose="02020603050405020304" pitchFamily="18" charset="0"/>
              </a:rPr>
              <a:t>Visiting Scholar – </a:t>
            </a:r>
            <a:r>
              <a:rPr lang="en-US" sz="1600" b="1" dirty="0" err="1">
                <a:latin typeface="Times New Roman" panose="02020603050405020304" pitchFamily="18" charset="0"/>
                <a:cs typeface="Times New Roman" panose="02020603050405020304" pitchFamily="18" charset="0"/>
              </a:rPr>
              <a:t>Askin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Ozocak</a:t>
            </a:r>
            <a:endParaRPr lang="en-US" sz="1600" b="1" dirty="0">
              <a:latin typeface="Times New Roman" panose="02020603050405020304" pitchFamily="18" charset="0"/>
              <a:cs typeface="Times New Roman" panose="02020603050405020304" pitchFamily="18" charset="0"/>
            </a:endParaRPr>
          </a:p>
          <a:p>
            <a:pPr marL="747713" lvl="1" indent="0" eaLnBrk="1" fontAlgn="auto" hangingPunct="1">
              <a:spcAft>
                <a:spcPts val="0"/>
              </a:spcAft>
              <a:buNone/>
              <a:defRPr/>
            </a:pPr>
            <a:r>
              <a:rPr lang="en-US" sz="1200" i="1" dirty="0">
                <a:latin typeface="Times New Roman" panose="02020603050405020304" pitchFamily="18" charset="0"/>
                <a:cs typeface="Times New Roman" panose="02020603050405020304" pitchFamily="18" charset="0"/>
              </a:rPr>
              <a:t>Associate Professor – </a:t>
            </a:r>
            <a:r>
              <a:rPr lang="en-US" sz="1200" i="1" dirty="0" err="1">
                <a:latin typeface="Times New Roman" panose="02020603050405020304" pitchFamily="18" charset="0"/>
                <a:cs typeface="Times New Roman" panose="02020603050405020304" pitchFamily="18" charset="0"/>
              </a:rPr>
              <a:t>Sakarya</a:t>
            </a:r>
            <a:r>
              <a:rPr lang="en-US" sz="1200" i="1" dirty="0">
                <a:latin typeface="Times New Roman" panose="02020603050405020304" pitchFamily="18" charset="0"/>
                <a:cs typeface="Times New Roman" panose="02020603050405020304" pitchFamily="18" charset="0"/>
              </a:rPr>
              <a:t> University</a:t>
            </a:r>
          </a:p>
          <a:p>
            <a:pPr lvl="1" eaLnBrk="1" fontAlgn="auto" hangingPunct="1">
              <a:spcAft>
                <a:spcPts val="0"/>
              </a:spcAft>
              <a:buFont typeface="Wingdings" panose="05000000000000000000" pitchFamily="2" charset="2"/>
              <a:buChar char="Ø"/>
              <a:defRPr/>
            </a:pPr>
            <a:endParaRPr lang="en-US" sz="1800" dirty="0">
              <a:latin typeface="Times New Roman" panose="02020603050405020304" pitchFamily="18" charset="0"/>
              <a:cs typeface="Times New Roman" panose="02020603050405020304" pitchFamily="18" charset="0"/>
            </a:endParaRPr>
          </a:p>
          <a:p>
            <a:pPr marL="400031" eaLnBrk="1" fontAlgn="auto" hangingPunct="1">
              <a:spcAft>
                <a:spcPts val="0"/>
              </a:spcAft>
              <a:buFont typeface="Wingdings" panose="05000000000000000000" pitchFamily="2" charset="2"/>
              <a:buChar char="Ø"/>
              <a:defRPr/>
            </a:pP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4445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291C5727-ADC6-4A60-9905-CAFB663A9811}"/>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Classification</a:t>
            </a:r>
          </a:p>
        </p:txBody>
      </p:sp>
      <p:graphicFrame>
        <p:nvGraphicFramePr>
          <p:cNvPr id="6" name="Table 5">
            <a:extLst>
              <a:ext uri="{FF2B5EF4-FFF2-40B4-BE49-F238E27FC236}">
                <a16:creationId xmlns:a16="http://schemas.microsoft.com/office/drawing/2014/main" id="{01C3EC1D-23A9-4D2A-9C96-442AE396DEDB}"/>
              </a:ext>
            </a:extLst>
          </p:cNvPr>
          <p:cNvGraphicFramePr>
            <a:graphicFrameLocks noGrp="1"/>
          </p:cNvGraphicFramePr>
          <p:nvPr>
            <p:extLst>
              <p:ext uri="{D42A27DB-BD31-4B8C-83A1-F6EECF244321}">
                <p14:modId xmlns:p14="http://schemas.microsoft.com/office/powerpoint/2010/main" val="1772919422"/>
              </p:ext>
            </p:extLst>
          </p:nvPr>
        </p:nvGraphicFramePr>
        <p:xfrm>
          <a:off x="263281" y="1515896"/>
          <a:ext cx="8611675" cy="4246104"/>
        </p:xfrm>
        <a:graphic>
          <a:graphicData uri="http://schemas.openxmlformats.org/drawingml/2006/table">
            <a:tbl>
              <a:tblPr>
                <a:tableStyleId>{5940675A-B579-460E-94D1-54222C63F5DA}</a:tableStyleId>
              </a:tblPr>
              <a:tblGrid>
                <a:gridCol w="871369">
                  <a:extLst>
                    <a:ext uri="{9D8B030D-6E8A-4147-A177-3AD203B41FA5}">
                      <a16:colId xmlns:a16="http://schemas.microsoft.com/office/drawing/2014/main" val="3893985833"/>
                    </a:ext>
                  </a:extLst>
                </a:gridCol>
                <a:gridCol w="594360">
                  <a:extLst>
                    <a:ext uri="{9D8B030D-6E8A-4147-A177-3AD203B41FA5}">
                      <a16:colId xmlns:a16="http://schemas.microsoft.com/office/drawing/2014/main" val="4270335995"/>
                    </a:ext>
                  </a:extLst>
                </a:gridCol>
                <a:gridCol w="594360">
                  <a:extLst>
                    <a:ext uri="{9D8B030D-6E8A-4147-A177-3AD203B41FA5}">
                      <a16:colId xmlns:a16="http://schemas.microsoft.com/office/drawing/2014/main" val="3025191516"/>
                    </a:ext>
                  </a:extLst>
                </a:gridCol>
                <a:gridCol w="594360">
                  <a:extLst>
                    <a:ext uri="{9D8B030D-6E8A-4147-A177-3AD203B41FA5}">
                      <a16:colId xmlns:a16="http://schemas.microsoft.com/office/drawing/2014/main" val="3793350718"/>
                    </a:ext>
                  </a:extLst>
                </a:gridCol>
                <a:gridCol w="487017">
                  <a:extLst>
                    <a:ext uri="{9D8B030D-6E8A-4147-A177-3AD203B41FA5}">
                      <a16:colId xmlns:a16="http://schemas.microsoft.com/office/drawing/2014/main" val="2352246319"/>
                    </a:ext>
                  </a:extLst>
                </a:gridCol>
                <a:gridCol w="484425">
                  <a:extLst>
                    <a:ext uri="{9D8B030D-6E8A-4147-A177-3AD203B41FA5}">
                      <a16:colId xmlns:a16="http://schemas.microsoft.com/office/drawing/2014/main" val="1666689789"/>
                    </a:ext>
                  </a:extLst>
                </a:gridCol>
                <a:gridCol w="347472">
                  <a:extLst>
                    <a:ext uri="{9D8B030D-6E8A-4147-A177-3AD203B41FA5}">
                      <a16:colId xmlns:a16="http://schemas.microsoft.com/office/drawing/2014/main" val="4219764049"/>
                    </a:ext>
                  </a:extLst>
                </a:gridCol>
                <a:gridCol w="347472">
                  <a:extLst>
                    <a:ext uri="{9D8B030D-6E8A-4147-A177-3AD203B41FA5}">
                      <a16:colId xmlns:a16="http://schemas.microsoft.com/office/drawing/2014/main" val="3624851586"/>
                    </a:ext>
                  </a:extLst>
                </a:gridCol>
                <a:gridCol w="347472">
                  <a:extLst>
                    <a:ext uri="{9D8B030D-6E8A-4147-A177-3AD203B41FA5}">
                      <a16:colId xmlns:a16="http://schemas.microsoft.com/office/drawing/2014/main" val="2017037368"/>
                    </a:ext>
                  </a:extLst>
                </a:gridCol>
                <a:gridCol w="792591">
                  <a:extLst>
                    <a:ext uri="{9D8B030D-6E8A-4147-A177-3AD203B41FA5}">
                      <a16:colId xmlns:a16="http://schemas.microsoft.com/office/drawing/2014/main" val="3470155881"/>
                    </a:ext>
                  </a:extLst>
                </a:gridCol>
                <a:gridCol w="1742247">
                  <a:extLst>
                    <a:ext uri="{9D8B030D-6E8A-4147-A177-3AD203B41FA5}">
                      <a16:colId xmlns:a16="http://schemas.microsoft.com/office/drawing/2014/main" val="1098042708"/>
                    </a:ext>
                  </a:extLst>
                </a:gridCol>
                <a:gridCol w="1408530">
                  <a:extLst>
                    <a:ext uri="{9D8B030D-6E8A-4147-A177-3AD203B41FA5}">
                      <a16:colId xmlns:a16="http://schemas.microsoft.com/office/drawing/2014/main" val="698470910"/>
                    </a:ext>
                  </a:extLst>
                </a:gridCol>
              </a:tblGrid>
              <a:tr h="195405">
                <a:tc rowSpan="2">
                  <a:txBody>
                    <a:bodyPr/>
                    <a:lstStyle/>
                    <a:p>
                      <a:pPr algn="ctr" fontAlgn="ctr"/>
                      <a:r>
                        <a:rPr lang="en-GB" sz="1200" b="1" u="none" strike="noStrike" dirty="0">
                          <a:effectLst/>
                          <a:latin typeface="Times New Roman" panose="02020603050405020304" pitchFamily="18" charset="0"/>
                          <a:cs typeface="Times New Roman" panose="02020603050405020304" pitchFamily="18" charset="0"/>
                        </a:rPr>
                        <a:t>Material</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rowSpan="2">
                  <a:txBody>
                    <a:bodyPr/>
                    <a:lstStyle/>
                    <a:p>
                      <a:pPr algn="ctr" fontAlgn="ctr"/>
                      <a:r>
                        <a:rPr lang="en-GB" sz="1200" b="1" u="none" strike="noStrike" dirty="0">
                          <a:effectLst/>
                          <a:latin typeface="Times New Roman" panose="02020603050405020304" pitchFamily="18" charset="0"/>
                          <a:cs typeface="Times New Roman" panose="02020603050405020304" pitchFamily="18" charset="0"/>
                        </a:rPr>
                        <a:t>Gravel</a:t>
                      </a:r>
                      <a:br>
                        <a:rPr lang="en-GB" sz="1200" b="1" u="none" strike="noStrike" dirty="0">
                          <a:effectLst/>
                          <a:latin typeface="Times New Roman" panose="02020603050405020304" pitchFamily="18" charset="0"/>
                          <a:cs typeface="Times New Roman" panose="02020603050405020304" pitchFamily="18" charset="0"/>
                        </a:rPr>
                      </a:br>
                      <a:r>
                        <a:rPr lang="en-GB" sz="1200" b="1" u="none" strike="noStrike" dirty="0">
                          <a:effectLst/>
                          <a:latin typeface="Times New Roman" panose="02020603050405020304" pitchFamily="18" charset="0"/>
                          <a:cs typeface="Times New Roman" panose="02020603050405020304" pitchFamily="18" charset="0"/>
                        </a:rPr>
                        <a:t>(%)</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rowSpan="2">
                  <a:txBody>
                    <a:bodyPr/>
                    <a:lstStyle/>
                    <a:p>
                      <a:pPr algn="ctr" fontAlgn="ctr"/>
                      <a:r>
                        <a:rPr lang="en-GB" sz="1200" b="1" u="none" strike="noStrike" dirty="0">
                          <a:effectLst/>
                          <a:latin typeface="Times New Roman" panose="02020603050405020304" pitchFamily="18" charset="0"/>
                          <a:cs typeface="Times New Roman" panose="02020603050405020304" pitchFamily="18" charset="0"/>
                        </a:rPr>
                        <a:t>Sand</a:t>
                      </a:r>
                      <a:br>
                        <a:rPr lang="en-GB" sz="1200" b="1" u="none" strike="noStrike" dirty="0">
                          <a:effectLst/>
                          <a:latin typeface="Times New Roman" panose="02020603050405020304" pitchFamily="18" charset="0"/>
                          <a:cs typeface="Times New Roman" panose="02020603050405020304" pitchFamily="18" charset="0"/>
                        </a:rPr>
                      </a:br>
                      <a:r>
                        <a:rPr lang="en-GB" sz="1200" b="1" u="none" strike="noStrike" dirty="0">
                          <a:effectLst/>
                          <a:latin typeface="Times New Roman" panose="02020603050405020304" pitchFamily="18" charset="0"/>
                          <a:cs typeface="Times New Roman" panose="02020603050405020304" pitchFamily="18" charset="0"/>
                        </a:rPr>
                        <a:t>(%)</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rowSpan="2">
                  <a:txBody>
                    <a:bodyPr/>
                    <a:lstStyle/>
                    <a:p>
                      <a:pPr algn="ctr" fontAlgn="ctr"/>
                      <a:r>
                        <a:rPr lang="en-GB" sz="1200" b="1" u="none" strike="noStrike" dirty="0">
                          <a:effectLst/>
                          <a:latin typeface="Times New Roman" panose="02020603050405020304" pitchFamily="18" charset="0"/>
                          <a:cs typeface="Times New Roman" panose="02020603050405020304" pitchFamily="18" charset="0"/>
                        </a:rPr>
                        <a:t>Fines</a:t>
                      </a:r>
                      <a:br>
                        <a:rPr lang="en-GB" sz="1200" b="1" u="none" strike="noStrike" dirty="0">
                          <a:effectLst/>
                          <a:latin typeface="Times New Roman" panose="02020603050405020304" pitchFamily="18" charset="0"/>
                          <a:cs typeface="Times New Roman" panose="02020603050405020304" pitchFamily="18" charset="0"/>
                        </a:rPr>
                      </a:br>
                      <a:r>
                        <a:rPr lang="en-GB" sz="1200" b="1" u="none" strike="noStrike" dirty="0">
                          <a:effectLst/>
                          <a:latin typeface="Times New Roman" panose="02020603050405020304" pitchFamily="18" charset="0"/>
                          <a:cs typeface="Times New Roman" panose="02020603050405020304" pitchFamily="18" charset="0"/>
                        </a:rPr>
                        <a:t>(%)</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rowSpan="2">
                  <a:txBody>
                    <a:bodyPr/>
                    <a:lstStyle/>
                    <a:p>
                      <a:pPr algn="ctr" fontAlgn="ctr"/>
                      <a:r>
                        <a:rPr lang="en-GB" sz="1200" b="1" u="none" strike="noStrike" dirty="0">
                          <a:effectLst/>
                          <a:latin typeface="Times New Roman" panose="02020603050405020304" pitchFamily="18" charset="0"/>
                          <a:cs typeface="Times New Roman" panose="02020603050405020304" pitchFamily="18" charset="0"/>
                        </a:rPr>
                        <a:t>C</a:t>
                      </a:r>
                      <a:r>
                        <a:rPr lang="en-GB" sz="1200" b="1" u="none" strike="noStrike" baseline="-25000" dirty="0">
                          <a:effectLst/>
                          <a:latin typeface="Times New Roman" panose="02020603050405020304" pitchFamily="18" charset="0"/>
                          <a:cs typeface="Times New Roman" panose="02020603050405020304" pitchFamily="18" charset="0"/>
                        </a:rPr>
                        <a:t>u</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rowSpan="2">
                  <a:txBody>
                    <a:bodyPr/>
                    <a:lstStyle/>
                    <a:p>
                      <a:pPr algn="ctr" fontAlgn="ctr"/>
                      <a:r>
                        <a:rPr lang="en-GB" sz="1200" b="1" u="none" strike="noStrike" dirty="0">
                          <a:effectLst/>
                          <a:latin typeface="Times New Roman" panose="02020603050405020304" pitchFamily="18" charset="0"/>
                          <a:cs typeface="Times New Roman" panose="02020603050405020304" pitchFamily="18" charset="0"/>
                        </a:rPr>
                        <a:t>C</a:t>
                      </a:r>
                      <a:r>
                        <a:rPr lang="en-GB" sz="1200" b="1" u="none" strike="noStrike" baseline="-25000" dirty="0">
                          <a:effectLst/>
                          <a:latin typeface="Times New Roman" panose="02020603050405020304" pitchFamily="18" charset="0"/>
                          <a:cs typeface="Times New Roman" panose="02020603050405020304" pitchFamily="18" charset="0"/>
                        </a:rPr>
                        <a:t>c</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rowSpan="2">
                  <a:txBody>
                    <a:bodyPr/>
                    <a:lstStyle/>
                    <a:p>
                      <a:pPr algn="ctr" fontAlgn="ctr"/>
                      <a:r>
                        <a:rPr lang="en-GB" sz="1200" b="1" u="none" strike="noStrike" dirty="0">
                          <a:effectLst/>
                          <a:latin typeface="Times New Roman" panose="02020603050405020304" pitchFamily="18" charset="0"/>
                          <a:cs typeface="Times New Roman" panose="02020603050405020304" pitchFamily="18" charset="0"/>
                        </a:rPr>
                        <a:t>LL</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rowSpan="2">
                  <a:txBody>
                    <a:bodyPr/>
                    <a:lstStyle/>
                    <a:p>
                      <a:pPr algn="ctr" fontAlgn="ctr"/>
                      <a:r>
                        <a:rPr lang="en-GB" sz="1200" b="1" u="none" strike="noStrike" dirty="0">
                          <a:effectLst/>
                          <a:latin typeface="Times New Roman" panose="02020603050405020304" pitchFamily="18" charset="0"/>
                          <a:cs typeface="Times New Roman" panose="02020603050405020304" pitchFamily="18" charset="0"/>
                        </a:rPr>
                        <a:t>PL</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rowSpan="2">
                  <a:txBody>
                    <a:bodyPr/>
                    <a:lstStyle/>
                    <a:p>
                      <a:pPr algn="ctr" fontAlgn="ctr"/>
                      <a:r>
                        <a:rPr lang="en-GB" sz="1200" b="1" u="none" strike="noStrike" dirty="0">
                          <a:effectLst/>
                          <a:latin typeface="Times New Roman" panose="02020603050405020304" pitchFamily="18" charset="0"/>
                          <a:cs typeface="Times New Roman" panose="02020603050405020304" pitchFamily="18" charset="0"/>
                        </a:rPr>
                        <a:t>PI</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gridSpan="2">
                  <a:txBody>
                    <a:bodyPr/>
                    <a:lstStyle/>
                    <a:p>
                      <a:pPr algn="ctr" fontAlgn="ctr"/>
                      <a:r>
                        <a:rPr lang="en-GB" sz="1200" b="1" u="none" strike="noStrike" dirty="0">
                          <a:effectLst/>
                          <a:latin typeface="Times New Roman" panose="02020603050405020304" pitchFamily="18" charset="0"/>
                          <a:cs typeface="Times New Roman" panose="02020603050405020304" pitchFamily="18" charset="0"/>
                        </a:rPr>
                        <a:t>USCS (ASTM D2487)</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hMerge="1">
                  <a:txBody>
                    <a:bodyPr/>
                    <a:lstStyle/>
                    <a:p>
                      <a:endParaRPr lang="en-GB"/>
                    </a:p>
                  </a:txBody>
                  <a:tcPr/>
                </a:tc>
                <a:tc rowSpan="2">
                  <a:txBody>
                    <a:bodyPr/>
                    <a:lstStyle/>
                    <a:p>
                      <a:pPr algn="ctr" fontAlgn="ctr"/>
                      <a:r>
                        <a:rPr lang="en-GB" sz="1200" b="1" u="none" strike="noStrike" dirty="0">
                          <a:effectLst/>
                          <a:latin typeface="Times New Roman" panose="02020603050405020304" pitchFamily="18" charset="0"/>
                          <a:cs typeface="Times New Roman" panose="02020603050405020304" pitchFamily="18" charset="0"/>
                        </a:rPr>
                        <a:t>AASHTO M 145</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extLst>
                  <a:ext uri="{0D108BD9-81ED-4DB2-BD59-A6C34878D82A}">
                    <a16:rowId xmlns:a16="http://schemas.microsoft.com/office/drawing/2014/main" val="440665014"/>
                  </a:ext>
                </a:extLst>
              </a:tr>
              <a:tr h="210219">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1200" b="1" u="none" strike="noStrike" dirty="0">
                          <a:effectLst/>
                          <a:latin typeface="Times New Roman" panose="02020603050405020304" pitchFamily="18" charset="0"/>
                          <a:cs typeface="Times New Roman" panose="02020603050405020304" pitchFamily="18" charset="0"/>
                        </a:rPr>
                        <a:t>Symbol</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b="1" u="none" strike="noStrike" dirty="0">
                          <a:effectLst/>
                          <a:latin typeface="Times New Roman" panose="02020603050405020304" pitchFamily="18" charset="0"/>
                          <a:cs typeface="Times New Roman" panose="02020603050405020304" pitchFamily="18" charset="0"/>
                        </a:rPr>
                        <a:t>Definition</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vMerge="1">
                  <a:txBody>
                    <a:bodyPr/>
                    <a:lstStyle/>
                    <a:p>
                      <a:endParaRPr lang="en-GB"/>
                    </a:p>
                  </a:txBody>
                  <a:tcPr/>
                </a:tc>
                <a:extLst>
                  <a:ext uri="{0D108BD9-81ED-4DB2-BD59-A6C34878D82A}">
                    <a16:rowId xmlns:a16="http://schemas.microsoft.com/office/drawing/2014/main" val="1916845430"/>
                  </a:ext>
                </a:extLst>
              </a:tr>
              <a:tr h="384048">
                <a:tc>
                  <a:txBody>
                    <a:bodyPr/>
                    <a:lstStyle/>
                    <a:p>
                      <a:pPr algn="l" fontAlgn="ctr"/>
                      <a:r>
                        <a:rPr lang="en-GB" sz="1200" u="none" strike="noStrike" dirty="0">
                          <a:effectLst/>
                          <a:latin typeface="Times New Roman" panose="02020603050405020304" pitchFamily="18" charset="0"/>
                          <a:cs typeface="Times New Roman" panose="02020603050405020304" pitchFamily="18" charset="0"/>
                        </a:rPr>
                        <a:t>Coarse RCA</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dirty="0">
                          <a:effectLst/>
                          <a:latin typeface="Times New Roman" panose="02020603050405020304" pitchFamily="18" charset="0"/>
                          <a:cs typeface="Times New Roman" panose="02020603050405020304" pitchFamily="18" charset="0"/>
                        </a:rPr>
                        <a:t>61.7</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dirty="0">
                          <a:effectLst/>
                          <a:latin typeface="Times New Roman" panose="02020603050405020304" pitchFamily="18" charset="0"/>
                          <a:cs typeface="Times New Roman" panose="02020603050405020304" pitchFamily="18" charset="0"/>
                        </a:rPr>
                        <a:t>34.9</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3.4</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34.5</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1.75</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NA</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NA</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NP</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GW</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Well-Graded Gravel with Sand</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A-1-a</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extLst>
                  <a:ext uri="{0D108BD9-81ED-4DB2-BD59-A6C34878D82A}">
                    <a16:rowId xmlns:a16="http://schemas.microsoft.com/office/drawing/2014/main" val="3506950118"/>
                  </a:ext>
                </a:extLst>
              </a:tr>
              <a:tr h="384048">
                <a:tc>
                  <a:txBody>
                    <a:bodyPr/>
                    <a:lstStyle/>
                    <a:p>
                      <a:pPr algn="l" fontAlgn="ctr"/>
                      <a:r>
                        <a:rPr lang="en-GB" sz="1200" u="none" strike="noStrike" dirty="0">
                          <a:effectLst/>
                          <a:latin typeface="Times New Roman" panose="02020603050405020304" pitchFamily="18" charset="0"/>
                          <a:cs typeface="Times New Roman" panose="02020603050405020304" pitchFamily="18" charset="0"/>
                        </a:rPr>
                        <a:t>Fine RCA</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38.3</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dirty="0">
                          <a:effectLst/>
                          <a:latin typeface="Times New Roman" panose="02020603050405020304" pitchFamily="18" charset="0"/>
                          <a:cs typeface="Times New Roman" panose="02020603050405020304" pitchFamily="18" charset="0"/>
                        </a:rPr>
                        <a:t>54.6</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dirty="0">
                          <a:effectLst/>
                          <a:latin typeface="Times New Roman" panose="02020603050405020304" pitchFamily="18" charset="0"/>
                          <a:cs typeface="Times New Roman" panose="02020603050405020304" pitchFamily="18" charset="0"/>
                        </a:rPr>
                        <a:t>7.1</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33.9</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1.12</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32.7</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NA</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NP</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SW-SM</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Well-Graded Sand with Silt and Gravel</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A-1-a</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extLst>
                  <a:ext uri="{0D108BD9-81ED-4DB2-BD59-A6C34878D82A}">
                    <a16:rowId xmlns:a16="http://schemas.microsoft.com/office/drawing/2014/main" val="2660566315"/>
                  </a:ext>
                </a:extLst>
              </a:tr>
              <a:tr h="384048">
                <a:tc>
                  <a:txBody>
                    <a:bodyPr/>
                    <a:lstStyle/>
                    <a:p>
                      <a:pPr algn="l" fontAlgn="ctr"/>
                      <a:r>
                        <a:rPr lang="en-GB" sz="1200" u="none" strike="noStrike" dirty="0">
                          <a:effectLst/>
                          <a:latin typeface="Times New Roman" panose="02020603050405020304" pitchFamily="18" charset="0"/>
                          <a:cs typeface="Times New Roman" panose="02020603050405020304" pitchFamily="18" charset="0"/>
                        </a:rPr>
                        <a:t>Limestone</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52.3</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32.6</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15.1</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211.3</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1.91</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dirty="0">
                          <a:effectLst/>
                          <a:latin typeface="Times New Roman" panose="02020603050405020304" pitchFamily="18" charset="0"/>
                          <a:cs typeface="Times New Roman" panose="02020603050405020304" pitchFamily="18" charset="0"/>
                        </a:rPr>
                        <a:t>17.9</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NA</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NP</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GM</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Silty Gravel with Sand</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A-1-b</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extLst>
                  <a:ext uri="{0D108BD9-81ED-4DB2-BD59-A6C34878D82A}">
                    <a16:rowId xmlns:a16="http://schemas.microsoft.com/office/drawing/2014/main" val="504165889"/>
                  </a:ext>
                </a:extLst>
              </a:tr>
              <a:tr h="384048">
                <a:tc>
                  <a:txBody>
                    <a:bodyPr/>
                    <a:lstStyle/>
                    <a:p>
                      <a:pPr algn="l" fontAlgn="ctr"/>
                      <a:r>
                        <a:rPr lang="en-GB" sz="1200" u="none" strike="noStrike" dirty="0">
                          <a:effectLst/>
                          <a:latin typeface="Times New Roman" panose="02020603050405020304" pitchFamily="18" charset="0"/>
                          <a:cs typeface="Times New Roman" panose="02020603050405020304" pitchFamily="18" charset="0"/>
                        </a:rPr>
                        <a:t>RCA+RAP</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dirty="0">
                          <a:effectLst/>
                          <a:latin typeface="Times New Roman" panose="02020603050405020304" pitchFamily="18" charset="0"/>
                          <a:cs typeface="Times New Roman" panose="02020603050405020304" pitchFamily="18" charset="0"/>
                        </a:rPr>
                        <a:t>41</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50.4</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8.6</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49.4</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0.98</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27.4</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NA</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NP</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SP-SM</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Poorly-Graded Sand with Silt and Gravel</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A-1-a</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extLst>
                  <a:ext uri="{0D108BD9-81ED-4DB2-BD59-A6C34878D82A}">
                    <a16:rowId xmlns:a16="http://schemas.microsoft.com/office/drawing/2014/main" val="518489533"/>
                  </a:ext>
                </a:extLst>
              </a:tr>
              <a:tr h="384048">
                <a:tc>
                  <a:txBody>
                    <a:bodyPr/>
                    <a:lstStyle/>
                    <a:p>
                      <a:pPr algn="l" fontAlgn="ctr"/>
                      <a:r>
                        <a:rPr lang="en-GB" sz="1200" u="none" strike="noStrike" dirty="0">
                          <a:effectLst/>
                          <a:latin typeface="Times New Roman" panose="02020603050405020304" pitchFamily="18" charset="0"/>
                          <a:cs typeface="Times New Roman" panose="02020603050405020304" pitchFamily="18" charset="0"/>
                        </a:rPr>
                        <a:t>Class 6</a:t>
                      </a:r>
                      <a:br>
                        <a:rPr lang="en-GB" sz="1200" u="none" strike="noStrike" dirty="0">
                          <a:effectLst/>
                          <a:latin typeface="Times New Roman" panose="02020603050405020304" pitchFamily="18" charset="0"/>
                          <a:cs typeface="Times New Roman" panose="02020603050405020304" pitchFamily="18" charset="0"/>
                        </a:rPr>
                      </a:br>
                      <a:r>
                        <a:rPr lang="en-GB" sz="1200" u="none" strike="noStrike" dirty="0">
                          <a:effectLst/>
                          <a:latin typeface="Times New Roman" panose="02020603050405020304" pitchFamily="18" charset="0"/>
                          <a:cs typeface="Times New Roman" panose="02020603050405020304" pitchFamily="18" charset="0"/>
                        </a:rPr>
                        <a:t>Aggregate</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35.1</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58.6</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6.3</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23.8</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0.60</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27.4</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NA</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NP</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dirty="0">
                          <a:effectLst/>
                          <a:latin typeface="Times New Roman" panose="02020603050405020304" pitchFamily="18" charset="0"/>
                          <a:cs typeface="Times New Roman" panose="02020603050405020304" pitchFamily="18" charset="0"/>
                        </a:rPr>
                        <a:t>SP-SM</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Poorly-Graded Sand with Silt and Gravel</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A-1-a</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extLst>
                  <a:ext uri="{0D108BD9-81ED-4DB2-BD59-A6C34878D82A}">
                    <a16:rowId xmlns:a16="http://schemas.microsoft.com/office/drawing/2014/main" val="3035277879"/>
                  </a:ext>
                </a:extLst>
              </a:tr>
              <a:tr h="384048">
                <a:tc>
                  <a:txBody>
                    <a:bodyPr/>
                    <a:lstStyle/>
                    <a:p>
                      <a:pPr algn="l" fontAlgn="ctr"/>
                      <a:r>
                        <a:rPr lang="en-GB" sz="1200" u="none" strike="noStrike" dirty="0">
                          <a:effectLst/>
                          <a:latin typeface="Times New Roman" panose="02020603050405020304" pitchFamily="18" charset="0"/>
                          <a:cs typeface="Times New Roman" panose="02020603050405020304" pitchFamily="18" charset="0"/>
                        </a:rPr>
                        <a:t>Class 5Q</a:t>
                      </a:r>
                      <a:br>
                        <a:rPr lang="en-GB" sz="1200" u="none" strike="noStrike" dirty="0">
                          <a:effectLst/>
                          <a:latin typeface="Times New Roman" panose="02020603050405020304" pitchFamily="18" charset="0"/>
                          <a:cs typeface="Times New Roman" panose="02020603050405020304" pitchFamily="18" charset="0"/>
                        </a:rPr>
                      </a:br>
                      <a:r>
                        <a:rPr lang="en-GB" sz="1200" u="none" strike="noStrike" dirty="0">
                          <a:effectLst/>
                          <a:latin typeface="Times New Roman" panose="02020603050405020304" pitchFamily="18" charset="0"/>
                          <a:cs typeface="Times New Roman" panose="02020603050405020304" pitchFamily="18" charset="0"/>
                        </a:rPr>
                        <a:t>Aggregate</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65.9</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30.9</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3.2</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33.7</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2.60</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NA</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NA</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NP</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dirty="0">
                          <a:effectLst/>
                          <a:latin typeface="Times New Roman" panose="02020603050405020304" pitchFamily="18" charset="0"/>
                          <a:cs typeface="Times New Roman" panose="02020603050405020304" pitchFamily="18" charset="0"/>
                        </a:rPr>
                        <a:t>GW</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Well-Graded Gravel with Sand</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dirty="0">
                          <a:effectLst/>
                          <a:latin typeface="Times New Roman" panose="02020603050405020304" pitchFamily="18" charset="0"/>
                          <a:cs typeface="Times New Roman" panose="02020603050405020304" pitchFamily="18" charset="0"/>
                        </a:rPr>
                        <a:t>A-1-a</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extLst>
                  <a:ext uri="{0D108BD9-81ED-4DB2-BD59-A6C34878D82A}">
                    <a16:rowId xmlns:a16="http://schemas.microsoft.com/office/drawing/2014/main" val="87165952"/>
                  </a:ext>
                </a:extLst>
              </a:tr>
              <a:tr h="384048">
                <a:tc>
                  <a:txBody>
                    <a:bodyPr/>
                    <a:lstStyle/>
                    <a:p>
                      <a:pPr algn="l" fontAlgn="b"/>
                      <a:r>
                        <a:rPr lang="en-GB" sz="1200" u="none" strike="noStrike" dirty="0">
                          <a:effectLst/>
                          <a:latin typeface="Times New Roman" panose="02020603050405020304" pitchFamily="18" charset="0"/>
                          <a:cs typeface="Times New Roman" panose="02020603050405020304" pitchFamily="18" charset="0"/>
                        </a:rPr>
                        <a:t>S. Granular Borrow</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b"/>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31.1</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56.5</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12.4</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30.3</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1.10</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18.9</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NA</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NP</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SM</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dirty="0">
                          <a:effectLst/>
                          <a:latin typeface="Times New Roman" panose="02020603050405020304" pitchFamily="18" charset="0"/>
                          <a:cs typeface="Times New Roman" panose="02020603050405020304" pitchFamily="18" charset="0"/>
                        </a:rPr>
                        <a:t>Silty Sand with Gravel</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A-1-b</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extLst>
                  <a:ext uri="{0D108BD9-81ED-4DB2-BD59-A6C34878D82A}">
                    <a16:rowId xmlns:a16="http://schemas.microsoft.com/office/drawing/2014/main" val="2641550209"/>
                  </a:ext>
                </a:extLst>
              </a:tr>
              <a:tr h="384048">
                <a:tc>
                  <a:txBody>
                    <a:bodyPr/>
                    <a:lstStyle/>
                    <a:p>
                      <a:pPr algn="l" fontAlgn="ctr"/>
                      <a:r>
                        <a:rPr lang="en-GB" sz="1200" u="none" strike="noStrike" dirty="0">
                          <a:effectLst/>
                          <a:latin typeface="Times New Roman" panose="02020603050405020304" pitchFamily="18" charset="0"/>
                          <a:cs typeface="Times New Roman" panose="02020603050405020304" pitchFamily="18" charset="0"/>
                        </a:rPr>
                        <a:t>LSSB</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99.6</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0.3</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0.1</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1.84</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1.08</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NA</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NA</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NA</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GP</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Poorly-Graded Gravel</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A-1-a</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extLst>
                  <a:ext uri="{0D108BD9-81ED-4DB2-BD59-A6C34878D82A}">
                    <a16:rowId xmlns:a16="http://schemas.microsoft.com/office/drawing/2014/main" val="3953718457"/>
                  </a:ext>
                </a:extLst>
              </a:tr>
              <a:tr h="384048">
                <a:tc>
                  <a:txBody>
                    <a:bodyPr/>
                    <a:lstStyle/>
                    <a:p>
                      <a:pPr algn="l" fontAlgn="ctr"/>
                      <a:r>
                        <a:rPr lang="en-GB" sz="1200" u="none" strike="noStrike" dirty="0">
                          <a:effectLst/>
                          <a:latin typeface="Times New Roman" panose="02020603050405020304" pitchFamily="18" charset="0"/>
                          <a:cs typeface="Times New Roman" panose="02020603050405020304" pitchFamily="18" charset="0"/>
                        </a:rPr>
                        <a:t>Sand</a:t>
                      </a:r>
                      <a:br>
                        <a:rPr lang="en-GB" sz="1200" u="none" strike="noStrike" dirty="0">
                          <a:effectLst/>
                          <a:latin typeface="Times New Roman" panose="02020603050405020304" pitchFamily="18" charset="0"/>
                          <a:cs typeface="Times New Roman" panose="02020603050405020304" pitchFamily="18" charset="0"/>
                        </a:rPr>
                      </a:br>
                      <a:r>
                        <a:rPr lang="en-GB" sz="1200" u="none" strike="noStrike" dirty="0">
                          <a:effectLst/>
                          <a:latin typeface="Times New Roman" panose="02020603050405020304" pitchFamily="18" charset="0"/>
                          <a:cs typeface="Times New Roman" panose="02020603050405020304" pitchFamily="18" charset="0"/>
                        </a:rPr>
                        <a:t>Subgrade</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27.6</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59.8</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12.6</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33.1</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1.24</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19.9</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NA</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NP</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SM</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Silty Sand with Gravel</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dirty="0">
                          <a:effectLst/>
                          <a:latin typeface="Times New Roman" panose="02020603050405020304" pitchFamily="18" charset="0"/>
                          <a:cs typeface="Times New Roman" panose="02020603050405020304" pitchFamily="18" charset="0"/>
                        </a:rPr>
                        <a:t>A-1-b</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extLst>
                  <a:ext uri="{0D108BD9-81ED-4DB2-BD59-A6C34878D82A}">
                    <a16:rowId xmlns:a16="http://schemas.microsoft.com/office/drawing/2014/main" val="4247298048"/>
                  </a:ext>
                </a:extLst>
              </a:tr>
              <a:tr h="384048">
                <a:tc>
                  <a:txBody>
                    <a:bodyPr/>
                    <a:lstStyle/>
                    <a:p>
                      <a:pPr algn="l" fontAlgn="ctr"/>
                      <a:r>
                        <a:rPr lang="en-GB" sz="1200" u="none" strike="noStrike" dirty="0">
                          <a:effectLst/>
                          <a:latin typeface="Times New Roman" panose="02020603050405020304" pitchFamily="18" charset="0"/>
                          <a:cs typeface="Times New Roman" panose="02020603050405020304" pitchFamily="18" charset="0"/>
                        </a:rPr>
                        <a:t>Clay Loam</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3.1</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dirty="0">
                          <a:effectLst/>
                          <a:latin typeface="Times New Roman" panose="02020603050405020304" pitchFamily="18" charset="0"/>
                          <a:cs typeface="Times New Roman" panose="02020603050405020304" pitchFamily="18" charset="0"/>
                        </a:rPr>
                        <a:t>37.2</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59.7</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NA</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NA</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36.3</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23.9</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12.4</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CL</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Sandy Lean Clay</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tc>
                  <a:txBody>
                    <a:bodyPr/>
                    <a:lstStyle/>
                    <a:p>
                      <a:pPr algn="ctr" fontAlgn="ctr"/>
                      <a:r>
                        <a:rPr lang="en-GB" sz="1200" u="none" strike="noStrike" dirty="0">
                          <a:effectLst/>
                          <a:latin typeface="Times New Roman" panose="02020603050405020304" pitchFamily="18" charset="0"/>
                          <a:cs typeface="Times New Roman" panose="02020603050405020304" pitchFamily="18" charset="0"/>
                        </a:rPr>
                        <a:t>A-6</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305" marR="9305" marT="9305" marB="0" anchor="ctr"/>
                </a:tc>
                <a:extLst>
                  <a:ext uri="{0D108BD9-81ED-4DB2-BD59-A6C34878D82A}">
                    <a16:rowId xmlns:a16="http://schemas.microsoft.com/office/drawing/2014/main" val="1396854403"/>
                  </a:ext>
                </a:extLst>
              </a:tr>
            </a:tbl>
          </a:graphicData>
        </a:graphic>
      </p:graphicFrame>
      <p:sp>
        <p:nvSpPr>
          <p:cNvPr id="8" name="TextBox 7">
            <a:extLst>
              <a:ext uri="{FF2B5EF4-FFF2-40B4-BE49-F238E27FC236}">
                <a16:creationId xmlns:a16="http://schemas.microsoft.com/office/drawing/2014/main" id="{2C7C764C-8E33-4F1D-B4DD-4ECB631D93B7}"/>
              </a:ext>
            </a:extLst>
          </p:cNvPr>
          <p:cNvSpPr txBox="1"/>
          <p:nvPr/>
        </p:nvSpPr>
        <p:spPr>
          <a:xfrm>
            <a:off x="179057" y="5750246"/>
            <a:ext cx="8964943" cy="646331"/>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Fines = silt and clay; C</a:t>
            </a:r>
            <a:r>
              <a:rPr lang="en-US" sz="1200" baseline="-25000" dirty="0">
                <a:latin typeface="Times New Roman" panose="02020603050405020304" pitchFamily="18" charset="0"/>
                <a:cs typeface="Times New Roman" panose="02020603050405020304" pitchFamily="18" charset="0"/>
              </a:rPr>
              <a:t>u</a:t>
            </a:r>
            <a:r>
              <a:rPr lang="en-US" sz="1200" dirty="0">
                <a:latin typeface="Times New Roman" panose="02020603050405020304" pitchFamily="18" charset="0"/>
                <a:cs typeface="Times New Roman" panose="02020603050405020304" pitchFamily="18" charset="0"/>
              </a:rPr>
              <a:t> = coefficient of uniformity; C</a:t>
            </a:r>
            <a:r>
              <a:rPr lang="en-US" sz="1200" baseline="-25000" dirty="0">
                <a:latin typeface="Times New Roman" panose="02020603050405020304" pitchFamily="18" charset="0"/>
                <a:cs typeface="Times New Roman" panose="02020603050405020304" pitchFamily="18" charset="0"/>
              </a:rPr>
              <a:t>c</a:t>
            </a:r>
            <a:r>
              <a:rPr lang="en-US" sz="1200" dirty="0">
                <a:latin typeface="Times New Roman" panose="02020603050405020304" pitchFamily="18" charset="0"/>
                <a:cs typeface="Times New Roman" panose="02020603050405020304" pitchFamily="18" charset="0"/>
              </a:rPr>
              <a:t> = coefficient of curvature; LL = liquid limit; PL = plastic limit; PI = plasticity index; NA = not available; NP = non-plastic; USCS = unified soil classification system; AASHTO = American Association of State Highway and Transportation Officials</a:t>
            </a:r>
          </a:p>
        </p:txBody>
      </p:sp>
      <p:sp>
        <p:nvSpPr>
          <p:cNvPr id="7" name="Title 1"/>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1439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0F2AA569-AA1A-409A-AE6D-AB8FAC809028}"/>
              </a:ext>
            </a:extLst>
          </p:cNvPr>
          <p:cNvSpPr txBox="1">
            <a:spLocks/>
          </p:cNvSpPr>
          <p:nvPr/>
        </p:nvSpPr>
        <p:spPr bwMode="auto">
          <a:xfrm>
            <a:off x="380513" y="1005897"/>
            <a:ext cx="82296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Specific Gravity &amp; Absorption</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ASTM C127 – for coarse aggregates</a:t>
            </a:r>
          </a:p>
          <a:p>
            <a:pPr>
              <a:spcBef>
                <a:spcPts val="600"/>
              </a:spcBef>
              <a:spcAft>
                <a:spcPts val="600"/>
              </a:spcAft>
            </a:pPr>
            <a:r>
              <a:rPr lang="en-US" altLang="en-US" sz="2400" dirty="0">
                <a:latin typeface="Times New Roman" panose="02020603050405020304" pitchFamily="18" charset="0"/>
                <a:cs typeface="Times New Roman" panose="02020603050405020304" pitchFamily="18" charset="0"/>
              </a:rPr>
              <a:t>ASTM C128 – for fine aggregates</a:t>
            </a:r>
          </a:p>
          <a:p>
            <a:pPr>
              <a:spcBef>
                <a:spcPts val="600"/>
              </a:spcBef>
              <a:spcAft>
                <a:spcPts val="600"/>
              </a:spcAft>
            </a:pPr>
            <a:r>
              <a:rPr lang="en-US" altLang="en-US" sz="2400" dirty="0">
                <a:latin typeface="Times New Roman" panose="02020603050405020304" pitchFamily="18" charset="0"/>
                <a:cs typeface="Times New Roman" panose="02020603050405020304" pitchFamily="18" charset="0"/>
              </a:rPr>
              <a:t>ASTM D854 – for s</a:t>
            </a:r>
            <a:r>
              <a:rPr lang="en-US" sz="2400" dirty="0">
                <a:latin typeface="Times New Roman" panose="02020603050405020304" pitchFamily="18" charset="0"/>
                <a:cs typeface="Times New Roman" panose="02020603050405020304" pitchFamily="18" charset="0"/>
              </a:rPr>
              <a:t>oil solids</a:t>
            </a:r>
            <a:endParaRPr lang="en-US" altLang="en-US"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5192" y="3302371"/>
            <a:ext cx="2204354" cy="2798064"/>
          </a:xfrm>
          <a:prstGeom prst="rect">
            <a:avLst/>
          </a:prstGeom>
          <a:ln>
            <a:solidFill>
              <a:schemeClr val="tx1"/>
            </a:solidFill>
          </a:ln>
        </p:spPr>
      </p:pic>
      <p:sp>
        <p:nvSpPr>
          <p:cNvPr id="4" name="Rectangle 3">
            <a:extLst>
              <a:ext uri="{FF2B5EF4-FFF2-40B4-BE49-F238E27FC236}">
                <a16:creationId xmlns:a16="http://schemas.microsoft.com/office/drawing/2014/main" id="{B73A4EC3-381C-4310-9396-33A3E4827649}"/>
              </a:ext>
            </a:extLst>
          </p:cNvPr>
          <p:cNvSpPr/>
          <p:nvPr/>
        </p:nvSpPr>
        <p:spPr>
          <a:xfrm>
            <a:off x="38100" y="6056986"/>
            <a:ext cx="2660239" cy="215444"/>
          </a:xfrm>
          <a:prstGeom prst="rect">
            <a:avLst/>
          </a:prstGeom>
        </p:spPr>
        <p:txBody>
          <a:bodyPr wrap="square">
            <a:spAutoFit/>
          </a:bodyPr>
          <a:lstStyle/>
          <a:p>
            <a:r>
              <a:rPr lang="en-US" sz="800" dirty="0">
                <a:latin typeface="Times New Roman" panose="02020603050405020304" pitchFamily="18" charset="0"/>
                <a:cs typeface="Times New Roman" panose="02020603050405020304" pitchFamily="18" charset="0"/>
              </a:rPr>
              <a:t>https://www.globalgilson.com/specific-gravity-bench</a:t>
            </a:r>
          </a:p>
        </p:txBody>
      </p:sp>
      <p:pic>
        <p:nvPicPr>
          <p:cNvPr id="1026" name="Picture 2" descr="Major equipment used in performing the FASG test">
            <a:extLst>
              <a:ext uri="{FF2B5EF4-FFF2-40B4-BE49-F238E27FC236}">
                <a16:creationId xmlns:a16="http://schemas.microsoft.com/office/drawing/2014/main" id="{99876AAA-F1D7-4BA3-87CE-2A109F918BA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48897" y="3302371"/>
            <a:ext cx="3815542" cy="27980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9AE7CAA-EFBE-4CE8-AE94-7D63B4914B31}"/>
              </a:ext>
            </a:extLst>
          </p:cNvPr>
          <p:cNvSpPr/>
          <p:nvPr/>
        </p:nvSpPr>
        <p:spPr>
          <a:xfrm>
            <a:off x="2362384" y="6056986"/>
            <a:ext cx="3915125" cy="338554"/>
          </a:xfrm>
          <a:prstGeom prst="rect">
            <a:avLst/>
          </a:prstGeom>
        </p:spPr>
        <p:txBody>
          <a:bodyPr wrap="square">
            <a:spAutoFit/>
          </a:bodyPr>
          <a:lstStyle/>
          <a:p>
            <a:r>
              <a:rPr lang="en-US" sz="800" dirty="0">
                <a:latin typeface="Times New Roman" panose="02020603050405020304" pitchFamily="18" charset="0"/>
                <a:cs typeface="Times New Roman" panose="02020603050405020304" pitchFamily="18" charset="0"/>
              </a:rPr>
              <a:t>https://www.pavementinteractive.org/reference-desk/testing/aggregate-tests/fine-aggregate-specific-gravity/</a:t>
            </a:r>
          </a:p>
        </p:txBody>
      </p:sp>
      <p:pic>
        <p:nvPicPr>
          <p:cNvPr id="8" name="Picture 7">
            <a:extLst>
              <a:ext uri="{FF2B5EF4-FFF2-40B4-BE49-F238E27FC236}">
                <a16:creationId xmlns:a16="http://schemas.microsoft.com/office/drawing/2014/main" id="{D9E3CBE7-D150-4C82-819B-897292EB99A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60695" y="3302371"/>
            <a:ext cx="2637599" cy="2798064"/>
          </a:xfrm>
          <a:prstGeom prst="rect">
            <a:avLst/>
          </a:prstGeom>
        </p:spPr>
      </p:pic>
      <p:sp>
        <p:nvSpPr>
          <p:cNvPr id="10" name="Rectangle 9">
            <a:extLst>
              <a:ext uri="{FF2B5EF4-FFF2-40B4-BE49-F238E27FC236}">
                <a16:creationId xmlns:a16="http://schemas.microsoft.com/office/drawing/2014/main" id="{41EA35EC-1B94-4D66-9509-D4A158566239}"/>
              </a:ext>
            </a:extLst>
          </p:cNvPr>
          <p:cNvSpPr/>
          <p:nvPr/>
        </p:nvSpPr>
        <p:spPr>
          <a:xfrm>
            <a:off x="6283489" y="6058747"/>
            <a:ext cx="2983330" cy="338554"/>
          </a:xfrm>
          <a:prstGeom prst="rect">
            <a:avLst/>
          </a:prstGeom>
        </p:spPr>
        <p:txBody>
          <a:bodyPr wrap="square">
            <a:spAutoFit/>
          </a:bodyPr>
          <a:lstStyle/>
          <a:p>
            <a:r>
              <a:rPr lang="en-GB" sz="800" dirty="0">
                <a:latin typeface="Times New Roman" panose="02020603050405020304" pitchFamily="18" charset="0"/>
                <a:cs typeface="Times New Roman" panose="02020603050405020304" pitchFamily="18" charset="0"/>
              </a:rPr>
              <a:t>https://www.pavementinteractive.org/reference-desk/testing/aggregate-tests/fine-aggregate-specific-gravity/</a:t>
            </a:r>
          </a:p>
        </p:txBody>
      </p:sp>
      <p:sp>
        <p:nvSpPr>
          <p:cNvPr id="11" name="TextBox 10">
            <a:extLst>
              <a:ext uri="{FF2B5EF4-FFF2-40B4-BE49-F238E27FC236}">
                <a16:creationId xmlns:a16="http://schemas.microsoft.com/office/drawing/2014/main" id="{1ECB2D37-E573-43A1-9865-C1D42EF5CBDE}"/>
              </a:ext>
            </a:extLst>
          </p:cNvPr>
          <p:cNvSpPr txBox="1"/>
          <p:nvPr/>
        </p:nvSpPr>
        <p:spPr>
          <a:xfrm>
            <a:off x="688562" y="5724767"/>
            <a:ext cx="1117614" cy="307777"/>
          </a:xfrm>
          <a:prstGeom prst="rect">
            <a:avLst/>
          </a:prstGeom>
          <a:solidFill>
            <a:schemeClr val="bg1"/>
          </a:solidFill>
          <a:ln>
            <a:solidFill>
              <a:schemeClr val="tx1"/>
            </a:solidFill>
          </a:ln>
        </p:spPr>
        <p:txBody>
          <a:bodyPr wrap="none" rtlCol="0">
            <a:spAutoFit/>
          </a:bodyPr>
          <a:lstStyle/>
          <a:p>
            <a:r>
              <a:rPr lang="en-US" sz="1400" dirty="0">
                <a:latin typeface="Times New Roman" panose="02020603050405020304" pitchFamily="18" charset="0"/>
                <a:cs typeface="Times New Roman" panose="02020603050405020304" pitchFamily="18" charset="0"/>
              </a:rPr>
              <a:t>ASTM C127</a:t>
            </a:r>
            <a:endParaRPr lang="en-GB" sz="1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BF7B6FE-4A0E-49DE-A59D-07A55920ABC8}"/>
              </a:ext>
            </a:extLst>
          </p:cNvPr>
          <p:cNvSpPr txBox="1"/>
          <p:nvPr/>
        </p:nvSpPr>
        <p:spPr>
          <a:xfrm>
            <a:off x="3936506" y="5724766"/>
            <a:ext cx="1117614" cy="307777"/>
          </a:xfrm>
          <a:prstGeom prst="rect">
            <a:avLst/>
          </a:prstGeom>
          <a:solidFill>
            <a:schemeClr val="bg1"/>
          </a:solidFill>
          <a:ln>
            <a:solidFill>
              <a:schemeClr val="tx1"/>
            </a:solidFill>
          </a:ln>
        </p:spPr>
        <p:txBody>
          <a:bodyPr wrap="none" rtlCol="0">
            <a:spAutoFit/>
          </a:bodyPr>
          <a:lstStyle/>
          <a:p>
            <a:r>
              <a:rPr lang="en-US" sz="1400" dirty="0">
                <a:latin typeface="Times New Roman" panose="02020603050405020304" pitchFamily="18" charset="0"/>
                <a:cs typeface="Times New Roman" panose="02020603050405020304" pitchFamily="18" charset="0"/>
              </a:rPr>
              <a:t>ASTM C128</a:t>
            </a:r>
            <a:endParaRPr lang="en-GB" sz="1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FDD1D14-CA83-45B5-A0A9-9F6745523DC8}"/>
              </a:ext>
            </a:extLst>
          </p:cNvPr>
          <p:cNvSpPr txBox="1"/>
          <p:nvPr/>
        </p:nvSpPr>
        <p:spPr>
          <a:xfrm>
            <a:off x="7115878" y="5724766"/>
            <a:ext cx="1127232" cy="307777"/>
          </a:xfrm>
          <a:prstGeom prst="rect">
            <a:avLst/>
          </a:prstGeom>
          <a:solidFill>
            <a:schemeClr val="bg1"/>
          </a:solidFill>
          <a:ln>
            <a:solidFill>
              <a:schemeClr val="tx1"/>
            </a:solidFill>
          </a:ln>
        </p:spPr>
        <p:txBody>
          <a:bodyPr wrap="none" rtlCol="0">
            <a:spAutoFit/>
          </a:bodyPr>
          <a:lstStyle/>
          <a:p>
            <a:r>
              <a:rPr lang="en-US" sz="1400" dirty="0">
                <a:latin typeface="Times New Roman" panose="02020603050405020304" pitchFamily="18" charset="0"/>
                <a:cs typeface="Times New Roman" panose="02020603050405020304" pitchFamily="18" charset="0"/>
              </a:rPr>
              <a:t>ASTM D854</a:t>
            </a:r>
            <a:endParaRPr lang="en-GB" sz="1400" dirty="0">
              <a:latin typeface="Times New Roman" panose="02020603050405020304" pitchFamily="18" charset="0"/>
              <a:cs typeface="Times New Roman" panose="02020603050405020304" pitchFamily="18" charset="0"/>
            </a:endParaRPr>
          </a:p>
        </p:txBody>
      </p:sp>
      <p:sp>
        <p:nvSpPr>
          <p:cNvPr id="15" name="Title 1"/>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4611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0F2AA569-AA1A-409A-AE6D-AB8FAC809028}"/>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Specific Gravity &amp; Absorption</a:t>
            </a:r>
          </a:p>
        </p:txBody>
      </p:sp>
      <p:graphicFrame>
        <p:nvGraphicFramePr>
          <p:cNvPr id="8" name="Table 7">
            <a:extLst>
              <a:ext uri="{FF2B5EF4-FFF2-40B4-BE49-F238E27FC236}">
                <a16:creationId xmlns:a16="http://schemas.microsoft.com/office/drawing/2014/main" id="{B39EB70F-B56B-4369-A368-8B9E1B2CFEEF}"/>
              </a:ext>
            </a:extLst>
          </p:cNvPr>
          <p:cNvGraphicFramePr>
            <a:graphicFrameLocks noGrp="1"/>
          </p:cNvGraphicFramePr>
          <p:nvPr>
            <p:extLst>
              <p:ext uri="{D42A27DB-BD31-4B8C-83A1-F6EECF244321}">
                <p14:modId xmlns:p14="http://schemas.microsoft.com/office/powerpoint/2010/main" val="1054539883"/>
              </p:ext>
            </p:extLst>
          </p:nvPr>
        </p:nvGraphicFramePr>
        <p:xfrm>
          <a:off x="754743" y="1467562"/>
          <a:ext cx="7736112" cy="4120108"/>
        </p:xfrm>
        <a:graphic>
          <a:graphicData uri="http://schemas.openxmlformats.org/drawingml/2006/table">
            <a:tbl>
              <a:tblPr>
                <a:tableStyleId>{5940675A-B579-460E-94D1-54222C63F5DA}</a:tableStyleId>
              </a:tblPr>
              <a:tblGrid>
                <a:gridCol w="1730319">
                  <a:extLst>
                    <a:ext uri="{9D8B030D-6E8A-4147-A177-3AD203B41FA5}">
                      <a16:colId xmlns:a16="http://schemas.microsoft.com/office/drawing/2014/main" val="2808550204"/>
                    </a:ext>
                  </a:extLst>
                </a:gridCol>
                <a:gridCol w="824298">
                  <a:extLst>
                    <a:ext uri="{9D8B030D-6E8A-4147-A177-3AD203B41FA5}">
                      <a16:colId xmlns:a16="http://schemas.microsoft.com/office/drawing/2014/main" val="3281266194"/>
                    </a:ext>
                  </a:extLst>
                </a:gridCol>
                <a:gridCol w="824298">
                  <a:extLst>
                    <a:ext uri="{9D8B030D-6E8A-4147-A177-3AD203B41FA5}">
                      <a16:colId xmlns:a16="http://schemas.microsoft.com/office/drawing/2014/main" val="619188650"/>
                    </a:ext>
                  </a:extLst>
                </a:gridCol>
                <a:gridCol w="1414237">
                  <a:extLst>
                    <a:ext uri="{9D8B030D-6E8A-4147-A177-3AD203B41FA5}">
                      <a16:colId xmlns:a16="http://schemas.microsoft.com/office/drawing/2014/main" val="3993418860"/>
                    </a:ext>
                  </a:extLst>
                </a:gridCol>
                <a:gridCol w="754260">
                  <a:extLst>
                    <a:ext uri="{9D8B030D-6E8A-4147-A177-3AD203B41FA5}">
                      <a16:colId xmlns:a16="http://schemas.microsoft.com/office/drawing/2014/main" val="1598096147"/>
                    </a:ext>
                  </a:extLst>
                </a:gridCol>
                <a:gridCol w="774463">
                  <a:extLst>
                    <a:ext uri="{9D8B030D-6E8A-4147-A177-3AD203B41FA5}">
                      <a16:colId xmlns:a16="http://schemas.microsoft.com/office/drawing/2014/main" val="759737979"/>
                    </a:ext>
                  </a:extLst>
                </a:gridCol>
                <a:gridCol w="1414237">
                  <a:extLst>
                    <a:ext uri="{9D8B030D-6E8A-4147-A177-3AD203B41FA5}">
                      <a16:colId xmlns:a16="http://schemas.microsoft.com/office/drawing/2014/main" val="2476264787"/>
                    </a:ext>
                  </a:extLst>
                </a:gridCol>
              </a:tblGrid>
              <a:tr h="266731">
                <a:tc rowSpan="2">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Material</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Oven-Dry (OD) Specific Gravity</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n-GB"/>
                    </a:p>
                  </a:txBody>
                  <a:tcPr/>
                </a:tc>
                <a:tc hMerge="1">
                  <a:txBody>
                    <a:bodyPr/>
                    <a:lstStyle/>
                    <a:p>
                      <a:endParaRPr lang="en-GB"/>
                    </a:p>
                  </a:txBody>
                  <a:tcPr/>
                </a:tc>
                <a:tc gridSpan="3">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Absorption (%)</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45629733"/>
                  </a:ext>
                </a:extLst>
              </a:tr>
              <a:tr h="1186067">
                <a:tc vMerge="1">
                  <a:txBody>
                    <a:bodyPr/>
                    <a:lstStyle/>
                    <a:p>
                      <a:endParaRPr lang="en-GB"/>
                    </a:p>
                  </a:txBody>
                  <a:tcP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Coarse</a:t>
                      </a:r>
                    </a:p>
                    <a:p>
                      <a:pPr algn="ctr" fontAlgn="ctr"/>
                      <a:r>
                        <a:rPr lang="en-GB" sz="1400" b="1" i="0" u="none" strike="noStrike" dirty="0">
                          <a:solidFill>
                            <a:srgbClr val="000000"/>
                          </a:solidFill>
                          <a:effectLst/>
                          <a:latin typeface="Times New Roman" panose="02020603050405020304" pitchFamily="18" charset="0"/>
                          <a:cs typeface="Times New Roman" panose="02020603050405020304" pitchFamily="18" charset="0"/>
                        </a:rPr>
                        <a:t>Fraction</a:t>
                      </a: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Fine</a:t>
                      </a:r>
                    </a:p>
                    <a:p>
                      <a:pPr algn="ctr" fontAlgn="ctr"/>
                      <a:r>
                        <a:rPr lang="en-GB" sz="1400" b="1" i="0" u="none" strike="noStrike" dirty="0">
                          <a:solidFill>
                            <a:srgbClr val="000000"/>
                          </a:solidFill>
                          <a:effectLst/>
                          <a:latin typeface="Times New Roman" panose="02020603050405020304" pitchFamily="18" charset="0"/>
                          <a:cs typeface="Times New Roman" panose="02020603050405020304" pitchFamily="18" charset="0"/>
                        </a:rPr>
                        <a:t>Fraction</a:t>
                      </a: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Combined</a:t>
                      </a:r>
                      <a:br>
                        <a:rPr lang="en-GB" sz="1400" b="1" u="none" strike="noStrike" dirty="0">
                          <a:effectLst/>
                          <a:latin typeface="Times New Roman" panose="02020603050405020304" pitchFamily="18" charset="0"/>
                          <a:cs typeface="Times New Roman" panose="02020603050405020304" pitchFamily="18" charset="0"/>
                        </a:rPr>
                      </a:br>
                      <a:r>
                        <a:rPr lang="en-GB" sz="1400" b="1" u="none" strike="noStrike" dirty="0">
                          <a:effectLst/>
                          <a:latin typeface="Times New Roman" panose="02020603050405020304" pitchFamily="18" charset="0"/>
                          <a:cs typeface="Times New Roman" panose="02020603050405020304" pitchFamily="18" charset="0"/>
                        </a:rPr>
                        <a:t>(Coarse + Fine)</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Coarse</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Fine</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Combined</a:t>
                      </a:r>
                      <a:br>
                        <a:rPr lang="en-GB" sz="1400" b="1" u="none" strike="noStrike" dirty="0">
                          <a:effectLst/>
                          <a:latin typeface="Times New Roman" panose="02020603050405020304" pitchFamily="18" charset="0"/>
                          <a:cs typeface="Times New Roman" panose="02020603050405020304" pitchFamily="18" charset="0"/>
                        </a:rPr>
                      </a:br>
                      <a:r>
                        <a:rPr lang="en-GB" sz="1400" b="1" u="none" strike="noStrike" dirty="0">
                          <a:effectLst/>
                          <a:latin typeface="Times New Roman" panose="02020603050405020304" pitchFamily="18" charset="0"/>
                          <a:cs typeface="Times New Roman" panose="02020603050405020304" pitchFamily="18" charset="0"/>
                        </a:rPr>
                        <a:t>(Coarse + Fine)</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244182639"/>
                  </a:ext>
                </a:extLst>
              </a:tr>
              <a:tr h="266731">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Coarse RCA</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2.40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2.00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2.25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4.05</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11.68</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6.97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259565537"/>
                  </a:ext>
                </a:extLst>
              </a:tr>
              <a:tr h="266731">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Fine RCA</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2.45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2.17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3.70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11.73</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8.65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109486759"/>
                  </a:ext>
                </a:extLst>
              </a:tr>
              <a:tr h="266731">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Limestone</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2.65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2.68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2.66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1.51</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1.72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077751978"/>
                  </a:ext>
                </a:extLst>
              </a:tr>
              <a:tr h="266731">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RCA+RAP</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2.47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2.15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2.28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3.09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5.22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4.34</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183680896"/>
                  </a:ext>
                </a:extLst>
              </a:tr>
              <a:tr h="266731">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Class 6 Aggregate</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2.45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2.30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2.35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3.00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4.32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3.86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193553131"/>
                  </a:ext>
                </a:extLst>
              </a:tr>
              <a:tr h="266731">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Class 5Q Aggregate</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2.39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2.07</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2.28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4.62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9.62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6.32</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428042006"/>
                  </a:ext>
                </a:extLst>
              </a:tr>
              <a:tr h="266731">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S. Granular Borrow</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2.70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2.58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2.62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1.71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1.53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787673326"/>
                  </a:ext>
                </a:extLst>
              </a:tr>
              <a:tr h="266731">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LSSB</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2.60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NA</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2.60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0.36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NA</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0.36</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57271880"/>
                  </a:ext>
                </a:extLst>
              </a:tr>
              <a:tr h="266731">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Sand Subgrade</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2.70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2.56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2.60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2.13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1.84</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90690160"/>
                  </a:ext>
                </a:extLst>
              </a:tr>
              <a:tr h="266731">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Clay Loam</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NA</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2.68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2.68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NA</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NA</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NA</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541974210"/>
                  </a:ext>
                </a:extLst>
              </a:tr>
            </a:tbl>
          </a:graphicData>
        </a:graphic>
      </p:graphicFrame>
      <p:sp>
        <p:nvSpPr>
          <p:cNvPr id="16" name="TextBox 15">
            <a:extLst>
              <a:ext uri="{FF2B5EF4-FFF2-40B4-BE49-F238E27FC236}">
                <a16:creationId xmlns:a16="http://schemas.microsoft.com/office/drawing/2014/main" id="{62DC29CB-3804-47C2-B693-E91E7A76B086}"/>
              </a:ext>
            </a:extLst>
          </p:cNvPr>
          <p:cNvSpPr txBox="1"/>
          <p:nvPr/>
        </p:nvSpPr>
        <p:spPr>
          <a:xfrm>
            <a:off x="640556" y="5776029"/>
            <a:ext cx="6861402"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Coarse fraction = materials retained on No. 4 sieve; fine fraction = materials passing through No. 4 sieve; combined = weighted average of coarse and fine fractions</a:t>
            </a:r>
          </a:p>
        </p:txBody>
      </p:sp>
      <p:sp>
        <p:nvSpPr>
          <p:cNvPr id="9" name="Title 1"/>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7237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A41C4B8A-F9FC-4B85-8E13-0E2DC07580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75" y="1660175"/>
            <a:ext cx="5212080" cy="3582914"/>
          </a:xfrm>
          <a:prstGeom prst="rect">
            <a:avLst/>
          </a:prstGeom>
        </p:spPr>
      </p:pic>
      <p:sp>
        <p:nvSpPr>
          <p:cNvPr id="10" name="Content Placeholder 3">
            <a:extLst>
              <a:ext uri="{FF2B5EF4-FFF2-40B4-BE49-F238E27FC236}">
                <a16:creationId xmlns:a16="http://schemas.microsoft.com/office/drawing/2014/main" id="{291C5727-ADC6-4A60-9905-CAFB663A9811}"/>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Proctor Compaction</a:t>
            </a:r>
          </a:p>
        </p:txBody>
      </p:sp>
      <p:sp>
        <p:nvSpPr>
          <p:cNvPr id="15" name="TextBox 14">
            <a:extLst>
              <a:ext uri="{FF2B5EF4-FFF2-40B4-BE49-F238E27FC236}">
                <a16:creationId xmlns:a16="http://schemas.microsoft.com/office/drawing/2014/main" id="{09BF97AB-EBBE-4B44-961F-22F4C847D4BB}"/>
              </a:ext>
            </a:extLst>
          </p:cNvPr>
          <p:cNvSpPr txBox="1"/>
          <p:nvPr/>
        </p:nvSpPr>
        <p:spPr>
          <a:xfrm>
            <a:off x="5383926" y="4605916"/>
            <a:ext cx="3531946"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MDD = maximum dry density; OMC = optimum moisture content; NA = not available</a:t>
            </a:r>
          </a:p>
        </p:txBody>
      </p:sp>
      <p:graphicFrame>
        <p:nvGraphicFramePr>
          <p:cNvPr id="14" name="Table 13">
            <a:extLst>
              <a:ext uri="{FF2B5EF4-FFF2-40B4-BE49-F238E27FC236}">
                <a16:creationId xmlns:a16="http://schemas.microsoft.com/office/drawing/2014/main" id="{FA888217-7442-49C3-BE18-54DCEDBC43AC}"/>
              </a:ext>
            </a:extLst>
          </p:cNvPr>
          <p:cNvGraphicFramePr>
            <a:graphicFrameLocks noGrp="1"/>
          </p:cNvGraphicFramePr>
          <p:nvPr>
            <p:extLst>
              <p:ext uri="{D42A27DB-BD31-4B8C-83A1-F6EECF244321}">
                <p14:modId xmlns:p14="http://schemas.microsoft.com/office/powerpoint/2010/main" val="1422829003"/>
              </p:ext>
            </p:extLst>
          </p:nvPr>
        </p:nvGraphicFramePr>
        <p:xfrm>
          <a:off x="5479087" y="1943894"/>
          <a:ext cx="3537712" cy="2689860"/>
        </p:xfrm>
        <a:graphic>
          <a:graphicData uri="http://schemas.openxmlformats.org/drawingml/2006/table">
            <a:tbl>
              <a:tblPr>
                <a:tableStyleId>{5940675A-B579-460E-94D1-54222C63F5DA}</a:tableStyleId>
              </a:tblPr>
              <a:tblGrid>
                <a:gridCol w="1507744">
                  <a:extLst>
                    <a:ext uri="{9D8B030D-6E8A-4147-A177-3AD203B41FA5}">
                      <a16:colId xmlns:a16="http://schemas.microsoft.com/office/drawing/2014/main" val="3081590820"/>
                    </a:ext>
                  </a:extLst>
                </a:gridCol>
                <a:gridCol w="676656">
                  <a:extLst>
                    <a:ext uri="{9D8B030D-6E8A-4147-A177-3AD203B41FA5}">
                      <a16:colId xmlns:a16="http://schemas.microsoft.com/office/drawing/2014/main" val="1002573889"/>
                    </a:ext>
                  </a:extLst>
                </a:gridCol>
                <a:gridCol w="676656">
                  <a:extLst>
                    <a:ext uri="{9D8B030D-6E8A-4147-A177-3AD203B41FA5}">
                      <a16:colId xmlns:a16="http://schemas.microsoft.com/office/drawing/2014/main" val="3560832145"/>
                    </a:ext>
                  </a:extLst>
                </a:gridCol>
                <a:gridCol w="676656">
                  <a:extLst>
                    <a:ext uri="{9D8B030D-6E8A-4147-A177-3AD203B41FA5}">
                      <a16:colId xmlns:a16="http://schemas.microsoft.com/office/drawing/2014/main" val="4046359801"/>
                    </a:ext>
                  </a:extLst>
                </a:gridCol>
              </a:tblGrid>
              <a:tr h="200025">
                <a:tc rowSpan="2">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Material</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2">
                  <a:txBody>
                    <a:bodyPr/>
                    <a:lstStyle/>
                    <a:p>
                      <a:pPr algn="ctr" fontAlgn="ctr"/>
                      <a:r>
                        <a:rPr lang="en-GB" sz="1400" b="1" u="none" strike="noStrike">
                          <a:effectLst/>
                          <a:latin typeface="Times New Roman" panose="02020603050405020304" pitchFamily="18" charset="0"/>
                          <a:cs typeface="Times New Roman" panose="02020603050405020304" pitchFamily="18" charset="0"/>
                        </a:rPr>
                        <a:t>MDD</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n-GB"/>
                    </a:p>
                  </a:txBody>
                  <a:tcPr/>
                </a:tc>
                <a:tc rowSpan="2">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OMC (%)</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82807691"/>
                  </a:ext>
                </a:extLst>
              </a:tr>
              <a:tr h="238125">
                <a:tc vMerge="1">
                  <a:txBody>
                    <a:bodyPr/>
                    <a:lstStyle/>
                    <a:p>
                      <a:endParaRPr lang="en-GB"/>
                    </a:p>
                  </a:txBody>
                  <a:tcP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a:t>
                      </a:r>
                      <a:r>
                        <a:rPr lang="en-GB" sz="1400" b="1" u="none" strike="noStrike" dirty="0" err="1">
                          <a:effectLst/>
                          <a:latin typeface="Times New Roman" panose="02020603050405020304" pitchFamily="18" charset="0"/>
                          <a:cs typeface="Times New Roman" panose="02020603050405020304" pitchFamily="18" charset="0"/>
                        </a:rPr>
                        <a:t>pcf</a:t>
                      </a:r>
                      <a:r>
                        <a:rPr lang="en-GB" sz="1400" b="1" u="none" strike="noStrike" dirty="0">
                          <a:effectLst/>
                          <a:latin typeface="Times New Roman" panose="02020603050405020304" pitchFamily="18" charset="0"/>
                          <a:cs typeface="Times New Roman" panose="02020603050405020304" pitchFamily="18" charset="0"/>
                        </a:rPr>
                        <a:t>)</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a:t>
                      </a:r>
                      <a:r>
                        <a:rPr lang="en-GB" sz="1400" b="1" u="none" strike="noStrike" dirty="0" err="1">
                          <a:effectLst/>
                          <a:latin typeface="Times New Roman" panose="02020603050405020304" pitchFamily="18" charset="0"/>
                          <a:cs typeface="Times New Roman" panose="02020603050405020304" pitchFamily="18" charset="0"/>
                        </a:rPr>
                        <a:t>kN</a:t>
                      </a:r>
                      <a:r>
                        <a:rPr lang="en-GB" sz="1400" b="1" u="none" strike="noStrike" dirty="0">
                          <a:effectLst/>
                          <a:latin typeface="Times New Roman" panose="02020603050405020304" pitchFamily="18" charset="0"/>
                          <a:cs typeface="Times New Roman" panose="02020603050405020304" pitchFamily="18" charset="0"/>
                        </a:rPr>
                        <a:t>/m</a:t>
                      </a:r>
                      <a:r>
                        <a:rPr lang="en-GB" sz="1400" b="1" u="none" strike="noStrike" baseline="30000" dirty="0">
                          <a:effectLst/>
                          <a:latin typeface="Times New Roman" panose="02020603050405020304" pitchFamily="18" charset="0"/>
                          <a:cs typeface="Times New Roman" panose="02020603050405020304" pitchFamily="18" charset="0"/>
                        </a:rPr>
                        <a:t>3</a:t>
                      </a:r>
                      <a:r>
                        <a:rPr lang="en-GB" sz="1400" b="1" u="none" strike="noStrike" dirty="0">
                          <a:effectLst/>
                          <a:latin typeface="Times New Roman" panose="02020603050405020304" pitchFamily="18" charset="0"/>
                          <a:cs typeface="Times New Roman" panose="02020603050405020304" pitchFamily="18" charset="0"/>
                        </a:rPr>
                        <a:t>)</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vMerge="1">
                  <a:txBody>
                    <a:bodyPr/>
                    <a:lstStyle/>
                    <a:p>
                      <a:endParaRPr lang="en-GB"/>
                    </a:p>
                  </a:txBody>
                  <a:tcPr/>
                </a:tc>
                <a:extLst>
                  <a:ext uri="{0D108BD9-81ED-4DB2-BD59-A6C34878D82A}">
                    <a16:rowId xmlns:a16="http://schemas.microsoft.com/office/drawing/2014/main" val="3514552336"/>
                  </a:ext>
                </a:extLst>
              </a:tr>
              <a:tr h="200025">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Coarse RCA</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122.9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19.31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786360641"/>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Fine RCA</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121.6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19.10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529849325"/>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Limestone</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142.2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22.34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6.2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29918902"/>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RCA+RAP</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125.6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19.73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132864271"/>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Class 6 Aggregate</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128.2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20.14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8.3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778419802"/>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Class 5Q Aggregate</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122.6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19.26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997890003"/>
                  </a:ext>
                </a:extLst>
              </a:tr>
              <a:tr h="200025">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S. Granular Borrow</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138.6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21.77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876913497"/>
                  </a:ext>
                </a:extLst>
              </a:tr>
              <a:tr h="200025">
                <a:tc>
                  <a:txBody>
                    <a:bodyPr/>
                    <a:lstStyle/>
                    <a:p>
                      <a:pPr marL="0" marR="0" lvl="0" indent="0" algn="l" defTabSz="914354" rtl="0" eaLnBrk="1" fontAlgn="ctr" latinLnBrk="0" hangingPunct="1">
                        <a:lnSpc>
                          <a:spcPct val="100000"/>
                        </a:lnSpc>
                        <a:spcBef>
                          <a:spcPts val="0"/>
                        </a:spcBef>
                        <a:spcAft>
                          <a:spcPts val="0"/>
                        </a:spcAft>
                        <a:buClrTx/>
                        <a:buSzTx/>
                        <a:buFontTx/>
                        <a:buNone/>
                        <a:tabLst/>
                        <a:defRPr/>
                      </a:pPr>
                      <a:r>
                        <a:rPr lang="en-GB" sz="1400" u="none" strike="noStrike" dirty="0">
                          <a:effectLst/>
                          <a:latin typeface="Times New Roman" panose="02020603050405020304" pitchFamily="18" charset="0"/>
                          <a:cs typeface="Times New Roman" panose="02020603050405020304" pitchFamily="18" charset="0"/>
                        </a:rPr>
                        <a:t>LSSB</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400" b="0" i="0" u="none" strike="noStrike" dirty="0">
                          <a:solidFill>
                            <a:srgbClr val="000000"/>
                          </a:solidFill>
                          <a:effectLst/>
                          <a:latin typeface="Times New Roman" panose="02020603050405020304" pitchFamily="18" charset="0"/>
                          <a:cs typeface="Times New Roman" panose="02020603050405020304" pitchFamily="18" charset="0"/>
                        </a:rPr>
                        <a:t>NA</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400" b="0" i="0" u="none" strike="noStrike" dirty="0">
                          <a:solidFill>
                            <a:srgbClr val="000000"/>
                          </a:solidFill>
                          <a:effectLst/>
                          <a:latin typeface="Times New Roman" panose="02020603050405020304" pitchFamily="18" charset="0"/>
                          <a:cs typeface="Times New Roman" panose="02020603050405020304" pitchFamily="18" charset="0"/>
                        </a:rPr>
                        <a:t>NA</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400" b="0" i="0" u="none" strike="noStrike" dirty="0">
                          <a:solidFill>
                            <a:srgbClr val="000000"/>
                          </a:solidFill>
                          <a:effectLst/>
                          <a:latin typeface="Times New Roman" panose="02020603050405020304" pitchFamily="18" charset="0"/>
                          <a:cs typeface="Times New Roman" panose="02020603050405020304" pitchFamily="18" charset="0"/>
                        </a:rPr>
                        <a:t>NA</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459862258"/>
                  </a:ext>
                </a:extLst>
              </a:tr>
              <a:tr h="200025">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Sand Subgrade</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136.6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21.46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313528405"/>
                  </a:ext>
                </a:extLst>
              </a:tr>
              <a:tr h="200025">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Clay Loam</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123.9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19.46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517548922"/>
                  </a:ext>
                </a:extLst>
              </a:tr>
            </a:tbl>
          </a:graphicData>
        </a:graphic>
      </p:graphicFrame>
      <p:sp>
        <p:nvSpPr>
          <p:cNvPr id="8" name="Title 1"/>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6268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0F2AA569-AA1A-409A-AE6D-AB8FAC809028}"/>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Summary of Other Index Properties</a:t>
            </a:r>
          </a:p>
        </p:txBody>
      </p:sp>
      <p:graphicFrame>
        <p:nvGraphicFramePr>
          <p:cNvPr id="2" name="Table 1">
            <a:extLst>
              <a:ext uri="{FF2B5EF4-FFF2-40B4-BE49-F238E27FC236}">
                <a16:creationId xmlns:a16="http://schemas.microsoft.com/office/drawing/2014/main" id="{65505BEC-AA64-4C2D-940F-E7F566885EC8}"/>
              </a:ext>
            </a:extLst>
          </p:cNvPr>
          <p:cNvGraphicFramePr>
            <a:graphicFrameLocks noGrp="1"/>
          </p:cNvGraphicFramePr>
          <p:nvPr>
            <p:extLst>
              <p:ext uri="{D42A27DB-BD31-4B8C-83A1-F6EECF244321}">
                <p14:modId xmlns:p14="http://schemas.microsoft.com/office/powerpoint/2010/main" val="1255162458"/>
              </p:ext>
            </p:extLst>
          </p:nvPr>
        </p:nvGraphicFramePr>
        <p:xfrm>
          <a:off x="496390" y="1596576"/>
          <a:ext cx="8190410" cy="3817252"/>
        </p:xfrm>
        <a:graphic>
          <a:graphicData uri="http://schemas.openxmlformats.org/drawingml/2006/table">
            <a:tbl>
              <a:tblPr>
                <a:tableStyleId>{5940675A-B579-460E-94D1-54222C63F5DA}</a:tableStyleId>
              </a:tblPr>
              <a:tblGrid>
                <a:gridCol w="1917542">
                  <a:extLst>
                    <a:ext uri="{9D8B030D-6E8A-4147-A177-3AD203B41FA5}">
                      <a16:colId xmlns:a16="http://schemas.microsoft.com/office/drawing/2014/main" val="3541586863"/>
                    </a:ext>
                  </a:extLst>
                </a:gridCol>
                <a:gridCol w="974760">
                  <a:extLst>
                    <a:ext uri="{9D8B030D-6E8A-4147-A177-3AD203B41FA5}">
                      <a16:colId xmlns:a16="http://schemas.microsoft.com/office/drawing/2014/main" val="1215109632"/>
                    </a:ext>
                  </a:extLst>
                </a:gridCol>
                <a:gridCol w="974760">
                  <a:extLst>
                    <a:ext uri="{9D8B030D-6E8A-4147-A177-3AD203B41FA5}">
                      <a16:colId xmlns:a16="http://schemas.microsoft.com/office/drawing/2014/main" val="2110014491"/>
                    </a:ext>
                  </a:extLst>
                </a:gridCol>
                <a:gridCol w="974760">
                  <a:extLst>
                    <a:ext uri="{9D8B030D-6E8A-4147-A177-3AD203B41FA5}">
                      <a16:colId xmlns:a16="http://schemas.microsoft.com/office/drawing/2014/main" val="1317211572"/>
                    </a:ext>
                  </a:extLst>
                </a:gridCol>
                <a:gridCol w="1674294">
                  <a:extLst>
                    <a:ext uri="{9D8B030D-6E8A-4147-A177-3AD203B41FA5}">
                      <a16:colId xmlns:a16="http://schemas.microsoft.com/office/drawing/2014/main" val="3476092620"/>
                    </a:ext>
                  </a:extLst>
                </a:gridCol>
                <a:gridCol w="1674294">
                  <a:extLst>
                    <a:ext uri="{9D8B030D-6E8A-4147-A177-3AD203B41FA5}">
                      <a16:colId xmlns:a16="http://schemas.microsoft.com/office/drawing/2014/main" val="3961637001"/>
                    </a:ext>
                  </a:extLst>
                </a:gridCol>
              </a:tblGrid>
              <a:tr h="295578">
                <a:tc rowSpan="2">
                  <a:txBody>
                    <a:bodyPr/>
                    <a:lstStyle/>
                    <a:p>
                      <a:pPr algn="ctr" fontAlgn="ctr"/>
                      <a:r>
                        <a:rPr lang="en-GB" sz="1800" b="1" u="none" strike="noStrike" dirty="0">
                          <a:effectLst/>
                          <a:latin typeface="Times New Roman" panose="02020603050405020304" pitchFamily="18" charset="0"/>
                          <a:cs typeface="Times New Roman" panose="02020603050405020304" pitchFamily="18" charset="0"/>
                        </a:rPr>
                        <a:t>Material</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2">
                  <a:txBody>
                    <a:bodyPr/>
                    <a:lstStyle/>
                    <a:p>
                      <a:pPr algn="ctr" fontAlgn="ctr"/>
                      <a:r>
                        <a:rPr lang="en-GB" sz="1800" b="1" u="none" strike="noStrike" dirty="0">
                          <a:effectLst/>
                          <a:latin typeface="Times New Roman" panose="02020603050405020304" pitchFamily="18" charset="0"/>
                          <a:cs typeface="Times New Roman" panose="02020603050405020304" pitchFamily="18" charset="0"/>
                        </a:rPr>
                        <a:t>MDD</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n-GB"/>
                    </a:p>
                  </a:txBody>
                  <a:tcPr/>
                </a:tc>
                <a:tc rowSpan="2">
                  <a:txBody>
                    <a:bodyPr/>
                    <a:lstStyle/>
                    <a:p>
                      <a:pPr algn="ctr" fontAlgn="ctr"/>
                      <a:r>
                        <a:rPr lang="en-GB" sz="1800" b="1" u="none" strike="noStrike" dirty="0">
                          <a:effectLst/>
                          <a:latin typeface="Times New Roman" panose="02020603050405020304" pitchFamily="18" charset="0"/>
                          <a:cs typeface="Times New Roman" panose="02020603050405020304" pitchFamily="18" charset="0"/>
                        </a:rPr>
                        <a:t>OMC (%)</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algn="ctr" fontAlgn="ctr"/>
                      <a:r>
                        <a:rPr lang="en-GB" sz="1800" b="1" u="none" strike="noStrike" dirty="0">
                          <a:effectLst/>
                          <a:latin typeface="Times New Roman" panose="02020603050405020304" pitchFamily="18" charset="0"/>
                          <a:cs typeface="Times New Roman" panose="02020603050405020304" pitchFamily="18" charset="0"/>
                        </a:rPr>
                        <a:t>Combined </a:t>
                      </a:r>
                    </a:p>
                    <a:p>
                      <a:pPr algn="ctr" fontAlgn="ctr"/>
                      <a:r>
                        <a:rPr lang="en-GB" sz="1800" b="1" u="none" strike="noStrike" dirty="0">
                          <a:effectLst/>
                          <a:latin typeface="Times New Roman" panose="02020603050405020304" pitchFamily="18" charset="0"/>
                          <a:cs typeface="Times New Roman" panose="02020603050405020304" pitchFamily="18" charset="0"/>
                        </a:rPr>
                        <a:t>Oven-Dry (OD) </a:t>
                      </a:r>
                      <a:br>
                        <a:rPr lang="en-GB" sz="1800" b="1" u="none" strike="noStrike" dirty="0">
                          <a:effectLst/>
                          <a:latin typeface="Times New Roman" panose="02020603050405020304" pitchFamily="18" charset="0"/>
                          <a:cs typeface="Times New Roman" panose="02020603050405020304" pitchFamily="18" charset="0"/>
                        </a:rPr>
                      </a:br>
                      <a:r>
                        <a:rPr lang="en-GB" sz="1800" b="1" u="none" strike="noStrike" dirty="0">
                          <a:effectLst/>
                          <a:latin typeface="Times New Roman" panose="02020603050405020304" pitchFamily="18" charset="0"/>
                          <a:cs typeface="Times New Roman" panose="02020603050405020304" pitchFamily="18" charset="0"/>
                        </a:rPr>
                        <a:t>Specific Gravity</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algn="ctr" fontAlgn="ctr"/>
                      <a:r>
                        <a:rPr lang="en-GB" sz="1800" b="1" u="none" strike="noStrike" dirty="0">
                          <a:effectLst/>
                          <a:latin typeface="Times New Roman" panose="02020603050405020304" pitchFamily="18" charset="0"/>
                          <a:cs typeface="Times New Roman" panose="02020603050405020304" pitchFamily="18" charset="0"/>
                        </a:rPr>
                        <a:t>Combined Absorption (%)</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14545719"/>
                  </a:ext>
                </a:extLst>
              </a:tr>
              <a:tr h="565894">
                <a:tc vMerge="1">
                  <a:txBody>
                    <a:bodyPr/>
                    <a:lstStyle/>
                    <a:p>
                      <a:endParaRPr lang="en-GB"/>
                    </a:p>
                  </a:txBody>
                  <a:tcPr/>
                </a:tc>
                <a:tc>
                  <a:txBody>
                    <a:bodyPr/>
                    <a:lstStyle/>
                    <a:p>
                      <a:pPr algn="ctr" fontAlgn="ctr"/>
                      <a:r>
                        <a:rPr lang="en-GB" sz="1800" b="1" u="none" strike="noStrike" dirty="0">
                          <a:effectLst/>
                          <a:latin typeface="Times New Roman" panose="02020603050405020304" pitchFamily="18" charset="0"/>
                          <a:cs typeface="Times New Roman" panose="02020603050405020304" pitchFamily="18" charset="0"/>
                        </a:rPr>
                        <a:t>(</a:t>
                      </a:r>
                      <a:r>
                        <a:rPr lang="en-GB" sz="1800" b="1" u="none" strike="noStrike" dirty="0" err="1">
                          <a:effectLst/>
                          <a:latin typeface="Times New Roman" panose="02020603050405020304" pitchFamily="18" charset="0"/>
                          <a:cs typeface="Times New Roman" panose="02020603050405020304" pitchFamily="18" charset="0"/>
                        </a:rPr>
                        <a:t>pcf</a:t>
                      </a:r>
                      <a:r>
                        <a:rPr lang="en-GB" sz="1800" b="1" u="none" strike="noStrike" dirty="0">
                          <a:effectLst/>
                          <a:latin typeface="Times New Roman" panose="02020603050405020304" pitchFamily="18" charset="0"/>
                          <a:cs typeface="Times New Roman" panose="02020603050405020304" pitchFamily="18" charset="0"/>
                        </a:rPr>
                        <a:t>)</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b="1" u="none" strike="noStrike" dirty="0">
                          <a:effectLst/>
                          <a:latin typeface="Times New Roman" panose="02020603050405020304" pitchFamily="18" charset="0"/>
                          <a:cs typeface="Times New Roman" panose="02020603050405020304" pitchFamily="18" charset="0"/>
                        </a:rPr>
                        <a:t>(</a:t>
                      </a:r>
                      <a:r>
                        <a:rPr lang="en-GB" sz="1800" b="1" u="none" strike="noStrike" dirty="0" err="1">
                          <a:effectLst/>
                          <a:latin typeface="Times New Roman" panose="02020603050405020304" pitchFamily="18" charset="0"/>
                          <a:cs typeface="Times New Roman" panose="02020603050405020304" pitchFamily="18" charset="0"/>
                        </a:rPr>
                        <a:t>kN</a:t>
                      </a:r>
                      <a:r>
                        <a:rPr lang="en-GB" sz="1800" b="1" u="none" strike="noStrike" dirty="0">
                          <a:effectLst/>
                          <a:latin typeface="Times New Roman" panose="02020603050405020304" pitchFamily="18" charset="0"/>
                          <a:cs typeface="Times New Roman" panose="02020603050405020304" pitchFamily="18" charset="0"/>
                        </a:rPr>
                        <a:t>/m</a:t>
                      </a:r>
                      <a:r>
                        <a:rPr lang="en-GB" sz="1800" b="1" u="none" strike="noStrike" baseline="30000" dirty="0">
                          <a:effectLst/>
                          <a:latin typeface="Times New Roman" panose="02020603050405020304" pitchFamily="18" charset="0"/>
                          <a:cs typeface="Times New Roman" panose="02020603050405020304" pitchFamily="18" charset="0"/>
                        </a:rPr>
                        <a:t>3</a:t>
                      </a:r>
                      <a:r>
                        <a:rPr lang="en-GB" sz="1800" b="1" u="none" strike="noStrike" dirty="0">
                          <a:effectLst/>
                          <a:latin typeface="Times New Roman" panose="02020603050405020304" pitchFamily="18" charset="0"/>
                          <a:cs typeface="Times New Roman" panose="02020603050405020304" pitchFamily="18" charset="0"/>
                        </a:rPr>
                        <a:t>)</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677441756"/>
                  </a:ext>
                </a:extLst>
              </a:tr>
              <a:tr h="295578">
                <a:tc>
                  <a:txBody>
                    <a:bodyPr/>
                    <a:lstStyle/>
                    <a:p>
                      <a:pPr algn="l" fontAlgn="ctr"/>
                      <a:r>
                        <a:rPr lang="en-GB" sz="1800" u="none" strike="noStrike" dirty="0">
                          <a:effectLst/>
                          <a:latin typeface="Times New Roman" panose="02020603050405020304" pitchFamily="18" charset="0"/>
                          <a:cs typeface="Times New Roman" panose="02020603050405020304" pitchFamily="18" charset="0"/>
                        </a:rPr>
                        <a:t>Coarse RCA</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122.9</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19.31</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11.3</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2.25</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6.97</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748560733"/>
                  </a:ext>
                </a:extLst>
              </a:tr>
              <a:tr h="295578">
                <a:tc>
                  <a:txBody>
                    <a:bodyPr/>
                    <a:lstStyle/>
                    <a:p>
                      <a:pPr algn="l" fontAlgn="ctr"/>
                      <a:r>
                        <a:rPr lang="en-GB" sz="1800" u="none" strike="noStrike" dirty="0">
                          <a:effectLst/>
                          <a:latin typeface="Times New Roman" panose="02020603050405020304" pitchFamily="18" charset="0"/>
                          <a:cs typeface="Times New Roman" panose="02020603050405020304" pitchFamily="18" charset="0"/>
                        </a:rPr>
                        <a:t>Fine RCA</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121.6</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19.10</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11.1</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2.17</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8.65</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63619842"/>
                  </a:ext>
                </a:extLst>
              </a:tr>
              <a:tr h="295578">
                <a:tc>
                  <a:txBody>
                    <a:bodyPr/>
                    <a:lstStyle/>
                    <a:p>
                      <a:pPr algn="l" fontAlgn="ctr"/>
                      <a:r>
                        <a:rPr lang="en-GB" sz="1800" u="none" strike="noStrike" dirty="0">
                          <a:effectLst/>
                          <a:latin typeface="Times New Roman" panose="02020603050405020304" pitchFamily="18" charset="0"/>
                          <a:cs typeface="Times New Roman" panose="02020603050405020304" pitchFamily="18" charset="0"/>
                        </a:rPr>
                        <a:t>Limestone</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142.2</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22.34</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6.2</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2.66</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1.72</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531246235"/>
                  </a:ext>
                </a:extLst>
              </a:tr>
              <a:tr h="295578">
                <a:tc>
                  <a:txBody>
                    <a:bodyPr/>
                    <a:lstStyle/>
                    <a:p>
                      <a:pPr algn="l" fontAlgn="ctr"/>
                      <a:r>
                        <a:rPr lang="en-GB" sz="1800" u="none" strike="noStrike" dirty="0">
                          <a:effectLst/>
                          <a:latin typeface="Times New Roman" panose="02020603050405020304" pitchFamily="18" charset="0"/>
                          <a:cs typeface="Times New Roman" panose="02020603050405020304" pitchFamily="18" charset="0"/>
                        </a:rPr>
                        <a:t>RCA+RAP</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125.6</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19.73</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10</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2.28</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4.34</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459982878"/>
                  </a:ext>
                </a:extLst>
              </a:tr>
              <a:tr h="295578">
                <a:tc>
                  <a:txBody>
                    <a:bodyPr/>
                    <a:lstStyle/>
                    <a:p>
                      <a:pPr algn="l" fontAlgn="ctr"/>
                      <a:r>
                        <a:rPr lang="en-GB" sz="1800" u="none" strike="noStrike" dirty="0">
                          <a:effectLst/>
                          <a:latin typeface="Times New Roman" panose="02020603050405020304" pitchFamily="18" charset="0"/>
                          <a:cs typeface="Times New Roman" panose="02020603050405020304" pitchFamily="18" charset="0"/>
                        </a:rPr>
                        <a:t>Class 6 Aggregate</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128.2</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20.14</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8.3</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2.35</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3.86</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773138236"/>
                  </a:ext>
                </a:extLst>
              </a:tr>
              <a:tr h="295578">
                <a:tc>
                  <a:txBody>
                    <a:bodyPr/>
                    <a:lstStyle/>
                    <a:p>
                      <a:pPr algn="l" fontAlgn="ctr"/>
                      <a:r>
                        <a:rPr lang="en-GB" sz="1800" u="none" strike="noStrike" dirty="0">
                          <a:effectLst/>
                          <a:latin typeface="Times New Roman" panose="02020603050405020304" pitchFamily="18" charset="0"/>
                          <a:cs typeface="Times New Roman" panose="02020603050405020304" pitchFamily="18" charset="0"/>
                        </a:rPr>
                        <a:t>Class 5Q Aggregate</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122.6</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19.26</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11</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2.28</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6.32</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580747344"/>
                  </a:ext>
                </a:extLst>
              </a:tr>
              <a:tr h="295578">
                <a:tc>
                  <a:txBody>
                    <a:bodyPr/>
                    <a:lstStyle/>
                    <a:p>
                      <a:pPr algn="l" fontAlgn="ctr"/>
                      <a:r>
                        <a:rPr lang="en-GB" sz="1800" u="none" strike="noStrike" dirty="0">
                          <a:effectLst/>
                          <a:latin typeface="Times New Roman" panose="02020603050405020304" pitchFamily="18" charset="0"/>
                          <a:cs typeface="Times New Roman" panose="02020603050405020304" pitchFamily="18" charset="0"/>
                        </a:rPr>
                        <a:t>S. Granular Borrow</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138.6</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21.77</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5.4</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2.62</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1.53</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126631040"/>
                  </a:ext>
                </a:extLst>
              </a:tr>
              <a:tr h="295578">
                <a:tc>
                  <a:txBody>
                    <a:bodyPr/>
                    <a:lstStyle/>
                    <a:p>
                      <a:pPr algn="l" fontAlgn="ctr"/>
                      <a:r>
                        <a:rPr lang="en-GB" sz="1800" u="none" strike="noStrike" dirty="0">
                          <a:effectLst/>
                          <a:latin typeface="Times New Roman" panose="02020603050405020304" pitchFamily="18" charset="0"/>
                          <a:cs typeface="Times New Roman" panose="02020603050405020304" pitchFamily="18" charset="0"/>
                        </a:rPr>
                        <a:t>LSSB</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NA</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NA</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NA</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2.60</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0.36</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241225047"/>
                  </a:ext>
                </a:extLst>
              </a:tr>
              <a:tr h="295578">
                <a:tc>
                  <a:txBody>
                    <a:bodyPr/>
                    <a:lstStyle/>
                    <a:p>
                      <a:pPr algn="l" fontAlgn="ctr"/>
                      <a:r>
                        <a:rPr lang="en-GB" sz="1800" u="none" strike="noStrike" dirty="0">
                          <a:effectLst/>
                          <a:latin typeface="Times New Roman" panose="02020603050405020304" pitchFamily="18" charset="0"/>
                          <a:cs typeface="Times New Roman" panose="02020603050405020304" pitchFamily="18" charset="0"/>
                        </a:rPr>
                        <a:t>Sand Subgrade</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136.6</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21.46</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5.7</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2.60</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1.84</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721501930"/>
                  </a:ext>
                </a:extLst>
              </a:tr>
              <a:tr h="295578">
                <a:tc>
                  <a:txBody>
                    <a:bodyPr/>
                    <a:lstStyle/>
                    <a:p>
                      <a:pPr algn="l" fontAlgn="ctr"/>
                      <a:r>
                        <a:rPr lang="en-GB" sz="1800" u="none" strike="noStrike" dirty="0">
                          <a:effectLst/>
                          <a:latin typeface="Times New Roman" panose="02020603050405020304" pitchFamily="18" charset="0"/>
                          <a:cs typeface="Times New Roman" panose="02020603050405020304" pitchFamily="18" charset="0"/>
                        </a:rPr>
                        <a:t>Clay Loam</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123.9</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19.46</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10</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a:effectLst/>
                          <a:latin typeface="Times New Roman" panose="02020603050405020304" pitchFamily="18" charset="0"/>
                          <a:cs typeface="Times New Roman" panose="02020603050405020304" pitchFamily="18" charset="0"/>
                        </a:rPr>
                        <a:t>2.68</a:t>
                      </a:r>
                      <a:endParaRPr lang="en-GB"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800" u="none" strike="noStrike" dirty="0">
                          <a:effectLst/>
                          <a:latin typeface="Times New Roman" panose="02020603050405020304" pitchFamily="18" charset="0"/>
                          <a:cs typeface="Times New Roman" panose="02020603050405020304" pitchFamily="18" charset="0"/>
                        </a:rPr>
                        <a:t>NA</a:t>
                      </a:r>
                      <a:endParaRPr lang="en-GB"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334079666"/>
                  </a:ext>
                </a:extLst>
              </a:tr>
            </a:tbl>
          </a:graphicData>
        </a:graphic>
      </p:graphicFrame>
      <p:sp>
        <p:nvSpPr>
          <p:cNvPr id="6" name="TextBox 5">
            <a:extLst>
              <a:ext uri="{FF2B5EF4-FFF2-40B4-BE49-F238E27FC236}">
                <a16:creationId xmlns:a16="http://schemas.microsoft.com/office/drawing/2014/main" id="{57F74929-1087-4115-9212-F1AEE8D57A94}"/>
              </a:ext>
            </a:extLst>
          </p:cNvPr>
          <p:cNvSpPr txBox="1"/>
          <p:nvPr/>
        </p:nvSpPr>
        <p:spPr>
          <a:xfrm>
            <a:off x="1235517" y="5606743"/>
            <a:ext cx="651959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MDD = maximum dry density; OMC = optimum moisture content; NA = not available</a:t>
            </a:r>
          </a:p>
        </p:txBody>
      </p:sp>
      <p:sp>
        <p:nvSpPr>
          <p:cNvPr id="8" name="Title 1"/>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1512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0F2AA569-AA1A-409A-AE6D-AB8FAC809028}"/>
              </a:ext>
            </a:extLst>
          </p:cNvPr>
          <p:cNvSpPr txBox="1">
            <a:spLocks/>
          </p:cNvSpPr>
          <p:nvPr/>
        </p:nvSpPr>
        <p:spPr bwMode="auto">
          <a:xfrm>
            <a:off x="380513" y="1005897"/>
            <a:ext cx="8229600" cy="287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Image Analysis</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2D Particle Shape Analysis</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3D Particle Shape Analysis</a:t>
            </a:r>
          </a:p>
          <a:p>
            <a:pPr lvl="1">
              <a:spcBef>
                <a:spcPts val="600"/>
              </a:spcBef>
              <a:spcAft>
                <a:spcPts val="600"/>
              </a:spcAft>
            </a:pPr>
            <a:r>
              <a:rPr lang="en-US" sz="2000" dirty="0" err="1">
                <a:latin typeface="Times New Roman" panose="02020603050405020304" pitchFamily="18" charset="0"/>
                <a:cs typeface="Times New Roman" panose="02020603050405020304" pitchFamily="18" charset="0"/>
              </a:rPr>
              <a:t>Stereophotography</a:t>
            </a:r>
            <a:endParaRPr lang="en-US" sz="2000" dirty="0">
              <a:latin typeface="Times New Roman" panose="02020603050405020304" pitchFamily="18" charset="0"/>
              <a:cs typeface="Times New Roman" panose="02020603050405020304" pitchFamily="18" charset="0"/>
            </a:endParaRPr>
          </a:p>
          <a:p>
            <a:pPr lvl="1">
              <a:spcBef>
                <a:spcPts val="600"/>
              </a:spcBef>
              <a:spcAft>
                <a:spcPts val="600"/>
              </a:spcAft>
            </a:pPr>
            <a:r>
              <a:rPr lang="en-US" sz="2000" dirty="0">
                <a:latin typeface="Times New Roman" panose="02020603050405020304" pitchFamily="18" charset="0"/>
                <a:cs typeface="Times New Roman" panose="02020603050405020304" pitchFamily="18" charset="0"/>
              </a:rPr>
              <a:t>Shining 3D – </a:t>
            </a:r>
            <a:r>
              <a:rPr lang="en-US" sz="2000" dirty="0" err="1">
                <a:latin typeface="Times New Roman" panose="02020603050405020304" pitchFamily="18" charset="0"/>
                <a:cs typeface="Times New Roman" panose="02020603050405020304" pitchFamily="18" charset="0"/>
              </a:rPr>
              <a:t>EinScan</a:t>
            </a:r>
            <a:r>
              <a:rPr lang="en-US" sz="2000" dirty="0">
                <a:latin typeface="Times New Roman" panose="02020603050405020304" pitchFamily="18" charset="0"/>
                <a:cs typeface="Times New Roman" panose="02020603050405020304" pitchFamily="18" charset="0"/>
              </a:rPr>
              <a:t>-SP</a:t>
            </a:r>
          </a:p>
          <a:p>
            <a:pPr lvl="1"/>
            <a:endParaRPr lang="en-US" altLang="en-US" sz="20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33E6A55-9712-4D0C-9999-3C3CD6CD1616}"/>
              </a:ext>
            </a:extLst>
          </p:cNvPr>
          <p:cNvSpPr/>
          <p:nvPr/>
        </p:nvSpPr>
        <p:spPr>
          <a:xfrm>
            <a:off x="4800237" y="6140910"/>
            <a:ext cx="2938625" cy="230832"/>
          </a:xfrm>
          <a:prstGeom prst="rect">
            <a:avLst/>
          </a:prstGeom>
          <a:noFill/>
        </p:spPr>
        <p:txBody>
          <a:bodyPr wrap="none">
            <a:spAutoFit/>
          </a:bodyPr>
          <a:lstStyle/>
          <a:p>
            <a:r>
              <a:rPr lang="en-US" sz="900" dirty="0">
                <a:latin typeface="Times New Roman" panose="02020603050405020304" pitchFamily="18" charset="0"/>
                <a:cs typeface="Times New Roman" panose="02020603050405020304" pitchFamily="18" charset="0"/>
              </a:rPr>
              <a:t>https://www.dream3d.co.uk/product/shining-3d-einscan-sp/</a:t>
            </a:r>
          </a:p>
        </p:txBody>
      </p:sp>
      <p:pic>
        <p:nvPicPr>
          <p:cNvPr id="12" name="Picture 2" descr="https://www.dream3d.co.uk/wp-content/uploads/2017/10/Einscan-SP-1030x1030.png">
            <a:extLst>
              <a:ext uri="{FF2B5EF4-FFF2-40B4-BE49-F238E27FC236}">
                <a16:creationId xmlns:a16="http://schemas.microsoft.com/office/drawing/2014/main" id="{FE235DEF-E2BD-42AB-B445-FAD3740EA99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238" b="22717"/>
          <a:stretch/>
        </p:blipFill>
        <p:spPr bwMode="auto">
          <a:xfrm>
            <a:off x="4714330" y="4395181"/>
            <a:ext cx="3778756" cy="17777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5DCAA0C-E6DD-4B0D-825C-2CA2D6ECB6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275"/>
          <a:stretch/>
        </p:blipFill>
        <p:spPr>
          <a:xfrm>
            <a:off x="4800237" y="3750507"/>
            <a:ext cx="2042547" cy="1609043"/>
          </a:xfrm>
          <a:prstGeom prst="rect">
            <a:avLst/>
          </a:prstGeom>
        </p:spPr>
      </p:pic>
      <p:pic>
        <p:nvPicPr>
          <p:cNvPr id="14" name="Picture 4" descr="http://junxing.public.iastate.edu/research/stereophotography.png">
            <a:extLst>
              <a:ext uri="{FF2B5EF4-FFF2-40B4-BE49-F238E27FC236}">
                <a16:creationId xmlns:a16="http://schemas.microsoft.com/office/drawing/2014/main" id="{34601F43-2E06-48A1-B4AB-F583631BBF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23" y="3750507"/>
            <a:ext cx="3347345" cy="2422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CC3EC16-DE64-46A1-9AAF-4091063E3AF6}"/>
              </a:ext>
            </a:extLst>
          </p:cNvPr>
          <p:cNvSpPr/>
          <p:nvPr/>
        </p:nvSpPr>
        <p:spPr>
          <a:xfrm>
            <a:off x="380513" y="6140910"/>
            <a:ext cx="2307042" cy="230832"/>
          </a:xfrm>
          <a:prstGeom prst="rect">
            <a:avLst/>
          </a:prstGeom>
          <a:noFill/>
        </p:spPr>
        <p:txBody>
          <a:bodyPr wrap="none">
            <a:spAutoFit/>
          </a:bodyPr>
          <a:lstStyle/>
          <a:p>
            <a:r>
              <a:rPr lang="en-US" sz="900" dirty="0">
                <a:latin typeface="Times New Roman" panose="02020603050405020304" pitchFamily="18" charset="0"/>
                <a:cs typeface="Times New Roman" panose="02020603050405020304" pitchFamily="18" charset="0"/>
              </a:rPr>
              <a:t>http://junxing.public.iastate.edu/research.html</a:t>
            </a:r>
          </a:p>
        </p:txBody>
      </p:sp>
      <p:sp>
        <p:nvSpPr>
          <p:cNvPr id="9" name="TextBox 8">
            <a:extLst>
              <a:ext uri="{FF2B5EF4-FFF2-40B4-BE49-F238E27FC236}">
                <a16:creationId xmlns:a16="http://schemas.microsoft.com/office/drawing/2014/main" id="{3D1AE5A1-2815-48FA-B802-7B39CD9FFA9F}"/>
              </a:ext>
            </a:extLst>
          </p:cNvPr>
          <p:cNvSpPr txBox="1"/>
          <p:nvPr/>
        </p:nvSpPr>
        <p:spPr>
          <a:xfrm>
            <a:off x="368997" y="3480476"/>
            <a:ext cx="1550424" cy="307777"/>
          </a:xfrm>
          <a:prstGeom prst="rect">
            <a:avLst/>
          </a:prstGeom>
          <a:noFill/>
          <a:ln>
            <a:noFill/>
          </a:ln>
        </p:spPr>
        <p:txBody>
          <a:bodyPr wrap="none" rtlCol="0">
            <a:spAutoFit/>
          </a:bodyPr>
          <a:lstStyle/>
          <a:p>
            <a:r>
              <a:rPr lang="en-US" sz="1400" dirty="0">
                <a:latin typeface="Times New Roman" panose="02020603050405020304" pitchFamily="18" charset="0"/>
                <a:cs typeface="Times New Roman" panose="02020603050405020304" pitchFamily="18" charset="0"/>
              </a:rPr>
              <a:t>Stereophotography</a:t>
            </a:r>
            <a:endParaRPr lang="en-GB" sz="1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A012014-2C01-49AD-A167-4D363A432E89}"/>
              </a:ext>
            </a:extLst>
          </p:cNvPr>
          <p:cNvSpPr txBox="1"/>
          <p:nvPr/>
        </p:nvSpPr>
        <p:spPr>
          <a:xfrm>
            <a:off x="4723550" y="3480476"/>
            <a:ext cx="2042547" cy="307777"/>
          </a:xfrm>
          <a:prstGeom prst="rect">
            <a:avLst/>
          </a:prstGeom>
          <a:noFill/>
          <a:ln>
            <a:noFill/>
          </a:ln>
        </p:spPr>
        <p:txBody>
          <a:bodyPr wrap="none" rtlCol="0">
            <a:spAutoFit/>
          </a:bodyPr>
          <a:lstStyle/>
          <a:p>
            <a:r>
              <a:rPr lang="en-US" sz="1400" dirty="0">
                <a:latin typeface="Times New Roman" panose="02020603050405020304" pitchFamily="18" charset="0"/>
                <a:cs typeface="Times New Roman" panose="02020603050405020304" pitchFamily="18" charset="0"/>
              </a:rPr>
              <a:t>Shining 3D – </a:t>
            </a:r>
            <a:r>
              <a:rPr lang="en-US" sz="1400" dirty="0" err="1">
                <a:latin typeface="Times New Roman" panose="02020603050405020304" pitchFamily="18" charset="0"/>
                <a:cs typeface="Times New Roman" panose="02020603050405020304" pitchFamily="18" charset="0"/>
              </a:rPr>
              <a:t>EinScan</a:t>
            </a:r>
            <a:r>
              <a:rPr lang="en-US" sz="1400" dirty="0">
                <a:latin typeface="Times New Roman" panose="02020603050405020304" pitchFamily="18" charset="0"/>
                <a:cs typeface="Times New Roman" panose="02020603050405020304" pitchFamily="18" charset="0"/>
              </a:rPr>
              <a:t>-SP</a:t>
            </a:r>
            <a:endParaRPr lang="en-GB" sz="1400" dirty="0">
              <a:latin typeface="Times New Roman" panose="02020603050405020304" pitchFamily="18" charset="0"/>
              <a:cs typeface="Times New Roman" panose="02020603050405020304" pitchFamily="18" charset="0"/>
            </a:endParaRPr>
          </a:p>
        </p:txBody>
      </p:sp>
      <p:sp>
        <p:nvSpPr>
          <p:cNvPr id="16" name="Title 1">
            <a:extLst>
              <a:ext uri="{FF2B5EF4-FFF2-40B4-BE49-F238E27FC236}">
                <a16:creationId xmlns:a16="http://schemas.microsoft.com/office/drawing/2014/main" id="{B34223F3-D0B5-456B-8510-10F2664449B6}"/>
              </a:ext>
            </a:extLst>
          </p:cNvPr>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9998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3">
            <a:extLst>
              <a:ext uri="{FF2B5EF4-FFF2-40B4-BE49-F238E27FC236}">
                <a16:creationId xmlns:a16="http://schemas.microsoft.com/office/drawing/2014/main" id="{A1025944-3371-49D7-88BF-28A8C48B1724}"/>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Stereophotography</a:t>
            </a:r>
            <a:endParaRPr lang="en-US" altLang="en-US" sz="20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4BFB06A-62AF-4CDB-981A-BD06AA0D34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3226738" y="3670245"/>
            <a:ext cx="2719093" cy="2468880"/>
          </a:xfrm>
          <a:prstGeom prst="rect">
            <a:avLst/>
          </a:prstGeom>
          <a:ln>
            <a:solidFill>
              <a:schemeClr val="tx1"/>
            </a:solidFill>
          </a:ln>
        </p:spPr>
      </p:pic>
      <p:pic>
        <p:nvPicPr>
          <p:cNvPr id="9" name="Picture 8">
            <a:extLst>
              <a:ext uri="{FF2B5EF4-FFF2-40B4-BE49-F238E27FC236}">
                <a16:creationId xmlns:a16="http://schemas.microsoft.com/office/drawing/2014/main" id="{CCCADBA5-4221-409E-B80B-2F7D527F0B9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6180407" y="3670245"/>
            <a:ext cx="2720099" cy="2468880"/>
          </a:xfrm>
          <a:prstGeom prst="rect">
            <a:avLst/>
          </a:prstGeom>
          <a:ln>
            <a:solidFill>
              <a:schemeClr val="tx1"/>
            </a:solidFill>
          </a:ln>
        </p:spPr>
      </p:pic>
      <p:pic>
        <p:nvPicPr>
          <p:cNvPr id="13" name="Picture 12">
            <a:extLst>
              <a:ext uri="{FF2B5EF4-FFF2-40B4-BE49-F238E27FC236}">
                <a16:creationId xmlns:a16="http://schemas.microsoft.com/office/drawing/2014/main" id="{86E5FF8B-0DF8-4B10-ABD3-E2B6094667C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0800000">
            <a:off x="272062" y="3670245"/>
            <a:ext cx="2720099" cy="2468880"/>
          </a:xfrm>
          <a:prstGeom prst="rect">
            <a:avLst/>
          </a:prstGeom>
          <a:ln>
            <a:solidFill>
              <a:schemeClr val="tx1"/>
            </a:solidFill>
          </a:ln>
        </p:spPr>
      </p:pic>
      <p:grpSp>
        <p:nvGrpSpPr>
          <p:cNvPr id="46" name="Group 45">
            <a:extLst>
              <a:ext uri="{FF2B5EF4-FFF2-40B4-BE49-F238E27FC236}">
                <a16:creationId xmlns:a16="http://schemas.microsoft.com/office/drawing/2014/main" id="{35A50D2B-764D-4BA9-AC34-21662FAFDC79}"/>
              </a:ext>
            </a:extLst>
          </p:cNvPr>
          <p:cNvGrpSpPr/>
          <p:nvPr/>
        </p:nvGrpSpPr>
        <p:grpSpPr>
          <a:xfrm>
            <a:off x="2611619" y="1584830"/>
            <a:ext cx="4005567" cy="1008037"/>
            <a:chOff x="2326842" y="1151348"/>
            <a:chExt cx="4454342" cy="1120975"/>
          </a:xfrm>
        </p:grpSpPr>
        <p:pic>
          <p:nvPicPr>
            <p:cNvPr id="16" name="Picture 15">
              <a:extLst>
                <a:ext uri="{FF2B5EF4-FFF2-40B4-BE49-F238E27FC236}">
                  <a16:creationId xmlns:a16="http://schemas.microsoft.com/office/drawing/2014/main" id="{DA42E3AE-7CEC-4CA8-9923-A06A2086C3BB}"/>
                </a:ext>
              </a:extLst>
            </p:cNvPr>
            <p:cNvPicPr>
              <a:picLocks noChangeAspect="1"/>
            </p:cNvPicPr>
            <p:nvPr/>
          </p:nvPicPr>
          <p:blipFill>
            <a:blip r:embed="rId6"/>
            <a:stretch>
              <a:fillRect/>
            </a:stretch>
          </p:blipFill>
          <p:spPr>
            <a:xfrm>
              <a:off x="2406461" y="1151348"/>
              <a:ext cx="4162425" cy="449856"/>
            </a:xfrm>
            <a:prstGeom prst="rect">
              <a:avLst/>
            </a:prstGeom>
          </p:spPr>
        </p:pic>
        <p:sp>
          <p:nvSpPr>
            <p:cNvPr id="26" name="TextBox 25">
              <a:extLst>
                <a:ext uri="{FF2B5EF4-FFF2-40B4-BE49-F238E27FC236}">
                  <a16:creationId xmlns:a16="http://schemas.microsoft.com/office/drawing/2014/main" id="{8F193833-7CD3-490F-B399-CCC648B4DE17}"/>
                </a:ext>
              </a:extLst>
            </p:cNvPr>
            <p:cNvSpPr txBox="1"/>
            <p:nvPr/>
          </p:nvSpPr>
          <p:spPr>
            <a:xfrm>
              <a:off x="2326842" y="1543692"/>
              <a:ext cx="1239264" cy="718745"/>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Position 1</a:t>
              </a:r>
            </a:p>
            <a:p>
              <a:pPr algn="ctr"/>
              <a:r>
                <a:rPr lang="en-US" dirty="0">
                  <a:latin typeface="Times New Roman" panose="02020603050405020304" pitchFamily="18" charset="0"/>
                  <a:cs typeface="Times New Roman" panose="02020603050405020304" pitchFamily="18" charset="0"/>
                </a:rPr>
                <a:t>(Left)</a:t>
              </a:r>
            </a:p>
          </p:txBody>
        </p:sp>
        <p:sp>
          <p:nvSpPr>
            <p:cNvPr id="30" name="TextBox 29">
              <a:extLst>
                <a:ext uri="{FF2B5EF4-FFF2-40B4-BE49-F238E27FC236}">
                  <a16:creationId xmlns:a16="http://schemas.microsoft.com/office/drawing/2014/main" id="{F303684D-4772-4F26-B6B7-B5130041FB4D}"/>
                </a:ext>
              </a:extLst>
            </p:cNvPr>
            <p:cNvSpPr txBox="1"/>
            <p:nvPr/>
          </p:nvSpPr>
          <p:spPr>
            <a:xfrm>
              <a:off x="3934379" y="1543692"/>
              <a:ext cx="110658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Position 2</a:t>
              </a:r>
            </a:p>
          </p:txBody>
        </p:sp>
        <p:sp>
          <p:nvSpPr>
            <p:cNvPr id="31" name="TextBox 30">
              <a:extLst>
                <a:ext uri="{FF2B5EF4-FFF2-40B4-BE49-F238E27FC236}">
                  <a16:creationId xmlns:a16="http://schemas.microsoft.com/office/drawing/2014/main" id="{756759B3-2450-44D0-9667-468CE6B41ADB}"/>
                </a:ext>
              </a:extLst>
            </p:cNvPr>
            <p:cNvSpPr txBox="1"/>
            <p:nvPr/>
          </p:nvSpPr>
          <p:spPr>
            <a:xfrm>
              <a:off x="5541920" y="1553579"/>
              <a:ext cx="1239264" cy="718744"/>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Position 3</a:t>
              </a:r>
            </a:p>
            <a:p>
              <a:pPr algn="ctr"/>
              <a:r>
                <a:rPr lang="en-US" dirty="0">
                  <a:latin typeface="Times New Roman" panose="02020603050405020304" pitchFamily="18" charset="0"/>
                  <a:cs typeface="Times New Roman" panose="02020603050405020304" pitchFamily="18" charset="0"/>
                </a:rPr>
                <a:t>(Right)</a:t>
              </a:r>
            </a:p>
          </p:txBody>
        </p:sp>
      </p:grpSp>
      <p:sp>
        <p:nvSpPr>
          <p:cNvPr id="32" name="TextBox 31">
            <a:extLst>
              <a:ext uri="{FF2B5EF4-FFF2-40B4-BE49-F238E27FC236}">
                <a16:creationId xmlns:a16="http://schemas.microsoft.com/office/drawing/2014/main" id="{06350310-459D-4312-AE0D-86BA6515E70F}"/>
              </a:ext>
            </a:extLst>
          </p:cNvPr>
          <p:cNvSpPr txBox="1"/>
          <p:nvPr/>
        </p:nvSpPr>
        <p:spPr>
          <a:xfrm>
            <a:off x="272062" y="6099211"/>
            <a:ext cx="2719094"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Position 1 (Left)</a:t>
            </a:r>
          </a:p>
        </p:txBody>
      </p:sp>
      <p:sp>
        <p:nvSpPr>
          <p:cNvPr id="33" name="TextBox 32">
            <a:extLst>
              <a:ext uri="{FF2B5EF4-FFF2-40B4-BE49-F238E27FC236}">
                <a16:creationId xmlns:a16="http://schemas.microsoft.com/office/drawing/2014/main" id="{C9E0D786-29A3-40A8-A08D-51B2F2F4980B}"/>
              </a:ext>
            </a:extLst>
          </p:cNvPr>
          <p:cNvSpPr txBox="1"/>
          <p:nvPr/>
        </p:nvSpPr>
        <p:spPr>
          <a:xfrm>
            <a:off x="3225731" y="6092895"/>
            <a:ext cx="2719093"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Position 2</a:t>
            </a:r>
          </a:p>
        </p:txBody>
      </p:sp>
      <p:sp>
        <p:nvSpPr>
          <p:cNvPr id="34" name="TextBox 33">
            <a:extLst>
              <a:ext uri="{FF2B5EF4-FFF2-40B4-BE49-F238E27FC236}">
                <a16:creationId xmlns:a16="http://schemas.microsoft.com/office/drawing/2014/main" id="{6F3359F6-F4A0-4E01-9470-4038E86F1629}"/>
              </a:ext>
            </a:extLst>
          </p:cNvPr>
          <p:cNvSpPr txBox="1"/>
          <p:nvPr/>
        </p:nvSpPr>
        <p:spPr>
          <a:xfrm>
            <a:off x="6178393" y="6099210"/>
            <a:ext cx="2719093"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Position 3 (Right)</a:t>
            </a:r>
          </a:p>
        </p:txBody>
      </p:sp>
      <p:sp>
        <p:nvSpPr>
          <p:cNvPr id="35" name="Arrow: Up 34">
            <a:extLst>
              <a:ext uri="{FF2B5EF4-FFF2-40B4-BE49-F238E27FC236}">
                <a16:creationId xmlns:a16="http://schemas.microsoft.com/office/drawing/2014/main" id="{04B5833E-B3C8-4FE5-BFAA-F3FB5976E7FF}"/>
              </a:ext>
            </a:extLst>
          </p:cNvPr>
          <p:cNvSpPr/>
          <p:nvPr/>
        </p:nvSpPr>
        <p:spPr>
          <a:xfrm rot="17539621">
            <a:off x="6615779" y="1615805"/>
            <a:ext cx="249326" cy="697238"/>
          </a:xfrm>
          <a:prstGeom prst="upArrow">
            <a:avLst>
              <a:gd name="adj1" fmla="val 35632"/>
              <a:gd name="adj2"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56483383-B20A-4E11-AC49-2D40DA74D883}"/>
              </a:ext>
            </a:extLst>
          </p:cNvPr>
          <p:cNvSpPr txBox="1"/>
          <p:nvPr/>
        </p:nvSpPr>
        <p:spPr>
          <a:xfrm>
            <a:off x="6924454" y="1894054"/>
            <a:ext cx="744114" cy="307777"/>
          </a:xfrm>
          <a:prstGeom prst="rect">
            <a:avLst/>
          </a:prstGeom>
          <a:solidFill>
            <a:schemeClr val="bg1"/>
          </a:solidFill>
          <a:ln>
            <a:solidFill>
              <a:schemeClr val="tx1"/>
            </a:solidFill>
          </a:ln>
        </p:spPr>
        <p:txBody>
          <a:bodyPr wrap="none" rtlCol="0">
            <a:spAutoFit/>
          </a:bodyPr>
          <a:lstStyle/>
          <a:p>
            <a:r>
              <a:rPr lang="en-US" sz="1400" dirty="0">
                <a:latin typeface="Times New Roman" panose="02020603050405020304" pitchFamily="18" charset="0"/>
                <a:cs typeface="Times New Roman" panose="02020603050405020304" pitchFamily="18" charset="0"/>
              </a:rPr>
              <a:t>Camera</a:t>
            </a:r>
          </a:p>
        </p:txBody>
      </p:sp>
      <p:sp>
        <p:nvSpPr>
          <p:cNvPr id="37" name="Arrow: Up 36">
            <a:extLst>
              <a:ext uri="{FF2B5EF4-FFF2-40B4-BE49-F238E27FC236}">
                <a16:creationId xmlns:a16="http://schemas.microsoft.com/office/drawing/2014/main" id="{7EF3EA5E-95F0-4576-A9CA-9D9D268E25B3}"/>
              </a:ext>
            </a:extLst>
          </p:cNvPr>
          <p:cNvSpPr/>
          <p:nvPr/>
        </p:nvSpPr>
        <p:spPr>
          <a:xfrm rot="14682300">
            <a:off x="6627600" y="999079"/>
            <a:ext cx="249326" cy="850126"/>
          </a:xfrm>
          <a:prstGeom prst="upArrow">
            <a:avLst>
              <a:gd name="adj1" fmla="val 35632"/>
              <a:gd name="adj2"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40732C48-2147-43F7-8E71-8CAA35CAEDE1}"/>
              </a:ext>
            </a:extLst>
          </p:cNvPr>
          <p:cNvSpPr txBox="1"/>
          <p:nvPr/>
        </p:nvSpPr>
        <p:spPr>
          <a:xfrm>
            <a:off x="6893292" y="1185937"/>
            <a:ext cx="1188146" cy="307777"/>
          </a:xfrm>
          <a:prstGeom prst="rect">
            <a:avLst/>
          </a:prstGeom>
          <a:solidFill>
            <a:schemeClr val="bg1"/>
          </a:solidFill>
          <a:ln>
            <a:solidFill>
              <a:schemeClr val="tx1"/>
            </a:solidFill>
          </a:ln>
        </p:spPr>
        <p:txBody>
          <a:bodyPr wrap="none" rtlCol="0">
            <a:spAutoFit/>
          </a:bodyPr>
          <a:lstStyle/>
          <a:p>
            <a:r>
              <a:rPr lang="en-US" sz="1400" dirty="0">
                <a:latin typeface="Times New Roman" panose="02020603050405020304" pitchFamily="18" charset="0"/>
                <a:cs typeface="Times New Roman" panose="02020603050405020304" pitchFamily="18" charset="0"/>
              </a:rPr>
              <a:t>Camera slider</a:t>
            </a:r>
          </a:p>
        </p:txBody>
      </p:sp>
      <p:pic>
        <p:nvPicPr>
          <p:cNvPr id="15" name="Picture 14">
            <a:extLst>
              <a:ext uri="{FF2B5EF4-FFF2-40B4-BE49-F238E27FC236}">
                <a16:creationId xmlns:a16="http://schemas.microsoft.com/office/drawing/2014/main" id="{201FA4DA-D7F8-44F4-BEF9-C85C1ACF73D2}"/>
              </a:ext>
            </a:extLst>
          </p:cNvPr>
          <p:cNvPicPr>
            <a:picLocks noChangeAspect="1"/>
          </p:cNvPicPr>
          <p:nvPr/>
        </p:nvPicPr>
        <p:blipFill>
          <a:blip r:embed="rId7"/>
          <a:stretch>
            <a:fillRect/>
          </a:stretch>
        </p:blipFill>
        <p:spPr>
          <a:xfrm>
            <a:off x="3887599" y="2370709"/>
            <a:ext cx="1368801" cy="1141444"/>
          </a:xfrm>
          <a:prstGeom prst="rect">
            <a:avLst/>
          </a:prstGeom>
        </p:spPr>
      </p:pic>
      <p:sp>
        <p:nvSpPr>
          <p:cNvPr id="41" name="Arrow: Up 40">
            <a:extLst>
              <a:ext uri="{FF2B5EF4-FFF2-40B4-BE49-F238E27FC236}">
                <a16:creationId xmlns:a16="http://schemas.microsoft.com/office/drawing/2014/main" id="{41858F88-8600-47A5-A15A-3F46E3E6444B}"/>
              </a:ext>
            </a:extLst>
          </p:cNvPr>
          <p:cNvSpPr/>
          <p:nvPr/>
        </p:nvSpPr>
        <p:spPr>
          <a:xfrm rot="16200000">
            <a:off x="5501458" y="2620345"/>
            <a:ext cx="249326" cy="658411"/>
          </a:xfrm>
          <a:prstGeom prst="upArrow">
            <a:avLst>
              <a:gd name="adj1" fmla="val 35632"/>
              <a:gd name="adj2"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21CBB7DF-BE25-4FF5-B4FB-D1034C73FA8D}"/>
              </a:ext>
            </a:extLst>
          </p:cNvPr>
          <p:cNvSpPr txBox="1"/>
          <p:nvPr/>
        </p:nvSpPr>
        <p:spPr>
          <a:xfrm>
            <a:off x="5810306" y="2807377"/>
            <a:ext cx="1114664" cy="307777"/>
          </a:xfrm>
          <a:prstGeom prst="rect">
            <a:avLst/>
          </a:prstGeom>
          <a:solidFill>
            <a:schemeClr val="bg1"/>
          </a:solidFill>
          <a:ln>
            <a:solidFill>
              <a:schemeClr val="tx1"/>
            </a:solidFill>
          </a:ln>
        </p:spPr>
        <p:txBody>
          <a:bodyPr wrap="none" rtlCol="0">
            <a:spAutoFit/>
          </a:bodyPr>
          <a:lstStyle/>
          <a:p>
            <a:r>
              <a:rPr lang="en-US" sz="1400" dirty="0">
                <a:latin typeface="Times New Roman" panose="02020603050405020304" pitchFamily="18" charset="0"/>
                <a:cs typeface="Times New Roman" panose="02020603050405020304" pitchFamily="18" charset="0"/>
              </a:rPr>
              <a:t>Test material</a:t>
            </a:r>
          </a:p>
        </p:txBody>
      </p:sp>
      <p:sp>
        <p:nvSpPr>
          <p:cNvPr id="23" name="Title 1"/>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9047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7254EA3E-F8F3-458B-8E33-D0E1414DFE57}"/>
              </a:ext>
            </a:extLst>
          </p:cNvPr>
          <p:cNvSpPr txBox="1">
            <a:spLocks/>
          </p:cNvSpPr>
          <p:nvPr/>
        </p:nvSpPr>
        <p:spPr bwMode="auto">
          <a:xfrm>
            <a:off x="380513" y="1005897"/>
            <a:ext cx="8229600"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Stereophotography</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Calibration</a:t>
            </a:r>
            <a:endParaRPr lang="en-US" sz="2000" dirty="0">
              <a:latin typeface="Times New Roman" panose="02020603050405020304" pitchFamily="18" charset="0"/>
              <a:cs typeface="Times New Roman" panose="02020603050405020304" pitchFamily="18" charset="0"/>
            </a:endParaRPr>
          </a:p>
          <a:p>
            <a:pPr lvl="1"/>
            <a:endParaRPr lang="en-US" altLang="en-US" sz="20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A69723E-28A1-4765-BAC6-108BACAEB3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9333" y="4194737"/>
            <a:ext cx="2276063" cy="2103120"/>
          </a:xfrm>
          <a:prstGeom prst="rect">
            <a:avLst/>
          </a:prstGeom>
        </p:spPr>
      </p:pic>
      <p:pic>
        <p:nvPicPr>
          <p:cNvPr id="10" name="Picture 9">
            <a:extLst>
              <a:ext uri="{FF2B5EF4-FFF2-40B4-BE49-F238E27FC236}">
                <a16:creationId xmlns:a16="http://schemas.microsoft.com/office/drawing/2014/main" id="{5389FFBC-4407-4A71-8501-787CE7B40A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9333" y="2000722"/>
            <a:ext cx="2276063" cy="2103120"/>
          </a:xfrm>
          <a:prstGeom prst="rect">
            <a:avLst/>
          </a:prstGeom>
        </p:spPr>
      </p:pic>
      <p:sp>
        <p:nvSpPr>
          <p:cNvPr id="11" name="Arrow: Up 10">
            <a:extLst>
              <a:ext uri="{FF2B5EF4-FFF2-40B4-BE49-F238E27FC236}">
                <a16:creationId xmlns:a16="http://schemas.microsoft.com/office/drawing/2014/main" id="{136405BA-DF6B-40F3-A301-FD66609C7F6B}"/>
              </a:ext>
            </a:extLst>
          </p:cNvPr>
          <p:cNvSpPr/>
          <p:nvPr/>
        </p:nvSpPr>
        <p:spPr>
          <a:xfrm rot="13287244">
            <a:off x="3160757" y="1879849"/>
            <a:ext cx="249326" cy="830392"/>
          </a:xfrm>
          <a:prstGeom prst="upArrow">
            <a:avLst>
              <a:gd name="adj1" fmla="val 35632"/>
              <a:gd name="adj2"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EFBBBBF-0B0B-4AF6-A340-711FB1816FDD}"/>
              </a:ext>
            </a:extLst>
          </p:cNvPr>
          <p:cNvSpPr txBox="1"/>
          <p:nvPr/>
        </p:nvSpPr>
        <p:spPr>
          <a:xfrm>
            <a:off x="3285420" y="1769889"/>
            <a:ext cx="2571538" cy="523220"/>
          </a:xfrm>
          <a:prstGeom prst="rect">
            <a:avLst/>
          </a:prstGeom>
          <a:solidFill>
            <a:schemeClr val="bg1"/>
          </a:solidFill>
          <a:ln>
            <a:solidFill>
              <a:schemeClr val="tx1"/>
            </a:solidFill>
          </a:ln>
        </p:spPr>
        <p:txBody>
          <a:bodyPr wrap="none" rtlCol="0">
            <a:spAutoFit/>
          </a:bodyPr>
          <a:lstStyle/>
          <a:p>
            <a:r>
              <a:rPr lang="en-US" sz="1400" dirty="0">
                <a:latin typeface="Times New Roman" panose="02020603050405020304" pitchFamily="18" charset="0"/>
                <a:cs typeface="Times New Roman" panose="02020603050405020304" pitchFamily="18" charset="0"/>
              </a:rPr>
              <a:t>Background with text and shapes</a:t>
            </a:r>
          </a:p>
          <a:p>
            <a:r>
              <a:rPr lang="en-US" sz="1400" dirty="0">
                <a:latin typeface="Times New Roman" panose="02020603050405020304" pitchFamily="18" charset="0"/>
                <a:cs typeface="Times New Roman" panose="02020603050405020304" pitchFamily="18" charset="0"/>
              </a:rPr>
              <a:t>for calibration</a:t>
            </a:r>
          </a:p>
        </p:txBody>
      </p:sp>
      <p:pic>
        <p:nvPicPr>
          <p:cNvPr id="13" name="Picture 12">
            <a:extLst>
              <a:ext uri="{FF2B5EF4-FFF2-40B4-BE49-F238E27FC236}">
                <a16:creationId xmlns:a16="http://schemas.microsoft.com/office/drawing/2014/main" id="{B4C55139-FD18-424E-8D30-3677386AD974}"/>
              </a:ext>
            </a:extLst>
          </p:cNvPr>
          <p:cNvPicPr>
            <a:picLocks noChangeAspect="1"/>
          </p:cNvPicPr>
          <p:nvPr/>
        </p:nvPicPr>
        <p:blipFill rotWithShape="1">
          <a:blip r:embed="rId5"/>
          <a:srcRect l="4517" t="7011" r="7178" b="5928"/>
          <a:stretch/>
        </p:blipFill>
        <p:spPr>
          <a:xfrm>
            <a:off x="3782250" y="2497596"/>
            <a:ext cx="5073451" cy="3751444"/>
          </a:xfrm>
          <a:prstGeom prst="rect">
            <a:avLst/>
          </a:prstGeom>
        </p:spPr>
      </p:pic>
      <p:sp>
        <p:nvSpPr>
          <p:cNvPr id="14" name="Title 1"/>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7857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7254EA3E-F8F3-458B-8E33-D0E1414DFE57}"/>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err="1">
                <a:latin typeface="Times New Roman" panose="02020603050405020304" pitchFamily="18" charset="0"/>
                <a:cs typeface="Times New Roman" panose="02020603050405020304" pitchFamily="18" charset="0"/>
              </a:rPr>
              <a:t>Stereophotography</a:t>
            </a:r>
            <a:endParaRPr lang="en-US" sz="24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614" t="6333" r="3190" b="2679"/>
          <a:stretch/>
        </p:blipFill>
        <p:spPr>
          <a:xfrm>
            <a:off x="4440305" y="1868940"/>
            <a:ext cx="4703695" cy="4422593"/>
          </a:xfrm>
          <a:prstGeom prst="rect">
            <a:avLst/>
          </a:prstGeom>
        </p:spPr>
      </p:pic>
      <p:sp>
        <p:nvSpPr>
          <p:cNvPr id="7" name="Content Placeholder 3">
            <a:extLst>
              <a:ext uri="{FF2B5EF4-FFF2-40B4-BE49-F238E27FC236}">
                <a16:creationId xmlns:a16="http://schemas.microsoft.com/office/drawing/2014/main" id="{7254EA3E-F8F3-458B-8E33-D0E1414DFE57}"/>
              </a:ext>
            </a:extLst>
          </p:cNvPr>
          <p:cNvSpPr txBox="1">
            <a:spLocks/>
          </p:cNvSpPr>
          <p:nvPr/>
        </p:nvSpPr>
        <p:spPr bwMode="auto">
          <a:xfrm>
            <a:off x="380513" y="1005897"/>
            <a:ext cx="8229600"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err="1">
                <a:latin typeface="Times New Roman" panose="02020603050405020304" pitchFamily="18" charset="0"/>
                <a:cs typeface="Times New Roman" panose="02020603050405020304" pitchFamily="18" charset="0"/>
              </a:rPr>
              <a:t>Stereophotography</a:t>
            </a:r>
            <a:endParaRPr lang="en-US" sz="2400" b="1" dirty="0">
              <a:latin typeface="Times New Roman" panose="02020603050405020304" pitchFamily="18" charset="0"/>
              <a:cs typeface="Times New Roman" panose="02020603050405020304" pitchFamily="18" charset="0"/>
            </a:endParaRPr>
          </a:p>
          <a:p>
            <a:pPr>
              <a:spcBef>
                <a:spcPts val="600"/>
              </a:spcBef>
              <a:spcAft>
                <a:spcPts val="600"/>
              </a:spcAft>
            </a:pPr>
            <a:r>
              <a:rPr lang="en-US" sz="2400" dirty="0">
                <a:latin typeface="Times New Roman" panose="02020603050405020304" pitchFamily="18" charset="0"/>
                <a:cs typeface="Times New Roman" panose="02020603050405020304" pitchFamily="18" charset="0"/>
              </a:rPr>
              <a:t>Parameters</a:t>
            </a:r>
          </a:p>
          <a:p>
            <a:pPr lvl="1">
              <a:spcBef>
                <a:spcPts val="600"/>
              </a:spcBef>
              <a:spcAft>
                <a:spcPts val="600"/>
              </a:spcAft>
            </a:pPr>
            <a:r>
              <a:rPr lang="en-US" sz="2000" dirty="0">
                <a:latin typeface="Times New Roman" panose="02020603050405020304" pitchFamily="18" charset="0"/>
                <a:cs typeface="Times New Roman" panose="02020603050405020304" pitchFamily="18" charset="0"/>
              </a:rPr>
              <a:t>Area </a:t>
            </a:r>
            <a:r>
              <a:rPr lang="en-US" sz="2000" dirty="0" err="1">
                <a:latin typeface="Times New Roman" panose="02020603050405020304" pitchFamily="18" charset="0"/>
                <a:cs typeface="Times New Roman" panose="02020603050405020304" pitchFamily="18" charset="0"/>
              </a:rPr>
              <a:t>sphericity</a:t>
            </a:r>
            <a:endParaRPr lang="en-US" sz="2000" dirty="0">
              <a:latin typeface="Times New Roman" panose="02020603050405020304" pitchFamily="18" charset="0"/>
              <a:cs typeface="Times New Roman" panose="02020603050405020304" pitchFamily="18" charset="0"/>
            </a:endParaRPr>
          </a:p>
          <a:p>
            <a:pPr lvl="1">
              <a:spcBef>
                <a:spcPts val="600"/>
              </a:spcBef>
              <a:spcAft>
                <a:spcPts val="600"/>
              </a:spcAft>
            </a:pPr>
            <a:r>
              <a:rPr lang="en-US" sz="2000" dirty="0">
                <a:latin typeface="Times New Roman" panose="02020603050405020304" pitchFamily="18" charset="0"/>
                <a:cs typeface="Times New Roman" panose="02020603050405020304" pitchFamily="18" charset="0"/>
              </a:rPr>
              <a:t>Diameter </a:t>
            </a:r>
            <a:r>
              <a:rPr lang="en-US" sz="2000" dirty="0" err="1">
                <a:latin typeface="Times New Roman" panose="02020603050405020304" pitchFamily="18" charset="0"/>
                <a:cs typeface="Times New Roman" panose="02020603050405020304" pitchFamily="18" charset="0"/>
              </a:rPr>
              <a:t>sphericity</a:t>
            </a:r>
            <a:endParaRPr lang="en-US" sz="2000" dirty="0">
              <a:latin typeface="Times New Roman" panose="02020603050405020304" pitchFamily="18" charset="0"/>
              <a:cs typeface="Times New Roman" panose="02020603050405020304" pitchFamily="18" charset="0"/>
            </a:endParaRPr>
          </a:p>
          <a:p>
            <a:pPr lvl="1">
              <a:spcBef>
                <a:spcPts val="600"/>
              </a:spcBef>
              <a:spcAft>
                <a:spcPts val="600"/>
              </a:spcAft>
            </a:pPr>
            <a:r>
              <a:rPr lang="en-US" sz="2000" dirty="0">
                <a:latin typeface="Times New Roman" panose="02020603050405020304" pitchFamily="18" charset="0"/>
                <a:cs typeface="Times New Roman" panose="02020603050405020304" pitchFamily="18" charset="0"/>
              </a:rPr>
              <a:t>Circle ratio </a:t>
            </a:r>
            <a:r>
              <a:rPr lang="en-US" sz="2000" dirty="0" err="1">
                <a:latin typeface="Times New Roman" panose="02020603050405020304" pitchFamily="18" charset="0"/>
                <a:cs typeface="Times New Roman" panose="02020603050405020304" pitchFamily="18" charset="0"/>
              </a:rPr>
              <a:t>sphericity</a:t>
            </a:r>
            <a:endParaRPr lang="en-US" sz="2000" dirty="0">
              <a:latin typeface="Times New Roman" panose="02020603050405020304" pitchFamily="18" charset="0"/>
              <a:cs typeface="Times New Roman" panose="02020603050405020304" pitchFamily="18" charset="0"/>
            </a:endParaRPr>
          </a:p>
          <a:p>
            <a:pPr lvl="1">
              <a:spcBef>
                <a:spcPts val="600"/>
              </a:spcBef>
              <a:spcAft>
                <a:spcPts val="600"/>
              </a:spcAft>
            </a:pPr>
            <a:r>
              <a:rPr lang="en-US" sz="2000" dirty="0">
                <a:latin typeface="Times New Roman" panose="02020603050405020304" pitchFamily="18" charset="0"/>
                <a:cs typeface="Times New Roman" panose="02020603050405020304" pitchFamily="18" charset="0"/>
              </a:rPr>
              <a:t>Perimeter </a:t>
            </a:r>
            <a:r>
              <a:rPr lang="en-US" sz="2000" dirty="0" err="1">
                <a:latin typeface="Times New Roman" panose="02020603050405020304" pitchFamily="18" charset="0"/>
                <a:cs typeface="Times New Roman" panose="02020603050405020304" pitchFamily="18" charset="0"/>
              </a:rPr>
              <a:t>sphericity</a:t>
            </a:r>
            <a:endParaRPr lang="en-US" sz="2000" dirty="0">
              <a:latin typeface="Times New Roman" panose="02020603050405020304" pitchFamily="18" charset="0"/>
              <a:cs typeface="Times New Roman" panose="02020603050405020304" pitchFamily="18" charset="0"/>
            </a:endParaRPr>
          </a:p>
          <a:p>
            <a:pPr lvl="1">
              <a:spcBef>
                <a:spcPts val="600"/>
              </a:spcBef>
              <a:spcAft>
                <a:spcPts val="600"/>
              </a:spcAft>
            </a:pPr>
            <a:r>
              <a:rPr lang="en-US" sz="2000" dirty="0">
                <a:latin typeface="Times New Roman" panose="02020603050405020304" pitchFamily="18" charset="0"/>
                <a:cs typeface="Times New Roman" panose="02020603050405020304" pitchFamily="18" charset="0"/>
              </a:rPr>
              <a:t>Width to length ratio </a:t>
            </a:r>
            <a:r>
              <a:rPr lang="en-US" sz="2000" dirty="0" err="1">
                <a:latin typeface="Times New Roman" panose="02020603050405020304" pitchFamily="18" charset="0"/>
                <a:cs typeface="Times New Roman" panose="02020603050405020304" pitchFamily="18" charset="0"/>
              </a:rPr>
              <a:t>sphericity</a:t>
            </a:r>
            <a:endParaRPr lang="en-US" sz="2000" dirty="0">
              <a:latin typeface="Times New Roman" panose="02020603050405020304" pitchFamily="18" charset="0"/>
              <a:cs typeface="Times New Roman" panose="02020603050405020304" pitchFamily="18" charset="0"/>
            </a:endParaRPr>
          </a:p>
          <a:p>
            <a:pPr lvl="1">
              <a:spcBef>
                <a:spcPts val="600"/>
              </a:spcBef>
              <a:spcAft>
                <a:spcPts val="600"/>
              </a:spcAft>
            </a:pPr>
            <a:r>
              <a:rPr lang="en-US" sz="2000" dirty="0">
                <a:latin typeface="Times New Roman" panose="02020603050405020304" pitchFamily="18" charset="0"/>
                <a:cs typeface="Times New Roman" panose="02020603050405020304" pitchFamily="18" charset="0"/>
              </a:rPr>
              <a:t>Circularity</a:t>
            </a:r>
          </a:p>
          <a:p>
            <a:pPr lvl="1">
              <a:spcBef>
                <a:spcPts val="600"/>
              </a:spcBef>
              <a:spcAft>
                <a:spcPts val="600"/>
              </a:spcAft>
            </a:pPr>
            <a:r>
              <a:rPr lang="en-US" sz="2000" dirty="0">
                <a:latin typeface="Times New Roman" panose="02020603050405020304" pitchFamily="18" charset="0"/>
                <a:cs typeface="Times New Roman" panose="02020603050405020304" pitchFamily="18" charset="0"/>
              </a:rPr>
              <a:t>Convexity</a:t>
            </a:r>
          </a:p>
          <a:p>
            <a:pPr lvl="1">
              <a:spcBef>
                <a:spcPts val="600"/>
              </a:spcBef>
              <a:spcAft>
                <a:spcPts val="600"/>
              </a:spcAft>
            </a:pPr>
            <a:r>
              <a:rPr lang="en-US" sz="2000" dirty="0">
                <a:latin typeface="Times New Roman" panose="02020603050405020304" pitchFamily="18" charset="0"/>
                <a:cs typeface="Times New Roman" panose="02020603050405020304" pitchFamily="18" charset="0"/>
              </a:rPr>
              <a:t>Roundness</a:t>
            </a:r>
          </a:p>
        </p:txBody>
      </p:sp>
      <p:sp>
        <p:nvSpPr>
          <p:cNvPr id="8" name="Title 1">
            <a:extLst>
              <a:ext uri="{FF2B5EF4-FFF2-40B4-BE49-F238E27FC236}">
                <a16:creationId xmlns:a16="http://schemas.microsoft.com/office/drawing/2014/main" id="{062D9F7A-E3DB-4E51-9C96-6A9B33474602}"/>
              </a:ext>
            </a:extLst>
          </p:cNvPr>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550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7254EA3E-F8F3-458B-8E33-D0E1414DFE57}"/>
              </a:ext>
            </a:extLst>
          </p:cNvPr>
          <p:cNvSpPr txBox="1">
            <a:spLocks/>
          </p:cNvSpPr>
          <p:nvPr/>
        </p:nvSpPr>
        <p:spPr bwMode="auto">
          <a:xfrm>
            <a:off x="380513" y="1005897"/>
            <a:ext cx="82296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err="1">
                <a:latin typeface="Times New Roman" panose="02020603050405020304" pitchFamily="18" charset="0"/>
                <a:cs typeface="Times New Roman" panose="02020603050405020304" pitchFamily="18" charset="0"/>
              </a:rPr>
              <a:t>Stereophotography</a:t>
            </a:r>
            <a:endParaRPr lang="en-US" sz="2400" b="1" dirty="0">
              <a:latin typeface="Times New Roman" panose="02020603050405020304" pitchFamily="18" charset="0"/>
              <a:cs typeface="Times New Roman" panose="02020603050405020304" pitchFamily="18" charset="0"/>
            </a:endParaRPr>
          </a:p>
          <a:p>
            <a:pPr>
              <a:spcBef>
                <a:spcPts val="600"/>
              </a:spcBef>
              <a:spcAft>
                <a:spcPts val="600"/>
              </a:spcAft>
            </a:pPr>
            <a:r>
              <a:rPr lang="en-US" sz="2400" dirty="0">
                <a:latin typeface="Times New Roman" panose="02020603050405020304" pitchFamily="18" charset="0"/>
                <a:cs typeface="Times New Roman" panose="02020603050405020304" pitchFamily="18" charset="0"/>
              </a:rPr>
              <a:t>LSSB – 4766 particles (one barrel)</a:t>
            </a:r>
          </a:p>
        </p:txBody>
      </p:sp>
      <p:sp>
        <p:nvSpPr>
          <p:cNvPr id="7" name="Title 1">
            <a:extLst>
              <a:ext uri="{FF2B5EF4-FFF2-40B4-BE49-F238E27FC236}">
                <a16:creationId xmlns:a16="http://schemas.microsoft.com/office/drawing/2014/main" id="{4CB139C1-2339-416D-9A3D-6DDDF31411EE}"/>
              </a:ext>
            </a:extLst>
          </p:cNvPr>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pic>
        <p:nvPicPr>
          <p:cNvPr id="3" name="Picture 2" descr="A close up of text on a white background&#10;&#10;Description automatically generated">
            <a:extLst>
              <a:ext uri="{FF2B5EF4-FFF2-40B4-BE49-F238E27FC236}">
                <a16:creationId xmlns:a16="http://schemas.microsoft.com/office/drawing/2014/main" id="{39ADD104-70F4-431C-B184-ED964A7F81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25"/>
          <a:stretch/>
        </p:blipFill>
        <p:spPr>
          <a:xfrm>
            <a:off x="102367" y="2127390"/>
            <a:ext cx="4061492" cy="4201848"/>
          </a:xfrm>
          <a:prstGeom prst="rect">
            <a:avLst/>
          </a:prstGeom>
        </p:spPr>
      </p:pic>
      <p:pic>
        <p:nvPicPr>
          <p:cNvPr id="5" name="Picture 4">
            <a:extLst>
              <a:ext uri="{FF2B5EF4-FFF2-40B4-BE49-F238E27FC236}">
                <a16:creationId xmlns:a16="http://schemas.microsoft.com/office/drawing/2014/main" id="{0716A37B-FE7C-4907-BE39-32216816BD98}"/>
              </a:ext>
            </a:extLst>
          </p:cNvPr>
          <p:cNvPicPr>
            <a:picLocks noChangeAspect="1"/>
          </p:cNvPicPr>
          <p:nvPr/>
        </p:nvPicPr>
        <p:blipFill>
          <a:blip r:embed="rId4"/>
          <a:stretch>
            <a:fillRect/>
          </a:stretch>
        </p:blipFill>
        <p:spPr>
          <a:xfrm>
            <a:off x="4342287" y="2385486"/>
            <a:ext cx="4571999" cy="2606104"/>
          </a:xfrm>
          <a:prstGeom prst="rect">
            <a:avLst/>
          </a:prstGeom>
        </p:spPr>
      </p:pic>
      <p:sp>
        <p:nvSpPr>
          <p:cNvPr id="8" name="Rectangle 7">
            <a:extLst>
              <a:ext uri="{FF2B5EF4-FFF2-40B4-BE49-F238E27FC236}">
                <a16:creationId xmlns:a16="http://schemas.microsoft.com/office/drawing/2014/main" id="{2305B5FB-F310-458C-8C29-BA403938753E}"/>
              </a:ext>
            </a:extLst>
          </p:cNvPr>
          <p:cNvSpPr/>
          <p:nvPr/>
        </p:nvSpPr>
        <p:spPr>
          <a:xfrm>
            <a:off x="7623782" y="4776146"/>
            <a:ext cx="1249060" cy="215444"/>
          </a:xfrm>
          <a:prstGeom prst="rect">
            <a:avLst/>
          </a:prstGeom>
        </p:spPr>
        <p:txBody>
          <a:bodyPr wrap="none">
            <a:spAutoFit/>
          </a:bodyPr>
          <a:lstStyle/>
          <a:p>
            <a:r>
              <a:rPr lang="en-GB" sz="800" dirty="0">
                <a:latin typeface="Times New Roman" panose="02020603050405020304" pitchFamily="18" charset="0"/>
                <a:cs typeface="Times New Roman" panose="02020603050405020304" pitchFamily="18" charset="0"/>
              </a:rPr>
              <a:t>(Zheng and </a:t>
            </a:r>
            <a:r>
              <a:rPr lang="en-GB" sz="800" dirty="0" err="1">
                <a:latin typeface="Times New Roman" panose="02020603050405020304" pitchFamily="18" charset="0"/>
                <a:cs typeface="Times New Roman" panose="02020603050405020304" pitchFamily="18" charset="0"/>
              </a:rPr>
              <a:t>Hryciw</a:t>
            </a:r>
            <a:r>
              <a:rPr lang="en-GB" sz="800" dirty="0">
                <a:latin typeface="Times New Roman" panose="02020603050405020304" pitchFamily="18" charset="0"/>
                <a:cs typeface="Times New Roman" panose="02020603050405020304" pitchFamily="18" charset="0"/>
              </a:rPr>
              <a:t> 2017)</a:t>
            </a:r>
          </a:p>
        </p:txBody>
      </p:sp>
      <p:sp>
        <p:nvSpPr>
          <p:cNvPr id="9" name="Rectangle 8">
            <a:extLst>
              <a:ext uri="{FF2B5EF4-FFF2-40B4-BE49-F238E27FC236}">
                <a16:creationId xmlns:a16="http://schemas.microsoft.com/office/drawing/2014/main" id="{A52A3683-B42A-47CC-8D7A-5263C56ED60F}"/>
              </a:ext>
            </a:extLst>
          </p:cNvPr>
          <p:cNvSpPr/>
          <p:nvPr/>
        </p:nvSpPr>
        <p:spPr>
          <a:xfrm>
            <a:off x="5143500" y="2882900"/>
            <a:ext cx="482600" cy="47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F6DDC22-DD4E-4DD9-86DF-1D536EF1B201}"/>
              </a:ext>
            </a:extLst>
          </p:cNvPr>
          <p:cNvPicPr>
            <a:picLocks noChangeAspect="1"/>
          </p:cNvPicPr>
          <p:nvPr/>
        </p:nvPicPr>
        <p:blipFill>
          <a:blip r:embed="rId5"/>
          <a:stretch>
            <a:fillRect/>
          </a:stretch>
        </p:blipFill>
        <p:spPr>
          <a:xfrm>
            <a:off x="6105929" y="5210356"/>
            <a:ext cx="1517853" cy="641747"/>
          </a:xfrm>
          <a:prstGeom prst="rect">
            <a:avLst/>
          </a:prstGeom>
        </p:spPr>
      </p:pic>
    </p:spTree>
    <p:extLst>
      <p:ext uri="{BB962C8B-B14F-4D97-AF65-F5344CB8AC3E}">
        <p14:creationId xmlns:p14="http://schemas.microsoft.com/office/powerpoint/2010/main" val="1983164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21DB1D-17CA-4F87-B186-1FE890E365F4}"/>
              </a:ext>
            </a:extLst>
          </p:cNvPr>
          <p:cNvSpPr>
            <a:spLocks noGrp="1"/>
          </p:cNvSpPr>
          <p:nvPr>
            <p:ph idx="1"/>
          </p:nvPr>
        </p:nvSpPr>
        <p:spPr>
          <a:xfrm>
            <a:off x="457200" y="979111"/>
            <a:ext cx="8229600" cy="5171525"/>
          </a:xfrm>
        </p:spPr>
        <p:txBody>
          <a:bodyPr/>
          <a:lstStyle/>
          <a:p>
            <a:pPr marL="346075" indent="-346075">
              <a:spcBef>
                <a:spcPts val="0"/>
              </a:spcBef>
              <a:spcAft>
                <a:spcPts val="1200"/>
              </a:spcAft>
            </a:pPr>
            <a:r>
              <a:rPr lang="en-US" sz="2400" dirty="0">
                <a:latin typeface="Times New Roman" panose="02020603050405020304" pitchFamily="18" charset="0"/>
                <a:cs typeface="Times New Roman" panose="02020603050405020304" pitchFamily="18" charset="0"/>
              </a:rPr>
              <a:t>Introduction</a:t>
            </a:r>
          </a:p>
          <a:p>
            <a:pPr marL="346075" indent="-346075">
              <a:spcBef>
                <a:spcPts val="0"/>
              </a:spcBef>
              <a:spcAft>
                <a:spcPts val="1200"/>
              </a:spcAft>
            </a:pPr>
            <a:r>
              <a:rPr lang="en-US" sz="2400" dirty="0">
                <a:latin typeface="Times New Roman" panose="02020603050405020304" pitchFamily="18" charset="0"/>
                <a:cs typeface="Times New Roman" panose="02020603050405020304" pitchFamily="18" charset="0"/>
              </a:rPr>
              <a:t>Research motivation</a:t>
            </a:r>
          </a:p>
          <a:p>
            <a:pPr marL="346075" indent="-346075">
              <a:spcBef>
                <a:spcPts val="0"/>
              </a:spcBef>
              <a:spcAft>
                <a:spcPts val="1200"/>
              </a:spcAft>
            </a:pPr>
            <a:r>
              <a:rPr lang="en-US" sz="2400" dirty="0">
                <a:latin typeface="Times New Roman" panose="02020603050405020304" pitchFamily="18" charset="0"/>
                <a:cs typeface="Times New Roman" panose="02020603050405020304" pitchFamily="18" charset="0"/>
              </a:rPr>
              <a:t>Objectives</a:t>
            </a:r>
          </a:p>
          <a:p>
            <a:pPr marL="346075" indent="-346075">
              <a:spcBef>
                <a:spcPts val="0"/>
              </a:spcBef>
              <a:spcAft>
                <a:spcPts val="1200"/>
              </a:spcAft>
            </a:pPr>
            <a:r>
              <a:rPr lang="en-US" sz="2400" dirty="0">
                <a:latin typeface="Times New Roman" panose="02020603050405020304" pitchFamily="18" charset="0"/>
                <a:cs typeface="Times New Roman" panose="02020603050405020304" pitchFamily="18" charset="0"/>
              </a:rPr>
              <a:t>Research plan</a:t>
            </a:r>
          </a:p>
          <a:p>
            <a:pPr marL="346075" indent="-346075">
              <a:spcBef>
                <a:spcPts val="0"/>
              </a:spcBef>
              <a:spcAft>
                <a:spcPts val="1200"/>
              </a:spcAft>
            </a:pPr>
            <a:r>
              <a:rPr lang="en-US" sz="2400" dirty="0" smtClean="0">
                <a:latin typeface="Times New Roman" panose="02020603050405020304" pitchFamily="18" charset="0"/>
                <a:cs typeface="Times New Roman" panose="02020603050405020304" pitchFamily="18" charset="0"/>
              </a:rPr>
              <a:t>Construction</a:t>
            </a:r>
            <a:endParaRPr lang="en-US" sz="2400" dirty="0">
              <a:latin typeface="Times New Roman" panose="02020603050405020304" pitchFamily="18" charset="0"/>
              <a:cs typeface="Times New Roman" panose="02020603050405020304" pitchFamily="18" charset="0"/>
            </a:endParaRPr>
          </a:p>
          <a:p>
            <a:pPr marL="346075" indent="-346075">
              <a:spcBef>
                <a:spcPts val="0"/>
              </a:spcBef>
              <a:spcAft>
                <a:spcPts val="1200"/>
              </a:spcAft>
            </a:pPr>
            <a:r>
              <a:rPr lang="en-US" sz="2400" dirty="0">
                <a:latin typeface="Times New Roman" panose="02020603050405020304" pitchFamily="18" charset="0"/>
                <a:cs typeface="Times New Roman" panose="02020603050405020304" pitchFamily="18" charset="0"/>
              </a:rPr>
              <a:t>Field testing</a:t>
            </a:r>
          </a:p>
          <a:p>
            <a:pPr marL="346075" indent="-346075">
              <a:spcBef>
                <a:spcPts val="0"/>
              </a:spcBef>
              <a:spcAft>
                <a:spcPts val="1200"/>
              </a:spcAft>
            </a:pPr>
            <a:r>
              <a:rPr lang="en-US" sz="2400" dirty="0">
                <a:latin typeface="Times New Roman" panose="02020603050405020304" pitchFamily="18" charset="0"/>
                <a:cs typeface="Times New Roman" panose="02020603050405020304" pitchFamily="18" charset="0"/>
              </a:rPr>
              <a:t>Laboratory testing</a:t>
            </a:r>
          </a:p>
          <a:p>
            <a:pPr marL="346075" indent="-346075">
              <a:spcBef>
                <a:spcPts val="0"/>
              </a:spcBef>
              <a:spcAft>
                <a:spcPts val="1200"/>
              </a:spcAft>
            </a:pPr>
            <a:r>
              <a:rPr lang="en-US" sz="2400" dirty="0">
                <a:latin typeface="Times New Roman" panose="02020603050405020304" pitchFamily="18" charset="0"/>
                <a:cs typeface="Times New Roman" panose="02020603050405020304" pitchFamily="18" charset="0"/>
              </a:rPr>
              <a:t>What have we learned?</a:t>
            </a:r>
          </a:p>
          <a:p>
            <a:pPr marL="346075" indent="-346075">
              <a:spcBef>
                <a:spcPts val="0"/>
              </a:spcBef>
              <a:spcAft>
                <a:spcPts val="1200"/>
              </a:spcAft>
            </a:pPr>
            <a:r>
              <a:rPr lang="en-US" sz="2400" dirty="0">
                <a:latin typeface="Times New Roman" panose="02020603050405020304" pitchFamily="18" charset="0"/>
                <a:cs typeface="Times New Roman" panose="02020603050405020304" pitchFamily="18" charset="0"/>
              </a:rPr>
              <a:t>Future expectations</a:t>
            </a:r>
          </a:p>
        </p:txBody>
      </p:sp>
      <p:sp>
        <p:nvSpPr>
          <p:cNvPr id="7"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OUTLINE</a:t>
            </a:r>
          </a:p>
        </p:txBody>
      </p:sp>
    </p:spTree>
    <p:extLst>
      <p:ext uri="{BB962C8B-B14F-4D97-AF65-F5344CB8AC3E}">
        <p14:creationId xmlns:p14="http://schemas.microsoft.com/office/powerpoint/2010/main" val="260086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ell phone&#10;&#10;Description automatically generated">
            <a:extLst>
              <a:ext uri="{FF2B5EF4-FFF2-40B4-BE49-F238E27FC236}">
                <a16:creationId xmlns:a16="http://schemas.microsoft.com/office/drawing/2014/main" id="{9F9C4C60-5D08-4A21-AB46-AE91DC0982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9093" y="1637156"/>
            <a:ext cx="2968872" cy="2880360"/>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BA8469B0-C792-440B-910C-238F68560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4681" y="1637156"/>
            <a:ext cx="2937465" cy="2880360"/>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CCF00B17-BADD-4171-8B8F-BAE2BC46C0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68" y="1605406"/>
            <a:ext cx="2937465" cy="2880360"/>
          </a:xfrm>
          <a:prstGeom prst="rect">
            <a:avLst/>
          </a:prstGeom>
        </p:spPr>
      </p:pic>
      <p:sp>
        <p:nvSpPr>
          <p:cNvPr id="6" name="Content Placeholder 3">
            <a:extLst>
              <a:ext uri="{FF2B5EF4-FFF2-40B4-BE49-F238E27FC236}">
                <a16:creationId xmlns:a16="http://schemas.microsoft.com/office/drawing/2014/main" id="{7254EA3E-F8F3-458B-8E33-D0E1414DFE57}"/>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err="1">
                <a:latin typeface="Times New Roman" panose="02020603050405020304" pitchFamily="18" charset="0"/>
                <a:cs typeface="Times New Roman" panose="02020603050405020304" pitchFamily="18" charset="0"/>
              </a:rPr>
              <a:t>Stereophotography</a:t>
            </a:r>
            <a:endParaRPr lang="en-US" sz="2400" b="1" dirty="0">
              <a:latin typeface="Times New Roman" panose="02020603050405020304" pitchFamily="18" charset="0"/>
              <a:cs typeface="Times New Roman" panose="02020603050405020304" pitchFamily="18" charset="0"/>
            </a:endParaRPr>
          </a:p>
        </p:txBody>
      </p:sp>
      <p:sp>
        <p:nvSpPr>
          <p:cNvPr id="7" name="Content Placeholder 3">
            <a:extLst>
              <a:ext uri="{FF2B5EF4-FFF2-40B4-BE49-F238E27FC236}">
                <a16:creationId xmlns:a16="http://schemas.microsoft.com/office/drawing/2014/main" id="{7254EA3E-F8F3-458B-8E33-D0E1414DFE57}"/>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err="1">
                <a:latin typeface="Times New Roman" panose="02020603050405020304" pitchFamily="18" charset="0"/>
                <a:cs typeface="Times New Roman" panose="02020603050405020304" pitchFamily="18" charset="0"/>
              </a:rPr>
              <a:t>Stereophotography</a:t>
            </a:r>
            <a:endParaRPr lang="en-US" sz="2400" b="1" dirty="0">
              <a:latin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1EB988E0-EE11-48A6-A745-A54144E5C83D}"/>
              </a:ext>
            </a:extLst>
          </p:cNvPr>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616EA64F-312C-42AA-A662-61D8558DC564}"/>
              </a:ext>
            </a:extLst>
          </p:cNvPr>
          <p:cNvPicPr>
            <a:picLocks noChangeAspect="1"/>
          </p:cNvPicPr>
          <p:nvPr/>
        </p:nvPicPr>
        <p:blipFill>
          <a:blip r:embed="rId6"/>
          <a:stretch>
            <a:fillRect/>
          </a:stretch>
        </p:blipFill>
        <p:spPr>
          <a:xfrm>
            <a:off x="3275487" y="4623610"/>
            <a:ext cx="2937465" cy="1674397"/>
          </a:xfrm>
          <a:prstGeom prst="rect">
            <a:avLst/>
          </a:prstGeom>
        </p:spPr>
      </p:pic>
      <p:sp>
        <p:nvSpPr>
          <p:cNvPr id="19" name="Rectangle 18">
            <a:extLst>
              <a:ext uri="{FF2B5EF4-FFF2-40B4-BE49-F238E27FC236}">
                <a16:creationId xmlns:a16="http://schemas.microsoft.com/office/drawing/2014/main" id="{4649838D-7E72-4A53-9C37-A1AB016C30C5}"/>
              </a:ext>
            </a:extLst>
          </p:cNvPr>
          <p:cNvSpPr/>
          <p:nvPr/>
        </p:nvSpPr>
        <p:spPr>
          <a:xfrm>
            <a:off x="4860033" y="6146063"/>
            <a:ext cx="1249060" cy="215444"/>
          </a:xfrm>
          <a:prstGeom prst="rect">
            <a:avLst/>
          </a:prstGeom>
        </p:spPr>
        <p:txBody>
          <a:bodyPr wrap="none">
            <a:spAutoFit/>
          </a:bodyPr>
          <a:lstStyle/>
          <a:p>
            <a:r>
              <a:rPr lang="en-GB" sz="800" dirty="0">
                <a:latin typeface="Times New Roman" panose="02020603050405020304" pitchFamily="18" charset="0"/>
                <a:cs typeface="Times New Roman" panose="02020603050405020304" pitchFamily="18" charset="0"/>
              </a:rPr>
              <a:t>(Zheng and </a:t>
            </a:r>
            <a:r>
              <a:rPr lang="en-GB" sz="800" dirty="0" err="1">
                <a:latin typeface="Times New Roman" panose="02020603050405020304" pitchFamily="18" charset="0"/>
                <a:cs typeface="Times New Roman" panose="02020603050405020304" pitchFamily="18" charset="0"/>
              </a:rPr>
              <a:t>Hryciw</a:t>
            </a:r>
            <a:r>
              <a:rPr lang="en-GB" sz="800" dirty="0">
                <a:latin typeface="Times New Roman" panose="02020603050405020304" pitchFamily="18" charset="0"/>
                <a:cs typeface="Times New Roman" panose="02020603050405020304" pitchFamily="18" charset="0"/>
              </a:rPr>
              <a:t> 2017)</a:t>
            </a:r>
          </a:p>
        </p:txBody>
      </p:sp>
      <p:sp>
        <p:nvSpPr>
          <p:cNvPr id="20" name="Rectangle 19">
            <a:extLst>
              <a:ext uri="{FF2B5EF4-FFF2-40B4-BE49-F238E27FC236}">
                <a16:creationId xmlns:a16="http://schemas.microsoft.com/office/drawing/2014/main" id="{69989745-0612-4085-9760-9355412CC611}"/>
              </a:ext>
            </a:extLst>
          </p:cNvPr>
          <p:cNvSpPr/>
          <p:nvPr/>
        </p:nvSpPr>
        <p:spPr>
          <a:xfrm>
            <a:off x="3835400" y="4949413"/>
            <a:ext cx="241300" cy="303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5989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4AAED640-3942-4BB8-854E-066CCEE8B7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8306" y="1539019"/>
            <a:ext cx="3098913" cy="2971800"/>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6E348410-E27E-4A44-B75B-29B66143CC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6780" y="1539019"/>
            <a:ext cx="3098913" cy="2971800"/>
          </a:xfrm>
          <a:prstGeom prst="rect">
            <a:avLst/>
          </a:prstGeom>
        </p:spPr>
      </p:pic>
      <p:sp>
        <p:nvSpPr>
          <p:cNvPr id="6" name="Content Placeholder 3">
            <a:extLst>
              <a:ext uri="{FF2B5EF4-FFF2-40B4-BE49-F238E27FC236}">
                <a16:creationId xmlns:a16="http://schemas.microsoft.com/office/drawing/2014/main" id="{7254EA3E-F8F3-458B-8E33-D0E1414DFE57}"/>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err="1">
                <a:latin typeface="Times New Roman" panose="02020603050405020304" pitchFamily="18" charset="0"/>
                <a:cs typeface="Times New Roman" panose="02020603050405020304" pitchFamily="18" charset="0"/>
              </a:rPr>
              <a:t>Stereophotography</a:t>
            </a:r>
            <a:endParaRPr lang="en-US" sz="2400" b="1" dirty="0">
              <a:latin typeface="Times New Roman" panose="02020603050405020304" pitchFamily="18" charset="0"/>
              <a:cs typeface="Times New Roman" panose="02020603050405020304" pitchFamily="18" charset="0"/>
            </a:endParaRPr>
          </a:p>
        </p:txBody>
      </p:sp>
      <p:sp>
        <p:nvSpPr>
          <p:cNvPr id="7" name="Content Placeholder 3">
            <a:extLst>
              <a:ext uri="{FF2B5EF4-FFF2-40B4-BE49-F238E27FC236}">
                <a16:creationId xmlns:a16="http://schemas.microsoft.com/office/drawing/2014/main" id="{7254EA3E-F8F3-458B-8E33-D0E1414DFE57}"/>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err="1">
                <a:latin typeface="Times New Roman" panose="02020603050405020304" pitchFamily="18" charset="0"/>
                <a:cs typeface="Times New Roman" panose="02020603050405020304" pitchFamily="18" charset="0"/>
              </a:rPr>
              <a:t>Stereophotography</a:t>
            </a:r>
            <a:endParaRPr lang="en-US" sz="2400" b="1" dirty="0">
              <a:latin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1EB988E0-EE11-48A6-A745-A54144E5C83D}"/>
              </a:ext>
            </a:extLst>
          </p:cNvPr>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pic>
        <p:nvPicPr>
          <p:cNvPr id="7170" name="Picture 2" descr="http://www.sourcecatalog.com/terminology/terminology_sphericity.jpg">
            <a:extLst>
              <a:ext uri="{FF2B5EF4-FFF2-40B4-BE49-F238E27FC236}">
                <a16:creationId xmlns:a16="http://schemas.microsoft.com/office/drawing/2014/main" id="{796FB7DA-9DDA-4C6F-AEFA-183CE98AC4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3130" y="4620874"/>
            <a:ext cx="3936928" cy="157203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C34C5AE-1A0A-4926-8D21-E1388E257164}"/>
              </a:ext>
            </a:extLst>
          </p:cNvPr>
          <p:cNvSpPr/>
          <p:nvPr/>
        </p:nvSpPr>
        <p:spPr>
          <a:xfrm>
            <a:off x="3974613" y="6180212"/>
            <a:ext cx="4572000" cy="215444"/>
          </a:xfrm>
          <a:prstGeom prst="rect">
            <a:avLst/>
          </a:prstGeom>
        </p:spPr>
        <p:txBody>
          <a:bodyPr>
            <a:spAutoFit/>
          </a:bodyPr>
          <a:lstStyle/>
          <a:p>
            <a:r>
              <a:rPr lang="en-GB" sz="800" u="sng"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http://www.sourcecatalog.com/terminology/terminology.html</a:t>
            </a:r>
            <a:endParaRPr lang="en-GB" sz="8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0879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4A9748-97AF-491C-8058-72196941297D}"/>
              </a:ext>
            </a:extLst>
          </p:cNvPr>
          <p:cNvGrpSpPr/>
          <p:nvPr/>
        </p:nvGrpSpPr>
        <p:grpSpPr>
          <a:xfrm>
            <a:off x="210016" y="3056703"/>
            <a:ext cx="2132489" cy="1600200"/>
            <a:chOff x="977628" y="1542228"/>
            <a:chExt cx="2132489" cy="1600200"/>
          </a:xfrm>
        </p:grpSpPr>
        <p:pic>
          <p:nvPicPr>
            <p:cNvPr id="8" name="Picture 7" descr="C:\Users\hscoban\Box\DESKTOP\NRRA MnROD\4. Lab Tests\1. ISU\Image Analysis\1. Stereophotography\2. LSSB\2-D\1. Original Photo\46. 692-699 M.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977628" y="1542228"/>
              <a:ext cx="2132489" cy="1600200"/>
            </a:xfrm>
            <a:prstGeom prst="rect">
              <a:avLst/>
            </a:prstGeom>
            <a:noFill/>
            <a:ln>
              <a:noFill/>
            </a:ln>
          </p:spPr>
        </p:pic>
        <p:sp>
          <p:nvSpPr>
            <p:cNvPr id="15" name="Text Box 2"/>
            <p:cNvSpPr txBox="1">
              <a:spLocks noChangeArrowheads="1"/>
            </p:cNvSpPr>
            <p:nvPr/>
          </p:nvSpPr>
          <p:spPr bwMode="auto">
            <a:xfrm>
              <a:off x="1042138" y="2844646"/>
              <a:ext cx="2003464" cy="2667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Particles retained on 2.5-in sieve</a:t>
              </a:r>
            </a:p>
          </p:txBody>
        </p:sp>
      </p:grpSp>
      <p:grpSp>
        <p:nvGrpSpPr>
          <p:cNvPr id="3" name="Group 2">
            <a:extLst>
              <a:ext uri="{FF2B5EF4-FFF2-40B4-BE49-F238E27FC236}">
                <a16:creationId xmlns:a16="http://schemas.microsoft.com/office/drawing/2014/main" id="{1A4297E3-3927-4E61-A903-47F3E72A5721}"/>
              </a:ext>
            </a:extLst>
          </p:cNvPr>
          <p:cNvGrpSpPr/>
          <p:nvPr/>
        </p:nvGrpSpPr>
        <p:grpSpPr>
          <a:xfrm>
            <a:off x="2413450" y="3056703"/>
            <a:ext cx="2132489" cy="1600200"/>
            <a:chOff x="3478781" y="1542228"/>
            <a:chExt cx="2132489" cy="1600200"/>
          </a:xfrm>
        </p:grpSpPr>
        <p:pic>
          <p:nvPicPr>
            <p:cNvPr id="9" name="Picture 8" descr="C:\Users\hscoban\Box\DESKTOP\NRRA MnROD\4. Lab Tests\1. ISU\Image Analysis\1. Stereophotography\2. LSSB\2-D\1. Original Photo\41. 600-614 M.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3478781" y="1542228"/>
              <a:ext cx="2132489" cy="1600200"/>
            </a:xfrm>
            <a:prstGeom prst="rect">
              <a:avLst/>
            </a:prstGeom>
            <a:noFill/>
            <a:ln>
              <a:noFill/>
            </a:ln>
          </p:spPr>
        </p:pic>
        <p:sp>
          <p:nvSpPr>
            <p:cNvPr id="16" name="Text Box 2"/>
            <p:cNvSpPr txBox="1">
              <a:spLocks noChangeArrowheads="1"/>
            </p:cNvSpPr>
            <p:nvPr/>
          </p:nvSpPr>
          <p:spPr bwMode="auto">
            <a:xfrm>
              <a:off x="3595753" y="2844646"/>
              <a:ext cx="1898542" cy="2667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n-US" sz="1050" dirty="0">
                  <a:latin typeface="Times New Roman" panose="02020603050405020304" pitchFamily="18" charset="0"/>
                  <a:ea typeface="Calibri" panose="020F0502020204030204" pitchFamily="34" charset="0"/>
                  <a:cs typeface="Times New Roman" panose="02020603050405020304" pitchFamily="18" charset="0"/>
                </a:rPr>
                <a:t>Particles retained on 2-in sieve</a:t>
              </a:r>
            </a:p>
          </p:txBody>
        </p:sp>
      </p:grpSp>
      <p:grpSp>
        <p:nvGrpSpPr>
          <p:cNvPr id="20" name="Group 19">
            <a:extLst>
              <a:ext uri="{FF2B5EF4-FFF2-40B4-BE49-F238E27FC236}">
                <a16:creationId xmlns:a16="http://schemas.microsoft.com/office/drawing/2014/main" id="{32D0A9FE-4618-457A-843F-C73A53DDCD12}"/>
              </a:ext>
            </a:extLst>
          </p:cNvPr>
          <p:cNvGrpSpPr/>
          <p:nvPr/>
        </p:nvGrpSpPr>
        <p:grpSpPr>
          <a:xfrm>
            <a:off x="4616884" y="3056703"/>
            <a:ext cx="2132489" cy="1600200"/>
            <a:chOff x="5979934" y="1542228"/>
            <a:chExt cx="2132489" cy="1600200"/>
          </a:xfrm>
        </p:grpSpPr>
        <p:pic>
          <p:nvPicPr>
            <p:cNvPr id="10" name="Picture 9" descr="C:\Users\hscoban\Box\DESKTOP\NRRA MnROD\4. Lab Tests\1. ISU\Image Analysis\1. Stereophotography\2. LSSB\2-D\1. Original Photo\60. 970-993 M.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5979934" y="1542228"/>
              <a:ext cx="2132489" cy="1600200"/>
            </a:xfrm>
            <a:prstGeom prst="rect">
              <a:avLst/>
            </a:prstGeom>
            <a:noFill/>
            <a:ln>
              <a:noFill/>
            </a:ln>
          </p:spPr>
        </p:pic>
        <p:sp>
          <p:nvSpPr>
            <p:cNvPr id="22" name="Text Box 2">
              <a:extLst>
                <a:ext uri="{FF2B5EF4-FFF2-40B4-BE49-F238E27FC236}">
                  <a16:creationId xmlns:a16="http://schemas.microsoft.com/office/drawing/2014/main" id="{87824730-F985-4767-9DDC-F338448227F8}"/>
                </a:ext>
              </a:extLst>
            </p:cNvPr>
            <p:cNvSpPr txBox="1">
              <a:spLocks noChangeArrowheads="1"/>
            </p:cNvSpPr>
            <p:nvPr/>
          </p:nvSpPr>
          <p:spPr bwMode="auto">
            <a:xfrm>
              <a:off x="6050881" y="2844646"/>
              <a:ext cx="1990590" cy="2667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n-US" sz="1050" dirty="0">
                  <a:latin typeface="Times New Roman" panose="02020603050405020304" pitchFamily="18" charset="0"/>
                  <a:ea typeface="Calibri" panose="020F0502020204030204" pitchFamily="34" charset="0"/>
                  <a:cs typeface="Times New Roman" panose="02020603050405020304" pitchFamily="18" charset="0"/>
                </a:rPr>
                <a:t>Particles retained on 1.5-in sieve</a:t>
              </a:r>
            </a:p>
          </p:txBody>
        </p:sp>
      </p:grpSp>
      <p:grpSp>
        <p:nvGrpSpPr>
          <p:cNvPr id="5" name="Group 4">
            <a:extLst>
              <a:ext uri="{FF2B5EF4-FFF2-40B4-BE49-F238E27FC236}">
                <a16:creationId xmlns:a16="http://schemas.microsoft.com/office/drawing/2014/main" id="{A46DC2E9-F2FE-4A80-B9D6-240DEC779735}"/>
              </a:ext>
            </a:extLst>
          </p:cNvPr>
          <p:cNvGrpSpPr/>
          <p:nvPr/>
        </p:nvGrpSpPr>
        <p:grpSpPr>
          <a:xfrm>
            <a:off x="6820318" y="3056703"/>
            <a:ext cx="2132489" cy="1600200"/>
            <a:chOff x="977627" y="3217093"/>
            <a:chExt cx="2132489" cy="1600200"/>
          </a:xfrm>
        </p:grpSpPr>
        <p:pic>
          <p:nvPicPr>
            <p:cNvPr id="11" name="Picture 10" descr="C:\Users\hscoban\Box\DESKTOP\NRRA MnROD\4. Lab Tests\1. ISU\Image Analysis\1. Stereophotography\2. LSSB\2-D\1. Original Photo\63. 1046-1077 M.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977627" y="3217093"/>
              <a:ext cx="2132489" cy="1600200"/>
            </a:xfrm>
            <a:prstGeom prst="rect">
              <a:avLst/>
            </a:prstGeom>
            <a:noFill/>
            <a:ln>
              <a:noFill/>
            </a:ln>
          </p:spPr>
        </p:pic>
        <p:sp>
          <p:nvSpPr>
            <p:cNvPr id="24" name="Text Box 2">
              <a:extLst>
                <a:ext uri="{FF2B5EF4-FFF2-40B4-BE49-F238E27FC236}">
                  <a16:creationId xmlns:a16="http://schemas.microsoft.com/office/drawing/2014/main" id="{F0648073-6B2B-433A-826A-DA1EE18EFECB}"/>
                </a:ext>
              </a:extLst>
            </p:cNvPr>
            <p:cNvSpPr txBox="1">
              <a:spLocks noChangeArrowheads="1"/>
            </p:cNvSpPr>
            <p:nvPr/>
          </p:nvSpPr>
          <p:spPr bwMode="auto">
            <a:xfrm>
              <a:off x="1094599" y="4523628"/>
              <a:ext cx="1898542" cy="2667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n-US" sz="1050" dirty="0">
                  <a:latin typeface="Times New Roman" panose="02020603050405020304" pitchFamily="18" charset="0"/>
                  <a:ea typeface="Calibri" panose="020F0502020204030204" pitchFamily="34" charset="0"/>
                  <a:cs typeface="Times New Roman" panose="02020603050405020304" pitchFamily="18" charset="0"/>
                </a:rPr>
                <a:t>Particles retained on 1-in sieve</a:t>
              </a:r>
            </a:p>
          </p:txBody>
        </p:sp>
      </p:grpSp>
      <p:grpSp>
        <p:nvGrpSpPr>
          <p:cNvPr id="17" name="Group 16">
            <a:extLst>
              <a:ext uri="{FF2B5EF4-FFF2-40B4-BE49-F238E27FC236}">
                <a16:creationId xmlns:a16="http://schemas.microsoft.com/office/drawing/2014/main" id="{34F2DE06-9655-4841-96E8-1A1C17E2B103}"/>
              </a:ext>
            </a:extLst>
          </p:cNvPr>
          <p:cNvGrpSpPr/>
          <p:nvPr/>
        </p:nvGrpSpPr>
        <p:grpSpPr>
          <a:xfrm>
            <a:off x="1276260" y="4710667"/>
            <a:ext cx="2132489" cy="1600200"/>
            <a:chOff x="3478780" y="3217093"/>
            <a:chExt cx="2132489" cy="1600200"/>
          </a:xfrm>
        </p:grpSpPr>
        <p:pic>
          <p:nvPicPr>
            <p:cNvPr id="12" name="Picture 11" descr="C:\Users\hscoban\Box\DESKTOP\NRRA MnROD\4. Lab Tests\1. ISU\Image Analysis\1. Stereophotography\2. LSSB\2-D\1. Original Photo\73. 1417-1470 M.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3478780" y="3217093"/>
              <a:ext cx="2132489" cy="1600200"/>
            </a:xfrm>
            <a:prstGeom prst="rect">
              <a:avLst/>
            </a:prstGeom>
            <a:noFill/>
            <a:ln>
              <a:noFill/>
            </a:ln>
          </p:spPr>
        </p:pic>
        <p:sp>
          <p:nvSpPr>
            <p:cNvPr id="25" name="Text Box 2">
              <a:extLst>
                <a:ext uri="{FF2B5EF4-FFF2-40B4-BE49-F238E27FC236}">
                  <a16:creationId xmlns:a16="http://schemas.microsoft.com/office/drawing/2014/main" id="{240B7D51-8424-4F14-819F-1A065C50695C}"/>
                </a:ext>
              </a:extLst>
            </p:cNvPr>
            <p:cNvSpPr txBox="1">
              <a:spLocks noChangeArrowheads="1"/>
            </p:cNvSpPr>
            <p:nvPr/>
          </p:nvSpPr>
          <p:spPr bwMode="auto">
            <a:xfrm>
              <a:off x="3543292" y="4523628"/>
              <a:ext cx="2003464" cy="2667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Particles retained on 3/4-in sieve</a:t>
              </a:r>
            </a:p>
          </p:txBody>
        </p:sp>
      </p:grpSp>
      <p:grpSp>
        <p:nvGrpSpPr>
          <p:cNvPr id="18" name="Group 17">
            <a:extLst>
              <a:ext uri="{FF2B5EF4-FFF2-40B4-BE49-F238E27FC236}">
                <a16:creationId xmlns:a16="http://schemas.microsoft.com/office/drawing/2014/main" id="{A2749BFD-AB1E-4661-A6AC-BFBB3DF9F818}"/>
              </a:ext>
            </a:extLst>
          </p:cNvPr>
          <p:cNvGrpSpPr/>
          <p:nvPr/>
        </p:nvGrpSpPr>
        <p:grpSpPr>
          <a:xfrm>
            <a:off x="3473262" y="4709296"/>
            <a:ext cx="2132489" cy="1600200"/>
            <a:chOff x="5979932" y="3217093"/>
            <a:chExt cx="2132489" cy="1600200"/>
          </a:xfrm>
        </p:grpSpPr>
        <p:pic>
          <p:nvPicPr>
            <p:cNvPr id="13" name="Picture 12" descr="C:\Users\hscoban\Box\DESKTOP\NRRA MnROD\4. Lab Tests\1. ISU\Image Analysis\1. Stereophotography\2. LSSB\2-D\1. Original Photo\92. 2810-2926 M.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a:off x="5979932" y="3217093"/>
              <a:ext cx="2132489" cy="1600200"/>
            </a:xfrm>
            <a:prstGeom prst="rect">
              <a:avLst/>
            </a:prstGeom>
            <a:noFill/>
            <a:ln>
              <a:noFill/>
            </a:ln>
          </p:spPr>
        </p:pic>
        <p:sp>
          <p:nvSpPr>
            <p:cNvPr id="26" name="Text Box 2">
              <a:extLst>
                <a:ext uri="{FF2B5EF4-FFF2-40B4-BE49-F238E27FC236}">
                  <a16:creationId xmlns:a16="http://schemas.microsoft.com/office/drawing/2014/main" id="{C4383E40-E62A-400F-8812-E8BE2A738F56}"/>
                </a:ext>
              </a:extLst>
            </p:cNvPr>
            <p:cNvSpPr txBox="1">
              <a:spLocks noChangeArrowheads="1"/>
            </p:cNvSpPr>
            <p:nvPr/>
          </p:nvSpPr>
          <p:spPr bwMode="auto">
            <a:xfrm>
              <a:off x="6044444" y="4523628"/>
              <a:ext cx="2003464" cy="2667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Particles retained on 3/8-in sieve</a:t>
              </a:r>
            </a:p>
          </p:txBody>
        </p:sp>
      </p:grpSp>
      <p:grpSp>
        <p:nvGrpSpPr>
          <p:cNvPr id="19" name="Group 18">
            <a:extLst>
              <a:ext uri="{FF2B5EF4-FFF2-40B4-BE49-F238E27FC236}">
                <a16:creationId xmlns:a16="http://schemas.microsoft.com/office/drawing/2014/main" id="{85D5488A-68D7-40EA-9586-B8DD8A0115CA}"/>
              </a:ext>
            </a:extLst>
          </p:cNvPr>
          <p:cNvGrpSpPr/>
          <p:nvPr/>
        </p:nvGrpSpPr>
        <p:grpSpPr>
          <a:xfrm>
            <a:off x="5670263" y="4709296"/>
            <a:ext cx="2132489" cy="1600200"/>
            <a:chOff x="3478780" y="4891957"/>
            <a:chExt cx="2132489" cy="1600200"/>
          </a:xfrm>
        </p:grpSpPr>
        <p:pic>
          <p:nvPicPr>
            <p:cNvPr id="14" name="Picture 13" descr="C:\Users\hscoban\Box\DESKTOP\NRRA MnROD\4. Lab Tests\1. ISU\Image Analysis\1. Stereophotography\2. LSSB\2-D\1. Original Photo\98. 3787-3996 M.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a:off x="3478780" y="4891957"/>
              <a:ext cx="2132489" cy="1600200"/>
            </a:xfrm>
            <a:prstGeom prst="rect">
              <a:avLst/>
            </a:prstGeom>
            <a:noFill/>
            <a:ln>
              <a:noFill/>
            </a:ln>
          </p:spPr>
        </p:pic>
        <p:sp>
          <p:nvSpPr>
            <p:cNvPr id="27" name="Text Box 2">
              <a:extLst>
                <a:ext uri="{FF2B5EF4-FFF2-40B4-BE49-F238E27FC236}">
                  <a16:creationId xmlns:a16="http://schemas.microsoft.com/office/drawing/2014/main" id="{88B12066-2ED6-44D6-8102-F4F7CB8BCDE5}"/>
                </a:ext>
              </a:extLst>
            </p:cNvPr>
            <p:cNvSpPr txBox="1">
              <a:spLocks noChangeArrowheads="1"/>
            </p:cNvSpPr>
            <p:nvPr/>
          </p:nvSpPr>
          <p:spPr bwMode="auto">
            <a:xfrm>
              <a:off x="3543292" y="6196703"/>
              <a:ext cx="2003464" cy="2667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Particles retained on No. 4 sieve</a:t>
              </a:r>
            </a:p>
          </p:txBody>
        </p:sp>
      </p:grpSp>
      <p:sp>
        <p:nvSpPr>
          <p:cNvPr id="28" name="Title 1">
            <a:extLst>
              <a:ext uri="{FF2B5EF4-FFF2-40B4-BE49-F238E27FC236}">
                <a16:creationId xmlns:a16="http://schemas.microsoft.com/office/drawing/2014/main" id="{E4DEA3F8-4F51-432A-9513-184250283C1F}"/>
              </a:ext>
            </a:extLst>
          </p:cNvPr>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sp>
        <p:nvSpPr>
          <p:cNvPr id="30" name="Content Placeholder 3">
            <a:extLst>
              <a:ext uri="{FF2B5EF4-FFF2-40B4-BE49-F238E27FC236}">
                <a16:creationId xmlns:a16="http://schemas.microsoft.com/office/drawing/2014/main" id="{FBDF26A5-D2A8-4D50-B6A4-486D69C74E43}"/>
              </a:ext>
            </a:extLst>
          </p:cNvPr>
          <p:cNvSpPr txBox="1">
            <a:spLocks/>
          </p:cNvSpPr>
          <p:nvPr/>
        </p:nvSpPr>
        <p:spPr bwMode="auto">
          <a:xfrm>
            <a:off x="380513" y="1005897"/>
            <a:ext cx="82296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err="1">
                <a:latin typeface="Times New Roman" panose="02020603050405020304" pitchFamily="18" charset="0"/>
                <a:cs typeface="Times New Roman" panose="02020603050405020304" pitchFamily="18" charset="0"/>
              </a:rPr>
              <a:t>Stereophotography</a:t>
            </a:r>
            <a:r>
              <a:rPr lang="en-US" sz="2400" b="1" dirty="0">
                <a:latin typeface="Times New Roman" panose="02020603050405020304" pitchFamily="18" charset="0"/>
                <a:cs typeface="Times New Roman" panose="02020603050405020304" pitchFamily="18" charset="0"/>
              </a:rPr>
              <a:t> vs Shining 3D – </a:t>
            </a:r>
            <a:r>
              <a:rPr lang="en-US" sz="2400" b="1" dirty="0" err="1">
                <a:latin typeface="Times New Roman" panose="02020603050405020304" pitchFamily="18" charset="0"/>
                <a:cs typeface="Times New Roman" panose="02020603050405020304" pitchFamily="18" charset="0"/>
              </a:rPr>
              <a:t>EinScan</a:t>
            </a:r>
            <a:r>
              <a:rPr lang="en-US" sz="2400" b="1" dirty="0">
                <a:latin typeface="Times New Roman" panose="02020603050405020304" pitchFamily="18" charset="0"/>
                <a:cs typeface="Times New Roman" panose="02020603050405020304" pitchFamily="18" charset="0"/>
              </a:rPr>
              <a:t>-SP</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Comparison</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Randomly selected particles</a:t>
            </a:r>
          </a:p>
          <a:p>
            <a:pPr lvl="1">
              <a:spcBef>
                <a:spcPts val="600"/>
              </a:spcBef>
              <a:spcAft>
                <a:spcPts val="600"/>
              </a:spcAft>
            </a:pPr>
            <a:r>
              <a:rPr lang="en-US" sz="2000" dirty="0">
                <a:latin typeface="Times New Roman" panose="02020603050405020304" pitchFamily="18" charset="0"/>
                <a:cs typeface="Times New Roman" panose="02020603050405020304" pitchFamily="18" charset="0"/>
              </a:rPr>
              <a:t>For each sieve between 2.5-in and No. 4 sieves</a:t>
            </a:r>
          </a:p>
        </p:txBody>
      </p:sp>
    </p:spTree>
    <p:extLst>
      <p:ext uri="{BB962C8B-B14F-4D97-AF65-F5344CB8AC3E}">
        <p14:creationId xmlns:p14="http://schemas.microsoft.com/office/powerpoint/2010/main" val="4108501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7254EA3E-F8F3-458B-8E33-D0E1414DFE57}"/>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Shining 3D – </a:t>
            </a:r>
            <a:r>
              <a:rPr lang="en-US" sz="2400" b="1" dirty="0" err="1">
                <a:latin typeface="Times New Roman" panose="02020603050405020304" pitchFamily="18" charset="0"/>
                <a:cs typeface="Times New Roman" panose="02020603050405020304" pitchFamily="18" charset="0"/>
              </a:rPr>
              <a:t>EinScan</a:t>
            </a:r>
            <a:r>
              <a:rPr lang="en-US" sz="2400" b="1" dirty="0">
                <a:latin typeface="Times New Roman" panose="02020603050405020304" pitchFamily="18" charset="0"/>
                <a:cs typeface="Times New Roman" panose="02020603050405020304" pitchFamily="18" charset="0"/>
              </a:rPr>
              <a:t>-SP</a:t>
            </a:r>
          </a:p>
        </p:txBody>
      </p:sp>
      <p:sp>
        <p:nvSpPr>
          <p:cNvPr id="14" name="Title 1"/>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513" y="1798593"/>
            <a:ext cx="5608044" cy="4206033"/>
          </a:xfrm>
          <a:prstGeom prst="rect">
            <a:avLst/>
          </a:prstGeom>
        </p:spPr>
      </p:pic>
      <p:sp>
        <p:nvSpPr>
          <p:cNvPr id="15" name="Arrow: Up 10">
            <a:extLst>
              <a:ext uri="{FF2B5EF4-FFF2-40B4-BE49-F238E27FC236}">
                <a16:creationId xmlns:a16="http://schemas.microsoft.com/office/drawing/2014/main" id="{136405BA-DF6B-40F3-A301-FD66609C7F6B}"/>
              </a:ext>
            </a:extLst>
          </p:cNvPr>
          <p:cNvSpPr/>
          <p:nvPr/>
        </p:nvSpPr>
        <p:spPr>
          <a:xfrm rot="8043887">
            <a:off x="2299296" y="3233774"/>
            <a:ext cx="233144" cy="496914"/>
          </a:xfrm>
          <a:prstGeom prst="upArrow">
            <a:avLst>
              <a:gd name="adj1" fmla="val 35632"/>
              <a:gd name="adj2"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EFBBBBF-0B0B-4AF6-A340-711FB1816FDD}"/>
              </a:ext>
            </a:extLst>
          </p:cNvPr>
          <p:cNvSpPr txBox="1"/>
          <p:nvPr/>
        </p:nvSpPr>
        <p:spPr>
          <a:xfrm>
            <a:off x="1228921" y="3121223"/>
            <a:ext cx="1114664" cy="307777"/>
          </a:xfrm>
          <a:prstGeom prst="rect">
            <a:avLst/>
          </a:prstGeom>
          <a:solidFill>
            <a:schemeClr val="bg1"/>
          </a:solidFill>
          <a:ln>
            <a:solidFill>
              <a:schemeClr val="tx1"/>
            </a:solidFill>
          </a:ln>
        </p:spPr>
        <p:txBody>
          <a:bodyPr wrap="none" rtlCol="0">
            <a:spAutoFit/>
          </a:bodyPr>
          <a:lstStyle/>
          <a:p>
            <a:r>
              <a:rPr lang="en-US" sz="1400" dirty="0">
                <a:latin typeface="Times New Roman" panose="02020603050405020304" pitchFamily="18" charset="0"/>
                <a:cs typeface="Times New Roman" panose="02020603050405020304" pitchFamily="18" charset="0"/>
              </a:rPr>
              <a:t>Test material</a:t>
            </a:r>
          </a:p>
        </p:txBody>
      </p:sp>
      <p:sp>
        <p:nvSpPr>
          <p:cNvPr id="17" name="Arrow: Up 10">
            <a:extLst>
              <a:ext uri="{FF2B5EF4-FFF2-40B4-BE49-F238E27FC236}">
                <a16:creationId xmlns:a16="http://schemas.microsoft.com/office/drawing/2014/main" id="{136405BA-DF6B-40F3-A301-FD66609C7F6B}"/>
              </a:ext>
            </a:extLst>
          </p:cNvPr>
          <p:cNvSpPr/>
          <p:nvPr/>
        </p:nvSpPr>
        <p:spPr>
          <a:xfrm rot="15237895">
            <a:off x="3272994" y="1708107"/>
            <a:ext cx="271061" cy="1236947"/>
          </a:xfrm>
          <a:prstGeom prst="upArrow">
            <a:avLst>
              <a:gd name="adj1" fmla="val 35632"/>
              <a:gd name="adj2"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EFBBBBF-0B0B-4AF6-A340-711FB1816FDD}"/>
              </a:ext>
            </a:extLst>
          </p:cNvPr>
          <p:cNvSpPr txBox="1"/>
          <p:nvPr/>
        </p:nvSpPr>
        <p:spPr>
          <a:xfrm>
            <a:off x="3314315" y="2037271"/>
            <a:ext cx="2194832" cy="523220"/>
          </a:xfrm>
          <a:prstGeom prst="rect">
            <a:avLst/>
          </a:prstGeom>
          <a:solidFill>
            <a:schemeClr val="bg1"/>
          </a:solidFill>
          <a:ln>
            <a:solidFill>
              <a:schemeClr val="tx1"/>
            </a:solidFill>
          </a:ln>
        </p:spPr>
        <p:txBody>
          <a:bodyPr wrap="none" rtlCol="0">
            <a:spAutoFit/>
          </a:bodyPr>
          <a:lstStyle/>
          <a:p>
            <a:r>
              <a:rPr lang="en-US" sz="1400" dirty="0">
                <a:latin typeface="Times New Roman" panose="02020603050405020304" pitchFamily="18" charset="0"/>
                <a:cs typeface="Times New Roman" panose="02020603050405020304" pitchFamily="18" charset="0"/>
              </a:rPr>
              <a:t>White background for noise</a:t>
            </a:r>
          </a:p>
          <a:p>
            <a:r>
              <a:rPr lang="en-US" sz="1400" dirty="0">
                <a:latin typeface="Times New Roman" panose="02020603050405020304" pitchFamily="18" charset="0"/>
                <a:cs typeface="Times New Roman" panose="02020603050405020304" pitchFamily="18" charset="0"/>
              </a:rPr>
              <a:t>elimination</a:t>
            </a:r>
          </a:p>
        </p:txBody>
      </p:sp>
      <p:sp>
        <p:nvSpPr>
          <p:cNvPr id="19" name="Arrow: Up 10">
            <a:extLst>
              <a:ext uri="{FF2B5EF4-FFF2-40B4-BE49-F238E27FC236}">
                <a16:creationId xmlns:a16="http://schemas.microsoft.com/office/drawing/2014/main" id="{136405BA-DF6B-40F3-A301-FD66609C7F6B}"/>
              </a:ext>
            </a:extLst>
          </p:cNvPr>
          <p:cNvSpPr/>
          <p:nvPr/>
        </p:nvSpPr>
        <p:spPr>
          <a:xfrm rot="3040765">
            <a:off x="2898018" y="4726807"/>
            <a:ext cx="244825" cy="691283"/>
          </a:xfrm>
          <a:prstGeom prst="upArrow">
            <a:avLst>
              <a:gd name="adj1" fmla="val 35632"/>
              <a:gd name="adj2"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BEFBBBBF-0B0B-4AF6-A340-711FB1816FDD}"/>
              </a:ext>
            </a:extLst>
          </p:cNvPr>
          <p:cNvSpPr txBox="1"/>
          <p:nvPr/>
        </p:nvSpPr>
        <p:spPr>
          <a:xfrm>
            <a:off x="2003491" y="5078390"/>
            <a:ext cx="1040670" cy="307777"/>
          </a:xfrm>
          <a:prstGeom prst="rect">
            <a:avLst/>
          </a:prstGeom>
          <a:solidFill>
            <a:schemeClr val="bg1"/>
          </a:solidFill>
          <a:ln>
            <a:solidFill>
              <a:schemeClr val="tx1"/>
            </a:solidFill>
          </a:ln>
        </p:spPr>
        <p:txBody>
          <a:bodyPr wrap="none" rtlCol="0">
            <a:spAutoFit/>
          </a:bodyPr>
          <a:lstStyle/>
          <a:p>
            <a:r>
              <a:rPr lang="en-US" sz="1400" dirty="0" err="1">
                <a:latin typeface="Times New Roman" panose="02020603050405020304" pitchFamily="18" charset="0"/>
                <a:cs typeface="Times New Roman" panose="02020603050405020304" pitchFamily="18" charset="0"/>
              </a:rPr>
              <a:t>EinScan</a:t>
            </a:r>
            <a:r>
              <a:rPr lang="en-US" sz="1400" dirty="0">
                <a:latin typeface="Times New Roman" panose="02020603050405020304" pitchFamily="18" charset="0"/>
                <a:cs typeface="Times New Roman" panose="02020603050405020304" pitchFamily="18" charset="0"/>
              </a:rPr>
              <a:t>-SP</a:t>
            </a:r>
          </a:p>
        </p:txBody>
      </p:sp>
      <p:pic>
        <p:nvPicPr>
          <p:cNvPr id="7" name="Picture 6">
            <a:extLst>
              <a:ext uri="{FF2B5EF4-FFF2-40B4-BE49-F238E27FC236}">
                <a16:creationId xmlns:a16="http://schemas.microsoft.com/office/drawing/2014/main" id="{889EB207-D6C9-4F55-8C56-6C6224C60B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51" b="6099"/>
          <a:stretch/>
        </p:blipFill>
        <p:spPr>
          <a:xfrm>
            <a:off x="6199494" y="1798594"/>
            <a:ext cx="2563993" cy="2313433"/>
          </a:xfrm>
          <a:prstGeom prst="rect">
            <a:avLst/>
          </a:prstGeom>
        </p:spPr>
      </p:pic>
      <p:pic>
        <p:nvPicPr>
          <p:cNvPr id="9" name="Picture 8">
            <a:extLst>
              <a:ext uri="{FF2B5EF4-FFF2-40B4-BE49-F238E27FC236}">
                <a16:creationId xmlns:a16="http://schemas.microsoft.com/office/drawing/2014/main" id="{E9C5B5B8-BB17-42F6-B4F2-5F7D33A903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264" b="19409"/>
          <a:stretch/>
        </p:blipFill>
        <p:spPr>
          <a:xfrm>
            <a:off x="6199494" y="4193548"/>
            <a:ext cx="2563993" cy="1811079"/>
          </a:xfrm>
          <a:prstGeom prst="rect">
            <a:avLst/>
          </a:prstGeom>
        </p:spPr>
      </p:pic>
    </p:spTree>
    <p:extLst>
      <p:ext uri="{BB962C8B-B14F-4D97-AF65-F5344CB8AC3E}">
        <p14:creationId xmlns:p14="http://schemas.microsoft.com/office/powerpoint/2010/main" val="2060472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7254EA3E-F8F3-458B-8E33-D0E1414DFE57}"/>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Shining 3D – </a:t>
            </a:r>
            <a:r>
              <a:rPr lang="en-US" sz="2400" b="1" dirty="0" err="1">
                <a:latin typeface="Times New Roman" panose="02020603050405020304" pitchFamily="18" charset="0"/>
                <a:cs typeface="Times New Roman" panose="02020603050405020304" pitchFamily="18" charset="0"/>
              </a:rPr>
              <a:t>EinScan</a:t>
            </a:r>
            <a:r>
              <a:rPr lang="en-US" sz="2400" b="1" dirty="0">
                <a:latin typeface="Times New Roman" panose="02020603050405020304" pitchFamily="18" charset="0"/>
                <a:cs typeface="Times New Roman" panose="02020603050405020304" pitchFamily="18" charset="0"/>
              </a:rPr>
              <a:t>-SP</a:t>
            </a:r>
          </a:p>
        </p:txBody>
      </p:sp>
      <p:sp>
        <p:nvSpPr>
          <p:cNvPr id="14" name="Title 1"/>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srcRect l="8078" r="19536"/>
          <a:stretch/>
        </p:blipFill>
        <p:spPr>
          <a:xfrm>
            <a:off x="304313" y="2292465"/>
            <a:ext cx="4197928" cy="3168269"/>
          </a:xfrm>
          <a:prstGeom prst="rect">
            <a:avLst/>
          </a:prstGeom>
        </p:spPr>
      </p:pic>
      <p:pic>
        <p:nvPicPr>
          <p:cNvPr id="4" name="Picture 3"/>
          <p:cNvPicPr>
            <a:picLocks noChangeAspect="1"/>
          </p:cNvPicPr>
          <p:nvPr/>
        </p:nvPicPr>
        <p:blipFill rotWithShape="1">
          <a:blip r:embed="rId4"/>
          <a:srcRect r="28824"/>
          <a:stretch/>
        </p:blipFill>
        <p:spPr>
          <a:xfrm>
            <a:off x="4664875" y="2292464"/>
            <a:ext cx="4159085" cy="3168269"/>
          </a:xfrm>
          <a:prstGeom prst="rect">
            <a:avLst/>
          </a:prstGeom>
        </p:spPr>
      </p:pic>
      <p:sp>
        <p:nvSpPr>
          <p:cNvPr id="11" name="TextBox 10">
            <a:extLst>
              <a:ext uri="{FF2B5EF4-FFF2-40B4-BE49-F238E27FC236}">
                <a16:creationId xmlns:a16="http://schemas.microsoft.com/office/drawing/2014/main" id="{BEFBBBBF-0B0B-4AF6-A340-711FB1816FDD}"/>
              </a:ext>
            </a:extLst>
          </p:cNvPr>
          <p:cNvSpPr txBox="1"/>
          <p:nvPr/>
        </p:nvSpPr>
        <p:spPr>
          <a:xfrm>
            <a:off x="217958" y="1938209"/>
            <a:ext cx="1202573" cy="400110"/>
          </a:xfrm>
          <a:prstGeom prst="rect">
            <a:avLst/>
          </a:prstGeom>
          <a:noFill/>
          <a:ln>
            <a:noFill/>
          </a:ln>
        </p:spPr>
        <p:txBody>
          <a:bodyPr wrap="none" rtlCol="0">
            <a:spAutoFit/>
          </a:bodyPr>
          <a:lstStyle/>
          <a:p>
            <a:r>
              <a:rPr lang="en-US" sz="2000" dirty="0">
                <a:latin typeface="Times New Roman" panose="02020603050405020304" pitchFamily="18" charset="0"/>
                <a:cs typeface="Times New Roman" panose="02020603050405020304" pitchFamily="18" charset="0"/>
              </a:rPr>
              <a:t>Side view</a:t>
            </a:r>
          </a:p>
        </p:txBody>
      </p:sp>
      <p:sp>
        <p:nvSpPr>
          <p:cNvPr id="12" name="TextBox 11">
            <a:extLst>
              <a:ext uri="{FF2B5EF4-FFF2-40B4-BE49-F238E27FC236}">
                <a16:creationId xmlns:a16="http://schemas.microsoft.com/office/drawing/2014/main" id="{BEFBBBBF-0B0B-4AF6-A340-711FB1816FDD}"/>
              </a:ext>
            </a:extLst>
          </p:cNvPr>
          <p:cNvSpPr txBox="1"/>
          <p:nvPr/>
        </p:nvSpPr>
        <p:spPr>
          <a:xfrm>
            <a:off x="4588596" y="1927576"/>
            <a:ext cx="1143005" cy="400110"/>
          </a:xfrm>
          <a:prstGeom prst="rect">
            <a:avLst/>
          </a:prstGeom>
          <a:noFill/>
          <a:ln>
            <a:noFill/>
          </a:ln>
        </p:spPr>
        <p:txBody>
          <a:bodyPr wrap="none" rtlCol="0">
            <a:spAutoFit/>
          </a:bodyPr>
          <a:lstStyle/>
          <a:p>
            <a:r>
              <a:rPr lang="en-US" sz="2000" dirty="0">
                <a:latin typeface="Times New Roman" panose="02020603050405020304" pitchFamily="18" charset="0"/>
                <a:cs typeface="Times New Roman" panose="02020603050405020304" pitchFamily="18" charset="0"/>
              </a:rPr>
              <a:t>Top view</a:t>
            </a:r>
          </a:p>
        </p:txBody>
      </p:sp>
    </p:spTree>
    <p:extLst>
      <p:ext uri="{BB962C8B-B14F-4D97-AF65-F5344CB8AC3E}">
        <p14:creationId xmlns:p14="http://schemas.microsoft.com/office/powerpoint/2010/main" val="3403581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7254EA3E-F8F3-458B-8E33-D0E1414DFE57}"/>
              </a:ext>
            </a:extLst>
          </p:cNvPr>
          <p:cNvSpPr txBox="1">
            <a:spLocks/>
          </p:cNvSpPr>
          <p:nvPr/>
        </p:nvSpPr>
        <p:spPr bwMode="auto">
          <a:xfrm>
            <a:off x="380513" y="1005897"/>
            <a:ext cx="82296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Asphalt Content Determination</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Quantitative extraction – AASHTO T 164</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Ignition method – AASHTO T 308</a:t>
            </a:r>
          </a:p>
          <a:p>
            <a:pPr lvl="1">
              <a:spcBef>
                <a:spcPts val="600"/>
              </a:spcBef>
              <a:spcAft>
                <a:spcPts val="600"/>
              </a:spcAft>
            </a:pPr>
            <a:r>
              <a:rPr lang="en-US" sz="2000" dirty="0">
                <a:latin typeface="Times New Roman" panose="02020603050405020304" pitchFamily="18" charset="0"/>
                <a:cs typeface="Times New Roman" panose="02020603050405020304" pitchFamily="18" charset="0"/>
              </a:rPr>
              <a:t>RCA+RAP </a:t>
            </a:r>
            <a:r>
              <a:rPr lang="en-US" sz="2000" dirty="0">
                <a:latin typeface="Times New Roman" panose="02020603050405020304" pitchFamily="18" charset="0"/>
                <a:cs typeface="Times New Roman" panose="02020603050405020304" pitchFamily="18" charset="0"/>
                <a:sym typeface="Wingdings" panose="05000000000000000000" pitchFamily="2" charset="2"/>
              </a:rPr>
              <a:t> 3.2% asphalt binder</a:t>
            </a:r>
          </a:p>
          <a:p>
            <a:pPr lvl="1">
              <a:spcBef>
                <a:spcPts val="600"/>
              </a:spcBef>
              <a:spcAft>
                <a:spcPts val="600"/>
              </a:spcAft>
            </a:pPr>
            <a:r>
              <a:rPr lang="en-US" sz="2000" dirty="0">
                <a:latin typeface="Times New Roman" panose="02020603050405020304" pitchFamily="18" charset="0"/>
                <a:cs typeface="Times New Roman" panose="02020603050405020304" pitchFamily="18" charset="0"/>
                <a:sym typeface="Wingdings" panose="05000000000000000000" pitchFamily="2" charset="2"/>
              </a:rPr>
              <a:t>Class 6 aggregate  3.3% asphalt binder</a:t>
            </a:r>
            <a:endParaRPr lang="en-US" sz="2000" dirty="0">
              <a:latin typeface="Times New Roman" panose="02020603050405020304" pitchFamily="18" charset="0"/>
              <a:cs typeface="Times New Roman" panose="02020603050405020304" pitchFamily="18" charset="0"/>
            </a:endParaRPr>
          </a:p>
          <a:p>
            <a:pPr marL="0" indent="0">
              <a:spcBef>
                <a:spcPts val="600"/>
              </a:spcBef>
              <a:spcAft>
                <a:spcPts val="600"/>
              </a:spcAft>
              <a:buNone/>
            </a:pPr>
            <a:endParaRPr lang="en-US" sz="2400" b="1" dirty="0">
              <a:latin typeface="Times New Roman" panose="02020603050405020304" pitchFamily="18" charset="0"/>
              <a:cs typeface="Times New Roman" panose="02020603050405020304" pitchFamily="18" charset="0"/>
            </a:endParaRPr>
          </a:p>
        </p:txBody>
      </p:sp>
      <p:sp>
        <p:nvSpPr>
          <p:cNvPr id="14" name="Title 1"/>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4B6CED6-A26B-4BE9-AF9B-9DE82EAF09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500" t="12778" r="18333" b="22963"/>
          <a:stretch/>
        </p:blipFill>
        <p:spPr>
          <a:xfrm>
            <a:off x="1560017" y="3524530"/>
            <a:ext cx="2564001" cy="2513301"/>
          </a:xfrm>
          <a:prstGeom prst="rect">
            <a:avLst/>
          </a:prstGeom>
        </p:spPr>
      </p:pic>
      <p:pic>
        <p:nvPicPr>
          <p:cNvPr id="9" name="Picture 8">
            <a:extLst>
              <a:ext uri="{FF2B5EF4-FFF2-40B4-BE49-F238E27FC236}">
                <a16:creationId xmlns:a16="http://schemas.microsoft.com/office/drawing/2014/main" id="{65CC15A8-BAB0-4FA8-B2E8-08AAE5B7D3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72" t="12592" r="17778" b="21481"/>
          <a:stretch/>
        </p:blipFill>
        <p:spPr>
          <a:xfrm>
            <a:off x="5099696" y="3523231"/>
            <a:ext cx="2606425" cy="2514600"/>
          </a:xfrm>
          <a:prstGeom prst="rect">
            <a:avLst/>
          </a:prstGeom>
        </p:spPr>
      </p:pic>
      <p:sp>
        <p:nvSpPr>
          <p:cNvPr id="10" name="TextBox 9">
            <a:extLst>
              <a:ext uri="{FF2B5EF4-FFF2-40B4-BE49-F238E27FC236}">
                <a16:creationId xmlns:a16="http://schemas.microsoft.com/office/drawing/2014/main" id="{8B6C3474-ED61-42FF-9C27-C3476E7FDBE8}"/>
              </a:ext>
            </a:extLst>
          </p:cNvPr>
          <p:cNvSpPr txBox="1"/>
          <p:nvPr/>
        </p:nvSpPr>
        <p:spPr>
          <a:xfrm>
            <a:off x="2223099" y="6012431"/>
            <a:ext cx="123783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RCA+RAP</a:t>
            </a:r>
            <a:endParaRPr lang="en-GB"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2772FF9-90FA-4028-ACCA-F2A325A0A4D5}"/>
              </a:ext>
            </a:extLst>
          </p:cNvPr>
          <p:cNvSpPr txBox="1"/>
          <p:nvPr/>
        </p:nvSpPr>
        <p:spPr>
          <a:xfrm>
            <a:off x="5485341" y="6012431"/>
            <a:ext cx="186467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Class 6 Aggregate</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5457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23E72F-7FA7-4662-82F4-43EDD36B7042}"/>
              </a:ext>
            </a:extLst>
          </p:cNvPr>
          <p:cNvSpPr/>
          <p:nvPr/>
        </p:nvSpPr>
        <p:spPr>
          <a:xfrm>
            <a:off x="4495313" y="4219576"/>
            <a:ext cx="3772186" cy="307777"/>
          </a:xfrm>
          <a:prstGeom prst="rect">
            <a:avLst/>
          </a:prstGeom>
        </p:spPr>
        <p:txBody>
          <a:bodyPr wrap="none">
            <a:spAutoFit/>
          </a:bodyPr>
          <a:lstStyle/>
          <a:p>
            <a:pPr lvl="0">
              <a:spcBef>
                <a:spcPts val="600"/>
              </a:spcBef>
              <a:spcAft>
                <a:spcPts val="600"/>
              </a:spcAft>
            </a:pPr>
            <a:r>
              <a:rPr lang="en-US" sz="1400" dirty="0">
                <a:solidFill>
                  <a:prstClr val="black"/>
                </a:solidFill>
                <a:latin typeface="Times New Roman" panose="02020603050405020304" pitchFamily="18" charset="0"/>
                <a:cs typeface="Times New Roman" panose="02020603050405020304" pitchFamily="18" charset="0"/>
              </a:rPr>
              <a:t>Specimens prepared in standard compaction mold</a:t>
            </a:r>
            <a:endParaRPr lang="en-US" sz="1200" dirty="0">
              <a:solidFill>
                <a:prstClr val="black"/>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DDB18EC-2562-4DFD-A4DA-1BCCB68414D9}"/>
              </a:ext>
            </a:extLst>
          </p:cNvPr>
          <p:cNvSpPr/>
          <p:nvPr/>
        </p:nvSpPr>
        <p:spPr>
          <a:xfrm>
            <a:off x="1120114" y="5337175"/>
            <a:ext cx="2098804" cy="307777"/>
          </a:xfrm>
          <a:prstGeom prst="rect">
            <a:avLst/>
          </a:prstGeom>
        </p:spPr>
        <p:txBody>
          <a:bodyPr wrap="square">
            <a:spAutoFit/>
          </a:bodyPr>
          <a:lstStyle/>
          <a:p>
            <a:pPr lvl="0" algn="ctr">
              <a:spcBef>
                <a:spcPts val="600"/>
              </a:spcBef>
              <a:spcAft>
                <a:spcPts val="600"/>
              </a:spcAft>
            </a:pPr>
            <a:r>
              <a:rPr lang="en-US" sz="1400" dirty="0">
                <a:solidFill>
                  <a:prstClr val="black"/>
                </a:solidFill>
                <a:latin typeface="Times New Roman" panose="02020603050405020304" pitchFamily="18" charset="0"/>
                <a:cs typeface="Times New Roman" panose="02020603050405020304" pitchFamily="18" charset="0"/>
              </a:rPr>
              <a:t>Flexible wall permeameter</a:t>
            </a:r>
            <a:endParaRPr lang="en-US" sz="1200"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0FA8A04-D5A5-4B7A-9E65-4B852B57F236}"/>
              </a:ext>
            </a:extLst>
          </p:cNvPr>
          <p:cNvPicPr>
            <a:picLocks noChangeAspect="1"/>
          </p:cNvPicPr>
          <p:nvPr/>
        </p:nvPicPr>
        <p:blipFill>
          <a:blip r:embed="rId2"/>
          <a:stretch>
            <a:fillRect/>
          </a:stretch>
        </p:blipFill>
        <p:spPr>
          <a:xfrm>
            <a:off x="6609698" y="2135887"/>
            <a:ext cx="2104622" cy="2112264"/>
          </a:xfrm>
          <a:prstGeom prst="rect">
            <a:avLst/>
          </a:prstGeom>
        </p:spPr>
      </p:pic>
      <p:pic>
        <p:nvPicPr>
          <p:cNvPr id="7" name="Picture 6">
            <a:extLst>
              <a:ext uri="{FF2B5EF4-FFF2-40B4-BE49-F238E27FC236}">
                <a16:creationId xmlns:a16="http://schemas.microsoft.com/office/drawing/2014/main" id="{989ABDBB-C1EF-4847-8C81-F897B5A3A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47" y="2133046"/>
            <a:ext cx="3459139" cy="3242229"/>
          </a:xfrm>
          <a:prstGeom prst="rect">
            <a:avLst/>
          </a:prstGeom>
        </p:spPr>
      </p:pic>
      <p:sp>
        <p:nvSpPr>
          <p:cNvPr id="12" name="Content Placeholder 3">
            <a:extLst>
              <a:ext uri="{FF2B5EF4-FFF2-40B4-BE49-F238E27FC236}">
                <a16:creationId xmlns:a16="http://schemas.microsoft.com/office/drawing/2014/main" id="{75126498-91AA-4363-B877-5DD419738CE1}"/>
              </a:ext>
            </a:extLst>
          </p:cNvPr>
          <p:cNvSpPr txBox="1">
            <a:spLocks/>
          </p:cNvSpPr>
          <p:nvPr/>
        </p:nvSpPr>
        <p:spPr bwMode="auto">
          <a:xfrm>
            <a:off x="380513" y="1005897"/>
            <a:ext cx="8229600"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Permeability Test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ASTM D5084</a:t>
            </a:r>
            <a:endParaRPr lang="en-US" sz="2000" dirty="0">
              <a:latin typeface="Times New Roman" panose="02020603050405020304" pitchFamily="18" charset="0"/>
              <a:cs typeface="Times New Roman" panose="02020603050405020304" pitchFamily="18" charset="0"/>
            </a:endParaRPr>
          </a:p>
          <a:p>
            <a:pPr lvl="1"/>
            <a:endParaRPr lang="en-US" altLang="en-US" sz="20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54958315-5F55-4130-B1E8-CDE79CAB3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557" y="2133047"/>
            <a:ext cx="2387670" cy="2115104"/>
          </a:xfrm>
          <a:prstGeom prst="rect">
            <a:avLst/>
          </a:prstGeom>
        </p:spPr>
      </p:pic>
      <p:sp>
        <p:nvSpPr>
          <p:cNvPr id="9"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LABORATORY TESTING</a:t>
            </a:r>
          </a:p>
        </p:txBody>
      </p:sp>
    </p:spTree>
    <p:extLst>
      <p:ext uri="{BB962C8B-B14F-4D97-AF65-F5344CB8AC3E}">
        <p14:creationId xmlns:p14="http://schemas.microsoft.com/office/powerpoint/2010/main" val="1005829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BEA549F-D824-4EB1-AC8C-E0B76806C1ED}"/>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Permeability Test</a:t>
            </a:r>
          </a:p>
        </p:txBody>
      </p:sp>
      <p:sp>
        <p:nvSpPr>
          <p:cNvPr id="8"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LABORATORY TESTING</a:t>
            </a:r>
          </a:p>
        </p:txBody>
      </p:sp>
      <p:sp>
        <p:nvSpPr>
          <p:cNvPr id="9" name="TextBox 8">
            <a:extLst>
              <a:ext uri="{FF2B5EF4-FFF2-40B4-BE49-F238E27FC236}">
                <a16:creationId xmlns:a16="http://schemas.microsoft.com/office/drawing/2014/main" id="{0CE08D48-D87E-4058-93AB-202182704BA2}"/>
              </a:ext>
            </a:extLst>
          </p:cNvPr>
          <p:cNvSpPr txBox="1"/>
          <p:nvPr/>
        </p:nvSpPr>
        <p:spPr>
          <a:xfrm>
            <a:off x="6527578" y="6009205"/>
            <a:ext cx="2616422" cy="338554"/>
          </a:xfrm>
          <a:prstGeom prst="rect">
            <a:avLst/>
          </a:prstGeom>
          <a:noFill/>
        </p:spPr>
        <p:txBody>
          <a:bodyPr wrap="none" rtlCol="0">
            <a:spAutoFit/>
          </a:bodyPr>
          <a:lstStyle/>
          <a:p>
            <a:r>
              <a:rPr lang="en-US" sz="1600" i="1" dirty="0">
                <a:latin typeface="Times New Roman" panose="02020603050405020304" pitchFamily="18" charset="0"/>
                <a:cs typeface="Times New Roman" panose="02020603050405020304" pitchFamily="18" charset="0"/>
              </a:rPr>
              <a:t>DOC = degree of compaction</a:t>
            </a:r>
            <a:endParaRPr lang="en-GB" sz="1600" i="1" dirty="0">
              <a:latin typeface="Times New Roman" panose="02020603050405020304" pitchFamily="18" charset="0"/>
              <a:cs typeface="Times New Roman" panose="02020603050405020304" pitchFamily="18" charset="0"/>
            </a:endParaRPr>
          </a:p>
        </p:txBody>
      </p:sp>
      <p:pic>
        <p:nvPicPr>
          <p:cNvPr id="3" name="Picture 2" descr="A screenshot of a cell phone&#10;&#10;Description automatically generated">
            <a:extLst>
              <a:ext uri="{FF2B5EF4-FFF2-40B4-BE49-F238E27FC236}">
                <a16:creationId xmlns:a16="http://schemas.microsoft.com/office/drawing/2014/main" id="{75EF1E37-807D-4A5A-B2C4-CFF35B0ED6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865" y="1749563"/>
            <a:ext cx="8120248" cy="3977640"/>
          </a:xfrm>
          <a:prstGeom prst="rect">
            <a:avLst/>
          </a:prstGeom>
        </p:spPr>
      </p:pic>
    </p:spTree>
    <p:extLst>
      <p:ext uri="{BB962C8B-B14F-4D97-AF65-F5344CB8AC3E}">
        <p14:creationId xmlns:p14="http://schemas.microsoft.com/office/powerpoint/2010/main" val="2061187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6018FED2-8F1C-4D64-9F87-439211259F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1933" y="1164971"/>
            <a:ext cx="5787342" cy="5143313"/>
          </a:xfrm>
          <a:prstGeom prst="rect">
            <a:avLst/>
          </a:prstGeom>
        </p:spPr>
      </p:pic>
      <p:sp>
        <p:nvSpPr>
          <p:cNvPr id="8"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LABORATORY TESTING</a:t>
            </a:r>
          </a:p>
        </p:txBody>
      </p:sp>
      <p:sp>
        <p:nvSpPr>
          <p:cNvPr id="10" name="Content Placeholder 3">
            <a:extLst>
              <a:ext uri="{FF2B5EF4-FFF2-40B4-BE49-F238E27FC236}">
                <a16:creationId xmlns:a16="http://schemas.microsoft.com/office/drawing/2014/main" id="{6ABC699B-50CA-4EC3-9A9B-99301D0F6284}"/>
              </a:ext>
            </a:extLst>
          </p:cNvPr>
          <p:cNvSpPr txBox="1">
            <a:spLocks/>
          </p:cNvSpPr>
          <p:nvPr/>
        </p:nvSpPr>
        <p:spPr bwMode="auto">
          <a:xfrm>
            <a:off x="380513" y="1005897"/>
            <a:ext cx="8229600"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Permeability Test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Degree of compaction</a:t>
            </a:r>
          </a:p>
          <a:p>
            <a:pPr lvl="1">
              <a:spcBef>
                <a:spcPts val="600"/>
              </a:spcBef>
              <a:spcAft>
                <a:spcPts val="600"/>
              </a:spcAft>
            </a:pPr>
            <a:r>
              <a:rPr lang="en-US" sz="2000" dirty="0">
                <a:latin typeface="Times New Roman" panose="02020603050405020304" pitchFamily="18" charset="0"/>
                <a:cs typeface="Times New Roman" panose="02020603050405020304" pitchFamily="18" charset="0"/>
              </a:rPr>
              <a:t>100, 95, and 90%</a:t>
            </a:r>
          </a:p>
          <a:p>
            <a:pPr lvl="1">
              <a:spcBef>
                <a:spcPts val="600"/>
              </a:spcBef>
              <a:spcAft>
                <a:spcPts val="600"/>
              </a:spcAft>
            </a:pPr>
            <a:endParaRPr lang="en-US" sz="2000" dirty="0">
              <a:latin typeface="Times New Roman" panose="02020603050405020304" pitchFamily="18" charset="0"/>
              <a:cs typeface="Times New Roman" panose="02020603050405020304" pitchFamily="18" charset="0"/>
            </a:endParaRPr>
          </a:p>
          <a:p>
            <a:pPr lvl="1"/>
            <a:endParaRPr lang="en-US"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098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B02E43-30E7-498F-8661-0C5C19CE21E0}"/>
              </a:ext>
            </a:extLst>
          </p:cNvPr>
          <p:cNvSpPr/>
          <p:nvPr/>
        </p:nvSpPr>
        <p:spPr>
          <a:xfrm>
            <a:off x="3523667" y="5574481"/>
            <a:ext cx="1731563" cy="307777"/>
          </a:xfrm>
          <a:prstGeom prst="rect">
            <a:avLst/>
          </a:prstGeom>
        </p:spPr>
        <p:txBody>
          <a:bodyPr wrap="square">
            <a:spAutoFit/>
          </a:bodyPr>
          <a:lstStyle/>
          <a:p>
            <a:pPr lvl="0" algn="ctr">
              <a:spcBef>
                <a:spcPts val="600"/>
              </a:spcBef>
              <a:spcAft>
                <a:spcPts val="600"/>
              </a:spcAft>
            </a:pPr>
            <a:r>
              <a:rPr lang="en-US" sz="1400" dirty="0">
                <a:solidFill>
                  <a:prstClr val="black"/>
                </a:solidFill>
                <a:latin typeface="Times New Roman" panose="02020603050405020304" pitchFamily="18" charset="0"/>
                <a:cs typeface="Times New Roman" panose="02020603050405020304" pitchFamily="18" charset="0"/>
              </a:rPr>
              <a:t>Pressure plates</a:t>
            </a:r>
            <a:endParaRPr lang="en-US" sz="1200" dirty="0">
              <a:solidFill>
                <a:prstClr val="black"/>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1E047F4-C266-4496-8C7D-F6E81E6C59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36504" y="3175541"/>
            <a:ext cx="2666497" cy="2450592"/>
          </a:xfrm>
          <a:prstGeom prst="rect">
            <a:avLst/>
          </a:prstGeom>
        </p:spPr>
      </p:pic>
      <p:sp>
        <p:nvSpPr>
          <p:cNvPr id="10" name="Content Placeholder 3">
            <a:extLst>
              <a:ext uri="{FF2B5EF4-FFF2-40B4-BE49-F238E27FC236}">
                <a16:creationId xmlns:a16="http://schemas.microsoft.com/office/drawing/2014/main" id="{CA884A14-EFFB-42AA-8542-28B3EE53E2EF}"/>
              </a:ext>
            </a:extLst>
          </p:cNvPr>
          <p:cNvSpPr txBox="1">
            <a:spLocks/>
          </p:cNvSpPr>
          <p:nvPr/>
        </p:nvSpPr>
        <p:spPr bwMode="auto">
          <a:xfrm>
            <a:off x="380513" y="1005897"/>
            <a:ext cx="8229600"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Soil-Water Characteristic Curve (SWCC) Test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ASTM D6836</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Hanging column test </a:t>
            </a:r>
            <a:r>
              <a:rPr lang="en-US" sz="2400" dirty="0">
                <a:latin typeface="Times New Roman" panose="02020603050405020304" pitchFamily="18" charset="0"/>
                <a:cs typeface="Times New Roman" panose="02020603050405020304" pitchFamily="18" charset="0"/>
                <a:sym typeface="Wingdings" panose="05000000000000000000" pitchFamily="2" charset="2"/>
              </a:rPr>
              <a:t> Pressure plate test</a:t>
            </a:r>
          </a:p>
          <a:p>
            <a:pPr>
              <a:spcBef>
                <a:spcPts val="600"/>
              </a:spcBef>
              <a:spcAft>
                <a:spcPts val="600"/>
              </a:spcAft>
            </a:pPr>
            <a:r>
              <a:rPr lang="en-US" sz="2400" dirty="0">
                <a:latin typeface="Times New Roman" panose="02020603050405020304" pitchFamily="18" charset="0"/>
                <a:cs typeface="Times New Roman" panose="02020603050405020304" pitchFamily="18" charset="0"/>
                <a:sym typeface="Wingdings" panose="05000000000000000000" pitchFamily="2" charset="2"/>
              </a:rPr>
              <a:t>Cementation of RCA during the test period </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endParaRPr lang="en-US" sz="1600" dirty="0">
              <a:latin typeface="Times New Roman" panose="02020603050405020304" pitchFamily="18" charset="0"/>
              <a:cs typeface="Times New Roman" panose="02020603050405020304" pitchFamily="18" charset="0"/>
            </a:endParaRPr>
          </a:p>
          <a:p>
            <a:pPr lvl="1"/>
            <a:endParaRPr lang="en-US" altLang="en-US" sz="20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6494C09-8F69-4411-822D-3A50035AD6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331" y="3171239"/>
            <a:ext cx="2309061" cy="2445750"/>
          </a:xfrm>
          <a:prstGeom prst="rect">
            <a:avLst/>
          </a:prstGeom>
        </p:spPr>
      </p:pic>
      <p:pic>
        <p:nvPicPr>
          <p:cNvPr id="14" name="Picture 13">
            <a:extLst>
              <a:ext uri="{FF2B5EF4-FFF2-40B4-BE49-F238E27FC236}">
                <a16:creationId xmlns:a16="http://schemas.microsoft.com/office/drawing/2014/main" id="{D367071F-4A7F-4136-AF34-66085BD027E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40021" y="3166397"/>
            <a:ext cx="3698854" cy="2450592"/>
          </a:xfrm>
          <a:prstGeom prst="rect">
            <a:avLst/>
          </a:prstGeom>
        </p:spPr>
      </p:pic>
      <p:sp>
        <p:nvSpPr>
          <p:cNvPr id="15" name="Rectangle 14">
            <a:extLst>
              <a:ext uri="{FF2B5EF4-FFF2-40B4-BE49-F238E27FC236}">
                <a16:creationId xmlns:a16="http://schemas.microsoft.com/office/drawing/2014/main" id="{45CEAA88-2CB2-49EA-AC9B-25C21C2F9173}"/>
              </a:ext>
            </a:extLst>
          </p:cNvPr>
          <p:cNvSpPr/>
          <p:nvPr/>
        </p:nvSpPr>
        <p:spPr>
          <a:xfrm>
            <a:off x="6803970" y="5574481"/>
            <a:ext cx="1731563" cy="307777"/>
          </a:xfrm>
          <a:prstGeom prst="rect">
            <a:avLst/>
          </a:prstGeom>
        </p:spPr>
        <p:txBody>
          <a:bodyPr wrap="square">
            <a:spAutoFit/>
          </a:bodyPr>
          <a:lstStyle/>
          <a:p>
            <a:pPr lvl="0" algn="ctr">
              <a:spcBef>
                <a:spcPts val="600"/>
              </a:spcBef>
              <a:spcAft>
                <a:spcPts val="600"/>
              </a:spcAft>
            </a:pPr>
            <a:r>
              <a:rPr lang="en-US" sz="1400" dirty="0">
                <a:solidFill>
                  <a:prstClr val="black"/>
                </a:solidFill>
                <a:latin typeface="Times New Roman" panose="02020603050405020304" pitchFamily="18" charset="0"/>
                <a:cs typeface="Times New Roman" panose="02020603050405020304" pitchFamily="18" charset="0"/>
              </a:rPr>
              <a:t>Activity meter</a:t>
            </a:r>
            <a:endParaRPr lang="en-US" sz="1200" dirty="0">
              <a:solidFill>
                <a:prstClr val="black"/>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0BDBFE37-C78B-4F3C-92A9-6140BAC1E3A5}"/>
              </a:ext>
            </a:extLst>
          </p:cNvPr>
          <p:cNvSpPr/>
          <p:nvPr/>
        </p:nvSpPr>
        <p:spPr>
          <a:xfrm>
            <a:off x="422079" y="5574482"/>
            <a:ext cx="1731563" cy="307777"/>
          </a:xfrm>
          <a:prstGeom prst="rect">
            <a:avLst/>
          </a:prstGeom>
        </p:spPr>
        <p:txBody>
          <a:bodyPr wrap="square">
            <a:spAutoFit/>
          </a:bodyPr>
          <a:lstStyle/>
          <a:p>
            <a:pPr lvl="0" algn="ctr">
              <a:spcBef>
                <a:spcPts val="600"/>
              </a:spcBef>
              <a:spcAft>
                <a:spcPts val="600"/>
              </a:spcAft>
            </a:pPr>
            <a:r>
              <a:rPr lang="en-US" sz="1400" dirty="0">
                <a:solidFill>
                  <a:prstClr val="black"/>
                </a:solidFill>
                <a:latin typeface="Times New Roman" panose="02020603050405020304" pitchFamily="18" charset="0"/>
                <a:cs typeface="Times New Roman" panose="02020603050405020304" pitchFamily="18" charset="0"/>
              </a:rPr>
              <a:t>Cementation of RCA</a:t>
            </a:r>
            <a:endParaRPr lang="en-US" sz="1200" dirty="0">
              <a:solidFill>
                <a:prstClr val="black"/>
              </a:solidFill>
              <a:latin typeface="Times New Roman" panose="02020603050405020304" pitchFamily="18" charset="0"/>
              <a:cs typeface="Times New Roman" panose="02020603050405020304" pitchFamily="18" charset="0"/>
            </a:endParaRPr>
          </a:p>
        </p:txBody>
      </p:sp>
      <p:sp>
        <p:nvSpPr>
          <p:cNvPr id="11"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LABORATORY TESTING</a:t>
            </a:r>
          </a:p>
        </p:txBody>
      </p:sp>
    </p:spTree>
    <p:extLst>
      <p:ext uri="{BB962C8B-B14F-4D97-AF65-F5344CB8AC3E}">
        <p14:creationId xmlns:p14="http://schemas.microsoft.com/office/powerpoint/2010/main" val="1459497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4" name="Content Placeholder 2">
                <a:extLst>
                  <a:ext uri="{FF2B5EF4-FFF2-40B4-BE49-F238E27FC236}">
                    <a16:creationId xmlns:a16="http://schemas.microsoft.com/office/drawing/2014/main" id="{B0AC4A6D-E84E-49D7-A433-F70C3EF0996F}"/>
                  </a:ext>
                </a:extLst>
              </p:cNvPr>
              <p:cNvSpPr>
                <a:spLocks noGrp="1"/>
              </p:cNvSpPr>
              <p:nvPr>
                <p:ph idx="1"/>
              </p:nvPr>
            </p:nvSpPr>
            <p:spPr>
              <a:xfrm>
                <a:off x="457200" y="1025913"/>
                <a:ext cx="8229600" cy="5100258"/>
              </a:xfrm>
            </p:spPr>
            <p:txBody>
              <a:bodyPr/>
              <a:lstStyle/>
              <a:p>
                <a:pPr>
                  <a:spcBef>
                    <a:spcPts val="0"/>
                  </a:spcBef>
                  <a:spcAft>
                    <a:spcPts val="600"/>
                  </a:spcAft>
                </a:pPr>
                <a:r>
                  <a:rPr lang="en-US" sz="2400" dirty="0">
                    <a:latin typeface="Times New Roman" panose="02020603050405020304" pitchFamily="18" charset="0"/>
                    <a:cs typeface="Times New Roman" panose="02020603050405020304" pitchFamily="18" charset="0"/>
                  </a:rPr>
                  <a:t>Recycled concrete aggregate (RCA) </a:t>
                </a:r>
              </a:p>
              <a:p>
                <a:pPr lvl="1">
                  <a:spcBef>
                    <a:spcPts val="0"/>
                  </a:spcBef>
                  <a:spcAft>
                    <a:spcPts val="0"/>
                  </a:spcAft>
                </a:pPr>
                <a:r>
                  <a:rPr lang="en-US" sz="2000" dirty="0">
                    <a:latin typeface="Times New Roman" panose="02020603050405020304" pitchFamily="18" charset="0"/>
                    <a:cs typeface="Times New Roman" panose="02020603050405020304" pitchFamily="18" charset="0"/>
                  </a:rPr>
                  <a:t>Old &amp; failed concrete pavement surfaces </a:t>
                </a:r>
              </a:p>
              <a:p>
                <a:pPr lvl="1">
                  <a:spcBef>
                    <a:spcPts val="300"/>
                  </a:spcBef>
                  <a:spcAft>
                    <a:spcPts val="0"/>
                  </a:spcAft>
                </a:pPr>
                <a:r>
                  <a:rPr lang="en-US" sz="2000" dirty="0">
                    <a:latin typeface="Times New Roman" panose="02020603050405020304" pitchFamily="18" charset="0"/>
                    <a:cs typeface="Times New Roman" panose="02020603050405020304" pitchFamily="18" charset="0"/>
                  </a:rPr>
                  <a:t>Other structures</a:t>
                </a:r>
                <a:endParaRPr lang="en-US" sz="1000" i="1" dirty="0"/>
              </a:p>
              <a:p>
                <a:pPr>
                  <a:spcBef>
                    <a:spcPts val="600"/>
                  </a:spcBef>
                  <a:spcAft>
                    <a:spcPts val="600"/>
                  </a:spcAft>
                </a:pPr>
                <a:r>
                  <a:rPr lang="en-US" sz="2400" dirty="0">
                    <a:latin typeface="Times New Roman" panose="02020603050405020304" pitchFamily="18" charset="0"/>
                    <a:cs typeface="Times New Roman" panose="02020603050405020304" pitchFamily="18" charset="0"/>
                  </a:rPr>
                  <a:t>Recycled asphalt pavement (RAP) </a:t>
                </a:r>
              </a:p>
              <a:p>
                <a:pPr lvl="1">
                  <a:spcBef>
                    <a:spcPts val="0"/>
                  </a:spcBef>
                  <a:spcAft>
                    <a:spcPts val="0"/>
                  </a:spcAft>
                </a:pPr>
                <a:r>
                  <a:rPr lang="en-US" sz="2000" dirty="0">
                    <a:latin typeface="Times New Roman" panose="02020603050405020304" pitchFamily="18" charset="0"/>
                    <a:cs typeface="Times New Roman" panose="02020603050405020304" pitchFamily="18" charset="0"/>
                  </a:rPr>
                  <a:t>Old &amp; failed asphalt pavement surfaces</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Large stones</a:t>
                </a:r>
              </a:p>
              <a:p>
                <a:pPr lvl="1">
                  <a:spcBef>
                    <a:spcPts val="0"/>
                  </a:spcBef>
                  <a:spcAft>
                    <a:spcPts val="0"/>
                  </a:spcAft>
                </a:pPr>
                <a:r>
                  <a:rPr lang="en-US" sz="2000" dirty="0">
                    <a:latin typeface="Times New Roman" panose="02020603050405020304" pitchFamily="18" charset="0"/>
                    <a:cs typeface="Times New Roman" panose="02020603050405020304" pitchFamily="18" charset="0"/>
                  </a:rPr>
                  <a:t>Single crushing operation</a:t>
                </a:r>
              </a:p>
              <a:p>
                <a:pPr lvl="1">
                  <a:spcBef>
                    <a:spcPts val="300"/>
                  </a:spcBef>
                  <a:spcAft>
                    <a:spcPts val="0"/>
                  </a:spcAft>
                </a:pPr>
                <a:r>
                  <a:rPr lang="en-US" sz="2000" dirty="0">
                    <a:latin typeface="Times New Roman" panose="02020603050405020304" pitchFamily="18" charset="0"/>
                    <a:cs typeface="Times New Roman" panose="02020603050405020304" pitchFamily="18" charset="0"/>
                  </a:rPr>
                  <a:t>Energy consumption </a:t>
                </a:r>
                <a14:m>
                  <m:oMath xmlns:m="http://schemas.openxmlformats.org/officeDocument/2006/math">
                    <m:r>
                      <a:rPr lang="en-US" sz="2000" i="1">
                        <a:latin typeface="Cambria Math" panose="02040503050406030204" pitchFamily="18" charset="0"/>
                        <a:ea typeface="Cambria Math" panose="02040503050406030204" pitchFamily="18" charset="0"/>
                        <a:cs typeface="Times New Roman" panose="02020603050405020304" pitchFamily="18" charset="0"/>
                      </a:rPr>
                      <m:t>↓</m:t>
                    </m:r>
                  </m:oMath>
                </a14:m>
                <a:r>
                  <a:rPr lang="en-US" sz="2000" dirty="0">
                    <a:latin typeface="Times New Roman" panose="02020603050405020304" pitchFamily="18" charset="0"/>
                    <a:cs typeface="Times New Roman" panose="02020603050405020304" pitchFamily="18" charset="0"/>
                  </a:rPr>
                  <a:t> </a:t>
                </a:r>
                <a:r>
                  <a:rPr lang="en-US" sz="800" dirty="0">
                    <a:latin typeface="Times New Roman" panose="02020603050405020304" pitchFamily="18" charset="0"/>
                    <a:cs typeface="Times New Roman" panose="02020603050405020304" pitchFamily="18" charset="0"/>
                  </a:rPr>
                  <a:t>(Kazmee et al. 2015)</a:t>
                </a:r>
              </a:p>
              <a:p>
                <a:pPr lvl="1">
                  <a:spcBef>
                    <a:spcPts val="300"/>
                  </a:spcBef>
                  <a:spcAft>
                    <a:spcPts val="0"/>
                  </a:spcAft>
                </a:pPr>
                <a:endParaRPr lang="en-US" sz="2000" dirty="0">
                  <a:latin typeface="Times New Roman" panose="02020603050405020304" pitchFamily="18" charset="0"/>
                  <a:cs typeface="Times New Roman" panose="02020603050405020304" pitchFamily="18" charset="0"/>
                </a:endParaRPr>
              </a:p>
              <a:p>
                <a:pPr marL="457176" lvl="1" indent="0">
                  <a:buNone/>
                </a:pPr>
                <a:endParaRPr lang="en-US" sz="2000" dirty="0">
                  <a:latin typeface="Times New Roman" panose="02020603050405020304" pitchFamily="18" charset="0"/>
                  <a:cs typeface="Times New Roman" panose="02020603050405020304" pitchFamily="18" charset="0"/>
                </a:endParaRPr>
              </a:p>
              <a:p>
                <a:pPr lvl="1"/>
                <a:endParaRPr lang="en-US" sz="2000" dirty="0">
                  <a:latin typeface="Times New Roman" panose="02020603050405020304" pitchFamily="18" charset="0"/>
                  <a:cs typeface="Times New Roman" panose="02020603050405020304" pitchFamily="18" charset="0"/>
                </a:endParaRPr>
              </a:p>
            </p:txBody>
          </p:sp>
        </mc:Choice>
        <mc:Fallback xmlns="">
          <p:sp>
            <p:nvSpPr>
              <p:cNvPr id="54" name="Content Placeholder 2">
                <a:extLst>
                  <a:ext uri="{FF2B5EF4-FFF2-40B4-BE49-F238E27FC236}">
                    <a16:creationId xmlns:a16="http://schemas.microsoft.com/office/drawing/2014/main" id="{B0AC4A6D-E84E-49D7-A433-F70C3EF0996F}"/>
                  </a:ext>
                </a:extLst>
              </p:cNvPr>
              <p:cNvSpPr>
                <a:spLocks noGrp="1" noRot="1" noChangeAspect="1" noMove="1" noResize="1" noEditPoints="1" noAdjustHandles="1" noChangeArrowheads="1" noChangeShapeType="1" noTextEdit="1"/>
              </p:cNvSpPr>
              <p:nvPr>
                <p:ph idx="1"/>
              </p:nvPr>
            </p:nvSpPr>
            <p:spPr>
              <a:xfrm>
                <a:off x="457200" y="1025913"/>
                <a:ext cx="8229600" cy="5100258"/>
              </a:xfrm>
              <a:blipFill>
                <a:blip r:embed="rId3"/>
                <a:stretch>
                  <a:fillRect l="-963" t="-956"/>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6E5E5B96-8829-49F4-9642-7466260BB7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2590" y="4206490"/>
            <a:ext cx="2863176" cy="2011680"/>
          </a:xfrm>
          <a:prstGeom prst="rect">
            <a:avLst/>
          </a:prstGeom>
        </p:spPr>
      </p:pic>
      <p:sp>
        <p:nvSpPr>
          <p:cNvPr id="8" name="Rectangle 7">
            <a:extLst>
              <a:ext uri="{FF2B5EF4-FFF2-40B4-BE49-F238E27FC236}">
                <a16:creationId xmlns:a16="http://schemas.microsoft.com/office/drawing/2014/main" id="{ADEC31BA-8EAA-4EE5-88AF-9C8B564B4E8C}"/>
              </a:ext>
            </a:extLst>
          </p:cNvPr>
          <p:cNvSpPr/>
          <p:nvPr/>
        </p:nvSpPr>
        <p:spPr>
          <a:xfrm>
            <a:off x="80115" y="6182804"/>
            <a:ext cx="2566936" cy="215444"/>
          </a:xfrm>
          <a:prstGeom prst="rect">
            <a:avLst/>
          </a:prstGeom>
        </p:spPr>
        <p:txBody>
          <a:bodyPr wrap="square">
            <a:spAutoFit/>
          </a:bodyPr>
          <a:lstStyle/>
          <a:p>
            <a:r>
              <a:rPr lang="en-GB" sz="800" dirty="0">
                <a:latin typeface="Times New Roman" panose="02020603050405020304" pitchFamily="18" charset="0"/>
                <a:cs typeface="Times New Roman" panose="02020603050405020304" pitchFamily="18" charset="0"/>
              </a:rPr>
              <a:t>https://atlasconcrete.co.nz/benefits-of-recycling-concrete/</a:t>
            </a:r>
          </a:p>
        </p:txBody>
      </p:sp>
      <p:sp>
        <p:nvSpPr>
          <p:cNvPr id="9" name="Rectangle 8">
            <a:extLst>
              <a:ext uri="{FF2B5EF4-FFF2-40B4-BE49-F238E27FC236}">
                <a16:creationId xmlns:a16="http://schemas.microsoft.com/office/drawing/2014/main" id="{B202013A-48FB-4655-8030-A5F272BC649F}"/>
              </a:ext>
            </a:extLst>
          </p:cNvPr>
          <p:cNvSpPr/>
          <p:nvPr/>
        </p:nvSpPr>
        <p:spPr>
          <a:xfrm>
            <a:off x="3058603" y="6187025"/>
            <a:ext cx="3117051" cy="215444"/>
          </a:xfrm>
          <a:prstGeom prst="rect">
            <a:avLst/>
          </a:prstGeom>
        </p:spPr>
        <p:txBody>
          <a:bodyPr wrap="square">
            <a:spAutoFit/>
          </a:bodyPr>
          <a:lstStyle/>
          <a:p>
            <a:r>
              <a:rPr lang="en-GB" sz="800" dirty="0">
                <a:latin typeface="Times New Roman" panose="02020603050405020304" pitchFamily="18" charset="0"/>
                <a:cs typeface="Times New Roman" panose="02020603050405020304" pitchFamily="18" charset="0"/>
              </a:rPr>
              <a:t>https://arthuge.com/dirt_sand_gravel_limestone_fill_sand_prices</a:t>
            </a:r>
          </a:p>
        </p:txBody>
      </p:sp>
      <p:pic>
        <p:nvPicPr>
          <p:cNvPr id="16" name="Picture 15">
            <a:extLst>
              <a:ext uri="{FF2B5EF4-FFF2-40B4-BE49-F238E27FC236}">
                <a16:creationId xmlns:a16="http://schemas.microsoft.com/office/drawing/2014/main" id="{F0E5256C-DDB5-4860-B37E-6651393913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54273" y="4206490"/>
            <a:ext cx="2873552" cy="2011680"/>
          </a:xfrm>
          <a:prstGeom prst="rect">
            <a:avLst/>
          </a:prstGeom>
        </p:spPr>
      </p:pic>
      <p:pic>
        <p:nvPicPr>
          <p:cNvPr id="18" name="Picture 17">
            <a:extLst>
              <a:ext uri="{FF2B5EF4-FFF2-40B4-BE49-F238E27FC236}">
                <a16:creationId xmlns:a16="http://schemas.microsoft.com/office/drawing/2014/main" id="{A3C7152E-98DE-4B7F-8074-2734BCBD600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56332" y="4206490"/>
            <a:ext cx="2869453" cy="2011680"/>
          </a:xfrm>
          <a:prstGeom prst="rect">
            <a:avLst/>
          </a:prstGeom>
        </p:spPr>
      </p:pic>
      <p:sp>
        <p:nvSpPr>
          <p:cNvPr id="20" name="Rectangle 19">
            <a:extLst>
              <a:ext uri="{FF2B5EF4-FFF2-40B4-BE49-F238E27FC236}">
                <a16:creationId xmlns:a16="http://schemas.microsoft.com/office/drawing/2014/main" id="{EA7B2144-2BFF-4DD6-A853-A60CFC3469C2}"/>
              </a:ext>
            </a:extLst>
          </p:cNvPr>
          <p:cNvSpPr/>
          <p:nvPr/>
        </p:nvSpPr>
        <p:spPr>
          <a:xfrm>
            <a:off x="6061545" y="6182804"/>
            <a:ext cx="3116175" cy="215444"/>
          </a:xfrm>
          <a:prstGeom prst="rect">
            <a:avLst/>
          </a:prstGeom>
        </p:spPr>
        <p:txBody>
          <a:bodyPr wrap="square">
            <a:spAutoFit/>
          </a:bodyPr>
          <a:lstStyle/>
          <a:p>
            <a:r>
              <a:rPr lang="en-GB" sz="800" dirty="0">
                <a:latin typeface="Times New Roman" panose="02020603050405020304" pitchFamily="18" charset="0"/>
                <a:cs typeface="Times New Roman" panose="02020603050405020304" pitchFamily="18" charset="0"/>
              </a:rPr>
              <a:t>https://greelysand.com/shop/decorative-stone-river-rock/granite-stone/</a:t>
            </a:r>
          </a:p>
        </p:txBody>
      </p:sp>
      <p:sp>
        <p:nvSpPr>
          <p:cNvPr id="4" name="TextBox 3"/>
          <p:cNvSpPr txBox="1"/>
          <p:nvPr/>
        </p:nvSpPr>
        <p:spPr>
          <a:xfrm>
            <a:off x="1316698" y="5859470"/>
            <a:ext cx="554960" cy="307777"/>
          </a:xfrm>
          <a:prstGeom prst="rect">
            <a:avLst/>
          </a:prstGeom>
          <a:solidFill>
            <a:schemeClr val="bg1"/>
          </a:solidFill>
          <a:ln>
            <a:solidFill>
              <a:schemeClr val="tx1"/>
            </a:solidFill>
          </a:ln>
        </p:spPr>
        <p:txBody>
          <a:bodyPr wrap="none" rtlCol="0">
            <a:spAutoFit/>
          </a:bodyPr>
          <a:lstStyle/>
          <a:p>
            <a:pPr algn="ctr"/>
            <a:r>
              <a:rPr lang="en-US" sz="1400" dirty="0">
                <a:latin typeface="Times New Roman" panose="02020603050405020304" pitchFamily="18" charset="0"/>
                <a:cs typeface="Times New Roman" panose="02020603050405020304" pitchFamily="18" charset="0"/>
              </a:rPr>
              <a:t>RCA</a:t>
            </a:r>
          </a:p>
        </p:txBody>
      </p:sp>
      <p:sp>
        <p:nvSpPr>
          <p:cNvPr id="14" name="TextBox 13"/>
          <p:cNvSpPr txBox="1"/>
          <p:nvPr/>
        </p:nvSpPr>
        <p:spPr>
          <a:xfrm>
            <a:off x="4426363" y="5859470"/>
            <a:ext cx="534122" cy="307777"/>
          </a:xfrm>
          <a:prstGeom prst="rect">
            <a:avLst/>
          </a:prstGeom>
          <a:solidFill>
            <a:schemeClr val="bg1"/>
          </a:solidFill>
          <a:ln>
            <a:solidFill>
              <a:schemeClr val="tx1"/>
            </a:solidFill>
          </a:ln>
        </p:spPr>
        <p:txBody>
          <a:bodyPr wrap="none" rtlCol="0">
            <a:spAutoFit/>
          </a:bodyPr>
          <a:lstStyle/>
          <a:p>
            <a:pPr algn="ctr"/>
            <a:r>
              <a:rPr lang="en-US" sz="1400" dirty="0">
                <a:latin typeface="Times New Roman" panose="02020603050405020304" pitchFamily="18" charset="0"/>
                <a:cs typeface="Times New Roman" panose="02020603050405020304" pitchFamily="18" charset="0"/>
              </a:rPr>
              <a:t>RAP</a:t>
            </a:r>
          </a:p>
        </p:txBody>
      </p:sp>
      <p:sp>
        <p:nvSpPr>
          <p:cNvPr id="26" name="TextBox 25">
            <a:extLst>
              <a:ext uri="{FF2B5EF4-FFF2-40B4-BE49-F238E27FC236}">
                <a16:creationId xmlns:a16="http://schemas.microsoft.com/office/drawing/2014/main" id="{76E5E7BF-89EC-40A1-9CFA-498199670CFA}"/>
              </a:ext>
            </a:extLst>
          </p:cNvPr>
          <p:cNvSpPr txBox="1"/>
          <p:nvPr/>
        </p:nvSpPr>
        <p:spPr>
          <a:xfrm>
            <a:off x="7046711" y="5857177"/>
            <a:ext cx="1095108" cy="307777"/>
          </a:xfrm>
          <a:prstGeom prst="rect">
            <a:avLst/>
          </a:prstGeom>
          <a:solidFill>
            <a:schemeClr val="bg1"/>
          </a:solidFill>
          <a:ln>
            <a:solidFill>
              <a:schemeClr val="tx1"/>
            </a:solidFill>
          </a:ln>
        </p:spPr>
        <p:txBody>
          <a:bodyPr wrap="none" rtlCol="0">
            <a:spAutoFit/>
          </a:bodyPr>
          <a:lstStyle/>
          <a:p>
            <a:pPr algn="ctr"/>
            <a:r>
              <a:rPr lang="en-US" sz="1400" dirty="0">
                <a:latin typeface="Times New Roman" panose="02020603050405020304" pitchFamily="18" charset="0"/>
                <a:cs typeface="Times New Roman" panose="02020603050405020304" pitchFamily="18" charset="0"/>
              </a:rPr>
              <a:t>Large stones</a:t>
            </a:r>
          </a:p>
        </p:txBody>
      </p:sp>
      <p:sp>
        <p:nvSpPr>
          <p:cNvPr id="17"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INTRODUCTION</a:t>
            </a:r>
          </a:p>
        </p:txBody>
      </p:sp>
    </p:spTree>
    <p:extLst>
      <p:ext uri="{BB962C8B-B14F-4D97-AF65-F5344CB8AC3E}">
        <p14:creationId xmlns:p14="http://schemas.microsoft.com/office/powerpoint/2010/main" val="3988596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629BC3BB-FCB7-419B-AE68-C14CEBBE14F9}"/>
              </a:ext>
            </a:extLst>
          </p:cNvPr>
          <p:cNvSpPr txBox="1">
            <a:spLocks/>
          </p:cNvSpPr>
          <p:nvPr/>
        </p:nvSpPr>
        <p:spPr bwMode="auto">
          <a:xfrm>
            <a:off x="380513" y="1005897"/>
            <a:ext cx="8229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Soil-Water Characteristic Curve (SWCC) Test</a:t>
            </a:r>
          </a:p>
          <a:p>
            <a:pPr>
              <a:spcBef>
                <a:spcPts val="600"/>
              </a:spcBef>
              <a:spcAft>
                <a:spcPts val="600"/>
              </a:spcAft>
            </a:pPr>
            <a:r>
              <a:rPr lang="en-US" sz="2000" dirty="0">
                <a:latin typeface="Times New Roman" panose="02020603050405020304" pitchFamily="18" charset="0"/>
                <a:cs typeface="Times New Roman" panose="02020603050405020304" pitchFamily="18" charset="0"/>
              </a:rPr>
              <a:t>Van </a:t>
            </a:r>
            <a:r>
              <a:rPr lang="en-US" sz="2000" dirty="0" err="1">
                <a:latin typeface="Times New Roman" panose="02020603050405020304" pitchFamily="18" charset="0"/>
                <a:cs typeface="Times New Roman" panose="02020603050405020304" pitchFamily="18" charset="0"/>
              </a:rPr>
              <a:t>Genuchten</a:t>
            </a:r>
            <a:r>
              <a:rPr lang="en-US" sz="2000" dirty="0">
                <a:latin typeface="Times New Roman" panose="02020603050405020304" pitchFamily="18" charset="0"/>
                <a:cs typeface="Times New Roman" panose="02020603050405020304" pitchFamily="18" charset="0"/>
              </a:rPr>
              <a:t> (1980) model </a:t>
            </a:r>
          </a:p>
        </p:txBody>
      </p:sp>
      <p:graphicFrame>
        <p:nvGraphicFramePr>
          <p:cNvPr id="8" name="Chart 7">
            <a:extLst>
              <a:ext uri="{FF2B5EF4-FFF2-40B4-BE49-F238E27FC236}">
                <a16:creationId xmlns:a16="http://schemas.microsoft.com/office/drawing/2014/main" id="{3C5B602A-BAF5-47E4-9789-B32F409FADEB}"/>
              </a:ext>
            </a:extLst>
          </p:cNvPr>
          <p:cNvGraphicFramePr>
            <a:graphicFrameLocks noGrp="1"/>
          </p:cNvGraphicFramePr>
          <p:nvPr>
            <p:extLst>
              <p:ext uri="{D42A27DB-BD31-4B8C-83A1-F6EECF244321}">
                <p14:modId xmlns:p14="http://schemas.microsoft.com/office/powerpoint/2010/main" val="1387141137"/>
              </p:ext>
            </p:extLst>
          </p:nvPr>
        </p:nvGraphicFramePr>
        <p:xfrm>
          <a:off x="3893714" y="2956915"/>
          <a:ext cx="5288873" cy="3406072"/>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6DD08BB-1CE1-4438-9DA0-4265B20EDEC5}"/>
                  </a:ext>
                </a:extLst>
              </p:cNvPr>
              <p:cNvSpPr txBox="1"/>
              <p:nvPr/>
            </p:nvSpPr>
            <p:spPr>
              <a:xfrm>
                <a:off x="738223" y="2016158"/>
                <a:ext cx="3020379" cy="749051"/>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l-GR" sz="2000" i="0" smtClean="0">
                          <a:latin typeface="Times New Roman" panose="02020603050405020304" pitchFamily="18" charset="0"/>
                          <a:ea typeface="Cambria Math" panose="02040503050406030204" pitchFamily="18" charset="0"/>
                          <a:cs typeface="Times New Roman" panose="02020603050405020304" pitchFamily="18" charset="0"/>
                        </a:rPr>
                        <m:t>Θ</m:t>
                      </m:r>
                      <m:r>
                        <m:rPr>
                          <m:nor/>
                        </m:rPr>
                        <a:rPr lang="en-US" sz="2000" b="0" i="0" smtClean="0">
                          <a:latin typeface="Times New Roman" panose="02020603050405020304" pitchFamily="18" charset="0"/>
                          <a:ea typeface="Cambria Math" panose="02040503050406030204" pitchFamily="18" charset="0"/>
                          <a:cs typeface="Times New Roman" panose="02020603050405020304" pitchFamily="18" charset="0"/>
                        </a:rPr>
                        <m:t> =</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 </m:t>
                      </m:r>
                      <m:f>
                        <m:fPr>
                          <m:ctrlPr>
                            <a:rPr lang="en-US" sz="2000" b="0" i="1" smtClean="0">
                              <a:latin typeface="Cambria Math" panose="02040503050406030204" pitchFamily="18" charset="0"/>
                              <a:ea typeface="Cambria Math" panose="02040503050406030204" pitchFamily="18" charset="0"/>
                            </a:rPr>
                          </m:ctrlPr>
                        </m:fPr>
                        <m:num>
                          <m:r>
                            <m:rPr>
                              <m:nor/>
                            </m:rPr>
                            <a:rPr lang="en-US" sz="2000" b="0" i="0" smtClean="0">
                              <a:latin typeface="Times New Roman" panose="02020603050405020304" pitchFamily="18" charset="0"/>
                              <a:ea typeface="Cambria Math" panose="02040503050406030204" pitchFamily="18" charset="0"/>
                              <a:cs typeface="Times New Roman" panose="02020603050405020304" pitchFamily="18" charset="0"/>
                            </a:rPr>
                            <m:t>θ</m:t>
                          </m:r>
                          <m:r>
                            <m:rPr>
                              <m:nor/>
                            </m:rPr>
                            <a:rPr lang="en-US" sz="2000" b="0" i="0" smtClean="0">
                              <a:latin typeface="Times New Roman" panose="02020603050405020304" pitchFamily="18" charset="0"/>
                              <a:ea typeface="Cambria Math" panose="02040503050406030204" pitchFamily="18" charset="0"/>
                              <a:cs typeface="Times New Roman" panose="02020603050405020304" pitchFamily="18" charset="0"/>
                            </a:rPr>
                            <m:t> − </m:t>
                          </m:r>
                          <m:sSub>
                            <m:sSubPr>
                              <m:ctrlPr>
                                <a:rPr lang="en-US" sz="2000" b="0" i="1" smtClean="0">
                                  <a:latin typeface="Cambria Math" panose="02040503050406030204" pitchFamily="18" charset="0"/>
                                  <a:ea typeface="Cambria Math" panose="02040503050406030204" pitchFamily="18" charset="0"/>
                                </a:rPr>
                              </m:ctrlPr>
                            </m:sSubPr>
                            <m:e>
                              <m:r>
                                <m:rPr>
                                  <m:nor/>
                                </m:rPr>
                                <a:rPr lang="en-US" sz="2000" b="0" i="0" smtClean="0">
                                  <a:latin typeface="Times New Roman" panose="02020603050405020304" pitchFamily="18" charset="0"/>
                                  <a:ea typeface="Cambria Math" panose="02040503050406030204" pitchFamily="18" charset="0"/>
                                  <a:cs typeface="Times New Roman" panose="02020603050405020304" pitchFamily="18" charset="0"/>
                                </a:rPr>
                                <m:t>θ</m:t>
                              </m:r>
                            </m:e>
                            <m:sub>
                              <m:r>
                                <m:rPr>
                                  <m:nor/>
                                </m:rPr>
                                <a:rPr lang="en-US" sz="2000" b="0" i="0" smtClean="0">
                                  <a:latin typeface="Times New Roman" panose="02020603050405020304" pitchFamily="18" charset="0"/>
                                  <a:ea typeface="Cambria Math" panose="02040503050406030204" pitchFamily="18" charset="0"/>
                                  <a:cs typeface="Times New Roman" panose="02020603050405020304" pitchFamily="18" charset="0"/>
                                </a:rPr>
                                <m:t>r</m:t>
                              </m:r>
                            </m:sub>
                          </m:sSub>
                        </m:num>
                        <m:den>
                          <m:sSub>
                            <m:sSubPr>
                              <m:ctrlPr>
                                <a:rPr lang="en-US" sz="2000" b="0" i="1" smtClean="0">
                                  <a:latin typeface="Cambria Math" panose="02040503050406030204" pitchFamily="18" charset="0"/>
                                  <a:ea typeface="Cambria Math" panose="02040503050406030204" pitchFamily="18" charset="0"/>
                                </a:rPr>
                              </m:ctrlPr>
                            </m:sSubPr>
                            <m:e>
                              <m:r>
                                <m:rPr>
                                  <m:nor/>
                                </m:rPr>
                                <a:rPr lang="en-US" sz="2000" b="0" i="0" smtClean="0">
                                  <a:latin typeface="Times New Roman" panose="02020603050405020304" pitchFamily="18" charset="0"/>
                                  <a:ea typeface="Cambria Math" panose="02040503050406030204" pitchFamily="18" charset="0"/>
                                  <a:cs typeface="Times New Roman" panose="02020603050405020304" pitchFamily="18" charset="0"/>
                                </a:rPr>
                                <m:t>θ</m:t>
                              </m:r>
                            </m:e>
                            <m:sub>
                              <m:r>
                                <m:rPr>
                                  <m:nor/>
                                </m:rPr>
                                <a:rPr lang="en-US" sz="2000" b="0" i="0" smtClean="0">
                                  <a:latin typeface="Times New Roman" panose="02020603050405020304" pitchFamily="18" charset="0"/>
                                  <a:ea typeface="Cambria Math" panose="02040503050406030204" pitchFamily="18" charset="0"/>
                                  <a:cs typeface="Times New Roman" panose="02020603050405020304" pitchFamily="18" charset="0"/>
                                </a:rPr>
                                <m:t>s</m:t>
                              </m:r>
                            </m:sub>
                          </m:sSub>
                          <m:r>
                            <a:rPr lang="en-US" sz="2000" b="0" i="1" smtClean="0">
                              <a:latin typeface="Cambria Math" panose="02040503050406030204" pitchFamily="18" charset="0"/>
                              <a:ea typeface="Cambria Math" panose="02040503050406030204" pitchFamily="18" charset="0"/>
                            </a:rPr>
                            <m:t> </m:t>
                          </m:r>
                          <m:r>
                            <m:rPr>
                              <m:nor/>
                            </m:rPr>
                            <a:rPr lang="en-US" sz="2000" b="0" i="0" smtClean="0">
                              <a:latin typeface="Times New Roman" panose="02020603050405020304" pitchFamily="18" charset="0"/>
                              <a:ea typeface="Cambria Math" panose="02040503050406030204" pitchFamily="18" charset="0"/>
                              <a:cs typeface="Times New Roman" panose="02020603050405020304" pitchFamily="18" charset="0"/>
                            </a:rPr>
                            <m:t>−</m:t>
                          </m:r>
                          <m:sSub>
                            <m:sSubPr>
                              <m:ctrlPr>
                                <a:rPr lang="en-US" sz="2000" i="1">
                                  <a:latin typeface="Cambria Math" panose="02040503050406030204" pitchFamily="18" charset="0"/>
                                  <a:ea typeface="Cambria Math" panose="02040503050406030204" pitchFamily="18" charset="0"/>
                                </a:rPr>
                              </m:ctrlPr>
                            </m:sSubPr>
                            <m:e>
                              <m:r>
                                <m:rPr>
                                  <m:nor/>
                                </m:rPr>
                                <a:rPr lang="en-US" sz="2000" b="0" i="0" smtClean="0">
                                  <a:latin typeface="Cambria Math" panose="02040503050406030204" pitchFamily="18" charset="0"/>
                                  <a:ea typeface="Cambria Math" panose="02040503050406030204" pitchFamily="18" charset="0"/>
                                </a:rPr>
                                <m:t> </m:t>
                              </m:r>
                              <m:r>
                                <m:rPr>
                                  <m:nor/>
                                </m:rPr>
                                <a:rPr lang="en-US" sz="2000">
                                  <a:latin typeface="Times New Roman" panose="02020603050405020304" pitchFamily="18" charset="0"/>
                                  <a:ea typeface="Cambria Math" panose="02040503050406030204" pitchFamily="18" charset="0"/>
                                  <a:cs typeface="Times New Roman" panose="02020603050405020304" pitchFamily="18" charset="0"/>
                                </a:rPr>
                                <m:t>θ</m:t>
                              </m:r>
                            </m:e>
                            <m:sub>
                              <m:r>
                                <m:rPr>
                                  <m:nor/>
                                </m:rPr>
                                <a:rPr lang="en-US" sz="2000">
                                  <a:latin typeface="Times New Roman" panose="02020603050405020304" pitchFamily="18" charset="0"/>
                                  <a:ea typeface="Cambria Math" panose="02040503050406030204" pitchFamily="18" charset="0"/>
                                  <a:cs typeface="Times New Roman" panose="02020603050405020304" pitchFamily="18" charset="0"/>
                                </a:rPr>
                                <m:t>r</m:t>
                              </m:r>
                            </m:sub>
                          </m:sSub>
                        </m:den>
                      </m:f>
                      <m:r>
                        <a:rPr lang="en-US" sz="2000" b="0" i="1" smtClean="0">
                          <a:latin typeface="Cambria Math" panose="02040503050406030204" pitchFamily="18" charset="0"/>
                          <a:ea typeface="Cambria Math" panose="02040503050406030204" pitchFamily="18" charset="0"/>
                        </a:rPr>
                        <m:t> </m:t>
                      </m:r>
                      <m:r>
                        <m:rPr>
                          <m:nor/>
                        </m:rPr>
                        <a:rPr lang="en-US" sz="2000" b="0" i="0" smtClean="0">
                          <a:latin typeface="Times New Roman" panose="02020603050405020304" pitchFamily="18" charset="0"/>
                          <a:ea typeface="Cambria Math" panose="02040503050406030204" pitchFamily="18" charset="0"/>
                          <a:cs typeface="Times New Roman" panose="02020603050405020304" pitchFamily="18" charset="0"/>
                        </a:rPr>
                        <m:t>=</m:t>
                      </m:r>
                      <m:sSup>
                        <m:sSupPr>
                          <m:ctrlPr>
                            <a:rPr lang="en-US" sz="2000" b="0" i="1" smtClean="0">
                              <a:latin typeface="Cambria Math" panose="02040503050406030204" pitchFamily="18" charset="0"/>
                              <a:ea typeface="Cambria Math" panose="02040503050406030204" pitchFamily="18" charset="0"/>
                            </a:rPr>
                          </m:ctrlPr>
                        </m:sSupPr>
                        <m:e>
                          <m:d>
                            <m:dPr>
                              <m:begChr m:val="["/>
                              <m:endChr m:val="]"/>
                              <m:ctrlPr>
                                <a:rPr lang="en-US" sz="2000" b="0" i="1" smtClean="0">
                                  <a:latin typeface="Cambria Math" panose="02040503050406030204" pitchFamily="18" charset="0"/>
                                  <a:ea typeface="Cambria Math" panose="02040503050406030204" pitchFamily="18" charset="0"/>
                                </a:rPr>
                              </m:ctrlPr>
                            </m:dPr>
                            <m:e>
                              <m:f>
                                <m:fPr>
                                  <m:ctrlPr>
                                    <a:rPr lang="en-US" sz="2000" b="0" i="1" smtClean="0">
                                      <a:latin typeface="Cambria Math" panose="02040503050406030204" pitchFamily="18" charset="0"/>
                                      <a:ea typeface="Cambria Math" panose="02040503050406030204" pitchFamily="18" charset="0"/>
                                    </a:rPr>
                                  </m:ctrlPr>
                                </m:fPr>
                                <m:num>
                                  <m:r>
                                    <m:rPr>
                                      <m:nor/>
                                    </m:rPr>
                                    <a:rPr lang="en-US" sz="2000" b="0" i="0" smtClean="0">
                                      <a:latin typeface="Times New Roman" panose="02020603050405020304" pitchFamily="18" charset="0"/>
                                      <a:ea typeface="Cambria Math" panose="02040503050406030204" pitchFamily="18" charset="0"/>
                                      <a:cs typeface="Times New Roman" panose="02020603050405020304" pitchFamily="18" charset="0"/>
                                    </a:rPr>
                                    <m:t>1</m:t>
                                  </m:r>
                                </m:num>
                                <m:den>
                                  <m:r>
                                    <m:rPr>
                                      <m:nor/>
                                    </m:rPr>
                                    <a:rPr lang="en-US" sz="2000" b="0" i="0" smtClean="0">
                                      <a:latin typeface="Times New Roman" panose="02020603050405020304" pitchFamily="18" charset="0"/>
                                      <a:ea typeface="Cambria Math" panose="02040503050406030204" pitchFamily="18" charset="0"/>
                                      <a:cs typeface="Times New Roman" panose="02020603050405020304" pitchFamily="18" charset="0"/>
                                    </a:rPr>
                                    <m:t>1 + </m:t>
                                  </m:r>
                                  <m:sSup>
                                    <m:sSupPr>
                                      <m:ctrlPr>
                                        <a:rPr lang="en-US" sz="2000" b="0" i="1" smtClean="0">
                                          <a:latin typeface="Cambria Math" panose="02040503050406030204" pitchFamily="18" charset="0"/>
                                          <a:ea typeface="Cambria Math" panose="02040503050406030204" pitchFamily="18" charset="0"/>
                                        </a:rPr>
                                      </m:ctrlPr>
                                    </m:sSupPr>
                                    <m:e>
                                      <m:d>
                                        <m:dPr>
                                          <m:ctrlPr>
                                            <a:rPr lang="en-US" sz="2000" b="0" i="1" smtClean="0">
                                              <a:latin typeface="Cambria Math" panose="02040503050406030204" pitchFamily="18" charset="0"/>
                                              <a:ea typeface="Cambria Math" panose="02040503050406030204" pitchFamily="18" charset="0"/>
                                            </a:rPr>
                                          </m:ctrlPr>
                                        </m:dPr>
                                        <m:e>
                                          <m:r>
                                            <m:rPr>
                                              <m:nor/>
                                            </m:rPr>
                                            <a:rPr lang="en-US" sz="2000" b="0" i="0" smtClean="0">
                                              <a:latin typeface="Times New Roman" panose="02020603050405020304" pitchFamily="18" charset="0"/>
                                              <a:ea typeface="Cambria Math" panose="02040503050406030204" pitchFamily="18" charset="0"/>
                                              <a:cs typeface="Times New Roman" panose="02020603050405020304" pitchFamily="18" charset="0"/>
                                            </a:rPr>
                                            <m:t>αψ</m:t>
                                          </m:r>
                                        </m:e>
                                      </m:d>
                                    </m:e>
                                    <m:sup>
                                      <m:r>
                                        <m:rPr>
                                          <m:nor/>
                                        </m:rPr>
                                        <a:rPr lang="en-US" sz="2000" b="0" i="0" smtClean="0">
                                          <a:latin typeface="Times New Roman" panose="02020603050405020304" pitchFamily="18" charset="0"/>
                                          <a:ea typeface="Cambria Math" panose="02040503050406030204" pitchFamily="18" charset="0"/>
                                          <a:cs typeface="Times New Roman" panose="02020603050405020304" pitchFamily="18" charset="0"/>
                                        </a:rPr>
                                        <m:t>n</m:t>
                                      </m:r>
                                    </m:sup>
                                  </m:sSup>
                                </m:den>
                              </m:f>
                            </m:e>
                          </m:d>
                        </m:e>
                        <m:sup>
                          <m:r>
                            <m:rPr>
                              <m:nor/>
                            </m:rPr>
                            <a:rPr lang="en-US" sz="2000" b="0" i="0" smtClean="0">
                              <a:latin typeface="Cambria Math" panose="02040503050406030204" pitchFamily="18" charset="0"/>
                              <a:ea typeface="Cambria Math" panose="02040503050406030204" pitchFamily="18" charset="0"/>
                            </a:rPr>
                            <m:t>m</m:t>
                          </m:r>
                        </m:sup>
                      </m:sSup>
                    </m:oMath>
                  </m:oMathPara>
                </a14:m>
                <a:endParaRPr lang="en-US" sz="2000" dirty="0">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66DD08BB-1CE1-4438-9DA0-4265B20EDEC5}"/>
                  </a:ext>
                </a:extLst>
              </p:cNvPr>
              <p:cNvSpPr txBox="1">
                <a:spLocks noRot="1" noChangeAspect="1" noMove="1" noResize="1" noEditPoints="1" noAdjustHandles="1" noChangeArrowheads="1" noChangeShapeType="1" noTextEdit="1"/>
              </p:cNvSpPr>
              <p:nvPr/>
            </p:nvSpPr>
            <p:spPr>
              <a:xfrm>
                <a:off x="738223" y="2016158"/>
                <a:ext cx="3020379" cy="749051"/>
              </a:xfrm>
              <a:prstGeom prst="rect">
                <a:avLst/>
              </a:prstGeom>
              <a:blipFill>
                <a:blip r:embed="rId3"/>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0FE2785B-CA3F-4454-8CF0-2CCEB464A8DB}"/>
                  </a:ext>
                </a:extLst>
              </p:cNvPr>
              <p:cNvSpPr/>
              <p:nvPr/>
            </p:nvSpPr>
            <p:spPr>
              <a:xfrm>
                <a:off x="638101" y="2803309"/>
                <a:ext cx="3120501" cy="1200329"/>
              </a:xfrm>
              <a:prstGeom prst="rect">
                <a:avLst/>
              </a:prstGeom>
            </p:spPr>
            <p:txBody>
              <a:bodyPr wrap="square">
                <a:spAutoFit/>
              </a:bodyPr>
              <a:lstStyle/>
              <a:p>
                <a14:m>
                  <m:oMath xmlns:m="http://schemas.openxmlformats.org/officeDocument/2006/math">
                    <m:r>
                      <m:rPr>
                        <m:nor/>
                      </m:rPr>
                      <a:rPr lang="el-GR" sz="1200" smtClean="0">
                        <a:latin typeface="Times New Roman" panose="02020603050405020304" pitchFamily="18" charset="0"/>
                        <a:ea typeface="Cambria Math" panose="02040503050406030204" pitchFamily="18" charset="0"/>
                        <a:cs typeface="Times New Roman" panose="02020603050405020304" pitchFamily="18" charset="0"/>
                      </a:rPr>
                      <m:t>Θ</m:t>
                    </m:r>
                    <m:r>
                      <a:rPr lang="el-GR" sz="1200" i="1">
                        <a:latin typeface="Cambria Math" panose="02040503050406030204" pitchFamily="18" charset="0"/>
                        <a:ea typeface="Cambria Math" panose="02040503050406030204" pitchFamily="18" charset="0"/>
                        <a:cs typeface="Times New Roman" panose="02020603050405020304" pitchFamily="18" charset="0"/>
                      </a:rPr>
                      <m:t> </m:t>
                    </m:r>
                  </m:oMath>
                </a14:m>
                <a:r>
                  <a:rPr lang="en-US" sz="1200" dirty="0">
                    <a:latin typeface="Times New Roman" panose="02020603050405020304" pitchFamily="18" charset="0"/>
                    <a:ea typeface="Calibri" panose="020F0502020204030204" pitchFamily="34" charset="0"/>
                    <a:cs typeface="Times New Roman" panose="02020603050405020304" pitchFamily="18" charset="0"/>
                  </a:rPr>
                  <a:t>= Normalized volumetric water content</a:t>
                </a:r>
              </a:p>
              <a:p>
                <a14:m>
                  <m:oMath xmlns:m="http://schemas.openxmlformats.org/officeDocument/2006/math">
                    <m:r>
                      <m:rPr>
                        <m:nor/>
                      </m:rPr>
                      <a:rPr lang="el-GR" sz="1200">
                        <a:latin typeface="Times New Roman" panose="02020603050405020304" pitchFamily="18" charset="0"/>
                        <a:ea typeface="Cambria Math" panose="02040503050406030204" pitchFamily="18" charset="0"/>
                        <a:cs typeface="Times New Roman" panose="02020603050405020304" pitchFamily="18" charset="0"/>
                      </a:rPr>
                      <m:t>Θ</m:t>
                    </m:r>
                  </m:oMath>
                </a14:m>
                <a:r>
                  <a:rPr lang="en-US" sz="1200" dirty="0">
                    <a:latin typeface="Times New Roman" panose="02020603050405020304" pitchFamily="18" charset="0"/>
                    <a:ea typeface="Calibri" panose="020F0502020204030204" pitchFamily="34" charset="0"/>
                    <a:cs typeface="Times New Roman" panose="02020603050405020304" pitchFamily="18" charset="0"/>
                  </a:rPr>
                  <a:t> = Soil volumetric water content</a:t>
                </a:r>
              </a:p>
              <a:p>
                <a14:m>
                  <m:oMath xmlns:m="http://schemas.openxmlformats.org/officeDocument/2006/math">
                    <m:sSub>
                      <m:sSubPr>
                        <m:ctrlPr>
                          <a:rPr lang="en-US" sz="1200" i="1">
                            <a:latin typeface="Cambria Math" panose="02040503050406030204" pitchFamily="18" charset="0"/>
                            <a:ea typeface="Cambria Math" panose="02040503050406030204" pitchFamily="18" charset="0"/>
                          </a:rPr>
                        </m:ctrlPr>
                      </m:sSubPr>
                      <m:e>
                        <m:r>
                          <m:rPr>
                            <m:nor/>
                          </m:rPr>
                          <a:rPr lang="en-US" sz="1200">
                            <a:latin typeface="Times New Roman" panose="02020603050405020304" pitchFamily="18" charset="0"/>
                            <a:ea typeface="Cambria Math" panose="02040503050406030204" pitchFamily="18" charset="0"/>
                            <a:cs typeface="Times New Roman" panose="02020603050405020304" pitchFamily="18" charset="0"/>
                          </a:rPr>
                          <m:t>θ</m:t>
                        </m:r>
                      </m:e>
                      <m:sub>
                        <m:r>
                          <m:rPr>
                            <m:nor/>
                          </m:rPr>
                          <a:rPr lang="en-US" sz="1200">
                            <a:latin typeface="Times New Roman" panose="02020603050405020304" pitchFamily="18" charset="0"/>
                            <a:ea typeface="Cambria Math" panose="02040503050406030204" pitchFamily="18" charset="0"/>
                            <a:cs typeface="Times New Roman" panose="02020603050405020304" pitchFamily="18" charset="0"/>
                          </a:rPr>
                          <m:t>r</m:t>
                        </m:r>
                      </m:sub>
                    </m:sSub>
                  </m:oMath>
                </a14:m>
                <a:r>
                  <a:rPr lang="en-US" sz="1200" dirty="0">
                    <a:latin typeface="Times New Roman" panose="02020603050405020304" pitchFamily="18" charset="0"/>
                    <a:ea typeface="Calibri" panose="020F0502020204030204" pitchFamily="34" charset="0"/>
                    <a:cs typeface="Times New Roman" panose="02020603050405020304" pitchFamily="18" charset="0"/>
                  </a:rPr>
                  <a:t> = Residual volumetric water content</a:t>
                </a:r>
              </a:p>
              <a:p>
                <a14:m>
                  <m:oMath xmlns:m="http://schemas.openxmlformats.org/officeDocument/2006/math">
                    <m:sSub>
                      <m:sSubPr>
                        <m:ctrlPr>
                          <a:rPr lang="en-US" sz="1200" i="1">
                            <a:latin typeface="Cambria Math" panose="02040503050406030204" pitchFamily="18" charset="0"/>
                            <a:ea typeface="Cambria Math" panose="02040503050406030204" pitchFamily="18" charset="0"/>
                          </a:rPr>
                        </m:ctrlPr>
                      </m:sSubPr>
                      <m:e>
                        <m:r>
                          <m:rPr>
                            <m:nor/>
                          </m:rPr>
                          <a:rPr lang="en-US" sz="1200">
                            <a:latin typeface="Times New Roman" panose="02020603050405020304" pitchFamily="18" charset="0"/>
                            <a:ea typeface="Cambria Math" panose="02040503050406030204" pitchFamily="18" charset="0"/>
                            <a:cs typeface="Times New Roman" panose="02020603050405020304" pitchFamily="18" charset="0"/>
                          </a:rPr>
                          <m:t>θ</m:t>
                        </m:r>
                      </m:e>
                      <m:sub>
                        <m:r>
                          <m:rPr>
                            <m:nor/>
                          </m:rPr>
                          <a:rPr lang="en-US" sz="1200">
                            <a:latin typeface="Times New Roman" panose="02020603050405020304" pitchFamily="18" charset="0"/>
                            <a:ea typeface="Cambria Math" panose="02040503050406030204" pitchFamily="18" charset="0"/>
                            <a:cs typeface="Times New Roman" panose="02020603050405020304" pitchFamily="18" charset="0"/>
                          </a:rPr>
                          <m:t>s</m:t>
                        </m:r>
                      </m:sub>
                    </m:sSub>
                  </m:oMath>
                </a14:m>
                <a:r>
                  <a:rPr lang="en-US" sz="1200" dirty="0">
                    <a:latin typeface="Times New Roman" panose="02020603050405020304" pitchFamily="18" charset="0"/>
                    <a:ea typeface="Calibri" panose="020F0502020204030204" pitchFamily="34" charset="0"/>
                    <a:cs typeface="Times New Roman" panose="02020603050405020304" pitchFamily="18" charset="0"/>
                  </a:rPr>
                  <a:t> = Saturated volumetric water content</a:t>
                </a:r>
              </a:p>
              <a:p>
                <a14:m>
                  <m:oMath xmlns:m="http://schemas.openxmlformats.org/officeDocument/2006/math">
                    <m:r>
                      <m:rPr>
                        <m:sty m:val="p"/>
                      </m:rPr>
                      <a:rPr lang="el-GR" sz="1200" i="1" smtClean="0">
                        <a:latin typeface="Cambria Math" panose="02040503050406030204" pitchFamily="18" charset="0"/>
                        <a:ea typeface="Cambria Math" panose="02040503050406030204" pitchFamily="18" charset="0"/>
                        <a:cs typeface="Times New Roman" panose="02020603050405020304" pitchFamily="18" charset="0"/>
                      </a:rPr>
                      <m:t>Ψ</m:t>
                    </m:r>
                  </m:oMath>
                </a14:m>
                <a:r>
                  <a:rPr lang="en-US" sz="1200" dirty="0">
                    <a:latin typeface="Times New Roman" panose="02020603050405020304" pitchFamily="18" charset="0"/>
                    <a:ea typeface="Calibri" panose="020F0502020204030204" pitchFamily="34" charset="0"/>
                    <a:cs typeface="Times New Roman" panose="02020603050405020304" pitchFamily="18" charset="0"/>
                  </a:rPr>
                  <a:t> = Matric suction</a:t>
                </a:r>
              </a:p>
              <a:p>
                <a14:m>
                  <m:oMath xmlns:m="http://schemas.openxmlformats.org/officeDocument/2006/math">
                    <m:r>
                      <m:rPr>
                        <m:nor/>
                      </m:rPr>
                      <a:rPr lang="en-US" sz="1200">
                        <a:latin typeface="Times New Roman" panose="02020603050405020304" pitchFamily="18" charset="0"/>
                        <a:ea typeface="Cambria Math" panose="02040503050406030204" pitchFamily="18" charset="0"/>
                        <a:cs typeface="Times New Roman" panose="02020603050405020304" pitchFamily="18" charset="0"/>
                      </a:rPr>
                      <m:t>α</m:t>
                    </m:r>
                  </m:oMath>
                </a14:m>
                <a:r>
                  <a:rPr lang="en-US" sz="1200" dirty="0">
                    <a:latin typeface="Times New Roman" panose="02020603050405020304" pitchFamily="18" charset="0"/>
                    <a:ea typeface="Calibri" panose="020F0502020204030204" pitchFamily="34" charset="0"/>
                    <a:cs typeface="Times New Roman" panose="02020603050405020304" pitchFamily="18" charset="0"/>
                  </a:rPr>
                  <a:t>, n, and m : Van </a:t>
                </a:r>
                <a:r>
                  <a:rPr lang="en-US" sz="1200" dirty="0" err="1">
                    <a:latin typeface="Times New Roman" panose="02020603050405020304" pitchFamily="18" charset="0"/>
                    <a:ea typeface="Calibri" panose="020F0502020204030204" pitchFamily="34" charset="0"/>
                    <a:cs typeface="Times New Roman" panose="02020603050405020304" pitchFamily="18" charset="0"/>
                  </a:rPr>
                  <a:t>Genuchten</a:t>
                </a:r>
                <a:r>
                  <a:rPr lang="en-US" sz="1200" dirty="0">
                    <a:latin typeface="Times New Roman" panose="02020603050405020304" pitchFamily="18" charset="0"/>
                    <a:ea typeface="Calibri" panose="020F0502020204030204" pitchFamily="34" charset="0"/>
                    <a:cs typeface="Times New Roman" panose="02020603050405020304" pitchFamily="18" charset="0"/>
                  </a:rPr>
                  <a:t> fitting parameters </a:t>
                </a:r>
                <a:endParaRPr lang="tr-TR" sz="1400" dirty="0">
                  <a:latin typeface="Times New Roman" panose="02020603050405020304" pitchFamily="18" charset="0"/>
                  <a:cs typeface="Times New Roman" panose="02020603050405020304" pitchFamily="18" charset="0"/>
                </a:endParaRPr>
              </a:p>
            </p:txBody>
          </p:sp>
        </mc:Choice>
        <mc:Fallback xmlns="">
          <p:sp>
            <p:nvSpPr>
              <p:cNvPr id="12" name="Rectangle 11">
                <a:extLst>
                  <a:ext uri="{FF2B5EF4-FFF2-40B4-BE49-F238E27FC236}">
                    <a16:creationId xmlns:a16="http://schemas.microsoft.com/office/drawing/2014/main" id="{0FE2785B-CA3F-4454-8CF0-2CCEB464A8DB}"/>
                  </a:ext>
                </a:extLst>
              </p:cNvPr>
              <p:cNvSpPr>
                <a:spLocks noRot="1" noChangeAspect="1" noMove="1" noResize="1" noEditPoints="1" noAdjustHandles="1" noChangeArrowheads="1" noChangeShapeType="1" noTextEdit="1"/>
              </p:cNvSpPr>
              <p:nvPr/>
            </p:nvSpPr>
            <p:spPr>
              <a:xfrm>
                <a:off x="638101" y="2803309"/>
                <a:ext cx="3120501" cy="1200329"/>
              </a:xfrm>
              <a:prstGeom prst="rect">
                <a:avLst/>
              </a:prstGeom>
              <a:blipFill>
                <a:blip r:embed="rId4"/>
                <a:stretch>
                  <a:fillRect t="-508" b="-3046"/>
                </a:stretch>
              </a:blipFill>
            </p:spPr>
            <p:txBody>
              <a:bodyPr/>
              <a:lstStyle/>
              <a:p>
                <a:r>
                  <a:rPr lang="en-GB">
                    <a:noFill/>
                  </a:rPr>
                  <a:t> </a:t>
                </a:r>
              </a:p>
            </p:txBody>
          </p:sp>
        </mc:Fallback>
      </mc:AlternateContent>
      <p:graphicFrame>
        <p:nvGraphicFramePr>
          <p:cNvPr id="3" name="Table 2">
            <a:extLst>
              <a:ext uri="{FF2B5EF4-FFF2-40B4-BE49-F238E27FC236}">
                <a16:creationId xmlns:a16="http://schemas.microsoft.com/office/drawing/2014/main" id="{5EED9787-08D2-4763-B807-A679771546D6}"/>
              </a:ext>
            </a:extLst>
          </p:cNvPr>
          <p:cNvGraphicFramePr>
            <a:graphicFrameLocks noGrp="1"/>
          </p:cNvGraphicFramePr>
          <p:nvPr>
            <p:extLst>
              <p:ext uri="{D42A27DB-BD31-4B8C-83A1-F6EECF244321}">
                <p14:modId xmlns:p14="http://schemas.microsoft.com/office/powerpoint/2010/main" val="456255551"/>
              </p:ext>
            </p:extLst>
          </p:nvPr>
        </p:nvGraphicFramePr>
        <p:xfrm>
          <a:off x="5003541" y="4507046"/>
          <a:ext cx="1352550" cy="1230630"/>
        </p:xfrm>
        <a:graphic>
          <a:graphicData uri="http://schemas.openxmlformats.org/drawingml/2006/table">
            <a:tbl>
              <a:tblPr>
                <a:tableStyleId>{5940675A-B579-460E-94D1-54222C63F5DA}</a:tableStyleId>
              </a:tblPr>
              <a:tblGrid>
                <a:gridCol w="776497">
                  <a:extLst>
                    <a:ext uri="{9D8B030D-6E8A-4147-A177-3AD203B41FA5}">
                      <a16:colId xmlns:a16="http://schemas.microsoft.com/office/drawing/2014/main" val="2331199659"/>
                    </a:ext>
                  </a:extLst>
                </a:gridCol>
                <a:gridCol w="576053">
                  <a:extLst>
                    <a:ext uri="{9D8B030D-6E8A-4147-A177-3AD203B41FA5}">
                      <a16:colId xmlns:a16="http://schemas.microsoft.com/office/drawing/2014/main" val="1594428464"/>
                    </a:ext>
                  </a:extLst>
                </a:gridCol>
              </a:tblGrid>
              <a:tr h="0">
                <a:tc>
                  <a:txBody>
                    <a:bodyPr/>
                    <a:lstStyle/>
                    <a:p>
                      <a:pPr algn="ctr" fontAlgn="ctr"/>
                      <a:r>
                        <a:rPr lang="en-GB" sz="1200" b="1" u="none" strike="noStrike" dirty="0">
                          <a:effectLst/>
                          <a:latin typeface="Times New Roman" panose="02020603050405020304" pitchFamily="18" charset="0"/>
                          <a:cs typeface="Times New Roman" panose="02020603050405020304" pitchFamily="18" charset="0"/>
                        </a:rPr>
                        <a:t>Parameter</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200" b="1" u="none" strike="noStrike" dirty="0">
                          <a:effectLst/>
                          <a:latin typeface="Times New Roman" panose="02020603050405020304" pitchFamily="18" charset="0"/>
                          <a:cs typeface="Times New Roman" panose="02020603050405020304" pitchFamily="18" charset="0"/>
                        </a:rPr>
                        <a:t>Value</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621428704"/>
                  </a:ext>
                </a:extLst>
              </a:tr>
              <a:tr h="238125">
                <a:tc>
                  <a:txBody>
                    <a:bodyPr/>
                    <a:lstStyle/>
                    <a:p>
                      <a:pPr algn="ctr" fontAlgn="ctr"/>
                      <a:r>
                        <a:rPr lang="el-GR" sz="1200" u="none" strike="noStrike">
                          <a:effectLst/>
                          <a:latin typeface="Times New Roman" panose="02020603050405020304" pitchFamily="18" charset="0"/>
                          <a:cs typeface="Times New Roman" panose="02020603050405020304" pitchFamily="18" charset="0"/>
                        </a:rPr>
                        <a:t>θ</a:t>
                      </a:r>
                      <a:r>
                        <a:rPr lang="en-GB" sz="1200" u="none" strike="noStrike" baseline="-25000">
                          <a:effectLst/>
                          <a:latin typeface="Times New Roman" panose="02020603050405020304" pitchFamily="18" charset="0"/>
                          <a:cs typeface="Times New Roman" panose="02020603050405020304" pitchFamily="18" charset="0"/>
                        </a:rPr>
                        <a:t>r</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0</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460128712"/>
                  </a:ext>
                </a:extLst>
              </a:tr>
              <a:tr h="200025">
                <a:tc>
                  <a:txBody>
                    <a:bodyPr/>
                    <a:lstStyle/>
                    <a:p>
                      <a:pPr algn="ctr" fontAlgn="ctr"/>
                      <a:r>
                        <a:rPr lang="el-GR" sz="1200" u="none" strike="noStrike">
                          <a:effectLst/>
                          <a:latin typeface="Times New Roman" panose="02020603050405020304" pitchFamily="18" charset="0"/>
                          <a:cs typeface="Times New Roman" panose="02020603050405020304" pitchFamily="18" charset="0"/>
                        </a:rPr>
                        <a:t>θ</a:t>
                      </a:r>
                      <a:r>
                        <a:rPr lang="en-GB" sz="1200" u="none" strike="noStrike" baseline="-25000">
                          <a:effectLst/>
                          <a:latin typeface="Times New Roman" panose="02020603050405020304" pitchFamily="18" charset="0"/>
                          <a:cs typeface="Times New Roman" panose="02020603050405020304" pitchFamily="18" charset="0"/>
                        </a:rPr>
                        <a:t>s</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0.2812</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526670272"/>
                  </a:ext>
                </a:extLst>
              </a:tr>
              <a:tr h="200025">
                <a:tc>
                  <a:txBody>
                    <a:bodyPr/>
                    <a:lstStyle/>
                    <a:p>
                      <a:pPr algn="ctr" fontAlgn="ctr"/>
                      <a:r>
                        <a:rPr lang="el-GR" sz="1200" u="none" strike="noStrike" dirty="0">
                          <a:effectLst/>
                          <a:latin typeface="Times New Roman" panose="02020603050405020304" pitchFamily="18" charset="0"/>
                          <a:cs typeface="Times New Roman" panose="02020603050405020304" pitchFamily="18" charset="0"/>
                        </a:rPr>
                        <a:t>α</a:t>
                      </a:r>
                      <a:endParaRPr lang="el-G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0.0317</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572775703"/>
                  </a:ext>
                </a:extLst>
              </a:tr>
              <a:tr h="200025">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n</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200" u="none" strike="noStrike">
                          <a:effectLst/>
                          <a:latin typeface="Times New Roman" panose="02020603050405020304" pitchFamily="18" charset="0"/>
                          <a:cs typeface="Times New Roman" panose="02020603050405020304" pitchFamily="18" charset="0"/>
                        </a:rPr>
                        <a:t>1.2091</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303196284"/>
                  </a:ext>
                </a:extLst>
              </a:tr>
              <a:tr h="200025">
                <a:tc>
                  <a:txBody>
                    <a:bodyPr/>
                    <a:lstStyle/>
                    <a:p>
                      <a:pPr algn="ctr" fontAlgn="ctr"/>
                      <a:r>
                        <a:rPr lang="en-GB" sz="1200" u="none" strike="noStrike" dirty="0">
                          <a:effectLst/>
                          <a:latin typeface="Times New Roman" panose="02020603050405020304" pitchFamily="18" charset="0"/>
                          <a:cs typeface="Times New Roman" panose="02020603050405020304" pitchFamily="18" charset="0"/>
                        </a:rPr>
                        <a:t>m</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200" u="none" strike="noStrike" dirty="0">
                          <a:effectLst/>
                          <a:latin typeface="Times New Roman" panose="02020603050405020304" pitchFamily="18" charset="0"/>
                          <a:cs typeface="Times New Roman" panose="02020603050405020304" pitchFamily="18" charset="0"/>
                        </a:rPr>
                        <a:t>0.1730</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873558852"/>
                  </a:ext>
                </a:extLst>
              </a:tr>
            </a:tbl>
          </a:graphicData>
        </a:graphic>
      </p:graphicFrame>
      <p:sp>
        <p:nvSpPr>
          <p:cNvPr id="9"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LABORATORY TESTING</a:t>
            </a:r>
          </a:p>
        </p:txBody>
      </p:sp>
    </p:spTree>
    <p:extLst>
      <p:ext uri="{BB962C8B-B14F-4D97-AF65-F5344CB8AC3E}">
        <p14:creationId xmlns:p14="http://schemas.microsoft.com/office/powerpoint/2010/main" val="2080420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538A6571-1ECD-433B-A894-02E70F0EFB1D}"/>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Soil-Water Characteristic Curve (SWCC) Test</a:t>
            </a:r>
          </a:p>
        </p:txBody>
      </p:sp>
      <p:sp>
        <p:nvSpPr>
          <p:cNvPr id="7"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LABORATORY TESTING</a:t>
            </a:r>
          </a:p>
        </p:txBody>
      </p:sp>
      <p:pic>
        <p:nvPicPr>
          <p:cNvPr id="10" name="Picture 9" descr="A close up of a map&#10;&#10;Description automatically generated">
            <a:extLst>
              <a:ext uri="{FF2B5EF4-FFF2-40B4-BE49-F238E27FC236}">
                <a16:creationId xmlns:a16="http://schemas.microsoft.com/office/drawing/2014/main" id="{3F7FE145-7DD9-4D5F-9963-A1760DAAEB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389" y="1467562"/>
            <a:ext cx="7444353" cy="4894554"/>
          </a:xfrm>
          <a:prstGeom prst="rect">
            <a:avLst/>
          </a:prstGeom>
        </p:spPr>
      </p:pic>
    </p:spTree>
    <p:extLst>
      <p:ext uri="{BB962C8B-B14F-4D97-AF65-F5344CB8AC3E}">
        <p14:creationId xmlns:p14="http://schemas.microsoft.com/office/powerpoint/2010/main" val="18337303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3">
                <a:extLst>
                  <a:ext uri="{FF2B5EF4-FFF2-40B4-BE49-F238E27FC236}">
                    <a16:creationId xmlns:a16="http://schemas.microsoft.com/office/drawing/2014/main" id="{538A6571-1ECD-433B-A894-02E70F0EFB1D}"/>
                  </a:ext>
                </a:extLst>
              </p:cNvPr>
              <p:cNvSpPr txBox="1">
                <a:spLocks/>
              </p:cNvSpPr>
              <p:nvPr/>
            </p:nvSpPr>
            <p:spPr bwMode="auto">
              <a:xfrm>
                <a:off x="380513" y="1005897"/>
                <a:ext cx="8229600" cy="98488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Soil-Water Characteristic Curve (SWCC) Test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Degree of compaction </a:t>
                </a:r>
                <a14:m>
                  <m:oMath xmlns:m="http://schemas.openxmlformats.org/officeDocument/2006/math">
                    <m:r>
                      <a:rPr lang="en-US" sz="24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400" dirty="0">
                    <a:latin typeface="Times New Roman" panose="02020603050405020304" pitchFamily="18" charset="0"/>
                    <a:cs typeface="Times New Roman" panose="02020603050405020304" pitchFamily="18" charset="0"/>
                  </a:rPr>
                  <a:t>  initial volumetric water content </a:t>
                </a:r>
                <a14:m>
                  <m:oMath xmlns:m="http://schemas.openxmlformats.org/officeDocument/2006/math">
                    <m:r>
                      <a:rPr lang="en-US" sz="2400" i="1"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6" name="Content Placeholder 3">
                <a:extLst>
                  <a:ext uri="{FF2B5EF4-FFF2-40B4-BE49-F238E27FC236}">
                    <a16:creationId xmlns:a16="http://schemas.microsoft.com/office/drawing/2014/main" id="{538A6571-1ECD-433B-A894-02E70F0EFB1D}"/>
                  </a:ext>
                </a:extLst>
              </p:cNvPr>
              <p:cNvSpPr txBox="1">
                <a:spLocks noRot="1" noChangeAspect="1" noMove="1" noResize="1" noEditPoints="1" noAdjustHandles="1" noChangeArrowheads="1" noChangeShapeType="1" noTextEdit="1"/>
              </p:cNvSpPr>
              <p:nvPr/>
            </p:nvSpPr>
            <p:spPr bwMode="auto">
              <a:xfrm>
                <a:off x="380513" y="1005897"/>
                <a:ext cx="8229600" cy="984885"/>
              </a:xfrm>
              <a:prstGeom prst="rect">
                <a:avLst/>
              </a:prstGeom>
              <a:blipFill>
                <a:blip r:embed="rId4"/>
                <a:stretch>
                  <a:fillRect l="-1111" t="-4938" b="-129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7"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LABORATORY TESTING</a:t>
            </a:r>
          </a:p>
        </p:txBody>
      </p:sp>
      <p:pic>
        <p:nvPicPr>
          <p:cNvPr id="4" name="Picture 3" descr="A close up of a map&#10;&#10;Description automatically generated">
            <a:extLst>
              <a:ext uri="{FF2B5EF4-FFF2-40B4-BE49-F238E27FC236}">
                <a16:creationId xmlns:a16="http://schemas.microsoft.com/office/drawing/2014/main" id="{27D1AE4C-EE71-49E6-8FFC-DBF4459A8C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350" y="1964934"/>
            <a:ext cx="6618673" cy="4370690"/>
          </a:xfrm>
          <a:prstGeom prst="rect">
            <a:avLst/>
          </a:prstGeom>
        </p:spPr>
      </p:pic>
    </p:spTree>
    <p:extLst>
      <p:ext uri="{BB962C8B-B14F-4D97-AF65-F5344CB8AC3E}">
        <p14:creationId xmlns:p14="http://schemas.microsoft.com/office/powerpoint/2010/main" val="40775135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Content Placeholder 3">
                <a:extLst>
                  <a:ext uri="{FF2B5EF4-FFF2-40B4-BE49-F238E27FC236}">
                    <a16:creationId xmlns:a16="http://schemas.microsoft.com/office/drawing/2014/main" id="{CA884A14-EFFB-42AA-8542-28B3EE53E2EF}"/>
                  </a:ext>
                </a:extLst>
              </p:cNvPr>
              <p:cNvSpPr txBox="1">
                <a:spLocks/>
              </p:cNvSpPr>
              <p:nvPr/>
            </p:nvSpPr>
            <p:spPr bwMode="auto">
              <a:xfrm>
                <a:off x="380512" y="1005897"/>
                <a:ext cx="8534888" cy="5410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600"/>
                  </a:spcAft>
                  <a:buNone/>
                </a:pPr>
                <a:r>
                  <a:rPr lang="en-GB" sz="2400" b="1" dirty="0">
                    <a:latin typeface="Times New Roman" panose="02020603050405020304" pitchFamily="18" charset="0"/>
                    <a:cs typeface="Times New Roman" panose="02020603050405020304" pitchFamily="18" charset="0"/>
                  </a:rPr>
                  <a:t>Recycled Aggregate Base Layers</a:t>
                </a:r>
              </a:p>
              <a:p>
                <a:pPr marL="287338" lvl="1" indent="-284163">
                  <a:spcAft>
                    <a:spcPts val="600"/>
                  </a:spcAft>
                  <a:buFont typeface="Arial" panose="020B0604020202020204" pitchFamily="34" charset="0"/>
                  <a:buChar char="•"/>
                </a:pPr>
                <a:r>
                  <a:rPr lang="en-GB" sz="2400" dirty="0">
                    <a:solidFill>
                      <a:schemeClr val="tx1"/>
                    </a:solidFill>
                    <a:latin typeface="Times New Roman" panose="02020603050405020304" pitchFamily="18" charset="0"/>
                    <a:cs typeface="Times New Roman" panose="02020603050405020304" pitchFamily="18" charset="0"/>
                  </a:rPr>
                  <a:t>No considerable problem during construction</a:t>
                </a:r>
              </a:p>
              <a:p>
                <a:pPr>
                  <a:spcBef>
                    <a:spcPts val="600"/>
                  </a:spcBef>
                  <a:spcAft>
                    <a:spcPts val="0"/>
                  </a:spcAft>
                </a:pPr>
                <a:r>
                  <a:rPr lang="en-US" sz="2400" dirty="0">
                    <a:latin typeface="Times New Roman" panose="02020603050405020304" pitchFamily="18" charset="0"/>
                    <a:cs typeface="Times New Roman" panose="02020603050405020304" pitchFamily="18" charset="0"/>
                  </a:rPr>
                  <a:t>Stiffness of coarse &amp; fine RCA &gt; limestone &amp; RCA+RAP</a:t>
                </a:r>
              </a:p>
              <a:p>
                <a:pPr lvl="1">
                  <a:spcBef>
                    <a:spcPts val="600"/>
                  </a:spcBef>
                  <a:spcAft>
                    <a:spcPts val="0"/>
                  </a:spcAft>
                </a:pPr>
                <a:r>
                  <a:rPr lang="en-US" sz="2000" dirty="0">
                    <a:latin typeface="Times New Roman" panose="02020603050405020304" pitchFamily="18" charset="0"/>
                    <a:cs typeface="Times New Roman" panose="02020603050405020304" pitchFamily="18" charset="0"/>
                  </a:rPr>
                  <a:t>Cementation of </a:t>
                </a:r>
                <a:r>
                  <a:rPr lang="en-US" sz="2000" dirty="0" err="1">
                    <a:latin typeface="Times New Roman" panose="02020603050405020304" pitchFamily="18" charset="0"/>
                    <a:cs typeface="Times New Roman" panose="02020603050405020304" pitchFamily="18" charset="0"/>
                  </a:rPr>
                  <a:t>unhydrated</a:t>
                </a:r>
                <a:r>
                  <a:rPr lang="en-US" sz="2000" dirty="0">
                    <a:latin typeface="Times New Roman" panose="02020603050405020304" pitchFamily="18" charset="0"/>
                    <a:cs typeface="Times New Roman" panose="02020603050405020304" pitchFamily="18" charset="0"/>
                  </a:rPr>
                  <a:t> cement</a:t>
                </a:r>
              </a:p>
              <a:p>
                <a:pPr lvl="1">
                  <a:spcBef>
                    <a:spcPts val="600"/>
                  </a:spcBef>
                  <a:spcAft>
                    <a:spcPts val="600"/>
                  </a:spcAft>
                </a:pPr>
                <a:r>
                  <a:rPr lang="en-US" sz="2000" dirty="0">
                    <a:latin typeface="Times New Roman" panose="02020603050405020304" pitchFamily="18" charset="0"/>
                    <a:cs typeface="Times New Roman" panose="02020603050405020304" pitchFamily="18" charset="0"/>
                  </a:rPr>
                  <a:t>Higher angularity and rougher surface texture</a:t>
                </a:r>
              </a:p>
              <a:p>
                <a:pPr>
                  <a:spcBef>
                    <a:spcPts val="600"/>
                  </a:spcBef>
                  <a:spcAft>
                    <a:spcPts val="0"/>
                  </a:spcAft>
                </a:pPr>
                <a:r>
                  <a:rPr lang="en-US" sz="2400" dirty="0">
                    <a:latin typeface="Times New Roman" panose="02020603050405020304" pitchFamily="18" charset="0"/>
                    <a:cs typeface="Times New Roman" panose="02020603050405020304" pitchFamily="18" charset="0"/>
                  </a:rPr>
                  <a:t>Stiffness of fine RCA &gt; coarse RCA</a:t>
                </a:r>
              </a:p>
              <a:p>
                <a:pPr lvl="1">
                  <a:spcBef>
                    <a:spcPts val="600"/>
                  </a:spcBef>
                  <a:spcAft>
                    <a:spcPts val="600"/>
                  </a:spcAft>
                </a:pPr>
                <a:r>
                  <a:rPr lang="en-US" sz="2000" dirty="0">
                    <a:latin typeface="Times New Roman" panose="02020603050405020304" pitchFamily="18" charset="0"/>
                    <a:cs typeface="Times New Roman" panose="02020603050405020304" pitchFamily="18" charset="0"/>
                  </a:rPr>
                  <a:t>Fines content </a:t>
                </a:r>
                <a14:m>
                  <m:oMath xmlns:m="http://schemas.openxmlformats.org/officeDocument/2006/math">
                    <m:r>
                      <a:rPr lang="en-GB" sz="2000" i="1">
                        <a:latin typeface="Cambria Math" panose="02040503050406030204" pitchFamily="18" charset="0"/>
                        <a:ea typeface="Cambria Math" panose="02040503050406030204" pitchFamily="18" charset="0"/>
                        <a:cs typeface="Times New Roman" panose="02020603050405020304" pitchFamily="18" charset="0"/>
                      </a:rPr>
                      <m:t>↑</m:t>
                    </m:r>
                  </m:oMath>
                </a14:m>
                <a:r>
                  <a:rPr lang="en-GB" sz="2000" dirty="0">
                    <a:latin typeface="Times New Roman" panose="02020603050405020304" pitchFamily="18" charset="0"/>
                    <a:cs typeface="Times New Roman" panose="02020603050405020304" pitchFamily="18" charset="0"/>
                  </a:rPr>
                  <a:t>  unhydrated cement content </a:t>
                </a:r>
                <a14:m>
                  <m:oMath xmlns:m="http://schemas.openxmlformats.org/officeDocument/2006/math">
                    <m:r>
                      <a:rPr lang="en-GB" sz="2000" i="1">
                        <a:latin typeface="Cambria Math" panose="02040503050406030204" pitchFamily="18" charset="0"/>
                        <a:ea typeface="Cambria Math" panose="02040503050406030204" pitchFamily="18" charset="0"/>
                        <a:cs typeface="Times New Roman" panose="02020603050405020304" pitchFamily="18" charset="0"/>
                      </a:rPr>
                      <m:t>↑</m:t>
                    </m:r>
                  </m:oMath>
                </a14:m>
                <a:endParaRPr lang="en-GB" sz="2000" dirty="0">
                  <a:latin typeface="Times New Roman" panose="02020603050405020304" pitchFamily="18" charset="0"/>
                  <a:cs typeface="Times New Roman" panose="02020603050405020304" pitchFamily="18" charset="0"/>
                </a:endParaRPr>
              </a:p>
              <a:p>
                <a:pPr>
                  <a:spcBef>
                    <a:spcPts val="600"/>
                  </a:spcBef>
                  <a:spcAft>
                    <a:spcPts val="0"/>
                  </a:spcAft>
                </a:pPr>
                <a:r>
                  <a:rPr lang="en-US" sz="2400" dirty="0">
                    <a:latin typeface="Times New Roman" panose="02020603050405020304" pitchFamily="18" charset="0"/>
                    <a:cs typeface="Times New Roman" panose="02020603050405020304" pitchFamily="18" charset="0"/>
                  </a:rPr>
                  <a:t>Stiffness of RCA+RAP </a:t>
                </a:r>
                <a14:m>
                  <m:oMath xmlns:m="http://schemas.openxmlformats.org/officeDocument/2006/math">
                    <m:r>
                      <m:rPr>
                        <m:nor/>
                      </m:rPr>
                      <a:rPr lang="en-GB" sz="2400">
                        <a:latin typeface="Times New Roman" panose="02020603050405020304" pitchFamily="18" charset="0"/>
                        <a:ea typeface="Cambria Math" panose="02040503050406030204" pitchFamily="18" charset="0"/>
                        <a:cs typeface="Times New Roman" panose="02020603050405020304" pitchFamily="18" charset="0"/>
                      </a:rPr>
                      <m:t>≤</m:t>
                    </m:r>
                  </m:oMath>
                </a14:m>
                <a:r>
                  <a:rPr lang="en-GB" sz="2400" dirty="0">
                    <a:latin typeface="Times New Roman" panose="02020603050405020304" pitchFamily="18" charset="0"/>
                    <a:cs typeface="Times New Roman" panose="02020603050405020304" pitchFamily="18" charset="0"/>
                  </a:rPr>
                  <a:t> limestone </a:t>
                </a:r>
                <a:endParaRPr lang="en-US" sz="2400" dirty="0">
                  <a:latin typeface="Times New Roman" panose="02020603050405020304" pitchFamily="18" charset="0"/>
                  <a:cs typeface="Times New Roman" panose="02020603050405020304" pitchFamily="18" charset="0"/>
                </a:endParaRPr>
              </a:p>
              <a:p>
                <a:pPr lvl="1">
                  <a:spcBef>
                    <a:spcPts val="600"/>
                  </a:spcBef>
                  <a:spcAft>
                    <a:spcPts val="600"/>
                  </a:spcAft>
                </a:pPr>
                <a:r>
                  <a:rPr lang="en-US" sz="2000" dirty="0">
                    <a:latin typeface="Times New Roman" panose="02020603050405020304" pitchFamily="18" charset="0"/>
                    <a:cs typeface="Times New Roman" panose="02020603050405020304" pitchFamily="18" charset="0"/>
                  </a:rPr>
                  <a:t>Literature </a:t>
                </a:r>
                <a14:m>
                  <m:oMath xmlns:m="http://schemas.openxmlformats.org/officeDocument/2006/math">
                    <m:r>
                      <a:rPr lang="en-GB" sz="2000" i="1">
                        <a:latin typeface="Cambria Math" panose="02040503050406030204" pitchFamily="18" charset="0"/>
                        <a:ea typeface="Cambria Math" panose="02040503050406030204" pitchFamily="18" charset="0"/>
                        <a:cs typeface="Times New Roman" panose="02020603050405020304" pitchFamily="18" charset="0"/>
                      </a:rPr>
                      <m:t>→</m:t>
                    </m:r>
                  </m:oMath>
                </a14:m>
                <a:r>
                  <a:rPr lang="en-GB" sz="2000" dirty="0">
                    <a:latin typeface="Times New Roman" panose="02020603050405020304" pitchFamily="18" charset="0"/>
                    <a:cs typeface="Times New Roman" panose="02020603050405020304" pitchFamily="18" charset="0"/>
                  </a:rPr>
                  <a:t> RCA &amp; RAP &gt; VA</a:t>
                </a:r>
                <a:endParaRPr lang="en-US" sz="2000" dirty="0">
                  <a:latin typeface="Times New Roman" panose="02020603050405020304" pitchFamily="18" charset="0"/>
                  <a:cs typeface="Times New Roman" panose="02020603050405020304" pitchFamily="18" charset="0"/>
                </a:endParaRPr>
              </a:p>
              <a:p>
                <a:pPr marL="287338" lvl="1" indent="-284163">
                  <a:spcAft>
                    <a:spcPts val="600"/>
                  </a:spcAft>
                  <a:buFont typeface="Arial" panose="020B0604020202020204" pitchFamily="34" charset="0"/>
                  <a:buChar char="•"/>
                </a:pPr>
                <a:endParaRPr lang="en-GB" sz="2400" dirty="0">
                  <a:solidFill>
                    <a:schemeClr val="tx1"/>
                  </a:solidFill>
                  <a:latin typeface="Times New Roman" panose="02020603050405020304" pitchFamily="18" charset="0"/>
                  <a:cs typeface="Times New Roman" panose="02020603050405020304" pitchFamily="18" charset="0"/>
                </a:endParaRPr>
              </a:p>
              <a:p>
                <a:pPr lvl="2">
                  <a:spcBef>
                    <a:spcPts val="600"/>
                  </a:spcBef>
                  <a:buFont typeface="Courier New" panose="02070309020205020404" pitchFamily="49" charset="0"/>
                  <a:buChar char="o"/>
                </a:pPr>
                <a:endParaRPr lang="en-GB" sz="1600" dirty="0">
                  <a:latin typeface="Times New Roman" panose="02020603050405020304" pitchFamily="18" charset="0"/>
                  <a:cs typeface="Times New Roman" panose="02020603050405020304" pitchFamily="18" charset="0"/>
                </a:endParaRPr>
              </a:p>
              <a:p>
                <a:pPr lvl="2">
                  <a:spcBef>
                    <a:spcPts val="600"/>
                  </a:spcBef>
                  <a:buFont typeface="Courier New" panose="02070309020205020404" pitchFamily="49" charset="0"/>
                  <a:buChar char="o"/>
                </a:pPr>
                <a:endParaRPr lang="en-GB" sz="16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0" name="Content Placeholder 3">
                <a:extLst>
                  <a:ext uri="{FF2B5EF4-FFF2-40B4-BE49-F238E27FC236}">
                    <a16:creationId xmlns:a16="http://schemas.microsoft.com/office/drawing/2014/main" id="{CA884A14-EFFB-42AA-8542-28B3EE53E2EF}"/>
                  </a:ext>
                </a:extLst>
              </p:cNvPr>
              <p:cNvSpPr txBox="1">
                <a:spLocks noRot="1" noChangeAspect="1" noMove="1" noResize="1" noEditPoints="1" noAdjustHandles="1" noChangeArrowheads="1" noChangeShapeType="1" noTextEdit="1"/>
              </p:cNvSpPr>
              <p:nvPr/>
            </p:nvSpPr>
            <p:spPr bwMode="auto">
              <a:xfrm>
                <a:off x="380512" y="1005897"/>
                <a:ext cx="8534888" cy="5410712"/>
              </a:xfrm>
              <a:prstGeom prst="rect">
                <a:avLst/>
              </a:prstGeom>
              <a:blipFill>
                <a:blip r:embed="rId2"/>
                <a:stretch>
                  <a:fillRect l="-1071" t="-90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pic>
        <p:nvPicPr>
          <p:cNvPr id="11" name="Picture 10">
            <a:extLst>
              <a:ext uri="{FF2B5EF4-FFF2-40B4-BE49-F238E27FC236}">
                <a16:creationId xmlns:a16="http://schemas.microsoft.com/office/drawing/2014/main" id="{8B7FFB8E-5B0E-42CD-9FA9-549DB3433EB4}"/>
              </a:ext>
            </a:extLst>
          </p:cNvPr>
          <p:cNvPicPr>
            <a:picLocks noChangeAspect="1"/>
          </p:cNvPicPr>
          <p:nvPr/>
        </p:nvPicPr>
        <p:blipFill rotWithShape="1">
          <a:blip r:embed="rId3"/>
          <a:srcRect t="8428"/>
          <a:stretch/>
        </p:blipFill>
        <p:spPr>
          <a:xfrm>
            <a:off x="6948396" y="4048298"/>
            <a:ext cx="2141814" cy="2266974"/>
          </a:xfrm>
          <a:prstGeom prst="rect">
            <a:avLst/>
          </a:prstGeom>
        </p:spPr>
      </p:pic>
      <p:sp>
        <p:nvSpPr>
          <p:cNvPr id="12"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WHAT HAVE WE LEARNED?</a:t>
            </a:r>
          </a:p>
        </p:txBody>
      </p:sp>
    </p:spTree>
    <p:extLst>
      <p:ext uri="{BB962C8B-B14F-4D97-AF65-F5344CB8AC3E}">
        <p14:creationId xmlns:p14="http://schemas.microsoft.com/office/powerpoint/2010/main" val="3483094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Content Placeholder 3">
                <a:extLst>
                  <a:ext uri="{FF2B5EF4-FFF2-40B4-BE49-F238E27FC236}">
                    <a16:creationId xmlns:a16="http://schemas.microsoft.com/office/drawing/2014/main" id="{CA884A14-EFFB-42AA-8542-28B3EE53E2EF}"/>
                  </a:ext>
                </a:extLst>
              </p:cNvPr>
              <p:cNvSpPr txBox="1">
                <a:spLocks/>
              </p:cNvSpPr>
              <p:nvPr/>
            </p:nvSpPr>
            <p:spPr bwMode="auto">
              <a:xfrm>
                <a:off x="380512" y="1005897"/>
                <a:ext cx="8363437" cy="508754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600"/>
                  </a:spcAft>
                  <a:buNone/>
                </a:pPr>
                <a:r>
                  <a:rPr lang="en-GB" sz="2400" b="1" dirty="0">
                    <a:latin typeface="Times New Roman" panose="02020603050405020304" pitchFamily="18" charset="0"/>
                    <a:cs typeface="Times New Roman" panose="02020603050405020304" pitchFamily="18" charset="0"/>
                  </a:rPr>
                  <a:t>Recycled Aggregate Base Layers</a:t>
                </a:r>
              </a:p>
              <a:p>
                <a:pPr>
                  <a:spcBef>
                    <a:spcPts val="600"/>
                  </a:spcBef>
                  <a:spcAft>
                    <a:spcPts val="0"/>
                  </a:spcAft>
                </a:pPr>
                <a:r>
                  <a:rPr lang="en-US" sz="2400" dirty="0">
                    <a:latin typeface="Times New Roman" panose="02020603050405020304" pitchFamily="18" charset="0"/>
                    <a:cs typeface="Times New Roman" panose="02020603050405020304" pitchFamily="18" charset="0"/>
                  </a:rPr>
                  <a:t>Stiffness of RCA+RAP &lt; coarse &amp; fine RCA</a:t>
                </a:r>
              </a:p>
              <a:p>
                <a:pPr lvl="1">
                  <a:spcBef>
                    <a:spcPts val="600"/>
                  </a:spcBef>
                  <a:spcAft>
                    <a:spcPts val="0"/>
                  </a:spcAft>
                </a:pPr>
                <a:r>
                  <a:rPr lang="en-US" sz="2000" dirty="0">
                    <a:latin typeface="Times New Roman" panose="02020603050405020304" pitchFamily="18" charset="0"/>
                    <a:cs typeface="Times New Roman" panose="02020603050405020304" pitchFamily="18" charset="0"/>
                  </a:rPr>
                  <a:t>Literature </a:t>
                </a:r>
                <a14:m>
                  <m:oMath xmlns:m="http://schemas.openxmlformats.org/officeDocument/2006/math">
                    <m:r>
                      <a:rPr lang="en-US" sz="2000" i="1">
                        <a:latin typeface="Cambria Math" panose="02040503050406030204" pitchFamily="18" charset="0"/>
                        <a:ea typeface="Cambria Math" panose="02040503050406030204" pitchFamily="18" charset="0"/>
                        <a:cs typeface="Times New Roman" panose="02020603050405020304" pitchFamily="18" charset="0"/>
                      </a:rPr>
                      <m:t>→ </m:t>
                    </m:r>
                  </m:oMath>
                </a14:m>
                <a:r>
                  <a:rPr lang="en-US" sz="2000" dirty="0">
                    <a:latin typeface="Times New Roman" panose="02020603050405020304" pitchFamily="18" charset="0"/>
                    <a:cs typeface="Times New Roman" panose="02020603050405020304" pitchFamily="18" charset="0"/>
                  </a:rPr>
                  <a:t>stiffness of RCA &gt; RAP</a:t>
                </a:r>
              </a:p>
              <a:p>
                <a:pPr lvl="1">
                  <a:spcBef>
                    <a:spcPts val="600"/>
                  </a:spcBef>
                  <a:spcAft>
                    <a:spcPts val="0"/>
                  </a:spcAft>
                </a:pPr>
                <a:r>
                  <a:rPr lang="en-US" sz="2000" dirty="0">
                    <a:latin typeface="Times New Roman" panose="02020603050405020304" pitchFamily="18" charset="0"/>
                    <a:cs typeface="Times New Roman" panose="02020603050405020304" pitchFamily="18" charset="0"/>
                  </a:rPr>
                  <a:t>Higher angularity and rougher surface texture</a:t>
                </a:r>
              </a:p>
              <a:p>
                <a:pPr lvl="1">
                  <a:spcBef>
                    <a:spcPts val="600"/>
                  </a:spcBef>
                  <a:spcAft>
                    <a:spcPts val="600"/>
                  </a:spcAft>
                </a:pPr>
                <a:r>
                  <a:rPr lang="en-US" sz="2000" dirty="0">
                    <a:latin typeface="Times New Roman" panose="02020603050405020304" pitchFamily="18" charset="0"/>
                    <a:cs typeface="Times New Roman" panose="02020603050405020304" pitchFamily="18" charset="0"/>
                  </a:rPr>
                  <a:t>Hydrophobicity of RAP</a:t>
                </a:r>
                <a:endParaRPr lang="en-GB" sz="2000" dirty="0">
                  <a:latin typeface="Times New Roman" panose="02020603050405020304" pitchFamily="18" charset="0"/>
                  <a:cs typeface="Times New Roman" panose="02020603050405020304" pitchFamily="18" charset="0"/>
                </a:endParaRPr>
              </a:p>
              <a:p>
                <a:pPr>
                  <a:spcBef>
                    <a:spcPts val="600"/>
                  </a:spcBef>
                  <a:spcAft>
                    <a:spcPts val="600"/>
                  </a:spcAft>
                </a:pPr>
                <a:r>
                  <a:rPr lang="en-US" sz="2400" dirty="0">
                    <a:latin typeface="Times New Roman" panose="02020603050405020304" pitchFamily="18" charset="0"/>
                    <a:cs typeface="Times New Roman" panose="02020603050405020304" pitchFamily="18" charset="0"/>
                  </a:rPr>
                  <a:t>Coarse &amp; fine RCA </a:t>
                </a:r>
                <a14:m>
                  <m:oMath xmlns:m="http://schemas.openxmlformats.org/officeDocument/2006/math">
                    <m:r>
                      <a:rPr lang="en-US" sz="24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400" dirty="0">
                    <a:latin typeface="Times New Roman" panose="02020603050405020304" pitchFamily="18" charset="0"/>
                    <a:cs typeface="Times New Roman" panose="02020603050405020304" pitchFamily="18" charset="0"/>
                  </a:rPr>
                  <a:t> stress-hardening</a:t>
                </a:r>
              </a:p>
              <a:p>
                <a:pPr>
                  <a:spcBef>
                    <a:spcPts val="600"/>
                  </a:spcBef>
                  <a:spcAft>
                    <a:spcPts val="0"/>
                  </a:spcAft>
                </a:pPr>
                <a:r>
                  <a:rPr lang="en-US" sz="2400" dirty="0">
                    <a:latin typeface="Times New Roman" panose="02020603050405020304" pitchFamily="18" charset="0"/>
                    <a:cs typeface="Times New Roman" panose="02020603050405020304" pitchFamily="18" charset="0"/>
                  </a:rPr>
                  <a:t>Limestone &amp; RCA+ RAP </a:t>
                </a:r>
                <a14:m>
                  <m:oMath xmlns:m="http://schemas.openxmlformats.org/officeDocument/2006/math">
                    <m:r>
                      <a:rPr lang="en-US" sz="2400" i="1">
                        <a:latin typeface="Cambria Math" panose="02040503050406030204" pitchFamily="18" charset="0"/>
                        <a:ea typeface="Cambria Math" panose="02040503050406030204" pitchFamily="18" charset="0"/>
                        <a:cs typeface="Times New Roman" panose="02020603050405020304" pitchFamily="18" charset="0"/>
                      </a:rPr>
                      <m:t>→</m:t>
                    </m:r>
                  </m:oMath>
                </a14:m>
                <a:r>
                  <a:rPr lang="en-US" sz="2400" dirty="0">
                    <a:latin typeface="Times New Roman" panose="02020603050405020304" pitchFamily="18" charset="0"/>
                    <a:cs typeface="Times New Roman" panose="02020603050405020304" pitchFamily="18" charset="0"/>
                  </a:rPr>
                  <a:t> stress-softening</a:t>
                </a:r>
              </a:p>
              <a:p>
                <a:pPr lvl="1">
                  <a:spcBef>
                    <a:spcPts val="600"/>
                  </a:spcBef>
                  <a:spcAft>
                    <a:spcPts val="600"/>
                  </a:spcAft>
                </a:pPr>
                <a:r>
                  <a:rPr lang="en-US" sz="2000" dirty="0">
                    <a:latin typeface="Times New Roman" panose="02020603050405020304" pitchFamily="18" charset="0"/>
                    <a:cs typeface="Times New Roman" panose="02020603050405020304" pitchFamily="18" charset="0"/>
                  </a:rPr>
                  <a:t>Soft or wet subgrade condition</a:t>
                </a:r>
                <a:endParaRPr lang="en-GB" sz="2000" dirty="0">
                  <a:latin typeface="Times New Roman" panose="02020603050405020304" pitchFamily="18" charset="0"/>
                  <a:cs typeface="Times New Roman" panose="02020603050405020304" pitchFamily="18" charset="0"/>
                </a:endParaRPr>
              </a:p>
              <a:p>
                <a:pPr lvl="1">
                  <a:spcBef>
                    <a:spcPts val="600"/>
                  </a:spcBef>
                  <a:spcAft>
                    <a:spcPts val="600"/>
                  </a:spcAft>
                </a:pPr>
                <a:endParaRPr lang="en-GB" sz="2000" dirty="0">
                  <a:latin typeface="Times New Roman" panose="02020603050405020304" pitchFamily="18" charset="0"/>
                  <a:cs typeface="Times New Roman" panose="02020603050405020304" pitchFamily="18" charset="0"/>
                </a:endParaRPr>
              </a:p>
              <a:p>
                <a:pPr lvl="1">
                  <a:spcBef>
                    <a:spcPts val="600"/>
                  </a:spcBef>
                  <a:spcAft>
                    <a:spcPts val="600"/>
                  </a:spcAft>
                </a:pPr>
                <a:endParaRPr lang="en-GB" sz="2000" dirty="0">
                  <a:latin typeface="Times New Roman" panose="02020603050405020304" pitchFamily="18" charset="0"/>
                  <a:cs typeface="Times New Roman" panose="02020603050405020304" pitchFamily="18" charset="0"/>
                </a:endParaRPr>
              </a:p>
              <a:p>
                <a:pPr lvl="2"/>
                <a:endParaRPr lang="en-GB" sz="1600" dirty="0">
                  <a:highlight>
                    <a:srgbClr val="FFFF00"/>
                  </a:highlight>
                  <a:latin typeface="Times New Roman" panose="02020603050405020304" pitchFamily="18" charset="0"/>
                  <a:cs typeface="Times New Roman" panose="02020603050405020304" pitchFamily="18" charset="0"/>
                </a:endParaRPr>
              </a:p>
              <a:p>
                <a:pPr lvl="2"/>
                <a:endParaRPr lang="en-GB" sz="1200" dirty="0">
                  <a:latin typeface="Times New Roman" panose="02020603050405020304" pitchFamily="18" charset="0"/>
                  <a:cs typeface="Times New Roman" panose="02020603050405020304" pitchFamily="18" charset="0"/>
                </a:endParaRPr>
              </a:p>
            </p:txBody>
          </p:sp>
        </mc:Choice>
        <mc:Fallback xmlns="">
          <p:sp>
            <p:nvSpPr>
              <p:cNvPr id="10" name="Content Placeholder 3">
                <a:extLst>
                  <a:ext uri="{FF2B5EF4-FFF2-40B4-BE49-F238E27FC236}">
                    <a16:creationId xmlns:a16="http://schemas.microsoft.com/office/drawing/2014/main" id="{CA884A14-EFFB-42AA-8542-28B3EE53E2EF}"/>
                  </a:ext>
                </a:extLst>
              </p:cNvPr>
              <p:cNvSpPr txBox="1">
                <a:spLocks noRot="1" noChangeAspect="1" noMove="1" noResize="1" noEditPoints="1" noAdjustHandles="1" noChangeArrowheads="1" noChangeShapeType="1" noTextEdit="1"/>
              </p:cNvSpPr>
              <p:nvPr/>
            </p:nvSpPr>
            <p:spPr bwMode="auto">
              <a:xfrm>
                <a:off x="380512" y="1005897"/>
                <a:ext cx="8363437" cy="5087547"/>
              </a:xfrm>
              <a:prstGeom prst="rect">
                <a:avLst/>
              </a:prstGeom>
              <a:blipFill>
                <a:blip r:embed="rId2"/>
                <a:stretch>
                  <a:fillRect l="-1093" t="-9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8" name="Picture 7">
            <a:extLst>
              <a:ext uri="{FF2B5EF4-FFF2-40B4-BE49-F238E27FC236}">
                <a16:creationId xmlns:a16="http://schemas.microsoft.com/office/drawing/2014/main" id="{8B7FFB8E-5B0E-42CD-9FA9-549DB3433EB4}"/>
              </a:ext>
            </a:extLst>
          </p:cNvPr>
          <p:cNvPicPr>
            <a:picLocks noChangeAspect="1"/>
          </p:cNvPicPr>
          <p:nvPr/>
        </p:nvPicPr>
        <p:blipFill rotWithShape="1">
          <a:blip r:embed="rId3"/>
          <a:srcRect t="8428"/>
          <a:stretch/>
        </p:blipFill>
        <p:spPr>
          <a:xfrm>
            <a:off x="6948396" y="4048298"/>
            <a:ext cx="2141814" cy="2266974"/>
          </a:xfrm>
          <a:prstGeom prst="rect">
            <a:avLst/>
          </a:prstGeom>
        </p:spPr>
      </p:pic>
      <p:sp>
        <p:nvSpPr>
          <p:cNvPr id="9"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WHAT HAVE WE LEARNED?</a:t>
            </a:r>
          </a:p>
        </p:txBody>
      </p:sp>
    </p:spTree>
    <p:extLst>
      <p:ext uri="{BB962C8B-B14F-4D97-AF65-F5344CB8AC3E}">
        <p14:creationId xmlns:p14="http://schemas.microsoft.com/office/powerpoint/2010/main" val="28326440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CA884A14-EFFB-42AA-8542-28B3EE53E2EF}"/>
              </a:ext>
            </a:extLst>
          </p:cNvPr>
          <p:cNvSpPr txBox="1">
            <a:spLocks/>
          </p:cNvSpPr>
          <p:nvPr/>
        </p:nvSpPr>
        <p:spPr bwMode="auto">
          <a:xfrm>
            <a:off x="380512" y="1005897"/>
            <a:ext cx="8363437" cy="546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600"/>
              </a:spcAft>
              <a:buNone/>
            </a:pPr>
            <a:r>
              <a:rPr lang="en-GB" sz="2400" b="1" dirty="0">
                <a:latin typeface="Times New Roman" panose="02020603050405020304" pitchFamily="18" charset="0"/>
                <a:cs typeface="Times New Roman" panose="02020603050405020304" pitchFamily="18" charset="0"/>
              </a:rPr>
              <a:t>Large Stone Subbase with or without </a:t>
            </a:r>
            <a:r>
              <a:rPr lang="en-GB" sz="2400" b="1" dirty="0" err="1">
                <a:latin typeface="Times New Roman" panose="02020603050405020304" pitchFamily="18" charset="0"/>
                <a:cs typeface="Times New Roman" panose="02020603050405020304" pitchFamily="18" charset="0"/>
              </a:rPr>
              <a:t>Geosynthetics</a:t>
            </a:r>
            <a:endParaRPr lang="en-GB" sz="2400" b="1" dirty="0">
              <a:latin typeface="Times New Roman" panose="02020603050405020304" pitchFamily="18" charset="0"/>
              <a:cs typeface="Times New Roman" panose="02020603050405020304" pitchFamily="18" charset="0"/>
            </a:endParaRPr>
          </a:p>
          <a:p>
            <a:pPr>
              <a:spcBef>
                <a:spcPts val="600"/>
              </a:spcBef>
              <a:spcAft>
                <a:spcPts val="0"/>
              </a:spcAft>
            </a:pPr>
            <a:r>
              <a:rPr lang="en-US" sz="2400" dirty="0">
                <a:latin typeface="Times New Roman" panose="02020603050405020304" pitchFamily="18" charset="0"/>
                <a:cs typeface="Times New Roman" panose="02020603050405020304" pitchFamily="18" charset="0"/>
              </a:rPr>
              <a:t>Problematic construction of LSSB</a:t>
            </a:r>
          </a:p>
          <a:p>
            <a:pPr lvl="1">
              <a:spcBef>
                <a:spcPts val="600"/>
              </a:spcBef>
              <a:spcAft>
                <a:spcPts val="0"/>
              </a:spcAft>
            </a:pPr>
            <a:r>
              <a:rPr lang="en-US" sz="2000" dirty="0">
                <a:latin typeface="Times New Roman" panose="02020603050405020304" pitchFamily="18" charset="0"/>
                <a:cs typeface="Times New Roman" panose="02020603050405020304" pitchFamily="18" charset="0"/>
              </a:rPr>
              <a:t>Impracticality of two-lift construction for 18 in LSSB</a:t>
            </a:r>
          </a:p>
          <a:p>
            <a:pPr lvl="1">
              <a:spcBef>
                <a:spcPts val="600"/>
              </a:spcBef>
              <a:spcAft>
                <a:spcPts val="0"/>
              </a:spcAft>
            </a:pPr>
            <a:r>
              <a:rPr lang="en-US" sz="2000" dirty="0">
                <a:latin typeface="Times New Roman" panose="02020603050405020304" pitchFamily="18" charset="0"/>
                <a:cs typeface="Times New Roman" panose="02020603050405020304" pitchFamily="18" charset="0"/>
              </a:rPr>
              <a:t>Subgrade soil pumping due to large opening size of LSSB</a:t>
            </a:r>
          </a:p>
          <a:p>
            <a:pPr lvl="1">
              <a:spcBef>
                <a:spcPts val="600"/>
              </a:spcBef>
              <a:spcAft>
                <a:spcPts val="0"/>
              </a:spcAft>
            </a:pPr>
            <a:r>
              <a:rPr lang="en-US" sz="2000" dirty="0">
                <a:latin typeface="Times New Roman" panose="02020603050405020304" pitchFamily="18" charset="0"/>
                <a:cs typeface="Times New Roman" panose="02020603050405020304" pitchFamily="18" charset="0"/>
              </a:rPr>
              <a:t>Rutting</a:t>
            </a:r>
          </a:p>
          <a:p>
            <a:pPr>
              <a:spcBef>
                <a:spcPts val="600"/>
              </a:spcBef>
              <a:spcAft>
                <a:spcPts val="0"/>
              </a:spcAft>
            </a:pPr>
            <a:r>
              <a:rPr lang="en-US" sz="2400" dirty="0">
                <a:latin typeface="Times New Roman" panose="02020603050405020304" pitchFamily="18" charset="0"/>
                <a:cs typeface="Times New Roman" panose="02020603050405020304" pitchFamily="18" charset="0"/>
              </a:rPr>
              <a:t>Varying stiffness in LSSB sections</a:t>
            </a:r>
          </a:p>
          <a:p>
            <a:pPr lvl="1">
              <a:spcBef>
                <a:spcPts val="600"/>
              </a:spcBef>
              <a:spcAft>
                <a:spcPts val="600"/>
              </a:spcAft>
            </a:pPr>
            <a:r>
              <a:rPr lang="en-US" sz="2000" dirty="0">
                <a:latin typeface="Times New Roman" panose="02020603050405020304" pitchFamily="18" charset="0"/>
                <a:cs typeface="Times New Roman" panose="02020603050405020304" pitchFamily="18" charset="0"/>
              </a:rPr>
              <a:t>May be due to </a:t>
            </a:r>
            <a:r>
              <a:rPr lang="en-US" sz="2000" dirty="0" err="1">
                <a:latin typeface="Times New Roman" panose="02020603050405020304" pitchFamily="18" charset="0"/>
                <a:cs typeface="Times New Roman" panose="02020603050405020304" pitchFamily="18" charset="0"/>
              </a:rPr>
              <a:t>compactability</a:t>
            </a:r>
            <a:r>
              <a:rPr lang="en-US" sz="2000" dirty="0">
                <a:latin typeface="Times New Roman" panose="02020603050405020304" pitchFamily="18" charset="0"/>
                <a:cs typeface="Times New Roman" panose="02020603050405020304" pitchFamily="18" charset="0"/>
              </a:rPr>
              <a:t> of LSSB</a:t>
            </a:r>
            <a:endParaRPr lang="en-GB" sz="2000" dirty="0">
              <a:latin typeface="Times New Roman" panose="02020603050405020304" pitchFamily="18" charset="0"/>
              <a:cs typeface="Times New Roman" panose="02020603050405020304" pitchFamily="18" charset="0"/>
            </a:endParaRPr>
          </a:p>
          <a:p>
            <a:pPr>
              <a:spcBef>
                <a:spcPts val="600"/>
              </a:spcBef>
              <a:spcAft>
                <a:spcPts val="0"/>
              </a:spcAft>
            </a:pPr>
            <a:r>
              <a:rPr lang="en-US" sz="2400" dirty="0">
                <a:latin typeface="Times New Roman" panose="02020603050405020304" pitchFamily="18" charset="0"/>
                <a:cs typeface="Times New Roman" panose="02020603050405020304" pitchFamily="18" charset="0"/>
              </a:rPr>
              <a:t>Stiffness of class 5Q &lt; class 6</a:t>
            </a:r>
          </a:p>
          <a:p>
            <a:pPr marL="342900" indent="0">
              <a:spcBef>
                <a:spcPts val="600"/>
              </a:spcBef>
              <a:spcAft>
                <a:spcPts val="0"/>
              </a:spcAft>
              <a:buNone/>
            </a:pPr>
            <a:r>
              <a:rPr lang="en-US" sz="2000" i="1" dirty="0">
                <a:latin typeface="Times New Roman" panose="02020603050405020304" pitchFamily="18" charset="0"/>
                <a:cs typeface="Times New Roman" panose="02020603050405020304" pitchFamily="18" charset="0"/>
              </a:rPr>
              <a:t>Speculations:</a:t>
            </a:r>
          </a:p>
          <a:p>
            <a:pPr lvl="1">
              <a:spcBef>
                <a:spcPts val="600"/>
              </a:spcBef>
              <a:spcAft>
                <a:spcPts val="0"/>
              </a:spcAft>
            </a:pPr>
            <a:r>
              <a:rPr lang="en-US" sz="2000" dirty="0">
                <a:latin typeface="Times New Roman" panose="02020603050405020304" pitchFamily="18" charset="0"/>
                <a:cs typeface="Times New Roman" panose="02020603050405020304" pitchFamily="18" charset="0"/>
              </a:rPr>
              <a:t>Instability of 9 in LSSB</a:t>
            </a:r>
          </a:p>
          <a:p>
            <a:pPr lvl="1">
              <a:spcBef>
                <a:spcPts val="600"/>
              </a:spcBef>
              <a:spcAft>
                <a:spcPts val="0"/>
              </a:spcAft>
            </a:pPr>
            <a:r>
              <a:rPr lang="en-US" sz="2000" dirty="0">
                <a:latin typeface="Times New Roman" panose="02020603050405020304" pitchFamily="18" charset="0"/>
                <a:cs typeface="Times New Roman" panose="02020603050405020304" pitchFamily="18" charset="0"/>
              </a:rPr>
              <a:t>Insufficient compaction of class 5Q</a:t>
            </a:r>
            <a:endParaRPr lang="en-GB" sz="2000" dirty="0">
              <a:latin typeface="Times New Roman" panose="02020603050405020304" pitchFamily="18" charset="0"/>
              <a:cs typeface="Times New Roman" panose="02020603050405020304" pitchFamily="18" charset="0"/>
            </a:endParaRPr>
          </a:p>
          <a:p>
            <a:pPr lvl="1"/>
            <a:r>
              <a:rPr lang="en-GB" sz="2000" dirty="0">
                <a:latin typeface="Times New Roman" panose="02020603050405020304" pitchFamily="18" charset="0"/>
                <a:cs typeface="Times New Roman" panose="02020603050405020304" pitchFamily="18" charset="0"/>
              </a:rPr>
              <a:t>Suitability of 18 in LSSB</a:t>
            </a:r>
          </a:p>
          <a:p>
            <a:pPr>
              <a:spcBef>
                <a:spcPts val="600"/>
              </a:spcBef>
              <a:spcAft>
                <a:spcPts val="0"/>
              </a:spcAft>
            </a:pPr>
            <a:r>
              <a:rPr lang="en-US" sz="2400" dirty="0">
                <a:latin typeface="Times New Roman" panose="02020603050405020304" pitchFamily="18" charset="0"/>
                <a:cs typeface="Times New Roman" panose="02020603050405020304" pitchFamily="18" charset="0"/>
              </a:rPr>
              <a:t>Effects of geosynthetics were not discernable</a:t>
            </a:r>
          </a:p>
        </p:txBody>
      </p:sp>
      <p:grpSp>
        <p:nvGrpSpPr>
          <p:cNvPr id="9" name="Group 8">
            <a:extLst>
              <a:ext uri="{FF2B5EF4-FFF2-40B4-BE49-F238E27FC236}">
                <a16:creationId xmlns:a16="http://schemas.microsoft.com/office/drawing/2014/main" id="{9A37BBA3-4C2F-44AA-A903-1C6D01D5EE0B}"/>
              </a:ext>
            </a:extLst>
          </p:cNvPr>
          <p:cNvGrpSpPr/>
          <p:nvPr/>
        </p:nvGrpSpPr>
        <p:grpSpPr>
          <a:xfrm>
            <a:off x="5357181" y="3060814"/>
            <a:ext cx="3736775" cy="2986339"/>
            <a:chOff x="3744745" y="3086960"/>
            <a:chExt cx="5339051" cy="4266838"/>
          </a:xfrm>
        </p:grpSpPr>
        <p:pic>
          <p:nvPicPr>
            <p:cNvPr id="11" name="Picture 10">
              <a:extLst>
                <a:ext uri="{FF2B5EF4-FFF2-40B4-BE49-F238E27FC236}">
                  <a16:creationId xmlns:a16="http://schemas.microsoft.com/office/drawing/2014/main" id="{46A8AB47-9596-4D00-AC58-9BAB7A0FE639}"/>
                </a:ext>
              </a:extLst>
            </p:cNvPr>
            <p:cNvPicPr>
              <a:picLocks noChangeAspect="1"/>
            </p:cNvPicPr>
            <p:nvPr/>
          </p:nvPicPr>
          <p:blipFill rotWithShape="1">
            <a:blip r:embed="rId2"/>
            <a:srcRect t="8114"/>
            <a:stretch/>
          </p:blipFill>
          <p:spPr>
            <a:xfrm>
              <a:off x="5281803" y="3086962"/>
              <a:ext cx="3801993" cy="3228310"/>
            </a:xfrm>
            <a:prstGeom prst="rect">
              <a:avLst/>
            </a:prstGeom>
          </p:spPr>
        </p:pic>
        <p:pic>
          <p:nvPicPr>
            <p:cNvPr id="12" name="Picture 11">
              <a:extLst>
                <a:ext uri="{FF2B5EF4-FFF2-40B4-BE49-F238E27FC236}">
                  <a16:creationId xmlns:a16="http://schemas.microsoft.com/office/drawing/2014/main" id="{A8893D6C-0449-496B-8FB2-9361530B55B6}"/>
                </a:ext>
              </a:extLst>
            </p:cNvPr>
            <p:cNvPicPr>
              <a:picLocks noChangeAspect="1"/>
            </p:cNvPicPr>
            <p:nvPr/>
          </p:nvPicPr>
          <p:blipFill rotWithShape="1">
            <a:blip r:embed="rId3"/>
            <a:srcRect t="6262"/>
            <a:stretch/>
          </p:blipFill>
          <p:spPr>
            <a:xfrm>
              <a:off x="3744745" y="3086960"/>
              <a:ext cx="1516277" cy="4266838"/>
            </a:xfrm>
            <a:prstGeom prst="rect">
              <a:avLst/>
            </a:prstGeom>
          </p:spPr>
        </p:pic>
      </p:grpSp>
      <p:sp>
        <p:nvSpPr>
          <p:cNvPr id="15"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WHAT HAVE WE LEARNED?</a:t>
            </a:r>
          </a:p>
        </p:txBody>
      </p:sp>
    </p:spTree>
    <p:extLst>
      <p:ext uri="{BB962C8B-B14F-4D97-AF65-F5344CB8AC3E}">
        <p14:creationId xmlns:p14="http://schemas.microsoft.com/office/powerpoint/2010/main" val="3316859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Content Placeholder 3">
                <a:extLst>
                  <a:ext uri="{FF2B5EF4-FFF2-40B4-BE49-F238E27FC236}">
                    <a16:creationId xmlns:a16="http://schemas.microsoft.com/office/drawing/2014/main" id="{CA884A14-EFFB-42AA-8542-28B3EE53E2EF}"/>
                  </a:ext>
                </a:extLst>
              </p:cNvPr>
              <p:cNvSpPr txBox="1">
                <a:spLocks/>
              </p:cNvSpPr>
              <p:nvPr/>
            </p:nvSpPr>
            <p:spPr bwMode="auto">
              <a:xfrm>
                <a:off x="380512" y="1005897"/>
                <a:ext cx="8363437" cy="432426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Test Materials</a:t>
                </a:r>
              </a:p>
              <a:p>
                <a:pPr>
                  <a:spcBef>
                    <a:spcPts val="600"/>
                  </a:spcBef>
                </a:pPr>
                <a:r>
                  <a:rPr lang="en-GB" sz="2400" dirty="0">
                    <a:latin typeface="Times New Roman" panose="02020603050405020304" pitchFamily="18" charset="0"/>
                    <a:cs typeface="Times New Roman" panose="02020603050405020304" pitchFamily="18" charset="0"/>
                  </a:rPr>
                  <a:t>Class 6 &amp; class 5Q </a:t>
                </a:r>
                <a14:m>
                  <m:oMath xmlns:m="http://schemas.openxmlformats.org/officeDocument/2006/math">
                    <m:r>
                      <a:rPr lang="en-GB" sz="24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ea typeface="Cambria Math" panose="02040503050406030204" pitchFamily="18" charset="0"/>
                        <a:cs typeface="Times New Roman" panose="02020603050405020304" pitchFamily="18" charset="0"/>
                      </a:rPr>
                      <m:t> </m:t>
                    </m:r>
                  </m:oMath>
                </a14:m>
                <a:r>
                  <a:rPr lang="en-GB" sz="2400" dirty="0">
                    <a:latin typeface="Times New Roman" panose="02020603050405020304" pitchFamily="18" charset="0"/>
                    <a:cs typeface="Times New Roman" panose="02020603050405020304" pitchFamily="18" charset="0"/>
                  </a:rPr>
                  <a:t>not natural</a:t>
                </a:r>
              </a:p>
              <a:p>
                <a:pPr lvl="1">
                  <a:spcBef>
                    <a:spcPts val="600"/>
                  </a:spcBef>
                  <a:spcAft>
                    <a:spcPts val="600"/>
                  </a:spcAft>
                </a:pPr>
                <a:r>
                  <a:rPr lang="en-GB" sz="2000" dirty="0">
                    <a:latin typeface="Times New Roman" panose="02020603050405020304" pitchFamily="18" charset="0"/>
                    <a:cs typeface="Times New Roman" panose="02020603050405020304" pitchFamily="18" charset="0"/>
                  </a:rPr>
                  <a:t>Class 6 has some RAP</a:t>
                </a:r>
              </a:p>
              <a:p>
                <a:pPr lvl="1">
                  <a:spcBef>
                    <a:spcPts val="600"/>
                  </a:spcBef>
                  <a:spcAft>
                    <a:spcPts val="600"/>
                  </a:spcAft>
                </a:pPr>
                <a:r>
                  <a:rPr lang="en-GB" sz="2000" dirty="0">
                    <a:latin typeface="Times New Roman" panose="02020603050405020304" pitchFamily="18" charset="0"/>
                    <a:cs typeface="Times New Roman" panose="02020603050405020304" pitchFamily="18" charset="0"/>
                  </a:rPr>
                  <a:t>Class 5Q has some RCA</a:t>
                </a:r>
              </a:p>
              <a:p>
                <a:pPr>
                  <a:spcBef>
                    <a:spcPts val="600"/>
                  </a:spcBef>
                  <a:spcAft>
                    <a:spcPts val="600"/>
                  </a:spcAft>
                </a:pPr>
                <a:r>
                  <a:rPr lang="en-GB" sz="2400" dirty="0">
                    <a:latin typeface="Times New Roman" panose="02020603050405020304" pitchFamily="18" charset="0"/>
                    <a:cs typeface="Times New Roman" panose="02020603050405020304" pitchFamily="18" charset="0"/>
                  </a:rPr>
                  <a:t>Clay loam </a:t>
                </a:r>
                <a14:m>
                  <m:oMath xmlns:m="http://schemas.openxmlformats.org/officeDocument/2006/math">
                    <m:r>
                      <a:rPr lang="en-GB" sz="2400" i="1">
                        <a:latin typeface="Cambria Math" panose="02040503050406030204" pitchFamily="18" charset="0"/>
                        <a:ea typeface="Cambria Math" panose="02040503050406030204" pitchFamily="18" charset="0"/>
                        <a:cs typeface="Times New Roman" panose="02020603050405020304" pitchFamily="18" charset="0"/>
                      </a:rPr>
                      <m:t>→</m:t>
                    </m:r>
                  </m:oMath>
                </a14:m>
                <a:r>
                  <a:rPr lang="en-GB" sz="2400" dirty="0">
                    <a:latin typeface="Times New Roman" panose="02020603050405020304" pitchFamily="18" charset="0"/>
                    <a:cs typeface="Times New Roman" panose="02020603050405020304" pitchFamily="18" charset="0"/>
                  </a:rPr>
                  <a:t> considerably lower </a:t>
                </a:r>
                <a:r>
                  <a:rPr lang="en-GB" sz="2400" dirty="0" err="1">
                    <a:latin typeface="Times New Roman" panose="02020603050405020304" pitchFamily="18" charset="0"/>
                    <a:cs typeface="Times New Roman" panose="02020603050405020304" pitchFamily="18" charset="0"/>
                  </a:rPr>
                  <a:t>K</a:t>
                </a:r>
                <a:r>
                  <a:rPr lang="en-GB" sz="2400" baseline="-25000" dirty="0" err="1">
                    <a:latin typeface="Times New Roman" panose="02020603050405020304" pitchFamily="18" charset="0"/>
                    <a:cs typeface="Times New Roman" panose="02020603050405020304" pitchFamily="18" charset="0"/>
                  </a:rPr>
                  <a:t>sat</a:t>
                </a:r>
                <a:r>
                  <a:rPr lang="en-GB" sz="2400" baseline="-25000" dirty="0">
                    <a:latin typeface="Times New Roman" panose="02020603050405020304" pitchFamily="18" charset="0"/>
                    <a:cs typeface="Times New Roman" panose="02020603050405020304" pitchFamily="18" charset="0"/>
                  </a:rPr>
                  <a:t> </a:t>
                </a:r>
                <a:r>
                  <a:rPr lang="en-GB" sz="2400" dirty="0">
                    <a:latin typeface="Times New Roman" panose="02020603050405020304" pitchFamily="18" charset="0"/>
                    <a:cs typeface="Times New Roman" panose="02020603050405020304" pitchFamily="18" charset="0"/>
                  </a:rPr>
                  <a:t>than those of aggregates</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Degree of compaction </a:t>
                </a:r>
                <a14:m>
                  <m:oMath xmlns:m="http://schemas.openxmlformats.org/officeDocument/2006/math">
                    <m:r>
                      <a:rPr lang="en-US" sz="24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400" dirty="0">
                    <a:latin typeface="Times New Roman" panose="02020603050405020304" pitchFamily="18" charset="0"/>
                    <a:cs typeface="Times New Roman" panose="02020603050405020304" pitchFamily="18" charset="0"/>
                  </a:rPr>
                  <a:t>  </a:t>
                </a:r>
                <a:r>
                  <a:rPr lang="en-GB" sz="2400" dirty="0">
                    <a:latin typeface="Times New Roman" panose="02020603050405020304" pitchFamily="18" charset="0"/>
                    <a:cs typeface="Times New Roman" panose="02020603050405020304" pitchFamily="18" charset="0"/>
                  </a:rPr>
                  <a:t>K</a:t>
                </a:r>
                <a:r>
                  <a:rPr lang="en-GB" sz="2400" baseline="-25000" dirty="0">
                    <a:latin typeface="Times New Roman" panose="02020603050405020304" pitchFamily="18" charset="0"/>
                    <a:cs typeface="Times New Roman" panose="02020603050405020304" pitchFamily="18" charset="0"/>
                  </a:rPr>
                  <a:t>sat</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dirty="0"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2400" dirty="0">
                  <a:latin typeface="Times New Roman" panose="02020603050405020304" pitchFamily="18" charset="0"/>
                  <a:cs typeface="Times New Roman" panose="02020603050405020304" pitchFamily="18" charset="0"/>
                </a:endParaRPr>
              </a:p>
              <a:p>
                <a:pPr>
                  <a:spcBef>
                    <a:spcPts val="600"/>
                  </a:spcBef>
                  <a:spcAft>
                    <a:spcPts val="600"/>
                  </a:spcAft>
                </a:pPr>
                <a:r>
                  <a:rPr lang="en-US" sz="2400" dirty="0">
                    <a:latin typeface="Times New Roman" panose="02020603050405020304" pitchFamily="18" charset="0"/>
                    <a:cs typeface="Times New Roman" panose="02020603050405020304" pitchFamily="18" charset="0"/>
                  </a:rPr>
                  <a:t>Cementation of RCA during tests</a:t>
                </a:r>
              </a:p>
              <a:p>
                <a:pPr>
                  <a:spcBef>
                    <a:spcPts val="600"/>
                  </a:spcBef>
                  <a:spcAft>
                    <a:spcPts val="600"/>
                  </a:spcAft>
                </a:pPr>
                <a:r>
                  <a:rPr lang="en-GB" sz="2400" dirty="0">
                    <a:latin typeface="Times New Roman" panose="02020603050405020304" pitchFamily="18" charset="0"/>
                    <a:cs typeface="Times New Roman" panose="02020603050405020304" pitchFamily="18" charset="0"/>
                  </a:rPr>
                  <a:t>Good integrity between pressure plate and activity meter</a:t>
                </a:r>
              </a:p>
              <a:p>
                <a:pPr>
                  <a:spcBef>
                    <a:spcPts val="600"/>
                  </a:spcBef>
                </a:pPr>
                <a:endParaRPr lang="en-GB" sz="2400" baseline="-25000" dirty="0">
                  <a:latin typeface="Times New Roman" panose="02020603050405020304" pitchFamily="18" charset="0"/>
                  <a:cs typeface="Times New Roman" panose="02020603050405020304" pitchFamily="18" charset="0"/>
                </a:endParaRPr>
              </a:p>
            </p:txBody>
          </p:sp>
        </mc:Choice>
        <mc:Fallback xmlns="">
          <p:sp>
            <p:nvSpPr>
              <p:cNvPr id="10" name="Content Placeholder 3">
                <a:extLst>
                  <a:ext uri="{FF2B5EF4-FFF2-40B4-BE49-F238E27FC236}">
                    <a16:creationId xmlns:a16="http://schemas.microsoft.com/office/drawing/2014/main" id="{CA884A14-EFFB-42AA-8542-28B3EE53E2EF}"/>
                  </a:ext>
                </a:extLst>
              </p:cNvPr>
              <p:cNvSpPr txBox="1">
                <a:spLocks noRot="1" noChangeAspect="1" noMove="1" noResize="1" noEditPoints="1" noAdjustHandles="1" noChangeArrowheads="1" noChangeShapeType="1" noTextEdit="1"/>
              </p:cNvSpPr>
              <p:nvPr/>
            </p:nvSpPr>
            <p:spPr bwMode="auto">
              <a:xfrm>
                <a:off x="380512" y="1005897"/>
                <a:ext cx="8363437" cy="4324261"/>
              </a:xfrm>
              <a:prstGeom prst="rect">
                <a:avLst/>
              </a:prstGeom>
              <a:blipFill>
                <a:blip r:embed="rId2"/>
                <a:stretch>
                  <a:fillRect l="-1093" t="-112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4"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WHAT HAVE WE LEARNED?</a:t>
            </a:r>
          </a:p>
        </p:txBody>
      </p:sp>
    </p:spTree>
    <p:extLst>
      <p:ext uri="{BB962C8B-B14F-4D97-AF65-F5344CB8AC3E}">
        <p14:creationId xmlns:p14="http://schemas.microsoft.com/office/powerpoint/2010/main" val="39289664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CA884A14-EFFB-42AA-8542-28B3EE53E2EF}"/>
              </a:ext>
            </a:extLst>
          </p:cNvPr>
          <p:cNvSpPr txBox="1">
            <a:spLocks/>
          </p:cNvSpPr>
          <p:nvPr/>
        </p:nvSpPr>
        <p:spPr bwMode="auto">
          <a:xfrm>
            <a:off x="380512" y="1005897"/>
            <a:ext cx="8580608" cy="3465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spcAft>
                <a:spcPts val="0"/>
              </a:spcAft>
            </a:pPr>
            <a:r>
              <a:rPr lang="en-US" sz="2400" dirty="0">
                <a:latin typeface="Times New Roman" panose="02020603050405020304" pitchFamily="18" charset="0"/>
                <a:cs typeface="Times New Roman" panose="02020603050405020304" pitchFamily="18" charset="0"/>
              </a:rPr>
              <a:t>Compositions of materials – asphalt &amp; cement content</a:t>
            </a:r>
          </a:p>
          <a:p>
            <a:pPr>
              <a:spcBef>
                <a:spcPts val="600"/>
              </a:spcBef>
              <a:spcAft>
                <a:spcPts val="0"/>
              </a:spcAft>
            </a:pPr>
            <a:r>
              <a:rPr lang="en-US" sz="2400" dirty="0">
                <a:latin typeface="Times New Roman" panose="02020603050405020304" pitchFamily="18" charset="0"/>
                <a:cs typeface="Times New Roman" panose="02020603050405020304" pitchFamily="18" charset="0"/>
              </a:rPr>
              <a:t>Other physical properties – image analysis  </a:t>
            </a:r>
          </a:p>
          <a:p>
            <a:pPr lvl="1">
              <a:spcBef>
                <a:spcPts val="600"/>
              </a:spcBef>
              <a:spcAft>
                <a:spcPts val="0"/>
              </a:spcAft>
            </a:pPr>
            <a:r>
              <a:rPr lang="en-US" sz="2000" dirty="0">
                <a:latin typeface="Times New Roman" panose="02020603050405020304" pitchFamily="18" charset="0"/>
                <a:cs typeface="Times New Roman" panose="02020603050405020304" pitchFamily="18" charset="0"/>
              </a:rPr>
              <a:t>Angularity and </a:t>
            </a:r>
            <a:r>
              <a:rPr lang="en-US" sz="2000" dirty="0" err="1">
                <a:latin typeface="Times New Roman" panose="02020603050405020304" pitchFamily="18" charset="0"/>
                <a:cs typeface="Times New Roman" panose="02020603050405020304" pitchFamily="18" charset="0"/>
              </a:rPr>
              <a:t>sphericity</a:t>
            </a:r>
            <a:endParaRPr lang="en-US" sz="2000" dirty="0">
              <a:latin typeface="Times New Roman" panose="02020603050405020304" pitchFamily="18" charset="0"/>
              <a:cs typeface="Times New Roman" panose="02020603050405020304" pitchFamily="18" charset="0"/>
            </a:endParaRPr>
          </a:p>
          <a:p>
            <a:pPr lvl="1">
              <a:spcBef>
                <a:spcPts val="600"/>
              </a:spcBef>
              <a:spcAft>
                <a:spcPts val="600"/>
              </a:spcAft>
            </a:pPr>
            <a:r>
              <a:rPr lang="en-US" sz="2000" dirty="0">
                <a:latin typeface="Times New Roman" panose="02020603050405020304" pitchFamily="18" charset="0"/>
                <a:cs typeface="Times New Roman" panose="02020603050405020304" pitchFamily="18" charset="0"/>
              </a:rPr>
              <a:t>Particle size distribution</a:t>
            </a:r>
          </a:p>
          <a:p>
            <a:pPr>
              <a:spcBef>
                <a:spcPts val="600"/>
              </a:spcBef>
              <a:spcAft>
                <a:spcPts val="0"/>
              </a:spcAft>
            </a:pPr>
            <a:r>
              <a:rPr lang="en-US" sz="2400" dirty="0">
                <a:latin typeface="Times New Roman" panose="02020603050405020304" pitchFamily="18" charset="0"/>
                <a:cs typeface="Times New Roman" panose="02020603050405020304" pitchFamily="18" charset="0"/>
              </a:rPr>
              <a:t>Hydrophilicity &amp; hydrophobicity – contact angle measurements</a:t>
            </a:r>
          </a:p>
          <a:p>
            <a:pPr>
              <a:spcBef>
                <a:spcPts val="600"/>
              </a:spcBef>
              <a:spcAft>
                <a:spcPts val="0"/>
              </a:spcAft>
            </a:pPr>
            <a:r>
              <a:rPr lang="en-US" sz="2400" dirty="0">
                <a:latin typeface="Times New Roman" panose="02020603050405020304" pitchFamily="18" charset="0"/>
                <a:cs typeface="Times New Roman" panose="02020603050405020304" pitchFamily="18" charset="0"/>
              </a:rPr>
              <a:t>Degradation – gyratory compaction &amp; percent crushing</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Long-term performance evaluation</a:t>
            </a:r>
          </a:p>
          <a:p>
            <a:pPr lvl="1"/>
            <a:endParaRPr lang="en-GB" sz="1600" b="1" dirty="0">
              <a:latin typeface="Times New Roman" panose="02020603050405020304" pitchFamily="18" charset="0"/>
              <a:cs typeface="Times New Roman" panose="02020603050405020304" pitchFamily="18" charset="0"/>
            </a:endParaRPr>
          </a:p>
        </p:txBody>
      </p:sp>
      <p:sp>
        <p:nvSpPr>
          <p:cNvPr id="4"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FUTURE EXPECTATIONS</a:t>
            </a:r>
          </a:p>
        </p:txBody>
      </p:sp>
    </p:spTree>
    <p:extLst>
      <p:ext uri="{BB962C8B-B14F-4D97-AF65-F5344CB8AC3E}">
        <p14:creationId xmlns:p14="http://schemas.microsoft.com/office/powerpoint/2010/main" val="8729117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1796" y="199383"/>
            <a:ext cx="1155128" cy="41811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110" y="4928158"/>
            <a:ext cx="1866888" cy="27929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7210" y="1926748"/>
            <a:ext cx="891304" cy="43376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9360" y="2731728"/>
            <a:ext cx="504819" cy="268267"/>
          </a:xfrm>
          <a:prstGeom prst="rect">
            <a:avLst/>
          </a:prstGeom>
          <a:effectLst>
            <a:glow rad="127000">
              <a:schemeClr val="bg1"/>
            </a:glo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45403" y="1064930"/>
            <a:ext cx="1125733" cy="826064"/>
          </a:xfrm>
          <a:prstGeom prst="rect">
            <a:avLst/>
          </a:prstGeom>
          <a:effectLst>
            <a:glow rad="127000">
              <a:schemeClr val="bg1"/>
            </a:glow>
          </a:effec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88288" y="4415429"/>
            <a:ext cx="819893" cy="366220"/>
          </a:xfrm>
          <a:prstGeom prst="rect">
            <a:avLst/>
          </a:prstGeom>
          <a:effectLst>
            <a:glow rad="127000">
              <a:schemeClr val="bg1">
                <a:lumMod val="95000"/>
              </a:schemeClr>
            </a:glow>
          </a:effectLst>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815" y="5340136"/>
            <a:ext cx="1996125" cy="380585"/>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51950" y="3515737"/>
            <a:ext cx="527108" cy="528709"/>
          </a:xfrm>
          <a:prstGeom prst="rect">
            <a:avLst/>
          </a:prstGeom>
          <a:effectLst>
            <a:glow rad="127000">
              <a:schemeClr val="bg1"/>
            </a:glow>
          </a:effectLst>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44050" y="3301565"/>
            <a:ext cx="931298" cy="297299"/>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33588" y="986754"/>
            <a:ext cx="765468" cy="398043"/>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72365" y="2887176"/>
            <a:ext cx="825869" cy="433581"/>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21396" y="5599942"/>
            <a:ext cx="788483" cy="334520"/>
          </a:xfrm>
          <a:prstGeom prst="rect">
            <a:avLst/>
          </a:prstGeom>
        </p:spPr>
      </p:pic>
      <p:pic>
        <p:nvPicPr>
          <p:cNvPr id="21" name="Pictur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53865" y="4421003"/>
            <a:ext cx="1216797" cy="511166"/>
          </a:xfrm>
          <a:prstGeom prst="rect">
            <a:avLst/>
          </a:prstGeom>
          <a:effectLst>
            <a:glow rad="127000">
              <a:schemeClr val="bg1"/>
            </a:glow>
          </a:effectLst>
        </p:spPr>
      </p:pic>
      <p:pic>
        <p:nvPicPr>
          <p:cNvPr id="22" name="Picture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67472" y="5231516"/>
            <a:ext cx="1160492" cy="406503"/>
          </a:xfrm>
          <a:prstGeom prst="rect">
            <a:avLst/>
          </a:prstGeom>
          <a:effectLst>
            <a:glow rad="127000">
              <a:schemeClr val="bg1"/>
            </a:glow>
          </a:effectLst>
        </p:spPr>
      </p:pic>
      <p:pic>
        <p:nvPicPr>
          <p:cNvPr id="23" name="Picture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028" y="2649481"/>
            <a:ext cx="699045" cy="569721"/>
          </a:xfrm>
          <a:prstGeom prst="rect">
            <a:avLst/>
          </a:prstGeom>
        </p:spPr>
      </p:pic>
      <p:pic>
        <p:nvPicPr>
          <p:cNvPr id="27" name="Picture 2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48924" y="2541011"/>
            <a:ext cx="878588" cy="521934"/>
          </a:xfrm>
          <a:prstGeom prst="rect">
            <a:avLst/>
          </a:prstGeom>
        </p:spPr>
      </p:pic>
      <p:pic>
        <p:nvPicPr>
          <p:cNvPr id="28" name="Picture 2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46429" y="1720603"/>
            <a:ext cx="1172112" cy="483344"/>
          </a:xfrm>
          <a:prstGeom prst="rect">
            <a:avLst/>
          </a:prstGeom>
        </p:spPr>
      </p:pic>
      <p:pic>
        <p:nvPicPr>
          <p:cNvPr id="29" name="Picture 2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94476" y="4073306"/>
            <a:ext cx="1043692" cy="701361"/>
          </a:xfrm>
          <a:prstGeom prst="rect">
            <a:avLst/>
          </a:prstGeom>
        </p:spPr>
      </p:pic>
      <p:pic>
        <p:nvPicPr>
          <p:cNvPr id="30" name="Picture 2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200218" y="3719532"/>
            <a:ext cx="817455" cy="404759"/>
          </a:xfrm>
          <a:prstGeom prst="rect">
            <a:avLst/>
          </a:prstGeom>
        </p:spPr>
      </p:pic>
      <p:pic>
        <p:nvPicPr>
          <p:cNvPr id="31" name="Picture 3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77372" y="5804272"/>
            <a:ext cx="1461106" cy="273424"/>
          </a:xfrm>
          <a:prstGeom prst="rect">
            <a:avLst/>
          </a:prstGeom>
        </p:spPr>
      </p:pic>
      <p:pic>
        <p:nvPicPr>
          <p:cNvPr id="32" name="Picture 3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380311" y="5096566"/>
            <a:ext cx="995037" cy="357693"/>
          </a:xfrm>
          <a:prstGeom prst="rect">
            <a:avLst/>
          </a:prstGeom>
        </p:spPr>
      </p:pic>
      <p:pic>
        <p:nvPicPr>
          <p:cNvPr id="33" name="Picture 3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723852" y="5713791"/>
            <a:ext cx="1207320" cy="315501"/>
          </a:xfrm>
          <a:prstGeom prst="rect">
            <a:avLst/>
          </a:prstGeom>
          <a:effectLst>
            <a:glow rad="127000">
              <a:schemeClr val="bg1">
                <a:lumMod val="95000"/>
              </a:schemeClr>
            </a:glow>
          </a:effectLst>
        </p:spPr>
      </p:pic>
      <p:pic>
        <p:nvPicPr>
          <p:cNvPr id="34" name="Picture 3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298235" y="5468437"/>
            <a:ext cx="682365" cy="597531"/>
          </a:xfrm>
          <a:prstGeom prst="rect">
            <a:avLst/>
          </a:prstGeom>
        </p:spPr>
      </p:pic>
      <p:pic>
        <p:nvPicPr>
          <p:cNvPr id="35" name="Picture 3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742875" y="5575219"/>
            <a:ext cx="635696" cy="523391"/>
          </a:xfrm>
          <a:prstGeom prst="rect">
            <a:avLst/>
          </a:prstGeom>
        </p:spPr>
      </p:pic>
      <p:pic>
        <p:nvPicPr>
          <p:cNvPr id="38" name="Picture 3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306692" y="76349"/>
            <a:ext cx="1032988" cy="619794"/>
          </a:xfrm>
          <a:prstGeom prst="rect">
            <a:avLst/>
          </a:prstGeom>
        </p:spPr>
      </p:pic>
      <p:pic>
        <p:nvPicPr>
          <p:cNvPr id="39" name="Picture 3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658641" y="231644"/>
            <a:ext cx="1090176" cy="771697"/>
          </a:xfrm>
          <a:prstGeom prst="rect">
            <a:avLst/>
          </a:prstGeom>
        </p:spPr>
      </p:pic>
      <p:pic>
        <p:nvPicPr>
          <p:cNvPr id="3" name="Picture 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017673" y="866012"/>
            <a:ext cx="726526" cy="726526"/>
          </a:xfrm>
          <a:prstGeom prst="rect">
            <a:avLst/>
          </a:prstGeom>
        </p:spPr>
      </p:pic>
      <p:pic>
        <p:nvPicPr>
          <p:cNvPr id="9" name="Picture 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576180" y="1068706"/>
            <a:ext cx="1022686" cy="446572"/>
          </a:xfrm>
          <a:prstGeom prst="rect">
            <a:avLst/>
          </a:prstGeom>
        </p:spPr>
      </p:pic>
      <p:pic>
        <p:nvPicPr>
          <p:cNvPr id="20" name="Picture 1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608982" y="974382"/>
            <a:ext cx="1435414" cy="422181"/>
          </a:xfrm>
          <a:prstGeom prst="rect">
            <a:avLst/>
          </a:prstGeom>
          <a:effectLst>
            <a:glow rad="127000">
              <a:schemeClr val="bg1"/>
            </a:glow>
          </a:effectLst>
        </p:spPr>
      </p:pic>
      <p:pic>
        <p:nvPicPr>
          <p:cNvPr id="36" name="Picture 3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357668" y="2030165"/>
            <a:ext cx="666573" cy="322622"/>
          </a:xfrm>
          <a:prstGeom prst="rect">
            <a:avLst/>
          </a:prstGeom>
        </p:spPr>
      </p:pic>
      <p:pic>
        <p:nvPicPr>
          <p:cNvPr id="37" name="Picture 3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12912" y="2834864"/>
            <a:ext cx="2106452" cy="336033"/>
          </a:xfrm>
          <a:prstGeom prst="rect">
            <a:avLst/>
          </a:prstGeom>
          <a:effectLst>
            <a:glow rad="127000">
              <a:schemeClr val="bg1"/>
            </a:glow>
          </a:effectLst>
        </p:spPr>
      </p:pic>
      <p:pic>
        <p:nvPicPr>
          <p:cNvPr id="40" name="Picture 39"/>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862264" y="4704894"/>
            <a:ext cx="1570482" cy="502555"/>
          </a:xfrm>
          <a:prstGeom prst="rect">
            <a:avLst/>
          </a:prstGeom>
        </p:spPr>
      </p:pic>
      <p:pic>
        <p:nvPicPr>
          <p:cNvPr id="4" name="Picture 3"/>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470662" y="5114949"/>
            <a:ext cx="1451542" cy="275794"/>
          </a:xfrm>
          <a:prstGeom prst="rect">
            <a:avLst/>
          </a:prstGeom>
        </p:spPr>
      </p:pic>
      <p:pic>
        <p:nvPicPr>
          <p:cNvPr id="25" name="Picture 24"/>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397307" y="943166"/>
            <a:ext cx="1119098" cy="610417"/>
          </a:xfrm>
          <a:prstGeom prst="rect">
            <a:avLst/>
          </a:prstGeom>
        </p:spPr>
      </p:pic>
      <p:pic>
        <p:nvPicPr>
          <p:cNvPr id="26" name="Picture 25"/>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689909" y="4259750"/>
            <a:ext cx="1492199" cy="370337"/>
          </a:xfrm>
          <a:prstGeom prst="rect">
            <a:avLst/>
          </a:prstGeom>
        </p:spPr>
      </p:pic>
      <p:pic>
        <p:nvPicPr>
          <p:cNvPr id="41" name="Content Placeholder 3"/>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3798474" y="109737"/>
            <a:ext cx="974087" cy="704589"/>
          </a:xfrm>
          <a:prstGeom prst="rect">
            <a:avLst/>
          </a:prstGeom>
          <a:effectLst>
            <a:glow rad="127000">
              <a:schemeClr val="bg1">
                <a:lumMod val="85000"/>
              </a:schemeClr>
            </a:glow>
          </a:effectLst>
        </p:spPr>
      </p:pic>
      <p:pic>
        <p:nvPicPr>
          <p:cNvPr id="42" name="Picture 41"/>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538168" y="29020"/>
            <a:ext cx="1077066" cy="714453"/>
          </a:xfrm>
          <a:prstGeom prst="rect">
            <a:avLst/>
          </a:prstGeom>
        </p:spPr>
      </p:pic>
      <p:pic>
        <p:nvPicPr>
          <p:cNvPr id="43" name="Picture 42"/>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95230" y="1879805"/>
            <a:ext cx="905152" cy="600417"/>
          </a:xfrm>
          <a:prstGeom prst="rect">
            <a:avLst/>
          </a:prstGeom>
        </p:spPr>
      </p:pic>
      <p:pic>
        <p:nvPicPr>
          <p:cNvPr id="44" name="Picture 43"/>
          <p:cNvPicPr>
            <a:picLocks noChangeAspect="1"/>
          </p:cNvPicPr>
          <p:nvPr/>
        </p:nvPicPr>
        <p:blipFill rotWithShape="1">
          <a:blip r:embed="rId41" cstate="print">
            <a:extLst>
              <a:ext uri="{28A0092B-C50C-407E-A947-70E740481C1C}">
                <a14:useLocalDpi xmlns:a14="http://schemas.microsoft.com/office/drawing/2010/main" val="0"/>
              </a:ext>
            </a:extLst>
          </a:blip>
          <a:srcRect l="4667" t="13007" r="5151" b="12439"/>
          <a:stretch/>
        </p:blipFill>
        <p:spPr>
          <a:xfrm>
            <a:off x="2570544" y="1535804"/>
            <a:ext cx="1206506" cy="661634"/>
          </a:xfrm>
          <a:prstGeom prst="rect">
            <a:avLst/>
          </a:prstGeom>
        </p:spPr>
      </p:pic>
      <p:pic>
        <p:nvPicPr>
          <p:cNvPr id="45" name="Picture 44"/>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280924" y="1845769"/>
            <a:ext cx="1048867" cy="634470"/>
          </a:xfrm>
          <a:prstGeom prst="rect">
            <a:avLst/>
          </a:prstGeom>
        </p:spPr>
      </p:pic>
      <p:pic>
        <p:nvPicPr>
          <p:cNvPr id="46" name="Picture 45"/>
          <p:cNvPicPr>
            <a:picLocks noChangeAspect="1"/>
          </p:cNvPicPr>
          <p:nvPr/>
        </p:nvPicPr>
        <p:blipFill rotWithShape="1">
          <a:blip r:embed="rId43" cstate="print">
            <a:extLst>
              <a:ext uri="{28A0092B-C50C-407E-A947-70E740481C1C}">
                <a14:useLocalDpi xmlns:a14="http://schemas.microsoft.com/office/drawing/2010/main" val="0"/>
              </a:ext>
            </a:extLst>
          </a:blip>
          <a:srcRect l="6514" t="14107" r="7045" b="18778"/>
          <a:stretch/>
        </p:blipFill>
        <p:spPr>
          <a:xfrm>
            <a:off x="1484541" y="3285754"/>
            <a:ext cx="1153265" cy="593957"/>
          </a:xfrm>
          <a:prstGeom prst="rect">
            <a:avLst/>
          </a:prstGeom>
        </p:spPr>
      </p:pic>
      <p:pic>
        <p:nvPicPr>
          <p:cNvPr id="47" name="Picture 46"/>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92292" y="1064930"/>
            <a:ext cx="1097429" cy="727962"/>
          </a:xfrm>
          <a:prstGeom prst="rect">
            <a:avLst/>
          </a:prstGeom>
        </p:spPr>
      </p:pic>
      <p:pic>
        <p:nvPicPr>
          <p:cNvPr id="48" name="Picture 47"/>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401004" y="3306303"/>
            <a:ext cx="993777" cy="720043"/>
          </a:xfrm>
          <a:prstGeom prst="rect">
            <a:avLst/>
          </a:prstGeom>
        </p:spPr>
      </p:pic>
      <p:pic>
        <p:nvPicPr>
          <p:cNvPr id="49" name="Picture 48"/>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2951137" y="2228340"/>
            <a:ext cx="1435849" cy="501122"/>
          </a:xfrm>
          <a:prstGeom prst="rect">
            <a:avLst/>
          </a:prstGeom>
        </p:spPr>
      </p:pic>
      <p:pic>
        <p:nvPicPr>
          <p:cNvPr id="24" name="Picture 23"/>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87815" y="4093102"/>
            <a:ext cx="1287111" cy="727647"/>
          </a:xfrm>
          <a:prstGeom prst="rect">
            <a:avLst/>
          </a:prstGeom>
        </p:spPr>
      </p:pic>
      <p:pic>
        <p:nvPicPr>
          <p:cNvPr id="19" name="Picture 18"/>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5437550" y="1938353"/>
            <a:ext cx="1473833" cy="431403"/>
          </a:xfrm>
          <a:prstGeom prst="rect">
            <a:avLst/>
          </a:prstGeom>
        </p:spPr>
      </p:pic>
      <p:pic>
        <p:nvPicPr>
          <p:cNvPr id="50" name="Picture 49"/>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282021" y="5896324"/>
            <a:ext cx="2052914" cy="329932"/>
          </a:xfrm>
          <a:prstGeom prst="rect">
            <a:avLst/>
          </a:prstGeom>
        </p:spPr>
      </p:pic>
      <p:sp>
        <p:nvSpPr>
          <p:cNvPr id="52" name="Title 1"/>
          <p:cNvSpPr txBox="1">
            <a:spLocks/>
          </p:cNvSpPr>
          <p:nvPr/>
        </p:nvSpPr>
        <p:spPr bwMode="auto">
          <a:xfrm>
            <a:off x="4279125" y="2588717"/>
            <a:ext cx="2018938" cy="204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Thank You</a:t>
            </a:r>
            <a:endParaRPr kumimoji="0" lang="en-US" altLang="en-US" sz="3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3" name="Picture 52"/>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232531" y="164821"/>
            <a:ext cx="1421288" cy="712039"/>
          </a:xfrm>
          <a:prstGeom prst="rect">
            <a:avLst/>
          </a:prstGeom>
          <a:ln>
            <a:noFill/>
          </a:ln>
          <a:effectLst>
            <a:outerShdw blurRad="50800" dist="38100" dir="2700000" algn="tl" rotWithShape="0">
              <a:prstClr val="black">
                <a:alpha val="40000"/>
              </a:prstClr>
            </a:outerShdw>
          </a:effectLst>
        </p:spPr>
      </p:pic>
      <p:pic>
        <p:nvPicPr>
          <p:cNvPr id="2" name="Picture 1"/>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2772234" y="3582732"/>
            <a:ext cx="1416625" cy="555317"/>
          </a:xfrm>
          <a:prstGeom prst="rect">
            <a:avLst/>
          </a:prstGeom>
        </p:spPr>
      </p:pic>
      <p:pic>
        <p:nvPicPr>
          <p:cNvPr id="15" name="Picture 14"/>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4499833" y="4924311"/>
            <a:ext cx="1705963" cy="580027"/>
          </a:xfrm>
          <a:prstGeom prst="rect">
            <a:avLst/>
          </a:prstGeom>
        </p:spPr>
      </p:pic>
      <p:sp>
        <p:nvSpPr>
          <p:cNvPr id="51" name="Slide Number Placeholder 5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0D09A0-7E40-4B97-A1E6-224F519BD5A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5924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FD092405-C894-4F94-815C-7C094C62DE05}"/>
              </a:ext>
            </a:extLst>
          </p:cNvPr>
          <p:cNvSpPr>
            <a:spLocks noGrp="1"/>
          </p:cNvSpPr>
          <p:nvPr>
            <p:ph idx="1"/>
          </p:nvPr>
        </p:nvSpPr>
        <p:spPr>
          <a:xfrm>
            <a:off x="457200" y="1025913"/>
            <a:ext cx="8229600" cy="5284352"/>
          </a:xfrm>
        </p:spPr>
        <p:txBody>
          <a:bodyPr/>
          <a:lstStyle/>
          <a:p>
            <a:pPr marL="0" indent="0" algn="just">
              <a:spcBef>
                <a:spcPts val="310"/>
              </a:spcBef>
              <a:buNone/>
            </a:pPr>
            <a:endParaRPr lang="en-US" sz="900" dirty="0">
              <a:solidFill>
                <a:srgbClr val="222222"/>
              </a:solidFill>
              <a:latin typeface="Times New Roman" panose="02020603050405020304" pitchFamily="18" charset="0"/>
              <a:cs typeface="Times New Roman" panose="02020603050405020304" pitchFamily="18" charset="0"/>
            </a:endParaRPr>
          </a:p>
          <a:p>
            <a:pPr marL="0" indent="0" algn="just">
              <a:spcBef>
                <a:spcPts val="310"/>
              </a:spcBef>
              <a:buNone/>
            </a:pPr>
            <a:endParaRPr lang="en-US" sz="900" dirty="0">
              <a:latin typeface="Times New Roman" panose="02020603050405020304" pitchFamily="18" charset="0"/>
              <a:cs typeface="Times New Roman" panose="02020603050405020304" pitchFamily="18" charset="0"/>
            </a:endParaRPr>
          </a:p>
          <a:p>
            <a:pPr marL="0" indent="0" algn="just">
              <a:spcBef>
                <a:spcPts val="310"/>
              </a:spcBef>
              <a:buNone/>
            </a:pPr>
            <a:endParaRPr lang="en-US" sz="900" dirty="0">
              <a:latin typeface="Times New Roman" panose="02020603050405020304" pitchFamily="18" charset="0"/>
              <a:cs typeface="Times New Roman" panose="02020603050405020304" pitchFamily="18" charset="0"/>
            </a:endParaRPr>
          </a:p>
          <a:p>
            <a:pPr marL="0" indent="0" algn="just">
              <a:spcBef>
                <a:spcPts val="310"/>
              </a:spcBef>
              <a:buNone/>
            </a:pPr>
            <a:endParaRPr lang="en-US" sz="900" dirty="0">
              <a:latin typeface="Times New Roman" panose="02020603050405020304" pitchFamily="18" charset="0"/>
              <a:cs typeface="Times New Roman" panose="02020603050405020304" pitchFamily="18" charset="0"/>
            </a:endParaRPr>
          </a:p>
          <a:p>
            <a:pPr marL="0" indent="0" algn="just">
              <a:spcBef>
                <a:spcPts val="310"/>
              </a:spcBef>
              <a:buNone/>
            </a:pPr>
            <a:endParaRPr lang="en-US" sz="900"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REFERENCES</a:t>
            </a:r>
          </a:p>
        </p:txBody>
      </p:sp>
      <p:sp>
        <p:nvSpPr>
          <p:cNvPr id="7" name="Content Placeholder 3">
            <a:extLst>
              <a:ext uri="{FF2B5EF4-FFF2-40B4-BE49-F238E27FC236}">
                <a16:creationId xmlns:a16="http://schemas.microsoft.com/office/drawing/2014/main" id="{5628AE2F-AA46-4057-95EC-F7B9B2E00147}"/>
              </a:ext>
            </a:extLst>
          </p:cNvPr>
          <p:cNvSpPr txBox="1">
            <a:spLocks/>
          </p:cNvSpPr>
          <p:nvPr/>
        </p:nvSpPr>
        <p:spPr bwMode="auto">
          <a:xfrm>
            <a:off x="380512" y="1005897"/>
            <a:ext cx="8580608" cy="690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3363" indent="-233363">
              <a:spcBef>
                <a:spcPts val="600"/>
              </a:spcBef>
            </a:pPr>
            <a:r>
              <a:rPr lang="en-US" sz="1000" dirty="0">
                <a:latin typeface="Times New Roman" panose="02020603050405020304" pitchFamily="18" charset="0"/>
                <a:cs typeface="Times New Roman" panose="02020603050405020304" pitchFamily="18" charset="0"/>
              </a:rPr>
              <a:t>ACPA (2010). </a:t>
            </a:r>
            <a:r>
              <a:rPr lang="en-US" sz="1000" i="1" dirty="0">
                <a:latin typeface="Times New Roman" panose="02020603050405020304" pitchFamily="18" charset="0"/>
                <a:cs typeface="Times New Roman" panose="02020603050405020304" pitchFamily="18" charset="0"/>
              </a:rPr>
              <a:t>Why Recycle Concrete Pavements? </a:t>
            </a:r>
            <a:r>
              <a:rPr lang="en-US" sz="1000" dirty="0">
                <a:latin typeface="Times New Roman" panose="02020603050405020304" pitchFamily="18" charset="0"/>
                <a:cs typeface="Times New Roman" panose="02020603050405020304" pitchFamily="18" charset="0"/>
              </a:rPr>
              <a:t>TS043.1P. American Concrete Paving Association, Skokie, IL. http://1204075.sites.myregisteredsite.com/downloads/TS/EB0 43P /TS04 3.1P.pdf.</a:t>
            </a:r>
            <a:endParaRPr lang="en-GB" sz="1000" dirty="0">
              <a:latin typeface="Times New Roman" panose="02020603050405020304" pitchFamily="18" charset="0"/>
              <a:cs typeface="Times New Roman" panose="02020603050405020304" pitchFamily="18" charset="0"/>
            </a:endParaRPr>
          </a:p>
          <a:p>
            <a:pPr marL="233363" indent="-233363">
              <a:spcBef>
                <a:spcPts val="600"/>
              </a:spcBef>
            </a:pPr>
            <a:r>
              <a:rPr lang="en-US" sz="1000" dirty="0" err="1">
                <a:latin typeface="Times New Roman" panose="02020603050405020304" pitchFamily="18" charset="0"/>
                <a:cs typeface="Times New Roman" panose="02020603050405020304" pitchFamily="18" charset="0"/>
              </a:rPr>
              <a:t>CalTrans</a:t>
            </a:r>
            <a:r>
              <a:rPr lang="en-US" sz="1000" dirty="0">
                <a:latin typeface="Times New Roman" panose="02020603050405020304" pitchFamily="18" charset="0"/>
                <a:cs typeface="Times New Roman" panose="02020603050405020304" pitchFamily="18" charset="0"/>
              </a:rPr>
              <a:t> (2015). Standard Specifications. California Department of Transportation, Sacramento, CA.</a:t>
            </a:r>
            <a:endParaRPr lang="en-GB" sz="1000" dirty="0">
              <a:latin typeface="Times New Roman" panose="02020603050405020304" pitchFamily="18" charset="0"/>
              <a:cs typeface="Times New Roman" panose="02020603050405020304" pitchFamily="18" charset="0"/>
            </a:endParaRPr>
          </a:p>
          <a:p>
            <a:pPr marL="233363" indent="-233363">
              <a:spcBef>
                <a:spcPts val="600"/>
              </a:spcBef>
            </a:pPr>
            <a:r>
              <a:rPr lang="en-US" sz="1000" dirty="0">
                <a:latin typeface="Times New Roman" panose="02020603050405020304" pitchFamily="18" charset="0"/>
                <a:cs typeface="Times New Roman" panose="02020603050405020304" pitchFamily="18" charset="0"/>
              </a:rPr>
              <a:t>IDOT (2016). Standard Specifications for Road and Bridge Construction. Illinois Department of Transportation, Springfield, IL.</a:t>
            </a:r>
            <a:endParaRPr lang="en-GB" sz="1000" dirty="0">
              <a:latin typeface="Times New Roman" panose="02020603050405020304" pitchFamily="18" charset="0"/>
              <a:cs typeface="Times New Roman" panose="02020603050405020304" pitchFamily="18" charset="0"/>
            </a:endParaRPr>
          </a:p>
          <a:p>
            <a:pPr marL="233363" indent="-233363">
              <a:spcBef>
                <a:spcPts val="600"/>
              </a:spcBef>
            </a:pPr>
            <a:r>
              <a:rPr lang="en-US" sz="1000" dirty="0" err="1">
                <a:latin typeface="Times New Roman" panose="02020603050405020304" pitchFamily="18" charset="0"/>
                <a:cs typeface="Times New Roman" panose="02020603050405020304" pitchFamily="18" charset="0"/>
              </a:rPr>
              <a:t>Kazmee</a:t>
            </a:r>
            <a:r>
              <a:rPr lang="en-US" sz="1000" dirty="0">
                <a:latin typeface="Times New Roman" panose="02020603050405020304" pitchFamily="18" charset="0"/>
                <a:cs typeface="Times New Roman" panose="02020603050405020304" pitchFamily="18" charset="0"/>
              </a:rPr>
              <a:t>, H., Mishra, D., &amp; </a:t>
            </a:r>
            <a:r>
              <a:rPr lang="en-US" sz="1000" dirty="0" err="1">
                <a:latin typeface="Times New Roman" panose="02020603050405020304" pitchFamily="18" charset="0"/>
                <a:cs typeface="Times New Roman" panose="02020603050405020304" pitchFamily="18" charset="0"/>
              </a:rPr>
              <a:t>Tutumluer</a:t>
            </a:r>
            <a:r>
              <a:rPr lang="en-US" sz="1000" dirty="0">
                <a:latin typeface="Times New Roman" panose="02020603050405020304" pitchFamily="18" charset="0"/>
                <a:cs typeface="Times New Roman" panose="02020603050405020304" pitchFamily="18" charset="0"/>
              </a:rPr>
              <a:t>, E. (2015). Sustainable alternatives in low volume road base course applications evaluated through accelerated pavement testing. In IFCEE 2015 (pp. 409-418).</a:t>
            </a:r>
            <a:endParaRPr lang="en-GB" sz="1000" dirty="0">
              <a:latin typeface="Times New Roman" panose="02020603050405020304" pitchFamily="18" charset="0"/>
              <a:cs typeface="Times New Roman" panose="02020603050405020304" pitchFamily="18" charset="0"/>
            </a:endParaRPr>
          </a:p>
          <a:p>
            <a:pPr marL="233363" indent="-233363">
              <a:spcBef>
                <a:spcPts val="600"/>
              </a:spcBef>
            </a:pPr>
            <a:r>
              <a:rPr lang="en-US" sz="1000" dirty="0" err="1">
                <a:latin typeface="Times New Roman" panose="02020603050405020304" pitchFamily="18" charset="0"/>
                <a:cs typeface="Times New Roman" panose="02020603050405020304" pitchFamily="18" charset="0"/>
              </a:rPr>
              <a:t>Kazmee</a:t>
            </a:r>
            <a:r>
              <a:rPr lang="en-US" sz="1000" dirty="0">
                <a:latin typeface="Times New Roman" panose="02020603050405020304" pitchFamily="18" charset="0"/>
                <a:cs typeface="Times New Roman" panose="02020603050405020304" pitchFamily="18" charset="0"/>
              </a:rPr>
              <a:t>, H., </a:t>
            </a:r>
            <a:r>
              <a:rPr lang="en-US" sz="1000" dirty="0" err="1">
                <a:latin typeface="Times New Roman" panose="02020603050405020304" pitchFamily="18" charset="0"/>
                <a:cs typeface="Times New Roman" panose="02020603050405020304" pitchFamily="18" charset="0"/>
              </a:rPr>
              <a:t>Tutumluer</a:t>
            </a:r>
            <a:r>
              <a:rPr lang="en-US" sz="1000" dirty="0">
                <a:latin typeface="Times New Roman" panose="02020603050405020304" pitchFamily="18" charset="0"/>
                <a:cs typeface="Times New Roman" panose="02020603050405020304" pitchFamily="18" charset="0"/>
              </a:rPr>
              <a:t>, E., &amp; </a:t>
            </a:r>
            <a:r>
              <a:rPr lang="en-US" sz="1000" dirty="0" err="1">
                <a:latin typeface="Times New Roman" panose="02020603050405020304" pitchFamily="18" charset="0"/>
                <a:cs typeface="Times New Roman" panose="02020603050405020304" pitchFamily="18" charset="0"/>
              </a:rPr>
              <a:t>Beshears</a:t>
            </a:r>
            <a:r>
              <a:rPr lang="en-US" sz="1000" dirty="0">
                <a:latin typeface="Times New Roman" panose="02020603050405020304" pitchFamily="18" charset="0"/>
                <a:cs typeface="Times New Roman" panose="02020603050405020304" pitchFamily="18" charset="0"/>
              </a:rPr>
              <a:t>, S. (2016). Pavement working platforms constructed with large-size unconventional aggregates. </a:t>
            </a:r>
            <a:r>
              <a:rPr lang="en-US" sz="1000" i="1" dirty="0">
                <a:latin typeface="Times New Roman" panose="02020603050405020304" pitchFamily="18" charset="0"/>
                <a:cs typeface="Times New Roman" panose="02020603050405020304" pitchFamily="18" charset="0"/>
              </a:rPr>
              <a:t>Transportation Research Record: Journal of the Transportation Research Board</a:t>
            </a:r>
            <a:r>
              <a:rPr lang="en-US" sz="1000" dirty="0">
                <a:latin typeface="Times New Roman" panose="02020603050405020304" pitchFamily="18" charset="0"/>
                <a:cs typeface="Times New Roman" panose="02020603050405020304" pitchFamily="18" charset="0"/>
              </a:rPr>
              <a:t>, (2578), 1-11.</a:t>
            </a:r>
            <a:endParaRPr lang="en-GB" sz="1000" dirty="0">
              <a:latin typeface="Times New Roman" panose="02020603050405020304" pitchFamily="18" charset="0"/>
              <a:cs typeface="Times New Roman" panose="02020603050405020304" pitchFamily="18" charset="0"/>
            </a:endParaRPr>
          </a:p>
          <a:p>
            <a:pPr marL="233363" indent="-233363">
              <a:spcBef>
                <a:spcPts val="600"/>
              </a:spcBef>
            </a:pPr>
            <a:r>
              <a:rPr lang="en-US" sz="1000" dirty="0">
                <a:latin typeface="Times New Roman" panose="02020603050405020304" pitchFamily="18" charset="0"/>
                <a:cs typeface="Times New Roman" panose="02020603050405020304" pitchFamily="18" charset="0"/>
              </a:rPr>
              <a:t>Li, C., Ashlock, J. C., White, D. J., Jahren, C. T., &amp; Cetin, B. (2017). Gyratory abrasion with 2D image analysis test method for evaluation of mechanical degradation and changes in morphology and shear strength of compacted granular materials. </a:t>
            </a:r>
            <a:r>
              <a:rPr lang="en-US" sz="1000" i="1" dirty="0">
                <a:latin typeface="Times New Roman" panose="02020603050405020304" pitchFamily="18" charset="0"/>
                <a:cs typeface="Times New Roman" panose="02020603050405020304" pitchFamily="18" charset="0"/>
              </a:rPr>
              <a:t>Construction and Building Materials</a:t>
            </a:r>
            <a:r>
              <a:rPr lang="en-US" sz="1000" dirty="0">
                <a:latin typeface="Times New Roman" panose="02020603050405020304" pitchFamily="18" charset="0"/>
                <a:cs typeface="Times New Roman" panose="02020603050405020304" pitchFamily="18" charset="0"/>
              </a:rPr>
              <a:t>, </a:t>
            </a:r>
            <a:r>
              <a:rPr lang="en-US" sz="1000" i="1" dirty="0">
                <a:latin typeface="Times New Roman" panose="02020603050405020304" pitchFamily="18" charset="0"/>
                <a:cs typeface="Times New Roman" panose="02020603050405020304" pitchFamily="18" charset="0"/>
              </a:rPr>
              <a:t>152</a:t>
            </a:r>
            <a:r>
              <a:rPr lang="en-US" sz="1000" dirty="0">
                <a:latin typeface="Times New Roman" panose="02020603050405020304" pitchFamily="18" charset="0"/>
                <a:cs typeface="Times New Roman" panose="02020603050405020304" pitchFamily="18" charset="0"/>
              </a:rPr>
              <a:t>, 547-557.</a:t>
            </a:r>
            <a:endParaRPr lang="en-GB" sz="1000" dirty="0">
              <a:latin typeface="Times New Roman" panose="02020603050405020304" pitchFamily="18" charset="0"/>
              <a:cs typeface="Times New Roman" panose="02020603050405020304" pitchFamily="18" charset="0"/>
            </a:endParaRPr>
          </a:p>
          <a:p>
            <a:pPr marL="233363" indent="-233363">
              <a:spcBef>
                <a:spcPts val="600"/>
              </a:spcBef>
            </a:pPr>
            <a:r>
              <a:rPr lang="en-GB" sz="1000" dirty="0">
                <a:latin typeface="Times New Roman" panose="02020603050405020304" pitchFamily="18" charset="0"/>
                <a:cs typeface="Times New Roman" panose="02020603050405020304" pitchFamily="18" charset="0"/>
              </a:rPr>
              <a:t>MnDOT (2014a). Building Temperature Sensing Arrays (Thermocouple Trees), http://www.dot.state.mn.us/mnroad/pdfs/BuildingTemperatureSensors-TCTree(April201 4).pdf.</a:t>
            </a:r>
          </a:p>
          <a:p>
            <a:pPr marL="233363" indent="-233363">
              <a:spcBef>
                <a:spcPts val="600"/>
              </a:spcBef>
            </a:pPr>
            <a:r>
              <a:rPr lang="en-GB" sz="1000" dirty="0">
                <a:latin typeface="Times New Roman" panose="02020603050405020304" pitchFamily="18" charset="0"/>
                <a:cs typeface="Times New Roman" panose="02020603050405020304" pitchFamily="18" charset="0"/>
              </a:rPr>
              <a:t>MnDOT (2014b). Moisture Content – EW (EC, ET), http://www.dot.state.mn.us/mnroad/data/ pdfs/Base_Moisture_EC_EW_ET.pdf.</a:t>
            </a:r>
          </a:p>
          <a:p>
            <a:pPr marL="233363" indent="-233363">
              <a:spcBef>
                <a:spcPts val="600"/>
              </a:spcBef>
            </a:pPr>
            <a:r>
              <a:rPr lang="en-US" sz="1000" dirty="0" err="1">
                <a:latin typeface="Times New Roman" panose="02020603050405020304" pitchFamily="18" charset="0"/>
                <a:cs typeface="Times New Roman" panose="02020603050405020304" pitchFamily="18" charset="0"/>
              </a:rPr>
              <a:t>MoDOT</a:t>
            </a:r>
            <a:r>
              <a:rPr lang="en-US" sz="1000" dirty="0">
                <a:latin typeface="Times New Roman" panose="02020603050405020304" pitchFamily="18" charset="0"/>
                <a:cs typeface="Times New Roman" panose="02020603050405020304" pitchFamily="18" charset="0"/>
              </a:rPr>
              <a:t> (2018). Missouri Standard Specifications for Highway Construction. Missouri Highways and Transportations </a:t>
            </a:r>
            <a:r>
              <a:rPr lang="en-US" sz="1000" dirty="0" err="1">
                <a:latin typeface="Times New Roman" panose="02020603050405020304" pitchFamily="18" charset="0"/>
                <a:cs typeface="Times New Roman" panose="02020603050405020304" pitchFamily="18" charset="0"/>
              </a:rPr>
              <a:t>Comission</a:t>
            </a:r>
            <a:r>
              <a:rPr lang="en-US" sz="1000" dirty="0">
                <a:latin typeface="Times New Roman" panose="02020603050405020304" pitchFamily="18" charset="0"/>
                <a:cs typeface="Times New Roman" panose="02020603050405020304" pitchFamily="18" charset="0"/>
              </a:rPr>
              <a:t>. </a:t>
            </a:r>
            <a:endParaRPr lang="en-GB" sz="1000" dirty="0">
              <a:latin typeface="Times New Roman" panose="02020603050405020304" pitchFamily="18" charset="0"/>
              <a:cs typeface="Times New Roman" panose="02020603050405020304" pitchFamily="18" charset="0"/>
            </a:endParaRPr>
          </a:p>
          <a:p>
            <a:pPr marL="233363" indent="-233363">
              <a:spcBef>
                <a:spcPts val="600"/>
              </a:spcBef>
            </a:pPr>
            <a:r>
              <a:rPr lang="en-GB" sz="1000" dirty="0">
                <a:latin typeface="Times New Roman" panose="02020603050405020304" pitchFamily="18" charset="0"/>
                <a:cs typeface="Times New Roman" panose="02020603050405020304" pitchFamily="18" charset="0"/>
              </a:rPr>
              <a:t>Mooney, M., Rinehart, R., White, D., </a:t>
            </a:r>
            <a:r>
              <a:rPr lang="en-GB" sz="1000" dirty="0" err="1">
                <a:latin typeface="Times New Roman" panose="02020603050405020304" pitchFamily="18" charset="0"/>
                <a:cs typeface="Times New Roman" panose="02020603050405020304" pitchFamily="18" charset="0"/>
              </a:rPr>
              <a:t>Vennapusa</a:t>
            </a:r>
            <a:r>
              <a:rPr lang="en-GB" sz="1000" dirty="0">
                <a:latin typeface="Times New Roman" panose="02020603050405020304" pitchFamily="18" charset="0"/>
                <a:cs typeface="Times New Roman" panose="02020603050405020304" pitchFamily="18" charset="0"/>
              </a:rPr>
              <a:t>, P., </a:t>
            </a:r>
            <a:r>
              <a:rPr lang="en-GB" sz="1000" dirty="0" err="1">
                <a:latin typeface="Times New Roman" panose="02020603050405020304" pitchFamily="18" charset="0"/>
                <a:cs typeface="Times New Roman" panose="02020603050405020304" pitchFamily="18" charset="0"/>
              </a:rPr>
              <a:t>Facas</a:t>
            </a:r>
            <a:r>
              <a:rPr lang="en-GB" sz="1000" dirty="0">
                <a:latin typeface="Times New Roman" panose="02020603050405020304" pitchFamily="18" charset="0"/>
                <a:cs typeface="Times New Roman" panose="02020603050405020304" pitchFamily="18" charset="0"/>
              </a:rPr>
              <a:t>, N., &amp; </a:t>
            </a:r>
            <a:r>
              <a:rPr lang="en-GB" sz="1000" dirty="0" err="1">
                <a:latin typeface="Times New Roman" panose="02020603050405020304" pitchFamily="18" charset="0"/>
                <a:cs typeface="Times New Roman" panose="02020603050405020304" pitchFamily="18" charset="0"/>
              </a:rPr>
              <a:t>Musimbi</a:t>
            </a:r>
            <a:r>
              <a:rPr lang="en-GB" sz="1000" dirty="0">
                <a:latin typeface="Times New Roman" panose="02020603050405020304" pitchFamily="18" charset="0"/>
                <a:cs typeface="Times New Roman" panose="02020603050405020304" pitchFamily="18" charset="0"/>
              </a:rPr>
              <a:t>, O. (2010). Intelligent soil compaction systems. NCHRP Report 676. National Cooperative Highway Research Program, Washington, D.C.</a:t>
            </a:r>
          </a:p>
          <a:p>
            <a:pPr marL="233363" indent="-233363">
              <a:spcBef>
                <a:spcPts val="600"/>
              </a:spcBef>
            </a:pPr>
            <a:r>
              <a:rPr lang="en-US" sz="1000" dirty="0">
                <a:latin typeface="Times New Roman" panose="02020603050405020304" pitchFamily="18" charset="0"/>
                <a:cs typeface="Times New Roman" panose="02020603050405020304" pitchFamily="18" charset="0"/>
              </a:rPr>
              <a:t>USGS (2018). Mineral Commodity Summaries. US Geological Survey. </a:t>
            </a:r>
            <a:endParaRPr lang="en-GB" sz="1000" dirty="0">
              <a:latin typeface="Times New Roman" panose="02020603050405020304" pitchFamily="18" charset="0"/>
              <a:cs typeface="Times New Roman" panose="02020603050405020304" pitchFamily="18" charset="0"/>
            </a:endParaRPr>
          </a:p>
          <a:p>
            <a:pPr marL="233363" indent="-233363">
              <a:spcBef>
                <a:spcPts val="600"/>
              </a:spcBef>
            </a:pPr>
            <a:r>
              <a:rPr lang="en-GB" sz="1000" dirty="0">
                <a:latin typeface="Times New Roman" panose="02020603050405020304" pitchFamily="18" charset="0"/>
                <a:cs typeface="Times New Roman" panose="02020603050405020304" pitchFamily="18" charset="0"/>
              </a:rPr>
              <a:t>Van </a:t>
            </a:r>
            <a:r>
              <a:rPr lang="en-GB" sz="1000" dirty="0" err="1">
                <a:latin typeface="Times New Roman" panose="02020603050405020304" pitchFamily="18" charset="0"/>
                <a:cs typeface="Times New Roman" panose="02020603050405020304" pitchFamily="18" charset="0"/>
              </a:rPr>
              <a:t>Deusen</a:t>
            </a:r>
            <a:r>
              <a:rPr lang="en-GB" sz="1000" dirty="0">
                <a:latin typeface="Times New Roman" panose="02020603050405020304" pitchFamily="18" charset="0"/>
                <a:cs typeface="Times New Roman" panose="02020603050405020304" pitchFamily="18" charset="0"/>
              </a:rPr>
              <a:t>, D., Burnham, T., Dai, S., </a:t>
            </a:r>
            <a:r>
              <a:rPr lang="en-GB" sz="1000" dirty="0" err="1">
                <a:latin typeface="Times New Roman" panose="02020603050405020304" pitchFamily="18" charset="0"/>
                <a:cs typeface="Times New Roman" panose="02020603050405020304" pitchFamily="18" charset="0"/>
              </a:rPr>
              <a:t>Geib</a:t>
            </a:r>
            <a:r>
              <a:rPr lang="en-GB" sz="1000" dirty="0">
                <a:latin typeface="Times New Roman" panose="02020603050405020304" pitchFamily="18" charset="0"/>
                <a:cs typeface="Times New Roman" panose="02020603050405020304" pitchFamily="18" charset="0"/>
              </a:rPr>
              <a:t>, J., Hanson, C., </a:t>
            </a:r>
            <a:r>
              <a:rPr lang="en-GB" sz="1000" dirty="0" err="1">
                <a:latin typeface="Times New Roman" panose="02020603050405020304" pitchFamily="18" charset="0"/>
                <a:cs typeface="Times New Roman" panose="02020603050405020304" pitchFamily="18" charset="0"/>
              </a:rPr>
              <a:t>Izevbekhai</a:t>
            </a:r>
            <a:r>
              <a:rPr lang="en-GB" sz="1000" dirty="0">
                <a:latin typeface="Times New Roman" panose="02020603050405020304" pitchFamily="18" charset="0"/>
                <a:cs typeface="Times New Roman" panose="02020603050405020304" pitchFamily="18" charset="0"/>
              </a:rPr>
              <a:t>, B., Johnson, E., </a:t>
            </a:r>
            <a:r>
              <a:rPr lang="en-GB" sz="1000" dirty="0" err="1">
                <a:latin typeface="Times New Roman" panose="02020603050405020304" pitchFamily="18" charset="0"/>
                <a:cs typeface="Times New Roman" panose="02020603050405020304" pitchFamily="18" charset="0"/>
              </a:rPr>
              <a:t>Palek</a:t>
            </a:r>
            <a:r>
              <a:rPr lang="en-GB" sz="1000" dirty="0">
                <a:latin typeface="Times New Roman" panose="02020603050405020304" pitchFamily="18" charset="0"/>
                <a:cs typeface="Times New Roman" panose="02020603050405020304" pitchFamily="18" charset="0"/>
              </a:rPr>
              <a:t>, L., </a:t>
            </a:r>
            <a:r>
              <a:rPr lang="en-GB" sz="1000" dirty="0" err="1">
                <a:latin typeface="Times New Roman" panose="02020603050405020304" pitchFamily="18" charset="0"/>
                <a:cs typeface="Times New Roman" panose="02020603050405020304" pitchFamily="18" charset="0"/>
              </a:rPr>
              <a:t>Siekmeier</a:t>
            </a:r>
            <a:r>
              <a:rPr lang="en-GB" sz="1000" dirty="0">
                <a:latin typeface="Times New Roman" panose="02020603050405020304" pitchFamily="18" charset="0"/>
                <a:cs typeface="Times New Roman" panose="02020603050405020304" pitchFamily="18" charset="0"/>
              </a:rPr>
              <a:t>, J., </a:t>
            </a:r>
            <a:r>
              <a:rPr lang="en-GB" sz="1000" dirty="0" err="1">
                <a:latin typeface="Times New Roman" panose="02020603050405020304" pitchFamily="18" charset="0"/>
                <a:cs typeface="Times New Roman" panose="02020603050405020304" pitchFamily="18" charset="0"/>
              </a:rPr>
              <a:t>Vrtis</a:t>
            </a:r>
            <a:r>
              <a:rPr lang="en-GB" sz="1000" dirty="0">
                <a:latin typeface="Times New Roman" panose="02020603050405020304" pitchFamily="18" charset="0"/>
                <a:cs typeface="Times New Roman" panose="02020603050405020304" pitchFamily="18" charset="0"/>
              </a:rPr>
              <a:t>, M., &amp; </a:t>
            </a:r>
            <a:r>
              <a:rPr lang="en-GB" sz="1000" dirty="0" err="1">
                <a:latin typeface="Times New Roman" panose="02020603050405020304" pitchFamily="18" charset="0"/>
                <a:cs typeface="Times New Roman" panose="02020603050405020304" pitchFamily="18" charset="0"/>
              </a:rPr>
              <a:t>Worel</a:t>
            </a:r>
            <a:r>
              <a:rPr lang="en-GB" sz="1000" dirty="0">
                <a:latin typeface="Times New Roman" panose="02020603050405020304" pitchFamily="18" charset="0"/>
                <a:cs typeface="Times New Roman" panose="02020603050405020304" pitchFamily="18" charset="0"/>
              </a:rPr>
              <a:t>, B. (2018). Report on 2017 </a:t>
            </a:r>
            <a:r>
              <a:rPr lang="en-GB" sz="1000" dirty="0" err="1">
                <a:latin typeface="Times New Roman" panose="02020603050405020304" pitchFamily="18" charset="0"/>
                <a:cs typeface="Times New Roman" panose="02020603050405020304" pitchFamily="18" charset="0"/>
              </a:rPr>
              <a:t>MnROAD</a:t>
            </a:r>
            <a:r>
              <a:rPr lang="en-GB" sz="1000" dirty="0">
                <a:latin typeface="Times New Roman" panose="02020603050405020304" pitchFamily="18" charset="0"/>
                <a:cs typeface="Times New Roman" panose="02020603050405020304" pitchFamily="18" charset="0"/>
              </a:rPr>
              <a:t> construction activities. Report No. MN/RC 2018-16. Minnesota Department of Transportation, St. Paul, MN.</a:t>
            </a:r>
          </a:p>
          <a:p>
            <a:pPr marL="233363" indent="-233363">
              <a:spcBef>
                <a:spcPts val="600"/>
              </a:spcBef>
            </a:pPr>
            <a:r>
              <a:rPr lang="en-GB" sz="1000" dirty="0" err="1">
                <a:latin typeface="Times New Roman" panose="02020603050405020304" pitchFamily="18" charset="0"/>
                <a:cs typeface="Times New Roman" panose="02020603050405020304" pitchFamily="18" charset="0"/>
              </a:rPr>
              <a:t>Vennapusa</a:t>
            </a:r>
            <a:r>
              <a:rPr lang="en-GB" sz="1000" dirty="0">
                <a:latin typeface="Times New Roman" panose="02020603050405020304" pitchFamily="18" charset="0"/>
                <a:cs typeface="Times New Roman" panose="02020603050405020304" pitchFamily="18" charset="0"/>
              </a:rPr>
              <a:t>, P. K. R., White, D. J., </a:t>
            </a:r>
            <a:r>
              <a:rPr lang="en-GB" sz="1000" dirty="0" err="1">
                <a:latin typeface="Times New Roman" panose="02020603050405020304" pitchFamily="18" charset="0"/>
                <a:cs typeface="Times New Roman" panose="02020603050405020304" pitchFamily="18" charset="0"/>
              </a:rPr>
              <a:t>Siekmeier</a:t>
            </a:r>
            <a:r>
              <a:rPr lang="en-GB" sz="1000" dirty="0">
                <a:latin typeface="Times New Roman" panose="02020603050405020304" pitchFamily="18" charset="0"/>
                <a:cs typeface="Times New Roman" panose="02020603050405020304" pitchFamily="18" charset="0"/>
              </a:rPr>
              <a:t>, J., &amp; </a:t>
            </a:r>
            <a:r>
              <a:rPr lang="en-GB" sz="1000" dirty="0" err="1">
                <a:latin typeface="Times New Roman" panose="02020603050405020304" pitchFamily="18" charset="0"/>
                <a:cs typeface="Times New Roman" panose="02020603050405020304" pitchFamily="18" charset="0"/>
              </a:rPr>
              <a:t>Embacher</a:t>
            </a:r>
            <a:r>
              <a:rPr lang="en-GB" sz="1000" dirty="0">
                <a:latin typeface="Times New Roman" panose="02020603050405020304" pitchFamily="18" charset="0"/>
                <a:cs typeface="Times New Roman" panose="02020603050405020304" pitchFamily="18" charset="0"/>
              </a:rPr>
              <a:t>, R. A. (2012). In situ mechanistic characterisations of granular pavement foundation layers. International Journal of Pavement Engineering, 13(1), 52-67.</a:t>
            </a:r>
          </a:p>
          <a:p>
            <a:pPr marL="233363" indent="-233363">
              <a:spcBef>
                <a:spcPts val="600"/>
              </a:spcBef>
            </a:pPr>
            <a:r>
              <a:rPr lang="en-GB" sz="1000" dirty="0" err="1">
                <a:latin typeface="Times New Roman" panose="02020603050405020304" pitchFamily="18" charset="0"/>
                <a:cs typeface="Times New Roman" panose="02020603050405020304" pitchFamily="18" charset="0"/>
              </a:rPr>
              <a:t>Vennapusa</a:t>
            </a:r>
            <a:r>
              <a:rPr lang="en-GB" sz="1000" dirty="0">
                <a:latin typeface="Times New Roman" panose="02020603050405020304" pitchFamily="18" charset="0"/>
                <a:cs typeface="Times New Roman" panose="02020603050405020304" pitchFamily="18" charset="0"/>
              </a:rPr>
              <a:t>, P. K., &amp; White, D. J. (2009). Comparison of light weight deflectometer measurements for pavement foundation materials. Geotechnical Testing Journal, 32(3), 1-13.</a:t>
            </a:r>
          </a:p>
          <a:p>
            <a:pPr marL="233363" indent="-233363">
              <a:spcBef>
                <a:spcPts val="600"/>
              </a:spcBef>
            </a:pPr>
            <a:r>
              <a:rPr lang="en-GB" sz="1000" dirty="0">
                <a:latin typeface="Times New Roman" panose="02020603050405020304" pitchFamily="18" charset="0"/>
                <a:cs typeface="Times New Roman" panose="02020603050405020304" pitchFamily="18" charset="0"/>
              </a:rPr>
              <a:t>White, D. J., &amp; </a:t>
            </a:r>
            <a:r>
              <a:rPr lang="en-GB" sz="1000" dirty="0" err="1">
                <a:latin typeface="Times New Roman" panose="02020603050405020304" pitchFamily="18" charset="0"/>
                <a:cs typeface="Times New Roman" panose="02020603050405020304" pitchFamily="18" charset="0"/>
              </a:rPr>
              <a:t>Vennapusa</a:t>
            </a:r>
            <a:r>
              <a:rPr lang="en-GB" sz="1000" dirty="0">
                <a:latin typeface="Times New Roman" panose="02020603050405020304" pitchFamily="18" charset="0"/>
                <a:cs typeface="Times New Roman" panose="02020603050405020304" pitchFamily="18" charset="0"/>
              </a:rPr>
              <a:t>, P. (2017) 2017 </a:t>
            </a:r>
            <a:r>
              <a:rPr lang="en-GB" sz="1000" dirty="0" err="1">
                <a:latin typeface="Times New Roman" panose="02020603050405020304" pitchFamily="18" charset="0"/>
                <a:cs typeface="Times New Roman" panose="02020603050405020304" pitchFamily="18" charset="0"/>
              </a:rPr>
              <a:t>MnROAD</a:t>
            </a:r>
            <a:r>
              <a:rPr lang="en-GB" sz="1000" dirty="0">
                <a:latin typeface="Times New Roman" panose="02020603050405020304" pitchFamily="18" charset="0"/>
                <a:cs typeface="Times New Roman" panose="02020603050405020304" pitchFamily="18" charset="0"/>
              </a:rPr>
              <a:t> unbound layer evaluation using intelligent compaction: </a:t>
            </a:r>
            <a:r>
              <a:rPr lang="en-GB" sz="1000" dirty="0" err="1">
                <a:latin typeface="Times New Roman" panose="02020603050405020304" pitchFamily="18" charset="0"/>
                <a:cs typeface="Times New Roman" panose="02020603050405020304" pitchFamily="18" charset="0"/>
              </a:rPr>
              <a:t>Ingios</a:t>
            </a:r>
            <a:r>
              <a:rPr lang="en-GB" sz="1000" dirty="0">
                <a:latin typeface="Times New Roman" panose="02020603050405020304" pitchFamily="18" charset="0"/>
                <a:cs typeface="Times New Roman" panose="02020603050405020304" pitchFamily="18" charset="0"/>
              </a:rPr>
              <a:t> validated intelligent compaction (VIC) results. Report No. 2017-043. </a:t>
            </a:r>
            <a:r>
              <a:rPr lang="en-GB" sz="1000" dirty="0" err="1">
                <a:latin typeface="Times New Roman" panose="02020603050405020304" pitchFamily="18" charset="0"/>
                <a:cs typeface="Times New Roman" panose="02020603050405020304" pitchFamily="18" charset="0"/>
              </a:rPr>
              <a:t>Ingios</a:t>
            </a:r>
            <a:r>
              <a:rPr lang="en-GB" sz="1000" dirty="0">
                <a:latin typeface="Times New Roman" panose="02020603050405020304" pitchFamily="18" charset="0"/>
                <a:cs typeface="Times New Roman" panose="02020603050405020304" pitchFamily="18" charset="0"/>
              </a:rPr>
              <a:t> Geotechnics.</a:t>
            </a:r>
          </a:p>
          <a:p>
            <a:pPr marL="233363" indent="-233363">
              <a:spcBef>
                <a:spcPts val="600"/>
              </a:spcBef>
            </a:pPr>
            <a:r>
              <a:rPr lang="en-US" sz="1000" dirty="0">
                <a:latin typeface="Times New Roman" panose="02020603050405020304" pitchFamily="18" charset="0"/>
                <a:cs typeface="Times New Roman" panose="02020603050405020304" pitchFamily="18" charset="0"/>
              </a:rPr>
              <a:t>WisDOT (2018). Standard Specifications. Wisconsin Department of Transportation, WI.</a:t>
            </a:r>
            <a:endParaRPr lang="en-GB" sz="1000" dirty="0">
              <a:latin typeface="Times New Roman" panose="02020603050405020304" pitchFamily="18" charset="0"/>
              <a:cs typeface="Times New Roman" panose="02020603050405020304" pitchFamily="18" charset="0"/>
            </a:endParaRPr>
          </a:p>
          <a:p>
            <a:pPr>
              <a:spcBef>
                <a:spcPts val="600"/>
              </a:spcBef>
              <a:spcAft>
                <a:spcPts val="600"/>
              </a:spcAft>
            </a:pPr>
            <a:endParaRPr lang="en-GB" sz="1000" dirty="0">
              <a:latin typeface="Times New Roman" panose="02020603050405020304" pitchFamily="18" charset="0"/>
              <a:cs typeface="Times New Roman" panose="02020603050405020304" pitchFamily="18" charset="0"/>
            </a:endParaRPr>
          </a:p>
          <a:p>
            <a:pPr>
              <a:spcBef>
                <a:spcPts val="600"/>
              </a:spcBef>
              <a:spcAft>
                <a:spcPts val="600"/>
              </a:spcAft>
            </a:pPr>
            <a:endParaRPr lang="en-GB" sz="1000" dirty="0">
              <a:latin typeface="Times New Roman" panose="02020603050405020304" pitchFamily="18" charset="0"/>
              <a:cs typeface="Times New Roman" panose="02020603050405020304" pitchFamily="18" charset="0"/>
            </a:endParaRPr>
          </a:p>
          <a:p>
            <a:pPr>
              <a:spcBef>
                <a:spcPts val="600"/>
              </a:spcBef>
              <a:spcAft>
                <a:spcPts val="600"/>
              </a:spcAft>
            </a:pPr>
            <a:endParaRPr lang="en-GB" sz="1000" dirty="0">
              <a:latin typeface="Times New Roman" panose="02020603050405020304" pitchFamily="18" charset="0"/>
              <a:cs typeface="Times New Roman" panose="02020603050405020304" pitchFamily="18" charset="0"/>
            </a:endParaRPr>
          </a:p>
          <a:p>
            <a:pPr>
              <a:spcBef>
                <a:spcPts val="600"/>
              </a:spcBef>
              <a:spcAft>
                <a:spcPts val="600"/>
              </a:spcAft>
            </a:pPr>
            <a:endParaRPr lang="en-GB" sz="1000" dirty="0">
              <a:latin typeface="Times New Roman" panose="02020603050405020304" pitchFamily="18" charset="0"/>
              <a:cs typeface="Times New Roman" panose="02020603050405020304" pitchFamily="18" charset="0"/>
            </a:endParaRPr>
          </a:p>
          <a:p>
            <a:pPr>
              <a:spcBef>
                <a:spcPts val="600"/>
              </a:spcBef>
              <a:spcAft>
                <a:spcPts val="600"/>
              </a:spcAft>
            </a:pPr>
            <a:endParaRPr lang="en-GB" sz="1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7443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F093385-6167-4187-B72A-FF18F8CE5488}"/>
              </a:ext>
            </a:extLst>
          </p:cNvPr>
          <p:cNvGraphicFramePr/>
          <p:nvPr>
            <p:extLst>
              <p:ext uri="{D42A27DB-BD31-4B8C-83A1-F6EECF244321}">
                <p14:modId xmlns:p14="http://schemas.microsoft.com/office/powerpoint/2010/main" val="4195278074"/>
              </p:ext>
            </p:extLst>
          </p:nvPr>
        </p:nvGraphicFramePr>
        <p:xfrm>
          <a:off x="474454" y="1156622"/>
          <a:ext cx="8229599" cy="43163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RESEARCH MOTIVATION</a:t>
            </a:r>
          </a:p>
        </p:txBody>
      </p:sp>
    </p:spTree>
    <p:extLst>
      <p:ext uri="{BB962C8B-B14F-4D97-AF65-F5344CB8AC3E}">
        <p14:creationId xmlns:p14="http://schemas.microsoft.com/office/powerpoint/2010/main" val="42731458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9525" y="1676400"/>
            <a:ext cx="9144000" cy="1143000"/>
          </a:xfrm>
        </p:spPr>
        <p:txBody>
          <a:bodyPr/>
          <a:lstStyle/>
          <a:p>
            <a:pPr eaLnBrk="1" hangingPunct="1"/>
            <a:r>
              <a:rPr lang="en-US" altLang="en-US" dirty="0">
                <a:latin typeface="Times New Roman" panose="02020603050405020304" pitchFamily="18" charset="0"/>
                <a:cs typeface="Times New Roman" panose="02020603050405020304" pitchFamily="18" charset="0"/>
              </a:rPr>
              <a:t>Thank You!</a:t>
            </a:r>
          </a:p>
        </p:txBody>
      </p:sp>
      <p:sp>
        <p:nvSpPr>
          <p:cNvPr id="5" name="Content Placeholder 2"/>
          <p:cNvSpPr>
            <a:spLocks noGrp="1"/>
          </p:cNvSpPr>
          <p:nvPr>
            <p:ph idx="1"/>
          </p:nvPr>
        </p:nvSpPr>
        <p:spPr>
          <a:xfrm>
            <a:off x="-1506" y="2781979"/>
            <a:ext cx="9144000" cy="942975"/>
          </a:xfrm>
        </p:spPr>
        <p:txBody>
          <a:bodyPr rtlCol="0">
            <a:noAutofit/>
          </a:bodyPr>
          <a:lstStyle/>
          <a:p>
            <a:pPr marL="0" indent="0" algn="ctr" eaLnBrk="1" fontAlgn="auto" hangingPunct="1">
              <a:spcAft>
                <a:spcPts val="0"/>
              </a:spcAft>
              <a:buFont typeface="Arial" panose="020B0604020202020204" pitchFamily="34" charset="0"/>
              <a:buNone/>
              <a:defRPr/>
            </a:pPr>
            <a:r>
              <a:rPr lang="en-US" sz="4800" b="1" dirty="0">
                <a:solidFill>
                  <a:srgbClr val="9E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QUESTIONS??</a:t>
            </a:r>
            <a:endParaRPr lang="en-US" sz="4800" dirty="0">
              <a:solidFill>
                <a:srgbClr val="9E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02868" y="4446165"/>
            <a:ext cx="2581275" cy="1771650"/>
          </a:xfrm>
          <a:prstGeom prst="rect">
            <a:avLst/>
          </a:prstGeom>
        </p:spPr>
      </p:pic>
      <p:pic>
        <p:nvPicPr>
          <p:cNvPr id="3" name="Picture 2"/>
          <p:cNvPicPr>
            <a:picLocks noChangeAspect="1"/>
          </p:cNvPicPr>
          <p:nvPr/>
        </p:nvPicPr>
        <p:blipFill>
          <a:blip r:embed="rId3"/>
          <a:stretch>
            <a:fillRect/>
          </a:stretch>
        </p:blipFill>
        <p:spPr>
          <a:xfrm>
            <a:off x="7693798" y="4150463"/>
            <a:ext cx="1304924" cy="2067352"/>
          </a:xfrm>
          <a:prstGeom prst="rect">
            <a:avLst/>
          </a:prstGeom>
        </p:spPr>
      </p:pic>
    </p:spTree>
    <p:extLst>
      <p:ext uri="{BB962C8B-B14F-4D97-AF65-F5344CB8AC3E}">
        <p14:creationId xmlns:p14="http://schemas.microsoft.com/office/powerpoint/2010/main" val="17044879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ontent Placeholder 2">
            <a:extLst>
              <a:ext uri="{FF2B5EF4-FFF2-40B4-BE49-F238E27FC236}">
                <a16:creationId xmlns:a16="http://schemas.microsoft.com/office/drawing/2014/main" id="{B0AC4A6D-E84E-49D7-A433-F70C3EF0996F}"/>
              </a:ext>
            </a:extLst>
          </p:cNvPr>
          <p:cNvSpPr>
            <a:spLocks noGrp="1"/>
          </p:cNvSpPr>
          <p:nvPr>
            <p:ph idx="1"/>
          </p:nvPr>
        </p:nvSpPr>
        <p:spPr>
          <a:xfrm>
            <a:off x="457200" y="1025913"/>
            <a:ext cx="8229600" cy="5100258"/>
          </a:xfrm>
        </p:spPr>
        <p:txBody>
          <a:bodyPr/>
          <a:lstStyle/>
          <a:p>
            <a:pPr>
              <a:spcBef>
                <a:spcPts val="300"/>
              </a:spcBef>
              <a:spcAft>
                <a:spcPts val="300"/>
              </a:spcAft>
            </a:pPr>
            <a:r>
              <a:rPr lang="en-US" sz="2400" dirty="0">
                <a:latin typeface="Times New Roman" panose="02020603050405020304" pitchFamily="18" charset="0"/>
                <a:cs typeface="Times New Roman" panose="02020603050405020304" pitchFamily="18" charset="0"/>
              </a:rPr>
              <a:t>Flexible pavements</a:t>
            </a:r>
          </a:p>
          <a:p>
            <a:pPr lvl="1">
              <a:spcBef>
                <a:spcPts val="300"/>
              </a:spcBef>
              <a:spcAft>
                <a:spcPts val="300"/>
              </a:spcAft>
            </a:pPr>
            <a:r>
              <a:rPr lang="en-US" sz="2000" dirty="0">
                <a:latin typeface="Times New Roman" panose="02020603050405020304" pitchFamily="18" charset="0"/>
                <a:cs typeface="Times New Roman" panose="02020603050405020304" pitchFamily="18" charset="0"/>
              </a:rPr>
              <a:t>90% of the paved roads</a:t>
            </a:r>
          </a:p>
          <a:p>
            <a:pPr>
              <a:spcBef>
                <a:spcPts val="300"/>
              </a:spcBef>
              <a:spcAft>
                <a:spcPts val="300"/>
              </a:spcAft>
            </a:pPr>
            <a:r>
              <a:rPr lang="en-US" sz="2400" dirty="0">
                <a:latin typeface="Times New Roman" panose="02020603050405020304" pitchFamily="18" charset="0"/>
                <a:cs typeface="Times New Roman" panose="02020603050405020304" pitchFamily="18" charset="0"/>
              </a:rPr>
              <a:t>Load distribution</a:t>
            </a:r>
          </a:p>
          <a:p>
            <a:pPr>
              <a:spcBef>
                <a:spcPts val="300"/>
              </a:spcBef>
              <a:spcAft>
                <a:spcPts val="300"/>
              </a:spcAft>
            </a:pPr>
            <a:r>
              <a:rPr lang="en-US" sz="2400" dirty="0">
                <a:latin typeface="Times New Roman" panose="02020603050405020304" pitchFamily="18" charset="0"/>
                <a:cs typeface="Times New Roman" panose="02020603050405020304" pitchFamily="18" charset="0"/>
              </a:rPr>
              <a:t>Aggregate base layer</a:t>
            </a:r>
          </a:p>
          <a:p>
            <a:pPr lvl="1">
              <a:spcBef>
                <a:spcPts val="300"/>
              </a:spcBef>
              <a:spcAft>
                <a:spcPts val="300"/>
              </a:spcAft>
            </a:pPr>
            <a:r>
              <a:rPr lang="en-US" sz="2000" dirty="0">
                <a:latin typeface="Times New Roman" panose="02020603050405020304" pitchFamily="18" charset="0"/>
                <a:cs typeface="Times New Roman" panose="02020603050405020304" pitchFamily="18" charset="0"/>
              </a:rPr>
              <a:t>Primary load carrying sublayer</a:t>
            </a:r>
          </a:p>
          <a:p>
            <a:pPr lvl="1">
              <a:spcBef>
                <a:spcPts val="300"/>
              </a:spcBef>
              <a:spcAft>
                <a:spcPts val="300"/>
              </a:spcAft>
            </a:pPr>
            <a:r>
              <a:rPr lang="en-US" sz="2000" dirty="0">
                <a:latin typeface="Times New Roman" panose="02020603050405020304" pitchFamily="18" charset="0"/>
                <a:cs typeface="Times New Roman" panose="02020603050405020304" pitchFamily="18" charset="0"/>
              </a:rPr>
              <a:t>Stiff and permeable</a:t>
            </a:r>
          </a:p>
          <a:p>
            <a:pPr>
              <a:spcBef>
                <a:spcPts val="300"/>
              </a:spcBef>
              <a:spcAft>
                <a:spcPts val="300"/>
              </a:spcAft>
            </a:pPr>
            <a:r>
              <a:rPr lang="en-US" sz="2400" dirty="0">
                <a:latin typeface="Times New Roman" panose="02020603050405020304" pitchFamily="18" charset="0"/>
                <a:cs typeface="Times New Roman" panose="02020603050405020304" pitchFamily="18" charset="0"/>
              </a:rPr>
              <a:t>Subbase layer</a:t>
            </a:r>
          </a:p>
          <a:p>
            <a:pPr lvl="1">
              <a:spcBef>
                <a:spcPts val="300"/>
              </a:spcBef>
              <a:spcAft>
                <a:spcPts val="300"/>
              </a:spcAft>
            </a:pPr>
            <a:r>
              <a:rPr lang="en-US" sz="2000" dirty="0">
                <a:latin typeface="Times New Roman" panose="02020603050405020304" pitchFamily="18" charset="0"/>
                <a:cs typeface="Times New Roman" panose="02020603050405020304" pitchFamily="18" charset="0"/>
              </a:rPr>
              <a:t>Optional</a:t>
            </a:r>
          </a:p>
          <a:p>
            <a:pPr lvl="1">
              <a:spcBef>
                <a:spcPts val="300"/>
              </a:spcBef>
              <a:spcAft>
                <a:spcPts val="300"/>
              </a:spcAft>
            </a:pPr>
            <a:r>
              <a:rPr lang="en-US" sz="2000" dirty="0">
                <a:latin typeface="Times New Roman" panose="02020603050405020304" pitchFamily="18" charset="0"/>
                <a:cs typeface="Times New Roman" panose="02020603050405020304" pitchFamily="18" charset="0"/>
              </a:rPr>
              <a:t>Secondary load carrying sublayer</a:t>
            </a:r>
          </a:p>
          <a:p>
            <a:pPr lvl="1">
              <a:spcBef>
                <a:spcPts val="300"/>
              </a:spcBef>
              <a:spcAft>
                <a:spcPts val="300"/>
              </a:spcAft>
            </a:pPr>
            <a:r>
              <a:rPr lang="en-US" sz="2000" dirty="0">
                <a:latin typeface="Times New Roman" panose="02020603050405020304" pitchFamily="18" charset="0"/>
                <a:cs typeface="Times New Roman" panose="02020603050405020304" pitchFamily="18" charset="0"/>
              </a:rPr>
              <a:t>Separation</a:t>
            </a:r>
          </a:p>
          <a:p>
            <a:pPr lvl="1">
              <a:spcBef>
                <a:spcPts val="300"/>
              </a:spcBef>
              <a:spcAft>
                <a:spcPts val="300"/>
              </a:spcAft>
            </a:pPr>
            <a:r>
              <a:rPr lang="en-US" sz="2000" dirty="0">
                <a:latin typeface="Times New Roman" panose="02020603050405020304" pitchFamily="18" charset="0"/>
                <a:cs typeface="Times New Roman" panose="02020603050405020304" pitchFamily="18" charset="0"/>
              </a:rPr>
              <a:t>Working platform</a:t>
            </a:r>
          </a:p>
          <a:p>
            <a:pPr lvl="1">
              <a:spcBef>
                <a:spcPts val="300"/>
              </a:spcBef>
              <a:spcAft>
                <a:spcPts val="300"/>
              </a:spcAft>
            </a:pPr>
            <a:r>
              <a:rPr lang="en-US" sz="2000" dirty="0">
                <a:latin typeface="Times New Roman" panose="02020603050405020304" pitchFamily="18" charset="0"/>
                <a:cs typeface="Times New Roman" panose="02020603050405020304" pitchFamily="18" charset="0"/>
              </a:rPr>
              <a:t>Highly permeable</a:t>
            </a:r>
          </a:p>
        </p:txBody>
      </p:sp>
      <p:sp>
        <p:nvSpPr>
          <p:cNvPr id="8"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INTRODUCTION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1575" y="3392229"/>
            <a:ext cx="4036147" cy="2867551"/>
          </a:xfrm>
          <a:prstGeom prst="rect">
            <a:avLst/>
          </a:prstGeom>
        </p:spPr>
      </p:pic>
    </p:spTree>
    <p:extLst>
      <p:ext uri="{BB962C8B-B14F-4D97-AF65-F5344CB8AC3E}">
        <p14:creationId xmlns:p14="http://schemas.microsoft.com/office/powerpoint/2010/main" val="19862732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4" name="Content Placeholder 2">
                <a:extLst>
                  <a:ext uri="{FF2B5EF4-FFF2-40B4-BE49-F238E27FC236}">
                    <a16:creationId xmlns:a16="http://schemas.microsoft.com/office/drawing/2014/main" id="{B0AC4A6D-E84E-49D7-A433-F70C3EF0996F}"/>
                  </a:ext>
                </a:extLst>
              </p:cNvPr>
              <p:cNvSpPr>
                <a:spLocks noGrp="1"/>
              </p:cNvSpPr>
              <p:nvPr>
                <p:ph idx="1"/>
              </p:nvPr>
            </p:nvSpPr>
            <p:spPr>
              <a:xfrm>
                <a:off x="457200" y="1025913"/>
                <a:ext cx="8229600" cy="5100258"/>
              </a:xfrm>
            </p:spPr>
            <p:txBody>
              <a:bodyPr/>
              <a:lstStyle/>
              <a:p>
                <a:pPr>
                  <a:spcBef>
                    <a:spcPts val="300"/>
                  </a:spcBef>
                  <a:spcAft>
                    <a:spcPts val="300"/>
                  </a:spcAft>
                </a:pPr>
                <a:r>
                  <a:rPr lang="en-US" sz="2400" dirty="0">
                    <a:latin typeface="Times New Roman" panose="02020603050405020304" pitchFamily="18" charset="0"/>
                    <a:cs typeface="Times New Roman" panose="02020603050405020304" pitchFamily="18" charset="0"/>
                  </a:rPr>
                  <a:t>1.33 billion tons of virgin aggregates (VAs) in 2017 </a:t>
                </a:r>
                <a:r>
                  <a:rPr lang="en-US" sz="800" dirty="0">
                    <a:latin typeface="Times New Roman" panose="02020603050405020304" pitchFamily="18" charset="0"/>
                    <a:cs typeface="Times New Roman" panose="02020603050405020304" pitchFamily="18" charset="0"/>
                  </a:rPr>
                  <a:t>(USGS 2018)</a:t>
                </a:r>
                <a:endParaRPr lang="en-US" sz="1000" dirty="0">
                  <a:latin typeface="Times New Roman" panose="02020603050405020304" pitchFamily="18" charset="0"/>
                  <a:cs typeface="Times New Roman" panose="02020603050405020304" pitchFamily="18" charset="0"/>
                </a:endParaRPr>
              </a:p>
              <a:p>
                <a:pPr>
                  <a:spcBef>
                    <a:spcPts val="300"/>
                  </a:spcBef>
                  <a:spcAft>
                    <a:spcPts val="300"/>
                  </a:spcAft>
                </a:pPr>
                <a:r>
                  <a:rPr lang="en-US" sz="2400" dirty="0">
                    <a:latin typeface="Times New Roman" panose="02020603050405020304" pitchFamily="18" charset="0"/>
                    <a:cs typeface="Times New Roman" panose="02020603050405020304" pitchFamily="18" charset="0"/>
                  </a:rPr>
                  <a:t>76% for roadway construction </a:t>
                </a:r>
                <a:r>
                  <a:rPr lang="en-US" sz="800" dirty="0">
                    <a:latin typeface="Times New Roman" panose="02020603050405020304" pitchFamily="18" charset="0"/>
                    <a:cs typeface="Times New Roman" panose="02020603050405020304" pitchFamily="18" charset="0"/>
                  </a:rPr>
                  <a:t>(USGS 2018)</a:t>
                </a:r>
              </a:p>
              <a:p>
                <a:pPr>
                  <a:spcBef>
                    <a:spcPts val="300"/>
                  </a:spcBef>
                  <a:spcAft>
                    <a:spcPts val="300"/>
                  </a:spcAft>
                </a:pPr>
                <a:r>
                  <a:rPr lang="en-US" sz="2400" dirty="0">
                    <a:latin typeface="Times New Roman" panose="02020603050405020304" pitchFamily="18" charset="0"/>
                    <a:cs typeface="Times New Roman" panose="02020603050405020304" pitchFamily="18" charset="0"/>
                  </a:rPr>
                  <a:t>Price of conventional VAs </a:t>
                </a:r>
                <a14:m>
                  <m:oMath xmlns:m="http://schemas.openxmlformats.org/officeDocument/2006/math">
                    <m:r>
                      <a:rPr lang="en-US" sz="24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ea typeface="Cambria Math" panose="02040503050406030204" pitchFamily="18" charset="0"/>
                        <a:cs typeface="Times New Roman" panose="02020603050405020304" pitchFamily="18" charset="0"/>
                      </a:rPr>
                      <m:t> </m:t>
                    </m:r>
                  </m:oMath>
                </a14:m>
                <a:r>
                  <a:rPr lang="en-US" sz="800" dirty="0">
                    <a:latin typeface="Times New Roman" panose="02020603050405020304" pitchFamily="18" charset="0"/>
                    <a:cs typeface="Times New Roman" panose="02020603050405020304" pitchFamily="18" charset="0"/>
                  </a:rPr>
                  <a:t>(ACPA 2010)</a:t>
                </a:r>
              </a:p>
              <a:p>
                <a:pPr>
                  <a:spcBef>
                    <a:spcPts val="300"/>
                  </a:spcBef>
                  <a:spcAft>
                    <a:spcPts val="300"/>
                  </a:spcAft>
                </a:pPr>
                <a:r>
                  <a:rPr lang="en-US" sz="2400" dirty="0">
                    <a:latin typeface="Times New Roman" panose="02020603050405020304" pitchFamily="18" charset="0"/>
                    <a:cs typeface="Times New Roman" panose="02020603050405020304" pitchFamily="18" charset="0"/>
                  </a:rPr>
                  <a:t>Alternative materials</a:t>
                </a:r>
              </a:p>
            </p:txBody>
          </p:sp>
        </mc:Choice>
        <mc:Fallback xmlns="">
          <p:sp>
            <p:nvSpPr>
              <p:cNvPr id="54" name="Content Placeholder 2">
                <a:extLst>
                  <a:ext uri="{FF2B5EF4-FFF2-40B4-BE49-F238E27FC236}">
                    <a16:creationId xmlns:a16="http://schemas.microsoft.com/office/drawing/2014/main" id="{B0AC4A6D-E84E-49D7-A433-F70C3EF0996F}"/>
                  </a:ext>
                </a:extLst>
              </p:cNvPr>
              <p:cNvSpPr>
                <a:spLocks noGrp="1" noRot="1" noChangeAspect="1" noMove="1" noResize="1" noEditPoints="1" noAdjustHandles="1" noChangeArrowheads="1" noChangeShapeType="1" noTextEdit="1"/>
              </p:cNvSpPr>
              <p:nvPr>
                <p:ph idx="1"/>
              </p:nvPr>
            </p:nvSpPr>
            <p:spPr>
              <a:xfrm>
                <a:off x="457200" y="1025913"/>
                <a:ext cx="8229600" cy="5100258"/>
              </a:xfrm>
              <a:blipFill>
                <a:blip r:embed="rId3"/>
                <a:stretch>
                  <a:fillRect l="-963" t="-956"/>
                </a:stretch>
              </a:blipFill>
            </p:spPr>
            <p:txBody>
              <a:bodyPr/>
              <a:lstStyle/>
              <a:p>
                <a:r>
                  <a:rPr lang="en-GB">
                    <a:noFill/>
                  </a:rPr>
                  <a:t> </a:t>
                </a:r>
              </a:p>
            </p:txBody>
          </p:sp>
        </mc:Fallback>
      </mc:AlternateContent>
      <p:sp>
        <p:nvSpPr>
          <p:cNvPr id="2" name="Rectangle 1"/>
          <p:cNvSpPr/>
          <p:nvPr/>
        </p:nvSpPr>
        <p:spPr>
          <a:xfrm>
            <a:off x="4559649" y="6172568"/>
            <a:ext cx="4572000" cy="215444"/>
          </a:xfrm>
          <a:prstGeom prst="rect">
            <a:avLst/>
          </a:prstGeom>
        </p:spPr>
        <p:txBody>
          <a:bodyPr wrap="square">
            <a:spAutoFit/>
          </a:bodyPr>
          <a:lstStyle/>
          <a:p>
            <a:r>
              <a:rPr lang="en-US" sz="800" dirty="0">
                <a:latin typeface="Times New Roman" panose="02020603050405020304" pitchFamily="18" charset="0"/>
                <a:cs typeface="Times New Roman" panose="02020603050405020304" pitchFamily="18" charset="0"/>
              </a:rPr>
              <a:t>https://pubs.usgs.gov/of/2011/1119/pdf/OF11-1119_report_508.pdf</a:t>
            </a:r>
          </a:p>
        </p:txBody>
      </p:sp>
      <p:pic>
        <p:nvPicPr>
          <p:cNvPr id="6" name="Picture 5"/>
          <p:cNvPicPr>
            <a:picLocks noChangeAspect="1"/>
          </p:cNvPicPr>
          <p:nvPr/>
        </p:nvPicPr>
        <p:blipFill rotWithShape="1">
          <a:blip r:embed="rId4"/>
          <a:srcRect l="8186" t="26086" r="5696" b="4857"/>
          <a:stretch/>
        </p:blipFill>
        <p:spPr>
          <a:xfrm>
            <a:off x="1729661" y="2911290"/>
            <a:ext cx="5684677" cy="3301470"/>
          </a:xfrm>
          <a:prstGeom prst="rect">
            <a:avLst/>
          </a:prstGeom>
        </p:spPr>
      </p:pic>
      <p:sp>
        <p:nvSpPr>
          <p:cNvPr id="8"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INTRODUCTION</a:t>
            </a:r>
          </a:p>
        </p:txBody>
      </p:sp>
    </p:spTree>
    <p:extLst>
      <p:ext uri="{BB962C8B-B14F-4D97-AF65-F5344CB8AC3E}">
        <p14:creationId xmlns:p14="http://schemas.microsoft.com/office/powerpoint/2010/main" val="226143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9C2F85F-63A8-43EC-AD59-BF63117FD918}"/>
              </a:ext>
            </a:extLst>
          </p:cNvPr>
          <p:cNvSpPr txBox="1">
            <a:spLocks/>
          </p:cNvSpPr>
          <p:nvPr/>
        </p:nvSpPr>
        <p:spPr bwMode="auto">
          <a:xfrm>
            <a:off x="457200" y="1025913"/>
            <a:ext cx="8229600" cy="5100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For RCA and RAP</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Angularity		</a:t>
            </a:r>
            <a:r>
              <a:rPr lang="en-US" sz="2400" dirty="0">
                <a:latin typeface="Times New Roman" panose="02020603050405020304" pitchFamily="18" charset="0"/>
                <a:cs typeface="Times New Roman" panose="02020603050405020304" pitchFamily="18" charset="0"/>
                <a:sym typeface="Wingdings" panose="05000000000000000000" pitchFamily="2" charset="2"/>
              </a:rPr>
              <a:t> RCA </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&gt;</a:t>
            </a:r>
            <a:r>
              <a:rPr lang="en-US" sz="2400" dirty="0">
                <a:latin typeface="Times New Roman" panose="02020603050405020304" pitchFamily="18" charset="0"/>
                <a:cs typeface="Times New Roman" panose="02020603050405020304" pitchFamily="18" charset="0"/>
                <a:sym typeface="Wingdings" panose="05000000000000000000" pitchFamily="2" charset="2"/>
              </a:rPr>
              <a:t> RAP</a:t>
            </a:r>
          </a:p>
          <a:p>
            <a:pPr>
              <a:spcBef>
                <a:spcPts val="400"/>
              </a:spcBef>
              <a:spcAft>
                <a:spcPts val="600"/>
              </a:spcAft>
            </a:pPr>
            <a:r>
              <a:rPr lang="en-US" sz="2400" dirty="0">
                <a:latin typeface="Times New Roman" panose="02020603050405020304" pitchFamily="18" charset="0"/>
                <a:cs typeface="Times New Roman" panose="02020603050405020304" pitchFamily="18" charset="0"/>
              </a:rPr>
              <a:t>Maximum dry	</a:t>
            </a:r>
            <a:r>
              <a:rPr lang="en-US" sz="2400" dirty="0">
                <a:latin typeface="Times New Roman" panose="02020603050405020304" pitchFamily="18" charset="0"/>
                <a:cs typeface="Times New Roman" panose="02020603050405020304" pitchFamily="18" charset="0"/>
                <a:sym typeface="Wingdings" panose="05000000000000000000" pitchFamily="2" charset="2"/>
              </a:rPr>
              <a:t> VA </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&gt;</a:t>
            </a:r>
            <a:r>
              <a:rPr lang="en-US" sz="2400" dirty="0">
                <a:latin typeface="Times New Roman" panose="02020603050405020304" pitchFamily="18" charset="0"/>
                <a:cs typeface="Times New Roman" panose="02020603050405020304" pitchFamily="18" charset="0"/>
                <a:sym typeface="Wingdings" panose="05000000000000000000" pitchFamily="2" charset="2"/>
              </a:rPr>
              <a:t> RCA &amp; RAP</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density	</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spcBef>
                <a:spcPts val="400"/>
              </a:spcBef>
              <a:spcAft>
                <a:spcPts val="600"/>
              </a:spcAft>
            </a:pPr>
            <a:r>
              <a:rPr lang="en-US" sz="2400" dirty="0">
                <a:latin typeface="Times New Roman" panose="02020603050405020304" pitchFamily="18" charset="0"/>
                <a:cs typeface="Times New Roman" panose="02020603050405020304" pitchFamily="18" charset="0"/>
              </a:rPr>
              <a:t>Optimum moisture	</a:t>
            </a:r>
            <a:r>
              <a:rPr lang="en-US" sz="2400" dirty="0">
                <a:latin typeface="Times New Roman" panose="02020603050405020304" pitchFamily="18" charset="0"/>
                <a:cs typeface="Times New Roman" panose="02020603050405020304" pitchFamily="18" charset="0"/>
                <a:sym typeface="Wingdings" panose="05000000000000000000" pitchFamily="2" charset="2"/>
              </a:rPr>
              <a:t> RCA </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&gt;</a:t>
            </a:r>
            <a:r>
              <a:rPr lang="en-US" sz="2400" dirty="0">
                <a:latin typeface="Times New Roman" panose="02020603050405020304" pitchFamily="18" charset="0"/>
                <a:cs typeface="Times New Roman" panose="02020603050405020304" pitchFamily="18" charset="0"/>
                <a:sym typeface="Wingdings" panose="05000000000000000000" pitchFamily="2" charset="2"/>
              </a:rPr>
              <a:t> VA </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&gt;</a:t>
            </a:r>
            <a:r>
              <a:rPr lang="en-US" sz="2400" dirty="0">
                <a:latin typeface="Times New Roman" panose="02020603050405020304" pitchFamily="18" charset="0"/>
                <a:cs typeface="Times New Roman" panose="02020603050405020304" pitchFamily="18" charset="0"/>
                <a:sym typeface="Wingdings" panose="05000000000000000000" pitchFamily="2" charset="2"/>
              </a:rPr>
              <a:t> RAP</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content 	</a:t>
            </a:r>
          </a:p>
          <a:p>
            <a:pPr>
              <a:spcBef>
                <a:spcPts val="400"/>
              </a:spcBef>
              <a:spcAft>
                <a:spcPts val="600"/>
              </a:spcAft>
            </a:pPr>
            <a:r>
              <a:rPr lang="en-US" sz="2400" dirty="0">
                <a:latin typeface="Times New Roman" panose="02020603050405020304" pitchFamily="18" charset="0"/>
                <a:cs typeface="Times New Roman" panose="02020603050405020304" pitchFamily="18" charset="0"/>
              </a:rPr>
              <a:t>Hydrophobicity 	</a:t>
            </a:r>
            <a:r>
              <a:rPr lang="en-US" sz="2400" dirty="0">
                <a:latin typeface="Times New Roman" panose="02020603050405020304" pitchFamily="18" charset="0"/>
                <a:cs typeface="Times New Roman" panose="02020603050405020304" pitchFamily="18" charset="0"/>
                <a:sym typeface="Wingdings" panose="05000000000000000000" pitchFamily="2" charset="2"/>
              </a:rPr>
              <a:t> RAP </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&gt;</a:t>
            </a:r>
            <a:r>
              <a:rPr lang="en-US" sz="2400" dirty="0">
                <a:latin typeface="Times New Roman" panose="02020603050405020304" pitchFamily="18" charset="0"/>
                <a:cs typeface="Times New Roman" panose="02020603050405020304" pitchFamily="18" charset="0"/>
                <a:sym typeface="Wingdings" panose="05000000000000000000" pitchFamily="2" charset="2"/>
              </a:rPr>
              <a:t> RCA</a:t>
            </a:r>
            <a:endParaRPr lang="en-US" sz="2400" dirty="0">
              <a:latin typeface="Times New Roman" panose="02020603050405020304" pitchFamily="18" charset="0"/>
              <a:cs typeface="Times New Roman" panose="02020603050405020304" pitchFamily="18" charset="0"/>
            </a:endParaRPr>
          </a:p>
          <a:p>
            <a:pPr>
              <a:spcBef>
                <a:spcPts val="400"/>
              </a:spcBef>
              <a:spcAft>
                <a:spcPts val="600"/>
              </a:spcAft>
            </a:pPr>
            <a:r>
              <a:rPr lang="en-US" sz="2400" dirty="0">
                <a:latin typeface="Times New Roman" panose="02020603050405020304" pitchFamily="18" charset="0"/>
                <a:cs typeface="Times New Roman" panose="02020603050405020304" pitchFamily="18" charset="0"/>
              </a:rPr>
              <a:t>Permeability 	</a:t>
            </a:r>
            <a:r>
              <a:rPr lang="en-US" sz="2400" dirty="0">
                <a:latin typeface="Times New Roman" panose="02020603050405020304" pitchFamily="18" charset="0"/>
                <a:cs typeface="Times New Roman" panose="02020603050405020304" pitchFamily="18" charset="0"/>
                <a:sym typeface="Wingdings" panose="05000000000000000000" pitchFamily="2" charset="2"/>
              </a:rPr>
              <a:t> RAP </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&gt;</a:t>
            </a:r>
            <a:r>
              <a:rPr lang="en-US" sz="2400" dirty="0">
                <a:latin typeface="Times New Roman" panose="02020603050405020304" pitchFamily="18" charset="0"/>
                <a:cs typeface="Times New Roman" panose="02020603050405020304" pitchFamily="18" charset="0"/>
                <a:sym typeface="Wingdings" panose="05000000000000000000" pitchFamily="2" charset="2"/>
              </a:rPr>
              <a:t> RCA</a:t>
            </a:r>
            <a:endParaRPr lang="en-US" sz="2400" dirty="0">
              <a:latin typeface="Times New Roman" panose="02020603050405020304" pitchFamily="18" charset="0"/>
              <a:cs typeface="Times New Roman" panose="02020603050405020304" pitchFamily="18" charset="0"/>
            </a:endParaRPr>
          </a:p>
          <a:p>
            <a:pPr>
              <a:spcBef>
                <a:spcPts val="400"/>
              </a:spcBef>
              <a:spcAft>
                <a:spcPts val="600"/>
              </a:spcAft>
            </a:pPr>
            <a:r>
              <a:rPr lang="en-US" sz="2400" dirty="0">
                <a:latin typeface="Times New Roman" panose="02020603050405020304" pitchFamily="18" charset="0"/>
                <a:cs typeface="Times New Roman" panose="02020603050405020304" pitchFamily="18" charset="0"/>
              </a:rPr>
              <a:t>Stiffness      	</a:t>
            </a:r>
            <a:r>
              <a:rPr lang="en-US" sz="2400" dirty="0">
                <a:latin typeface="Times New Roman" panose="02020603050405020304" pitchFamily="18" charset="0"/>
                <a:cs typeface="Times New Roman" panose="02020603050405020304" pitchFamily="18" charset="0"/>
                <a:sym typeface="Wingdings" panose="05000000000000000000" pitchFamily="2" charset="2"/>
              </a:rPr>
              <a:t> RCA &amp; RAP </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&gt;</a:t>
            </a:r>
            <a:r>
              <a:rPr lang="en-US" sz="2400" dirty="0">
                <a:latin typeface="Times New Roman" panose="02020603050405020304" pitchFamily="18" charset="0"/>
                <a:cs typeface="Times New Roman" panose="02020603050405020304" pitchFamily="18" charset="0"/>
                <a:sym typeface="Wingdings" panose="05000000000000000000" pitchFamily="2" charset="2"/>
              </a:rPr>
              <a:t> VA</a:t>
            </a:r>
            <a:endParaRPr lang="en-US" sz="2400" dirty="0">
              <a:latin typeface="Times New Roman" panose="02020603050405020304" pitchFamily="18" charset="0"/>
              <a:cs typeface="Times New Roman" panose="02020603050405020304" pitchFamily="18" charset="0"/>
            </a:endParaRPr>
          </a:p>
          <a:p>
            <a:pPr>
              <a:spcBef>
                <a:spcPts val="400"/>
              </a:spcBef>
              <a:spcAft>
                <a:spcPts val="600"/>
              </a:spcAft>
            </a:pPr>
            <a:r>
              <a:rPr lang="en-US" sz="2400" dirty="0">
                <a:latin typeface="Times New Roman" panose="02020603050405020304" pitchFamily="18" charset="0"/>
                <a:cs typeface="Times New Roman" panose="02020603050405020304" pitchFamily="18" charset="0"/>
              </a:rPr>
              <a:t>Strength  		</a:t>
            </a:r>
            <a:r>
              <a:rPr lang="en-US" sz="2400" dirty="0">
                <a:latin typeface="Times New Roman" panose="02020603050405020304" pitchFamily="18" charset="0"/>
                <a:cs typeface="Times New Roman" panose="02020603050405020304" pitchFamily="18" charset="0"/>
                <a:sym typeface="Wingdings" panose="05000000000000000000" pitchFamily="2" charset="2"/>
              </a:rPr>
              <a:t> RCA </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&gt;</a:t>
            </a:r>
            <a:r>
              <a:rPr lang="en-US" sz="2400" dirty="0">
                <a:latin typeface="Times New Roman" panose="02020603050405020304" pitchFamily="18" charset="0"/>
                <a:cs typeface="Times New Roman" panose="02020603050405020304" pitchFamily="18" charset="0"/>
                <a:sym typeface="Wingdings" panose="05000000000000000000" pitchFamily="2" charset="2"/>
              </a:rPr>
              <a:t> VA </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&gt;</a:t>
            </a:r>
            <a:r>
              <a:rPr lang="en-US" sz="2400" dirty="0">
                <a:latin typeface="Times New Roman" panose="02020603050405020304" pitchFamily="18" charset="0"/>
                <a:cs typeface="Times New Roman" panose="02020603050405020304" pitchFamily="18" charset="0"/>
                <a:sym typeface="Wingdings" panose="05000000000000000000" pitchFamily="2" charset="2"/>
              </a:rPr>
              <a:t> RAP</a:t>
            </a:r>
          </a:p>
          <a:p>
            <a:pPr>
              <a:spcBef>
                <a:spcPts val="400"/>
              </a:spcBef>
              <a:spcAft>
                <a:spcPts val="600"/>
              </a:spcAft>
            </a:pPr>
            <a:r>
              <a:rPr lang="en-US" sz="2400" dirty="0">
                <a:latin typeface="Times New Roman" panose="02020603050405020304" pitchFamily="18" charset="0"/>
                <a:cs typeface="Times New Roman" panose="02020603050405020304" pitchFamily="18" charset="0"/>
                <a:sym typeface="Wingdings" panose="05000000000000000000" pitchFamily="2" charset="2"/>
              </a:rPr>
              <a:t>Durability		 RCA </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&gt;</a:t>
            </a:r>
            <a:r>
              <a:rPr lang="en-US" sz="2400" dirty="0">
                <a:latin typeface="Times New Roman" panose="02020603050405020304" pitchFamily="18" charset="0"/>
                <a:cs typeface="Times New Roman" panose="02020603050405020304" pitchFamily="18" charset="0"/>
                <a:sym typeface="Wingdings" panose="05000000000000000000" pitchFamily="2" charset="2"/>
              </a:rPr>
              <a:t> RAP </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&gt;</a:t>
            </a:r>
            <a:r>
              <a:rPr lang="en-US" sz="2400" dirty="0">
                <a:latin typeface="Times New Roman" panose="02020603050405020304" pitchFamily="18" charset="0"/>
                <a:cs typeface="Times New Roman" panose="02020603050405020304" pitchFamily="18" charset="0"/>
                <a:sym typeface="Wingdings" panose="05000000000000000000" pitchFamily="2" charset="2"/>
              </a:rPr>
              <a:t> VA</a:t>
            </a:r>
            <a:endParaRPr lang="en-US" sz="2400" dirty="0">
              <a:latin typeface="Times New Roman" panose="02020603050405020304" pitchFamily="18" charset="0"/>
              <a:cs typeface="Times New Roman" panose="02020603050405020304" pitchFamily="18" charset="0"/>
            </a:endParaRPr>
          </a:p>
        </p:txBody>
      </p:sp>
      <p:sp>
        <p:nvSpPr>
          <p:cNvPr id="6"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LITERATURE REVIEW</a:t>
            </a:r>
          </a:p>
        </p:txBody>
      </p:sp>
      <p:pic>
        <p:nvPicPr>
          <p:cNvPr id="4" name="Picture 3">
            <a:extLst>
              <a:ext uri="{FF2B5EF4-FFF2-40B4-BE49-F238E27FC236}">
                <a16:creationId xmlns:a16="http://schemas.microsoft.com/office/drawing/2014/main" id="{89EC1732-FFA2-4FE8-AF39-2133D12C5F40}"/>
              </a:ext>
            </a:extLst>
          </p:cNvPr>
          <p:cNvPicPr>
            <a:picLocks noChangeAspect="1"/>
          </p:cNvPicPr>
          <p:nvPr/>
        </p:nvPicPr>
        <p:blipFill>
          <a:blip r:embed="rId2"/>
          <a:stretch>
            <a:fillRect/>
          </a:stretch>
        </p:blipFill>
        <p:spPr>
          <a:xfrm>
            <a:off x="6191427" y="2593298"/>
            <a:ext cx="2835235" cy="3677466"/>
          </a:xfrm>
          <a:prstGeom prst="rect">
            <a:avLst/>
          </a:prstGeom>
          <a:ln>
            <a:solidFill>
              <a:schemeClr val="tx1"/>
            </a:solidFill>
          </a:ln>
        </p:spPr>
      </p:pic>
    </p:spTree>
    <p:extLst>
      <p:ext uri="{BB962C8B-B14F-4D97-AF65-F5344CB8AC3E}">
        <p14:creationId xmlns:p14="http://schemas.microsoft.com/office/powerpoint/2010/main" val="18640504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9C2F85F-63A8-43EC-AD59-BF63117FD918}"/>
              </a:ext>
            </a:extLst>
          </p:cNvPr>
          <p:cNvSpPr txBox="1">
            <a:spLocks/>
          </p:cNvSpPr>
          <p:nvPr/>
        </p:nvSpPr>
        <p:spPr bwMode="auto">
          <a:xfrm>
            <a:off x="457200" y="1025913"/>
            <a:ext cx="8229600" cy="524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For LSSB</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Limitations of laboratory equipment </a:t>
            </a:r>
            <a:r>
              <a:rPr lang="en-US" sz="800" dirty="0">
                <a:latin typeface="Times New Roman" panose="02020603050405020304" pitchFamily="18" charset="0"/>
                <a:cs typeface="Times New Roman" panose="02020603050405020304" pitchFamily="18" charset="0"/>
              </a:rPr>
              <a:t>(</a:t>
            </a:r>
            <a:r>
              <a:rPr lang="en-US" sz="800" dirty="0" err="1">
                <a:latin typeface="Times New Roman" panose="02020603050405020304" pitchFamily="18" charset="0"/>
                <a:cs typeface="Times New Roman" panose="02020603050405020304" pitchFamily="18" charset="0"/>
              </a:rPr>
              <a:t>Kazmee</a:t>
            </a:r>
            <a:r>
              <a:rPr lang="en-US" sz="800" dirty="0">
                <a:latin typeface="Times New Roman" panose="02020603050405020304" pitchFamily="18" charset="0"/>
                <a:cs typeface="Times New Roman" panose="02020603050405020304" pitchFamily="18" charset="0"/>
              </a:rPr>
              <a:t> et al. 2016)</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Inconsistent field data </a:t>
            </a:r>
            <a:r>
              <a:rPr lang="en-US" sz="800" dirty="0">
                <a:latin typeface="Times New Roman" panose="02020603050405020304" pitchFamily="18" charset="0"/>
                <a:cs typeface="Times New Roman" panose="02020603050405020304" pitchFamily="18" charset="0"/>
              </a:rPr>
              <a:t>(</a:t>
            </a:r>
            <a:r>
              <a:rPr lang="en-US" sz="800" dirty="0" err="1">
                <a:latin typeface="Times New Roman" panose="02020603050405020304" pitchFamily="18" charset="0"/>
                <a:cs typeface="Times New Roman" panose="02020603050405020304" pitchFamily="18" charset="0"/>
              </a:rPr>
              <a:t>Kazmee</a:t>
            </a:r>
            <a:r>
              <a:rPr lang="en-US" sz="800" dirty="0">
                <a:latin typeface="Times New Roman" panose="02020603050405020304" pitchFamily="18" charset="0"/>
                <a:cs typeface="Times New Roman" panose="02020603050405020304" pitchFamily="18" charset="0"/>
              </a:rPr>
              <a:t> et al. 2016)</a:t>
            </a:r>
          </a:p>
          <a:p>
            <a:pPr lvl="1">
              <a:spcBef>
                <a:spcPts val="0"/>
              </a:spcBef>
              <a:spcAft>
                <a:spcPts val="600"/>
              </a:spcAft>
            </a:pPr>
            <a:r>
              <a:rPr lang="en-US" sz="2000" dirty="0">
                <a:latin typeface="Times New Roman" panose="02020603050405020304" pitchFamily="18" charset="0"/>
                <a:cs typeface="Times New Roman" panose="02020603050405020304" pitchFamily="18" charset="0"/>
              </a:rPr>
              <a:t>Fluctuation of the data</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Mobilization of particles </a:t>
            </a:r>
            <a:r>
              <a:rPr lang="en-US" sz="800" dirty="0">
                <a:latin typeface="Times New Roman" panose="02020603050405020304" pitchFamily="18" charset="0"/>
                <a:cs typeface="Times New Roman" panose="02020603050405020304" pitchFamily="18" charset="0"/>
              </a:rPr>
              <a:t>(</a:t>
            </a:r>
            <a:r>
              <a:rPr lang="en-US" sz="800" dirty="0" err="1">
                <a:latin typeface="Times New Roman" panose="02020603050405020304" pitchFamily="18" charset="0"/>
                <a:cs typeface="Times New Roman" panose="02020603050405020304" pitchFamily="18" charset="0"/>
              </a:rPr>
              <a:t>Kazmee</a:t>
            </a:r>
            <a:r>
              <a:rPr lang="en-US" sz="800" dirty="0">
                <a:latin typeface="Times New Roman" panose="02020603050405020304" pitchFamily="18" charset="0"/>
                <a:cs typeface="Times New Roman" panose="02020603050405020304" pitchFamily="18" charset="0"/>
              </a:rPr>
              <a:t> et al. 2016)</a:t>
            </a:r>
          </a:p>
          <a:p>
            <a:pPr lvl="1">
              <a:spcBef>
                <a:spcPts val="600"/>
              </a:spcBef>
              <a:spcAft>
                <a:spcPts val="600"/>
              </a:spcAft>
            </a:pPr>
            <a:r>
              <a:rPr lang="en-US" sz="2000" dirty="0">
                <a:latin typeface="Times New Roman" panose="02020603050405020304" pitchFamily="18" charset="0"/>
                <a:cs typeface="Times New Roman" panose="02020603050405020304" pitchFamily="18" charset="0"/>
              </a:rPr>
              <a:t>Large voids</a:t>
            </a:r>
          </a:p>
          <a:p>
            <a:pPr lvl="1">
              <a:spcBef>
                <a:spcPts val="600"/>
              </a:spcBef>
              <a:spcAft>
                <a:spcPts val="600"/>
              </a:spcAft>
            </a:pPr>
            <a:r>
              <a:rPr lang="en-US" sz="2000" dirty="0">
                <a:latin typeface="Times New Roman" panose="02020603050405020304" pitchFamily="18" charset="0"/>
                <a:cs typeface="Times New Roman" panose="02020603050405020304" pitchFamily="18" charset="0"/>
              </a:rPr>
              <a:t>Reorientation</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Lack of design methods &amp; construction</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specifications</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Limited applications</a:t>
            </a:r>
            <a:endParaRPr lang="en-US" sz="2000" dirty="0">
              <a:latin typeface="Times New Roman" panose="02020603050405020304" pitchFamily="18" charset="0"/>
              <a:cs typeface="Times New Roman" panose="02020603050405020304" pitchFamily="18" charset="0"/>
            </a:endParaRPr>
          </a:p>
          <a:p>
            <a:pPr lvl="1">
              <a:spcBef>
                <a:spcPts val="600"/>
              </a:spcBef>
              <a:spcAft>
                <a:spcPts val="600"/>
              </a:spcAft>
            </a:pPr>
            <a:endParaRPr lang="en-US" sz="2000" dirty="0">
              <a:latin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DB114B46-32A6-4328-AAB7-970F40FD5F57}"/>
              </a:ext>
            </a:extLst>
          </p:cNvPr>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LITERATURE REVIEW</a:t>
            </a:r>
          </a:p>
        </p:txBody>
      </p:sp>
      <p:pic>
        <p:nvPicPr>
          <p:cNvPr id="5" name="Picture 4">
            <a:extLst>
              <a:ext uri="{FF2B5EF4-FFF2-40B4-BE49-F238E27FC236}">
                <a16:creationId xmlns:a16="http://schemas.microsoft.com/office/drawing/2014/main" id="{1CB71C9B-1969-4D84-B91E-B47976CC32CE}"/>
              </a:ext>
            </a:extLst>
          </p:cNvPr>
          <p:cNvPicPr>
            <a:picLocks noChangeAspect="1"/>
          </p:cNvPicPr>
          <p:nvPr/>
        </p:nvPicPr>
        <p:blipFill>
          <a:blip r:embed="rId2"/>
          <a:stretch>
            <a:fillRect/>
          </a:stretch>
        </p:blipFill>
        <p:spPr>
          <a:xfrm>
            <a:off x="6191427" y="2593298"/>
            <a:ext cx="2835235" cy="3677466"/>
          </a:xfrm>
          <a:prstGeom prst="rect">
            <a:avLst/>
          </a:prstGeom>
          <a:ln>
            <a:solidFill>
              <a:schemeClr val="tx1"/>
            </a:solidFill>
          </a:ln>
        </p:spPr>
      </p:pic>
    </p:spTree>
    <p:extLst>
      <p:ext uri="{BB962C8B-B14F-4D97-AF65-F5344CB8AC3E}">
        <p14:creationId xmlns:p14="http://schemas.microsoft.com/office/powerpoint/2010/main" val="30963082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6F3E23-C750-4F5A-B88A-967A34995C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211" r="11364"/>
          <a:stretch/>
        </p:blipFill>
        <p:spPr bwMode="auto">
          <a:xfrm>
            <a:off x="3717928" y="3669091"/>
            <a:ext cx="3566160" cy="2564966"/>
          </a:xfrm>
          <a:prstGeom prst="rect">
            <a:avLst/>
          </a:prstGeom>
          <a:noFill/>
          <a:ln>
            <a:noFill/>
          </a:ln>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r="14520"/>
          <a:stretch/>
        </p:blipFill>
        <p:spPr>
          <a:xfrm>
            <a:off x="54122" y="3673240"/>
            <a:ext cx="3566160" cy="2560817"/>
          </a:xfrm>
          <a:prstGeom prst="rect">
            <a:avLst/>
          </a:prstGeom>
        </p:spPr>
      </p:pic>
      <p:sp>
        <p:nvSpPr>
          <p:cNvPr id="8" name="Content Placeholder 3">
            <a:extLst>
              <a:ext uri="{FF2B5EF4-FFF2-40B4-BE49-F238E27FC236}">
                <a16:creationId xmlns:a16="http://schemas.microsoft.com/office/drawing/2014/main" id="{E9A141AE-4E5D-40B0-8C70-31F7137C34A7}"/>
              </a:ext>
            </a:extLst>
          </p:cNvPr>
          <p:cNvSpPr>
            <a:spLocks noGrp="1"/>
          </p:cNvSpPr>
          <p:nvPr>
            <p:ph idx="1"/>
          </p:nvPr>
        </p:nvSpPr>
        <p:spPr>
          <a:xfrm>
            <a:off x="380512" y="1005895"/>
            <a:ext cx="7089151" cy="2513893"/>
          </a:xfrm>
        </p:spPr>
        <p:txBody>
          <a:bodyPr wrap="square">
            <a:spAutoFit/>
          </a:bodyPr>
          <a:lstStyle/>
          <a:p>
            <a:pPr marL="0" indent="0" algn="just" eaLnBrk="1" hangingPunct="1">
              <a:lnSpc>
                <a:spcPct val="114000"/>
              </a:lnSpc>
              <a:spcBef>
                <a:spcPts val="0"/>
              </a:spcBef>
              <a:spcAft>
                <a:spcPts val="600"/>
              </a:spcAft>
              <a:buNone/>
            </a:pPr>
            <a:r>
              <a:rPr lang="en-US" altLang="en-US" sz="2400" b="1" dirty="0">
                <a:latin typeface="Times New Roman" panose="02020603050405020304" pitchFamily="18" charset="0"/>
                <a:cs typeface="Times New Roman" panose="02020603050405020304" pitchFamily="18" charset="0"/>
              </a:rPr>
              <a:t>Large Stone Subbase</a:t>
            </a:r>
            <a:endParaRPr lang="en-US" altLang="en-US" sz="2400" dirty="0">
              <a:latin typeface="Times New Roman" panose="02020603050405020304" pitchFamily="18" charset="0"/>
              <a:cs typeface="Times New Roman" panose="02020603050405020304" pitchFamily="18" charset="0"/>
            </a:endParaRPr>
          </a:p>
          <a:p>
            <a:pPr>
              <a:spcBef>
                <a:spcPts val="600"/>
              </a:spcBef>
            </a:pPr>
            <a:r>
              <a:rPr lang="en-US" sz="2400" dirty="0">
                <a:latin typeface="Times New Roman" panose="02020603050405020304" pitchFamily="18" charset="0"/>
                <a:cs typeface="Times New Roman" panose="02020603050405020304" pitchFamily="18" charset="0"/>
              </a:rPr>
              <a:t>Non-traditional subgrade preparation</a:t>
            </a:r>
          </a:p>
          <a:p>
            <a:pPr lvl="1"/>
            <a:r>
              <a:rPr lang="en-US" sz="2000" dirty="0">
                <a:latin typeface="Times New Roman" panose="02020603050405020304" pitchFamily="18" charset="0"/>
                <a:cs typeface="Times New Roman" panose="02020603050405020304" pitchFamily="18" charset="0"/>
              </a:rPr>
              <a:t>Weak subgrade</a:t>
            </a:r>
          </a:p>
          <a:p>
            <a:pPr lvl="1"/>
            <a:r>
              <a:rPr lang="en-US" sz="2000" dirty="0">
                <a:latin typeface="Times New Roman" panose="02020603050405020304" pitchFamily="18" charset="0"/>
                <a:cs typeface="Times New Roman" panose="02020603050405020304" pitchFamily="18" charset="0"/>
              </a:rPr>
              <a:t>DCP index between 2.5</a:t>
            </a:r>
            <a:r>
              <a:rPr lang="en-US" sz="2000" dirty="0">
                <a:latin typeface="Times New Roman" panose="02020603050405020304" pitchFamily="18" charset="0"/>
                <a:cs typeface="Times New Roman" panose="02020603050405020304" pitchFamily="18" charset="0"/>
                <a:sym typeface="Wingdings" panose="05000000000000000000" pitchFamily="2" charset="2"/>
              </a:rPr>
              <a:t> – </a:t>
            </a:r>
            <a:r>
              <a:rPr lang="en-US" sz="2000" dirty="0">
                <a:latin typeface="Times New Roman" panose="02020603050405020304" pitchFamily="18" charset="0"/>
                <a:cs typeface="Times New Roman" panose="02020603050405020304" pitchFamily="18" charset="0"/>
              </a:rPr>
              <a:t>3.5 in/blow (64 </a:t>
            </a:r>
            <a:r>
              <a:rPr lang="en-US" sz="2000" dirty="0">
                <a:latin typeface="Times New Roman" panose="02020603050405020304" pitchFamily="18" charset="0"/>
                <a:cs typeface="Times New Roman" panose="02020603050405020304" pitchFamily="18" charset="0"/>
                <a:sym typeface="Wingdings" panose="05000000000000000000" pitchFamily="2" charset="2"/>
              </a:rPr>
              <a:t>– 89 mm/blow)</a:t>
            </a:r>
          </a:p>
          <a:p>
            <a:pPr lvl="1"/>
            <a:r>
              <a:rPr lang="en-US" sz="2000" dirty="0">
                <a:latin typeface="Times New Roman" panose="02020603050405020304" pitchFamily="18" charset="0"/>
                <a:cs typeface="Times New Roman" panose="02020603050405020304" pitchFamily="18" charset="0"/>
                <a:sym typeface="Wingdings" panose="05000000000000000000" pitchFamily="2" charset="2"/>
              </a:rPr>
              <a:t>Upper 1 ft (0.3 m)</a:t>
            </a:r>
          </a:p>
          <a:p>
            <a:pPr lvl="1"/>
            <a:r>
              <a:rPr lang="en-US" sz="2000" dirty="0">
                <a:latin typeface="Times New Roman" panose="02020603050405020304" pitchFamily="18" charset="0"/>
                <a:cs typeface="Times New Roman" panose="02020603050405020304" pitchFamily="18" charset="0"/>
                <a:sym typeface="Wingdings" panose="05000000000000000000" pitchFamily="2" charset="2"/>
              </a:rPr>
              <a:t>Loosening &amp; watering</a:t>
            </a:r>
            <a:endParaRPr lang="en-US" sz="2000" dirty="0">
              <a:latin typeface="Times New Roman" panose="02020603050405020304" pitchFamily="18" charset="0"/>
              <a:cs typeface="Times New Roman" panose="02020603050405020304" pitchFamily="18" charset="0"/>
            </a:endParaRPr>
          </a:p>
        </p:txBody>
      </p:sp>
      <p:sp>
        <p:nvSpPr>
          <p:cNvPr id="12" name="Rectangle 11"/>
          <p:cNvSpPr/>
          <p:nvPr/>
        </p:nvSpPr>
        <p:spPr>
          <a:xfrm>
            <a:off x="6018829" y="6197101"/>
            <a:ext cx="1370760" cy="215444"/>
          </a:xfrm>
          <a:prstGeom prst="rect">
            <a:avLst/>
          </a:prstGeom>
        </p:spPr>
        <p:txBody>
          <a:bodyPr wrap="none">
            <a:spAutoFit/>
          </a:bodyPr>
          <a:lstStyle/>
          <a:p>
            <a:r>
              <a:rPr lang="en-US" sz="800" kern="100" dirty="0">
                <a:latin typeface="Times New Roman" panose="02020603050405020304" pitchFamily="18" charset="0"/>
                <a:ea typeface="MS Mincho"/>
              </a:rPr>
              <a:t>(White and </a:t>
            </a:r>
            <a:r>
              <a:rPr lang="en-US" sz="800" kern="100" dirty="0" err="1">
                <a:latin typeface="Times New Roman" panose="02020603050405020304" pitchFamily="18" charset="0"/>
                <a:ea typeface="MS Mincho"/>
              </a:rPr>
              <a:t>Vennapusa</a:t>
            </a:r>
            <a:r>
              <a:rPr lang="en-US" sz="800" kern="100" dirty="0">
                <a:latin typeface="Times New Roman" panose="02020603050405020304" pitchFamily="18" charset="0"/>
                <a:ea typeface="MS Mincho"/>
              </a:rPr>
              <a:t> 2017)</a:t>
            </a:r>
            <a:endParaRPr lang="en-US" sz="800" dirty="0"/>
          </a:p>
        </p:txBody>
      </p:sp>
      <p:sp>
        <p:nvSpPr>
          <p:cNvPr id="13"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CONSTRUCTION</a:t>
            </a:r>
          </a:p>
        </p:txBody>
      </p:sp>
      <p:sp>
        <p:nvSpPr>
          <p:cNvPr id="10" name="Rectangle 9">
            <a:extLst>
              <a:ext uri="{FF2B5EF4-FFF2-40B4-BE49-F238E27FC236}">
                <a16:creationId xmlns:a16="http://schemas.microsoft.com/office/drawing/2014/main" id="{E3A84AB5-2815-424E-A907-6579F8AA2746}"/>
              </a:ext>
            </a:extLst>
          </p:cNvPr>
          <p:cNvSpPr/>
          <p:nvPr/>
        </p:nvSpPr>
        <p:spPr>
          <a:xfrm>
            <a:off x="2530210" y="6197101"/>
            <a:ext cx="1197636" cy="215444"/>
          </a:xfrm>
          <a:prstGeom prst="rect">
            <a:avLst/>
          </a:prstGeom>
        </p:spPr>
        <p:txBody>
          <a:bodyPr wrap="none">
            <a:spAutoFit/>
          </a:bodyPr>
          <a:lstStyle/>
          <a:p>
            <a:r>
              <a:rPr lang="en-US" sz="800" kern="100" dirty="0">
                <a:latin typeface="Times New Roman" panose="02020603050405020304" pitchFamily="18" charset="0"/>
                <a:ea typeface="MS Mincho"/>
              </a:rPr>
              <a:t>(Van </a:t>
            </a:r>
            <a:r>
              <a:rPr lang="en-US" sz="800" kern="100" dirty="0" err="1">
                <a:latin typeface="Times New Roman" panose="02020603050405020304" pitchFamily="18" charset="0"/>
                <a:ea typeface="MS Mincho"/>
              </a:rPr>
              <a:t>Deusen</a:t>
            </a:r>
            <a:r>
              <a:rPr lang="en-US" sz="800" kern="100" dirty="0">
                <a:latin typeface="Times New Roman" panose="02020603050405020304" pitchFamily="18" charset="0"/>
                <a:ea typeface="MS Mincho"/>
              </a:rPr>
              <a:t> et al. 2018)</a:t>
            </a:r>
            <a:endParaRPr lang="en-US" sz="800" dirty="0"/>
          </a:p>
        </p:txBody>
      </p:sp>
      <p:pic>
        <p:nvPicPr>
          <p:cNvPr id="11" name="Picture 10">
            <a:extLst>
              <a:ext uri="{FF2B5EF4-FFF2-40B4-BE49-F238E27FC236}">
                <a16:creationId xmlns:a16="http://schemas.microsoft.com/office/drawing/2014/main" id="{00C0291A-8BEA-4817-B890-FD9F5A474393}"/>
              </a:ext>
            </a:extLst>
          </p:cNvPr>
          <p:cNvPicPr>
            <a:picLocks noChangeAspect="1"/>
          </p:cNvPicPr>
          <p:nvPr/>
        </p:nvPicPr>
        <p:blipFill rotWithShape="1">
          <a:blip r:embed="rId5"/>
          <a:srcRect t="6388"/>
          <a:stretch/>
        </p:blipFill>
        <p:spPr>
          <a:xfrm>
            <a:off x="7469663" y="1765189"/>
            <a:ext cx="1608159" cy="4519313"/>
          </a:xfrm>
          <a:prstGeom prst="rect">
            <a:avLst/>
          </a:prstGeom>
        </p:spPr>
      </p:pic>
    </p:spTree>
    <p:extLst>
      <p:ext uri="{BB962C8B-B14F-4D97-AF65-F5344CB8AC3E}">
        <p14:creationId xmlns:p14="http://schemas.microsoft.com/office/powerpoint/2010/main" val="21715649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3982FDF-89EE-4FF0-8E01-CF0BBC585E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9922" y="4492436"/>
            <a:ext cx="2874773" cy="1719072"/>
          </a:xfrm>
          <a:prstGeom prst="rect">
            <a:avLst/>
          </a:prstGeom>
          <a:ln>
            <a:solidFill>
              <a:schemeClr val="tx1"/>
            </a:solidFill>
          </a:ln>
        </p:spPr>
      </p:pic>
      <p:sp>
        <p:nvSpPr>
          <p:cNvPr id="19" name="Content Placeholder 3">
            <a:extLst>
              <a:ext uri="{FF2B5EF4-FFF2-40B4-BE49-F238E27FC236}">
                <a16:creationId xmlns:a16="http://schemas.microsoft.com/office/drawing/2014/main" id="{5A94327B-3FAB-462E-A9FE-4FAB16328D3E}"/>
              </a:ext>
            </a:extLst>
          </p:cNvPr>
          <p:cNvSpPr>
            <a:spLocks noGrp="1"/>
          </p:cNvSpPr>
          <p:nvPr>
            <p:ph idx="1"/>
          </p:nvPr>
        </p:nvSpPr>
        <p:spPr>
          <a:xfrm>
            <a:off x="380512" y="1005895"/>
            <a:ext cx="8017530" cy="4699235"/>
          </a:xfrm>
        </p:spPr>
        <p:txBody>
          <a:bodyPr wrap="square">
            <a:spAutoFit/>
          </a:bodyPr>
          <a:lstStyle/>
          <a:p>
            <a:pPr marL="0" indent="0" algn="just" eaLnBrk="1" hangingPunct="1">
              <a:lnSpc>
                <a:spcPct val="114000"/>
              </a:lnSpc>
              <a:spcBef>
                <a:spcPts val="0"/>
              </a:spcBef>
              <a:spcAft>
                <a:spcPts val="600"/>
              </a:spcAft>
              <a:buNone/>
            </a:pPr>
            <a:r>
              <a:rPr lang="en-US" altLang="en-US" sz="2400" b="1" dirty="0">
                <a:latin typeface="Times New Roman" panose="02020603050405020304" pitchFamily="18" charset="0"/>
                <a:cs typeface="Times New Roman" panose="02020603050405020304" pitchFamily="18" charset="0"/>
              </a:rPr>
              <a:t>Sensors</a:t>
            </a:r>
          </a:p>
          <a:p>
            <a:pPr>
              <a:spcBef>
                <a:spcPts val="600"/>
              </a:spcBef>
            </a:pPr>
            <a:r>
              <a:rPr lang="en-US" sz="2400" dirty="0">
                <a:latin typeface="Times New Roman" panose="02020603050405020304" pitchFamily="18" charset="0"/>
                <a:cs typeface="Times New Roman" panose="02020603050405020304" pitchFamily="18" charset="0"/>
              </a:rPr>
              <a:t>Environmental monitoring</a:t>
            </a:r>
          </a:p>
          <a:p>
            <a:pPr lvl="1">
              <a:spcBef>
                <a:spcPts val="600"/>
              </a:spcBef>
            </a:pPr>
            <a:r>
              <a:rPr lang="en-US" sz="2000" dirty="0">
                <a:latin typeface="Times New Roman" panose="02020603050405020304" pitchFamily="18" charset="0"/>
                <a:cs typeface="Times New Roman" panose="02020603050405020304" pitchFamily="18" charset="0"/>
              </a:rPr>
              <a:t>Thermocouples</a:t>
            </a:r>
          </a:p>
          <a:p>
            <a:pPr lvl="1">
              <a:spcBef>
                <a:spcPts val="600"/>
              </a:spcBef>
              <a:spcAft>
                <a:spcPts val="600"/>
              </a:spcAft>
            </a:pPr>
            <a:r>
              <a:rPr lang="en-US" sz="2000" dirty="0">
                <a:latin typeface="Times New Roman" panose="02020603050405020304" pitchFamily="18" charset="0"/>
                <a:cs typeface="Times New Roman" panose="02020603050405020304" pitchFamily="18" charset="0"/>
              </a:rPr>
              <a:t>Moisture probes</a:t>
            </a:r>
          </a:p>
          <a:p>
            <a:pPr>
              <a:spcBef>
                <a:spcPts val="600"/>
              </a:spcBef>
            </a:pPr>
            <a:r>
              <a:rPr lang="en-US" sz="2400" dirty="0">
                <a:latin typeface="Times New Roman" panose="02020603050405020304" pitchFamily="18" charset="0"/>
                <a:cs typeface="Times New Roman" panose="02020603050405020304" pitchFamily="18" charset="0"/>
              </a:rPr>
              <a:t>Dynamic response monitoring</a:t>
            </a:r>
          </a:p>
          <a:p>
            <a:pPr lvl="1">
              <a:spcBef>
                <a:spcPts val="600"/>
              </a:spcBef>
            </a:pPr>
            <a:r>
              <a:rPr lang="en-US" sz="2000" dirty="0">
                <a:latin typeface="Times New Roman" panose="02020603050405020304" pitchFamily="18" charset="0"/>
                <a:cs typeface="Times New Roman" panose="02020603050405020304" pitchFamily="18" charset="0"/>
              </a:rPr>
              <a:t>Dynamic pressure cells</a:t>
            </a:r>
          </a:p>
          <a:p>
            <a:pPr lvl="1">
              <a:spcBef>
                <a:spcPts val="600"/>
              </a:spcBef>
            </a:pPr>
            <a:r>
              <a:rPr lang="en-US" sz="2000" dirty="0">
                <a:latin typeface="Times New Roman" panose="02020603050405020304" pitchFamily="18" charset="0"/>
                <a:cs typeface="Times New Roman" panose="02020603050405020304" pitchFamily="18" charset="0"/>
              </a:rPr>
              <a:t>Geophones</a:t>
            </a:r>
          </a:p>
          <a:p>
            <a:pPr lvl="1">
              <a:spcBef>
                <a:spcPts val="600"/>
              </a:spcBef>
            </a:pPr>
            <a:r>
              <a:rPr lang="en-US" sz="2000" dirty="0">
                <a:latin typeface="Times New Roman" panose="02020603050405020304" pitchFamily="18" charset="0"/>
                <a:cs typeface="Times New Roman" panose="02020603050405020304" pitchFamily="18" charset="0"/>
              </a:rPr>
              <a:t>Dynamic strain gauges</a:t>
            </a:r>
          </a:p>
          <a:p>
            <a:pPr lvl="1">
              <a:spcBef>
                <a:spcPts val="600"/>
              </a:spcBef>
            </a:pPr>
            <a:endParaRPr lang="en-US" sz="2000" dirty="0">
              <a:latin typeface="Times New Roman" panose="02020603050405020304" pitchFamily="18" charset="0"/>
              <a:cs typeface="Times New Roman" panose="02020603050405020304" pitchFamily="18" charset="0"/>
            </a:endParaRPr>
          </a:p>
          <a:p>
            <a:pPr lvl="1"/>
            <a:endParaRPr lang="en-US" sz="2000" dirty="0">
              <a:latin typeface="Times New Roman" panose="02020603050405020304" pitchFamily="18" charset="0"/>
              <a:cs typeface="Times New Roman" panose="02020603050405020304" pitchFamily="18" charset="0"/>
            </a:endParaRPr>
          </a:p>
          <a:p>
            <a:pPr marL="0" indent="0" algn="just" eaLnBrk="1" hangingPunct="1">
              <a:lnSpc>
                <a:spcPct val="114000"/>
              </a:lnSpc>
              <a:spcAft>
                <a:spcPts val="600"/>
              </a:spcAft>
              <a:buNone/>
            </a:pPr>
            <a:endParaRPr lang="en-US" altLang="en-US" sz="24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654834" y="1142258"/>
            <a:ext cx="3226835" cy="1417320"/>
          </a:xfrm>
          <a:prstGeom prst="rect">
            <a:avLst/>
          </a:prstGeom>
          <a:noFill/>
          <a:ln>
            <a:noFill/>
          </a:ln>
        </p:spPr>
      </p:pic>
      <p:pic>
        <p:nvPicPr>
          <p:cNvPr id="15" name="Picture 1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5654834" y="2736548"/>
            <a:ext cx="3226835" cy="1417320"/>
          </a:xfrm>
          <a:prstGeom prst="rect">
            <a:avLst/>
          </a:prstGeom>
          <a:noFill/>
          <a:ln>
            <a:noFill/>
          </a:ln>
        </p:spPr>
      </p:pic>
      <p:pic>
        <p:nvPicPr>
          <p:cNvPr id="16" name="Picture 1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380512" y="4494606"/>
            <a:ext cx="2638702" cy="1711404"/>
          </a:xfrm>
          <a:prstGeom prst="rect">
            <a:avLst/>
          </a:prstGeom>
          <a:noFill/>
          <a:ln>
            <a:noFill/>
          </a:ln>
        </p:spPr>
      </p:pic>
      <p:pic>
        <p:nvPicPr>
          <p:cNvPr id="17" name="Picture 1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bwMode="auto">
          <a:xfrm>
            <a:off x="3244584" y="4492436"/>
            <a:ext cx="2539968" cy="1722956"/>
          </a:xfrm>
          <a:prstGeom prst="rect">
            <a:avLst/>
          </a:prstGeom>
          <a:noFill/>
          <a:ln>
            <a:noFill/>
          </a:ln>
        </p:spPr>
      </p:pic>
      <p:sp>
        <p:nvSpPr>
          <p:cNvPr id="9" name="Rectangle 8">
            <a:extLst>
              <a:ext uri="{FF2B5EF4-FFF2-40B4-BE49-F238E27FC236}">
                <a16:creationId xmlns:a16="http://schemas.microsoft.com/office/drawing/2014/main" id="{62B2AE67-4B85-4FAD-919D-4F383A32163F}"/>
              </a:ext>
            </a:extLst>
          </p:cNvPr>
          <p:cNvSpPr/>
          <p:nvPr/>
        </p:nvSpPr>
        <p:spPr>
          <a:xfrm>
            <a:off x="8076676" y="4129282"/>
            <a:ext cx="884922" cy="215444"/>
          </a:xfrm>
          <a:prstGeom prst="rect">
            <a:avLst/>
          </a:prstGeom>
        </p:spPr>
        <p:txBody>
          <a:bodyPr wrap="none">
            <a:spAutoFit/>
          </a:bodyPr>
          <a:lstStyle/>
          <a:p>
            <a:r>
              <a:rPr lang="en-US" sz="800" kern="100" dirty="0">
                <a:latin typeface="Times New Roman" panose="02020603050405020304" pitchFamily="18" charset="0"/>
                <a:ea typeface="MS Mincho"/>
              </a:rPr>
              <a:t>(MnDOT 2014b)</a:t>
            </a:r>
            <a:endParaRPr lang="en-US" sz="800" dirty="0"/>
          </a:p>
        </p:txBody>
      </p:sp>
      <p:sp>
        <p:nvSpPr>
          <p:cNvPr id="10" name="Rectangle 9">
            <a:extLst>
              <a:ext uri="{FF2B5EF4-FFF2-40B4-BE49-F238E27FC236}">
                <a16:creationId xmlns:a16="http://schemas.microsoft.com/office/drawing/2014/main" id="{509CE461-4443-48D2-9977-7553A98533DB}"/>
              </a:ext>
            </a:extLst>
          </p:cNvPr>
          <p:cNvSpPr/>
          <p:nvPr/>
        </p:nvSpPr>
        <p:spPr>
          <a:xfrm>
            <a:off x="1924152" y="6170337"/>
            <a:ext cx="1199239" cy="215444"/>
          </a:xfrm>
          <a:prstGeom prst="rect">
            <a:avLst/>
          </a:prstGeom>
        </p:spPr>
        <p:txBody>
          <a:bodyPr wrap="none">
            <a:spAutoFit/>
          </a:bodyPr>
          <a:lstStyle/>
          <a:p>
            <a:r>
              <a:rPr lang="en-US" sz="800" kern="100" dirty="0">
                <a:latin typeface="Times New Roman" panose="02020603050405020304" pitchFamily="18" charset="0"/>
                <a:ea typeface="MS Mincho"/>
              </a:rPr>
              <a:t>(Van </a:t>
            </a:r>
            <a:r>
              <a:rPr lang="en-US" sz="800" kern="100" dirty="0" err="1">
                <a:latin typeface="Times New Roman" panose="02020603050405020304" pitchFamily="18" charset="0"/>
                <a:ea typeface="MS Mincho"/>
              </a:rPr>
              <a:t>Deusen</a:t>
            </a:r>
            <a:r>
              <a:rPr lang="en-US" sz="800" kern="100" dirty="0">
                <a:latin typeface="Times New Roman" panose="02020603050405020304" pitchFamily="18" charset="0"/>
                <a:ea typeface="MS Mincho"/>
              </a:rPr>
              <a:t> et al. 2018)</a:t>
            </a:r>
            <a:endParaRPr lang="en-US" sz="800" dirty="0"/>
          </a:p>
        </p:txBody>
      </p:sp>
      <p:sp>
        <p:nvSpPr>
          <p:cNvPr id="11" name="Rectangle 10">
            <a:extLst>
              <a:ext uri="{FF2B5EF4-FFF2-40B4-BE49-F238E27FC236}">
                <a16:creationId xmlns:a16="http://schemas.microsoft.com/office/drawing/2014/main" id="{71D80B57-1AA3-4467-BD20-D958EA60879E}"/>
              </a:ext>
            </a:extLst>
          </p:cNvPr>
          <p:cNvSpPr/>
          <p:nvPr/>
        </p:nvSpPr>
        <p:spPr>
          <a:xfrm>
            <a:off x="4704812" y="6170337"/>
            <a:ext cx="1199239" cy="215444"/>
          </a:xfrm>
          <a:prstGeom prst="rect">
            <a:avLst/>
          </a:prstGeom>
        </p:spPr>
        <p:txBody>
          <a:bodyPr wrap="none">
            <a:spAutoFit/>
          </a:bodyPr>
          <a:lstStyle/>
          <a:p>
            <a:r>
              <a:rPr lang="en-US" sz="800" kern="100" dirty="0">
                <a:latin typeface="Times New Roman" panose="02020603050405020304" pitchFamily="18" charset="0"/>
                <a:ea typeface="MS Mincho"/>
              </a:rPr>
              <a:t>(Van </a:t>
            </a:r>
            <a:r>
              <a:rPr lang="en-US" sz="800" kern="100" dirty="0" err="1">
                <a:latin typeface="Times New Roman" panose="02020603050405020304" pitchFamily="18" charset="0"/>
                <a:ea typeface="MS Mincho"/>
              </a:rPr>
              <a:t>Deusen</a:t>
            </a:r>
            <a:r>
              <a:rPr lang="en-US" sz="800" kern="100" dirty="0">
                <a:latin typeface="Times New Roman" panose="02020603050405020304" pitchFamily="18" charset="0"/>
                <a:ea typeface="MS Mincho"/>
              </a:rPr>
              <a:t> et al. 2018)</a:t>
            </a:r>
            <a:endParaRPr lang="en-US" sz="800" dirty="0"/>
          </a:p>
        </p:txBody>
      </p:sp>
      <p:sp>
        <p:nvSpPr>
          <p:cNvPr id="13" name="Rectangle 12">
            <a:extLst>
              <a:ext uri="{FF2B5EF4-FFF2-40B4-BE49-F238E27FC236}">
                <a16:creationId xmlns:a16="http://schemas.microsoft.com/office/drawing/2014/main" id="{7843B86B-170F-40FE-B1E2-774BD83C94AD}"/>
              </a:ext>
            </a:extLst>
          </p:cNvPr>
          <p:cNvSpPr/>
          <p:nvPr/>
        </p:nvSpPr>
        <p:spPr>
          <a:xfrm>
            <a:off x="7798422" y="6174092"/>
            <a:ext cx="1199239" cy="215444"/>
          </a:xfrm>
          <a:prstGeom prst="rect">
            <a:avLst/>
          </a:prstGeom>
        </p:spPr>
        <p:txBody>
          <a:bodyPr wrap="none">
            <a:spAutoFit/>
          </a:bodyPr>
          <a:lstStyle/>
          <a:p>
            <a:r>
              <a:rPr lang="en-US" sz="800" kern="100" dirty="0">
                <a:latin typeface="Times New Roman" panose="02020603050405020304" pitchFamily="18" charset="0"/>
                <a:ea typeface="MS Mincho"/>
              </a:rPr>
              <a:t>(Van </a:t>
            </a:r>
            <a:r>
              <a:rPr lang="en-US" sz="800" kern="100" dirty="0" err="1">
                <a:latin typeface="Times New Roman" panose="02020603050405020304" pitchFamily="18" charset="0"/>
                <a:ea typeface="MS Mincho"/>
              </a:rPr>
              <a:t>Deusen</a:t>
            </a:r>
            <a:r>
              <a:rPr lang="en-US" sz="800" kern="100" dirty="0">
                <a:latin typeface="Times New Roman" panose="02020603050405020304" pitchFamily="18" charset="0"/>
                <a:ea typeface="MS Mincho"/>
              </a:rPr>
              <a:t> et al. 2018)</a:t>
            </a:r>
            <a:endParaRPr lang="en-US" sz="800" dirty="0"/>
          </a:p>
        </p:txBody>
      </p:sp>
      <p:sp>
        <p:nvSpPr>
          <p:cNvPr id="14" name="Rectangle 13">
            <a:extLst>
              <a:ext uri="{FF2B5EF4-FFF2-40B4-BE49-F238E27FC236}">
                <a16:creationId xmlns:a16="http://schemas.microsoft.com/office/drawing/2014/main" id="{51759607-6944-438C-852B-C73B57048733}"/>
              </a:ext>
            </a:extLst>
          </p:cNvPr>
          <p:cNvSpPr/>
          <p:nvPr/>
        </p:nvSpPr>
        <p:spPr>
          <a:xfrm>
            <a:off x="8109361" y="2534430"/>
            <a:ext cx="873701" cy="215444"/>
          </a:xfrm>
          <a:prstGeom prst="rect">
            <a:avLst/>
          </a:prstGeom>
        </p:spPr>
        <p:txBody>
          <a:bodyPr wrap="none">
            <a:spAutoFit/>
          </a:bodyPr>
          <a:lstStyle/>
          <a:p>
            <a:r>
              <a:rPr lang="en-US" sz="800" kern="100" dirty="0">
                <a:latin typeface="Times New Roman" panose="02020603050405020304" pitchFamily="18" charset="0"/>
                <a:ea typeface="MS Mincho"/>
              </a:rPr>
              <a:t>(MnDOT 2014a)</a:t>
            </a:r>
            <a:endParaRPr lang="en-US" sz="800" dirty="0"/>
          </a:p>
        </p:txBody>
      </p:sp>
      <p:sp>
        <p:nvSpPr>
          <p:cNvPr id="2" name="TextBox 1">
            <a:extLst>
              <a:ext uri="{FF2B5EF4-FFF2-40B4-BE49-F238E27FC236}">
                <a16:creationId xmlns:a16="http://schemas.microsoft.com/office/drawing/2014/main" id="{046E929C-C526-4AE3-AD48-7366904B3440}"/>
              </a:ext>
            </a:extLst>
          </p:cNvPr>
          <p:cNvSpPr txBox="1"/>
          <p:nvPr/>
        </p:nvSpPr>
        <p:spPr>
          <a:xfrm>
            <a:off x="7273891" y="2195862"/>
            <a:ext cx="1545616" cy="307777"/>
          </a:xfrm>
          <a:prstGeom prst="rect">
            <a:avLst/>
          </a:prstGeom>
          <a:solidFill>
            <a:schemeClr val="bg1"/>
          </a:solidFill>
          <a:ln>
            <a:solidFill>
              <a:schemeClr val="tx1"/>
            </a:solidFill>
          </a:ln>
        </p:spPr>
        <p:txBody>
          <a:bodyPr wrap="none" rtlCol="0">
            <a:spAutoFit/>
          </a:bodyPr>
          <a:lstStyle/>
          <a:p>
            <a:r>
              <a:rPr lang="en-US" sz="1400" dirty="0">
                <a:latin typeface="Times New Roman" panose="02020603050405020304" pitchFamily="18" charset="0"/>
                <a:cs typeface="Times New Roman" panose="02020603050405020304" pitchFamily="18" charset="0"/>
              </a:rPr>
              <a:t>Thermocouple tree</a:t>
            </a:r>
            <a:endParaRPr lang="en-GB" sz="14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7AE6DDC0-A1A4-4CB1-AAE2-B54C64020FD4}"/>
              </a:ext>
            </a:extLst>
          </p:cNvPr>
          <p:cNvSpPr txBox="1"/>
          <p:nvPr/>
        </p:nvSpPr>
        <p:spPr>
          <a:xfrm>
            <a:off x="7531975" y="3797365"/>
            <a:ext cx="1287532" cy="307777"/>
          </a:xfrm>
          <a:prstGeom prst="rect">
            <a:avLst/>
          </a:prstGeom>
          <a:solidFill>
            <a:schemeClr val="bg1"/>
          </a:solidFill>
          <a:ln>
            <a:solidFill>
              <a:schemeClr val="tx1"/>
            </a:solidFill>
          </a:ln>
        </p:spPr>
        <p:txBody>
          <a:bodyPr wrap="none" rtlCol="0">
            <a:spAutoFit/>
          </a:bodyPr>
          <a:lstStyle/>
          <a:p>
            <a:r>
              <a:rPr lang="en-US" sz="1400" dirty="0">
                <a:latin typeface="Times New Roman" panose="02020603050405020304" pitchFamily="18" charset="0"/>
                <a:cs typeface="Times New Roman" panose="02020603050405020304" pitchFamily="18" charset="0"/>
              </a:rPr>
              <a:t>Moisture probe</a:t>
            </a:r>
            <a:endParaRPr lang="en-GB" sz="14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8F71D4EB-5DA9-4CD8-B187-E1BE42580343}"/>
              </a:ext>
            </a:extLst>
          </p:cNvPr>
          <p:cNvSpPr txBox="1"/>
          <p:nvPr/>
        </p:nvSpPr>
        <p:spPr>
          <a:xfrm>
            <a:off x="432695" y="5857514"/>
            <a:ext cx="1792478" cy="307777"/>
          </a:xfrm>
          <a:prstGeom prst="rect">
            <a:avLst/>
          </a:prstGeom>
          <a:solidFill>
            <a:schemeClr val="bg1"/>
          </a:solidFill>
          <a:ln>
            <a:solidFill>
              <a:schemeClr val="tx1"/>
            </a:solidFill>
          </a:ln>
        </p:spPr>
        <p:txBody>
          <a:bodyPr wrap="none" rtlCol="0">
            <a:spAutoFit/>
          </a:bodyPr>
          <a:lstStyle/>
          <a:p>
            <a:r>
              <a:rPr lang="en-US" sz="1400" dirty="0">
                <a:latin typeface="Times New Roman" panose="02020603050405020304" pitchFamily="18" charset="0"/>
                <a:cs typeface="Times New Roman" panose="02020603050405020304" pitchFamily="18" charset="0"/>
              </a:rPr>
              <a:t>Dynamic pressure cell</a:t>
            </a:r>
            <a:endParaRPr lang="en-GB" sz="14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FD554D58-4CAE-4D42-870E-2A1BE09553E1}"/>
              </a:ext>
            </a:extLst>
          </p:cNvPr>
          <p:cNvSpPr txBox="1"/>
          <p:nvPr/>
        </p:nvSpPr>
        <p:spPr>
          <a:xfrm>
            <a:off x="4066778" y="5850920"/>
            <a:ext cx="923651" cy="307777"/>
          </a:xfrm>
          <a:prstGeom prst="rect">
            <a:avLst/>
          </a:prstGeom>
          <a:solidFill>
            <a:schemeClr val="bg1"/>
          </a:solidFill>
          <a:ln>
            <a:solidFill>
              <a:schemeClr val="tx1"/>
            </a:solidFill>
          </a:ln>
        </p:spPr>
        <p:txBody>
          <a:bodyPr wrap="none" rtlCol="0">
            <a:spAutoFit/>
          </a:bodyPr>
          <a:lstStyle/>
          <a:p>
            <a:r>
              <a:rPr lang="en-US" sz="1400" dirty="0">
                <a:latin typeface="Times New Roman" panose="02020603050405020304" pitchFamily="18" charset="0"/>
                <a:cs typeface="Times New Roman" panose="02020603050405020304" pitchFamily="18" charset="0"/>
              </a:rPr>
              <a:t>Geophone</a:t>
            </a:r>
            <a:endParaRPr lang="en-GB" sz="14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7167A87E-E0DE-43B2-8CC0-F39762C12929}"/>
              </a:ext>
            </a:extLst>
          </p:cNvPr>
          <p:cNvSpPr txBox="1"/>
          <p:nvPr/>
        </p:nvSpPr>
        <p:spPr>
          <a:xfrm>
            <a:off x="7057486" y="5850920"/>
            <a:ext cx="1762021" cy="307777"/>
          </a:xfrm>
          <a:prstGeom prst="rect">
            <a:avLst/>
          </a:prstGeom>
          <a:solidFill>
            <a:schemeClr val="bg1"/>
          </a:solidFill>
          <a:ln>
            <a:solidFill>
              <a:schemeClr val="tx1"/>
            </a:solidFill>
          </a:ln>
        </p:spPr>
        <p:txBody>
          <a:bodyPr wrap="none" rtlCol="0">
            <a:spAutoFit/>
          </a:bodyPr>
          <a:lstStyle/>
          <a:p>
            <a:r>
              <a:rPr lang="en-US" sz="1400" dirty="0">
                <a:latin typeface="Times New Roman" panose="02020603050405020304" pitchFamily="18" charset="0"/>
                <a:cs typeface="Times New Roman" panose="02020603050405020304" pitchFamily="18" charset="0"/>
              </a:rPr>
              <a:t>Dynamic strain gauge</a:t>
            </a:r>
            <a:endParaRPr lang="en-GB" sz="1400" dirty="0">
              <a:latin typeface="Times New Roman" panose="02020603050405020304" pitchFamily="18" charset="0"/>
              <a:cs typeface="Times New Roman" panose="02020603050405020304" pitchFamily="18" charset="0"/>
            </a:endParaRPr>
          </a:p>
        </p:txBody>
      </p:sp>
      <p:sp>
        <p:nvSpPr>
          <p:cNvPr id="24"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CONSTRUCTION</a:t>
            </a:r>
          </a:p>
        </p:txBody>
      </p:sp>
    </p:spTree>
    <p:extLst>
      <p:ext uri="{BB962C8B-B14F-4D97-AF65-F5344CB8AC3E}">
        <p14:creationId xmlns:p14="http://schemas.microsoft.com/office/powerpoint/2010/main" val="5502871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072099" y="4301842"/>
          <a:ext cx="7035175" cy="1988028"/>
        </p:xfrm>
        <a:graphic>
          <a:graphicData uri="http://schemas.openxmlformats.org/drawingml/2006/table">
            <a:tbl>
              <a:tblPr firstRow="1" firstCol="1" bandRow="1">
                <a:tableStyleId>{5940675A-B579-460E-94D1-54222C63F5DA}</a:tableStyleId>
              </a:tblPr>
              <a:tblGrid>
                <a:gridCol w="824688">
                  <a:extLst>
                    <a:ext uri="{9D8B030D-6E8A-4147-A177-3AD203B41FA5}">
                      <a16:colId xmlns:a16="http://schemas.microsoft.com/office/drawing/2014/main" val="2384622287"/>
                    </a:ext>
                  </a:extLst>
                </a:gridCol>
                <a:gridCol w="1480312">
                  <a:extLst>
                    <a:ext uri="{9D8B030D-6E8A-4147-A177-3AD203B41FA5}">
                      <a16:colId xmlns:a16="http://schemas.microsoft.com/office/drawing/2014/main" val="460797337"/>
                    </a:ext>
                  </a:extLst>
                </a:gridCol>
                <a:gridCol w="998418">
                  <a:extLst>
                    <a:ext uri="{9D8B030D-6E8A-4147-A177-3AD203B41FA5}">
                      <a16:colId xmlns:a16="http://schemas.microsoft.com/office/drawing/2014/main" val="2853944763"/>
                    </a:ext>
                  </a:extLst>
                </a:gridCol>
                <a:gridCol w="1263431">
                  <a:extLst>
                    <a:ext uri="{9D8B030D-6E8A-4147-A177-3AD203B41FA5}">
                      <a16:colId xmlns:a16="http://schemas.microsoft.com/office/drawing/2014/main" val="3533488284"/>
                    </a:ext>
                  </a:extLst>
                </a:gridCol>
                <a:gridCol w="1082939">
                  <a:extLst>
                    <a:ext uri="{9D8B030D-6E8A-4147-A177-3AD203B41FA5}">
                      <a16:colId xmlns:a16="http://schemas.microsoft.com/office/drawing/2014/main" val="3215139482"/>
                    </a:ext>
                  </a:extLst>
                </a:gridCol>
                <a:gridCol w="1385387">
                  <a:extLst>
                    <a:ext uri="{9D8B030D-6E8A-4147-A177-3AD203B41FA5}">
                      <a16:colId xmlns:a16="http://schemas.microsoft.com/office/drawing/2014/main" val="3774441920"/>
                    </a:ext>
                  </a:extLst>
                </a:gridCol>
              </a:tblGrid>
              <a:tr h="220892">
                <a:tc rowSpan="2">
                  <a:txBody>
                    <a:bodyPr/>
                    <a:lstStyle/>
                    <a:p>
                      <a:pPr marL="0" marR="0" algn="ctr">
                        <a:spcBef>
                          <a:spcPts val="0"/>
                        </a:spcBef>
                        <a:spcAft>
                          <a:spcPts val="0"/>
                        </a:spcAft>
                      </a:pPr>
                      <a:r>
                        <a:rPr lang="en-US" sz="1400" b="1" kern="0" dirty="0">
                          <a:effectLst/>
                          <a:latin typeface="Times New Roman" panose="02020603050405020304" pitchFamily="18" charset="0"/>
                          <a:cs typeface="Times New Roman" panose="02020603050405020304" pitchFamily="18" charset="0"/>
                        </a:rPr>
                        <a:t>Cell Number</a:t>
                      </a:r>
                      <a:endParaRPr lang="en-US" sz="1400" b="1" kern="1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gridSpan="2">
                  <a:txBody>
                    <a:bodyPr/>
                    <a:lstStyle/>
                    <a:p>
                      <a:pPr marL="0" marR="0" algn="ctr">
                        <a:spcBef>
                          <a:spcPts val="0"/>
                        </a:spcBef>
                        <a:spcAft>
                          <a:spcPts val="0"/>
                        </a:spcAft>
                      </a:pPr>
                      <a:r>
                        <a:rPr lang="en-US" sz="1400" b="1" kern="0" dirty="0">
                          <a:effectLst/>
                          <a:latin typeface="Times New Roman" panose="02020603050405020304" pitchFamily="18" charset="0"/>
                          <a:cs typeface="Times New Roman" panose="02020603050405020304" pitchFamily="18" charset="0"/>
                        </a:rPr>
                        <a:t>Environmental Sensors</a:t>
                      </a:r>
                      <a:endParaRPr lang="en-US" sz="1400" b="1" kern="1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hMerge="1">
                  <a:txBody>
                    <a:bodyPr/>
                    <a:lstStyle/>
                    <a:p>
                      <a:endParaRPr lang="en-US"/>
                    </a:p>
                  </a:txBody>
                  <a:tcPr/>
                </a:tc>
                <a:tc gridSpan="3">
                  <a:txBody>
                    <a:bodyPr/>
                    <a:lstStyle/>
                    <a:p>
                      <a:pPr marL="0" marR="0" algn="ctr">
                        <a:spcBef>
                          <a:spcPts val="0"/>
                        </a:spcBef>
                        <a:spcAft>
                          <a:spcPts val="0"/>
                        </a:spcAft>
                      </a:pPr>
                      <a:r>
                        <a:rPr lang="en-US" sz="1400" b="1" kern="0" dirty="0">
                          <a:effectLst/>
                          <a:latin typeface="Times New Roman" panose="02020603050405020304" pitchFamily="18" charset="0"/>
                          <a:cs typeface="Times New Roman" panose="02020603050405020304" pitchFamily="18" charset="0"/>
                        </a:rPr>
                        <a:t>Dynamic Response Sensors</a:t>
                      </a:r>
                      <a:endParaRPr lang="en-US" sz="1400" b="1" kern="1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81202969"/>
                  </a:ext>
                </a:extLst>
              </a:tr>
              <a:tr h="441784">
                <a:tc vMerge="1">
                  <a:txBody>
                    <a:bodyPr/>
                    <a:lstStyle/>
                    <a:p>
                      <a:endParaRPr lang="en-US"/>
                    </a:p>
                  </a:txBody>
                  <a:tcPr/>
                </a:tc>
                <a:tc>
                  <a:txBody>
                    <a:bodyPr/>
                    <a:lstStyle/>
                    <a:p>
                      <a:pPr marL="0" marR="0" algn="ctr">
                        <a:spcBef>
                          <a:spcPts val="0"/>
                        </a:spcBef>
                        <a:spcAft>
                          <a:spcPts val="0"/>
                        </a:spcAft>
                      </a:pPr>
                      <a:r>
                        <a:rPr lang="en-US" sz="1400" b="1" kern="0" dirty="0">
                          <a:effectLst/>
                          <a:latin typeface="Times New Roman" panose="02020603050405020304" pitchFamily="18" charset="0"/>
                          <a:cs typeface="Times New Roman" panose="02020603050405020304" pitchFamily="18" charset="0"/>
                        </a:rPr>
                        <a:t>Thermocouples</a:t>
                      </a:r>
                      <a:endParaRPr lang="en-US" sz="1400" b="1" kern="1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b="1" kern="0" dirty="0">
                          <a:effectLst/>
                          <a:latin typeface="Times New Roman" panose="02020603050405020304" pitchFamily="18" charset="0"/>
                          <a:cs typeface="Times New Roman" panose="02020603050405020304" pitchFamily="18" charset="0"/>
                        </a:rPr>
                        <a:t>Moisture Probes</a:t>
                      </a:r>
                      <a:endParaRPr lang="en-US" sz="1400" b="1" kern="1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b="1" kern="0" dirty="0">
                          <a:effectLst/>
                          <a:latin typeface="Times New Roman" panose="02020603050405020304" pitchFamily="18" charset="0"/>
                          <a:cs typeface="Times New Roman" panose="02020603050405020304" pitchFamily="18" charset="0"/>
                        </a:rPr>
                        <a:t>Dynamic Pressure Cells</a:t>
                      </a:r>
                      <a:endParaRPr lang="en-US" sz="1400" b="1" kern="1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b="1" kern="0" dirty="0">
                          <a:effectLst/>
                          <a:latin typeface="Times New Roman" panose="02020603050405020304" pitchFamily="18" charset="0"/>
                          <a:cs typeface="Times New Roman" panose="02020603050405020304" pitchFamily="18" charset="0"/>
                        </a:rPr>
                        <a:t>Geophones</a:t>
                      </a:r>
                      <a:endParaRPr lang="en-US" sz="1400" b="1" kern="1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b="1" kern="0" dirty="0">
                          <a:effectLst/>
                          <a:latin typeface="Times New Roman" panose="02020603050405020304" pitchFamily="18" charset="0"/>
                          <a:cs typeface="Times New Roman" panose="02020603050405020304" pitchFamily="18" charset="0"/>
                        </a:rPr>
                        <a:t>Dynamic Strain Gauges</a:t>
                      </a:r>
                      <a:endParaRPr lang="en-US" sz="1400" b="1" kern="100" dirty="0">
                        <a:effectLst/>
                        <a:latin typeface="Times New Roman" panose="020206030504050203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670226231"/>
                  </a:ext>
                </a:extLst>
              </a:tr>
              <a:tr h="220892">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185</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dirty="0">
                          <a:effectLst/>
                          <a:latin typeface="Times New Roman" panose="02020603050405020304" pitchFamily="18" charset="0"/>
                          <a:cs typeface="Times New Roman" panose="02020603050405020304" pitchFamily="18" charset="0"/>
                        </a:rPr>
                        <a:t>12</a:t>
                      </a:r>
                      <a:endParaRPr lang="en-US" sz="1400" kern="1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4</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2</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4</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NA</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434501488"/>
                  </a:ext>
                </a:extLst>
              </a:tr>
              <a:tr h="220892">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186</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12</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dirty="0">
                          <a:effectLst/>
                          <a:latin typeface="Times New Roman" panose="02020603050405020304" pitchFamily="18" charset="0"/>
                          <a:cs typeface="Times New Roman" panose="02020603050405020304" pitchFamily="18" charset="0"/>
                        </a:rPr>
                        <a:t>4</a:t>
                      </a:r>
                      <a:endParaRPr lang="en-US" sz="1400" kern="1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2</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4</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4</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3644442786"/>
                  </a:ext>
                </a:extLst>
              </a:tr>
              <a:tr h="220892">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188</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12</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4</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2</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4</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4</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5704374"/>
                  </a:ext>
                </a:extLst>
              </a:tr>
              <a:tr h="220892">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189</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12</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4</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2</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4</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NA</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714082902"/>
                  </a:ext>
                </a:extLst>
              </a:tr>
              <a:tr h="220892">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127</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12</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3</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2</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NA</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NA</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3549188547"/>
                  </a:ext>
                </a:extLst>
              </a:tr>
              <a:tr h="220892">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728</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16</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dirty="0">
                          <a:effectLst/>
                          <a:latin typeface="Times New Roman" panose="02020603050405020304" pitchFamily="18" charset="0"/>
                          <a:cs typeface="Times New Roman" panose="02020603050405020304" pitchFamily="18" charset="0"/>
                        </a:rPr>
                        <a:t>4</a:t>
                      </a:r>
                      <a:endParaRPr lang="en-US" sz="1400" kern="1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2</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a:effectLst/>
                          <a:latin typeface="Times New Roman" panose="02020603050405020304" pitchFamily="18" charset="0"/>
                          <a:cs typeface="Times New Roman" panose="02020603050405020304" pitchFamily="18" charset="0"/>
                        </a:rPr>
                        <a:t>NA</a:t>
                      </a:r>
                      <a:endParaRPr lang="en-US" sz="1400" kern="10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0" dirty="0">
                          <a:effectLst/>
                          <a:latin typeface="Times New Roman" panose="02020603050405020304" pitchFamily="18" charset="0"/>
                          <a:cs typeface="Times New Roman" panose="02020603050405020304" pitchFamily="18" charset="0"/>
                        </a:rPr>
                        <a:t>4</a:t>
                      </a:r>
                      <a:endParaRPr lang="en-US" sz="1400" kern="100" dirty="0">
                        <a:effectLst/>
                        <a:latin typeface="Times New Roman" panose="020206030504050203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3955368691"/>
                  </a:ext>
                </a:extLst>
              </a:tr>
            </a:tbl>
          </a:graphicData>
        </a:graphic>
      </p:graphicFrame>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671" y="1515481"/>
            <a:ext cx="4958485" cy="2656709"/>
          </a:xfrm>
          <a:prstGeom prst="rect">
            <a:avLst/>
          </a:prstGeom>
          <a:noFill/>
          <a:ln>
            <a:noFill/>
          </a:ln>
        </p:spPr>
      </p:pic>
      <p:sp>
        <p:nvSpPr>
          <p:cNvPr id="2" name="TextBox 1">
            <a:extLst>
              <a:ext uri="{FF2B5EF4-FFF2-40B4-BE49-F238E27FC236}">
                <a16:creationId xmlns:a16="http://schemas.microsoft.com/office/drawing/2014/main" id="{57C00D03-B1E8-4CC7-8505-52B710085B6A}"/>
              </a:ext>
            </a:extLst>
          </p:cNvPr>
          <p:cNvSpPr txBox="1"/>
          <p:nvPr/>
        </p:nvSpPr>
        <p:spPr>
          <a:xfrm>
            <a:off x="6093784" y="1610731"/>
            <a:ext cx="2228495" cy="2200602"/>
          </a:xfrm>
          <a:prstGeom prst="rect">
            <a:avLst/>
          </a:prstGeom>
          <a:noFill/>
        </p:spPr>
        <p:txBody>
          <a:bodyPr wrap="none" rtlCol="0">
            <a:spAutoFit/>
          </a:bodyPr>
          <a:lstStyle/>
          <a:p>
            <a:pPr>
              <a:spcAft>
                <a:spcPts val="600"/>
              </a:spcAft>
            </a:pPr>
            <a:r>
              <a:rPr lang="en-US" sz="1400" dirty="0">
                <a:latin typeface="Times New Roman" panose="02020603050405020304" pitchFamily="18" charset="0"/>
                <a:cs typeface="Times New Roman" panose="02020603050405020304" pitchFamily="18" charset="0"/>
              </a:rPr>
              <a:t>TC = Thermocouple</a:t>
            </a:r>
          </a:p>
          <a:p>
            <a:pPr>
              <a:spcAft>
                <a:spcPts val="600"/>
              </a:spcAft>
            </a:pPr>
            <a:r>
              <a:rPr lang="en-US" sz="1400" dirty="0">
                <a:latin typeface="Times New Roman" panose="02020603050405020304" pitchFamily="18" charset="0"/>
                <a:cs typeface="Times New Roman" panose="02020603050405020304" pitchFamily="18" charset="0"/>
              </a:rPr>
              <a:t>EC = Moisture probe</a:t>
            </a:r>
          </a:p>
          <a:p>
            <a:pPr>
              <a:spcAft>
                <a:spcPts val="600"/>
              </a:spcAft>
            </a:pPr>
            <a:r>
              <a:rPr lang="en-US" sz="1400" dirty="0">
                <a:latin typeface="Times New Roman" panose="02020603050405020304" pitchFamily="18" charset="0"/>
                <a:cs typeface="Times New Roman" panose="02020603050405020304" pitchFamily="18" charset="0"/>
              </a:rPr>
              <a:t>PG = Dynamic pressure cell</a:t>
            </a:r>
          </a:p>
          <a:p>
            <a:pPr>
              <a:spcAft>
                <a:spcPts val="600"/>
              </a:spcAft>
            </a:pPr>
            <a:r>
              <a:rPr lang="en-US" sz="1400" dirty="0">
                <a:latin typeface="Times New Roman" panose="02020603050405020304" pitchFamily="18" charset="0"/>
                <a:cs typeface="Times New Roman" panose="02020603050405020304" pitchFamily="18" charset="0"/>
              </a:rPr>
              <a:t>GP = Geophone</a:t>
            </a:r>
          </a:p>
          <a:p>
            <a:r>
              <a:rPr lang="en-US" sz="1400" dirty="0">
                <a:latin typeface="Times New Roman" panose="02020603050405020304" pitchFamily="18" charset="0"/>
                <a:cs typeface="Times New Roman" panose="02020603050405020304" pitchFamily="18" charset="0"/>
              </a:rPr>
              <a:t>LE = Longitudinal dynamic </a:t>
            </a:r>
          </a:p>
          <a:p>
            <a:pPr>
              <a:spcAft>
                <a:spcPts val="600"/>
              </a:spcAft>
            </a:pPr>
            <a:r>
              <a:rPr lang="en-US" sz="1400" dirty="0">
                <a:latin typeface="Times New Roman" panose="02020603050405020304" pitchFamily="18" charset="0"/>
                <a:cs typeface="Times New Roman" panose="02020603050405020304" pitchFamily="18" charset="0"/>
              </a:rPr>
              <a:t>          strain gauge</a:t>
            </a:r>
          </a:p>
          <a:p>
            <a:r>
              <a:rPr lang="en-US" sz="1400" dirty="0">
                <a:latin typeface="Times New Roman" panose="02020603050405020304" pitchFamily="18" charset="0"/>
                <a:cs typeface="Times New Roman" panose="02020603050405020304" pitchFamily="18" charset="0"/>
              </a:rPr>
              <a:t>TE = Transverse dynamic </a:t>
            </a:r>
          </a:p>
          <a:p>
            <a:pPr marL="57150" indent="-57150"/>
            <a:r>
              <a:rPr lang="en-US" sz="1400" dirty="0">
                <a:latin typeface="Times New Roman" panose="02020603050405020304" pitchFamily="18" charset="0"/>
                <a:cs typeface="Times New Roman" panose="02020603050405020304" pitchFamily="18" charset="0"/>
              </a:rPr>
              <a:t>          strain gauge</a:t>
            </a:r>
          </a:p>
        </p:txBody>
      </p:sp>
      <p:sp>
        <p:nvSpPr>
          <p:cNvPr id="7" name="Content Placeholder 3">
            <a:extLst>
              <a:ext uri="{FF2B5EF4-FFF2-40B4-BE49-F238E27FC236}">
                <a16:creationId xmlns:a16="http://schemas.microsoft.com/office/drawing/2014/main" id="{D744253F-AE27-4E00-8C2B-B1FBCAEEB1A1}"/>
              </a:ext>
            </a:extLst>
          </p:cNvPr>
          <p:cNvSpPr>
            <a:spLocks noGrp="1"/>
          </p:cNvSpPr>
          <p:nvPr>
            <p:ph idx="1"/>
          </p:nvPr>
        </p:nvSpPr>
        <p:spPr>
          <a:xfrm>
            <a:off x="380512" y="1005895"/>
            <a:ext cx="8017530" cy="480260"/>
          </a:xfrm>
        </p:spPr>
        <p:txBody>
          <a:bodyPr wrap="square">
            <a:spAutoFit/>
          </a:bodyPr>
          <a:lstStyle/>
          <a:p>
            <a:pPr marL="0" indent="0" algn="just" eaLnBrk="1" hangingPunct="1">
              <a:lnSpc>
                <a:spcPct val="114000"/>
              </a:lnSpc>
              <a:spcAft>
                <a:spcPts val="600"/>
              </a:spcAft>
              <a:buNone/>
            </a:pPr>
            <a:r>
              <a:rPr lang="en-US" altLang="en-US" sz="2400" b="1" dirty="0">
                <a:latin typeface="Times New Roman" panose="02020603050405020304" pitchFamily="18" charset="0"/>
                <a:cs typeface="Times New Roman" panose="02020603050405020304" pitchFamily="18" charset="0"/>
              </a:rPr>
              <a:t>Sensors</a:t>
            </a:r>
          </a:p>
        </p:txBody>
      </p:sp>
      <p:sp>
        <p:nvSpPr>
          <p:cNvPr id="8"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CONSTRUCTION</a:t>
            </a:r>
          </a:p>
        </p:txBody>
      </p:sp>
    </p:spTree>
    <p:extLst>
      <p:ext uri="{BB962C8B-B14F-4D97-AF65-F5344CB8AC3E}">
        <p14:creationId xmlns:p14="http://schemas.microsoft.com/office/powerpoint/2010/main" val="11883614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E9A141AE-4E5D-40B0-8C70-31F7137C34A7}"/>
              </a:ext>
            </a:extLst>
          </p:cNvPr>
          <p:cNvSpPr>
            <a:spLocks noGrp="1"/>
          </p:cNvSpPr>
          <p:nvPr>
            <p:ph idx="1"/>
          </p:nvPr>
        </p:nvSpPr>
        <p:spPr>
          <a:xfrm>
            <a:off x="380513" y="1005895"/>
            <a:ext cx="10115632" cy="4616007"/>
          </a:xfrm>
        </p:spPr>
        <p:txBody>
          <a:bodyPr wrap="square">
            <a:spAutoFit/>
          </a:bodyPr>
          <a:lstStyle/>
          <a:p>
            <a:pPr marL="0" indent="0" algn="just" eaLnBrk="1" hangingPunct="1">
              <a:lnSpc>
                <a:spcPct val="114000"/>
              </a:lnSpc>
              <a:spcBef>
                <a:spcPts val="0"/>
              </a:spcBef>
              <a:spcAft>
                <a:spcPts val="600"/>
              </a:spcAft>
              <a:buNone/>
            </a:pPr>
            <a:r>
              <a:rPr lang="en-US" altLang="en-US" sz="2400" b="1" dirty="0">
                <a:latin typeface="Times New Roman" panose="02020603050405020304" pitchFamily="18" charset="0"/>
                <a:cs typeface="Times New Roman" panose="02020603050405020304" pitchFamily="18" charset="0"/>
              </a:rPr>
              <a:t>Recycled Aggregate Base</a:t>
            </a:r>
            <a:endParaRPr lang="en-US" altLang="en-US" sz="2400" dirty="0">
              <a:latin typeface="Times New Roman" panose="02020603050405020304" pitchFamily="18" charset="0"/>
              <a:cs typeface="Times New Roman" panose="02020603050405020304" pitchFamily="18" charset="0"/>
            </a:endParaRPr>
          </a:p>
          <a:p>
            <a:pPr marL="342900" lvl="3" indent="-342900">
              <a:spcBef>
                <a:spcPts val="600"/>
              </a:spcBef>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Subgrade </a:t>
            </a:r>
            <a:r>
              <a:rPr lang="en-US" sz="2400" dirty="0">
                <a:latin typeface="Times New Roman" panose="02020603050405020304" pitchFamily="18" charset="0"/>
                <a:cs typeface="Times New Roman" panose="02020603050405020304" pitchFamily="18" charset="0"/>
                <a:sym typeface="Wingdings" panose="05000000000000000000" pitchFamily="2" charset="2"/>
              </a:rPr>
              <a:t> Cells 185 &amp; 186 – sand</a:t>
            </a:r>
          </a:p>
          <a:p>
            <a:pPr marL="1711325" lvl="3" indent="0">
              <a:buNone/>
            </a:pPr>
            <a:r>
              <a:rPr lang="en-US" sz="2400" dirty="0">
                <a:latin typeface="Times New Roman" panose="02020603050405020304" pitchFamily="18" charset="0"/>
                <a:cs typeface="Times New Roman" panose="02020603050405020304" pitchFamily="18" charset="0"/>
                <a:sym typeface="Wingdings" panose="05000000000000000000" pitchFamily="2" charset="2"/>
              </a:rPr>
              <a:t>	  Cells 188 &amp; 189 – clay loam</a:t>
            </a:r>
            <a:endParaRPr lang="en-US" sz="2400" dirty="0">
              <a:latin typeface="Times New Roman" panose="02020603050405020304" pitchFamily="18" charset="0"/>
              <a:cs typeface="Times New Roman" panose="02020603050405020304" pitchFamily="18" charset="0"/>
            </a:endParaRPr>
          </a:p>
          <a:p>
            <a:pPr marL="342900" lvl="3" indent="-342900">
              <a:spcBef>
                <a:spcPts val="1800"/>
              </a:spcBef>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Subbase </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a:latin typeface="Times New Roman" panose="02020603050405020304" pitchFamily="18" charset="0"/>
                <a:cs typeface="Times New Roman" panose="02020603050405020304" pitchFamily="18" charset="0"/>
              </a:rPr>
              <a:t>Select granular borrow</a:t>
            </a:r>
          </a:p>
          <a:p>
            <a:pPr marL="342900" lvl="3" indent="-342900">
              <a:spcBef>
                <a:spcPts val="1800"/>
              </a:spcBef>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Base </a:t>
            </a:r>
            <a:r>
              <a:rPr lang="en-US" sz="2400" dirty="0">
                <a:latin typeface="Times New Roman" panose="02020603050405020304" pitchFamily="18" charset="0"/>
                <a:cs typeface="Times New Roman" panose="02020603050405020304" pitchFamily="18" charset="0"/>
                <a:sym typeface="Wingdings" panose="05000000000000000000" pitchFamily="2" charset="2"/>
              </a:rPr>
              <a:t> Cell 185 – c</a:t>
            </a:r>
            <a:r>
              <a:rPr lang="en-US" sz="2400" dirty="0">
                <a:latin typeface="Times New Roman" panose="02020603050405020304" pitchFamily="18" charset="0"/>
                <a:cs typeface="Times New Roman" panose="02020603050405020304" pitchFamily="18" charset="0"/>
              </a:rPr>
              <a:t>oarse RCA</a:t>
            </a:r>
          </a:p>
          <a:p>
            <a:pPr marL="1430338" lvl="3" indent="0">
              <a:spcBef>
                <a:spcPts val="600"/>
              </a:spcBef>
              <a:buNone/>
            </a:pPr>
            <a:r>
              <a:rPr lang="en-US" sz="2400" dirty="0">
                <a:latin typeface="Times New Roman" panose="02020603050405020304" pitchFamily="18" charset="0"/>
                <a:cs typeface="Times New Roman" panose="02020603050405020304" pitchFamily="18" charset="0"/>
              </a:rPr>
              <a:t>Cell 186 – fine RCA</a:t>
            </a:r>
          </a:p>
          <a:p>
            <a:pPr marL="1430338" lvl="3" indent="0">
              <a:spcBef>
                <a:spcPts val="600"/>
              </a:spcBef>
              <a:buNone/>
            </a:pPr>
            <a:r>
              <a:rPr lang="en-US" sz="2400" dirty="0">
                <a:latin typeface="Times New Roman" panose="02020603050405020304" pitchFamily="18" charset="0"/>
                <a:cs typeface="Times New Roman" panose="02020603050405020304" pitchFamily="18" charset="0"/>
              </a:rPr>
              <a:t>Cell 188 – limestone</a:t>
            </a:r>
          </a:p>
          <a:p>
            <a:pPr marL="1430338" lvl="3" indent="0">
              <a:spcBef>
                <a:spcPts val="600"/>
              </a:spcBef>
              <a:buNone/>
            </a:pPr>
            <a:r>
              <a:rPr lang="en-US" sz="2400" dirty="0">
                <a:latin typeface="Times New Roman" panose="02020603050405020304" pitchFamily="18" charset="0"/>
                <a:cs typeface="Times New Roman" panose="02020603050405020304" pitchFamily="18" charset="0"/>
              </a:rPr>
              <a:t>Cell 189 – RCA+RAP blend</a:t>
            </a:r>
          </a:p>
          <a:p>
            <a:pPr marL="342900" lvl="3" indent="-342900">
              <a:spcBef>
                <a:spcPts val="1800"/>
              </a:spcBef>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Surface </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a:latin typeface="Times New Roman" panose="02020603050405020304" pitchFamily="18" charset="0"/>
                <a:cs typeface="Times New Roman" panose="02020603050405020304" pitchFamily="18" charset="0"/>
              </a:rPr>
              <a:t>12.5 mm NMAS Superpave</a:t>
            </a:r>
            <a:endParaRPr lang="en-US" altLang="en-US" sz="24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D7C0114-E3CD-4B9D-B963-26676F54E55C}"/>
              </a:ext>
            </a:extLst>
          </p:cNvPr>
          <p:cNvPicPr>
            <a:picLocks noChangeAspect="1"/>
          </p:cNvPicPr>
          <p:nvPr/>
        </p:nvPicPr>
        <p:blipFill rotWithShape="1">
          <a:blip r:embed="rId2"/>
          <a:srcRect t="8152"/>
          <a:stretch/>
        </p:blipFill>
        <p:spPr>
          <a:xfrm>
            <a:off x="5839580" y="2878372"/>
            <a:ext cx="3243540" cy="3443408"/>
          </a:xfrm>
          <a:prstGeom prst="rect">
            <a:avLst/>
          </a:prstGeom>
        </p:spPr>
      </p:pic>
      <p:sp>
        <p:nvSpPr>
          <p:cNvPr id="9"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CONSTRUCTION</a:t>
            </a:r>
          </a:p>
        </p:txBody>
      </p:sp>
    </p:spTree>
    <p:extLst>
      <p:ext uri="{BB962C8B-B14F-4D97-AF65-F5344CB8AC3E}">
        <p14:creationId xmlns:p14="http://schemas.microsoft.com/office/powerpoint/2010/main" val="1282720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3544CE6C-B7B2-49D5-9EE3-68C625079AC2}"/>
              </a:ext>
            </a:extLst>
          </p:cNvPr>
          <p:cNvSpPr txBox="1">
            <a:spLocks/>
          </p:cNvSpPr>
          <p:nvPr/>
        </p:nvSpPr>
        <p:spPr bwMode="auto">
          <a:xfrm>
            <a:off x="380512" y="1005895"/>
            <a:ext cx="7089151" cy="266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eaLnBrk="1" hangingPunct="1">
              <a:lnSpc>
                <a:spcPct val="114000"/>
              </a:lnSpc>
              <a:spcBef>
                <a:spcPts val="0"/>
              </a:spcBef>
              <a:spcAft>
                <a:spcPts val="600"/>
              </a:spcAft>
              <a:buFont typeface="Arial" panose="020B0604020202020204" pitchFamily="34" charset="0"/>
              <a:buNone/>
            </a:pPr>
            <a:r>
              <a:rPr lang="en-US" altLang="en-US" sz="2400" b="1" dirty="0">
                <a:latin typeface="Times New Roman" panose="02020603050405020304" pitchFamily="18" charset="0"/>
                <a:cs typeface="Times New Roman" panose="02020603050405020304" pitchFamily="18" charset="0"/>
              </a:rPr>
              <a:t>Large Stone Subbase</a:t>
            </a:r>
            <a:endParaRPr lang="en-US" altLang="en-US" sz="2400" dirty="0">
              <a:latin typeface="Times New Roman" panose="02020603050405020304" pitchFamily="18" charset="0"/>
              <a:cs typeface="Times New Roman" panose="02020603050405020304" pitchFamily="18" charset="0"/>
            </a:endParaRPr>
          </a:p>
          <a:p>
            <a:pPr>
              <a:spcBef>
                <a:spcPts val="600"/>
              </a:spcBef>
            </a:pPr>
            <a:r>
              <a:rPr lang="en-US" sz="2400" dirty="0">
                <a:latin typeface="Times New Roman" panose="02020603050405020304" pitchFamily="18" charset="0"/>
                <a:cs typeface="Times New Roman" panose="02020603050405020304" pitchFamily="18" charset="0"/>
              </a:rPr>
              <a:t>Non-traditional subgrade preparation – cont’d</a:t>
            </a:r>
          </a:p>
          <a:p>
            <a:pPr lvl="1"/>
            <a:r>
              <a:rPr lang="en-US" sz="2000" dirty="0">
                <a:latin typeface="Times New Roman" panose="02020603050405020304" pitchFamily="18" charset="0"/>
                <a:cs typeface="Times New Roman" panose="02020603050405020304" pitchFamily="18" charset="0"/>
              </a:rPr>
              <a:t>Mellowing</a:t>
            </a:r>
          </a:p>
          <a:p>
            <a:pPr>
              <a:spcBef>
                <a:spcPts val="600"/>
              </a:spcBef>
            </a:pPr>
            <a:r>
              <a:rPr lang="en-US" sz="2400" dirty="0">
                <a:latin typeface="Times New Roman" panose="02020603050405020304" pitchFamily="18" charset="0"/>
                <a:cs typeface="Times New Roman" panose="02020603050405020304" pitchFamily="18" charset="0"/>
              </a:rPr>
              <a:t>Placement of LSSB</a:t>
            </a:r>
          </a:p>
          <a:p>
            <a:pPr>
              <a:spcBef>
                <a:spcPts val="600"/>
              </a:spcBef>
            </a:pPr>
            <a:r>
              <a:rPr lang="en-US" sz="2400" dirty="0">
                <a:latin typeface="Times New Roman" panose="02020603050405020304" pitchFamily="18" charset="0"/>
                <a:cs typeface="Times New Roman" panose="02020603050405020304" pitchFamily="18" charset="0"/>
              </a:rPr>
              <a:t>Impractical two-lift construction</a:t>
            </a:r>
            <a:endParaRPr lang="en-US" sz="2000" dirty="0">
              <a:latin typeface="Times New Roman" panose="02020603050405020304" pitchFamily="18" charset="0"/>
              <a:cs typeface="Times New Roman" panose="02020603050405020304" pitchFamily="18" charset="0"/>
            </a:endParaRPr>
          </a:p>
          <a:p>
            <a:pPr lvl="1"/>
            <a:endParaRPr lang="en-US" sz="2000" dirty="0">
              <a:latin typeface="Times New Roman" panose="02020603050405020304" pitchFamily="18" charset="0"/>
              <a:cs typeface="Times New Roman" panose="02020603050405020304" pitchFamily="18" charset="0"/>
            </a:endParaRPr>
          </a:p>
        </p:txBody>
      </p:sp>
      <p:sp>
        <p:nvSpPr>
          <p:cNvPr id="12" name="Rectangle 11"/>
          <p:cNvSpPr/>
          <p:nvPr/>
        </p:nvSpPr>
        <p:spPr>
          <a:xfrm>
            <a:off x="6059613" y="6176781"/>
            <a:ext cx="1370760" cy="215444"/>
          </a:xfrm>
          <a:prstGeom prst="rect">
            <a:avLst/>
          </a:prstGeom>
        </p:spPr>
        <p:txBody>
          <a:bodyPr wrap="none">
            <a:spAutoFit/>
          </a:bodyPr>
          <a:lstStyle/>
          <a:p>
            <a:r>
              <a:rPr lang="en-US" sz="800" kern="100" dirty="0">
                <a:latin typeface="Times New Roman" panose="02020603050405020304" pitchFamily="18" charset="0"/>
                <a:ea typeface="MS Mincho"/>
              </a:rPr>
              <a:t>(White and </a:t>
            </a:r>
            <a:r>
              <a:rPr lang="en-US" sz="800" kern="100" dirty="0" err="1">
                <a:latin typeface="Times New Roman" panose="02020603050405020304" pitchFamily="18" charset="0"/>
                <a:ea typeface="MS Mincho"/>
              </a:rPr>
              <a:t>Vennapusa</a:t>
            </a:r>
            <a:r>
              <a:rPr lang="en-US" sz="800" kern="100" dirty="0">
                <a:latin typeface="Times New Roman" panose="02020603050405020304" pitchFamily="18" charset="0"/>
                <a:ea typeface="MS Mincho"/>
              </a:rPr>
              <a:t> 2017)</a:t>
            </a:r>
            <a:endParaRPr lang="en-US" sz="800" dirty="0"/>
          </a:p>
        </p:txBody>
      </p:sp>
      <p:sp>
        <p:nvSpPr>
          <p:cNvPr id="13"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CONSTRUCTION</a:t>
            </a:r>
          </a:p>
        </p:txBody>
      </p:sp>
      <p:pic>
        <p:nvPicPr>
          <p:cNvPr id="10" name="Picture 9">
            <a:extLst>
              <a:ext uri="{FF2B5EF4-FFF2-40B4-BE49-F238E27FC236}">
                <a16:creationId xmlns:a16="http://schemas.microsoft.com/office/drawing/2014/main" id="{6BC3714E-F31B-4EC5-8FCD-FD5ECBA37F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740" r="7824"/>
          <a:stretch/>
        </p:blipFill>
        <p:spPr bwMode="auto">
          <a:xfrm>
            <a:off x="54122" y="3670011"/>
            <a:ext cx="3566160" cy="2561925"/>
          </a:xfrm>
          <a:prstGeom prst="rect">
            <a:avLst/>
          </a:prstGeom>
          <a:noFill/>
          <a:ln>
            <a:noFill/>
          </a:ln>
        </p:spPr>
      </p:pic>
      <p:pic>
        <p:nvPicPr>
          <p:cNvPr id="11" name="Picture 10">
            <a:extLst>
              <a:ext uri="{FF2B5EF4-FFF2-40B4-BE49-F238E27FC236}">
                <a16:creationId xmlns:a16="http://schemas.microsoft.com/office/drawing/2014/main" id="{6A4A15CB-7B0D-4711-A808-6CD0BB5A789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678" r="11886"/>
          <a:stretch/>
        </p:blipFill>
        <p:spPr bwMode="auto">
          <a:xfrm>
            <a:off x="3717928" y="3667999"/>
            <a:ext cx="3566160" cy="2561925"/>
          </a:xfrm>
          <a:prstGeom prst="rect">
            <a:avLst/>
          </a:prstGeom>
          <a:noFill/>
          <a:ln>
            <a:noFill/>
          </a:ln>
        </p:spPr>
      </p:pic>
      <p:sp>
        <p:nvSpPr>
          <p:cNvPr id="8" name="Rectangle 7">
            <a:extLst>
              <a:ext uri="{FF2B5EF4-FFF2-40B4-BE49-F238E27FC236}">
                <a16:creationId xmlns:a16="http://schemas.microsoft.com/office/drawing/2014/main" id="{17668D8B-87ED-42F4-A401-E88FDCE6C193}"/>
              </a:ext>
            </a:extLst>
          </p:cNvPr>
          <p:cNvSpPr/>
          <p:nvPr/>
        </p:nvSpPr>
        <p:spPr>
          <a:xfrm>
            <a:off x="2345384" y="6176781"/>
            <a:ext cx="1370760" cy="215444"/>
          </a:xfrm>
          <a:prstGeom prst="rect">
            <a:avLst/>
          </a:prstGeom>
        </p:spPr>
        <p:txBody>
          <a:bodyPr wrap="none">
            <a:spAutoFit/>
          </a:bodyPr>
          <a:lstStyle/>
          <a:p>
            <a:r>
              <a:rPr lang="en-US" sz="800" kern="100" dirty="0">
                <a:latin typeface="Times New Roman" panose="02020603050405020304" pitchFamily="18" charset="0"/>
                <a:ea typeface="MS Mincho"/>
              </a:rPr>
              <a:t>(White and </a:t>
            </a:r>
            <a:r>
              <a:rPr lang="en-US" sz="800" kern="100" dirty="0" err="1">
                <a:latin typeface="Times New Roman" panose="02020603050405020304" pitchFamily="18" charset="0"/>
                <a:ea typeface="MS Mincho"/>
              </a:rPr>
              <a:t>Vennapusa</a:t>
            </a:r>
            <a:r>
              <a:rPr lang="en-US" sz="800" kern="100" dirty="0">
                <a:latin typeface="Times New Roman" panose="02020603050405020304" pitchFamily="18" charset="0"/>
                <a:ea typeface="MS Mincho"/>
              </a:rPr>
              <a:t> 2017)</a:t>
            </a:r>
            <a:endParaRPr lang="en-US" sz="800" dirty="0"/>
          </a:p>
        </p:txBody>
      </p:sp>
      <p:pic>
        <p:nvPicPr>
          <p:cNvPr id="9" name="Picture 8">
            <a:extLst>
              <a:ext uri="{FF2B5EF4-FFF2-40B4-BE49-F238E27FC236}">
                <a16:creationId xmlns:a16="http://schemas.microsoft.com/office/drawing/2014/main" id="{20EB24CB-B090-4C4E-B9D4-7E15D1897459}"/>
              </a:ext>
            </a:extLst>
          </p:cNvPr>
          <p:cNvPicPr>
            <a:picLocks noChangeAspect="1"/>
          </p:cNvPicPr>
          <p:nvPr/>
        </p:nvPicPr>
        <p:blipFill rotWithShape="1">
          <a:blip r:embed="rId5"/>
          <a:srcRect t="6388"/>
          <a:stretch/>
        </p:blipFill>
        <p:spPr>
          <a:xfrm>
            <a:off x="7469663" y="1765189"/>
            <a:ext cx="1608159" cy="4519313"/>
          </a:xfrm>
          <a:prstGeom prst="rect">
            <a:avLst/>
          </a:prstGeom>
        </p:spPr>
      </p:pic>
    </p:spTree>
    <p:extLst>
      <p:ext uri="{BB962C8B-B14F-4D97-AF65-F5344CB8AC3E}">
        <p14:creationId xmlns:p14="http://schemas.microsoft.com/office/powerpoint/2010/main" val="924504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335322820"/>
              </p:ext>
            </p:extLst>
          </p:nvPr>
        </p:nvGraphicFramePr>
        <p:xfrm>
          <a:off x="360848" y="1347019"/>
          <a:ext cx="8409526" cy="4481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OBJECTIVES</a:t>
            </a:r>
          </a:p>
        </p:txBody>
      </p:sp>
    </p:spTree>
    <p:extLst>
      <p:ext uri="{BB962C8B-B14F-4D97-AF65-F5344CB8AC3E}">
        <p14:creationId xmlns:p14="http://schemas.microsoft.com/office/powerpoint/2010/main" val="36197238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8C50C7-3EA1-486C-B1B9-08A13A7AF4EB}"/>
              </a:ext>
            </a:extLst>
          </p:cNvPr>
          <p:cNvPicPr>
            <a:picLocks noChangeAspect="1"/>
          </p:cNvPicPr>
          <p:nvPr/>
        </p:nvPicPr>
        <p:blipFill>
          <a:blip r:embed="rId3"/>
          <a:stretch>
            <a:fillRect/>
          </a:stretch>
        </p:blipFill>
        <p:spPr>
          <a:xfrm>
            <a:off x="7366166" y="2187709"/>
            <a:ext cx="1719072" cy="4064311"/>
          </a:xfrm>
          <a:prstGeom prst="rect">
            <a:avLst/>
          </a:prstGeom>
        </p:spPr>
      </p:pic>
      <p:sp>
        <p:nvSpPr>
          <p:cNvPr id="8" name="Content Placeholder 3">
            <a:extLst>
              <a:ext uri="{FF2B5EF4-FFF2-40B4-BE49-F238E27FC236}">
                <a16:creationId xmlns:a16="http://schemas.microsoft.com/office/drawing/2014/main" id="{E9A141AE-4E5D-40B0-8C70-31F7137C34A7}"/>
              </a:ext>
            </a:extLst>
          </p:cNvPr>
          <p:cNvSpPr>
            <a:spLocks noGrp="1"/>
          </p:cNvSpPr>
          <p:nvPr>
            <p:ph idx="1"/>
          </p:nvPr>
        </p:nvSpPr>
        <p:spPr>
          <a:xfrm>
            <a:off x="380512" y="1005895"/>
            <a:ext cx="8017530" cy="3483518"/>
          </a:xfrm>
        </p:spPr>
        <p:txBody>
          <a:bodyPr wrap="square">
            <a:spAutoFit/>
          </a:bodyPr>
          <a:lstStyle/>
          <a:p>
            <a:pPr marL="0" indent="0" algn="just" eaLnBrk="1" hangingPunct="1">
              <a:lnSpc>
                <a:spcPct val="114000"/>
              </a:lnSpc>
              <a:spcBef>
                <a:spcPts val="600"/>
              </a:spcBef>
              <a:spcAft>
                <a:spcPts val="600"/>
              </a:spcAft>
              <a:buNone/>
            </a:pPr>
            <a:r>
              <a:rPr lang="en-US" altLang="en-US" sz="2400" b="1" dirty="0">
                <a:latin typeface="Times New Roman" panose="02020603050405020304" pitchFamily="18" charset="0"/>
                <a:cs typeface="Times New Roman" panose="02020603050405020304" pitchFamily="18" charset="0"/>
              </a:rPr>
              <a:t>Large Stone Subbase with Geosynthetics</a:t>
            </a:r>
          </a:p>
          <a:p>
            <a:pPr>
              <a:spcBef>
                <a:spcPts val="600"/>
              </a:spcBef>
            </a:pPr>
            <a:r>
              <a:rPr lang="en-US" sz="2400" dirty="0">
                <a:latin typeface="Times New Roman" panose="02020603050405020304" pitchFamily="18" charset="0"/>
                <a:cs typeface="Times New Roman" panose="02020603050405020304" pitchFamily="18" charset="0"/>
              </a:rPr>
              <a:t>Initial plan</a:t>
            </a:r>
          </a:p>
          <a:p>
            <a:pPr lvl="1">
              <a:spcBef>
                <a:spcPts val="600"/>
              </a:spcBef>
            </a:pPr>
            <a:r>
              <a:rPr lang="en-US" sz="2000" dirty="0">
                <a:latin typeface="Times New Roman" panose="02020603050405020304" pitchFamily="18" charset="0"/>
                <a:cs typeface="Times New Roman" panose="02020603050405020304" pitchFamily="18" charset="0"/>
              </a:rPr>
              <a:t>Only two cells</a:t>
            </a:r>
          </a:p>
          <a:p>
            <a:pPr lvl="1">
              <a:spcBef>
                <a:spcPts val="600"/>
              </a:spcBef>
            </a:pPr>
            <a:r>
              <a:rPr lang="en-US" sz="2000" dirty="0">
                <a:latin typeface="Times New Roman" panose="02020603050405020304" pitchFamily="18" charset="0"/>
                <a:cs typeface="Times New Roman" panose="02020603050405020304" pitchFamily="18" charset="0"/>
                <a:sym typeface="Wingdings" panose="05000000000000000000" pitchFamily="2" charset="2"/>
              </a:rPr>
              <a:t>No geosynthetics</a:t>
            </a:r>
          </a:p>
          <a:p>
            <a:pPr>
              <a:spcBef>
                <a:spcPts val="600"/>
              </a:spcBef>
            </a:pPr>
            <a:r>
              <a:rPr lang="en-US" sz="2400" dirty="0">
                <a:latin typeface="Times New Roman" panose="02020603050405020304" pitchFamily="18" charset="0"/>
                <a:cs typeface="Times New Roman" panose="02020603050405020304" pitchFamily="18" charset="0"/>
              </a:rPr>
              <a:t>Problems</a:t>
            </a:r>
          </a:p>
          <a:p>
            <a:pPr lvl="1">
              <a:spcBef>
                <a:spcPts val="600"/>
              </a:spcBef>
            </a:pPr>
            <a:r>
              <a:rPr lang="en-US" sz="2000" dirty="0">
                <a:latin typeface="Times New Roman" panose="02020603050405020304" pitchFamily="18" charset="0"/>
                <a:cs typeface="Times New Roman" panose="02020603050405020304" pitchFamily="18" charset="0"/>
              </a:rPr>
              <a:t>Subgrade soil pumping</a:t>
            </a:r>
          </a:p>
          <a:p>
            <a:pPr lvl="1">
              <a:spcBef>
                <a:spcPts val="600"/>
              </a:spcBef>
            </a:pPr>
            <a:r>
              <a:rPr lang="en-US" sz="2000" dirty="0">
                <a:latin typeface="Times New Roman" panose="02020603050405020304" pitchFamily="18" charset="0"/>
                <a:cs typeface="Times New Roman" panose="02020603050405020304" pitchFamily="18" charset="0"/>
                <a:sym typeface="Wingdings" panose="05000000000000000000" pitchFamily="2" charset="2"/>
              </a:rPr>
              <a:t>Rutting</a:t>
            </a:r>
            <a:endParaRPr lang="en-US" sz="2000" dirty="0">
              <a:latin typeface="Times New Roman" panose="02020603050405020304" pitchFamily="18" charset="0"/>
              <a:cs typeface="Times New Roman" panose="02020603050405020304" pitchFamily="18" charset="0"/>
            </a:endParaRPr>
          </a:p>
          <a:p>
            <a:pPr marL="0" indent="0" algn="just" eaLnBrk="1" hangingPunct="1">
              <a:lnSpc>
                <a:spcPct val="114000"/>
              </a:lnSpc>
              <a:spcAft>
                <a:spcPts val="600"/>
              </a:spcAft>
              <a:buNone/>
            </a:pPr>
            <a:endParaRPr lang="en-US" altLang="en-US" sz="2400" dirty="0">
              <a:latin typeface="Times New Roman" panose="02020603050405020304" pitchFamily="18" charset="0"/>
              <a:cs typeface="Times New Roman" panose="02020603050405020304" pitchFamily="18" charset="0"/>
            </a:endParaRPr>
          </a:p>
        </p:txBody>
      </p:sp>
      <p:sp>
        <p:nvSpPr>
          <p:cNvPr id="10"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CONSTRUCTION</a:t>
            </a:r>
          </a:p>
        </p:txBody>
      </p:sp>
      <p:pic>
        <p:nvPicPr>
          <p:cNvPr id="27" name="Picture 26">
            <a:extLst>
              <a:ext uri="{FF2B5EF4-FFF2-40B4-BE49-F238E27FC236}">
                <a16:creationId xmlns:a16="http://schemas.microsoft.com/office/drawing/2014/main" id="{76600F02-79CB-4212-8C68-0FDF59E593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53" t="1662" r="822" b="1474"/>
          <a:stretch/>
        </p:blipFill>
        <p:spPr bwMode="auto">
          <a:xfrm>
            <a:off x="54122" y="4037376"/>
            <a:ext cx="3566179" cy="2194560"/>
          </a:xfrm>
          <a:prstGeom prst="rect">
            <a:avLst/>
          </a:prstGeom>
          <a:noFill/>
          <a:ln>
            <a:noFill/>
          </a:ln>
        </p:spPr>
      </p:pic>
      <p:pic>
        <p:nvPicPr>
          <p:cNvPr id="28" name="Picture 27">
            <a:extLst>
              <a:ext uri="{FF2B5EF4-FFF2-40B4-BE49-F238E27FC236}">
                <a16:creationId xmlns:a16="http://schemas.microsoft.com/office/drawing/2014/main" id="{BA539EAD-3BB5-4044-BBC0-4E039D1D6A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984"/>
          <a:stretch/>
        </p:blipFill>
        <p:spPr>
          <a:xfrm>
            <a:off x="3717928" y="4037376"/>
            <a:ext cx="3566179" cy="2194560"/>
          </a:xfrm>
          <a:prstGeom prst="rect">
            <a:avLst/>
          </a:prstGeom>
        </p:spPr>
      </p:pic>
      <p:sp>
        <p:nvSpPr>
          <p:cNvPr id="34" name="Rectangle 33">
            <a:extLst>
              <a:ext uri="{FF2B5EF4-FFF2-40B4-BE49-F238E27FC236}">
                <a16:creationId xmlns:a16="http://schemas.microsoft.com/office/drawing/2014/main" id="{F4E89424-43A0-4D78-9F0B-C366B234407F}"/>
              </a:ext>
            </a:extLst>
          </p:cNvPr>
          <p:cNvSpPr/>
          <p:nvPr/>
        </p:nvSpPr>
        <p:spPr>
          <a:xfrm>
            <a:off x="6030429" y="6176781"/>
            <a:ext cx="1370760" cy="215444"/>
          </a:xfrm>
          <a:prstGeom prst="rect">
            <a:avLst/>
          </a:prstGeom>
        </p:spPr>
        <p:txBody>
          <a:bodyPr wrap="none">
            <a:spAutoFit/>
          </a:bodyPr>
          <a:lstStyle/>
          <a:p>
            <a:r>
              <a:rPr lang="en-US" sz="800" kern="100" dirty="0">
                <a:latin typeface="Times New Roman" panose="02020603050405020304" pitchFamily="18" charset="0"/>
                <a:ea typeface="MS Mincho"/>
              </a:rPr>
              <a:t>(White and </a:t>
            </a:r>
            <a:r>
              <a:rPr lang="en-US" sz="800" kern="100" dirty="0" err="1">
                <a:latin typeface="Times New Roman" panose="02020603050405020304" pitchFamily="18" charset="0"/>
                <a:ea typeface="MS Mincho"/>
              </a:rPr>
              <a:t>Vennapusa</a:t>
            </a:r>
            <a:r>
              <a:rPr lang="en-US" sz="800" kern="100" dirty="0">
                <a:latin typeface="Times New Roman" panose="02020603050405020304" pitchFamily="18" charset="0"/>
                <a:ea typeface="MS Mincho"/>
              </a:rPr>
              <a:t> 2017)</a:t>
            </a:r>
            <a:endParaRPr lang="en-US" sz="800" dirty="0"/>
          </a:p>
        </p:txBody>
      </p:sp>
      <p:sp>
        <p:nvSpPr>
          <p:cNvPr id="9" name="Rectangle 8">
            <a:extLst>
              <a:ext uri="{FF2B5EF4-FFF2-40B4-BE49-F238E27FC236}">
                <a16:creationId xmlns:a16="http://schemas.microsoft.com/office/drawing/2014/main" id="{C1C7C913-5FB3-43CA-9203-665E6521F7AA}"/>
              </a:ext>
            </a:extLst>
          </p:cNvPr>
          <p:cNvSpPr/>
          <p:nvPr/>
        </p:nvSpPr>
        <p:spPr>
          <a:xfrm>
            <a:off x="2347168" y="6176781"/>
            <a:ext cx="1370760" cy="215444"/>
          </a:xfrm>
          <a:prstGeom prst="rect">
            <a:avLst/>
          </a:prstGeom>
        </p:spPr>
        <p:txBody>
          <a:bodyPr wrap="none">
            <a:spAutoFit/>
          </a:bodyPr>
          <a:lstStyle/>
          <a:p>
            <a:r>
              <a:rPr lang="en-US" sz="800" kern="100" dirty="0">
                <a:latin typeface="Times New Roman" panose="02020603050405020304" pitchFamily="18" charset="0"/>
                <a:ea typeface="MS Mincho"/>
              </a:rPr>
              <a:t>(White and </a:t>
            </a:r>
            <a:r>
              <a:rPr lang="en-US" sz="800" kern="100" dirty="0" err="1">
                <a:latin typeface="Times New Roman" panose="02020603050405020304" pitchFamily="18" charset="0"/>
                <a:ea typeface="MS Mincho"/>
              </a:rPr>
              <a:t>Vennapusa</a:t>
            </a:r>
            <a:r>
              <a:rPr lang="en-US" sz="800" kern="100" dirty="0">
                <a:latin typeface="Times New Roman" panose="02020603050405020304" pitchFamily="18" charset="0"/>
                <a:ea typeface="MS Mincho"/>
              </a:rPr>
              <a:t> 2017)</a:t>
            </a:r>
            <a:endParaRPr lang="en-US" sz="800" dirty="0"/>
          </a:p>
        </p:txBody>
      </p:sp>
    </p:spTree>
    <p:extLst>
      <p:ext uri="{BB962C8B-B14F-4D97-AF65-F5344CB8AC3E}">
        <p14:creationId xmlns:p14="http://schemas.microsoft.com/office/powerpoint/2010/main" val="2645449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EAAC9E-BD24-47D4-AFF1-FE3C790EAE9C}"/>
              </a:ext>
            </a:extLst>
          </p:cNvPr>
          <p:cNvPicPr>
            <a:picLocks noChangeAspect="1"/>
          </p:cNvPicPr>
          <p:nvPr/>
        </p:nvPicPr>
        <p:blipFill>
          <a:blip r:embed="rId3"/>
          <a:stretch>
            <a:fillRect/>
          </a:stretch>
        </p:blipFill>
        <p:spPr>
          <a:xfrm>
            <a:off x="5671934" y="1107517"/>
            <a:ext cx="3410712" cy="5179697"/>
          </a:xfrm>
          <a:prstGeom prst="rect">
            <a:avLst/>
          </a:prstGeom>
        </p:spPr>
      </p:pic>
      <p:sp>
        <p:nvSpPr>
          <p:cNvPr id="10"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CONSTRUCTION</a:t>
            </a:r>
          </a:p>
        </p:txBody>
      </p:sp>
      <p:pic>
        <p:nvPicPr>
          <p:cNvPr id="9" name="Picture 8">
            <a:extLst>
              <a:ext uri="{FF2B5EF4-FFF2-40B4-BE49-F238E27FC236}">
                <a16:creationId xmlns:a16="http://schemas.microsoft.com/office/drawing/2014/main" id="{381DF851-A133-4749-9DB8-22308B36FCE8}"/>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59" y="2015999"/>
            <a:ext cx="5534771" cy="3307655"/>
          </a:xfrm>
          <a:prstGeom prst="rect">
            <a:avLst/>
          </a:prstGeom>
          <a:noFill/>
          <a:ln>
            <a:noFill/>
          </a:ln>
        </p:spPr>
      </p:pic>
      <p:sp>
        <p:nvSpPr>
          <p:cNvPr id="11" name="Rectangle 10">
            <a:extLst>
              <a:ext uri="{FF2B5EF4-FFF2-40B4-BE49-F238E27FC236}">
                <a16:creationId xmlns:a16="http://schemas.microsoft.com/office/drawing/2014/main" id="{C8BBB6E9-9F1D-4711-83EE-641AE25AD3E0}"/>
              </a:ext>
            </a:extLst>
          </p:cNvPr>
          <p:cNvSpPr/>
          <p:nvPr/>
        </p:nvSpPr>
        <p:spPr>
          <a:xfrm>
            <a:off x="4492573" y="5276081"/>
            <a:ext cx="1199239" cy="215444"/>
          </a:xfrm>
          <a:prstGeom prst="rect">
            <a:avLst/>
          </a:prstGeom>
        </p:spPr>
        <p:txBody>
          <a:bodyPr wrap="none">
            <a:spAutoFit/>
          </a:bodyPr>
          <a:lstStyle/>
          <a:p>
            <a:r>
              <a:rPr lang="en-US" sz="800" kern="100" dirty="0">
                <a:latin typeface="Times New Roman" panose="02020603050405020304" pitchFamily="18" charset="0"/>
                <a:ea typeface="MS Mincho"/>
              </a:rPr>
              <a:t>(Van </a:t>
            </a:r>
            <a:r>
              <a:rPr lang="en-US" sz="800" kern="100" dirty="0" err="1">
                <a:latin typeface="Times New Roman" panose="02020603050405020304" pitchFamily="18" charset="0"/>
                <a:ea typeface="MS Mincho"/>
              </a:rPr>
              <a:t>Deusen</a:t>
            </a:r>
            <a:r>
              <a:rPr lang="en-US" sz="800" kern="100" dirty="0">
                <a:latin typeface="Times New Roman" panose="02020603050405020304" pitchFamily="18" charset="0"/>
                <a:ea typeface="MS Mincho"/>
              </a:rPr>
              <a:t> et al. 2018)</a:t>
            </a:r>
            <a:endParaRPr lang="en-US" sz="800" dirty="0"/>
          </a:p>
        </p:txBody>
      </p:sp>
      <p:sp>
        <p:nvSpPr>
          <p:cNvPr id="13" name="Content Placeholder 3">
            <a:extLst>
              <a:ext uri="{FF2B5EF4-FFF2-40B4-BE49-F238E27FC236}">
                <a16:creationId xmlns:a16="http://schemas.microsoft.com/office/drawing/2014/main" id="{C6F39121-2345-43BF-A5E9-DEBDEC7D6642}"/>
              </a:ext>
            </a:extLst>
          </p:cNvPr>
          <p:cNvSpPr>
            <a:spLocks noGrp="1"/>
          </p:cNvSpPr>
          <p:nvPr>
            <p:ph idx="1"/>
          </p:nvPr>
        </p:nvSpPr>
        <p:spPr>
          <a:xfrm>
            <a:off x="380512" y="1005895"/>
            <a:ext cx="8017530" cy="480260"/>
          </a:xfrm>
        </p:spPr>
        <p:txBody>
          <a:bodyPr wrap="square">
            <a:spAutoFit/>
          </a:bodyPr>
          <a:lstStyle/>
          <a:p>
            <a:pPr marL="0" indent="0" algn="just" eaLnBrk="1" hangingPunct="1">
              <a:lnSpc>
                <a:spcPct val="114000"/>
              </a:lnSpc>
              <a:spcBef>
                <a:spcPts val="600"/>
              </a:spcBef>
              <a:spcAft>
                <a:spcPts val="600"/>
              </a:spcAft>
              <a:buNone/>
            </a:pPr>
            <a:r>
              <a:rPr lang="en-US" altLang="en-US" sz="2400" b="1" dirty="0">
                <a:latin typeface="Times New Roman" panose="02020603050405020304" pitchFamily="18" charset="0"/>
                <a:cs typeface="Times New Roman" panose="02020603050405020304" pitchFamily="18" charset="0"/>
              </a:rPr>
              <a:t>Large Stone Subbase with Geosynthetics</a:t>
            </a:r>
          </a:p>
        </p:txBody>
      </p:sp>
    </p:spTree>
    <p:extLst>
      <p:ext uri="{BB962C8B-B14F-4D97-AF65-F5344CB8AC3E}">
        <p14:creationId xmlns:p14="http://schemas.microsoft.com/office/powerpoint/2010/main" val="29396669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E9A141AE-4E5D-40B0-8C70-31F7137C34A7}"/>
              </a:ext>
            </a:extLst>
          </p:cNvPr>
          <p:cNvSpPr>
            <a:spLocks noGrp="1"/>
          </p:cNvSpPr>
          <p:nvPr>
            <p:ph idx="1"/>
          </p:nvPr>
        </p:nvSpPr>
        <p:spPr>
          <a:xfrm>
            <a:off x="380512" y="1005895"/>
            <a:ext cx="8017530" cy="2021579"/>
          </a:xfrm>
        </p:spPr>
        <p:txBody>
          <a:bodyPr wrap="square">
            <a:spAutoFit/>
          </a:bodyPr>
          <a:lstStyle/>
          <a:p>
            <a:pPr marL="0" indent="0" algn="just" eaLnBrk="1" hangingPunct="1">
              <a:lnSpc>
                <a:spcPct val="114000"/>
              </a:lnSpc>
              <a:spcBef>
                <a:spcPts val="600"/>
              </a:spcBef>
              <a:spcAft>
                <a:spcPts val="600"/>
              </a:spcAft>
              <a:buNone/>
            </a:pPr>
            <a:r>
              <a:rPr lang="en-US" altLang="en-US" sz="2400" b="1" dirty="0">
                <a:latin typeface="Times New Roman" panose="02020603050405020304" pitchFamily="18" charset="0"/>
                <a:cs typeface="Times New Roman" panose="02020603050405020304" pitchFamily="18" charset="0"/>
              </a:rPr>
              <a:t>Large Stone Subbase with Geosynthetics</a:t>
            </a:r>
          </a:p>
          <a:p>
            <a:pPr>
              <a:spcBef>
                <a:spcPts val="600"/>
              </a:spcBef>
            </a:pPr>
            <a:r>
              <a:rPr lang="en-US" sz="2400" dirty="0">
                <a:latin typeface="Times New Roman" panose="02020603050405020304" pitchFamily="18" charset="0"/>
                <a:cs typeface="Times New Roman" panose="02020603050405020304" pitchFamily="18" charset="0"/>
              </a:rPr>
              <a:t>Excavation to subgrade layers</a:t>
            </a:r>
          </a:p>
          <a:p>
            <a:pPr>
              <a:spcBef>
                <a:spcPts val="1200"/>
              </a:spcBef>
            </a:pPr>
            <a:r>
              <a:rPr lang="en-US" sz="2400" dirty="0">
                <a:latin typeface="Times New Roman" panose="02020603050405020304" pitchFamily="18" charset="0"/>
                <a:cs typeface="Times New Roman" panose="02020603050405020304" pitchFamily="18" charset="0"/>
              </a:rPr>
              <a:t>Reconstruction</a:t>
            </a:r>
          </a:p>
          <a:p>
            <a:pPr marL="0" indent="0" algn="just" eaLnBrk="1" hangingPunct="1">
              <a:lnSpc>
                <a:spcPct val="114000"/>
              </a:lnSpc>
              <a:spcAft>
                <a:spcPts val="600"/>
              </a:spcAft>
              <a:buNone/>
            </a:pPr>
            <a:endParaRPr lang="en-US" altLang="en-US" sz="2400" dirty="0">
              <a:latin typeface="Times New Roman" panose="02020603050405020304" pitchFamily="18" charset="0"/>
              <a:cs typeface="Times New Roman" panose="02020603050405020304" pitchFamily="18" charset="0"/>
            </a:endParaRPr>
          </a:p>
        </p:txBody>
      </p:sp>
      <p:sp>
        <p:nvSpPr>
          <p:cNvPr id="10"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CONSTRUCTION</a:t>
            </a:r>
          </a:p>
        </p:txBody>
      </p:sp>
      <p:pic>
        <p:nvPicPr>
          <p:cNvPr id="3" name="Picture 2">
            <a:extLst>
              <a:ext uri="{FF2B5EF4-FFF2-40B4-BE49-F238E27FC236}">
                <a16:creationId xmlns:a16="http://schemas.microsoft.com/office/drawing/2014/main" id="{23764F71-3F69-4386-82F4-751C099E88F0}"/>
              </a:ext>
            </a:extLst>
          </p:cNvPr>
          <p:cNvPicPr>
            <a:picLocks noChangeAspect="1"/>
          </p:cNvPicPr>
          <p:nvPr/>
        </p:nvPicPr>
        <p:blipFill>
          <a:blip r:embed="rId3"/>
          <a:stretch>
            <a:fillRect/>
          </a:stretch>
        </p:blipFill>
        <p:spPr>
          <a:xfrm>
            <a:off x="6270186" y="3829590"/>
            <a:ext cx="2651760" cy="2498096"/>
          </a:xfrm>
          <a:prstGeom prst="rect">
            <a:avLst/>
          </a:prstGeom>
        </p:spPr>
      </p:pic>
      <p:cxnSp>
        <p:nvCxnSpPr>
          <p:cNvPr id="9" name="Straight Arrow Connector 8">
            <a:extLst>
              <a:ext uri="{FF2B5EF4-FFF2-40B4-BE49-F238E27FC236}">
                <a16:creationId xmlns:a16="http://schemas.microsoft.com/office/drawing/2014/main" id="{59B25E94-0C2B-455B-8D5C-67E3B5250B97}"/>
              </a:ext>
            </a:extLst>
          </p:cNvPr>
          <p:cNvCxnSpPr/>
          <p:nvPr/>
        </p:nvCxnSpPr>
        <p:spPr>
          <a:xfrm>
            <a:off x="6072840" y="3517646"/>
            <a:ext cx="0" cy="67151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7799901-6B16-4A5C-8BCF-90E79E077859}"/>
              </a:ext>
            </a:extLst>
          </p:cNvPr>
          <p:cNvSpPr txBox="1"/>
          <p:nvPr/>
        </p:nvSpPr>
        <p:spPr>
          <a:xfrm>
            <a:off x="4417190" y="3603423"/>
            <a:ext cx="159800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Reconstruction</a:t>
            </a:r>
            <a:endParaRPr lang="en-GB"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6270186" y="961908"/>
            <a:ext cx="2651760" cy="2554529"/>
          </a:xfrm>
          <a:prstGeom prst="rect">
            <a:avLst/>
          </a:prstGeom>
        </p:spPr>
      </p:pic>
      <p:cxnSp>
        <p:nvCxnSpPr>
          <p:cNvPr id="6" name="Straight Connector 5"/>
          <p:cNvCxnSpPr/>
          <p:nvPr/>
        </p:nvCxnSpPr>
        <p:spPr>
          <a:xfrm>
            <a:off x="6273598" y="3490415"/>
            <a:ext cx="0" cy="48790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909891" y="3489278"/>
            <a:ext cx="0" cy="48790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0276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A29406-7205-4FE8-B48F-32562B487E07}"/>
              </a:ext>
            </a:extLst>
          </p:cNvPr>
          <p:cNvPicPr>
            <a:picLocks noChangeAspect="1"/>
          </p:cNvPicPr>
          <p:nvPr/>
        </p:nvPicPr>
        <p:blipFill rotWithShape="1">
          <a:blip r:embed="rId3"/>
          <a:srcRect t="8061"/>
          <a:stretch/>
        </p:blipFill>
        <p:spPr>
          <a:xfrm>
            <a:off x="5281803" y="3085106"/>
            <a:ext cx="3801993" cy="3230166"/>
          </a:xfrm>
          <a:prstGeom prst="rect">
            <a:avLst/>
          </a:prstGeom>
        </p:spPr>
      </p:pic>
      <p:sp>
        <p:nvSpPr>
          <p:cNvPr id="8" name="Content Placeholder 3">
            <a:extLst>
              <a:ext uri="{FF2B5EF4-FFF2-40B4-BE49-F238E27FC236}">
                <a16:creationId xmlns:a16="http://schemas.microsoft.com/office/drawing/2014/main" id="{E9A141AE-4E5D-40B0-8C70-31F7137C34A7}"/>
              </a:ext>
            </a:extLst>
          </p:cNvPr>
          <p:cNvSpPr>
            <a:spLocks noGrp="1"/>
          </p:cNvSpPr>
          <p:nvPr>
            <p:ph idx="1"/>
          </p:nvPr>
        </p:nvSpPr>
        <p:spPr>
          <a:xfrm>
            <a:off x="380512" y="1005895"/>
            <a:ext cx="8017530" cy="3754361"/>
          </a:xfrm>
        </p:spPr>
        <p:txBody>
          <a:bodyPr wrap="square">
            <a:spAutoFit/>
          </a:bodyPr>
          <a:lstStyle/>
          <a:p>
            <a:pPr marL="0" indent="0" algn="just" eaLnBrk="1" hangingPunct="1">
              <a:lnSpc>
                <a:spcPct val="114000"/>
              </a:lnSpc>
              <a:spcBef>
                <a:spcPts val="600"/>
              </a:spcBef>
              <a:spcAft>
                <a:spcPts val="600"/>
              </a:spcAft>
              <a:buNone/>
            </a:pPr>
            <a:r>
              <a:rPr lang="en-US" altLang="en-US" sz="2400" b="1" dirty="0">
                <a:latin typeface="Times New Roman" panose="02020603050405020304" pitchFamily="18" charset="0"/>
                <a:cs typeface="Times New Roman" panose="02020603050405020304" pitchFamily="18" charset="0"/>
              </a:rPr>
              <a:t>Large Stone Subbase with Geosynthetics</a:t>
            </a:r>
          </a:p>
          <a:p>
            <a:pPr>
              <a:spcBef>
                <a:spcPts val="600"/>
              </a:spcBef>
            </a:pPr>
            <a:r>
              <a:rPr lang="en-US" sz="2400" dirty="0">
                <a:latin typeface="Times New Roman" panose="02020603050405020304" pitchFamily="18" charset="0"/>
                <a:cs typeface="Times New Roman" panose="02020603050405020304" pitchFamily="18" charset="0"/>
              </a:rPr>
              <a:t>Non-traditional subgrade preparation procedure </a:t>
            </a:r>
          </a:p>
          <a:p>
            <a:pPr lvl="1">
              <a:spcBef>
                <a:spcPts val="600"/>
              </a:spcBef>
            </a:pPr>
            <a:r>
              <a:rPr lang="en-US" sz="2000" dirty="0">
                <a:latin typeface="Times New Roman" panose="02020603050405020304" pitchFamily="18" charset="0"/>
                <a:cs typeface="Times New Roman" panose="02020603050405020304" pitchFamily="18" charset="0"/>
              </a:rPr>
              <a:t>DCP index between 2.5</a:t>
            </a:r>
            <a:r>
              <a:rPr lang="en-US" sz="2000" dirty="0">
                <a:latin typeface="Times New Roman" panose="02020603050405020304" pitchFamily="18" charset="0"/>
                <a:cs typeface="Times New Roman" panose="02020603050405020304" pitchFamily="18" charset="0"/>
                <a:sym typeface="Wingdings" panose="05000000000000000000" pitchFamily="2" charset="2"/>
              </a:rPr>
              <a:t> – </a:t>
            </a:r>
            <a:r>
              <a:rPr lang="en-US" sz="2000" dirty="0">
                <a:latin typeface="Times New Roman" panose="02020603050405020304" pitchFamily="18" charset="0"/>
                <a:cs typeface="Times New Roman" panose="02020603050405020304" pitchFamily="18" charset="0"/>
              </a:rPr>
              <a:t>3.5 in/blow (64 </a:t>
            </a:r>
            <a:r>
              <a:rPr lang="en-US" sz="2000" dirty="0">
                <a:latin typeface="Times New Roman" panose="02020603050405020304" pitchFamily="18" charset="0"/>
                <a:cs typeface="Times New Roman" panose="02020603050405020304" pitchFamily="18" charset="0"/>
                <a:sym typeface="Wingdings" panose="05000000000000000000" pitchFamily="2" charset="2"/>
              </a:rPr>
              <a:t>– 89 mm/blow)</a:t>
            </a:r>
            <a:endParaRPr lang="en-US" sz="2000" dirty="0">
              <a:latin typeface="Times New Roman" panose="02020603050405020304" pitchFamily="18" charset="0"/>
              <a:cs typeface="Times New Roman" panose="02020603050405020304" pitchFamily="18" charset="0"/>
            </a:endParaRPr>
          </a:p>
          <a:p>
            <a:pPr>
              <a:spcBef>
                <a:spcPts val="1200"/>
              </a:spcBef>
            </a:pPr>
            <a:r>
              <a:rPr lang="en-US" sz="2400" dirty="0">
                <a:latin typeface="Times New Roman" panose="02020603050405020304" pitchFamily="18" charset="0"/>
                <a:cs typeface="Times New Roman" panose="02020603050405020304" pitchFamily="18" charset="0"/>
              </a:rPr>
              <a:t>Geosynthetics</a:t>
            </a:r>
          </a:p>
          <a:p>
            <a:pPr lvl="1"/>
            <a:r>
              <a:rPr lang="en-US" sz="1800" dirty="0">
                <a:latin typeface="Times New Roman" panose="02020603050405020304" pitchFamily="18" charset="0"/>
                <a:cs typeface="Times New Roman" panose="02020603050405020304" pitchFamily="18" charset="0"/>
              </a:rPr>
              <a:t>Triaxial geogrid (TX)</a:t>
            </a:r>
          </a:p>
          <a:p>
            <a:pPr lvl="1"/>
            <a:r>
              <a:rPr lang="en-US" sz="1800" dirty="0">
                <a:latin typeface="Times New Roman" panose="02020603050405020304" pitchFamily="18" charset="0"/>
                <a:cs typeface="Times New Roman" panose="02020603050405020304" pitchFamily="18" charset="0"/>
              </a:rPr>
              <a:t>Biaxial geogrid (BX)</a:t>
            </a:r>
          </a:p>
          <a:p>
            <a:pPr lvl="1"/>
            <a:r>
              <a:rPr lang="en-US" sz="1800" dirty="0">
                <a:latin typeface="Times New Roman" panose="02020603050405020304" pitchFamily="18" charset="0"/>
                <a:cs typeface="Times New Roman" panose="02020603050405020304" pitchFamily="18" charset="0"/>
              </a:rPr>
              <a:t>Nonwoven geotextile (GT)</a:t>
            </a:r>
          </a:p>
          <a:p>
            <a:pPr lvl="1"/>
            <a:endParaRPr lang="en-US" sz="2000" dirty="0">
              <a:latin typeface="Times New Roman" panose="02020603050405020304" pitchFamily="18" charset="0"/>
              <a:cs typeface="Times New Roman" panose="02020603050405020304" pitchFamily="18" charset="0"/>
            </a:endParaRPr>
          </a:p>
          <a:p>
            <a:pPr marL="0" indent="0" algn="just" eaLnBrk="1" hangingPunct="1">
              <a:lnSpc>
                <a:spcPct val="114000"/>
              </a:lnSpc>
              <a:spcAft>
                <a:spcPts val="600"/>
              </a:spcAft>
              <a:buNone/>
            </a:pPr>
            <a:endParaRPr lang="en-US" alt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C41CA41-8A0D-4B0B-B08B-182DD2696BE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96821" y="3992373"/>
            <a:ext cx="2602380" cy="2224954"/>
          </a:xfrm>
          <a:prstGeom prst="rect">
            <a:avLst/>
          </a:prstGeom>
          <a:noFill/>
          <a:ln>
            <a:noFill/>
          </a:ln>
        </p:spPr>
      </p:pic>
      <p:pic>
        <p:nvPicPr>
          <p:cNvPr id="11" name="Picture 10">
            <a:extLst>
              <a:ext uri="{FF2B5EF4-FFF2-40B4-BE49-F238E27FC236}">
                <a16:creationId xmlns:a16="http://schemas.microsoft.com/office/drawing/2014/main" id="{D517872D-EA17-48DE-9128-57998027A6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2756950" y="3992373"/>
            <a:ext cx="2454442" cy="2224954"/>
          </a:xfrm>
          <a:prstGeom prst="rect">
            <a:avLst/>
          </a:prstGeom>
          <a:noFill/>
          <a:ln>
            <a:noFill/>
          </a:ln>
        </p:spPr>
      </p:pic>
      <p:sp>
        <p:nvSpPr>
          <p:cNvPr id="12" name="Rectangle 11">
            <a:extLst>
              <a:ext uri="{FF2B5EF4-FFF2-40B4-BE49-F238E27FC236}">
                <a16:creationId xmlns:a16="http://schemas.microsoft.com/office/drawing/2014/main" id="{9F749320-E377-4EC0-9145-92BE70F7B64D}"/>
              </a:ext>
            </a:extLst>
          </p:cNvPr>
          <p:cNvSpPr/>
          <p:nvPr/>
        </p:nvSpPr>
        <p:spPr>
          <a:xfrm>
            <a:off x="3957544" y="6176921"/>
            <a:ext cx="1370760" cy="215444"/>
          </a:xfrm>
          <a:prstGeom prst="rect">
            <a:avLst/>
          </a:prstGeom>
        </p:spPr>
        <p:txBody>
          <a:bodyPr wrap="none">
            <a:spAutoFit/>
          </a:bodyPr>
          <a:lstStyle/>
          <a:p>
            <a:r>
              <a:rPr lang="en-US" sz="800" kern="100" dirty="0">
                <a:latin typeface="Times New Roman" panose="02020603050405020304" pitchFamily="18" charset="0"/>
                <a:ea typeface="MS Mincho"/>
              </a:rPr>
              <a:t>(White and </a:t>
            </a:r>
            <a:r>
              <a:rPr lang="en-US" sz="800" kern="100" dirty="0" err="1">
                <a:latin typeface="Times New Roman" panose="02020603050405020304" pitchFamily="18" charset="0"/>
                <a:ea typeface="MS Mincho"/>
              </a:rPr>
              <a:t>Vennapusa</a:t>
            </a:r>
            <a:r>
              <a:rPr lang="en-US" sz="800" kern="100" dirty="0">
                <a:latin typeface="Times New Roman" panose="02020603050405020304" pitchFamily="18" charset="0"/>
                <a:ea typeface="MS Mincho"/>
              </a:rPr>
              <a:t> 2017)</a:t>
            </a:r>
            <a:endParaRPr lang="en-US" sz="800" dirty="0"/>
          </a:p>
        </p:txBody>
      </p:sp>
      <p:sp>
        <p:nvSpPr>
          <p:cNvPr id="10"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CONSTRUCTION</a:t>
            </a:r>
          </a:p>
        </p:txBody>
      </p:sp>
    </p:spTree>
    <p:extLst>
      <p:ext uri="{BB962C8B-B14F-4D97-AF65-F5344CB8AC3E}">
        <p14:creationId xmlns:p14="http://schemas.microsoft.com/office/powerpoint/2010/main" val="42750776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E9A141AE-4E5D-40B0-8C70-31F7137C34A7}"/>
              </a:ext>
            </a:extLst>
          </p:cNvPr>
          <p:cNvSpPr>
            <a:spLocks noGrp="1"/>
          </p:cNvSpPr>
          <p:nvPr>
            <p:ph idx="1"/>
          </p:nvPr>
        </p:nvSpPr>
        <p:spPr>
          <a:xfrm>
            <a:off x="380511" y="1005895"/>
            <a:ext cx="8984869" cy="2824876"/>
          </a:xfrm>
        </p:spPr>
        <p:txBody>
          <a:bodyPr wrap="square">
            <a:spAutoFit/>
          </a:bodyPr>
          <a:lstStyle/>
          <a:p>
            <a:pPr marL="0" indent="0" algn="just" eaLnBrk="1" hangingPunct="1">
              <a:lnSpc>
                <a:spcPct val="114000"/>
              </a:lnSpc>
              <a:spcAft>
                <a:spcPts val="600"/>
              </a:spcAft>
              <a:buNone/>
            </a:pPr>
            <a:r>
              <a:rPr lang="en-US" altLang="en-US" sz="2400" b="1" dirty="0">
                <a:latin typeface="Times New Roman" panose="02020603050405020304" pitchFamily="18" charset="0"/>
                <a:cs typeface="Times New Roman" panose="02020603050405020304" pitchFamily="18" charset="0"/>
              </a:rPr>
              <a:t>Meteorological Data</a:t>
            </a:r>
          </a:p>
          <a:p>
            <a:r>
              <a:rPr lang="en-US" sz="2400" dirty="0">
                <a:latin typeface="Times New Roman" panose="02020603050405020304" pitchFamily="18" charset="0"/>
                <a:cs typeface="Times New Roman" panose="02020603050405020304" pitchFamily="18" charset="0"/>
              </a:rPr>
              <a:t>Air temperature – 40°F (4°C) and 91°F (33°C) during construction</a:t>
            </a:r>
          </a:p>
          <a:p>
            <a:r>
              <a:rPr lang="en-US" sz="2400" dirty="0">
                <a:latin typeface="Times New Roman" panose="02020603050405020304" pitchFamily="18" charset="0"/>
                <a:cs typeface="Times New Roman" panose="02020603050405020304" pitchFamily="18" charset="0"/>
              </a:rPr>
              <a:t>Relative humidity – 15% – 102%</a:t>
            </a:r>
          </a:p>
          <a:p>
            <a:r>
              <a:rPr lang="en-US" sz="2400" dirty="0">
                <a:latin typeface="Times New Roman" panose="02020603050405020304" pitchFamily="18" charset="0"/>
                <a:cs typeface="Times New Roman" panose="02020603050405020304" pitchFamily="18" charset="0"/>
              </a:rPr>
              <a:t>Wind speed &amp; direction</a:t>
            </a:r>
          </a:p>
          <a:p>
            <a:r>
              <a:rPr lang="en-US" sz="2400" dirty="0">
                <a:latin typeface="Times New Roman" panose="02020603050405020304" pitchFamily="18" charset="0"/>
                <a:cs typeface="Times New Roman" panose="02020603050405020304" pitchFamily="18" charset="0"/>
              </a:rPr>
              <a:t>Precipitation</a:t>
            </a:r>
          </a:p>
          <a:p>
            <a:pPr marL="0" indent="0" algn="just" eaLnBrk="1" hangingPunct="1">
              <a:lnSpc>
                <a:spcPct val="114000"/>
              </a:lnSpc>
              <a:spcAft>
                <a:spcPts val="600"/>
              </a:spcAft>
              <a:buNone/>
            </a:pPr>
            <a:endParaRPr lang="en-US" altLang="en-US" sz="2400" dirty="0">
              <a:latin typeface="Times New Roman" panose="02020603050405020304" pitchFamily="18" charset="0"/>
              <a:cs typeface="Times New Roman" panose="02020603050405020304" pitchFamily="18" charset="0"/>
            </a:endParaRPr>
          </a:p>
        </p:txBody>
      </p:sp>
      <p:pic>
        <p:nvPicPr>
          <p:cNvPr id="10" name="Pictur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1414" y="2986391"/>
            <a:ext cx="6542586" cy="3390346"/>
          </a:xfrm>
          <a:prstGeom prst="rect">
            <a:avLst/>
          </a:prstGeom>
          <a:noFill/>
          <a:ln>
            <a:noFill/>
          </a:ln>
        </p:spPr>
      </p:pic>
      <p:sp>
        <p:nvSpPr>
          <p:cNvPr id="6"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FIELD TESTING</a:t>
            </a:r>
          </a:p>
        </p:txBody>
      </p:sp>
    </p:spTree>
    <p:extLst>
      <p:ext uri="{BB962C8B-B14F-4D97-AF65-F5344CB8AC3E}">
        <p14:creationId xmlns:p14="http://schemas.microsoft.com/office/powerpoint/2010/main" val="7531215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E9A141AE-4E5D-40B0-8C70-31F7137C34A7}"/>
              </a:ext>
            </a:extLst>
          </p:cNvPr>
          <p:cNvSpPr>
            <a:spLocks noGrp="1"/>
          </p:cNvSpPr>
          <p:nvPr>
            <p:ph idx="1"/>
          </p:nvPr>
        </p:nvSpPr>
        <p:spPr>
          <a:xfrm>
            <a:off x="380512" y="1005895"/>
            <a:ext cx="8475812" cy="2237023"/>
          </a:xfrm>
        </p:spPr>
        <p:txBody>
          <a:bodyPr wrap="square">
            <a:spAutoFit/>
          </a:bodyPr>
          <a:lstStyle/>
          <a:p>
            <a:pPr marL="0" indent="0" algn="just" eaLnBrk="1" hangingPunct="1">
              <a:lnSpc>
                <a:spcPct val="114000"/>
              </a:lnSpc>
              <a:spcBef>
                <a:spcPts val="0"/>
              </a:spcBef>
              <a:spcAft>
                <a:spcPts val="600"/>
              </a:spcAft>
              <a:buNone/>
            </a:pPr>
            <a:r>
              <a:rPr lang="en-US" altLang="en-US" sz="2400" b="1" dirty="0">
                <a:latin typeface="Times New Roman" panose="02020603050405020304" pitchFamily="18" charset="0"/>
                <a:cs typeface="Times New Roman" panose="02020603050405020304" pitchFamily="18" charset="0"/>
              </a:rPr>
              <a:t>Nuclear Density Test</a:t>
            </a:r>
          </a:p>
          <a:p>
            <a:pPr>
              <a:spcBef>
                <a:spcPts val="600"/>
              </a:spcBef>
            </a:pPr>
            <a:r>
              <a:rPr lang="en-US" sz="2400" dirty="0">
                <a:latin typeface="Times New Roman" panose="02020603050405020304" pitchFamily="18" charset="0"/>
                <a:cs typeface="Times New Roman" panose="02020603050405020304" pitchFamily="18" charset="0"/>
              </a:rPr>
              <a:t>Direct transmission mode (ASTM D6938) for 60 seconds</a:t>
            </a:r>
          </a:p>
          <a:p>
            <a:pPr lvl="1"/>
            <a:r>
              <a:rPr lang="en-US" sz="2000" dirty="0">
                <a:latin typeface="Times New Roman" panose="02020603050405020304" pitchFamily="18" charset="0"/>
                <a:cs typeface="Times New Roman" panose="02020603050405020304" pitchFamily="18" charset="0"/>
              </a:rPr>
              <a:t>4 in (102 mm), 6 in (152 mm), or 8 in (203 mm) deep test holes</a:t>
            </a:r>
          </a:p>
          <a:p>
            <a:pPr lvl="1"/>
            <a:r>
              <a:rPr lang="en-US" sz="2000" dirty="0">
                <a:latin typeface="Times New Roman" panose="02020603050405020304" pitchFamily="18" charset="0"/>
                <a:cs typeface="Times New Roman" panose="02020603050405020304" pitchFamily="18" charset="0"/>
              </a:rPr>
              <a:t>Calibration with laboratory measurements</a:t>
            </a:r>
          </a:p>
          <a:p>
            <a:pPr marL="0" indent="0" algn="just" eaLnBrk="1" hangingPunct="1">
              <a:lnSpc>
                <a:spcPct val="114000"/>
              </a:lnSpc>
              <a:spcAft>
                <a:spcPts val="600"/>
              </a:spcAft>
              <a:buNone/>
            </a:pPr>
            <a:endParaRPr lang="en-US" altLang="en-US" sz="2400" dirty="0">
              <a:latin typeface="Times New Roman" panose="02020603050405020304" pitchFamily="18" charset="0"/>
              <a:cs typeface="Times New Roman" panose="02020603050405020304" pitchFamily="18" charset="0"/>
            </a:endParaRPr>
          </a:p>
        </p:txBody>
      </p:sp>
      <p:sp>
        <p:nvSpPr>
          <p:cNvPr id="10" name="Title 1"/>
          <p:cNvSpPr>
            <a:spLocks noGrp="1"/>
          </p:cNvSpPr>
          <p:nvPr>
            <p:ph type="title"/>
          </p:nvPr>
        </p:nvSpPr>
        <p:spPr>
          <a:xfrm>
            <a:off x="496389" y="-125407"/>
            <a:ext cx="8190411" cy="1143000"/>
          </a:xfrm>
        </p:spPr>
        <p:txBody>
          <a:bodyPr/>
          <a:lstStyle/>
          <a:p>
            <a:pPr eaLnBrk="1" hangingPunct="1"/>
            <a:r>
              <a:rPr lang="en-US" altLang="en-US" b="1" dirty="0"/>
              <a:t>FIELD TESTING</a:t>
            </a:r>
          </a:p>
        </p:txBody>
      </p:sp>
      <p:pic>
        <p:nvPicPr>
          <p:cNvPr id="5" name="Picture 4" descr="A screenshot of a cell phone&#10;&#10;Description automatically generated">
            <a:extLst>
              <a:ext uri="{FF2B5EF4-FFF2-40B4-BE49-F238E27FC236}">
                <a16:creationId xmlns:a16="http://schemas.microsoft.com/office/drawing/2014/main" id="{8DF01766-E764-4704-ABDF-3DEBF1059C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957"/>
          <a:stretch/>
        </p:blipFill>
        <p:spPr>
          <a:xfrm>
            <a:off x="1057710" y="2862505"/>
            <a:ext cx="7028580" cy="3475591"/>
          </a:xfrm>
          <a:prstGeom prst="rect">
            <a:avLst/>
          </a:prstGeom>
        </p:spPr>
      </p:pic>
    </p:spTree>
    <p:extLst>
      <p:ext uri="{BB962C8B-B14F-4D97-AF65-F5344CB8AC3E}">
        <p14:creationId xmlns:p14="http://schemas.microsoft.com/office/powerpoint/2010/main" val="19282530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6B62402F-DB4A-4444-8CEC-3E2F1A1BDACA}"/>
              </a:ext>
            </a:extLst>
          </p:cNvPr>
          <p:cNvSpPr>
            <a:spLocks noGrp="1"/>
          </p:cNvSpPr>
          <p:nvPr>
            <p:ph idx="1"/>
          </p:nvPr>
        </p:nvSpPr>
        <p:spPr>
          <a:xfrm>
            <a:off x="380512" y="1005895"/>
            <a:ext cx="8017530" cy="480260"/>
          </a:xfrm>
        </p:spPr>
        <p:txBody>
          <a:bodyPr wrap="square">
            <a:spAutoFit/>
          </a:bodyPr>
          <a:lstStyle/>
          <a:p>
            <a:pPr marL="0" indent="0" algn="just" eaLnBrk="1" hangingPunct="1">
              <a:lnSpc>
                <a:spcPct val="114000"/>
              </a:lnSpc>
              <a:spcBef>
                <a:spcPts val="0"/>
              </a:spcBef>
              <a:spcAft>
                <a:spcPts val="600"/>
              </a:spcAft>
              <a:buNone/>
            </a:pPr>
            <a:r>
              <a:rPr lang="en-US" altLang="en-US" sz="2400" b="1" dirty="0">
                <a:latin typeface="Times New Roman" panose="02020603050405020304" pitchFamily="18" charset="0"/>
                <a:cs typeface="Times New Roman" panose="02020603050405020304" pitchFamily="18" charset="0"/>
              </a:rPr>
              <a:t>Nuclear Density Test</a:t>
            </a:r>
          </a:p>
        </p:txBody>
      </p:sp>
      <p:sp>
        <p:nvSpPr>
          <p:cNvPr id="8" name="Title 1"/>
          <p:cNvSpPr>
            <a:spLocks noGrp="1"/>
          </p:cNvSpPr>
          <p:nvPr>
            <p:ph type="title"/>
          </p:nvPr>
        </p:nvSpPr>
        <p:spPr>
          <a:xfrm>
            <a:off x="496389" y="-125407"/>
            <a:ext cx="8190411" cy="1143000"/>
          </a:xfrm>
        </p:spPr>
        <p:txBody>
          <a:bodyPr/>
          <a:lstStyle/>
          <a:p>
            <a:pPr eaLnBrk="1" hangingPunct="1"/>
            <a:r>
              <a:rPr lang="en-US" altLang="en-US" b="1" dirty="0"/>
              <a:t>FIELD TESTING</a:t>
            </a:r>
          </a:p>
        </p:txBody>
      </p:sp>
      <p:pic>
        <p:nvPicPr>
          <p:cNvPr id="3" name="Picture 2" descr="A screenshot of a cell phone&#10;&#10;Description automatically generated">
            <a:extLst>
              <a:ext uri="{FF2B5EF4-FFF2-40B4-BE49-F238E27FC236}">
                <a16:creationId xmlns:a16="http://schemas.microsoft.com/office/drawing/2014/main" id="{F180FAF3-EDF7-4601-807A-F8E723D1F7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345" y="1899230"/>
            <a:ext cx="7247310" cy="4114800"/>
          </a:xfrm>
          <a:prstGeom prst="rect">
            <a:avLst/>
          </a:prstGeom>
        </p:spPr>
      </p:pic>
    </p:spTree>
    <p:extLst>
      <p:ext uri="{BB962C8B-B14F-4D97-AF65-F5344CB8AC3E}">
        <p14:creationId xmlns:p14="http://schemas.microsoft.com/office/powerpoint/2010/main" val="27254210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E9A141AE-4E5D-40B0-8C70-31F7137C34A7}"/>
              </a:ext>
            </a:extLst>
          </p:cNvPr>
          <p:cNvSpPr>
            <a:spLocks noGrp="1"/>
          </p:cNvSpPr>
          <p:nvPr>
            <p:ph idx="1"/>
          </p:nvPr>
        </p:nvSpPr>
        <p:spPr>
          <a:xfrm>
            <a:off x="380512" y="1005895"/>
            <a:ext cx="8017530" cy="2381678"/>
          </a:xfrm>
        </p:spPr>
        <p:txBody>
          <a:bodyPr wrap="square">
            <a:spAutoFit/>
          </a:bodyPr>
          <a:lstStyle/>
          <a:p>
            <a:pPr marL="0" indent="0" algn="just" eaLnBrk="1" hangingPunct="1">
              <a:lnSpc>
                <a:spcPct val="114000"/>
              </a:lnSpc>
              <a:spcBef>
                <a:spcPts val="0"/>
              </a:spcBef>
              <a:spcAft>
                <a:spcPts val="600"/>
              </a:spcAft>
              <a:buNone/>
            </a:pPr>
            <a:r>
              <a:rPr lang="en-US" altLang="en-US" sz="2400" b="1" dirty="0">
                <a:latin typeface="Times New Roman" panose="02020603050405020304" pitchFamily="18" charset="0"/>
                <a:cs typeface="Times New Roman" panose="02020603050405020304" pitchFamily="18" charset="0"/>
              </a:rPr>
              <a:t>Dynamic Cone Penetrometer (DCP) Test</a:t>
            </a:r>
          </a:p>
          <a:p>
            <a:pPr>
              <a:spcBef>
                <a:spcPts val="600"/>
              </a:spcBef>
            </a:pPr>
            <a:r>
              <a:rPr lang="en-US" sz="2400" dirty="0">
                <a:latin typeface="Times New Roman" panose="02020603050405020304" pitchFamily="18" charset="0"/>
                <a:cs typeface="Times New Roman" panose="02020603050405020304" pitchFamily="18" charset="0"/>
              </a:rPr>
              <a:t>ASTM D6951</a:t>
            </a:r>
          </a:p>
          <a:p>
            <a:r>
              <a:rPr lang="en-US" sz="2400" dirty="0">
                <a:latin typeface="Times New Roman" panose="02020603050405020304" pitchFamily="18" charset="0"/>
                <a:cs typeface="Times New Roman" panose="02020603050405020304" pitchFamily="18" charset="0"/>
              </a:rPr>
              <a:t>17.6 </a:t>
            </a:r>
            <a:r>
              <a:rPr lang="en-US" sz="2400" dirty="0" err="1">
                <a:latin typeface="Times New Roman" panose="02020603050405020304" pitchFamily="18" charset="0"/>
                <a:cs typeface="Times New Roman" panose="02020603050405020304" pitchFamily="18" charset="0"/>
              </a:rPr>
              <a:t>lb</a:t>
            </a:r>
            <a:r>
              <a:rPr lang="en-US" sz="2400" dirty="0">
                <a:latin typeface="Times New Roman" panose="02020603050405020304" pitchFamily="18" charset="0"/>
                <a:cs typeface="Times New Roman" panose="02020603050405020304" pitchFamily="18" charset="0"/>
              </a:rPr>
              <a:t> (8 kg) hammer</a:t>
            </a:r>
          </a:p>
          <a:p>
            <a:r>
              <a:rPr lang="en-US" sz="2400" dirty="0">
                <a:latin typeface="Times New Roman" panose="02020603050405020304" pitchFamily="18" charset="0"/>
                <a:cs typeface="Times New Roman" panose="02020603050405020304" pitchFamily="18" charset="0"/>
              </a:rPr>
              <a:t>22.6 in (575 mm) drop height</a:t>
            </a:r>
          </a:p>
          <a:p>
            <a:pPr marL="0" indent="0" algn="just" eaLnBrk="1" hangingPunct="1">
              <a:lnSpc>
                <a:spcPct val="114000"/>
              </a:lnSpc>
              <a:spcAft>
                <a:spcPts val="600"/>
              </a:spcAft>
              <a:buNone/>
            </a:pPr>
            <a:endParaRPr lang="en-US" altLang="en-US" sz="2400" dirty="0">
              <a:latin typeface="Times New Roman" panose="02020603050405020304" pitchFamily="18" charset="0"/>
              <a:cs typeface="Times New Roman" panose="02020603050405020304" pitchFamily="18" charset="0"/>
            </a:endParaRPr>
          </a:p>
        </p:txBody>
      </p:sp>
      <p:sp>
        <p:nvSpPr>
          <p:cNvPr id="6" name="Title 1"/>
          <p:cNvSpPr>
            <a:spLocks noGrp="1"/>
          </p:cNvSpPr>
          <p:nvPr>
            <p:ph type="title"/>
          </p:nvPr>
        </p:nvSpPr>
        <p:spPr>
          <a:xfrm>
            <a:off x="496389" y="-125407"/>
            <a:ext cx="8190411" cy="1143000"/>
          </a:xfrm>
        </p:spPr>
        <p:txBody>
          <a:bodyPr/>
          <a:lstStyle/>
          <a:p>
            <a:pPr eaLnBrk="1" hangingPunct="1"/>
            <a:r>
              <a:rPr lang="en-US" altLang="en-US" b="1" dirty="0"/>
              <a:t>FIELD TESTING</a:t>
            </a:r>
            <a:endParaRPr lang="en-US" altLang="en-US" b="1" dirty="0">
              <a:latin typeface="Times New Roman" panose="02020603050405020304" pitchFamily="18" charset="0"/>
              <a:cs typeface="Times New Roman" panose="02020603050405020304" pitchFamily="18" charset="0"/>
            </a:endParaRPr>
          </a:p>
        </p:txBody>
      </p:sp>
      <p:pic>
        <p:nvPicPr>
          <p:cNvPr id="3" name="Picture 2" descr="A screenshot of a cell phone&#10;&#10;Description automatically generated">
            <a:extLst>
              <a:ext uri="{FF2B5EF4-FFF2-40B4-BE49-F238E27FC236}">
                <a16:creationId xmlns:a16="http://schemas.microsoft.com/office/drawing/2014/main" id="{CD2EC4E1-0F92-4FEC-9832-31FE1779AB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41"/>
          <a:stretch/>
        </p:blipFill>
        <p:spPr>
          <a:xfrm>
            <a:off x="1237317" y="2959995"/>
            <a:ext cx="6708554" cy="3365854"/>
          </a:xfrm>
          <a:prstGeom prst="rect">
            <a:avLst/>
          </a:prstGeom>
        </p:spPr>
      </p:pic>
    </p:spTree>
    <p:extLst>
      <p:ext uri="{BB962C8B-B14F-4D97-AF65-F5344CB8AC3E}">
        <p14:creationId xmlns:p14="http://schemas.microsoft.com/office/powerpoint/2010/main" val="25687323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E9A141AE-4E5D-40B0-8C70-31F7137C34A7}"/>
              </a:ext>
            </a:extLst>
          </p:cNvPr>
          <p:cNvSpPr>
            <a:spLocks noGrp="1"/>
          </p:cNvSpPr>
          <p:nvPr>
            <p:ph idx="1"/>
          </p:nvPr>
        </p:nvSpPr>
        <p:spPr>
          <a:xfrm>
            <a:off x="380512" y="1005895"/>
            <a:ext cx="8017530" cy="2384755"/>
          </a:xfrm>
        </p:spPr>
        <p:txBody>
          <a:bodyPr wrap="square">
            <a:spAutoFit/>
          </a:bodyPr>
          <a:lstStyle/>
          <a:p>
            <a:pPr marL="0" indent="0" algn="just" eaLnBrk="1" hangingPunct="1">
              <a:lnSpc>
                <a:spcPct val="114000"/>
              </a:lnSpc>
              <a:spcBef>
                <a:spcPts val="0"/>
              </a:spcBef>
              <a:spcAft>
                <a:spcPts val="600"/>
              </a:spcAft>
              <a:buNone/>
            </a:pPr>
            <a:r>
              <a:rPr lang="en-US" altLang="en-US" sz="2400" b="1" dirty="0">
                <a:latin typeface="Times New Roman" panose="02020603050405020304" pitchFamily="18" charset="0"/>
                <a:cs typeface="Times New Roman" panose="02020603050405020304" pitchFamily="18" charset="0"/>
              </a:rPr>
              <a:t>Lightweight Deflectometer (LWD) Test</a:t>
            </a:r>
          </a:p>
          <a:p>
            <a:pPr>
              <a:spcBef>
                <a:spcPts val="600"/>
              </a:spcBef>
            </a:pPr>
            <a:r>
              <a:rPr lang="en-US" sz="2400" dirty="0">
                <a:latin typeface="Times New Roman" panose="02020603050405020304" pitchFamily="18" charset="0"/>
                <a:cs typeface="Times New Roman" panose="02020603050405020304" pitchFamily="18" charset="0"/>
              </a:rPr>
              <a:t>ASTM E2835</a:t>
            </a:r>
          </a:p>
          <a:p>
            <a:r>
              <a:rPr lang="en-US" sz="2400" dirty="0">
                <a:latin typeface="Times New Roman" panose="02020603050405020304" pitchFamily="18" charset="0"/>
                <a:cs typeface="Times New Roman" panose="02020603050405020304" pitchFamily="18" charset="0"/>
              </a:rPr>
              <a:t>Applied stress = 27.5 psi (190 kPa) </a:t>
            </a:r>
            <a:r>
              <a:rPr lang="en-US" sz="800" dirty="0">
                <a:latin typeface="Times New Roman" panose="02020603050405020304" pitchFamily="18" charset="0"/>
                <a:cs typeface="Times New Roman" panose="02020603050405020304" pitchFamily="18" charset="0"/>
              </a:rPr>
              <a:t>(</a:t>
            </a:r>
            <a:r>
              <a:rPr lang="en-US" sz="800" dirty="0" err="1">
                <a:latin typeface="Times New Roman" panose="02020603050405020304" pitchFamily="18" charset="0"/>
                <a:cs typeface="Times New Roman" panose="02020603050405020304" pitchFamily="18" charset="0"/>
              </a:rPr>
              <a:t>Vennapusa</a:t>
            </a:r>
            <a:r>
              <a:rPr lang="en-US" sz="800" dirty="0">
                <a:latin typeface="Times New Roman" panose="02020603050405020304" pitchFamily="18" charset="0"/>
                <a:cs typeface="Times New Roman" panose="02020603050405020304" pitchFamily="18" charset="0"/>
              </a:rPr>
              <a:t> and White 2009)</a:t>
            </a:r>
          </a:p>
          <a:p>
            <a:r>
              <a:rPr lang="en-US" sz="2400" dirty="0">
                <a:latin typeface="Times New Roman" panose="02020603050405020304" pitchFamily="18" charset="0"/>
                <a:cs typeface="Times New Roman" panose="02020603050405020304" pitchFamily="18" charset="0"/>
              </a:rPr>
              <a:t>Influence depth = 8 to 12 in (200 to 300 mm) </a:t>
            </a:r>
            <a:r>
              <a:rPr lang="en-US" sz="800" dirty="0">
                <a:latin typeface="Times New Roman" panose="02020603050405020304" pitchFamily="18" charset="0"/>
                <a:cs typeface="Times New Roman" panose="02020603050405020304" pitchFamily="18" charset="0"/>
              </a:rPr>
              <a:t>(Mooney et al. 2010; </a:t>
            </a:r>
            <a:r>
              <a:rPr lang="en-US" sz="800" dirty="0" err="1">
                <a:latin typeface="Times New Roman" panose="02020603050405020304" pitchFamily="18" charset="0"/>
                <a:cs typeface="Times New Roman" panose="02020603050405020304" pitchFamily="18" charset="0"/>
              </a:rPr>
              <a:t>Vennapusa</a:t>
            </a:r>
            <a:r>
              <a:rPr lang="en-US" sz="800" dirty="0">
                <a:latin typeface="Times New Roman" panose="02020603050405020304" pitchFamily="18" charset="0"/>
                <a:cs typeface="Times New Roman" panose="02020603050405020304" pitchFamily="18" charset="0"/>
              </a:rPr>
              <a:t> et al. 2012)</a:t>
            </a:r>
          </a:p>
          <a:p>
            <a:pPr marL="0" indent="0" algn="just" eaLnBrk="1" hangingPunct="1">
              <a:lnSpc>
                <a:spcPct val="114000"/>
              </a:lnSpc>
              <a:spcAft>
                <a:spcPts val="600"/>
              </a:spcAft>
              <a:buNone/>
            </a:pPr>
            <a:endParaRPr lang="en-US" altLang="en-US" sz="2400" dirty="0">
              <a:latin typeface="Times New Roman" panose="02020603050405020304" pitchFamily="18" charset="0"/>
              <a:cs typeface="Times New Roman" panose="02020603050405020304" pitchFamily="18" charset="0"/>
            </a:endParaRPr>
          </a:p>
        </p:txBody>
      </p:sp>
      <p:sp>
        <p:nvSpPr>
          <p:cNvPr id="6" name="Title 1"/>
          <p:cNvSpPr>
            <a:spLocks noGrp="1"/>
          </p:cNvSpPr>
          <p:nvPr>
            <p:ph type="title"/>
          </p:nvPr>
        </p:nvSpPr>
        <p:spPr>
          <a:xfrm>
            <a:off x="496389" y="-125407"/>
            <a:ext cx="8190411" cy="1143000"/>
          </a:xfrm>
        </p:spPr>
        <p:txBody>
          <a:bodyPr/>
          <a:lstStyle/>
          <a:p>
            <a:pPr eaLnBrk="1" hangingPunct="1"/>
            <a:r>
              <a:rPr lang="en-US" altLang="en-US" b="1" dirty="0"/>
              <a:t>FIELD TESTING</a:t>
            </a:r>
            <a:endParaRPr lang="en-US" altLang="en-US" b="1" dirty="0">
              <a:latin typeface="Times New Roman" panose="02020603050405020304" pitchFamily="18" charset="0"/>
              <a:cs typeface="Times New Roman" panose="02020603050405020304" pitchFamily="18" charset="0"/>
            </a:endParaRPr>
          </a:p>
        </p:txBody>
      </p:sp>
      <p:pic>
        <p:nvPicPr>
          <p:cNvPr id="3" name="Picture 2" descr="A screenshot of a cell phone&#10;&#10;Description automatically generated">
            <a:extLst>
              <a:ext uri="{FF2B5EF4-FFF2-40B4-BE49-F238E27FC236}">
                <a16:creationId xmlns:a16="http://schemas.microsoft.com/office/drawing/2014/main" id="{C6A347EA-CD3D-4701-9CAC-0956192A6D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92"/>
          <a:stretch/>
        </p:blipFill>
        <p:spPr>
          <a:xfrm>
            <a:off x="1079234" y="2972590"/>
            <a:ext cx="7024719" cy="3364141"/>
          </a:xfrm>
          <a:prstGeom prst="rect">
            <a:avLst/>
          </a:prstGeom>
        </p:spPr>
      </p:pic>
    </p:spTree>
    <p:extLst>
      <p:ext uri="{BB962C8B-B14F-4D97-AF65-F5344CB8AC3E}">
        <p14:creationId xmlns:p14="http://schemas.microsoft.com/office/powerpoint/2010/main" val="28454379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A49C057A-3CD8-47B0-A88D-1EDD46FDE9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2091"/>
          <a:stretch/>
        </p:blipFill>
        <p:spPr>
          <a:xfrm>
            <a:off x="3823893" y="3205341"/>
            <a:ext cx="5320107" cy="3133465"/>
          </a:xfrm>
          <a:prstGeom prst="rect">
            <a:avLst/>
          </a:prstGeom>
        </p:spPr>
      </p:pic>
      <p:sp>
        <p:nvSpPr>
          <p:cNvPr id="8" name="Content Placeholder 3">
            <a:extLst>
              <a:ext uri="{FF2B5EF4-FFF2-40B4-BE49-F238E27FC236}">
                <a16:creationId xmlns:a16="http://schemas.microsoft.com/office/drawing/2014/main" id="{E9A141AE-4E5D-40B0-8C70-31F7137C34A7}"/>
              </a:ext>
            </a:extLst>
          </p:cNvPr>
          <p:cNvSpPr>
            <a:spLocks noGrp="1"/>
          </p:cNvSpPr>
          <p:nvPr>
            <p:ph idx="1"/>
          </p:nvPr>
        </p:nvSpPr>
        <p:spPr>
          <a:xfrm>
            <a:off x="380512" y="1005895"/>
            <a:ext cx="8017530" cy="2618666"/>
          </a:xfrm>
        </p:spPr>
        <p:txBody>
          <a:bodyPr wrap="square">
            <a:spAutoFit/>
          </a:bodyPr>
          <a:lstStyle/>
          <a:p>
            <a:pPr marL="0" indent="0" algn="just" eaLnBrk="1" hangingPunct="1">
              <a:lnSpc>
                <a:spcPct val="114000"/>
              </a:lnSpc>
              <a:spcBef>
                <a:spcPts val="600"/>
              </a:spcBef>
              <a:spcAft>
                <a:spcPts val="600"/>
              </a:spcAft>
              <a:buNone/>
            </a:pPr>
            <a:r>
              <a:rPr lang="en-US" altLang="en-US" sz="2400" b="1" dirty="0">
                <a:latin typeface="Times New Roman" panose="02020603050405020304" pitchFamily="18" charset="0"/>
                <a:cs typeface="Times New Roman" panose="02020603050405020304" pitchFamily="18" charset="0"/>
              </a:rPr>
              <a:t>Gas Permeameter Test (GPT)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GPT device containing a self-contained pressurized gas system with a self-sealing base plate.</a:t>
            </a:r>
          </a:p>
          <a:p>
            <a:pPr lvl="1"/>
            <a:r>
              <a:rPr lang="en-US" sz="2000" dirty="0">
                <a:latin typeface="Times New Roman" panose="02020603050405020304" pitchFamily="18" charset="0"/>
                <a:cs typeface="Times New Roman" panose="02020603050405020304" pitchFamily="18" charset="0"/>
              </a:rPr>
              <a:t>Saturated hydraulic conductivity (</a:t>
            </a:r>
            <a:r>
              <a:rPr lang="en-US" sz="2000" dirty="0" err="1">
                <a:latin typeface="Times New Roman" panose="02020603050405020304" pitchFamily="18" charset="0"/>
                <a:cs typeface="Times New Roman" panose="02020603050405020304" pitchFamily="18" charset="0"/>
              </a:rPr>
              <a:t>K</a:t>
            </a:r>
            <a:r>
              <a:rPr lang="en-US" sz="2000" baseline="-25000" dirty="0" err="1">
                <a:latin typeface="Times New Roman" panose="02020603050405020304" pitchFamily="18" charset="0"/>
                <a:cs typeface="Times New Roman" panose="02020603050405020304" pitchFamily="18" charset="0"/>
              </a:rPr>
              <a:t>Sat</a:t>
            </a:r>
            <a:r>
              <a:rPr lang="en-US" sz="2000" dirty="0">
                <a:latin typeface="Times New Roman" panose="02020603050405020304" pitchFamily="18" charset="0"/>
                <a:cs typeface="Times New Roman" panose="02020603050405020304" pitchFamily="18" charset="0"/>
              </a:rPr>
              <a:t>) is derived from gas flow and pressure measurements by using the Darcy’s Law.</a:t>
            </a:r>
          </a:p>
          <a:p>
            <a:pPr marL="0" indent="0" algn="just" eaLnBrk="1" hangingPunct="1">
              <a:lnSpc>
                <a:spcPct val="114000"/>
              </a:lnSpc>
              <a:spcAft>
                <a:spcPts val="600"/>
              </a:spcAft>
              <a:buNone/>
            </a:pPr>
            <a:endParaRPr lang="en-US" alt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9BDDB61C-5462-4151-90BB-BAD2AFF56FB6}"/>
              </a:ext>
            </a:extLst>
          </p:cNvPr>
          <p:cNvPicPr>
            <a:picLocks noChangeAspect="1"/>
          </p:cNvPicPr>
          <p:nvPr/>
        </p:nvPicPr>
        <p:blipFill>
          <a:blip r:embed="rId4"/>
          <a:stretch>
            <a:fillRect/>
          </a:stretch>
        </p:blipFill>
        <p:spPr>
          <a:xfrm>
            <a:off x="46978" y="3342445"/>
            <a:ext cx="3832874" cy="2689646"/>
          </a:xfrm>
          <a:prstGeom prst="rect">
            <a:avLst/>
          </a:prstGeom>
          <a:ln>
            <a:noFill/>
          </a:ln>
        </p:spPr>
      </p:pic>
      <p:sp>
        <p:nvSpPr>
          <p:cNvPr id="2" name="TextBox 1">
            <a:extLst>
              <a:ext uri="{FF2B5EF4-FFF2-40B4-BE49-F238E27FC236}">
                <a16:creationId xmlns:a16="http://schemas.microsoft.com/office/drawing/2014/main" id="{3D9A0863-ED51-4CDD-A3E8-1B2C3DEDC9B6}"/>
              </a:ext>
            </a:extLst>
          </p:cNvPr>
          <p:cNvSpPr txBox="1"/>
          <p:nvPr/>
        </p:nvSpPr>
        <p:spPr>
          <a:xfrm>
            <a:off x="7383547" y="6032091"/>
            <a:ext cx="1814920" cy="338554"/>
          </a:xfrm>
          <a:prstGeom prst="rect">
            <a:avLst/>
          </a:prstGeom>
          <a:noFill/>
        </p:spPr>
        <p:txBody>
          <a:bodyPr wrap="none" rtlCol="0">
            <a:spAutoFit/>
          </a:bodyPr>
          <a:lstStyle/>
          <a:p>
            <a:r>
              <a:rPr lang="en-US" sz="1600" i="1" dirty="0">
                <a:latin typeface="Times New Roman" panose="02020603050405020304" pitchFamily="18" charset="0"/>
                <a:cs typeface="Times New Roman" panose="02020603050405020304" pitchFamily="18" charset="0"/>
              </a:rPr>
              <a:t>S = saturation level</a:t>
            </a:r>
          </a:p>
        </p:txBody>
      </p:sp>
      <p:sp>
        <p:nvSpPr>
          <p:cNvPr id="11" name="Rectangle 10">
            <a:extLst>
              <a:ext uri="{FF2B5EF4-FFF2-40B4-BE49-F238E27FC236}">
                <a16:creationId xmlns:a16="http://schemas.microsoft.com/office/drawing/2014/main" id="{172AC0E4-2DFF-49CF-9FE6-2D057B073672}"/>
              </a:ext>
            </a:extLst>
          </p:cNvPr>
          <p:cNvSpPr/>
          <p:nvPr/>
        </p:nvSpPr>
        <p:spPr>
          <a:xfrm>
            <a:off x="2936400" y="5961111"/>
            <a:ext cx="952505" cy="215444"/>
          </a:xfrm>
          <a:prstGeom prst="rect">
            <a:avLst/>
          </a:prstGeom>
        </p:spPr>
        <p:txBody>
          <a:bodyPr wrap="none">
            <a:spAutoFit/>
          </a:bodyPr>
          <a:lstStyle/>
          <a:p>
            <a:r>
              <a:rPr lang="en-US" sz="800" kern="100" dirty="0">
                <a:latin typeface="Times New Roman" panose="02020603050405020304" pitchFamily="18" charset="0"/>
                <a:ea typeface="MS Mincho"/>
              </a:rPr>
              <a:t>(White et al. 2010)</a:t>
            </a:r>
            <a:endParaRPr lang="en-US" sz="800" dirty="0"/>
          </a:p>
        </p:txBody>
      </p:sp>
      <p:sp>
        <p:nvSpPr>
          <p:cNvPr id="13" name="Title 1"/>
          <p:cNvSpPr>
            <a:spLocks noGrp="1"/>
          </p:cNvSpPr>
          <p:nvPr>
            <p:ph type="title"/>
          </p:nvPr>
        </p:nvSpPr>
        <p:spPr>
          <a:xfrm>
            <a:off x="496389" y="-125407"/>
            <a:ext cx="8190411" cy="1143000"/>
          </a:xfrm>
        </p:spPr>
        <p:txBody>
          <a:bodyPr/>
          <a:lstStyle/>
          <a:p>
            <a:pPr eaLnBrk="1" hangingPunct="1"/>
            <a:r>
              <a:rPr lang="en-US" altLang="en-US" b="1" dirty="0"/>
              <a:t>FIELD TESTING</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5225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a:spLocks noGrp="1"/>
          </p:cNvSpPr>
          <p:nvPr>
            <p:ph idx="1"/>
          </p:nvPr>
        </p:nvSpPr>
        <p:spPr>
          <a:xfrm>
            <a:off x="381000" y="1154113"/>
            <a:ext cx="8229600" cy="3944413"/>
          </a:xfrm>
        </p:spPr>
        <p:txBody>
          <a:bodyPr>
            <a:spAutoFit/>
          </a:bodyPr>
          <a:lstStyle/>
          <a:p>
            <a:pPr eaLnBrk="1" hangingPunct="1">
              <a:lnSpc>
                <a:spcPct val="114000"/>
              </a:lnSpc>
            </a:pPr>
            <a:r>
              <a:rPr lang="en-US" altLang="en-US" sz="2400" b="1" dirty="0">
                <a:solidFill>
                  <a:srgbClr val="00B050"/>
                </a:solidFill>
                <a:latin typeface="Times New Roman" panose="02020603050405020304" pitchFamily="18" charset="0"/>
                <a:cs typeface="Times New Roman" panose="02020603050405020304" pitchFamily="18" charset="0"/>
              </a:rPr>
              <a:t>Task 1</a:t>
            </a:r>
            <a:r>
              <a:rPr lang="en-US" altLang="en-US" sz="2400" dirty="0">
                <a:solidFill>
                  <a:srgbClr val="00B050"/>
                </a:solidFill>
                <a:latin typeface="Times New Roman" panose="02020603050405020304" pitchFamily="18" charset="0"/>
                <a:cs typeface="Times New Roman" panose="02020603050405020304" pitchFamily="18" charset="0"/>
              </a:rPr>
              <a:t> – Literature review and recommendations</a:t>
            </a:r>
          </a:p>
          <a:p>
            <a:pPr eaLnBrk="1" hangingPunct="1">
              <a:lnSpc>
                <a:spcPct val="114000"/>
              </a:lnSpc>
            </a:pPr>
            <a:r>
              <a:rPr lang="en-US" altLang="en-US" sz="2400" b="1" dirty="0">
                <a:solidFill>
                  <a:srgbClr val="00B050"/>
                </a:solidFill>
                <a:latin typeface="Times New Roman" panose="02020603050405020304" pitchFamily="18" charset="0"/>
                <a:cs typeface="Times New Roman" panose="02020603050405020304" pitchFamily="18" charset="0"/>
              </a:rPr>
              <a:t>Task 2 </a:t>
            </a:r>
            <a:r>
              <a:rPr lang="en-US" altLang="en-US" sz="2400" dirty="0">
                <a:solidFill>
                  <a:srgbClr val="00B050"/>
                </a:solidFill>
                <a:latin typeface="Times New Roman" panose="02020603050405020304" pitchFamily="18" charset="0"/>
                <a:cs typeface="Times New Roman" panose="02020603050405020304" pitchFamily="18" charset="0"/>
              </a:rPr>
              <a:t>– Tech transfer “state of practice”</a:t>
            </a:r>
          </a:p>
          <a:p>
            <a:pPr eaLnBrk="1" hangingPunct="1">
              <a:lnSpc>
                <a:spcPct val="114000"/>
              </a:lnSpc>
            </a:pPr>
            <a:r>
              <a:rPr lang="en-US" altLang="en-US" sz="2400" b="1" dirty="0">
                <a:solidFill>
                  <a:srgbClr val="00B050"/>
                </a:solidFill>
                <a:latin typeface="Times New Roman" panose="02020603050405020304" pitchFamily="18" charset="0"/>
                <a:cs typeface="Times New Roman" panose="02020603050405020304" pitchFamily="18" charset="0"/>
              </a:rPr>
              <a:t>Task 3 </a:t>
            </a:r>
            <a:r>
              <a:rPr lang="en-US" altLang="en-US" sz="2400" dirty="0">
                <a:solidFill>
                  <a:srgbClr val="00B050"/>
                </a:solidFill>
                <a:latin typeface="Times New Roman" panose="02020603050405020304" pitchFamily="18" charset="0"/>
                <a:cs typeface="Times New Roman" panose="02020603050405020304" pitchFamily="18" charset="0"/>
              </a:rPr>
              <a:t>– Construction monitoring and reporting</a:t>
            </a:r>
          </a:p>
          <a:p>
            <a:pPr eaLnBrk="1" hangingPunct="1">
              <a:lnSpc>
                <a:spcPct val="114000"/>
              </a:lnSpc>
            </a:pPr>
            <a:r>
              <a:rPr lang="en-US" altLang="en-US" sz="2400" b="1" dirty="0">
                <a:solidFill>
                  <a:srgbClr val="FF0000"/>
                </a:solidFill>
                <a:latin typeface="Times New Roman" panose="02020603050405020304" pitchFamily="18" charset="0"/>
                <a:cs typeface="Times New Roman" panose="02020603050405020304" pitchFamily="18" charset="0"/>
              </a:rPr>
              <a:t>Task 4 </a:t>
            </a:r>
            <a:r>
              <a:rPr lang="en-US" altLang="en-US" sz="2400" dirty="0">
                <a:solidFill>
                  <a:srgbClr val="FF0000"/>
                </a:solidFill>
                <a:latin typeface="Times New Roman" panose="02020603050405020304" pitchFamily="18" charset="0"/>
                <a:cs typeface="Times New Roman" panose="02020603050405020304" pitchFamily="18" charset="0"/>
              </a:rPr>
              <a:t>– Laboratory testing</a:t>
            </a:r>
          </a:p>
          <a:p>
            <a:pPr eaLnBrk="1" hangingPunct="1">
              <a:lnSpc>
                <a:spcPct val="114000"/>
              </a:lnSpc>
            </a:pPr>
            <a:r>
              <a:rPr lang="en-US" altLang="en-US" sz="2400" b="1" dirty="0">
                <a:latin typeface="Times New Roman" panose="02020603050405020304" pitchFamily="18" charset="0"/>
                <a:cs typeface="Times New Roman" panose="02020603050405020304" pitchFamily="18" charset="0"/>
              </a:rPr>
              <a:t>Task 5 </a:t>
            </a:r>
            <a:r>
              <a:rPr lang="en-US" altLang="en-US" sz="2400" dirty="0">
                <a:latin typeface="Times New Roman" panose="02020603050405020304" pitchFamily="18" charset="0"/>
                <a:cs typeface="Times New Roman" panose="02020603050405020304" pitchFamily="18" charset="0"/>
              </a:rPr>
              <a:t>– Performance monitoring and reporting </a:t>
            </a:r>
          </a:p>
          <a:p>
            <a:pPr eaLnBrk="1" hangingPunct="1">
              <a:lnSpc>
                <a:spcPct val="114000"/>
              </a:lnSpc>
            </a:pPr>
            <a:r>
              <a:rPr lang="en-US" altLang="en-US" sz="2400" b="1" dirty="0">
                <a:latin typeface="Times New Roman" panose="02020603050405020304" pitchFamily="18" charset="0"/>
                <a:cs typeface="Times New Roman" panose="02020603050405020304" pitchFamily="18" charset="0"/>
              </a:rPr>
              <a:t>Task 6 </a:t>
            </a:r>
            <a:r>
              <a:rPr lang="en-US" altLang="en-US" sz="2400" dirty="0">
                <a:latin typeface="Times New Roman" panose="02020603050405020304" pitchFamily="18" charset="0"/>
                <a:cs typeface="Times New Roman" panose="02020603050405020304" pitchFamily="18" charset="0"/>
              </a:rPr>
              <a:t>– Instrumentation</a:t>
            </a:r>
          </a:p>
          <a:p>
            <a:pPr eaLnBrk="1" hangingPunct="1">
              <a:lnSpc>
                <a:spcPct val="114000"/>
              </a:lnSpc>
            </a:pPr>
            <a:r>
              <a:rPr lang="en-US" altLang="en-US" sz="2400" b="1" dirty="0">
                <a:latin typeface="Times New Roman" panose="02020603050405020304" pitchFamily="18" charset="0"/>
                <a:cs typeface="Times New Roman" panose="02020603050405020304" pitchFamily="18" charset="0"/>
              </a:rPr>
              <a:t>Task 7 </a:t>
            </a:r>
            <a:r>
              <a:rPr lang="en-US" altLang="en-US" sz="2400" dirty="0">
                <a:latin typeface="Times New Roman" panose="02020603050405020304" pitchFamily="18" charset="0"/>
                <a:cs typeface="Times New Roman" panose="02020603050405020304" pitchFamily="18" charset="0"/>
              </a:rPr>
              <a:t>– Pavement design criteria</a:t>
            </a:r>
          </a:p>
          <a:p>
            <a:pPr eaLnBrk="1" hangingPunct="1">
              <a:lnSpc>
                <a:spcPct val="114000"/>
              </a:lnSpc>
            </a:pPr>
            <a:r>
              <a:rPr lang="en-US" altLang="en-US" sz="2400" b="1" dirty="0">
                <a:latin typeface="Times New Roman" panose="02020603050405020304" pitchFamily="18" charset="0"/>
                <a:cs typeface="Times New Roman" panose="02020603050405020304" pitchFamily="18" charset="0"/>
              </a:rPr>
              <a:t>Task 8 &amp; 9 </a:t>
            </a:r>
            <a:r>
              <a:rPr lang="en-US" altLang="en-US" sz="2400" dirty="0">
                <a:latin typeface="Times New Roman" panose="02020603050405020304" pitchFamily="18" charset="0"/>
                <a:cs typeface="Times New Roman" panose="02020603050405020304" pitchFamily="18" charset="0"/>
              </a:rPr>
              <a:t>– Draft/final report</a:t>
            </a:r>
            <a:endParaRPr lang="en-US" altLang="en-US" sz="2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C6CA5CC-857B-4128-A182-8C2400F0F59F}"/>
              </a:ext>
            </a:extLst>
          </p:cNvPr>
          <p:cNvSpPr txBox="1"/>
          <p:nvPr/>
        </p:nvSpPr>
        <p:spPr>
          <a:xfrm>
            <a:off x="7040799" y="1305788"/>
            <a:ext cx="2011769" cy="646331"/>
          </a:xfrm>
          <a:prstGeom prst="rect">
            <a:avLst/>
          </a:prstGeom>
          <a:noFill/>
          <a:ln>
            <a:solidFill>
              <a:schemeClr val="tx1"/>
            </a:solidFill>
          </a:ln>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Green</a:t>
            </a:r>
            <a:r>
              <a:rPr lang="en-US" dirty="0">
                <a:latin typeface="Times New Roman" panose="02020603050405020304" pitchFamily="18" charset="0"/>
                <a:cs typeface="Times New Roman" panose="02020603050405020304" pitchFamily="18" charset="0"/>
              </a:rPr>
              <a:t> – Completed</a:t>
            </a:r>
          </a:p>
          <a:p>
            <a:r>
              <a:rPr lang="en-US" dirty="0">
                <a:solidFill>
                  <a:srgbClr val="FF0000"/>
                </a:solidFill>
                <a:latin typeface="Times New Roman" panose="02020603050405020304" pitchFamily="18" charset="0"/>
                <a:cs typeface="Times New Roman" panose="02020603050405020304" pitchFamily="18" charset="0"/>
              </a:rPr>
              <a:t>Red</a:t>
            </a:r>
            <a:r>
              <a:rPr lang="en-US" dirty="0">
                <a:latin typeface="Times New Roman" panose="02020603050405020304" pitchFamily="18" charset="0"/>
                <a:cs typeface="Times New Roman" panose="02020603050405020304" pitchFamily="18" charset="0"/>
              </a:rPr>
              <a:t> – In Progress</a:t>
            </a:r>
          </a:p>
        </p:txBody>
      </p:sp>
      <p:sp>
        <p:nvSpPr>
          <p:cNvPr id="6"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RESEARCH PLAN</a:t>
            </a:r>
          </a:p>
        </p:txBody>
      </p:sp>
    </p:spTree>
    <p:extLst>
      <p:ext uri="{BB962C8B-B14F-4D97-AF65-F5344CB8AC3E}">
        <p14:creationId xmlns:p14="http://schemas.microsoft.com/office/powerpoint/2010/main" val="25730883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E9A141AE-4E5D-40B0-8C70-31F7137C34A7}"/>
              </a:ext>
            </a:extLst>
          </p:cNvPr>
          <p:cNvSpPr>
            <a:spLocks noGrp="1"/>
          </p:cNvSpPr>
          <p:nvPr>
            <p:ph idx="1"/>
          </p:nvPr>
        </p:nvSpPr>
        <p:spPr>
          <a:xfrm>
            <a:off x="380512" y="1005895"/>
            <a:ext cx="8017530" cy="3194208"/>
          </a:xfrm>
        </p:spPr>
        <p:txBody>
          <a:bodyPr wrap="square">
            <a:spAutoFit/>
          </a:bodyPr>
          <a:lstStyle/>
          <a:p>
            <a:pPr marL="0" indent="0" algn="just" eaLnBrk="1" hangingPunct="1">
              <a:lnSpc>
                <a:spcPct val="114000"/>
              </a:lnSpc>
              <a:spcBef>
                <a:spcPts val="0"/>
              </a:spcBef>
              <a:spcAft>
                <a:spcPts val="600"/>
              </a:spcAft>
              <a:buNone/>
            </a:pPr>
            <a:r>
              <a:rPr lang="en-US" altLang="en-US" sz="2400" b="1" dirty="0">
                <a:latin typeface="Times New Roman" panose="02020603050405020304" pitchFamily="18" charset="0"/>
                <a:cs typeface="Times New Roman" panose="02020603050405020304" pitchFamily="18" charset="0"/>
              </a:rPr>
              <a:t>Intelligent Compaction (IC) Test</a:t>
            </a:r>
          </a:p>
          <a:p>
            <a:pPr>
              <a:spcBef>
                <a:spcPts val="600"/>
              </a:spcBef>
            </a:pPr>
            <a:r>
              <a:rPr lang="en-US" sz="2400" dirty="0">
                <a:latin typeface="Times New Roman" panose="02020603050405020304" pitchFamily="18" charset="0"/>
                <a:cs typeface="Times New Roman" panose="02020603050405020304" pitchFamily="18" charset="0"/>
              </a:rPr>
              <a:t>Preliminary IC mapping</a:t>
            </a:r>
          </a:p>
          <a:p>
            <a:r>
              <a:rPr lang="en-US" sz="2400" dirty="0">
                <a:latin typeface="Times New Roman" panose="02020603050405020304" pitchFamily="18" charset="0"/>
                <a:cs typeface="Times New Roman" panose="02020603050405020304" pitchFamily="18" charset="0"/>
              </a:rPr>
              <a:t>Automated plate load testing (APLT)</a:t>
            </a:r>
          </a:p>
          <a:p>
            <a:r>
              <a:rPr lang="en-US" sz="2400" dirty="0">
                <a:latin typeface="Times New Roman" panose="02020603050405020304" pitchFamily="18" charset="0"/>
                <a:cs typeface="Times New Roman" panose="02020603050405020304" pitchFamily="18" charset="0"/>
              </a:rPr>
              <a:t>Cyclic stress-dependent resilient modulus (M</a:t>
            </a:r>
            <a:r>
              <a:rPr lang="en-US" sz="2400" baseline="-25000" dirty="0">
                <a:latin typeface="Times New Roman" panose="02020603050405020304" pitchFamily="18" charset="0"/>
                <a:cs typeface="Times New Roman" panose="02020603050405020304" pitchFamily="18" charset="0"/>
              </a:rPr>
              <a:t>R</a:t>
            </a:r>
            <a:r>
              <a:rPr lang="en-US" sz="2400" dirty="0">
                <a:latin typeface="Times New Roman" panose="02020603050405020304" pitchFamily="18" charset="0"/>
                <a:cs typeface="Times New Roman" panose="02020603050405020304" pitchFamily="18" charset="0"/>
              </a:rPr>
              <a:t>)</a:t>
            </a:r>
          </a:p>
          <a:p>
            <a:pPr lvl="1"/>
            <a:r>
              <a:rPr lang="en-US" sz="2000" dirty="0">
                <a:latin typeface="Times New Roman" panose="02020603050405020304" pitchFamily="18" charset="0"/>
                <a:cs typeface="Times New Roman" panose="02020603050405020304" pitchFamily="18" charset="0"/>
              </a:rPr>
              <a:t>10 psi (69 kPa) and 30 psi (207 kPa) plate contact stresses</a:t>
            </a:r>
          </a:p>
          <a:p>
            <a:r>
              <a:rPr lang="en-US" sz="2400" dirty="0">
                <a:latin typeface="Times New Roman" panose="02020603050405020304" pitchFamily="18" charset="0"/>
                <a:cs typeface="Times New Roman" panose="02020603050405020304" pitchFamily="18" charset="0"/>
              </a:rPr>
              <a:t>Influence depth = 2.5 to 5 ft (0.8 to 1.5 m) </a:t>
            </a:r>
            <a:r>
              <a:rPr lang="en-US" sz="800" dirty="0">
                <a:latin typeface="Times New Roman" panose="02020603050405020304" pitchFamily="18" charset="0"/>
                <a:cs typeface="Times New Roman" panose="02020603050405020304" pitchFamily="18" charset="0"/>
              </a:rPr>
              <a:t>(Mooney et al. 2010; </a:t>
            </a:r>
            <a:r>
              <a:rPr lang="en-US" sz="800" dirty="0" err="1">
                <a:latin typeface="Times New Roman" panose="02020603050405020304" pitchFamily="18" charset="0"/>
                <a:cs typeface="Times New Roman" panose="02020603050405020304" pitchFamily="18" charset="0"/>
              </a:rPr>
              <a:t>Vennapusa</a:t>
            </a:r>
            <a:r>
              <a:rPr lang="en-US" sz="800" dirty="0">
                <a:latin typeface="Times New Roman" panose="02020603050405020304" pitchFamily="18" charset="0"/>
                <a:cs typeface="Times New Roman" panose="02020603050405020304" pitchFamily="18" charset="0"/>
              </a:rPr>
              <a:t> et al. 2012)</a:t>
            </a:r>
          </a:p>
          <a:p>
            <a:pPr marL="0" indent="0" algn="just" eaLnBrk="1" hangingPunct="1">
              <a:lnSpc>
                <a:spcPct val="114000"/>
              </a:lnSpc>
              <a:spcAft>
                <a:spcPts val="600"/>
              </a:spcAft>
              <a:buNone/>
            </a:pPr>
            <a:endParaRPr lang="en-US" altLang="en-US" sz="24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728972" y="3912464"/>
            <a:ext cx="3848107" cy="2286000"/>
          </a:xfrm>
          <a:prstGeom prst="rect">
            <a:avLst/>
          </a:prstGeom>
          <a:noFill/>
          <a:ln>
            <a:noFill/>
          </a:ln>
        </p:spPr>
      </p:pic>
      <p:sp>
        <p:nvSpPr>
          <p:cNvPr id="2" name="Rectangle 1"/>
          <p:cNvSpPr/>
          <p:nvPr/>
        </p:nvSpPr>
        <p:spPr>
          <a:xfrm>
            <a:off x="7801815" y="6167664"/>
            <a:ext cx="1370760" cy="215444"/>
          </a:xfrm>
          <a:prstGeom prst="rect">
            <a:avLst/>
          </a:prstGeom>
        </p:spPr>
        <p:txBody>
          <a:bodyPr wrap="none">
            <a:spAutoFit/>
          </a:bodyPr>
          <a:lstStyle/>
          <a:p>
            <a:r>
              <a:rPr lang="en-US" sz="800" kern="100" dirty="0">
                <a:latin typeface="Times New Roman" panose="02020603050405020304" pitchFamily="18" charset="0"/>
                <a:ea typeface="MS Mincho"/>
              </a:rPr>
              <a:t>(White and </a:t>
            </a:r>
            <a:r>
              <a:rPr lang="en-US" sz="800" kern="100" dirty="0" err="1">
                <a:latin typeface="Times New Roman" panose="02020603050405020304" pitchFamily="18" charset="0"/>
                <a:ea typeface="MS Mincho"/>
              </a:rPr>
              <a:t>Vennapusa</a:t>
            </a:r>
            <a:r>
              <a:rPr lang="en-US" sz="800" kern="100" dirty="0">
                <a:latin typeface="Times New Roman" panose="02020603050405020304" pitchFamily="18" charset="0"/>
                <a:ea typeface="MS Mincho"/>
              </a:rPr>
              <a:t> 2017)</a:t>
            </a:r>
            <a:endParaRPr lang="en-US" sz="800" dirty="0"/>
          </a:p>
        </p:txBody>
      </p:sp>
      <p:pic>
        <p:nvPicPr>
          <p:cNvPr id="4" name="Picture 3">
            <a:extLst>
              <a:ext uri="{FF2B5EF4-FFF2-40B4-BE49-F238E27FC236}">
                <a16:creationId xmlns:a16="http://schemas.microsoft.com/office/drawing/2014/main" id="{9055382A-0349-4502-B80C-E683ADAF9ED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625" y="3910239"/>
            <a:ext cx="2609251" cy="2286000"/>
          </a:xfrm>
          <a:prstGeom prst="rect">
            <a:avLst/>
          </a:prstGeom>
        </p:spPr>
      </p:pic>
      <p:pic>
        <p:nvPicPr>
          <p:cNvPr id="7" name="Picture 6">
            <a:extLst>
              <a:ext uri="{FF2B5EF4-FFF2-40B4-BE49-F238E27FC236}">
                <a16:creationId xmlns:a16="http://schemas.microsoft.com/office/drawing/2014/main" id="{ADB56883-5E3C-4A88-98FB-6A3BCCAFDCF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649175" y="3910239"/>
            <a:ext cx="2419609" cy="2286000"/>
          </a:xfrm>
          <a:prstGeom prst="rect">
            <a:avLst/>
          </a:prstGeom>
        </p:spPr>
      </p:pic>
      <p:sp>
        <p:nvSpPr>
          <p:cNvPr id="10" name="TextBox 9">
            <a:extLst>
              <a:ext uri="{FF2B5EF4-FFF2-40B4-BE49-F238E27FC236}">
                <a16:creationId xmlns:a16="http://schemas.microsoft.com/office/drawing/2014/main" id="{9B1C59B8-4D81-4AFE-8DEA-47ABF509BB16}"/>
              </a:ext>
            </a:extLst>
          </p:cNvPr>
          <p:cNvSpPr txBox="1"/>
          <p:nvPr/>
        </p:nvSpPr>
        <p:spPr>
          <a:xfrm>
            <a:off x="201710" y="5854117"/>
            <a:ext cx="2301079" cy="307777"/>
          </a:xfrm>
          <a:prstGeom prst="rect">
            <a:avLst/>
          </a:prstGeom>
          <a:solidFill>
            <a:schemeClr val="bg1"/>
          </a:solidFill>
          <a:ln>
            <a:solidFill>
              <a:schemeClr val="tx1"/>
            </a:solidFill>
          </a:ln>
        </p:spPr>
        <p:txBody>
          <a:bodyPr wrap="none" rtlCol="0">
            <a:spAutoFit/>
          </a:bodyPr>
          <a:lstStyle/>
          <a:p>
            <a:r>
              <a:rPr lang="en-US" sz="1400" dirty="0">
                <a:latin typeface="Times New Roman" panose="02020603050405020304" pitchFamily="18" charset="0"/>
                <a:cs typeface="Times New Roman" panose="02020603050405020304" pitchFamily="18" charset="0"/>
              </a:rPr>
              <a:t>Vibratory smooth drum roller</a:t>
            </a:r>
            <a:endParaRPr lang="en-GB" sz="1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E8AF0BD-B84E-4B2E-89B6-47F67EAD99F8}"/>
              </a:ext>
            </a:extLst>
          </p:cNvPr>
          <p:cNvSpPr txBox="1"/>
          <p:nvPr/>
        </p:nvSpPr>
        <p:spPr>
          <a:xfrm>
            <a:off x="4134294" y="5854117"/>
            <a:ext cx="1037463" cy="307777"/>
          </a:xfrm>
          <a:prstGeom prst="rect">
            <a:avLst/>
          </a:prstGeom>
          <a:solidFill>
            <a:schemeClr val="bg1"/>
          </a:solidFill>
          <a:ln>
            <a:solidFill>
              <a:schemeClr val="tx1"/>
            </a:solidFill>
          </a:ln>
        </p:spPr>
        <p:txBody>
          <a:bodyPr wrap="none" rtlCol="0">
            <a:spAutoFit/>
          </a:bodyPr>
          <a:lstStyle/>
          <a:p>
            <a:r>
              <a:rPr lang="en-US" sz="1400" dirty="0">
                <a:latin typeface="Times New Roman" panose="02020603050405020304" pitchFamily="18" charset="0"/>
                <a:cs typeface="Times New Roman" panose="02020603050405020304" pitchFamily="18" charset="0"/>
              </a:rPr>
              <a:t>IC mapping</a:t>
            </a:r>
            <a:endParaRPr lang="en-GB" sz="1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5BB2524-1BD1-4625-8AE7-6F253F61B92E}"/>
              </a:ext>
            </a:extLst>
          </p:cNvPr>
          <p:cNvSpPr txBox="1"/>
          <p:nvPr/>
        </p:nvSpPr>
        <p:spPr>
          <a:xfrm>
            <a:off x="7551266" y="5852105"/>
            <a:ext cx="615425" cy="307777"/>
          </a:xfrm>
          <a:prstGeom prst="rect">
            <a:avLst/>
          </a:prstGeom>
          <a:solidFill>
            <a:schemeClr val="bg1"/>
          </a:solidFill>
          <a:ln>
            <a:solidFill>
              <a:schemeClr val="tx1"/>
            </a:solidFill>
          </a:ln>
        </p:spPr>
        <p:txBody>
          <a:bodyPr wrap="none" rtlCol="0">
            <a:spAutoFit/>
          </a:bodyPr>
          <a:lstStyle/>
          <a:p>
            <a:r>
              <a:rPr lang="en-US" sz="1400" dirty="0">
                <a:latin typeface="Times New Roman" panose="02020603050405020304" pitchFamily="18" charset="0"/>
                <a:cs typeface="Times New Roman" panose="02020603050405020304" pitchFamily="18" charset="0"/>
              </a:rPr>
              <a:t>APLT</a:t>
            </a:r>
            <a:endParaRPr lang="en-GB" sz="1400" dirty="0">
              <a:latin typeface="Times New Roman" panose="02020603050405020304" pitchFamily="18" charset="0"/>
              <a:cs typeface="Times New Roman" panose="02020603050405020304" pitchFamily="18" charset="0"/>
            </a:endParaRPr>
          </a:p>
        </p:txBody>
      </p:sp>
      <p:sp>
        <p:nvSpPr>
          <p:cNvPr id="15" name="Title 1"/>
          <p:cNvSpPr>
            <a:spLocks noGrp="1"/>
          </p:cNvSpPr>
          <p:nvPr>
            <p:ph type="title"/>
          </p:nvPr>
        </p:nvSpPr>
        <p:spPr>
          <a:xfrm>
            <a:off x="496389" y="-125407"/>
            <a:ext cx="8190411" cy="1143000"/>
          </a:xfrm>
        </p:spPr>
        <p:txBody>
          <a:bodyPr/>
          <a:lstStyle/>
          <a:p>
            <a:pPr eaLnBrk="1" hangingPunct="1"/>
            <a:r>
              <a:rPr lang="en-US" altLang="en-US" b="1" dirty="0"/>
              <a:t>FIELD TESTING</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55981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E9A141AE-4E5D-40B0-8C70-31F7137C34A7}"/>
              </a:ext>
            </a:extLst>
          </p:cNvPr>
          <p:cNvSpPr>
            <a:spLocks noGrp="1"/>
          </p:cNvSpPr>
          <p:nvPr>
            <p:ph idx="1"/>
          </p:nvPr>
        </p:nvSpPr>
        <p:spPr>
          <a:xfrm>
            <a:off x="380512" y="1005895"/>
            <a:ext cx="8017530" cy="3126497"/>
          </a:xfrm>
        </p:spPr>
        <p:txBody>
          <a:bodyPr wrap="square">
            <a:spAutoFit/>
          </a:bodyPr>
          <a:lstStyle/>
          <a:p>
            <a:pPr marL="0" indent="0" algn="just" eaLnBrk="1" hangingPunct="1">
              <a:lnSpc>
                <a:spcPct val="114000"/>
              </a:lnSpc>
              <a:spcAft>
                <a:spcPts val="600"/>
              </a:spcAft>
              <a:buNone/>
            </a:pPr>
            <a:r>
              <a:rPr lang="en-US" altLang="en-US" sz="2400" b="1" dirty="0">
                <a:latin typeface="Times New Roman" panose="02020603050405020304" pitchFamily="18" charset="0"/>
                <a:cs typeface="Times New Roman" panose="02020603050405020304" pitchFamily="18" charset="0"/>
              </a:rPr>
              <a:t>Intelligent Compaction (IC) Test</a:t>
            </a:r>
          </a:p>
          <a:p>
            <a:pPr>
              <a:spcBef>
                <a:spcPts val="600"/>
              </a:spcBef>
            </a:pPr>
            <a:r>
              <a:rPr lang="en-US" sz="2400" dirty="0">
                <a:latin typeface="Times New Roman" panose="02020603050405020304" pitchFamily="18" charset="0"/>
                <a:cs typeface="Times New Roman" panose="02020603050405020304" pitchFamily="18" charset="0"/>
              </a:rPr>
              <a:t>Before paving</a:t>
            </a:r>
          </a:p>
          <a:p>
            <a:pPr>
              <a:spcBef>
                <a:spcPts val="600"/>
              </a:spcBef>
            </a:pPr>
            <a:r>
              <a:rPr lang="en-US" sz="2400" dirty="0">
                <a:latin typeface="Times New Roman" panose="02020603050405020304" pitchFamily="18" charset="0"/>
                <a:cs typeface="Times New Roman" panose="02020603050405020304" pitchFamily="18" charset="0"/>
              </a:rPr>
              <a:t>Composite analysis</a:t>
            </a:r>
          </a:p>
          <a:p>
            <a:r>
              <a:rPr lang="en-US" sz="2400" dirty="0">
                <a:latin typeface="Times New Roman" panose="02020603050405020304" pitchFamily="18" charset="0"/>
                <a:cs typeface="Times New Roman" panose="02020603050405020304" pitchFamily="18" charset="0"/>
              </a:rPr>
              <a:t>Layered analysis</a:t>
            </a:r>
          </a:p>
          <a:p>
            <a:pPr lvl="1"/>
            <a:r>
              <a:rPr lang="en-US" sz="2000" dirty="0" err="1">
                <a:latin typeface="Times New Roman" panose="02020603050405020304" pitchFamily="18" charset="0"/>
                <a:cs typeface="Times New Roman" panose="02020603050405020304" pitchFamily="18" charset="0"/>
              </a:rPr>
              <a:t>Base+subbase</a:t>
            </a:r>
            <a:endParaRPr lang="en-US" sz="2000" dirty="0">
              <a:latin typeface="Times New Roman" panose="02020603050405020304" pitchFamily="18" charset="0"/>
              <a:cs typeface="Times New Roman" panose="02020603050405020304" pitchFamily="18" charset="0"/>
            </a:endParaRPr>
          </a:p>
          <a:p>
            <a:pPr lvl="1"/>
            <a:r>
              <a:rPr lang="en-US" sz="2000" dirty="0">
                <a:latin typeface="Times New Roman" panose="02020603050405020304" pitchFamily="18" charset="0"/>
                <a:cs typeface="Times New Roman" panose="02020603050405020304" pitchFamily="18" charset="0"/>
              </a:rPr>
              <a:t>Subgrade</a:t>
            </a:r>
          </a:p>
          <a:p>
            <a:pPr marL="0" indent="0" algn="just" eaLnBrk="1" hangingPunct="1">
              <a:lnSpc>
                <a:spcPct val="114000"/>
              </a:lnSpc>
              <a:spcAft>
                <a:spcPts val="600"/>
              </a:spcAft>
              <a:buNone/>
            </a:pPr>
            <a:endParaRPr lang="en-US" altLang="en-US" sz="2400" dirty="0">
              <a:latin typeface="Times New Roman" panose="02020603050405020304" pitchFamily="18" charset="0"/>
              <a:cs typeface="Times New Roman" panose="02020603050405020304" pitchFamily="18" charset="0"/>
            </a:endParaRPr>
          </a:p>
        </p:txBody>
      </p:sp>
      <p:sp>
        <p:nvSpPr>
          <p:cNvPr id="3" name="Rectangle 2"/>
          <p:cNvSpPr/>
          <p:nvPr/>
        </p:nvSpPr>
        <p:spPr>
          <a:xfrm>
            <a:off x="124034" y="1929161"/>
            <a:ext cx="328435" cy="379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1"/>
          <p:cNvSpPr>
            <a:spLocks noGrp="1"/>
          </p:cNvSpPr>
          <p:nvPr>
            <p:ph type="title"/>
          </p:nvPr>
        </p:nvSpPr>
        <p:spPr>
          <a:xfrm>
            <a:off x="496389" y="-125407"/>
            <a:ext cx="8190411" cy="1143000"/>
          </a:xfrm>
        </p:spPr>
        <p:txBody>
          <a:bodyPr/>
          <a:lstStyle/>
          <a:p>
            <a:pPr eaLnBrk="1" hangingPunct="1"/>
            <a:r>
              <a:rPr lang="en-US" altLang="en-US" b="1" dirty="0"/>
              <a:t>FIELD TESTING</a:t>
            </a:r>
            <a:endParaRPr lang="en-US" altLang="en-US" b="1" dirty="0">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EB3FABD2-9CD0-490D-B7AB-6AC807A716CB}"/>
              </a:ext>
            </a:extLst>
          </p:cNvPr>
          <p:cNvGrpSpPr/>
          <p:nvPr/>
        </p:nvGrpSpPr>
        <p:grpSpPr>
          <a:xfrm>
            <a:off x="2700938" y="2981866"/>
            <a:ext cx="6306508" cy="3270150"/>
            <a:chOff x="2700938" y="2981866"/>
            <a:chExt cx="6306508" cy="3270150"/>
          </a:xfrm>
        </p:grpSpPr>
        <p:pic>
          <p:nvPicPr>
            <p:cNvPr id="31" name="Picture 30">
              <a:extLst>
                <a:ext uri="{FF2B5EF4-FFF2-40B4-BE49-F238E27FC236}">
                  <a16:creationId xmlns:a16="http://schemas.microsoft.com/office/drawing/2014/main" id="{3FB7C9AA-F51C-4871-9863-8D05AA8857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66" y="2981866"/>
              <a:ext cx="3611880" cy="3270150"/>
            </a:xfrm>
            <a:prstGeom prst="rect">
              <a:avLst/>
            </a:prstGeom>
          </p:spPr>
        </p:pic>
        <p:grpSp>
          <p:nvGrpSpPr>
            <p:cNvPr id="32" name="Group 31">
              <a:extLst>
                <a:ext uri="{FF2B5EF4-FFF2-40B4-BE49-F238E27FC236}">
                  <a16:creationId xmlns:a16="http://schemas.microsoft.com/office/drawing/2014/main" id="{70C12C13-F8A7-45B7-A5D6-14F82065FBC6}"/>
                </a:ext>
              </a:extLst>
            </p:cNvPr>
            <p:cNvGrpSpPr/>
            <p:nvPr/>
          </p:nvGrpSpPr>
          <p:grpSpPr>
            <a:xfrm>
              <a:off x="2700938" y="3869685"/>
              <a:ext cx="2681090" cy="2343368"/>
              <a:chOff x="2700938" y="3869685"/>
              <a:chExt cx="2681090" cy="2343368"/>
            </a:xfrm>
          </p:grpSpPr>
          <p:sp>
            <p:nvSpPr>
              <p:cNvPr id="33" name="TextBox 32">
                <a:extLst>
                  <a:ext uri="{FF2B5EF4-FFF2-40B4-BE49-F238E27FC236}">
                    <a16:creationId xmlns:a16="http://schemas.microsoft.com/office/drawing/2014/main" id="{CDCFC7BF-A4E4-453C-A06F-E24DFAFE727F}"/>
                  </a:ext>
                </a:extLst>
              </p:cNvPr>
              <p:cNvSpPr txBox="1"/>
              <p:nvPr/>
            </p:nvSpPr>
            <p:spPr>
              <a:xfrm>
                <a:off x="2700938" y="4840702"/>
                <a:ext cx="1351652" cy="400110"/>
              </a:xfrm>
              <a:prstGeom prst="rect">
                <a:avLst/>
              </a:prstGeom>
              <a:noFill/>
            </p:spPr>
            <p:txBody>
              <a:bodyPr wrap="none" rtlCol="0">
                <a:spAutoFit/>
              </a:bodyPr>
              <a:lstStyle/>
              <a:p>
                <a:r>
                  <a:rPr lang="en-US" sz="2000" b="1" dirty="0">
                    <a:solidFill>
                      <a:srgbClr val="00B050"/>
                    </a:solidFill>
                    <a:latin typeface="Times New Roman" panose="02020603050405020304" pitchFamily="18" charset="0"/>
                    <a:cs typeface="Times New Roman" panose="02020603050405020304" pitchFamily="18" charset="0"/>
                  </a:rPr>
                  <a:t>Composite</a:t>
                </a:r>
              </a:p>
            </p:txBody>
          </p:sp>
          <p:sp>
            <p:nvSpPr>
              <p:cNvPr id="34" name="TextBox 33">
                <a:extLst>
                  <a:ext uri="{FF2B5EF4-FFF2-40B4-BE49-F238E27FC236}">
                    <a16:creationId xmlns:a16="http://schemas.microsoft.com/office/drawing/2014/main" id="{34BA93FE-AD77-4014-990E-FD27302E4E43}"/>
                  </a:ext>
                </a:extLst>
              </p:cNvPr>
              <p:cNvSpPr txBox="1"/>
              <p:nvPr/>
            </p:nvSpPr>
            <p:spPr>
              <a:xfrm>
                <a:off x="4060593" y="5573182"/>
                <a:ext cx="1239442" cy="400110"/>
              </a:xfrm>
              <a:prstGeom prst="rect">
                <a:avLst/>
              </a:prstGeom>
              <a:noFill/>
            </p:spPr>
            <p:txBody>
              <a:bodyPr wrap="none" rtlCol="0">
                <a:spAutoFit/>
              </a:bodyPr>
              <a:lstStyle/>
              <a:p>
                <a:r>
                  <a:rPr lang="en-US" sz="2000" b="1" dirty="0">
                    <a:solidFill>
                      <a:srgbClr val="00B0F0"/>
                    </a:solidFill>
                    <a:latin typeface="Times New Roman" panose="02020603050405020304" pitchFamily="18" charset="0"/>
                    <a:cs typeface="Times New Roman" panose="02020603050405020304" pitchFamily="18" charset="0"/>
                  </a:rPr>
                  <a:t>Subgrade</a:t>
                </a:r>
              </a:p>
            </p:txBody>
          </p:sp>
          <p:sp>
            <p:nvSpPr>
              <p:cNvPr id="38" name="Left Bracket 37">
                <a:extLst>
                  <a:ext uri="{FF2B5EF4-FFF2-40B4-BE49-F238E27FC236}">
                    <a16:creationId xmlns:a16="http://schemas.microsoft.com/office/drawing/2014/main" id="{C5C66C96-7D65-4AEA-9191-CD0C20A02624}"/>
                  </a:ext>
                </a:extLst>
              </p:cNvPr>
              <p:cNvSpPr/>
              <p:nvPr/>
            </p:nvSpPr>
            <p:spPr>
              <a:xfrm>
                <a:off x="5257799" y="5333421"/>
                <a:ext cx="124229" cy="879632"/>
              </a:xfrm>
              <a:prstGeom prst="leftBracket">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Left Bracket 38">
                <a:extLst>
                  <a:ext uri="{FF2B5EF4-FFF2-40B4-BE49-F238E27FC236}">
                    <a16:creationId xmlns:a16="http://schemas.microsoft.com/office/drawing/2014/main" id="{EBC6D55A-FB2C-4AC4-8C56-56479A2B40EE}"/>
                  </a:ext>
                </a:extLst>
              </p:cNvPr>
              <p:cNvSpPr/>
              <p:nvPr/>
            </p:nvSpPr>
            <p:spPr>
              <a:xfrm>
                <a:off x="5257799" y="3869685"/>
                <a:ext cx="124229" cy="1422014"/>
              </a:xfrm>
              <a:prstGeom prst="lef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1E2A9A03-CB72-4614-85A8-48EBF6DA9A38}"/>
                  </a:ext>
                </a:extLst>
              </p:cNvPr>
              <p:cNvSpPr txBox="1"/>
              <p:nvPr/>
            </p:nvSpPr>
            <p:spPr>
              <a:xfrm>
                <a:off x="4216061" y="4226749"/>
                <a:ext cx="1096775" cy="707886"/>
              </a:xfrm>
              <a:prstGeom prst="rect">
                <a:avLst/>
              </a:prstGeom>
              <a:noFill/>
            </p:spPr>
            <p:txBody>
              <a:bodyPr wrap="non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Base+</a:t>
                </a:r>
                <a:br>
                  <a:rPr lang="en-US" sz="2000" b="1" dirty="0">
                    <a:solidFill>
                      <a:srgbClr val="FF0000"/>
                    </a:solidFill>
                    <a:latin typeface="Times New Roman" panose="02020603050405020304" pitchFamily="18" charset="0"/>
                    <a:cs typeface="Times New Roman" panose="02020603050405020304" pitchFamily="18" charset="0"/>
                  </a:rPr>
                </a:br>
                <a:r>
                  <a:rPr lang="en-US" sz="2000" b="1" dirty="0">
                    <a:solidFill>
                      <a:srgbClr val="FF0000"/>
                    </a:solidFill>
                    <a:latin typeface="Times New Roman" panose="02020603050405020304" pitchFamily="18" charset="0"/>
                    <a:cs typeface="Times New Roman" panose="02020603050405020304" pitchFamily="18" charset="0"/>
                  </a:rPr>
                  <a:t>Subbase</a:t>
                </a:r>
              </a:p>
            </p:txBody>
          </p:sp>
          <p:sp>
            <p:nvSpPr>
              <p:cNvPr id="41" name="Left Bracket 40">
                <a:extLst>
                  <a:ext uri="{FF2B5EF4-FFF2-40B4-BE49-F238E27FC236}">
                    <a16:creationId xmlns:a16="http://schemas.microsoft.com/office/drawing/2014/main" id="{650DFC1D-4BB0-4A0D-90B8-16ECBA378BAA}"/>
                  </a:ext>
                </a:extLst>
              </p:cNvPr>
              <p:cNvSpPr/>
              <p:nvPr/>
            </p:nvSpPr>
            <p:spPr>
              <a:xfrm>
                <a:off x="4013951" y="3869685"/>
                <a:ext cx="149269" cy="2343368"/>
              </a:xfrm>
              <a:prstGeom prst="leftBracket">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Tree>
    <p:extLst>
      <p:ext uri="{BB962C8B-B14F-4D97-AF65-F5344CB8AC3E}">
        <p14:creationId xmlns:p14="http://schemas.microsoft.com/office/powerpoint/2010/main" val="30710121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B4BDA652-7B60-4992-94C1-A3F8D6F24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985" y="1580781"/>
            <a:ext cx="8696525" cy="4240332"/>
          </a:xfrm>
          <a:prstGeom prst="rect">
            <a:avLst/>
          </a:prstGeom>
        </p:spPr>
      </p:pic>
      <p:sp>
        <p:nvSpPr>
          <p:cNvPr id="8" name="Content Placeholder 3">
            <a:extLst>
              <a:ext uri="{FF2B5EF4-FFF2-40B4-BE49-F238E27FC236}">
                <a16:creationId xmlns:a16="http://schemas.microsoft.com/office/drawing/2014/main" id="{E9A141AE-4E5D-40B0-8C70-31F7137C34A7}"/>
              </a:ext>
            </a:extLst>
          </p:cNvPr>
          <p:cNvSpPr>
            <a:spLocks noGrp="1"/>
          </p:cNvSpPr>
          <p:nvPr>
            <p:ph idx="1"/>
          </p:nvPr>
        </p:nvSpPr>
        <p:spPr>
          <a:xfrm>
            <a:off x="380512" y="1005895"/>
            <a:ext cx="8017530" cy="480260"/>
          </a:xfrm>
        </p:spPr>
        <p:txBody>
          <a:bodyPr wrap="square">
            <a:spAutoFit/>
          </a:bodyPr>
          <a:lstStyle/>
          <a:p>
            <a:pPr marL="0" indent="0" algn="just" eaLnBrk="1" hangingPunct="1">
              <a:lnSpc>
                <a:spcPct val="114000"/>
              </a:lnSpc>
              <a:spcAft>
                <a:spcPts val="600"/>
              </a:spcAft>
              <a:buNone/>
            </a:pPr>
            <a:r>
              <a:rPr lang="en-US" altLang="en-US" sz="2400" b="1" dirty="0">
                <a:latin typeface="Times New Roman" panose="02020603050405020304" pitchFamily="18" charset="0"/>
                <a:cs typeface="Times New Roman" panose="02020603050405020304" pitchFamily="18" charset="0"/>
              </a:rPr>
              <a:t>Intelligent Compaction (IC) Test</a:t>
            </a:r>
            <a:endParaRPr lang="en-US" altLang="en-US" sz="2400" dirty="0">
              <a:latin typeface="Times New Roman" panose="02020603050405020304" pitchFamily="18" charset="0"/>
              <a:cs typeface="Times New Roman" panose="02020603050405020304" pitchFamily="18" charset="0"/>
            </a:endParaRPr>
          </a:p>
        </p:txBody>
      </p:sp>
      <p:sp>
        <p:nvSpPr>
          <p:cNvPr id="3" name="Rectangle 2"/>
          <p:cNvSpPr/>
          <p:nvPr/>
        </p:nvSpPr>
        <p:spPr>
          <a:xfrm>
            <a:off x="124034" y="1929161"/>
            <a:ext cx="328435" cy="379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p:cNvSpPr>
            <a:spLocks noGrp="1"/>
          </p:cNvSpPr>
          <p:nvPr>
            <p:ph type="title"/>
          </p:nvPr>
        </p:nvSpPr>
        <p:spPr>
          <a:xfrm>
            <a:off x="496389" y="-125407"/>
            <a:ext cx="8190411" cy="1143000"/>
          </a:xfrm>
        </p:spPr>
        <p:txBody>
          <a:bodyPr/>
          <a:lstStyle/>
          <a:p>
            <a:pPr eaLnBrk="1" hangingPunct="1"/>
            <a:r>
              <a:rPr lang="en-US" altLang="en-US" b="1" dirty="0"/>
              <a:t>FIELD TESTING</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52269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9849" y="1649231"/>
            <a:ext cx="6084301" cy="4563226"/>
          </a:xfrm>
          <a:prstGeom prst="rect">
            <a:avLst/>
          </a:prstGeom>
          <a:noFill/>
          <a:ln>
            <a:noFill/>
          </a:ln>
        </p:spPr>
      </p:pic>
      <p:sp>
        <p:nvSpPr>
          <p:cNvPr id="11" name="Rectangle 10"/>
          <p:cNvSpPr/>
          <p:nvPr/>
        </p:nvSpPr>
        <p:spPr>
          <a:xfrm>
            <a:off x="6363433" y="6173957"/>
            <a:ext cx="1370760" cy="215444"/>
          </a:xfrm>
          <a:prstGeom prst="rect">
            <a:avLst/>
          </a:prstGeom>
        </p:spPr>
        <p:txBody>
          <a:bodyPr wrap="none">
            <a:spAutoFit/>
          </a:bodyPr>
          <a:lstStyle/>
          <a:p>
            <a:r>
              <a:rPr lang="en-US" sz="800" kern="100" dirty="0">
                <a:latin typeface="Times New Roman" panose="02020603050405020304" pitchFamily="18" charset="0"/>
                <a:ea typeface="MS Mincho"/>
              </a:rPr>
              <a:t>(White and </a:t>
            </a:r>
            <a:r>
              <a:rPr lang="en-US" sz="800" kern="100" dirty="0" err="1">
                <a:latin typeface="Times New Roman" panose="02020603050405020304" pitchFamily="18" charset="0"/>
                <a:ea typeface="MS Mincho"/>
              </a:rPr>
              <a:t>Vennapusa</a:t>
            </a:r>
            <a:r>
              <a:rPr lang="en-US" sz="800" kern="100" dirty="0">
                <a:latin typeface="Times New Roman" panose="02020603050405020304" pitchFamily="18" charset="0"/>
                <a:ea typeface="MS Mincho"/>
              </a:rPr>
              <a:t> 2017)</a:t>
            </a:r>
            <a:endParaRPr lang="en-US" sz="800" dirty="0"/>
          </a:p>
        </p:txBody>
      </p:sp>
      <p:sp>
        <p:nvSpPr>
          <p:cNvPr id="12" name="Content Placeholder 3">
            <a:extLst>
              <a:ext uri="{FF2B5EF4-FFF2-40B4-BE49-F238E27FC236}">
                <a16:creationId xmlns:a16="http://schemas.microsoft.com/office/drawing/2014/main" id="{21E8B439-4A64-47B3-B5DC-BFC6DC18AA12}"/>
              </a:ext>
            </a:extLst>
          </p:cNvPr>
          <p:cNvSpPr>
            <a:spLocks noGrp="1"/>
          </p:cNvSpPr>
          <p:nvPr>
            <p:ph idx="1"/>
          </p:nvPr>
        </p:nvSpPr>
        <p:spPr>
          <a:xfrm>
            <a:off x="380512" y="1005895"/>
            <a:ext cx="8017530" cy="480260"/>
          </a:xfrm>
        </p:spPr>
        <p:txBody>
          <a:bodyPr wrap="square">
            <a:spAutoFit/>
          </a:bodyPr>
          <a:lstStyle/>
          <a:p>
            <a:pPr marL="0" indent="0" algn="just" eaLnBrk="1" hangingPunct="1">
              <a:lnSpc>
                <a:spcPct val="114000"/>
              </a:lnSpc>
              <a:spcAft>
                <a:spcPts val="600"/>
              </a:spcAft>
              <a:buNone/>
            </a:pPr>
            <a:r>
              <a:rPr lang="en-US" altLang="en-US" sz="2400" b="1" dirty="0">
                <a:latin typeface="Times New Roman" panose="02020603050405020304" pitchFamily="18" charset="0"/>
                <a:cs typeface="Times New Roman" panose="02020603050405020304" pitchFamily="18" charset="0"/>
              </a:rPr>
              <a:t>Automated Plate Load Testing (APLT)</a:t>
            </a:r>
            <a:endParaRPr lang="en-US" altLang="en-US" sz="2400" dirty="0">
              <a:latin typeface="Times New Roman" panose="02020603050405020304" pitchFamily="18" charset="0"/>
              <a:cs typeface="Times New Roman" panose="02020603050405020304" pitchFamily="18" charset="0"/>
            </a:endParaRPr>
          </a:p>
        </p:txBody>
      </p:sp>
      <p:sp>
        <p:nvSpPr>
          <p:cNvPr id="7"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FIELD TESTING</a:t>
            </a:r>
          </a:p>
        </p:txBody>
      </p:sp>
    </p:spTree>
    <p:extLst>
      <p:ext uri="{BB962C8B-B14F-4D97-AF65-F5344CB8AC3E}">
        <p14:creationId xmlns:p14="http://schemas.microsoft.com/office/powerpoint/2010/main" val="29004515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5BA392BC-B178-4FA3-917E-F0DC4DFBBE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8096" y="3956187"/>
            <a:ext cx="3379582" cy="2377440"/>
          </a:xfrm>
          <a:prstGeom prst="rect">
            <a:avLst/>
          </a:prstGeom>
        </p:spPr>
      </p:pic>
      <p:pic>
        <p:nvPicPr>
          <p:cNvPr id="7" name="Picture 6" descr="A close up of a map&#10;&#10;Description automatically generated">
            <a:extLst>
              <a:ext uri="{FF2B5EF4-FFF2-40B4-BE49-F238E27FC236}">
                <a16:creationId xmlns:a16="http://schemas.microsoft.com/office/drawing/2014/main" id="{10624C90-E807-4C4E-9542-9253BDDCB3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68" y="3962011"/>
            <a:ext cx="3379582" cy="237744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3159F4D0-08CB-4267-BA5B-8F17B129A8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2272" y="1509265"/>
            <a:ext cx="3379582" cy="2377440"/>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4F60EAF1-C2B0-4682-B2BE-C07010D27D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68" y="1509265"/>
            <a:ext cx="3379582" cy="2377440"/>
          </a:xfrm>
          <a:prstGeom prst="rect">
            <a:avLst/>
          </a:prstGeom>
        </p:spPr>
      </p:pic>
      <p:sp>
        <p:nvSpPr>
          <p:cNvPr id="8" name="Content Placeholder 3">
            <a:extLst>
              <a:ext uri="{FF2B5EF4-FFF2-40B4-BE49-F238E27FC236}">
                <a16:creationId xmlns:a16="http://schemas.microsoft.com/office/drawing/2014/main" id="{E9A141AE-4E5D-40B0-8C70-31F7137C34A7}"/>
              </a:ext>
            </a:extLst>
          </p:cNvPr>
          <p:cNvSpPr>
            <a:spLocks noGrp="1"/>
          </p:cNvSpPr>
          <p:nvPr>
            <p:ph idx="1"/>
          </p:nvPr>
        </p:nvSpPr>
        <p:spPr>
          <a:xfrm>
            <a:off x="380512" y="1005895"/>
            <a:ext cx="8017530" cy="480260"/>
          </a:xfrm>
        </p:spPr>
        <p:txBody>
          <a:bodyPr wrap="square">
            <a:spAutoFit/>
          </a:bodyPr>
          <a:lstStyle/>
          <a:p>
            <a:pPr marL="0" indent="0" algn="just" eaLnBrk="1" hangingPunct="1">
              <a:lnSpc>
                <a:spcPct val="114000"/>
              </a:lnSpc>
              <a:spcAft>
                <a:spcPts val="600"/>
              </a:spcAft>
              <a:buNone/>
            </a:pPr>
            <a:r>
              <a:rPr lang="en-US" altLang="en-US" sz="2400" b="1" dirty="0">
                <a:latin typeface="Times New Roman" panose="02020603050405020304" pitchFamily="18" charset="0"/>
                <a:cs typeface="Times New Roman" panose="02020603050405020304" pitchFamily="18" charset="0"/>
              </a:rPr>
              <a:t>Automated Plate Load Testing (APLT)</a:t>
            </a:r>
            <a:endParaRPr lang="en-US" altLang="en-US" sz="2400" dirty="0">
              <a:latin typeface="Times New Roman" panose="02020603050405020304" pitchFamily="18" charset="0"/>
              <a:cs typeface="Times New Roman" panose="02020603050405020304" pitchFamily="18" charset="0"/>
            </a:endParaRPr>
          </a:p>
        </p:txBody>
      </p:sp>
      <p:sp>
        <p:nvSpPr>
          <p:cNvPr id="24" name="Title 1"/>
          <p:cNvSpPr>
            <a:spLocks noGrp="1"/>
          </p:cNvSpPr>
          <p:nvPr>
            <p:ph type="title"/>
          </p:nvPr>
        </p:nvSpPr>
        <p:spPr>
          <a:xfrm>
            <a:off x="496389" y="-125407"/>
            <a:ext cx="8190411" cy="1143000"/>
          </a:xfrm>
        </p:spPr>
        <p:txBody>
          <a:bodyPr/>
          <a:lstStyle/>
          <a:p>
            <a:pPr eaLnBrk="1" hangingPunct="1"/>
            <a:r>
              <a:rPr lang="en-US" altLang="en-US" b="1" dirty="0"/>
              <a:t>FIELD TESTING</a:t>
            </a:r>
            <a:endParaRPr lang="en-US" altLang="en-US" b="1" dirty="0">
              <a:latin typeface="Times New Roman" panose="02020603050405020304" pitchFamily="18" charset="0"/>
              <a:cs typeface="Times New Roman" panose="02020603050405020304" pitchFamily="18" charset="0"/>
            </a:endParaRPr>
          </a:p>
        </p:txBody>
      </p:sp>
      <p:pic>
        <p:nvPicPr>
          <p:cNvPr id="4" name="Picture 3" descr="A screenshot of a cell phone&#10;&#10;Description automatically generated">
            <a:extLst>
              <a:ext uri="{FF2B5EF4-FFF2-40B4-BE49-F238E27FC236}">
                <a16:creationId xmlns:a16="http://schemas.microsoft.com/office/drawing/2014/main" id="{870487B4-50FA-43E9-9299-5DF07D4410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60582" y="4596267"/>
            <a:ext cx="2091978" cy="1676400"/>
          </a:xfrm>
          <a:prstGeom prst="rect">
            <a:avLst/>
          </a:prstGeom>
        </p:spPr>
      </p:pic>
    </p:spTree>
    <p:extLst>
      <p:ext uri="{BB962C8B-B14F-4D97-AF65-F5344CB8AC3E}">
        <p14:creationId xmlns:p14="http://schemas.microsoft.com/office/powerpoint/2010/main" val="34574662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E9992BA7-5202-4046-939B-255F190A90CA}"/>
              </a:ext>
            </a:extLst>
          </p:cNvPr>
          <p:cNvSpPr txBox="1">
            <a:spLocks/>
          </p:cNvSpPr>
          <p:nvPr/>
        </p:nvSpPr>
        <p:spPr bwMode="auto">
          <a:xfrm>
            <a:off x="380512" y="1005895"/>
            <a:ext cx="8017530" cy="162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eaLnBrk="1" hangingPunct="1">
              <a:lnSpc>
                <a:spcPct val="114000"/>
              </a:lnSpc>
              <a:spcAft>
                <a:spcPts val="600"/>
              </a:spcAft>
              <a:buFont typeface="Arial" panose="020B0604020202020204" pitchFamily="34" charset="0"/>
              <a:buNone/>
            </a:pPr>
            <a:r>
              <a:rPr lang="en-US" altLang="en-US" sz="2400" b="1" dirty="0">
                <a:latin typeface="Times New Roman" panose="02020603050405020304" pitchFamily="18" charset="0"/>
                <a:cs typeface="Times New Roman" panose="02020603050405020304" pitchFamily="18" charset="0"/>
              </a:rPr>
              <a:t>Falling Weight Deflectometer (FWD) Test</a:t>
            </a:r>
          </a:p>
          <a:p>
            <a:pPr algn="just" eaLnBrk="1" hangingPunct="1">
              <a:lnSpc>
                <a:spcPct val="114000"/>
              </a:lnSpc>
              <a:spcBef>
                <a:spcPts val="600"/>
              </a:spcBef>
              <a:spcAft>
                <a:spcPts val="600"/>
              </a:spcAft>
            </a:pPr>
            <a:r>
              <a:rPr lang="en-US" sz="2400" dirty="0">
                <a:latin typeface="Times New Roman" panose="02020603050405020304" pitchFamily="18" charset="0"/>
                <a:cs typeface="Times New Roman" panose="02020603050405020304" pitchFamily="18" charset="0"/>
              </a:rPr>
              <a:t>Depth to water table</a:t>
            </a:r>
          </a:p>
          <a:p>
            <a:pPr marL="0" indent="0" algn="just" eaLnBrk="1" hangingPunct="1">
              <a:lnSpc>
                <a:spcPct val="114000"/>
              </a:lnSpc>
              <a:spcAft>
                <a:spcPts val="600"/>
              </a:spcAft>
              <a:buFont typeface="Arial" panose="020B0604020202020204" pitchFamily="34" charset="0"/>
              <a:buNone/>
            </a:pPr>
            <a:endParaRPr lang="en-US" altLang="en-US" sz="2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6FADB5A-E940-49E1-BC7D-D45084A29EE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058" y="2247071"/>
            <a:ext cx="8028489" cy="3970847"/>
          </a:xfrm>
          <a:prstGeom prst="rect">
            <a:avLst/>
          </a:prstGeom>
          <a:noFill/>
          <a:ln>
            <a:noFill/>
          </a:ln>
        </p:spPr>
      </p:pic>
      <p:sp>
        <p:nvSpPr>
          <p:cNvPr id="8"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FIELD TESTING</a:t>
            </a:r>
          </a:p>
        </p:txBody>
      </p:sp>
    </p:spTree>
    <p:extLst>
      <p:ext uri="{BB962C8B-B14F-4D97-AF65-F5344CB8AC3E}">
        <p14:creationId xmlns:p14="http://schemas.microsoft.com/office/powerpoint/2010/main" val="40567230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6994" y="3238000"/>
            <a:ext cx="2150474" cy="2867299"/>
          </a:xfrm>
          <a:prstGeom prst="rect">
            <a:avLst/>
          </a:prstGeom>
        </p:spPr>
      </p:pic>
      <p:pic>
        <p:nvPicPr>
          <p:cNvPr id="18" name="Picture 17" descr="C:\Users\hscoban\Desktop\Introduction\Appendices\Files\Figure E4.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6264287" y="4030988"/>
            <a:ext cx="2689202" cy="2074311"/>
          </a:xfrm>
          <a:prstGeom prst="rect">
            <a:avLst/>
          </a:prstGeom>
          <a:noFill/>
          <a:ln>
            <a:noFill/>
          </a:ln>
        </p:spPr>
      </p:pic>
      <p:sp>
        <p:nvSpPr>
          <p:cNvPr id="2" name="TextBox 1"/>
          <p:cNvSpPr txBox="1"/>
          <p:nvPr/>
        </p:nvSpPr>
        <p:spPr>
          <a:xfrm>
            <a:off x="4054184" y="5759157"/>
            <a:ext cx="1954550" cy="307777"/>
          </a:xfrm>
          <a:prstGeom prst="rect">
            <a:avLst/>
          </a:prstGeom>
          <a:solidFill>
            <a:schemeClr val="bg1"/>
          </a:solidFill>
          <a:ln>
            <a:solidFill>
              <a:schemeClr val="tx1"/>
            </a:solidFill>
          </a:ln>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Fall cone penetrometer</a:t>
            </a:r>
          </a:p>
        </p:txBody>
      </p:sp>
      <p:sp>
        <p:nvSpPr>
          <p:cNvPr id="3" name="Rectangle 2"/>
          <p:cNvSpPr/>
          <p:nvPr/>
        </p:nvSpPr>
        <p:spPr>
          <a:xfrm>
            <a:off x="6989969" y="5755182"/>
            <a:ext cx="1237838" cy="307777"/>
          </a:xfrm>
          <a:prstGeom prst="rect">
            <a:avLst/>
          </a:prstGeom>
          <a:solidFill>
            <a:schemeClr val="bg1"/>
          </a:solidFill>
          <a:ln>
            <a:solidFill>
              <a:schemeClr val="tx1"/>
            </a:solidFill>
          </a:ln>
        </p:spPr>
        <p:txBody>
          <a:bodyPr wrap="none">
            <a:spAutoFit/>
          </a:bodyPr>
          <a:lstStyle/>
          <a:p>
            <a:pPr algn="ctr"/>
            <a:r>
              <a:rPr lang="en-US" sz="1400" dirty="0">
                <a:latin typeface="Times New Roman" panose="02020603050405020304" pitchFamily="18" charset="0"/>
                <a:ea typeface="Calibri" panose="020F0502020204030204" pitchFamily="34" charset="0"/>
              </a:rPr>
              <a:t>Rolling device</a:t>
            </a:r>
          </a:p>
        </p:txBody>
      </p:sp>
      <p:sp>
        <p:nvSpPr>
          <p:cNvPr id="20" name="Content Placeholder 3">
            <a:extLst>
              <a:ext uri="{FF2B5EF4-FFF2-40B4-BE49-F238E27FC236}">
                <a16:creationId xmlns:a16="http://schemas.microsoft.com/office/drawing/2014/main" id="{0F2AA569-AA1A-409A-AE6D-AB8FAC809028}"/>
              </a:ext>
            </a:extLst>
          </p:cNvPr>
          <p:cNvSpPr txBox="1">
            <a:spLocks/>
          </p:cNvSpPr>
          <p:nvPr/>
        </p:nvSpPr>
        <p:spPr bwMode="auto">
          <a:xfrm>
            <a:off x="380513" y="1005897"/>
            <a:ext cx="82296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err="1">
                <a:latin typeface="Times New Roman" panose="02020603050405020304" pitchFamily="18" charset="0"/>
                <a:cs typeface="Times New Roman" panose="02020603050405020304" pitchFamily="18" charset="0"/>
              </a:rPr>
              <a:t>Atterberg</a:t>
            </a:r>
            <a:r>
              <a:rPr lang="en-US" sz="2400" b="1" dirty="0">
                <a:latin typeface="Times New Roman" panose="02020603050405020304" pitchFamily="18" charset="0"/>
                <a:cs typeface="Times New Roman" panose="02020603050405020304" pitchFamily="18" charset="0"/>
              </a:rPr>
              <a:t> Limits</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BS 1377-2 – Liquid limit (fall cone penetrometer)</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ASTM D4318 – Plastic limit (rolling device)</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Materials with fines contents more than 5%</a:t>
            </a:r>
            <a:endParaRPr lang="en-US" altLang="en-US" sz="2000" dirty="0">
              <a:latin typeface="Times New Roman" panose="02020603050405020304" pitchFamily="18"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8E89B63A-2500-4B41-B40B-D0C87A893D0B}"/>
              </a:ext>
            </a:extLst>
          </p:cNvPr>
          <p:cNvGraphicFramePr>
            <a:graphicFrameLocks noGrp="1"/>
          </p:cNvGraphicFramePr>
          <p:nvPr>
            <p:extLst/>
          </p:nvPr>
        </p:nvGraphicFramePr>
        <p:xfrm>
          <a:off x="216352" y="3440204"/>
          <a:ext cx="3583823" cy="2665095"/>
        </p:xfrm>
        <a:graphic>
          <a:graphicData uri="http://schemas.openxmlformats.org/drawingml/2006/table">
            <a:tbl>
              <a:tblPr>
                <a:tableStyleId>{5940675A-B579-460E-94D1-54222C63F5DA}</a:tableStyleId>
              </a:tblPr>
              <a:tblGrid>
                <a:gridCol w="1526423">
                  <a:extLst>
                    <a:ext uri="{9D8B030D-6E8A-4147-A177-3AD203B41FA5}">
                      <a16:colId xmlns:a16="http://schemas.microsoft.com/office/drawing/2014/main" val="120515048"/>
                    </a:ext>
                  </a:extLst>
                </a:gridCol>
                <a:gridCol w="685800">
                  <a:extLst>
                    <a:ext uri="{9D8B030D-6E8A-4147-A177-3AD203B41FA5}">
                      <a16:colId xmlns:a16="http://schemas.microsoft.com/office/drawing/2014/main" val="596678964"/>
                    </a:ext>
                  </a:extLst>
                </a:gridCol>
                <a:gridCol w="685800">
                  <a:extLst>
                    <a:ext uri="{9D8B030D-6E8A-4147-A177-3AD203B41FA5}">
                      <a16:colId xmlns:a16="http://schemas.microsoft.com/office/drawing/2014/main" val="64512156"/>
                    </a:ext>
                  </a:extLst>
                </a:gridCol>
                <a:gridCol w="685800">
                  <a:extLst>
                    <a:ext uri="{9D8B030D-6E8A-4147-A177-3AD203B41FA5}">
                      <a16:colId xmlns:a16="http://schemas.microsoft.com/office/drawing/2014/main" val="1477920296"/>
                    </a:ext>
                  </a:extLst>
                </a:gridCol>
              </a:tblGrid>
              <a:tr h="0">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Material</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Gravel</a:t>
                      </a:r>
                      <a:br>
                        <a:rPr lang="en-GB" sz="1400" b="1" u="none" strike="noStrike" dirty="0">
                          <a:effectLst/>
                          <a:latin typeface="Times New Roman" panose="02020603050405020304" pitchFamily="18" charset="0"/>
                          <a:cs typeface="Times New Roman" panose="02020603050405020304" pitchFamily="18" charset="0"/>
                        </a:rPr>
                      </a:br>
                      <a:r>
                        <a:rPr lang="en-GB" sz="1400" b="1" u="none" strike="noStrike" dirty="0">
                          <a:effectLst/>
                          <a:latin typeface="Times New Roman" panose="02020603050405020304" pitchFamily="18" charset="0"/>
                          <a:cs typeface="Times New Roman" panose="02020603050405020304" pitchFamily="18" charset="0"/>
                        </a:rPr>
                        <a:t>(%)</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Sand</a:t>
                      </a:r>
                      <a:br>
                        <a:rPr lang="en-GB" sz="1400" b="1" u="none" strike="noStrike" dirty="0">
                          <a:effectLst/>
                          <a:latin typeface="Times New Roman" panose="02020603050405020304" pitchFamily="18" charset="0"/>
                          <a:cs typeface="Times New Roman" panose="02020603050405020304" pitchFamily="18" charset="0"/>
                        </a:rPr>
                      </a:br>
                      <a:r>
                        <a:rPr lang="en-GB" sz="1400" b="1" u="none" strike="noStrike" dirty="0">
                          <a:effectLst/>
                          <a:latin typeface="Times New Roman" panose="02020603050405020304" pitchFamily="18" charset="0"/>
                          <a:cs typeface="Times New Roman" panose="02020603050405020304" pitchFamily="18" charset="0"/>
                        </a:rPr>
                        <a:t>(%)</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Fines</a:t>
                      </a:r>
                      <a:br>
                        <a:rPr lang="en-GB" sz="1400" b="1" u="none" strike="noStrike" dirty="0">
                          <a:effectLst/>
                          <a:latin typeface="Times New Roman" panose="02020603050405020304" pitchFamily="18" charset="0"/>
                          <a:cs typeface="Times New Roman" panose="02020603050405020304" pitchFamily="18" charset="0"/>
                        </a:rPr>
                      </a:br>
                      <a:r>
                        <a:rPr lang="en-GB" sz="1400" b="1" u="none" strike="noStrike" dirty="0">
                          <a:effectLst/>
                          <a:latin typeface="Times New Roman" panose="02020603050405020304" pitchFamily="18" charset="0"/>
                          <a:cs typeface="Times New Roman" panose="02020603050405020304" pitchFamily="18" charset="0"/>
                        </a:rPr>
                        <a:t>(%)</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41485873"/>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Coarse RCA</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61.7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34.9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3.4</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rgbClr val="FF0000"/>
                    </a:solidFill>
                  </a:tcPr>
                </a:tc>
                <a:extLst>
                  <a:ext uri="{0D108BD9-81ED-4DB2-BD59-A6C34878D82A}">
                    <a16:rowId xmlns:a16="http://schemas.microsoft.com/office/drawing/2014/main" val="1386933895"/>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Fine RCA</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38.3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54.6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7.1</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rgbClr val="00B050"/>
                    </a:solidFill>
                  </a:tcPr>
                </a:tc>
                <a:extLst>
                  <a:ext uri="{0D108BD9-81ED-4DB2-BD59-A6C34878D82A}">
                    <a16:rowId xmlns:a16="http://schemas.microsoft.com/office/drawing/2014/main" val="3128432663"/>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Limestone</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52.3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32.6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15.1</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rgbClr val="00B050"/>
                    </a:solidFill>
                  </a:tcPr>
                </a:tc>
                <a:extLst>
                  <a:ext uri="{0D108BD9-81ED-4DB2-BD59-A6C34878D82A}">
                    <a16:rowId xmlns:a16="http://schemas.microsoft.com/office/drawing/2014/main" val="4069957889"/>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RCA+RAP</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8.6</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rgbClr val="00B050"/>
                    </a:solidFill>
                  </a:tcPr>
                </a:tc>
                <a:extLst>
                  <a:ext uri="{0D108BD9-81ED-4DB2-BD59-A6C34878D82A}">
                    <a16:rowId xmlns:a16="http://schemas.microsoft.com/office/drawing/2014/main" val="2596150639"/>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Class 6 Aggregate</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35.1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58.6</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6.3</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rgbClr val="00B050"/>
                    </a:solidFill>
                  </a:tcPr>
                </a:tc>
                <a:extLst>
                  <a:ext uri="{0D108BD9-81ED-4DB2-BD59-A6C34878D82A}">
                    <a16:rowId xmlns:a16="http://schemas.microsoft.com/office/drawing/2014/main" val="2149497254"/>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Class 5Q Aggregate</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65.9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30.9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3.2</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rgbClr val="FF0000"/>
                    </a:solidFill>
                  </a:tcPr>
                </a:tc>
                <a:extLst>
                  <a:ext uri="{0D108BD9-81ED-4DB2-BD59-A6C34878D82A}">
                    <a16:rowId xmlns:a16="http://schemas.microsoft.com/office/drawing/2014/main" val="137443598"/>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S. Granular Borrow</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31.1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56.5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12.4</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rgbClr val="00B050"/>
                    </a:solidFill>
                  </a:tcPr>
                </a:tc>
                <a:extLst>
                  <a:ext uri="{0D108BD9-81ED-4DB2-BD59-A6C34878D82A}">
                    <a16:rowId xmlns:a16="http://schemas.microsoft.com/office/drawing/2014/main" val="2001838000"/>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LSSB</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99.6</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0.3</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0.1</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rgbClr val="FF0000"/>
                    </a:solidFill>
                  </a:tcPr>
                </a:tc>
                <a:extLst>
                  <a:ext uri="{0D108BD9-81ED-4DB2-BD59-A6C34878D82A}">
                    <a16:rowId xmlns:a16="http://schemas.microsoft.com/office/drawing/2014/main" val="1779595464"/>
                  </a:ext>
                </a:extLst>
              </a:tr>
              <a:tr h="200025">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Sand Subgrade</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27.6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59.8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12.6</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rgbClr val="00B050"/>
                    </a:solidFill>
                  </a:tcPr>
                </a:tc>
                <a:extLst>
                  <a:ext uri="{0D108BD9-81ED-4DB2-BD59-A6C34878D82A}">
                    <a16:rowId xmlns:a16="http://schemas.microsoft.com/office/drawing/2014/main" val="384645925"/>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Clay Loam</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37.2</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59.7</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rgbClr val="00B050"/>
                    </a:solidFill>
                  </a:tcPr>
                </a:tc>
                <a:extLst>
                  <a:ext uri="{0D108BD9-81ED-4DB2-BD59-A6C34878D82A}">
                    <a16:rowId xmlns:a16="http://schemas.microsoft.com/office/drawing/2014/main" val="4287737670"/>
                  </a:ext>
                </a:extLst>
              </a:tr>
            </a:tbl>
          </a:graphicData>
        </a:graphic>
      </p:graphicFrame>
      <p:sp>
        <p:nvSpPr>
          <p:cNvPr id="14" name="TextBox 13">
            <a:extLst>
              <a:ext uri="{FF2B5EF4-FFF2-40B4-BE49-F238E27FC236}">
                <a16:creationId xmlns:a16="http://schemas.microsoft.com/office/drawing/2014/main" id="{3BCBEB10-9568-42F5-83C3-9D32BFA87FAA}"/>
              </a:ext>
            </a:extLst>
          </p:cNvPr>
          <p:cNvSpPr txBox="1"/>
          <p:nvPr/>
        </p:nvSpPr>
        <p:spPr>
          <a:xfrm>
            <a:off x="114654" y="6075988"/>
            <a:ext cx="1633781"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Fines = silt and clay</a:t>
            </a:r>
            <a:endParaRPr lang="en-GB" sz="1400" dirty="0">
              <a:latin typeface="Times New Roman" panose="02020603050405020304" pitchFamily="18" charset="0"/>
              <a:cs typeface="Times New Roman" panose="02020603050405020304" pitchFamily="18" charset="0"/>
            </a:endParaRPr>
          </a:p>
        </p:txBody>
      </p:sp>
      <p:sp>
        <p:nvSpPr>
          <p:cNvPr id="11" name="Title 1"/>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85621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19717F7-4DBE-478B-BBE0-E40FF1838B65}"/>
              </a:ext>
            </a:extLst>
          </p:cNvPr>
          <p:cNvPicPr>
            <a:picLocks noChangeAspect="1"/>
          </p:cNvPicPr>
          <p:nvPr/>
        </p:nvPicPr>
        <p:blipFill>
          <a:blip r:embed="rId3"/>
          <a:stretch>
            <a:fillRect/>
          </a:stretch>
        </p:blipFill>
        <p:spPr>
          <a:xfrm>
            <a:off x="5775510" y="4783065"/>
            <a:ext cx="2852928" cy="1577612"/>
          </a:xfrm>
          <a:prstGeom prst="rect">
            <a:avLst/>
          </a:prstGeom>
        </p:spPr>
      </p:pic>
      <p:pic>
        <p:nvPicPr>
          <p:cNvPr id="29" name="Picture 28">
            <a:extLst>
              <a:ext uri="{FF2B5EF4-FFF2-40B4-BE49-F238E27FC236}">
                <a16:creationId xmlns:a16="http://schemas.microsoft.com/office/drawing/2014/main" id="{285051FA-31C8-4484-81C7-4D73FE8179C0}"/>
              </a:ext>
            </a:extLst>
          </p:cNvPr>
          <p:cNvPicPr>
            <a:picLocks noChangeAspect="1"/>
          </p:cNvPicPr>
          <p:nvPr/>
        </p:nvPicPr>
        <p:blipFill>
          <a:blip r:embed="rId4"/>
          <a:stretch>
            <a:fillRect/>
          </a:stretch>
        </p:blipFill>
        <p:spPr>
          <a:xfrm>
            <a:off x="2872702" y="4767359"/>
            <a:ext cx="2852928" cy="1577612"/>
          </a:xfrm>
          <a:prstGeom prst="rect">
            <a:avLst/>
          </a:prstGeom>
        </p:spPr>
      </p:pic>
      <p:pic>
        <p:nvPicPr>
          <p:cNvPr id="22" name="Picture 21">
            <a:extLst>
              <a:ext uri="{FF2B5EF4-FFF2-40B4-BE49-F238E27FC236}">
                <a16:creationId xmlns:a16="http://schemas.microsoft.com/office/drawing/2014/main" id="{DBB0281F-EF94-42F0-8A75-F6BF915CFE49}"/>
              </a:ext>
            </a:extLst>
          </p:cNvPr>
          <p:cNvPicPr>
            <a:picLocks noChangeAspect="1"/>
          </p:cNvPicPr>
          <p:nvPr/>
        </p:nvPicPr>
        <p:blipFill>
          <a:blip r:embed="rId5"/>
          <a:stretch>
            <a:fillRect/>
          </a:stretch>
        </p:blipFill>
        <p:spPr>
          <a:xfrm>
            <a:off x="-5165" y="4767359"/>
            <a:ext cx="2852928" cy="1572889"/>
          </a:xfrm>
          <a:prstGeom prst="rect">
            <a:avLst/>
          </a:prstGeom>
        </p:spPr>
      </p:pic>
      <p:pic>
        <p:nvPicPr>
          <p:cNvPr id="16" name="Picture 15">
            <a:extLst>
              <a:ext uri="{FF2B5EF4-FFF2-40B4-BE49-F238E27FC236}">
                <a16:creationId xmlns:a16="http://schemas.microsoft.com/office/drawing/2014/main" id="{7093FF79-F759-4D44-A6EC-B8C04238E765}"/>
              </a:ext>
            </a:extLst>
          </p:cNvPr>
          <p:cNvPicPr>
            <a:picLocks noChangeAspect="1"/>
          </p:cNvPicPr>
          <p:nvPr/>
        </p:nvPicPr>
        <p:blipFill>
          <a:blip r:embed="rId6"/>
          <a:stretch>
            <a:fillRect/>
          </a:stretch>
        </p:blipFill>
        <p:spPr>
          <a:xfrm>
            <a:off x="2847763" y="3138055"/>
            <a:ext cx="2852928" cy="1572889"/>
          </a:xfrm>
          <a:prstGeom prst="rect">
            <a:avLst/>
          </a:prstGeom>
        </p:spPr>
      </p:pic>
      <p:pic>
        <p:nvPicPr>
          <p:cNvPr id="15" name="Picture 14">
            <a:extLst>
              <a:ext uri="{FF2B5EF4-FFF2-40B4-BE49-F238E27FC236}">
                <a16:creationId xmlns:a16="http://schemas.microsoft.com/office/drawing/2014/main" id="{538FAEAC-5F80-4B71-9220-FA88446B6254}"/>
              </a:ext>
            </a:extLst>
          </p:cNvPr>
          <p:cNvPicPr>
            <a:picLocks noChangeAspect="1"/>
          </p:cNvPicPr>
          <p:nvPr/>
        </p:nvPicPr>
        <p:blipFill>
          <a:blip r:embed="rId7"/>
          <a:stretch>
            <a:fillRect/>
          </a:stretch>
        </p:blipFill>
        <p:spPr>
          <a:xfrm>
            <a:off x="5064" y="3129648"/>
            <a:ext cx="2852928" cy="1577612"/>
          </a:xfrm>
          <a:prstGeom prst="rect">
            <a:avLst/>
          </a:prstGeom>
        </p:spPr>
      </p:pic>
      <p:pic>
        <p:nvPicPr>
          <p:cNvPr id="14" name="Picture 13">
            <a:extLst>
              <a:ext uri="{FF2B5EF4-FFF2-40B4-BE49-F238E27FC236}">
                <a16:creationId xmlns:a16="http://schemas.microsoft.com/office/drawing/2014/main" id="{479C4B4C-004E-4304-B0D3-C9466F456B6B}"/>
              </a:ext>
            </a:extLst>
          </p:cNvPr>
          <p:cNvPicPr>
            <a:picLocks noChangeAspect="1"/>
          </p:cNvPicPr>
          <p:nvPr/>
        </p:nvPicPr>
        <p:blipFill>
          <a:blip r:embed="rId8"/>
          <a:stretch>
            <a:fillRect/>
          </a:stretch>
        </p:blipFill>
        <p:spPr>
          <a:xfrm>
            <a:off x="2851962" y="1464132"/>
            <a:ext cx="2852928" cy="1577612"/>
          </a:xfrm>
          <a:prstGeom prst="rect">
            <a:avLst/>
          </a:prstGeom>
        </p:spPr>
      </p:pic>
      <p:pic>
        <p:nvPicPr>
          <p:cNvPr id="12" name="Picture 11">
            <a:extLst>
              <a:ext uri="{FF2B5EF4-FFF2-40B4-BE49-F238E27FC236}">
                <a16:creationId xmlns:a16="http://schemas.microsoft.com/office/drawing/2014/main" id="{F1BF7694-A854-401D-BAF5-7DF613F59088}"/>
              </a:ext>
            </a:extLst>
          </p:cNvPr>
          <p:cNvPicPr>
            <a:picLocks noChangeAspect="1"/>
          </p:cNvPicPr>
          <p:nvPr/>
        </p:nvPicPr>
        <p:blipFill>
          <a:blip r:embed="rId9"/>
          <a:stretch>
            <a:fillRect/>
          </a:stretch>
        </p:blipFill>
        <p:spPr>
          <a:xfrm>
            <a:off x="-19050" y="1469922"/>
            <a:ext cx="2852928" cy="1577612"/>
          </a:xfrm>
          <a:prstGeom prst="rect">
            <a:avLst/>
          </a:prstGeom>
        </p:spPr>
      </p:pic>
      <p:sp>
        <p:nvSpPr>
          <p:cNvPr id="10" name="Content Placeholder 3">
            <a:extLst>
              <a:ext uri="{FF2B5EF4-FFF2-40B4-BE49-F238E27FC236}">
                <a16:creationId xmlns:a16="http://schemas.microsoft.com/office/drawing/2014/main" id="{291C5727-ADC6-4A60-9905-CAFB663A9811}"/>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err="1">
                <a:latin typeface="Times New Roman" panose="02020603050405020304" pitchFamily="18" charset="0"/>
                <a:cs typeface="Times New Roman" panose="02020603050405020304" pitchFamily="18" charset="0"/>
              </a:rPr>
              <a:t>Atterberg</a:t>
            </a:r>
            <a:r>
              <a:rPr lang="en-US" sz="2400" b="1" dirty="0">
                <a:latin typeface="Times New Roman" panose="02020603050405020304" pitchFamily="18" charset="0"/>
                <a:cs typeface="Times New Roman" panose="02020603050405020304" pitchFamily="18" charset="0"/>
              </a:rPr>
              <a:t> Limits</a:t>
            </a:r>
          </a:p>
        </p:txBody>
      </p:sp>
      <p:sp>
        <p:nvSpPr>
          <p:cNvPr id="21" name="TextBox 20">
            <a:extLst>
              <a:ext uri="{FF2B5EF4-FFF2-40B4-BE49-F238E27FC236}">
                <a16:creationId xmlns:a16="http://schemas.microsoft.com/office/drawing/2014/main" id="{A1EBD611-7A57-4FFF-9752-28741965B418}"/>
              </a:ext>
            </a:extLst>
          </p:cNvPr>
          <p:cNvSpPr txBox="1"/>
          <p:nvPr/>
        </p:nvSpPr>
        <p:spPr>
          <a:xfrm>
            <a:off x="5923641" y="4015283"/>
            <a:ext cx="3129824"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LL = liquid limit; PL = plastic limit; </a:t>
            </a:r>
          </a:p>
          <a:p>
            <a:r>
              <a:rPr lang="en-US" sz="1400" dirty="0">
                <a:latin typeface="Times New Roman" panose="02020603050405020304" pitchFamily="18" charset="0"/>
                <a:cs typeface="Times New Roman" panose="02020603050405020304" pitchFamily="18" charset="0"/>
              </a:rPr>
              <a:t>PI = plasticity index; NA = not available; NP = non-plastic</a:t>
            </a:r>
          </a:p>
        </p:txBody>
      </p:sp>
      <p:graphicFrame>
        <p:nvGraphicFramePr>
          <p:cNvPr id="25" name="Table 24">
            <a:extLst>
              <a:ext uri="{FF2B5EF4-FFF2-40B4-BE49-F238E27FC236}">
                <a16:creationId xmlns:a16="http://schemas.microsoft.com/office/drawing/2014/main" id="{26277216-D779-4D7E-A63E-7D8DF5EB7177}"/>
              </a:ext>
            </a:extLst>
          </p:cNvPr>
          <p:cNvGraphicFramePr>
            <a:graphicFrameLocks noGrp="1"/>
          </p:cNvGraphicFramePr>
          <p:nvPr>
            <p:extLst/>
          </p:nvPr>
        </p:nvGraphicFramePr>
        <p:xfrm>
          <a:off x="6019367" y="1572765"/>
          <a:ext cx="2895083" cy="2451735"/>
        </p:xfrm>
        <a:graphic>
          <a:graphicData uri="http://schemas.openxmlformats.org/drawingml/2006/table">
            <a:tbl>
              <a:tblPr>
                <a:tableStyleId>{5940675A-B579-460E-94D1-54222C63F5DA}</a:tableStyleId>
              </a:tblPr>
              <a:tblGrid>
                <a:gridCol w="1494079">
                  <a:extLst>
                    <a:ext uri="{9D8B030D-6E8A-4147-A177-3AD203B41FA5}">
                      <a16:colId xmlns:a16="http://schemas.microsoft.com/office/drawing/2014/main" val="518285997"/>
                    </a:ext>
                  </a:extLst>
                </a:gridCol>
                <a:gridCol w="475674">
                  <a:extLst>
                    <a:ext uri="{9D8B030D-6E8A-4147-A177-3AD203B41FA5}">
                      <a16:colId xmlns:a16="http://schemas.microsoft.com/office/drawing/2014/main" val="1426350245"/>
                    </a:ext>
                  </a:extLst>
                </a:gridCol>
                <a:gridCol w="459022">
                  <a:extLst>
                    <a:ext uri="{9D8B030D-6E8A-4147-A177-3AD203B41FA5}">
                      <a16:colId xmlns:a16="http://schemas.microsoft.com/office/drawing/2014/main" val="2478100775"/>
                    </a:ext>
                  </a:extLst>
                </a:gridCol>
                <a:gridCol w="466308">
                  <a:extLst>
                    <a:ext uri="{9D8B030D-6E8A-4147-A177-3AD203B41FA5}">
                      <a16:colId xmlns:a16="http://schemas.microsoft.com/office/drawing/2014/main" val="3672430026"/>
                    </a:ext>
                  </a:extLst>
                </a:gridCol>
              </a:tblGrid>
              <a:tr h="200025">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Material</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LL</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PL</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PI</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119462573"/>
                  </a:ext>
                </a:extLst>
              </a:tr>
              <a:tr h="219456">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Coarse RCA</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NA</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NA</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NP</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257473431"/>
                  </a:ext>
                </a:extLst>
              </a:tr>
              <a:tr h="219456">
                <a:tc>
                  <a:txBody>
                    <a:bodyPr/>
                    <a:lstStyle/>
                    <a:p>
                      <a:pPr algn="l" fontAlgn="ctr"/>
                      <a:r>
                        <a:rPr lang="en-GB" sz="1400" u="none" strike="noStrike">
                          <a:effectLst/>
                          <a:latin typeface="Times New Roman" panose="02020603050405020304" pitchFamily="18" charset="0"/>
                          <a:cs typeface="Times New Roman" panose="02020603050405020304" pitchFamily="18" charset="0"/>
                        </a:rPr>
                        <a:t>Fine RCA</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32.7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NA</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NP</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948356553"/>
                  </a:ext>
                </a:extLst>
              </a:tr>
              <a:tr h="219456">
                <a:tc>
                  <a:txBody>
                    <a:bodyPr/>
                    <a:lstStyle/>
                    <a:p>
                      <a:pPr algn="l" fontAlgn="ctr"/>
                      <a:r>
                        <a:rPr lang="en-GB" sz="1400" u="none" strike="noStrike">
                          <a:effectLst/>
                          <a:latin typeface="Times New Roman" panose="02020603050405020304" pitchFamily="18" charset="0"/>
                          <a:cs typeface="Times New Roman" panose="02020603050405020304" pitchFamily="18" charset="0"/>
                        </a:rPr>
                        <a:t>Limestone</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17.9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NA</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NP</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668136342"/>
                  </a:ext>
                </a:extLst>
              </a:tr>
              <a:tr h="219456">
                <a:tc>
                  <a:txBody>
                    <a:bodyPr/>
                    <a:lstStyle/>
                    <a:p>
                      <a:pPr algn="l" fontAlgn="ctr"/>
                      <a:r>
                        <a:rPr lang="en-GB" sz="1400" u="none" strike="noStrike">
                          <a:effectLst/>
                          <a:latin typeface="Times New Roman" panose="02020603050405020304" pitchFamily="18" charset="0"/>
                          <a:cs typeface="Times New Roman" panose="02020603050405020304" pitchFamily="18" charset="0"/>
                        </a:rPr>
                        <a:t>RCA+RAP</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27.4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NA</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NP</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25195804"/>
                  </a:ext>
                </a:extLst>
              </a:tr>
              <a:tr h="219456">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Class 6 Aggregate</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27.4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NA</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NP</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75644604"/>
                  </a:ext>
                </a:extLst>
              </a:tr>
              <a:tr h="219456">
                <a:tc>
                  <a:txBody>
                    <a:bodyPr/>
                    <a:lstStyle/>
                    <a:p>
                      <a:pPr algn="l" fontAlgn="ctr"/>
                      <a:r>
                        <a:rPr lang="en-GB" sz="1400" u="none" strike="noStrike">
                          <a:effectLst/>
                          <a:latin typeface="Times New Roman" panose="02020603050405020304" pitchFamily="18" charset="0"/>
                          <a:cs typeface="Times New Roman" panose="02020603050405020304" pitchFamily="18" charset="0"/>
                        </a:rPr>
                        <a:t>Class 5Q Aggregate</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NA</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NA</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NP</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923191389"/>
                  </a:ext>
                </a:extLst>
              </a:tr>
              <a:tr h="219456">
                <a:tc>
                  <a:txBody>
                    <a:bodyPr/>
                    <a:lstStyle/>
                    <a:p>
                      <a:pPr algn="l" fontAlgn="ctr"/>
                      <a:r>
                        <a:rPr lang="en-GB" sz="1400" u="none" strike="noStrike">
                          <a:effectLst/>
                          <a:latin typeface="Times New Roman" panose="02020603050405020304" pitchFamily="18" charset="0"/>
                          <a:cs typeface="Times New Roman" panose="02020603050405020304" pitchFamily="18" charset="0"/>
                        </a:rPr>
                        <a:t>S. Granular Borrow</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NA</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NP</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005220616"/>
                  </a:ext>
                </a:extLst>
              </a:tr>
              <a:tr h="219456">
                <a:tc>
                  <a:txBody>
                    <a:bodyPr/>
                    <a:lstStyle/>
                    <a:p>
                      <a:pPr algn="l" fontAlgn="ctr"/>
                      <a:r>
                        <a:rPr lang="en-GB" sz="1400" u="none" strike="noStrike">
                          <a:effectLst/>
                          <a:latin typeface="Times New Roman" panose="02020603050405020304" pitchFamily="18" charset="0"/>
                          <a:cs typeface="Times New Roman" panose="02020603050405020304" pitchFamily="18" charset="0"/>
                        </a:rPr>
                        <a:t>LSSB</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NA</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NA</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NP</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837074788"/>
                  </a:ext>
                </a:extLst>
              </a:tr>
              <a:tr h="219456">
                <a:tc>
                  <a:txBody>
                    <a:bodyPr/>
                    <a:lstStyle/>
                    <a:p>
                      <a:pPr algn="l" fontAlgn="ctr"/>
                      <a:r>
                        <a:rPr lang="en-GB" sz="1400" u="none" strike="noStrike">
                          <a:effectLst/>
                          <a:latin typeface="Times New Roman" panose="02020603050405020304" pitchFamily="18" charset="0"/>
                          <a:cs typeface="Times New Roman" panose="02020603050405020304" pitchFamily="18" charset="0"/>
                        </a:rPr>
                        <a:t>Sand Subgrade</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NA</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NP</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993305917"/>
                  </a:ext>
                </a:extLst>
              </a:tr>
              <a:tr h="219456">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Clay Loam</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36.3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23.9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12.4</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265151232"/>
                  </a:ext>
                </a:extLst>
              </a:tr>
            </a:tbl>
          </a:graphicData>
        </a:graphic>
      </p:graphicFrame>
      <p:sp>
        <p:nvSpPr>
          <p:cNvPr id="17" name="Title 1"/>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32377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414E23CE-6366-4B65-B5F7-DC65539D51ED}"/>
              </a:ext>
            </a:extLst>
          </p:cNvPr>
          <p:cNvSpPr txBox="1">
            <a:spLocks/>
          </p:cNvSpPr>
          <p:nvPr/>
        </p:nvSpPr>
        <p:spPr bwMode="auto">
          <a:xfrm>
            <a:off x="380513" y="1005897"/>
            <a:ext cx="822960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Specific Gravity &amp; Absorption</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Three specific gravity terms (ASTM C127 &amp; C128):</a:t>
            </a:r>
          </a:p>
          <a:p>
            <a:pPr marL="801688" lvl="1" indent="-346075">
              <a:spcBef>
                <a:spcPts val="600"/>
              </a:spcBef>
              <a:spcAft>
                <a:spcPts val="600"/>
              </a:spcAft>
              <a:buFont typeface="+mj-lt"/>
              <a:buAutoNum type="arabicPeriod"/>
            </a:pPr>
            <a:r>
              <a:rPr lang="en-US" altLang="en-US" sz="2000" dirty="0">
                <a:latin typeface="Times New Roman" panose="02020603050405020304" pitchFamily="18" charset="0"/>
                <a:cs typeface="Times New Roman" panose="02020603050405020304" pitchFamily="18" charset="0"/>
              </a:rPr>
              <a:t>Oven-dry (OD) or bulk specific gravity</a:t>
            </a:r>
          </a:p>
          <a:p>
            <a:pPr marL="801688" lvl="1" indent="-346075">
              <a:spcBef>
                <a:spcPts val="600"/>
              </a:spcBef>
              <a:spcAft>
                <a:spcPts val="600"/>
              </a:spcAft>
              <a:buFont typeface="+mj-lt"/>
              <a:buAutoNum type="arabicPeriod"/>
            </a:pPr>
            <a:r>
              <a:rPr lang="en-US" altLang="en-US" sz="2000" dirty="0">
                <a:latin typeface="Times New Roman" panose="02020603050405020304" pitchFamily="18" charset="0"/>
                <a:cs typeface="Times New Roman" panose="02020603050405020304" pitchFamily="18" charset="0"/>
              </a:rPr>
              <a:t>Saturated surface dry (SSD) specific gravity</a:t>
            </a:r>
          </a:p>
          <a:p>
            <a:pPr marL="801688" lvl="1" indent="-346075">
              <a:spcBef>
                <a:spcPts val="600"/>
              </a:spcBef>
              <a:spcAft>
                <a:spcPts val="600"/>
              </a:spcAft>
              <a:buFont typeface="+mj-lt"/>
              <a:buAutoNum type="arabicPeriod"/>
            </a:pPr>
            <a:r>
              <a:rPr lang="en-US" altLang="en-US" sz="2000" dirty="0">
                <a:latin typeface="Times New Roman" panose="02020603050405020304" pitchFamily="18" charset="0"/>
                <a:cs typeface="Times New Roman" panose="02020603050405020304" pitchFamily="18" charset="0"/>
              </a:rPr>
              <a:t>Apparent specific gravity</a:t>
            </a:r>
          </a:p>
        </p:txBody>
      </p:sp>
      <p:grpSp>
        <p:nvGrpSpPr>
          <p:cNvPr id="19" name="Group 18">
            <a:extLst>
              <a:ext uri="{FF2B5EF4-FFF2-40B4-BE49-F238E27FC236}">
                <a16:creationId xmlns:a16="http://schemas.microsoft.com/office/drawing/2014/main" id="{37B5FE5E-F30E-4620-83DC-CA7F289B000A}"/>
              </a:ext>
            </a:extLst>
          </p:cNvPr>
          <p:cNvGrpSpPr/>
          <p:nvPr/>
        </p:nvGrpSpPr>
        <p:grpSpPr>
          <a:xfrm>
            <a:off x="910199" y="3631470"/>
            <a:ext cx="2231476" cy="2367184"/>
            <a:chOff x="953742" y="3735977"/>
            <a:chExt cx="2231476" cy="2367184"/>
          </a:xfrm>
        </p:grpSpPr>
        <p:grpSp>
          <p:nvGrpSpPr>
            <p:cNvPr id="8" name="Group 7">
              <a:extLst>
                <a:ext uri="{FF2B5EF4-FFF2-40B4-BE49-F238E27FC236}">
                  <a16:creationId xmlns:a16="http://schemas.microsoft.com/office/drawing/2014/main" id="{933FF73D-A52A-495C-A803-9EE7D168C96D}"/>
                </a:ext>
              </a:extLst>
            </p:cNvPr>
            <p:cNvGrpSpPr/>
            <p:nvPr/>
          </p:nvGrpSpPr>
          <p:grpSpPr>
            <a:xfrm>
              <a:off x="953742" y="3812442"/>
              <a:ext cx="2231476" cy="2290719"/>
              <a:chOff x="478971" y="3652319"/>
              <a:chExt cx="2231476" cy="2290719"/>
            </a:xfrm>
          </p:grpSpPr>
          <p:pic>
            <p:nvPicPr>
              <p:cNvPr id="2" name="Picture 1">
                <a:extLst>
                  <a:ext uri="{FF2B5EF4-FFF2-40B4-BE49-F238E27FC236}">
                    <a16:creationId xmlns:a16="http://schemas.microsoft.com/office/drawing/2014/main" id="{CD4C3CD8-4247-47D1-A03C-DA45DC2B6033}"/>
                  </a:ext>
                </a:extLst>
              </p:cNvPr>
              <p:cNvPicPr>
                <a:picLocks noChangeAspect="1"/>
              </p:cNvPicPr>
              <p:nvPr/>
            </p:nvPicPr>
            <p:blipFill rotWithShape="1">
              <a:blip r:embed="rId3"/>
              <a:srcRect t="3411" b="26259"/>
              <a:stretch/>
            </p:blipFill>
            <p:spPr>
              <a:xfrm>
                <a:off x="478971" y="3652319"/>
                <a:ext cx="2231476" cy="1686035"/>
              </a:xfrm>
              <a:prstGeom prst="rect">
                <a:avLst/>
              </a:prstGeom>
            </p:spPr>
          </p:pic>
          <p:sp>
            <p:nvSpPr>
              <p:cNvPr id="6" name="TextBox 5">
                <a:extLst>
                  <a:ext uri="{FF2B5EF4-FFF2-40B4-BE49-F238E27FC236}">
                    <a16:creationId xmlns:a16="http://schemas.microsoft.com/office/drawing/2014/main" id="{436FA133-F57C-43D0-97FA-F6F83CA898F1}"/>
                  </a:ext>
                </a:extLst>
              </p:cNvPr>
              <p:cNvSpPr txBox="1"/>
              <p:nvPr/>
            </p:nvSpPr>
            <p:spPr>
              <a:xfrm>
                <a:off x="933878" y="5296707"/>
                <a:ext cx="1499128"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Dry aggregate</a:t>
                </a:r>
              </a:p>
              <a:p>
                <a:r>
                  <a:rPr lang="en-US" dirty="0">
                    <a:latin typeface="Times New Roman" panose="02020603050405020304" pitchFamily="18" charset="0"/>
                    <a:cs typeface="Times New Roman" panose="02020603050405020304" pitchFamily="18" charset="0"/>
                  </a:rPr>
                  <a:t>Bulk volume</a:t>
                </a:r>
              </a:p>
            </p:txBody>
          </p:sp>
        </p:grpSp>
        <p:sp>
          <p:nvSpPr>
            <p:cNvPr id="18" name="TextBox 17">
              <a:extLst>
                <a:ext uri="{FF2B5EF4-FFF2-40B4-BE49-F238E27FC236}">
                  <a16:creationId xmlns:a16="http://schemas.microsoft.com/office/drawing/2014/main" id="{A5ED2D47-3168-460A-B790-5B98C6ADF8C4}"/>
                </a:ext>
              </a:extLst>
            </p:cNvPr>
            <p:cNvSpPr txBox="1"/>
            <p:nvPr/>
          </p:nvSpPr>
          <p:spPr>
            <a:xfrm>
              <a:off x="953742" y="3735977"/>
              <a:ext cx="35939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a:t>
              </a:r>
            </a:p>
          </p:txBody>
        </p:sp>
      </p:grpSp>
      <p:grpSp>
        <p:nvGrpSpPr>
          <p:cNvPr id="25" name="Group 24">
            <a:extLst>
              <a:ext uri="{FF2B5EF4-FFF2-40B4-BE49-F238E27FC236}">
                <a16:creationId xmlns:a16="http://schemas.microsoft.com/office/drawing/2014/main" id="{B66BE27E-6CCB-4834-B7B3-A3760EAB77C4}"/>
              </a:ext>
            </a:extLst>
          </p:cNvPr>
          <p:cNvGrpSpPr/>
          <p:nvPr/>
        </p:nvGrpSpPr>
        <p:grpSpPr>
          <a:xfrm>
            <a:off x="3523076" y="3626434"/>
            <a:ext cx="2185985" cy="2377797"/>
            <a:chOff x="3566619" y="3730941"/>
            <a:chExt cx="2185985" cy="2377797"/>
          </a:xfrm>
        </p:grpSpPr>
        <p:grpSp>
          <p:nvGrpSpPr>
            <p:cNvPr id="10" name="Group 9">
              <a:extLst>
                <a:ext uri="{FF2B5EF4-FFF2-40B4-BE49-F238E27FC236}">
                  <a16:creationId xmlns:a16="http://schemas.microsoft.com/office/drawing/2014/main" id="{6ECC7D21-E760-42F9-9802-242BC37BCAB1}"/>
                </a:ext>
              </a:extLst>
            </p:cNvPr>
            <p:cNvGrpSpPr/>
            <p:nvPr/>
          </p:nvGrpSpPr>
          <p:grpSpPr>
            <a:xfrm>
              <a:off x="3668139" y="3817879"/>
              <a:ext cx="2084465" cy="2290859"/>
              <a:chOff x="3021089" y="3820826"/>
              <a:chExt cx="2084465" cy="2290859"/>
            </a:xfrm>
          </p:grpSpPr>
          <p:pic>
            <p:nvPicPr>
              <p:cNvPr id="3" name="Picture 2">
                <a:extLst>
                  <a:ext uri="{FF2B5EF4-FFF2-40B4-BE49-F238E27FC236}">
                    <a16:creationId xmlns:a16="http://schemas.microsoft.com/office/drawing/2014/main" id="{5AE3C818-7EA0-43AD-BCC9-8BA951BCF680}"/>
                  </a:ext>
                </a:extLst>
              </p:cNvPr>
              <p:cNvPicPr>
                <a:picLocks noChangeAspect="1"/>
              </p:cNvPicPr>
              <p:nvPr/>
            </p:nvPicPr>
            <p:blipFill rotWithShape="1">
              <a:blip r:embed="rId4">
                <a:alphaModFix/>
              </a:blip>
              <a:srcRect t="5232" b="29156"/>
              <a:stretch/>
            </p:blipFill>
            <p:spPr>
              <a:xfrm>
                <a:off x="3021089" y="3820826"/>
                <a:ext cx="2084465" cy="1682496"/>
              </a:xfrm>
              <a:prstGeom prst="rect">
                <a:avLst/>
              </a:prstGeom>
            </p:spPr>
          </p:pic>
          <p:sp>
            <p:nvSpPr>
              <p:cNvPr id="16" name="TextBox 15">
                <a:extLst>
                  <a:ext uri="{FF2B5EF4-FFF2-40B4-BE49-F238E27FC236}">
                    <a16:creationId xmlns:a16="http://schemas.microsoft.com/office/drawing/2014/main" id="{82D70DAC-D980-4022-B816-AE94B27A2CF4}"/>
                  </a:ext>
                </a:extLst>
              </p:cNvPr>
              <p:cNvSpPr txBox="1"/>
              <p:nvPr/>
            </p:nvSpPr>
            <p:spPr>
              <a:xfrm>
                <a:off x="3281698" y="5465354"/>
                <a:ext cx="1563248"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SSD aggregate</a:t>
                </a:r>
              </a:p>
              <a:p>
                <a:r>
                  <a:rPr lang="en-US" dirty="0">
                    <a:latin typeface="Times New Roman" panose="02020603050405020304" pitchFamily="18" charset="0"/>
                    <a:cs typeface="Times New Roman" panose="02020603050405020304" pitchFamily="18" charset="0"/>
                  </a:rPr>
                  <a:t>Bulk volume</a:t>
                </a:r>
              </a:p>
            </p:txBody>
          </p:sp>
        </p:grpSp>
        <p:sp>
          <p:nvSpPr>
            <p:cNvPr id="23" name="TextBox 22">
              <a:extLst>
                <a:ext uri="{FF2B5EF4-FFF2-40B4-BE49-F238E27FC236}">
                  <a16:creationId xmlns:a16="http://schemas.microsoft.com/office/drawing/2014/main" id="{DEB024F5-7AFB-41B7-8476-A98A117CFAFC}"/>
                </a:ext>
              </a:extLst>
            </p:cNvPr>
            <p:cNvSpPr txBox="1"/>
            <p:nvPr/>
          </p:nvSpPr>
          <p:spPr>
            <a:xfrm>
              <a:off x="3566619" y="3730941"/>
              <a:ext cx="35939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a:t>
              </a:r>
            </a:p>
          </p:txBody>
        </p:sp>
      </p:grpSp>
      <p:grpSp>
        <p:nvGrpSpPr>
          <p:cNvPr id="30" name="Group 29">
            <a:extLst>
              <a:ext uri="{FF2B5EF4-FFF2-40B4-BE49-F238E27FC236}">
                <a16:creationId xmlns:a16="http://schemas.microsoft.com/office/drawing/2014/main" id="{134F3B26-B402-4E3C-BCAD-0C0AACF4845C}"/>
              </a:ext>
            </a:extLst>
          </p:cNvPr>
          <p:cNvGrpSpPr/>
          <p:nvPr/>
        </p:nvGrpSpPr>
        <p:grpSpPr>
          <a:xfrm>
            <a:off x="6110029" y="3626434"/>
            <a:ext cx="2191992" cy="2372220"/>
            <a:chOff x="6153572" y="3730941"/>
            <a:chExt cx="2191992" cy="2372220"/>
          </a:xfrm>
        </p:grpSpPr>
        <p:grpSp>
          <p:nvGrpSpPr>
            <p:cNvPr id="11" name="Group 10">
              <a:extLst>
                <a:ext uri="{FF2B5EF4-FFF2-40B4-BE49-F238E27FC236}">
                  <a16:creationId xmlns:a16="http://schemas.microsoft.com/office/drawing/2014/main" id="{9671D854-A417-4535-8852-62BB8D754948}"/>
                </a:ext>
              </a:extLst>
            </p:cNvPr>
            <p:cNvGrpSpPr/>
            <p:nvPr/>
          </p:nvGrpSpPr>
          <p:grpSpPr>
            <a:xfrm>
              <a:off x="6179497" y="3800461"/>
              <a:ext cx="2166067" cy="2302700"/>
              <a:chOff x="5172564" y="3231104"/>
              <a:chExt cx="2166067" cy="2302700"/>
            </a:xfrm>
          </p:grpSpPr>
          <p:pic>
            <p:nvPicPr>
              <p:cNvPr id="4" name="Picture 3">
                <a:extLst>
                  <a:ext uri="{FF2B5EF4-FFF2-40B4-BE49-F238E27FC236}">
                    <a16:creationId xmlns:a16="http://schemas.microsoft.com/office/drawing/2014/main" id="{B5FE4876-D2D5-4B5E-92A7-04A3B8A0C954}"/>
                  </a:ext>
                </a:extLst>
              </p:cNvPr>
              <p:cNvPicPr>
                <a:picLocks noChangeAspect="1"/>
              </p:cNvPicPr>
              <p:nvPr/>
            </p:nvPicPr>
            <p:blipFill rotWithShape="1">
              <a:blip r:embed="rId5">
                <a:alphaModFix/>
              </a:blip>
              <a:srcRect t="4645" b="32901"/>
              <a:stretch/>
            </p:blipFill>
            <p:spPr>
              <a:xfrm>
                <a:off x="5172564" y="3231104"/>
                <a:ext cx="2166067" cy="1682496"/>
              </a:xfrm>
              <a:prstGeom prst="rect">
                <a:avLst/>
              </a:prstGeom>
            </p:spPr>
          </p:pic>
          <p:sp>
            <p:nvSpPr>
              <p:cNvPr id="17" name="TextBox 16">
                <a:extLst>
                  <a:ext uri="{FF2B5EF4-FFF2-40B4-BE49-F238E27FC236}">
                    <a16:creationId xmlns:a16="http://schemas.microsoft.com/office/drawing/2014/main" id="{E39A8537-96BA-4F1F-BE37-8CD5E0FE0CC7}"/>
                  </a:ext>
                </a:extLst>
              </p:cNvPr>
              <p:cNvSpPr txBox="1"/>
              <p:nvPr/>
            </p:nvSpPr>
            <p:spPr>
              <a:xfrm>
                <a:off x="5506034" y="4887473"/>
                <a:ext cx="1499128"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Dry aggregate</a:t>
                </a:r>
              </a:p>
              <a:p>
                <a:r>
                  <a:rPr lang="en-US" dirty="0">
                    <a:latin typeface="Times New Roman" panose="02020603050405020304" pitchFamily="18" charset="0"/>
                    <a:cs typeface="Times New Roman" panose="02020603050405020304" pitchFamily="18" charset="0"/>
                  </a:rPr>
                  <a:t>Net volume</a:t>
                </a:r>
              </a:p>
            </p:txBody>
          </p:sp>
        </p:grpSp>
        <p:sp>
          <p:nvSpPr>
            <p:cNvPr id="24" name="TextBox 23">
              <a:extLst>
                <a:ext uri="{FF2B5EF4-FFF2-40B4-BE49-F238E27FC236}">
                  <a16:creationId xmlns:a16="http://schemas.microsoft.com/office/drawing/2014/main" id="{04F989FA-B135-454F-9BDC-CF45F0628F59}"/>
                </a:ext>
              </a:extLst>
            </p:cNvPr>
            <p:cNvSpPr txBox="1"/>
            <p:nvPr/>
          </p:nvSpPr>
          <p:spPr>
            <a:xfrm>
              <a:off x="6153572" y="3730941"/>
              <a:ext cx="35939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3.</a:t>
              </a:r>
            </a:p>
          </p:txBody>
        </p:sp>
      </p:grpSp>
      <p:sp>
        <p:nvSpPr>
          <p:cNvPr id="7" name="Rectangle 6">
            <a:extLst>
              <a:ext uri="{FF2B5EF4-FFF2-40B4-BE49-F238E27FC236}">
                <a16:creationId xmlns:a16="http://schemas.microsoft.com/office/drawing/2014/main" id="{27A1F0DF-04FF-4386-9FB9-05C79C1C8E8F}"/>
              </a:ext>
            </a:extLst>
          </p:cNvPr>
          <p:cNvSpPr/>
          <p:nvPr/>
        </p:nvSpPr>
        <p:spPr>
          <a:xfrm>
            <a:off x="6279768" y="6029511"/>
            <a:ext cx="2943497" cy="338554"/>
          </a:xfrm>
          <a:prstGeom prst="rect">
            <a:avLst/>
          </a:prstGeom>
        </p:spPr>
        <p:txBody>
          <a:bodyPr wrap="square">
            <a:spAutoFit/>
          </a:bodyPr>
          <a:lstStyle/>
          <a:p>
            <a:r>
              <a:rPr lang="en-US" sz="800" dirty="0">
                <a:latin typeface="Times New Roman" panose="02020603050405020304" pitchFamily="18" charset="0"/>
                <a:cs typeface="Times New Roman" panose="02020603050405020304" pitchFamily="18" charset="0"/>
              </a:rPr>
              <a:t>http://www.ce.memphis.edu/3137/Powerpoint%20Handouts/3%20-%20Relative%20Density%20and%20Absorption.pdf</a:t>
            </a:r>
          </a:p>
        </p:txBody>
      </p:sp>
      <p:sp>
        <p:nvSpPr>
          <p:cNvPr id="21" name="Title 1"/>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81620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0F2AA569-AA1A-409A-AE6D-AB8FAC809028}"/>
              </a:ext>
            </a:extLst>
          </p:cNvPr>
          <p:cNvSpPr txBox="1">
            <a:spLocks/>
          </p:cNvSpPr>
          <p:nvPr/>
        </p:nvSpPr>
        <p:spPr bwMode="auto">
          <a:xfrm>
            <a:off x="380513" y="1005897"/>
            <a:ext cx="82296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Proctor Compaction</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ASTM D1557 - Modified Proctor</a:t>
            </a:r>
            <a:endParaRPr lang="en-US" altLang="en-US" sz="2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6878DFE-11A7-4F12-9CBD-22FBD413F4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0753" y="4417768"/>
            <a:ext cx="3052584" cy="1795162"/>
          </a:xfrm>
          <a:prstGeom prst="rect">
            <a:avLst/>
          </a:prstGeom>
          <a:ln>
            <a:solidFill>
              <a:schemeClr val="tx1"/>
            </a:solidFill>
          </a:ln>
        </p:spPr>
      </p:pic>
      <p:pic>
        <p:nvPicPr>
          <p:cNvPr id="6" name="Picture 5">
            <a:extLst>
              <a:ext uri="{FF2B5EF4-FFF2-40B4-BE49-F238E27FC236}">
                <a16:creationId xmlns:a16="http://schemas.microsoft.com/office/drawing/2014/main" id="{1F0988F7-FBA1-46C7-A299-4E957A0D0C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68569" y="1792109"/>
            <a:ext cx="3056394" cy="2001030"/>
          </a:xfrm>
          <a:prstGeom prst="rect">
            <a:avLst/>
          </a:prstGeom>
          <a:ln>
            <a:solidFill>
              <a:schemeClr val="tx1"/>
            </a:solidFill>
          </a:ln>
        </p:spPr>
      </p:pic>
      <p:sp>
        <p:nvSpPr>
          <p:cNvPr id="7" name="TextBox 6">
            <a:extLst>
              <a:ext uri="{FF2B5EF4-FFF2-40B4-BE49-F238E27FC236}">
                <a16:creationId xmlns:a16="http://schemas.microsoft.com/office/drawing/2014/main" id="{93512D66-29AE-4651-97DE-2A632EC7FA27}"/>
              </a:ext>
            </a:extLst>
          </p:cNvPr>
          <p:cNvSpPr txBox="1"/>
          <p:nvPr/>
        </p:nvSpPr>
        <p:spPr>
          <a:xfrm>
            <a:off x="8323863" y="6173466"/>
            <a:ext cx="841897" cy="215444"/>
          </a:xfrm>
          <a:prstGeom prst="rect">
            <a:avLst/>
          </a:prstGeom>
          <a:noFill/>
        </p:spPr>
        <p:txBody>
          <a:bodyPr wrap="none" rtlCol="0">
            <a:spAutoFit/>
          </a:bodyPr>
          <a:lstStyle/>
          <a:p>
            <a:r>
              <a:rPr lang="en-US" sz="800" dirty="0">
                <a:latin typeface="Times New Roman" panose="02020603050405020304" pitchFamily="18" charset="0"/>
                <a:cs typeface="Times New Roman" panose="02020603050405020304" pitchFamily="18" charset="0"/>
              </a:rPr>
              <a:t>(ASTM D1557)</a:t>
            </a:r>
            <a:endParaRPr lang="en-GB" sz="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D736E31-AE63-4FE3-8D5C-ED79D4CCD10E}"/>
              </a:ext>
            </a:extLst>
          </p:cNvPr>
          <p:cNvSpPr txBox="1"/>
          <p:nvPr/>
        </p:nvSpPr>
        <p:spPr>
          <a:xfrm>
            <a:off x="8323864" y="3755533"/>
            <a:ext cx="841897" cy="215444"/>
          </a:xfrm>
          <a:prstGeom prst="rect">
            <a:avLst/>
          </a:prstGeom>
          <a:noFill/>
        </p:spPr>
        <p:txBody>
          <a:bodyPr wrap="none" rtlCol="0">
            <a:spAutoFit/>
          </a:bodyPr>
          <a:lstStyle/>
          <a:p>
            <a:r>
              <a:rPr lang="en-US" sz="800" dirty="0">
                <a:latin typeface="Times New Roman" panose="02020603050405020304" pitchFamily="18" charset="0"/>
                <a:cs typeface="Times New Roman" panose="02020603050405020304" pitchFamily="18" charset="0"/>
              </a:rPr>
              <a:t>(ASTM D1557)</a:t>
            </a:r>
            <a:endParaRPr lang="en-GB" sz="800" dirty="0">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99A58143-105B-4687-9BEB-44D7F89B37BC}"/>
              </a:ext>
            </a:extLst>
          </p:cNvPr>
          <p:cNvCxnSpPr>
            <a:cxnSpLocks/>
          </p:cNvCxnSpPr>
          <p:nvPr/>
        </p:nvCxnSpPr>
        <p:spPr>
          <a:xfrm>
            <a:off x="2783485" y="3340202"/>
            <a:ext cx="405219" cy="39942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6A91006-2F8C-47D4-98A6-79B8E9B4A8CE}"/>
              </a:ext>
            </a:extLst>
          </p:cNvPr>
          <p:cNvCxnSpPr>
            <a:cxnSpLocks/>
          </p:cNvCxnSpPr>
          <p:nvPr/>
        </p:nvCxnSpPr>
        <p:spPr>
          <a:xfrm flipV="1">
            <a:off x="2783485" y="4667483"/>
            <a:ext cx="405219" cy="64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54856AA-4F83-4EC1-87C7-19C08A5CD1BA}"/>
              </a:ext>
            </a:extLst>
          </p:cNvPr>
          <p:cNvSpPr txBox="1"/>
          <p:nvPr/>
        </p:nvSpPr>
        <p:spPr>
          <a:xfrm>
            <a:off x="3169653" y="3563774"/>
            <a:ext cx="2440092" cy="954107"/>
          </a:xfrm>
          <a:prstGeom prst="rect">
            <a:avLst/>
          </a:prstGeom>
          <a:noFill/>
        </p:spPr>
        <p:txBody>
          <a:bodyPr wrap="none" rtlCol="0">
            <a:spAutoFit/>
          </a:bodyPr>
          <a:lstStyle/>
          <a:p>
            <a:pPr marL="171450" indent="-1714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6-in mold</a:t>
            </a:r>
          </a:p>
          <a:p>
            <a:pPr marL="171450" indent="-1714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5 layers</a:t>
            </a:r>
          </a:p>
          <a:p>
            <a:pPr marL="171450" indent="-1714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56 blows per layer</a:t>
            </a:r>
          </a:p>
          <a:p>
            <a:pPr marL="171450" indent="-1714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Material passing 3/4-in sieve</a:t>
            </a:r>
            <a:endParaRPr lang="en-GB" sz="14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CCBE75A-9195-4741-BD07-14091C73EA10}"/>
              </a:ext>
            </a:extLst>
          </p:cNvPr>
          <p:cNvSpPr txBox="1"/>
          <p:nvPr/>
        </p:nvSpPr>
        <p:spPr>
          <a:xfrm>
            <a:off x="3169653" y="4498151"/>
            <a:ext cx="2449710" cy="954107"/>
          </a:xfrm>
          <a:prstGeom prst="rect">
            <a:avLst/>
          </a:prstGeom>
          <a:noFill/>
        </p:spPr>
        <p:txBody>
          <a:bodyPr wrap="none" rtlCol="0">
            <a:spAutoFit/>
          </a:bodyPr>
          <a:lstStyle/>
          <a:p>
            <a:pPr marL="171450" indent="-1714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4-in mold</a:t>
            </a:r>
          </a:p>
          <a:p>
            <a:pPr marL="171450" indent="-1714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5 layers</a:t>
            </a:r>
          </a:p>
          <a:p>
            <a:pPr marL="171450" indent="-1714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25 blows per layer</a:t>
            </a:r>
          </a:p>
          <a:p>
            <a:pPr marL="171450" indent="-1714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Material passing No. 4 sieve</a:t>
            </a:r>
            <a:endParaRPr lang="en-GB" sz="1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628C4186-6EDA-4E6E-9368-2BC7990D7757}"/>
              </a:ext>
            </a:extLst>
          </p:cNvPr>
          <p:cNvSpPr txBox="1"/>
          <p:nvPr/>
        </p:nvSpPr>
        <p:spPr>
          <a:xfrm>
            <a:off x="7053374" y="1522345"/>
            <a:ext cx="886781" cy="307777"/>
          </a:xfrm>
          <a:prstGeom prst="rect">
            <a:avLst/>
          </a:prstGeom>
          <a:noFill/>
        </p:spPr>
        <p:txBody>
          <a:bodyPr wrap="none" rtlCol="0">
            <a:spAutoFit/>
          </a:bodyPr>
          <a:lstStyle/>
          <a:p>
            <a:pPr algn="ctr"/>
            <a:r>
              <a:rPr lang="en-US" sz="1400" dirty="0">
                <a:latin typeface="Times New Roman" panose="02020603050405020304" pitchFamily="18" charset="0"/>
                <a:cs typeface="Times New Roman" panose="02020603050405020304" pitchFamily="18" charset="0"/>
              </a:rPr>
              <a:t>6-in mold</a:t>
            </a:r>
            <a:endParaRPr lang="en-GB" sz="1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DF9D638B-3216-4005-A980-6C09E106F26D}"/>
              </a:ext>
            </a:extLst>
          </p:cNvPr>
          <p:cNvSpPr txBox="1"/>
          <p:nvPr/>
        </p:nvSpPr>
        <p:spPr>
          <a:xfrm>
            <a:off x="7043654" y="4165886"/>
            <a:ext cx="886781" cy="307777"/>
          </a:xfrm>
          <a:prstGeom prst="rect">
            <a:avLst/>
          </a:prstGeom>
          <a:noFill/>
        </p:spPr>
        <p:txBody>
          <a:bodyPr wrap="none" rtlCol="0">
            <a:spAutoFit/>
          </a:bodyPr>
          <a:lstStyle/>
          <a:p>
            <a:pPr algn="ctr"/>
            <a:r>
              <a:rPr lang="en-US" sz="1400" dirty="0">
                <a:latin typeface="Times New Roman" panose="02020603050405020304" pitchFamily="18" charset="0"/>
                <a:cs typeface="Times New Roman" panose="02020603050405020304" pitchFamily="18" charset="0"/>
              </a:rPr>
              <a:t>4-in mold</a:t>
            </a:r>
            <a:endParaRPr lang="en-GB" sz="1400" dirty="0">
              <a:latin typeface="Times New Roman" panose="02020603050405020304" pitchFamily="18" charset="0"/>
              <a:cs typeface="Times New Roman" panose="02020603050405020304" pitchFamily="18" charset="0"/>
            </a:endParaRPr>
          </a:p>
        </p:txBody>
      </p:sp>
      <p:graphicFrame>
        <p:nvGraphicFramePr>
          <p:cNvPr id="20" name="Table 19">
            <a:extLst>
              <a:ext uri="{FF2B5EF4-FFF2-40B4-BE49-F238E27FC236}">
                <a16:creationId xmlns:a16="http://schemas.microsoft.com/office/drawing/2014/main" id="{7EC8AEA5-C366-4F28-95DC-8D2E8D31934B}"/>
              </a:ext>
            </a:extLst>
          </p:cNvPr>
          <p:cNvGraphicFramePr>
            <a:graphicFrameLocks noGrp="1"/>
          </p:cNvGraphicFramePr>
          <p:nvPr>
            <p:extLst/>
          </p:nvPr>
        </p:nvGraphicFramePr>
        <p:xfrm>
          <a:off x="439947" y="2115360"/>
          <a:ext cx="2381023" cy="2665095"/>
        </p:xfrm>
        <a:graphic>
          <a:graphicData uri="http://schemas.openxmlformats.org/drawingml/2006/table">
            <a:tbl>
              <a:tblPr>
                <a:tableStyleId>{5940675A-B579-460E-94D1-54222C63F5DA}</a:tableStyleId>
              </a:tblPr>
              <a:tblGrid>
                <a:gridCol w="1477410">
                  <a:extLst>
                    <a:ext uri="{9D8B030D-6E8A-4147-A177-3AD203B41FA5}">
                      <a16:colId xmlns:a16="http://schemas.microsoft.com/office/drawing/2014/main" val="2667390197"/>
                    </a:ext>
                  </a:extLst>
                </a:gridCol>
                <a:gridCol w="903613">
                  <a:extLst>
                    <a:ext uri="{9D8B030D-6E8A-4147-A177-3AD203B41FA5}">
                      <a16:colId xmlns:a16="http://schemas.microsoft.com/office/drawing/2014/main" val="776255347"/>
                    </a:ext>
                  </a:extLst>
                </a:gridCol>
              </a:tblGrid>
              <a:tr h="200025">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Material</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Test Method</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514712377"/>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Coarse RCA</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7">
                  <a:txBody>
                    <a:bodyPr/>
                    <a:lstStyle/>
                    <a:p>
                      <a:pPr algn="ctr" fontAlgn="ctr"/>
                      <a:r>
                        <a:rPr lang="en-GB" sz="1400" u="none" strike="noStrike">
                          <a:effectLst/>
                          <a:latin typeface="Times New Roman" panose="02020603050405020304" pitchFamily="18" charset="0"/>
                          <a:cs typeface="Times New Roman" panose="02020603050405020304" pitchFamily="18" charset="0"/>
                        </a:rPr>
                        <a:t>Method C</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692850887"/>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Fine RCA</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vMerge="1">
                  <a:txBody>
                    <a:bodyPr/>
                    <a:lstStyle/>
                    <a:p>
                      <a:endParaRPr lang="en-GB"/>
                    </a:p>
                  </a:txBody>
                  <a:tcPr/>
                </a:tc>
                <a:extLst>
                  <a:ext uri="{0D108BD9-81ED-4DB2-BD59-A6C34878D82A}">
                    <a16:rowId xmlns:a16="http://schemas.microsoft.com/office/drawing/2014/main" val="4278436634"/>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Limestone</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vMerge="1">
                  <a:txBody>
                    <a:bodyPr/>
                    <a:lstStyle/>
                    <a:p>
                      <a:endParaRPr lang="en-GB"/>
                    </a:p>
                  </a:txBody>
                  <a:tcPr/>
                </a:tc>
                <a:extLst>
                  <a:ext uri="{0D108BD9-81ED-4DB2-BD59-A6C34878D82A}">
                    <a16:rowId xmlns:a16="http://schemas.microsoft.com/office/drawing/2014/main" val="1527180720"/>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RCA+RAP</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vMerge="1">
                  <a:txBody>
                    <a:bodyPr/>
                    <a:lstStyle/>
                    <a:p>
                      <a:endParaRPr lang="en-GB"/>
                    </a:p>
                  </a:txBody>
                  <a:tcPr/>
                </a:tc>
                <a:extLst>
                  <a:ext uri="{0D108BD9-81ED-4DB2-BD59-A6C34878D82A}">
                    <a16:rowId xmlns:a16="http://schemas.microsoft.com/office/drawing/2014/main" val="710083990"/>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Class 6 Aggregate</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vMerge="1">
                  <a:txBody>
                    <a:bodyPr/>
                    <a:lstStyle/>
                    <a:p>
                      <a:endParaRPr lang="en-GB"/>
                    </a:p>
                  </a:txBody>
                  <a:tcPr/>
                </a:tc>
                <a:extLst>
                  <a:ext uri="{0D108BD9-81ED-4DB2-BD59-A6C34878D82A}">
                    <a16:rowId xmlns:a16="http://schemas.microsoft.com/office/drawing/2014/main" val="3246109510"/>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Class 5Q Aggregate</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vMerge="1">
                  <a:txBody>
                    <a:bodyPr/>
                    <a:lstStyle/>
                    <a:p>
                      <a:endParaRPr lang="en-GB"/>
                    </a:p>
                  </a:txBody>
                  <a:tcPr/>
                </a:tc>
                <a:extLst>
                  <a:ext uri="{0D108BD9-81ED-4DB2-BD59-A6C34878D82A}">
                    <a16:rowId xmlns:a16="http://schemas.microsoft.com/office/drawing/2014/main" val="1483025171"/>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S. Granular Borrow</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vMerge="1">
                  <a:txBody>
                    <a:bodyPr/>
                    <a:lstStyle/>
                    <a:p>
                      <a:endParaRPr lang="en-GB"/>
                    </a:p>
                  </a:txBody>
                  <a:tcPr/>
                </a:tc>
                <a:extLst>
                  <a:ext uri="{0D108BD9-81ED-4DB2-BD59-A6C34878D82A}">
                    <a16:rowId xmlns:a16="http://schemas.microsoft.com/office/drawing/2014/main" val="1112151572"/>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LSSB</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NA</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373638927"/>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Sand Subgrade</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Method C</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076192757"/>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Clay Loam</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Method A</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835693392"/>
                  </a:ext>
                </a:extLst>
              </a:tr>
            </a:tbl>
          </a:graphicData>
        </a:graphic>
      </p:graphicFrame>
      <p:cxnSp>
        <p:nvCxnSpPr>
          <p:cNvPr id="21" name="Straight Arrow Connector 20">
            <a:extLst>
              <a:ext uri="{FF2B5EF4-FFF2-40B4-BE49-F238E27FC236}">
                <a16:creationId xmlns:a16="http://schemas.microsoft.com/office/drawing/2014/main" id="{F1608F28-861C-4E67-B21A-FCB3383C6251}"/>
              </a:ext>
            </a:extLst>
          </p:cNvPr>
          <p:cNvCxnSpPr>
            <a:cxnSpLocks/>
          </p:cNvCxnSpPr>
          <p:nvPr/>
        </p:nvCxnSpPr>
        <p:spPr>
          <a:xfrm flipV="1">
            <a:off x="2783485" y="3793139"/>
            <a:ext cx="405219" cy="65149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AD396C9-ABD2-44E6-B162-7A5FCEE86F62}"/>
              </a:ext>
            </a:extLst>
          </p:cNvPr>
          <p:cNvSpPr txBox="1"/>
          <p:nvPr/>
        </p:nvSpPr>
        <p:spPr>
          <a:xfrm>
            <a:off x="346704" y="4758062"/>
            <a:ext cx="3129824"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NA = not available</a:t>
            </a:r>
          </a:p>
        </p:txBody>
      </p:sp>
      <p:sp>
        <p:nvSpPr>
          <p:cNvPr id="19" name="Title 1"/>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367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87992D9-568C-4066-9DC9-DB2738B0766A}"/>
              </a:ext>
            </a:extLst>
          </p:cNvPr>
          <p:cNvSpPr txBox="1">
            <a:spLocks/>
          </p:cNvSpPr>
          <p:nvPr/>
        </p:nvSpPr>
        <p:spPr bwMode="auto">
          <a:xfrm>
            <a:off x="457200" y="1025913"/>
            <a:ext cx="8229600" cy="5100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Test Facility</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Minnesota Road Research Project (</a:t>
            </a:r>
            <a:r>
              <a:rPr lang="en-US" sz="2400" dirty="0" err="1">
                <a:latin typeface="Times New Roman" panose="02020603050405020304" pitchFamily="18" charset="0"/>
                <a:cs typeface="Times New Roman" panose="02020603050405020304" pitchFamily="18" charset="0"/>
              </a:rPr>
              <a:t>MnROAD</a:t>
            </a:r>
            <a:r>
              <a:rPr lang="en-US" sz="2400" dirty="0">
                <a:latin typeface="Times New Roman" panose="02020603050405020304" pitchFamily="18" charset="0"/>
                <a:cs typeface="Times New Roman" panose="02020603050405020304" pitchFamily="18" charset="0"/>
              </a:rPr>
              <a:t>) Low Volume Road (LVR)</a:t>
            </a:r>
          </a:p>
          <a:p>
            <a:pPr lvl="1"/>
            <a:r>
              <a:rPr lang="en-US" sz="2000" dirty="0">
                <a:latin typeface="Times New Roman" panose="02020603050405020304" pitchFamily="18" charset="0"/>
                <a:cs typeface="Times New Roman" panose="02020603050405020304" pitchFamily="18" charset="0"/>
              </a:rPr>
              <a:t>Two-lane closed loop</a:t>
            </a:r>
          </a:p>
          <a:p>
            <a:pPr lvl="1"/>
            <a:r>
              <a:rPr lang="en-US" sz="2000" dirty="0">
                <a:latin typeface="Times New Roman" panose="02020603050405020304" pitchFamily="18" charset="0"/>
                <a:cs typeface="Times New Roman" panose="02020603050405020304" pitchFamily="18" charset="0"/>
              </a:rPr>
              <a:t>Inside lane – traffic simulation</a:t>
            </a:r>
          </a:p>
          <a:p>
            <a:pPr lvl="1"/>
            <a:r>
              <a:rPr lang="en-US" sz="2000" dirty="0">
                <a:latin typeface="Times New Roman" panose="02020603050405020304" pitchFamily="18" charset="0"/>
                <a:cs typeface="Times New Roman" panose="02020603050405020304" pitchFamily="18" charset="0"/>
              </a:rPr>
              <a:t>Outside lane – environmental &amp; dynamic response monitoring</a:t>
            </a:r>
            <a:endParaRPr lang="en-US" dirty="0">
              <a:latin typeface="Times New Roman" panose="02020603050405020304" pitchFamily="18" charset="0"/>
              <a:cs typeface="Times New Roman" panose="02020603050405020304" pitchFamily="18" charset="0"/>
            </a:endParaRPr>
          </a:p>
          <a:p>
            <a:pPr marL="0" indent="0">
              <a:spcAft>
                <a:spcPts val="1200"/>
              </a:spcAft>
              <a:buNone/>
            </a:pPr>
            <a:endParaRPr lang="en-US" sz="2400" dirty="0">
              <a:latin typeface="Times New Roman" panose="02020603050405020304" pitchFamily="18" charset="0"/>
              <a:cs typeface="Times New Roman" panose="02020603050405020304" pitchFamily="18" charset="0"/>
            </a:endParaRPr>
          </a:p>
          <a:p>
            <a:pPr marL="0" indent="0">
              <a:spcAft>
                <a:spcPts val="1200"/>
              </a:spcAft>
              <a:buNone/>
            </a:pPr>
            <a:r>
              <a:rPr lang="en-US" sz="2400" dirty="0">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4107" y="3640488"/>
            <a:ext cx="4351634" cy="260604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39049" y="3640488"/>
            <a:ext cx="4364181" cy="2606040"/>
          </a:xfrm>
          <a:prstGeom prst="rect">
            <a:avLst/>
          </a:prstGeom>
        </p:spPr>
      </p:pic>
      <p:sp>
        <p:nvSpPr>
          <p:cNvPr id="7"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CONSTRUCTION</a:t>
            </a:r>
          </a:p>
        </p:txBody>
      </p:sp>
    </p:spTree>
    <p:extLst>
      <p:ext uri="{BB962C8B-B14F-4D97-AF65-F5344CB8AC3E}">
        <p14:creationId xmlns:p14="http://schemas.microsoft.com/office/powerpoint/2010/main" val="29292576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291C5727-ADC6-4A60-9905-CAFB663A9811}"/>
              </a:ext>
            </a:extLst>
          </p:cNvPr>
          <p:cNvSpPr txBox="1">
            <a:spLocks/>
          </p:cNvSpPr>
          <p:nvPr/>
        </p:nvSpPr>
        <p:spPr bwMode="auto">
          <a:xfrm>
            <a:off x="380513" y="1005897"/>
            <a:ext cx="82296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Proctor Compaction</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ASTM D4718 – Correction for oversize particles</a:t>
            </a:r>
          </a:p>
        </p:txBody>
      </p:sp>
      <p:sp>
        <p:nvSpPr>
          <p:cNvPr id="15" name="TextBox 14">
            <a:extLst>
              <a:ext uri="{FF2B5EF4-FFF2-40B4-BE49-F238E27FC236}">
                <a16:creationId xmlns:a16="http://schemas.microsoft.com/office/drawing/2014/main" id="{09BF97AB-EBBE-4B44-961F-22F4C847D4BB}"/>
              </a:ext>
            </a:extLst>
          </p:cNvPr>
          <p:cNvSpPr txBox="1"/>
          <p:nvPr/>
        </p:nvSpPr>
        <p:spPr>
          <a:xfrm>
            <a:off x="340373" y="5231491"/>
            <a:ext cx="3531946"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MDD = maximum dry density; OMC = optimum moisture content; NA = not available</a:t>
            </a:r>
          </a:p>
        </p:txBody>
      </p:sp>
      <p:graphicFrame>
        <p:nvGraphicFramePr>
          <p:cNvPr id="14" name="Table 13">
            <a:extLst>
              <a:ext uri="{FF2B5EF4-FFF2-40B4-BE49-F238E27FC236}">
                <a16:creationId xmlns:a16="http://schemas.microsoft.com/office/drawing/2014/main" id="{FA888217-7442-49C3-BE18-54DCEDBC43AC}"/>
              </a:ext>
            </a:extLst>
          </p:cNvPr>
          <p:cNvGraphicFramePr>
            <a:graphicFrameLocks noGrp="1"/>
          </p:cNvGraphicFramePr>
          <p:nvPr>
            <p:extLst/>
          </p:nvPr>
        </p:nvGraphicFramePr>
        <p:xfrm>
          <a:off x="435534" y="2569469"/>
          <a:ext cx="3537712" cy="2689860"/>
        </p:xfrm>
        <a:graphic>
          <a:graphicData uri="http://schemas.openxmlformats.org/drawingml/2006/table">
            <a:tbl>
              <a:tblPr>
                <a:tableStyleId>{5940675A-B579-460E-94D1-54222C63F5DA}</a:tableStyleId>
              </a:tblPr>
              <a:tblGrid>
                <a:gridCol w="1507744">
                  <a:extLst>
                    <a:ext uri="{9D8B030D-6E8A-4147-A177-3AD203B41FA5}">
                      <a16:colId xmlns:a16="http://schemas.microsoft.com/office/drawing/2014/main" val="3081590820"/>
                    </a:ext>
                  </a:extLst>
                </a:gridCol>
                <a:gridCol w="676656">
                  <a:extLst>
                    <a:ext uri="{9D8B030D-6E8A-4147-A177-3AD203B41FA5}">
                      <a16:colId xmlns:a16="http://schemas.microsoft.com/office/drawing/2014/main" val="1002573889"/>
                    </a:ext>
                  </a:extLst>
                </a:gridCol>
                <a:gridCol w="676656">
                  <a:extLst>
                    <a:ext uri="{9D8B030D-6E8A-4147-A177-3AD203B41FA5}">
                      <a16:colId xmlns:a16="http://schemas.microsoft.com/office/drawing/2014/main" val="3560832145"/>
                    </a:ext>
                  </a:extLst>
                </a:gridCol>
                <a:gridCol w="676656">
                  <a:extLst>
                    <a:ext uri="{9D8B030D-6E8A-4147-A177-3AD203B41FA5}">
                      <a16:colId xmlns:a16="http://schemas.microsoft.com/office/drawing/2014/main" val="4046359801"/>
                    </a:ext>
                  </a:extLst>
                </a:gridCol>
              </a:tblGrid>
              <a:tr h="200025">
                <a:tc rowSpan="2">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Material</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2">
                  <a:txBody>
                    <a:bodyPr/>
                    <a:lstStyle/>
                    <a:p>
                      <a:pPr algn="ctr" fontAlgn="ctr"/>
                      <a:r>
                        <a:rPr lang="en-GB" sz="1400" b="1" u="none" strike="noStrike">
                          <a:effectLst/>
                          <a:latin typeface="Times New Roman" panose="02020603050405020304" pitchFamily="18" charset="0"/>
                          <a:cs typeface="Times New Roman" panose="02020603050405020304" pitchFamily="18" charset="0"/>
                        </a:rPr>
                        <a:t>MDD</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n-GB"/>
                    </a:p>
                  </a:txBody>
                  <a:tcPr/>
                </a:tc>
                <a:tc rowSpan="2">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OMC (%)</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82807691"/>
                  </a:ext>
                </a:extLst>
              </a:tr>
              <a:tr h="238125">
                <a:tc vMerge="1">
                  <a:txBody>
                    <a:bodyPr/>
                    <a:lstStyle/>
                    <a:p>
                      <a:endParaRPr lang="en-GB"/>
                    </a:p>
                  </a:txBody>
                  <a:tcP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a:t>
                      </a:r>
                      <a:r>
                        <a:rPr lang="en-GB" sz="1400" b="1" u="none" strike="noStrike" dirty="0" err="1">
                          <a:effectLst/>
                          <a:latin typeface="Times New Roman" panose="02020603050405020304" pitchFamily="18" charset="0"/>
                          <a:cs typeface="Times New Roman" panose="02020603050405020304" pitchFamily="18" charset="0"/>
                        </a:rPr>
                        <a:t>pcf</a:t>
                      </a:r>
                      <a:r>
                        <a:rPr lang="en-GB" sz="1400" b="1" u="none" strike="noStrike" dirty="0">
                          <a:effectLst/>
                          <a:latin typeface="Times New Roman" panose="02020603050405020304" pitchFamily="18" charset="0"/>
                          <a:cs typeface="Times New Roman" panose="02020603050405020304" pitchFamily="18" charset="0"/>
                        </a:rPr>
                        <a:t>)</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a:t>
                      </a:r>
                      <a:r>
                        <a:rPr lang="en-GB" sz="1400" b="1" u="none" strike="noStrike" dirty="0" err="1">
                          <a:effectLst/>
                          <a:latin typeface="Times New Roman" panose="02020603050405020304" pitchFamily="18" charset="0"/>
                          <a:cs typeface="Times New Roman" panose="02020603050405020304" pitchFamily="18" charset="0"/>
                        </a:rPr>
                        <a:t>kN</a:t>
                      </a:r>
                      <a:r>
                        <a:rPr lang="en-GB" sz="1400" b="1" u="none" strike="noStrike" dirty="0">
                          <a:effectLst/>
                          <a:latin typeface="Times New Roman" panose="02020603050405020304" pitchFamily="18" charset="0"/>
                          <a:cs typeface="Times New Roman" panose="02020603050405020304" pitchFamily="18" charset="0"/>
                        </a:rPr>
                        <a:t>/m</a:t>
                      </a:r>
                      <a:r>
                        <a:rPr lang="en-GB" sz="1400" b="1" u="none" strike="noStrike" baseline="30000" dirty="0">
                          <a:effectLst/>
                          <a:latin typeface="Times New Roman" panose="02020603050405020304" pitchFamily="18" charset="0"/>
                          <a:cs typeface="Times New Roman" panose="02020603050405020304" pitchFamily="18" charset="0"/>
                        </a:rPr>
                        <a:t>3</a:t>
                      </a:r>
                      <a:r>
                        <a:rPr lang="en-GB" sz="1400" b="1" u="none" strike="noStrike" dirty="0">
                          <a:effectLst/>
                          <a:latin typeface="Times New Roman" panose="02020603050405020304" pitchFamily="18" charset="0"/>
                          <a:cs typeface="Times New Roman" panose="02020603050405020304" pitchFamily="18" charset="0"/>
                        </a:rPr>
                        <a:t>)</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vMerge="1">
                  <a:txBody>
                    <a:bodyPr/>
                    <a:lstStyle/>
                    <a:p>
                      <a:endParaRPr lang="en-GB"/>
                    </a:p>
                  </a:txBody>
                  <a:tcPr/>
                </a:tc>
                <a:extLst>
                  <a:ext uri="{0D108BD9-81ED-4DB2-BD59-A6C34878D82A}">
                    <a16:rowId xmlns:a16="http://schemas.microsoft.com/office/drawing/2014/main" val="3514552336"/>
                  </a:ext>
                </a:extLst>
              </a:tr>
              <a:tr h="200025">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Coarse RCA</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122.9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19.31</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786360641"/>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Fine RCA</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121.6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19.10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529849325"/>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Limestone</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142.2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22.34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6.2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29918902"/>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RCA+RAP</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125.6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19.73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132864271"/>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Class 6 Aggregate</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128.2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20.14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8.3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778419802"/>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Class 5Q Aggregate</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122.6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19.26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997890003"/>
                  </a:ext>
                </a:extLst>
              </a:tr>
              <a:tr h="200025">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S. Granular Borrow</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138.6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21.77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876913497"/>
                  </a:ext>
                </a:extLst>
              </a:tr>
              <a:tr h="200025">
                <a:tc>
                  <a:txBody>
                    <a:bodyPr/>
                    <a:lstStyle/>
                    <a:p>
                      <a:pPr marL="0" marR="0" lvl="0" indent="0" algn="l" defTabSz="914354" rtl="0" eaLnBrk="1" fontAlgn="ctr" latinLnBrk="0" hangingPunct="1">
                        <a:lnSpc>
                          <a:spcPct val="100000"/>
                        </a:lnSpc>
                        <a:spcBef>
                          <a:spcPts val="0"/>
                        </a:spcBef>
                        <a:spcAft>
                          <a:spcPts val="0"/>
                        </a:spcAft>
                        <a:buClrTx/>
                        <a:buSzTx/>
                        <a:buFontTx/>
                        <a:buNone/>
                        <a:tabLst/>
                        <a:defRPr/>
                      </a:pPr>
                      <a:r>
                        <a:rPr lang="en-GB" sz="1400" u="none" strike="noStrike" dirty="0">
                          <a:effectLst/>
                          <a:latin typeface="Times New Roman" panose="02020603050405020304" pitchFamily="18" charset="0"/>
                          <a:cs typeface="Times New Roman" panose="02020603050405020304" pitchFamily="18" charset="0"/>
                        </a:rPr>
                        <a:t>LSSB</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400" b="0" i="0" u="none" strike="noStrike" dirty="0">
                          <a:solidFill>
                            <a:srgbClr val="000000"/>
                          </a:solidFill>
                          <a:effectLst/>
                          <a:latin typeface="Times New Roman" panose="02020603050405020304" pitchFamily="18" charset="0"/>
                          <a:cs typeface="Times New Roman" panose="02020603050405020304" pitchFamily="18" charset="0"/>
                        </a:rPr>
                        <a:t>NA</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400" b="0" i="0" u="none" strike="noStrike" dirty="0">
                          <a:solidFill>
                            <a:srgbClr val="000000"/>
                          </a:solidFill>
                          <a:effectLst/>
                          <a:latin typeface="Times New Roman" panose="02020603050405020304" pitchFamily="18" charset="0"/>
                          <a:cs typeface="Times New Roman" panose="02020603050405020304" pitchFamily="18" charset="0"/>
                        </a:rPr>
                        <a:t>NA</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400" b="0" i="0" u="none" strike="noStrike" dirty="0">
                          <a:solidFill>
                            <a:srgbClr val="000000"/>
                          </a:solidFill>
                          <a:effectLst/>
                          <a:latin typeface="Times New Roman" panose="02020603050405020304" pitchFamily="18" charset="0"/>
                          <a:cs typeface="Times New Roman" panose="02020603050405020304" pitchFamily="18" charset="0"/>
                        </a:rPr>
                        <a:t>NA</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459862258"/>
                  </a:ext>
                </a:extLst>
              </a:tr>
              <a:tr h="200025">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Sand Subgrade</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136.6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21.46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313528405"/>
                  </a:ext>
                </a:extLst>
              </a:tr>
              <a:tr h="200025">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Clay Loam</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123.9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19.46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517548922"/>
                  </a:ext>
                </a:extLst>
              </a:tr>
            </a:tbl>
          </a:graphicData>
        </a:graphic>
      </p:graphicFrame>
      <p:graphicFrame>
        <p:nvGraphicFramePr>
          <p:cNvPr id="2" name="Table 1">
            <a:extLst>
              <a:ext uri="{FF2B5EF4-FFF2-40B4-BE49-F238E27FC236}">
                <a16:creationId xmlns:a16="http://schemas.microsoft.com/office/drawing/2014/main" id="{E9CBDAA6-D05C-4399-BD76-93CE281CE6F7}"/>
              </a:ext>
            </a:extLst>
          </p:cNvPr>
          <p:cNvGraphicFramePr>
            <a:graphicFrameLocks noGrp="1"/>
          </p:cNvGraphicFramePr>
          <p:nvPr>
            <p:extLst/>
          </p:nvPr>
        </p:nvGraphicFramePr>
        <p:xfrm>
          <a:off x="5023434" y="2569469"/>
          <a:ext cx="3685032" cy="2689860"/>
        </p:xfrm>
        <a:graphic>
          <a:graphicData uri="http://schemas.openxmlformats.org/drawingml/2006/table">
            <a:tbl>
              <a:tblPr>
                <a:tableStyleId>{5940675A-B579-460E-94D1-54222C63F5DA}</a:tableStyleId>
              </a:tblPr>
              <a:tblGrid>
                <a:gridCol w="1508760">
                  <a:extLst>
                    <a:ext uri="{9D8B030D-6E8A-4147-A177-3AD203B41FA5}">
                      <a16:colId xmlns:a16="http://schemas.microsoft.com/office/drawing/2014/main" val="2444540919"/>
                    </a:ext>
                  </a:extLst>
                </a:gridCol>
                <a:gridCol w="676656">
                  <a:extLst>
                    <a:ext uri="{9D8B030D-6E8A-4147-A177-3AD203B41FA5}">
                      <a16:colId xmlns:a16="http://schemas.microsoft.com/office/drawing/2014/main" val="3908273882"/>
                    </a:ext>
                  </a:extLst>
                </a:gridCol>
                <a:gridCol w="676656">
                  <a:extLst>
                    <a:ext uri="{9D8B030D-6E8A-4147-A177-3AD203B41FA5}">
                      <a16:colId xmlns:a16="http://schemas.microsoft.com/office/drawing/2014/main" val="3587077773"/>
                    </a:ext>
                  </a:extLst>
                </a:gridCol>
                <a:gridCol w="822960">
                  <a:extLst>
                    <a:ext uri="{9D8B030D-6E8A-4147-A177-3AD203B41FA5}">
                      <a16:colId xmlns:a16="http://schemas.microsoft.com/office/drawing/2014/main" val="1771116543"/>
                    </a:ext>
                  </a:extLst>
                </a:gridCol>
              </a:tblGrid>
              <a:tr h="200025">
                <a:tc rowSpan="2">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Material</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2">
                  <a:txBody>
                    <a:bodyPr/>
                    <a:lstStyle/>
                    <a:p>
                      <a:pPr algn="ctr" fontAlgn="ctr"/>
                      <a:r>
                        <a:rPr lang="en-GB" sz="1400" b="1" u="none" strike="noStrike">
                          <a:effectLst/>
                          <a:latin typeface="Times New Roman" panose="02020603050405020304" pitchFamily="18" charset="0"/>
                          <a:cs typeface="Times New Roman" panose="02020603050405020304" pitchFamily="18" charset="0"/>
                        </a:rPr>
                        <a:t>Corrected MDD</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n-GB"/>
                    </a:p>
                  </a:txBody>
                  <a:tcPr/>
                </a:tc>
                <a:tc rowSpan="2">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Corrected</a:t>
                      </a:r>
                      <a:br>
                        <a:rPr lang="en-GB" sz="1400" b="1" u="none" strike="noStrike" dirty="0">
                          <a:effectLst/>
                          <a:latin typeface="Times New Roman" panose="02020603050405020304" pitchFamily="18" charset="0"/>
                          <a:cs typeface="Times New Roman" panose="02020603050405020304" pitchFamily="18" charset="0"/>
                        </a:rPr>
                      </a:br>
                      <a:r>
                        <a:rPr lang="en-GB" sz="1400" b="1" u="none" strike="noStrike" dirty="0">
                          <a:effectLst/>
                          <a:latin typeface="Times New Roman" panose="02020603050405020304" pitchFamily="18" charset="0"/>
                          <a:cs typeface="Times New Roman" panose="02020603050405020304" pitchFamily="18" charset="0"/>
                        </a:rPr>
                        <a:t>OMC (%)</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135015575"/>
                  </a:ext>
                </a:extLst>
              </a:tr>
              <a:tr h="238125">
                <a:tc vMerge="1">
                  <a:txBody>
                    <a:bodyPr/>
                    <a:lstStyle/>
                    <a:p>
                      <a:endParaRPr lang="en-GB"/>
                    </a:p>
                  </a:txBody>
                  <a:tcP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a:t>
                      </a:r>
                      <a:r>
                        <a:rPr lang="en-GB" sz="1400" b="1" u="none" strike="noStrike" dirty="0" err="1">
                          <a:effectLst/>
                          <a:latin typeface="Times New Roman" panose="02020603050405020304" pitchFamily="18" charset="0"/>
                          <a:cs typeface="Times New Roman" panose="02020603050405020304" pitchFamily="18" charset="0"/>
                        </a:rPr>
                        <a:t>pcf</a:t>
                      </a:r>
                      <a:r>
                        <a:rPr lang="en-GB" sz="1400" b="1" u="none" strike="noStrike" dirty="0">
                          <a:effectLst/>
                          <a:latin typeface="Times New Roman" panose="02020603050405020304" pitchFamily="18" charset="0"/>
                          <a:cs typeface="Times New Roman" panose="02020603050405020304" pitchFamily="18" charset="0"/>
                        </a:rPr>
                        <a:t>)</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a:t>
                      </a:r>
                      <a:r>
                        <a:rPr lang="en-GB" sz="1400" b="1" u="none" strike="noStrike" dirty="0" err="1">
                          <a:effectLst/>
                          <a:latin typeface="Times New Roman" panose="02020603050405020304" pitchFamily="18" charset="0"/>
                          <a:cs typeface="Times New Roman" panose="02020603050405020304" pitchFamily="18" charset="0"/>
                        </a:rPr>
                        <a:t>kN</a:t>
                      </a:r>
                      <a:r>
                        <a:rPr lang="en-GB" sz="1400" b="1" u="none" strike="noStrike" dirty="0">
                          <a:effectLst/>
                          <a:latin typeface="Times New Roman" panose="02020603050405020304" pitchFamily="18" charset="0"/>
                          <a:cs typeface="Times New Roman" panose="02020603050405020304" pitchFamily="18" charset="0"/>
                        </a:rPr>
                        <a:t>/m</a:t>
                      </a:r>
                      <a:r>
                        <a:rPr lang="en-GB" sz="1400" b="1" u="none" strike="noStrike" baseline="30000" dirty="0">
                          <a:effectLst/>
                          <a:latin typeface="Times New Roman" panose="02020603050405020304" pitchFamily="18" charset="0"/>
                          <a:cs typeface="Times New Roman" panose="02020603050405020304" pitchFamily="18" charset="0"/>
                        </a:rPr>
                        <a:t>3</a:t>
                      </a:r>
                      <a:r>
                        <a:rPr lang="en-GB" sz="1400" b="1" u="none" strike="noStrike" dirty="0">
                          <a:effectLst/>
                          <a:latin typeface="Times New Roman" panose="02020603050405020304" pitchFamily="18" charset="0"/>
                          <a:cs typeface="Times New Roman" panose="02020603050405020304" pitchFamily="18" charset="0"/>
                        </a:rPr>
                        <a:t>)</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vMerge="1">
                  <a:txBody>
                    <a:bodyPr/>
                    <a:lstStyle/>
                    <a:p>
                      <a:endParaRPr lang="en-GB"/>
                    </a:p>
                  </a:txBody>
                  <a:tcPr/>
                </a:tc>
                <a:extLst>
                  <a:ext uri="{0D108BD9-81ED-4DB2-BD59-A6C34878D82A}">
                    <a16:rowId xmlns:a16="http://schemas.microsoft.com/office/drawing/2014/main" val="1502447552"/>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Coarse RCA</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128.6</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20.19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9.5</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917896345"/>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Fine RCA</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121.7</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19.12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11.1</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527286395"/>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Limestone</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143.2</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22.49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6.3</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00713390"/>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RCA+RAP</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125.8</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19.76</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10.0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680841342"/>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Class 6 Aggregate</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128.6</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20.19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8.3</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227991722"/>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Class 5Q Aggregate</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128.0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20.11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9.6</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966910588"/>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S. Granular Borrow</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140.3</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22.03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5.3</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892711639"/>
                  </a:ext>
                </a:extLst>
              </a:tr>
              <a:tr h="200025">
                <a:tc>
                  <a:txBody>
                    <a:bodyPr/>
                    <a:lstStyle/>
                    <a:p>
                      <a:pPr algn="l" fontAlgn="ctr"/>
                      <a:r>
                        <a:rPr lang="en-GB" sz="1400" u="none" strike="noStrike">
                          <a:effectLst/>
                          <a:latin typeface="Times New Roman" panose="02020603050405020304" pitchFamily="18" charset="0"/>
                          <a:cs typeface="Times New Roman" panose="02020603050405020304" pitchFamily="18" charset="0"/>
                        </a:rPr>
                        <a:t>LSSB</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NA</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NA</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NA</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633267605"/>
                  </a:ext>
                </a:extLst>
              </a:tr>
              <a:tr h="200025">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Sand Subgrade</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137.7</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21.63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5.6</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580203532"/>
                  </a:ext>
                </a:extLst>
              </a:tr>
              <a:tr h="200025">
                <a:tc>
                  <a:txBody>
                    <a:bodyPr/>
                    <a:lstStyle/>
                    <a:p>
                      <a:pPr algn="l" fontAlgn="ctr"/>
                      <a:r>
                        <a:rPr lang="en-GB" sz="1400" u="none" strike="noStrike" dirty="0">
                          <a:effectLst/>
                          <a:latin typeface="Times New Roman" panose="02020603050405020304" pitchFamily="18" charset="0"/>
                          <a:cs typeface="Times New Roman" panose="02020603050405020304" pitchFamily="18" charset="0"/>
                        </a:rPr>
                        <a:t>Clay Loam</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123.9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19.46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10.0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674976794"/>
                  </a:ext>
                </a:extLst>
              </a:tr>
            </a:tbl>
          </a:graphicData>
        </a:graphic>
      </p:graphicFrame>
      <p:sp>
        <p:nvSpPr>
          <p:cNvPr id="8" name="TextBox 7">
            <a:extLst>
              <a:ext uri="{FF2B5EF4-FFF2-40B4-BE49-F238E27FC236}">
                <a16:creationId xmlns:a16="http://schemas.microsoft.com/office/drawing/2014/main" id="{6C963CD5-4DFF-4021-8BF5-9AC2E132E0C5}"/>
              </a:ext>
            </a:extLst>
          </p:cNvPr>
          <p:cNvSpPr txBox="1"/>
          <p:nvPr/>
        </p:nvSpPr>
        <p:spPr>
          <a:xfrm>
            <a:off x="4937773" y="5231491"/>
            <a:ext cx="3531946"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MDD = maximum dry density; OMC = optimum moisture content; NA = not available</a:t>
            </a:r>
          </a:p>
        </p:txBody>
      </p:sp>
      <p:cxnSp>
        <p:nvCxnSpPr>
          <p:cNvPr id="4" name="Straight Arrow Connector 3">
            <a:extLst>
              <a:ext uri="{FF2B5EF4-FFF2-40B4-BE49-F238E27FC236}">
                <a16:creationId xmlns:a16="http://schemas.microsoft.com/office/drawing/2014/main" id="{4A727BD9-F34A-4915-9B8D-86188F5A613D}"/>
              </a:ext>
            </a:extLst>
          </p:cNvPr>
          <p:cNvCxnSpPr>
            <a:cxnSpLocks/>
          </p:cNvCxnSpPr>
          <p:nvPr/>
        </p:nvCxnSpPr>
        <p:spPr>
          <a:xfrm>
            <a:off x="4151242" y="4015999"/>
            <a:ext cx="688141"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9811C18-C5E8-4B97-9744-BBBC342DAC11}"/>
              </a:ext>
            </a:extLst>
          </p:cNvPr>
          <p:cNvSpPr txBox="1"/>
          <p:nvPr/>
        </p:nvSpPr>
        <p:spPr>
          <a:xfrm>
            <a:off x="340373" y="2208341"/>
            <a:ext cx="2674065"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Uncorrected – Test Data</a:t>
            </a:r>
            <a:endParaRPr lang="en-GB" sz="2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C4BC894-46D7-4A35-955C-C78064A4F4ED}"/>
              </a:ext>
            </a:extLst>
          </p:cNvPr>
          <p:cNvSpPr txBox="1"/>
          <p:nvPr/>
        </p:nvSpPr>
        <p:spPr>
          <a:xfrm>
            <a:off x="4922219" y="2208341"/>
            <a:ext cx="1194558"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Corrected</a:t>
            </a:r>
            <a:endParaRPr lang="en-GB"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51196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E31D34-08D9-4554-A593-2B77981E291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5916" y="1525112"/>
            <a:ext cx="4651385" cy="3869702"/>
          </a:xfrm>
          <a:prstGeom prst="rect">
            <a:avLst/>
          </a:prstGeom>
        </p:spPr>
      </p:pic>
      <p:pic>
        <p:nvPicPr>
          <p:cNvPr id="8" name="Picture 7">
            <a:extLst>
              <a:ext uri="{FF2B5EF4-FFF2-40B4-BE49-F238E27FC236}">
                <a16:creationId xmlns:a16="http://schemas.microsoft.com/office/drawing/2014/main" id="{F3E1E7F2-F9BD-47B6-8485-D8EEE03EA8B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86286" y="1519052"/>
            <a:ext cx="4114800" cy="2668958"/>
          </a:xfrm>
          <a:prstGeom prst="rect">
            <a:avLst/>
          </a:prstGeom>
        </p:spPr>
      </p:pic>
      <p:pic>
        <p:nvPicPr>
          <p:cNvPr id="10" name="Picture 9">
            <a:extLst>
              <a:ext uri="{FF2B5EF4-FFF2-40B4-BE49-F238E27FC236}">
                <a16:creationId xmlns:a16="http://schemas.microsoft.com/office/drawing/2014/main" id="{17110782-8E3B-4983-8E45-519757725D5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86286" y="4256473"/>
            <a:ext cx="4111798" cy="2057400"/>
          </a:xfrm>
          <a:prstGeom prst="rect">
            <a:avLst/>
          </a:prstGeom>
        </p:spPr>
      </p:pic>
      <p:sp>
        <p:nvSpPr>
          <p:cNvPr id="18" name="Arrow: Up 17">
            <a:extLst>
              <a:ext uri="{FF2B5EF4-FFF2-40B4-BE49-F238E27FC236}">
                <a16:creationId xmlns:a16="http://schemas.microsoft.com/office/drawing/2014/main" id="{88B13774-1F27-4B4B-95BE-FD863C201FD6}"/>
              </a:ext>
            </a:extLst>
          </p:cNvPr>
          <p:cNvSpPr/>
          <p:nvPr/>
        </p:nvSpPr>
        <p:spPr>
          <a:xfrm rot="8122420">
            <a:off x="1547606" y="3629450"/>
            <a:ext cx="249326" cy="669549"/>
          </a:xfrm>
          <a:prstGeom prst="up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Up 19">
            <a:extLst>
              <a:ext uri="{FF2B5EF4-FFF2-40B4-BE49-F238E27FC236}">
                <a16:creationId xmlns:a16="http://schemas.microsoft.com/office/drawing/2014/main" id="{0DDCFCBD-19C4-4070-A4AE-7AC579F1155A}"/>
              </a:ext>
            </a:extLst>
          </p:cNvPr>
          <p:cNvSpPr/>
          <p:nvPr/>
        </p:nvSpPr>
        <p:spPr>
          <a:xfrm rot="13091490">
            <a:off x="7201936" y="2900688"/>
            <a:ext cx="249326" cy="616489"/>
          </a:xfrm>
          <a:prstGeom prst="up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1AF03AA-910B-4181-939B-E792E3089D16}"/>
              </a:ext>
            </a:extLst>
          </p:cNvPr>
          <p:cNvSpPr txBox="1"/>
          <p:nvPr/>
        </p:nvSpPr>
        <p:spPr>
          <a:xfrm>
            <a:off x="6843965" y="2811856"/>
            <a:ext cx="1114664" cy="307777"/>
          </a:xfrm>
          <a:prstGeom prst="rect">
            <a:avLst/>
          </a:prstGeom>
          <a:solidFill>
            <a:schemeClr val="bg1"/>
          </a:solidFill>
          <a:ln>
            <a:solidFill>
              <a:schemeClr val="tx1"/>
            </a:solidFill>
          </a:ln>
        </p:spPr>
        <p:txBody>
          <a:bodyPr wrap="none" rtlCol="0">
            <a:spAutoFit/>
          </a:bodyPr>
          <a:lstStyle/>
          <a:p>
            <a:pPr algn="ctr"/>
            <a:r>
              <a:rPr lang="en-US" sz="1400" dirty="0">
                <a:latin typeface="Times New Roman" panose="02020603050405020304" pitchFamily="18" charset="0"/>
                <a:cs typeface="Times New Roman" panose="02020603050405020304" pitchFamily="18" charset="0"/>
              </a:rPr>
              <a:t>Test material</a:t>
            </a:r>
          </a:p>
        </p:txBody>
      </p:sp>
      <p:sp>
        <p:nvSpPr>
          <p:cNvPr id="12" name="TextBox 11">
            <a:extLst>
              <a:ext uri="{FF2B5EF4-FFF2-40B4-BE49-F238E27FC236}">
                <a16:creationId xmlns:a16="http://schemas.microsoft.com/office/drawing/2014/main" id="{56B9024D-3B4C-4CC2-93C8-81BD9AC2B626}"/>
              </a:ext>
            </a:extLst>
          </p:cNvPr>
          <p:cNvSpPr txBox="1"/>
          <p:nvPr/>
        </p:nvSpPr>
        <p:spPr>
          <a:xfrm>
            <a:off x="529047" y="3583622"/>
            <a:ext cx="1186543" cy="307777"/>
          </a:xfrm>
          <a:prstGeom prst="rect">
            <a:avLst/>
          </a:prstGeom>
          <a:solidFill>
            <a:schemeClr val="bg1"/>
          </a:solidFill>
          <a:ln>
            <a:solidFill>
              <a:schemeClr val="tx1"/>
            </a:solidFill>
          </a:ln>
        </p:spPr>
        <p:txBody>
          <a:bodyPr wrap="none" rtlCol="0">
            <a:spAutoFit/>
          </a:bodyPr>
          <a:lstStyle/>
          <a:p>
            <a:pPr algn="ctr"/>
            <a:r>
              <a:rPr lang="en-US" sz="1400" dirty="0">
                <a:latin typeface="Times New Roman" panose="02020603050405020304" pitchFamily="18" charset="0"/>
                <a:cs typeface="Times New Roman" panose="02020603050405020304" pitchFamily="18" charset="0"/>
              </a:rPr>
              <a:t>Image station</a:t>
            </a:r>
          </a:p>
        </p:txBody>
      </p:sp>
      <p:sp>
        <p:nvSpPr>
          <p:cNvPr id="23" name="Arrow: Up 22">
            <a:extLst>
              <a:ext uri="{FF2B5EF4-FFF2-40B4-BE49-F238E27FC236}">
                <a16:creationId xmlns:a16="http://schemas.microsoft.com/office/drawing/2014/main" id="{90B3D023-BA6C-4D7F-A2FF-2F22BC775585}"/>
              </a:ext>
            </a:extLst>
          </p:cNvPr>
          <p:cNvSpPr/>
          <p:nvPr/>
        </p:nvSpPr>
        <p:spPr>
          <a:xfrm rot="2247325">
            <a:off x="5981862" y="2068467"/>
            <a:ext cx="249326" cy="559547"/>
          </a:xfrm>
          <a:prstGeom prst="upArrow">
            <a:avLst>
              <a:gd name="adj1" fmla="val 35632"/>
              <a:gd name="adj2"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A1EB5B2-76B3-47B9-8DA5-00FD2734F656}"/>
              </a:ext>
            </a:extLst>
          </p:cNvPr>
          <p:cNvSpPr txBox="1"/>
          <p:nvPr/>
        </p:nvSpPr>
        <p:spPr>
          <a:xfrm>
            <a:off x="5701405" y="2413967"/>
            <a:ext cx="744114" cy="307777"/>
          </a:xfrm>
          <a:prstGeom prst="rect">
            <a:avLst/>
          </a:prstGeom>
          <a:solidFill>
            <a:schemeClr val="bg1"/>
          </a:solidFill>
          <a:ln>
            <a:solidFill>
              <a:schemeClr val="tx1"/>
            </a:solidFill>
          </a:ln>
        </p:spPr>
        <p:txBody>
          <a:bodyPr wrap="none" rtlCol="0">
            <a:spAutoFit/>
          </a:bodyPr>
          <a:lstStyle/>
          <a:p>
            <a:pPr algn="ctr"/>
            <a:r>
              <a:rPr lang="en-US" sz="1400" dirty="0">
                <a:latin typeface="Times New Roman" panose="02020603050405020304" pitchFamily="18" charset="0"/>
                <a:cs typeface="Times New Roman" panose="02020603050405020304" pitchFamily="18" charset="0"/>
              </a:rPr>
              <a:t>Camera</a:t>
            </a:r>
          </a:p>
        </p:txBody>
      </p:sp>
      <p:sp>
        <p:nvSpPr>
          <p:cNvPr id="27" name="Arrow: Up 26">
            <a:extLst>
              <a:ext uri="{FF2B5EF4-FFF2-40B4-BE49-F238E27FC236}">
                <a16:creationId xmlns:a16="http://schemas.microsoft.com/office/drawing/2014/main" id="{0DA40448-1326-4274-8403-B4E858A3C43A}"/>
              </a:ext>
            </a:extLst>
          </p:cNvPr>
          <p:cNvSpPr/>
          <p:nvPr/>
        </p:nvSpPr>
        <p:spPr>
          <a:xfrm rot="11925836">
            <a:off x="7996901" y="4617790"/>
            <a:ext cx="249326" cy="703245"/>
          </a:xfrm>
          <a:prstGeom prst="up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38EBD468-0C85-456A-BA9A-D134808E883A}"/>
              </a:ext>
            </a:extLst>
          </p:cNvPr>
          <p:cNvSpPr txBox="1"/>
          <p:nvPr/>
        </p:nvSpPr>
        <p:spPr>
          <a:xfrm>
            <a:off x="7570065" y="4544887"/>
            <a:ext cx="1188147" cy="307777"/>
          </a:xfrm>
          <a:prstGeom prst="rect">
            <a:avLst/>
          </a:prstGeom>
          <a:solidFill>
            <a:schemeClr val="bg1"/>
          </a:solidFill>
          <a:ln>
            <a:solidFill>
              <a:schemeClr val="tx1"/>
            </a:solidFill>
          </a:ln>
        </p:spPr>
        <p:txBody>
          <a:bodyPr wrap="none" rtlCol="0">
            <a:spAutoFit/>
          </a:bodyPr>
          <a:lstStyle/>
          <a:p>
            <a:pPr algn="ctr"/>
            <a:r>
              <a:rPr lang="en-US" sz="1400" dirty="0">
                <a:latin typeface="Times New Roman" panose="02020603050405020304" pitchFamily="18" charset="0"/>
                <a:cs typeface="Times New Roman" panose="02020603050405020304" pitchFamily="18" charset="0"/>
              </a:rPr>
              <a:t>Camera slider</a:t>
            </a:r>
          </a:p>
        </p:txBody>
      </p:sp>
      <p:sp>
        <p:nvSpPr>
          <p:cNvPr id="31" name="Content Placeholder 3">
            <a:extLst>
              <a:ext uri="{FF2B5EF4-FFF2-40B4-BE49-F238E27FC236}">
                <a16:creationId xmlns:a16="http://schemas.microsoft.com/office/drawing/2014/main" id="{C18F75AE-E711-4B53-A347-2CDDA7EA7304}"/>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Stereophotography</a:t>
            </a:r>
            <a:endParaRPr lang="en-US" altLang="en-US" sz="2000" dirty="0">
              <a:latin typeface="Times New Roman" panose="02020603050405020304" pitchFamily="18" charset="0"/>
              <a:cs typeface="Times New Roman" panose="02020603050405020304" pitchFamily="18" charset="0"/>
            </a:endParaRPr>
          </a:p>
        </p:txBody>
      </p:sp>
      <p:sp>
        <p:nvSpPr>
          <p:cNvPr id="22" name="Title 1"/>
          <p:cNvSpPr>
            <a:spLocks noGrp="1"/>
          </p:cNvSpPr>
          <p:nvPr>
            <p:ph type="title"/>
          </p:nvPr>
        </p:nvSpPr>
        <p:spPr>
          <a:xfrm>
            <a:off x="496389" y="-125407"/>
            <a:ext cx="8190411" cy="1143000"/>
          </a:xfrm>
        </p:spPr>
        <p:txBody>
          <a:bodyPr/>
          <a:lstStyle/>
          <a:p>
            <a:pPr eaLnBrk="1" hangingPunct="1"/>
            <a:r>
              <a:rPr lang="en-US" altLang="en-US" b="1" dirty="0"/>
              <a:t>LABORATORY TESTING</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70567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article3_roundnes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0"/>
          <a:srcRect l="13732" t="3213" r="9859"/>
          <a:stretch/>
        </p:blipFill>
        <p:spPr>
          <a:xfrm>
            <a:off x="4523770" y="1054923"/>
            <a:ext cx="4305445" cy="4071111"/>
          </a:xfrm>
          <a:prstGeom prst="rect">
            <a:avLst/>
          </a:prstGeom>
        </p:spPr>
      </p:pic>
      <p:sp>
        <p:nvSpPr>
          <p:cNvPr id="17" name="Flowchart: Process 16"/>
          <p:cNvSpPr/>
          <p:nvPr/>
        </p:nvSpPr>
        <p:spPr bwMode="auto">
          <a:xfrm>
            <a:off x="4825920" y="1072193"/>
            <a:ext cx="3843627" cy="3667510"/>
          </a:xfrm>
          <a:prstGeom prst="flowChartProcess">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35" name="particle3_corners">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rotWithShape="1">
          <a:blip r:embed="rId11"/>
          <a:srcRect l="18586" t="3163" r="13266"/>
          <a:stretch/>
        </p:blipFill>
        <p:spPr>
          <a:xfrm>
            <a:off x="660292" y="1054922"/>
            <a:ext cx="3839994" cy="4073204"/>
          </a:xfrm>
          <a:prstGeom prst="rect">
            <a:avLst/>
          </a:prstGeom>
        </p:spPr>
      </p:pic>
      <p:pic>
        <p:nvPicPr>
          <p:cNvPr id="25" name="particle3_corners">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rotWithShape="1">
          <a:blip r:embed="rId11"/>
          <a:srcRect l="18586" t="3391" r="13266"/>
          <a:stretch/>
        </p:blipFill>
        <p:spPr>
          <a:xfrm>
            <a:off x="658374" y="1062423"/>
            <a:ext cx="3839994" cy="4063610"/>
          </a:xfrm>
          <a:prstGeom prst="rect">
            <a:avLst/>
          </a:prstGeom>
        </p:spPr>
      </p:pic>
      <p:pic>
        <p:nvPicPr>
          <p:cNvPr id="4" name="particle3">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rotWithShape="1">
          <a:blip r:embed="rId12"/>
          <a:srcRect l="17912" t="3672" r="14076"/>
          <a:stretch/>
        </p:blipFill>
        <p:spPr>
          <a:xfrm>
            <a:off x="620538" y="1063580"/>
            <a:ext cx="3852602" cy="4073204"/>
          </a:xfrm>
          <a:prstGeom prst="rect">
            <a:avLst/>
          </a:prstGeom>
        </p:spPr>
      </p:pic>
      <p:grpSp>
        <p:nvGrpSpPr>
          <p:cNvPr id="32" name="Group 31"/>
          <p:cNvGrpSpPr/>
          <p:nvPr/>
        </p:nvGrpSpPr>
        <p:grpSpPr>
          <a:xfrm>
            <a:off x="1133580" y="4973976"/>
            <a:ext cx="6922983" cy="1177925"/>
            <a:chOff x="981228" y="4818346"/>
            <a:chExt cx="6609872" cy="1177925"/>
          </a:xfrm>
        </p:grpSpPr>
        <p:graphicFrame>
          <p:nvGraphicFramePr>
            <p:cNvPr id="28" name="Object 27"/>
            <p:cNvGraphicFramePr>
              <a:graphicFrameLocks noChangeAspect="1"/>
            </p:cNvGraphicFramePr>
            <p:nvPr/>
          </p:nvGraphicFramePr>
          <p:xfrm>
            <a:off x="2111841" y="5127908"/>
            <a:ext cx="1900689" cy="825500"/>
          </p:xfrm>
          <a:graphic>
            <a:graphicData uri="http://schemas.openxmlformats.org/presentationml/2006/ole">
              <mc:AlternateContent xmlns:mc="http://schemas.openxmlformats.org/markup-compatibility/2006">
                <mc:Choice xmlns:v="urn:schemas-microsoft-com:vml" Requires="v">
                  <p:oleObj spid="_x0000_s1320" name="Equation" r:id="rId13" imgW="1155600" imgH="482400" progId="Equation.DSMT4">
                    <p:embed/>
                  </p:oleObj>
                </mc:Choice>
                <mc:Fallback>
                  <p:oleObj name="Equation" r:id="rId13" imgW="1155600" imgH="482400" progId="Equation.DSMT4">
                    <p:embed/>
                    <p:pic>
                      <p:nvPicPr>
                        <p:cNvPr id="28" name="Object 27"/>
                        <p:cNvPicPr>
                          <a:picLocks noChangeAspect="1" noChangeArrowheads="1"/>
                        </p:cNvPicPr>
                        <p:nvPr/>
                      </p:nvPicPr>
                      <p:blipFill>
                        <a:blip r:embed="rId14"/>
                        <a:srcRect/>
                        <a:stretch>
                          <a:fillRect/>
                        </a:stretch>
                      </p:blipFill>
                      <p:spPr bwMode="auto">
                        <a:xfrm>
                          <a:off x="2111841" y="5127908"/>
                          <a:ext cx="1900689" cy="825500"/>
                        </a:xfrm>
                        <a:prstGeom prst="rect">
                          <a:avLst/>
                        </a:prstGeom>
                        <a:noFill/>
                      </p:spPr>
                    </p:pic>
                  </p:oleObj>
                </mc:Fallback>
              </mc:AlternateContent>
            </a:graphicData>
          </a:graphic>
        </p:graphicFrame>
        <p:graphicFrame>
          <p:nvGraphicFramePr>
            <p:cNvPr id="29" name="Object 28"/>
            <p:cNvGraphicFramePr>
              <a:graphicFrameLocks noChangeAspect="1"/>
            </p:cNvGraphicFramePr>
            <p:nvPr/>
          </p:nvGraphicFramePr>
          <p:xfrm>
            <a:off x="5423648" y="4818346"/>
            <a:ext cx="2167452" cy="1177925"/>
          </p:xfrm>
          <a:graphic>
            <a:graphicData uri="http://schemas.openxmlformats.org/presentationml/2006/ole">
              <mc:AlternateContent xmlns:mc="http://schemas.openxmlformats.org/markup-compatibility/2006">
                <mc:Choice xmlns:v="urn:schemas-microsoft-com:vml" Requires="v">
                  <p:oleObj spid="_x0000_s1321" name="Equation" r:id="rId15" imgW="1193760" imgH="622080" progId="Equation.DSMT4">
                    <p:embed/>
                  </p:oleObj>
                </mc:Choice>
                <mc:Fallback>
                  <p:oleObj name="Equation" r:id="rId15" imgW="1193760" imgH="622080" progId="Equation.DSMT4">
                    <p:embed/>
                    <p:pic>
                      <p:nvPicPr>
                        <p:cNvPr id="29" name="Object 28"/>
                        <p:cNvPicPr>
                          <a:picLocks noChangeAspect="1" noChangeArrowheads="1"/>
                        </p:cNvPicPr>
                        <p:nvPr/>
                      </p:nvPicPr>
                      <p:blipFill>
                        <a:blip r:embed="rId16"/>
                        <a:srcRect/>
                        <a:stretch>
                          <a:fillRect/>
                        </a:stretch>
                      </p:blipFill>
                      <p:spPr bwMode="auto">
                        <a:xfrm>
                          <a:off x="5423648" y="4818346"/>
                          <a:ext cx="2167452" cy="1177925"/>
                        </a:xfrm>
                        <a:prstGeom prst="rect">
                          <a:avLst/>
                        </a:prstGeom>
                        <a:noFill/>
                      </p:spPr>
                    </p:pic>
                  </p:oleObj>
                </mc:Fallback>
              </mc:AlternateContent>
            </a:graphicData>
          </a:graphic>
        </p:graphicFrame>
        <p:sp>
          <p:nvSpPr>
            <p:cNvPr id="30" name="TextBox 29"/>
            <p:cNvSpPr txBox="1"/>
            <p:nvPr/>
          </p:nvSpPr>
          <p:spPr>
            <a:xfrm>
              <a:off x="981228" y="5350294"/>
              <a:ext cx="1572721"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Sphericity:</a:t>
              </a:r>
            </a:p>
          </p:txBody>
        </p:sp>
        <p:sp>
          <p:nvSpPr>
            <p:cNvPr id="31" name="TextBox 30"/>
            <p:cNvSpPr txBox="1"/>
            <p:nvPr/>
          </p:nvSpPr>
          <p:spPr>
            <a:xfrm>
              <a:off x="4184770" y="5350294"/>
              <a:ext cx="1781595"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Roundness</a:t>
              </a:r>
              <a:r>
                <a:rPr lang="en-US" sz="1800" i="1" dirty="0">
                  <a:latin typeface="Times New Roman" panose="02020603050405020304" pitchFamily="18" charset="0"/>
                  <a:cs typeface="Times New Roman" panose="02020603050405020304" pitchFamily="18" charset="0"/>
                </a:rPr>
                <a:t>:</a:t>
              </a:r>
            </a:p>
          </p:txBody>
        </p:sp>
      </p:grpSp>
      <p:sp>
        <p:nvSpPr>
          <p:cNvPr id="13"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LABORATORY TESTING</a:t>
            </a:r>
          </a:p>
        </p:txBody>
      </p:sp>
    </p:spTree>
    <p:extLst>
      <p:ext uri="{BB962C8B-B14F-4D97-AF65-F5344CB8AC3E}">
        <p14:creationId xmlns:p14="http://schemas.microsoft.com/office/powerpoint/2010/main" val="425768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4"/>
                                        </p:tgtEl>
                                      </p:cBhvr>
                                    </p:cmd>
                                  </p:childTnLst>
                                </p:cTn>
                              </p:par>
                              <p:par>
                                <p:cTn id="7" presetID="1" presetClass="mediacall" presetSubtype="0" fill="hold" nodeType="withEffect">
                                  <p:stCondLst>
                                    <p:cond delay="0"/>
                                  </p:stCondLst>
                                  <p:childTnLst>
                                    <p:cmd type="call" cmd="playFrom(0.0)">
                                      <p:cBhvr>
                                        <p:cTn id="8" dur="12000" fill="hold"/>
                                        <p:tgtEl>
                                          <p:spTgt spid="25"/>
                                        </p:tgtEl>
                                      </p:cBhvr>
                                    </p:cmd>
                                  </p:childTnLst>
                                </p:cTn>
                              </p:par>
                              <p:par>
                                <p:cTn id="9" presetID="1" presetClass="mediacall" presetSubtype="0" fill="hold" nodeType="withEffect">
                                  <p:stCondLst>
                                    <p:cond delay="0"/>
                                  </p:stCondLst>
                                  <p:childTnLst>
                                    <p:cmd type="call" cmd="playFrom(0.0)">
                                      <p:cBhvr>
                                        <p:cTn id="10" dur="12000" fill="hold"/>
                                        <p:tgtEl>
                                          <p:spTgt spid="35"/>
                                        </p:tgtEl>
                                      </p:cBhvr>
                                    </p:cmd>
                                  </p:childTnLst>
                                </p:cTn>
                              </p:par>
                              <p:par>
                                <p:cTn id="11" presetID="1" presetClass="mediacall" presetSubtype="0" fill="hold" nodeType="withEffect">
                                  <p:stCondLst>
                                    <p:cond delay="0"/>
                                  </p:stCondLst>
                                  <p:childTnLst>
                                    <p:cmd type="call" cmd="playFrom(0.0)">
                                      <p:cBhvr>
                                        <p:cTn id="12" dur="12000" fill="hold"/>
                                        <p:tgtEl>
                                          <p:spTgt spid="23"/>
                                        </p:tgtEl>
                                      </p:cBhvr>
                                    </p:cmd>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nodeType="clickEffect">
                                  <p:stCondLst>
                                    <p:cond delay="0"/>
                                  </p:stCondLst>
                                  <p:childTnLst>
                                    <p:animEffect transition="out" filter="wipe(up)">
                                      <p:cBhvr>
                                        <p:cTn id="16" dur="10000"/>
                                        <p:tgtEl>
                                          <p:spTgt spid="4"/>
                                        </p:tgtEl>
                                      </p:cBhvr>
                                    </p:animEffect>
                                    <p:set>
                                      <p:cBhvr>
                                        <p:cTn id="17" dur="1" fill="hold">
                                          <p:stCondLst>
                                            <p:cond delay="9999"/>
                                          </p:stCondLst>
                                        </p:cTn>
                                        <p:tgtEl>
                                          <p:spTgt spid="4"/>
                                        </p:tgtEl>
                                        <p:attrNameLst>
                                          <p:attrName>style.visibility</p:attrName>
                                        </p:attrNameLst>
                                      </p:cBhvr>
                                      <p:to>
                                        <p:strVal val="hidden"/>
                                      </p:to>
                                    </p:set>
                                    <p:cmd type="call" cmd="stop">
                                      <p:cBhvr>
                                        <p:cTn id="18" dur="1">
                                          <p:stCondLst>
                                            <p:cond delay="9999"/>
                                          </p:stCondLst>
                                        </p:cTn>
                                        <p:tgtEl>
                                          <p:spTgt spid="4"/>
                                        </p:tgtEl>
                                      </p:cBhvr>
                                    </p:cmd>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3.33333E-6 -1.11111E-6 L 0.45139 -1.11111E-6 " pathEditMode="relative" rAng="0" ptsTypes="AA">
                                      <p:cBhvr>
                                        <p:cTn id="22" dur="2000" fill="hold"/>
                                        <p:tgtEl>
                                          <p:spTgt spid="25"/>
                                        </p:tgtEl>
                                        <p:attrNameLst>
                                          <p:attrName>ppt_x</p:attrName>
                                          <p:attrName>ppt_y</p:attrName>
                                        </p:attrNameLst>
                                      </p:cBhvr>
                                      <p:rCtr x="22569" y="0"/>
                                    </p:animMotion>
                                  </p:childTnLst>
                                </p:cTn>
                              </p:par>
                            </p:childTnLst>
                          </p:cTn>
                        </p:par>
                        <p:par>
                          <p:cTn id="23" fill="hold">
                            <p:stCondLst>
                              <p:cond delay="2000"/>
                            </p:stCondLst>
                            <p:childTnLst>
                              <p:par>
                                <p:cTn id="24" presetID="1" presetClass="exit"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nodeType="clickEffect">
                                  <p:stCondLst>
                                    <p:cond delay="0"/>
                                  </p:stCondLst>
                                  <p:childTnLst>
                                    <p:animEffect transition="out" filter="wipe(down)">
                                      <p:cBhvr>
                                        <p:cTn id="29" dur="10000"/>
                                        <p:tgtEl>
                                          <p:spTgt spid="25"/>
                                        </p:tgtEl>
                                      </p:cBhvr>
                                    </p:animEffect>
                                    <p:set>
                                      <p:cBhvr>
                                        <p:cTn id="30" dur="1" fill="hold">
                                          <p:stCondLst>
                                            <p:cond delay="9999"/>
                                          </p:stCondLst>
                                        </p:cTn>
                                        <p:tgtEl>
                                          <p:spTgt spid="25"/>
                                        </p:tgtEl>
                                        <p:attrNameLst>
                                          <p:attrName>style.visibility</p:attrName>
                                        </p:attrNameLst>
                                      </p:cBhvr>
                                      <p:to>
                                        <p:strVal val="hidden"/>
                                      </p:to>
                                    </p:set>
                                    <p:cmd type="call" cmd="stop">
                                      <p:cBhvr>
                                        <p:cTn id="31" dur="1">
                                          <p:stCondLst>
                                            <p:cond delay="9999"/>
                                          </p:stCondLst>
                                        </p:cTn>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repeatCount="indefinite" fill="hold" display="0">
                  <p:stCondLst>
                    <p:cond delay="indefinite"/>
                  </p:stCondLst>
                </p:cTn>
                <p:tgtEl>
                  <p:spTgt spid="25"/>
                </p:tgtEl>
              </p:cMediaNode>
            </p:video>
            <p:video>
              <p:cMediaNode vol="80000">
                <p:cTn id="33" repeatCount="indefinite" fill="hold" display="0">
                  <p:stCondLst>
                    <p:cond delay="indefinite"/>
                  </p:stCondLst>
                </p:cTn>
                <p:tgtEl>
                  <p:spTgt spid="23"/>
                </p:tgtEl>
              </p:cMediaNode>
            </p:video>
            <p:video>
              <p:cMediaNode vol="80000">
                <p:cTn id="34" repeatCount="indefinite" fill="hold" display="0">
                  <p:stCondLst>
                    <p:cond delay="indefinite"/>
                  </p:stCondLst>
                </p:cTn>
                <p:tgtEl>
                  <p:spTgt spid="35"/>
                </p:tgtEl>
              </p:cMediaNode>
            </p:video>
            <p:video>
              <p:cMediaNode vol="80000">
                <p:cTn id="35" repeatCount="indefinite" fill="hold" display="0">
                  <p:stCondLst>
                    <p:cond delay="indefinite"/>
                  </p:stCondLst>
                </p:cTn>
                <p:tgtEl>
                  <p:spTgt spid="4"/>
                </p:tgtEl>
              </p:cMediaNode>
            </p:video>
          </p:childTnLst>
        </p:cTn>
      </p:par>
    </p:tnLst>
    <p:bldLst>
      <p:bldP spid="1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BEA549F-D824-4EB1-AC8C-E0B76806C1ED}"/>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Permeability Test</a:t>
            </a:r>
          </a:p>
        </p:txBody>
      </p:sp>
      <p:sp>
        <p:nvSpPr>
          <p:cNvPr id="8"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LABORATORY TESTING</a:t>
            </a:r>
          </a:p>
        </p:txBody>
      </p:sp>
      <p:graphicFrame>
        <p:nvGraphicFramePr>
          <p:cNvPr id="3" name="Table 2">
            <a:extLst>
              <a:ext uri="{FF2B5EF4-FFF2-40B4-BE49-F238E27FC236}">
                <a16:creationId xmlns:a16="http://schemas.microsoft.com/office/drawing/2014/main" id="{46732606-2C1C-4B2E-9B7E-CCBEBF880FEC}"/>
              </a:ext>
            </a:extLst>
          </p:cNvPr>
          <p:cNvGraphicFramePr>
            <a:graphicFrameLocks noGrp="1"/>
          </p:cNvGraphicFramePr>
          <p:nvPr>
            <p:extLst>
              <p:ext uri="{D42A27DB-BD31-4B8C-83A1-F6EECF244321}">
                <p14:modId xmlns:p14="http://schemas.microsoft.com/office/powerpoint/2010/main" val="674625003"/>
              </p:ext>
            </p:extLst>
          </p:nvPr>
        </p:nvGraphicFramePr>
        <p:xfrm>
          <a:off x="1601506" y="1527095"/>
          <a:ext cx="5980176" cy="4788058"/>
        </p:xfrm>
        <a:graphic>
          <a:graphicData uri="http://schemas.openxmlformats.org/drawingml/2006/table">
            <a:tbl>
              <a:tblPr>
                <a:tableStyleId>{5940675A-B579-460E-94D1-54222C63F5DA}</a:tableStyleId>
              </a:tblPr>
              <a:tblGrid>
                <a:gridCol w="731520">
                  <a:extLst>
                    <a:ext uri="{9D8B030D-6E8A-4147-A177-3AD203B41FA5}">
                      <a16:colId xmlns:a16="http://schemas.microsoft.com/office/drawing/2014/main" val="3863186108"/>
                    </a:ext>
                  </a:extLst>
                </a:gridCol>
                <a:gridCol w="1033272">
                  <a:extLst>
                    <a:ext uri="{9D8B030D-6E8A-4147-A177-3AD203B41FA5}">
                      <a16:colId xmlns:a16="http://schemas.microsoft.com/office/drawing/2014/main" val="305784768"/>
                    </a:ext>
                  </a:extLst>
                </a:gridCol>
                <a:gridCol w="996696">
                  <a:extLst>
                    <a:ext uri="{9D8B030D-6E8A-4147-A177-3AD203B41FA5}">
                      <a16:colId xmlns:a16="http://schemas.microsoft.com/office/drawing/2014/main" val="2957382563"/>
                    </a:ext>
                  </a:extLst>
                </a:gridCol>
                <a:gridCol w="475488">
                  <a:extLst>
                    <a:ext uri="{9D8B030D-6E8A-4147-A177-3AD203B41FA5}">
                      <a16:colId xmlns:a16="http://schemas.microsoft.com/office/drawing/2014/main" val="1424151418"/>
                    </a:ext>
                  </a:extLst>
                </a:gridCol>
                <a:gridCol w="594360">
                  <a:extLst>
                    <a:ext uri="{9D8B030D-6E8A-4147-A177-3AD203B41FA5}">
                      <a16:colId xmlns:a16="http://schemas.microsoft.com/office/drawing/2014/main" val="78222313"/>
                    </a:ext>
                  </a:extLst>
                </a:gridCol>
                <a:gridCol w="594360">
                  <a:extLst>
                    <a:ext uri="{9D8B030D-6E8A-4147-A177-3AD203B41FA5}">
                      <a16:colId xmlns:a16="http://schemas.microsoft.com/office/drawing/2014/main" val="3505534191"/>
                    </a:ext>
                  </a:extLst>
                </a:gridCol>
                <a:gridCol w="777240">
                  <a:extLst>
                    <a:ext uri="{9D8B030D-6E8A-4147-A177-3AD203B41FA5}">
                      <a16:colId xmlns:a16="http://schemas.microsoft.com/office/drawing/2014/main" val="1874393920"/>
                    </a:ext>
                  </a:extLst>
                </a:gridCol>
                <a:gridCol w="777240">
                  <a:extLst>
                    <a:ext uri="{9D8B030D-6E8A-4147-A177-3AD203B41FA5}">
                      <a16:colId xmlns:a16="http://schemas.microsoft.com/office/drawing/2014/main" val="2893477799"/>
                    </a:ext>
                  </a:extLst>
                </a:gridCol>
              </a:tblGrid>
              <a:tr h="123017">
                <a:tc rowSpan="2">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Cell Number</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rowSpan="2">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Sample ID</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rowSpan="2">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Material Description</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rowSpan="2">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w</a:t>
                      </a:r>
                    </a:p>
                    <a:p>
                      <a:pPr algn="ctr" fontAlgn="ctr"/>
                      <a:r>
                        <a:rPr lang="en-GB" sz="1400" b="1" u="none" strike="noStrike" dirty="0">
                          <a:effectLst/>
                          <a:latin typeface="Times New Roman" panose="02020603050405020304" pitchFamily="18" charset="0"/>
                          <a:cs typeface="Times New Roman" panose="02020603050405020304" pitchFamily="18" charset="0"/>
                        </a:rPr>
                        <a:t>(%)</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gridSpan="2">
                  <a:txBody>
                    <a:bodyPr/>
                    <a:lstStyle/>
                    <a:p>
                      <a:pPr algn="ctr" fontAlgn="ctr"/>
                      <a:r>
                        <a:rPr lang="el-GR" sz="1400" b="1" u="none" strike="noStrike">
                          <a:effectLst/>
                          <a:latin typeface="Times New Roman" panose="02020603050405020304" pitchFamily="18" charset="0"/>
                          <a:cs typeface="Times New Roman" panose="02020603050405020304" pitchFamily="18" charset="0"/>
                        </a:rPr>
                        <a:t>γ</a:t>
                      </a:r>
                      <a:r>
                        <a:rPr lang="en-GB" sz="1400" b="1" u="none" strike="noStrike" baseline="-25000">
                          <a:effectLst/>
                          <a:latin typeface="Times New Roman" panose="02020603050405020304" pitchFamily="18" charset="0"/>
                          <a:cs typeface="Times New Roman" panose="02020603050405020304" pitchFamily="18" charset="0"/>
                        </a:rPr>
                        <a:t>d</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hMerge="1">
                  <a:txBody>
                    <a:bodyPr/>
                    <a:lstStyle/>
                    <a:p>
                      <a:endParaRPr lang="en-GB"/>
                    </a:p>
                  </a:txBody>
                  <a:tcPr/>
                </a:tc>
                <a:tc gridSpan="2">
                  <a:txBody>
                    <a:bodyPr/>
                    <a:lstStyle/>
                    <a:p>
                      <a:pPr algn="ctr" fontAlgn="ctr"/>
                      <a:r>
                        <a:rPr lang="en-GB" sz="1400" b="1" u="none" strike="noStrike">
                          <a:effectLst/>
                          <a:latin typeface="Times New Roman" panose="02020603050405020304" pitchFamily="18" charset="0"/>
                          <a:cs typeface="Times New Roman" panose="02020603050405020304" pitchFamily="18" charset="0"/>
                        </a:rPr>
                        <a:t>K</a:t>
                      </a:r>
                      <a:r>
                        <a:rPr lang="en-GB" sz="1400" b="1" u="none" strike="noStrike" baseline="-25000">
                          <a:effectLst/>
                          <a:latin typeface="Times New Roman" panose="02020603050405020304" pitchFamily="18" charset="0"/>
                          <a:cs typeface="Times New Roman" panose="02020603050405020304" pitchFamily="18" charset="0"/>
                        </a:rPr>
                        <a:t>sat</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hMerge="1">
                  <a:txBody>
                    <a:bodyPr/>
                    <a:lstStyle/>
                    <a:p>
                      <a:endParaRPr lang="en-GB"/>
                    </a:p>
                  </a:txBody>
                  <a:tcPr/>
                </a:tc>
                <a:extLst>
                  <a:ext uri="{0D108BD9-81ED-4DB2-BD59-A6C34878D82A}">
                    <a16:rowId xmlns:a16="http://schemas.microsoft.com/office/drawing/2014/main" val="3500697143"/>
                  </a:ext>
                </a:extLst>
              </a:tr>
              <a:tr h="209664">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1400" b="1" u="none" strike="noStrike" dirty="0" err="1">
                          <a:effectLst/>
                          <a:latin typeface="Times New Roman" panose="02020603050405020304" pitchFamily="18" charset="0"/>
                          <a:cs typeface="Times New Roman" panose="02020603050405020304" pitchFamily="18" charset="0"/>
                        </a:rPr>
                        <a:t>pcf</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b="1" u="none" strike="noStrike" dirty="0" err="1">
                          <a:effectLst/>
                          <a:latin typeface="Times New Roman" panose="02020603050405020304" pitchFamily="18" charset="0"/>
                          <a:cs typeface="Times New Roman" panose="02020603050405020304" pitchFamily="18" charset="0"/>
                        </a:rPr>
                        <a:t>kN</a:t>
                      </a:r>
                      <a:r>
                        <a:rPr lang="en-GB" sz="1400" b="1" u="none" strike="noStrike" dirty="0">
                          <a:effectLst/>
                          <a:latin typeface="Times New Roman" panose="02020603050405020304" pitchFamily="18" charset="0"/>
                          <a:cs typeface="Times New Roman" panose="02020603050405020304" pitchFamily="18" charset="0"/>
                        </a:rPr>
                        <a:t>/m</a:t>
                      </a:r>
                      <a:r>
                        <a:rPr lang="en-GB" sz="1400" b="1" u="none" strike="noStrike" baseline="30000" dirty="0">
                          <a:effectLst/>
                          <a:latin typeface="Times New Roman" panose="02020603050405020304" pitchFamily="18" charset="0"/>
                          <a:cs typeface="Times New Roman" panose="02020603050405020304" pitchFamily="18" charset="0"/>
                        </a:rPr>
                        <a:t>3</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(in/sec)</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(cm/sec)</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extLst>
                  <a:ext uri="{0D108BD9-81ED-4DB2-BD59-A6C34878D82A}">
                    <a16:rowId xmlns:a16="http://schemas.microsoft.com/office/drawing/2014/main" val="1178828487"/>
                  </a:ext>
                </a:extLst>
              </a:tr>
              <a:tr h="209664">
                <a:tc rowSpan="3">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185</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18517GS002</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rowSpan="3">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Coarse RCA</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10.5</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122.4</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19.22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3.93E-05</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9.97E-05</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extLst>
                  <a:ext uri="{0D108BD9-81ED-4DB2-BD59-A6C34878D82A}">
                    <a16:rowId xmlns:a16="http://schemas.microsoft.com/office/drawing/2014/main" val="2742516343"/>
                  </a:ext>
                </a:extLst>
              </a:tr>
              <a:tr h="209664">
                <a:tc vMerge="1">
                  <a:txBody>
                    <a:bodyPr/>
                    <a:lstStyle/>
                    <a:p>
                      <a:endParaRPr lang="en-GB"/>
                    </a:p>
                  </a:txBody>
                  <a:tcP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18517GS004</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122.4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19.22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1.60E-04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4.06E-04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extLst>
                  <a:ext uri="{0D108BD9-81ED-4DB2-BD59-A6C34878D82A}">
                    <a16:rowId xmlns:a16="http://schemas.microsoft.com/office/drawing/2014/main" val="4238859555"/>
                  </a:ext>
                </a:extLst>
              </a:tr>
              <a:tr h="209664">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18517GS008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122.4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19.22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3.28E-04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8.34E-04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extLst>
                  <a:ext uri="{0D108BD9-81ED-4DB2-BD59-A6C34878D82A}">
                    <a16:rowId xmlns:a16="http://schemas.microsoft.com/office/drawing/2014/main" val="2576381637"/>
                  </a:ext>
                </a:extLst>
              </a:tr>
              <a:tr h="209664">
                <a:tc rowSpan="3">
                  <a:txBody>
                    <a:bodyPr/>
                    <a:lstStyle/>
                    <a:p>
                      <a:pPr algn="ctr" fontAlgn="ctr"/>
                      <a:r>
                        <a:rPr lang="en-GB" sz="1400" u="none" strike="noStrike">
                          <a:effectLst/>
                          <a:latin typeface="Times New Roman" panose="02020603050405020304" pitchFamily="18" charset="0"/>
                          <a:cs typeface="Times New Roman" panose="02020603050405020304" pitchFamily="18" charset="0"/>
                        </a:rPr>
                        <a:t>186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18617GS006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rowSpan="3">
                  <a:txBody>
                    <a:bodyPr/>
                    <a:lstStyle/>
                    <a:p>
                      <a:pPr algn="ctr" fontAlgn="ctr"/>
                      <a:r>
                        <a:rPr lang="en-GB" sz="1400" u="none" strike="noStrike">
                          <a:effectLst/>
                          <a:latin typeface="Times New Roman" panose="02020603050405020304" pitchFamily="18" charset="0"/>
                          <a:cs typeface="Times New Roman" panose="02020603050405020304" pitchFamily="18" charset="0"/>
                        </a:rPr>
                        <a:t>Fine RCA</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121.1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19.02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2.09E-04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5.32E-04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extLst>
                  <a:ext uri="{0D108BD9-81ED-4DB2-BD59-A6C34878D82A}">
                    <a16:rowId xmlns:a16="http://schemas.microsoft.com/office/drawing/2014/main" val="2309672464"/>
                  </a:ext>
                </a:extLst>
              </a:tr>
              <a:tr h="209664">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18617GS007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121.1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19.02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1.94E-04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4.94E-04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extLst>
                  <a:ext uri="{0D108BD9-81ED-4DB2-BD59-A6C34878D82A}">
                    <a16:rowId xmlns:a16="http://schemas.microsoft.com/office/drawing/2014/main" val="3674818823"/>
                  </a:ext>
                </a:extLst>
              </a:tr>
              <a:tr h="209664">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18617GS008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121.1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19.02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1.33E-04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3.38E-04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extLst>
                  <a:ext uri="{0D108BD9-81ED-4DB2-BD59-A6C34878D82A}">
                    <a16:rowId xmlns:a16="http://schemas.microsoft.com/office/drawing/2014/main" val="1497545583"/>
                  </a:ext>
                </a:extLst>
              </a:tr>
              <a:tr h="209664">
                <a:tc rowSpan="3">
                  <a:txBody>
                    <a:bodyPr/>
                    <a:lstStyle/>
                    <a:p>
                      <a:pPr algn="ctr" fontAlgn="ctr"/>
                      <a:r>
                        <a:rPr lang="en-GB" sz="1400" u="none" strike="noStrike">
                          <a:effectLst/>
                          <a:latin typeface="Times New Roman" panose="02020603050405020304" pitchFamily="18" charset="0"/>
                          <a:cs typeface="Times New Roman" panose="02020603050405020304" pitchFamily="18" charset="0"/>
                        </a:rPr>
                        <a:t>188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18817GS005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rowSpan="3">
                  <a:txBody>
                    <a:bodyPr/>
                    <a:lstStyle/>
                    <a:p>
                      <a:pPr algn="ctr" fontAlgn="ctr"/>
                      <a:r>
                        <a:rPr lang="en-GB" sz="1400" u="none" strike="noStrike">
                          <a:effectLst/>
                          <a:latin typeface="Times New Roman" panose="02020603050405020304" pitchFamily="18" charset="0"/>
                          <a:cs typeface="Times New Roman" panose="02020603050405020304" pitchFamily="18" charset="0"/>
                        </a:rPr>
                        <a:t>Limestone</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6.6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143.0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22.46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1.90E-05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4.82E-05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extLst>
                  <a:ext uri="{0D108BD9-81ED-4DB2-BD59-A6C34878D82A}">
                    <a16:rowId xmlns:a16="http://schemas.microsoft.com/office/drawing/2014/main" val="1257201463"/>
                  </a:ext>
                </a:extLst>
              </a:tr>
              <a:tr h="209664">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18817GS006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6.6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143.0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22.46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1.93E-05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4.89E-05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extLst>
                  <a:ext uri="{0D108BD9-81ED-4DB2-BD59-A6C34878D82A}">
                    <a16:rowId xmlns:a16="http://schemas.microsoft.com/office/drawing/2014/main" val="105868927"/>
                  </a:ext>
                </a:extLst>
              </a:tr>
              <a:tr h="209664">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18817GS008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6.6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143.0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22.46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1.34E-05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3.41E-05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extLst>
                  <a:ext uri="{0D108BD9-81ED-4DB2-BD59-A6C34878D82A}">
                    <a16:rowId xmlns:a16="http://schemas.microsoft.com/office/drawing/2014/main" val="3320082105"/>
                  </a:ext>
                </a:extLst>
              </a:tr>
              <a:tr h="209664">
                <a:tc rowSpan="3">
                  <a:txBody>
                    <a:bodyPr/>
                    <a:lstStyle/>
                    <a:p>
                      <a:pPr algn="ctr" fontAlgn="ctr"/>
                      <a:r>
                        <a:rPr lang="en-GB" sz="1400" u="none" strike="noStrike">
                          <a:effectLst/>
                          <a:latin typeface="Times New Roman" panose="02020603050405020304" pitchFamily="18" charset="0"/>
                          <a:cs typeface="Times New Roman" panose="02020603050405020304" pitchFamily="18" charset="0"/>
                        </a:rPr>
                        <a:t>189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18917GS002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rowSpan="3">
                  <a:txBody>
                    <a:bodyPr/>
                    <a:lstStyle/>
                    <a:p>
                      <a:pPr algn="ctr" fontAlgn="ctr"/>
                      <a:r>
                        <a:rPr lang="en-GB" sz="1400" u="none" strike="noStrike">
                          <a:effectLst/>
                          <a:latin typeface="Times New Roman" panose="02020603050405020304" pitchFamily="18" charset="0"/>
                          <a:cs typeface="Times New Roman" panose="02020603050405020304" pitchFamily="18" charset="0"/>
                        </a:rPr>
                        <a:t>RCA+RAP</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123.0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19.32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4.84E-05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1.23E-04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extLst>
                  <a:ext uri="{0D108BD9-81ED-4DB2-BD59-A6C34878D82A}">
                    <a16:rowId xmlns:a16="http://schemas.microsoft.com/office/drawing/2014/main" val="1575286649"/>
                  </a:ext>
                </a:extLst>
              </a:tr>
              <a:tr h="209664">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18917GS003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123.0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19.32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1.91E-04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4.85E-04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extLst>
                  <a:ext uri="{0D108BD9-81ED-4DB2-BD59-A6C34878D82A}">
                    <a16:rowId xmlns:a16="http://schemas.microsoft.com/office/drawing/2014/main" val="1954720620"/>
                  </a:ext>
                </a:extLst>
              </a:tr>
              <a:tr h="209664">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18917GS006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123.0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19.32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1.10E-04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2.80E-04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extLst>
                  <a:ext uri="{0D108BD9-81ED-4DB2-BD59-A6C34878D82A}">
                    <a16:rowId xmlns:a16="http://schemas.microsoft.com/office/drawing/2014/main" val="936056396"/>
                  </a:ext>
                </a:extLst>
              </a:tr>
              <a:tr h="209664">
                <a:tc rowSpan="4">
                  <a:txBody>
                    <a:bodyPr/>
                    <a:lstStyle/>
                    <a:p>
                      <a:pPr algn="ctr" fontAlgn="ctr"/>
                      <a:r>
                        <a:rPr lang="en-GB" sz="1400" u="none" strike="noStrike">
                          <a:effectLst/>
                          <a:latin typeface="Times New Roman" panose="02020603050405020304" pitchFamily="18" charset="0"/>
                          <a:cs typeface="Times New Roman" panose="02020603050405020304" pitchFamily="18" charset="0"/>
                        </a:rPr>
                        <a:t>127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12717GS001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rowSpan="4">
                  <a:txBody>
                    <a:bodyPr/>
                    <a:lstStyle/>
                    <a:p>
                      <a:pPr algn="ctr" fontAlgn="ctr"/>
                      <a:r>
                        <a:rPr lang="en-GB" sz="1400" u="none" strike="noStrike">
                          <a:effectLst/>
                          <a:latin typeface="Times New Roman" panose="02020603050405020304" pitchFamily="18" charset="0"/>
                          <a:cs typeface="Times New Roman" panose="02020603050405020304" pitchFamily="18" charset="0"/>
                        </a:rPr>
                        <a:t>Class 6 Aggregate</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112.4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17.65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3.31E-03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8.40E-03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extLst>
                  <a:ext uri="{0D108BD9-81ED-4DB2-BD59-A6C34878D82A}">
                    <a16:rowId xmlns:a16="http://schemas.microsoft.com/office/drawing/2014/main" val="2949401869"/>
                  </a:ext>
                </a:extLst>
              </a:tr>
              <a:tr h="209664">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12717GS002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112.4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17.65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2.90E-03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7.37E-03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extLst>
                  <a:ext uri="{0D108BD9-81ED-4DB2-BD59-A6C34878D82A}">
                    <a16:rowId xmlns:a16="http://schemas.microsoft.com/office/drawing/2014/main" val="3200864206"/>
                  </a:ext>
                </a:extLst>
              </a:tr>
              <a:tr h="209664">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12717GS003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114.2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17.95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2.78E-03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7.05E-03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extLst>
                  <a:ext uri="{0D108BD9-81ED-4DB2-BD59-A6C34878D82A}">
                    <a16:rowId xmlns:a16="http://schemas.microsoft.com/office/drawing/2014/main" val="987880831"/>
                  </a:ext>
                </a:extLst>
              </a:tr>
              <a:tr h="209664">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12717GS004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110.5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17.36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5.28E-03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1.34E-02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extLst>
                  <a:ext uri="{0D108BD9-81ED-4DB2-BD59-A6C34878D82A}">
                    <a16:rowId xmlns:a16="http://schemas.microsoft.com/office/drawing/2014/main" val="1553772092"/>
                  </a:ext>
                </a:extLst>
              </a:tr>
              <a:tr h="209664">
                <a:tc rowSpan="4">
                  <a:txBody>
                    <a:bodyPr/>
                    <a:lstStyle/>
                    <a:p>
                      <a:pPr algn="ctr" fontAlgn="ctr"/>
                      <a:r>
                        <a:rPr lang="en-GB" sz="1400" u="none" strike="noStrike">
                          <a:effectLst/>
                          <a:latin typeface="Times New Roman" panose="02020603050405020304" pitchFamily="18" charset="0"/>
                          <a:cs typeface="Times New Roman" panose="02020603050405020304" pitchFamily="18" charset="0"/>
                        </a:rPr>
                        <a:t>228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22817GS001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rowSpan="4">
                  <a:txBody>
                    <a:bodyPr/>
                    <a:lstStyle/>
                    <a:p>
                      <a:pPr algn="ctr" fontAlgn="ctr"/>
                      <a:r>
                        <a:rPr lang="en-GB" sz="1400" u="none" strike="noStrike">
                          <a:effectLst/>
                          <a:latin typeface="Times New Roman" panose="02020603050405020304" pitchFamily="18" charset="0"/>
                          <a:cs typeface="Times New Roman" panose="02020603050405020304" pitchFamily="18" charset="0"/>
                        </a:rPr>
                        <a:t>Class 5Q Aggregate</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6.6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113.0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17.75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9.41E-03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2.39E-02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extLst>
                  <a:ext uri="{0D108BD9-81ED-4DB2-BD59-A6C34878D82A}">
                    <a16:rowId xmlns:a16="http://schemas.microsoft.com/office/drawing/2014/main" val="3555461589"/>
                  </a:ext>
                </a:extLst>
              </a:tr>
              <a:tr h="209664">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22817GS002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106.1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16.67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2.07E-03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5.26E-03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extLst>
                  <a:ext uri="{0D108BD9-81ED-4DB2-BD59-A6C34878D82A}">
                    <a16:rowId xmlns:a16="http://schemas.microsoft.com/office/drawing/2014/main" val="1826939703"/>
                  </a:ext>
                </a:extLst>
              </a:tr>
              <a:tr h="209664">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22817GS003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111.1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17.46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4.61E-03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1.17E-02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extLst>
                  <a:ext uri="{0D108BD9-81ED-4DB2-BD59-A6C34878D82A}">
                    <a16:rowId xmlns:a16="http://schemas.microsoft.com/office/drawing/2014/main" val="277123049"/>
                  </a:ext>
                </a:extLst>
              </a:tr>
              <a:tr h="209664">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22817GS004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6.3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108.6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17.06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2.10E-03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5.33E-03</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279" marR="4279" marT="4279" marB="0" anchor="ctr"/>
                </a:tc>
                <a:extLst>
                  <a:ext uri="{0D108BD9-81ED-4DB2-BD59-A6C34878D82A}">
                    <a16:rowId xmlns:a16="http://schemas.microsoft.com/office/drawing/2014/main" val="917237939"/>
                  </a:ext>
                </a:extLst>
              </a:tr>
            </a:tbl>
          </a:graphicData>
        </a:graphic>
      </p:graphicFrame>
    </p:spTree>
    <p:extLst>
      <p:ext uri="{BB962C8B-B14F-4D97-AF65-F5344CB8AC3E}">
        <p14:creationId xmlns:p14="http://schemas.microsoft.com/office/powerpoint/2010/main" val="1925291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CC0C4A07-4583-4FA3-B0BE-DB61FE684681}"/>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Permeability Test</a:t>
            </a:r>
          </a:p>
        </p:txBody>
      </p:sp>
      <p:sp>
        <p:nvSpPr>
          <p:cNvPr id="6"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LABORATORY TESTING</a:t>
            </a:r>
          </a:p>
        </p:txBody>
      </p:sp>
      <p:graphicFrame>
        <p:nvGraphicFramePr>
          <p:cNvPr id="2" name="Table 1">
            <a:extLst>
              <a:ext uri="{FF2B5EF4-FFF2-40B4-BE49-F238E27FC236}">
                <a16:creationId xmlns:a16="http://schemas.microsoft.com/office/drawing/2014/main" id="{DF185409-109B-4EAF-ADC8-311848543581}"/>
              </a:ext>
            </a:extLst>
          </p:cNvPr>
          <p:cNvGraphicFramePr>
            <a:graphicFrameLocks noGrp="1"/>
          </p:cNvGraphicFramePr>
          <p:nvPr>
            <p:extLst>
              <p:ext uri="{D42A27DB-BD31-4B8C-83A1-F6EECF244321}">
                <p14:modId xmlns:p14="http://schemas.microsoft.com/office/powerpoint/2010/main" val="1366897016"/>
              </p:ext>
            </p:extLst>
          </p:nvPr>
        </p:nvGraphicFramePr>
        <p:xfrm>
          <a:off x="1601506" y="1901525"/>
          <a:ext cx="5980176" cy="2659380"/>
        </p:xfrm>
        <a:graphic>
          <a:graphicData uri="http://schemas.openxmlformats.org/drawingml/2006/table">
            <a:tbl>
              <a:tblPr>
                <a:tableStyleId>{5940675A-B579-460E-94D1-54222C63F5DA}</a:tableStyleId>
              </a:tblPr>
              <a:tblGrid>
                <a:gridCol w="731520">
                  <a:extLst>
                    <a:ext uri="{9D8B030D-6E8A-4147-A177-3AD203B41FA5}">
                      <a16:colId xmlns:a16="http://schemas.microsoft.com/office/drawing/2014/main" val="2358445016"/>
                    </a:ext>
                  </a:extLst>
                </a:gridCol>
                <a:gridCol w="1033272">
                  <a:extLst>
                    <a:ext uri="{9D8B030D-6E8A-4147-A177-3AD203B41FA5}">
                      <a16:colId xmlns:a16="http://schemas.microsoft.com/office/drawing/2014/main" val="1415290044"/>
                    </a:ext>
                  </a:extLst>
                </a:gridCol>
                <a:gridCol w="996696">
                  <a:extLst>
                    <a:ext uri="{9D8B030D-6E8A-4147-A177-3AD203B41FA5}">
                      <a16:colId xmlns:a16="http://schemas.microsoft.com/office/drawing/2014/main" val="4068896921"/>
                    </a:ext>
                  </a:extLst>
                </a:gridCol>
                <a:gridCol w="475488">
                  <a:extLst>
                    <a:ext uri="{9D8B030D-6E8A-4147-A177-3AD203B41FA5}">
                      <a16:colId xmlns:a16="http://schemas.microsoft.com/office/drawing/2014/main" val="2406081224"/>
                    </a:ext>
                  </a:extLst>
                </a:gridCol>
                <a:gridCol w="594360">
                  <a:extLst>
                    <a:ext uri="{9D8B030D-6E8A-4147-A177-3AD203B41FA5}">
                      <a16:colId xmlns:a16="http://schemas.microsoft.com/office/drawing/2014/main" val="1562613929"/>
                    </a:ext>
                  </a:extLst>
                </a:gridCol>
                <a:gridCol w="594360">
                  <a:extLst>
                    <a:ext uri="{9D8B030D-6E8A-4147-A177-3AD203B41FA5}">
                      <a16:colId xmlns:a16="http://schemas.microsoft.com/office/drawing/2014/main" val="3128035506"/>
                    </a:ext>
                  </a:extLst>
                </a:gridCol>
                <a:gridCol w="777240">
                  <a:extLst>
                    <a:ext uri="{9D8B030D-6E8A-4147-A177-3AD203B41FA5}">
                      <a16:colId xmlns:a16="http://schemas.microsoft.com/office/drawing/2014/main" val="2136538456"/>
                    </a:ext>
                  </a:extLst>
                </a:gridCol>
                <a:gridCol w="777240">
                  <a:extLst>
                    <a:ext uri="{9D8B030D-6E8A-4147-A177-3AD203B41FA5}">
                      <a16:colId xmlns:a16="http://schemas.microsoft.com/office/drawing/2014/main" val="2733141686"/>
                    </a:ext>
                  </a:extLst>
                </a:gridCol>
              </a:tblGrid>
              <a:tr h="116357">
                <a:tc rowSpan="2">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Cell Number</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rowSpan="2">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Sample ID</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rowSpan="2">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Material Description</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rowSpan="2">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w</a:t>
                      </a:r>
                    </a:p>
                    <a:p>
                      <a:pPr algn="ctr" fontAlgn="ctr"/>
                      <a:r>
                        <a:rPr lang="en-GB" sz="1400" b="1" u="none" strike="noStrike" dirty="0">
                          <a:effectLst/>
                          <a:latin typeface="Times New Roman" panose="02020603050405020304" pitchFamily="18" charset="0"/>
                          <a:cs typeface="Times New Roman" panose="02020603050405020304" pitchFamily="18" charset="0"/>
                        </a:rPr>
                        <a:t>(%)</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gridSpan="2">
                  <a:txBody>
                    <a:bodyPr/>
                    <a:lstStyle/>
                    <a:p>
                      <a:pPr algn="ctr" fontAlgn="ctr"/>
                      <a:r>
                        <a:rPr lang="el-GR" sz="1400" b="1" u="none" strike="noStrike" dirty="0">
                          <a:effectLst/>
                          <a:latin typeface="Times New Roman" panose="02020603050405020304" pitchFamily="18" charset="0"/>
                          <a:cs typeface="Times New Roman" panose="02020603050405020304" pitchFamily="18" charset="0"/>
                        </a:rPr>
                        <a:t>γ</a:t>
                      </a:r>
                      <a:r>
                        <a:rPr lang="en-GB" sz="1400" b="1" u="none" strike="noStrike" baseline="-25000" dirty="0">
                          <a:effectLst/>
                          <a:latin typeface="Times New Roman" panose="02020603050405020304" pitchFamily="18" charset="0"/>
                          <a:cs typeface="Times New Roman" panose="02020603050405020304" pitchFamily="18" charset="0"/>
                        </a:rPr>
                        <a:t>d</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hMerge="1">
                  <a:txBody>
                    <a:bodyPr/>
                    <a:lstStyle/>
                    <a:p>
                      <a:endParaRPr lang="en-GB"/>
                    </a:p>
                  </a:txBody>
                  <a:tcPr/>
                </a:tc>
                <a:tc gridSpan="2">
                  <a:txBody>
                    <a:bodyPr/>
                    <a:lstStyle/>
                    <a:p>
                      <a:pPr algn="ctr" fontAlgn="ctr"/>
                      <a:r>
                        <a:rPr lang="en-GB" sz="1400" b="1" u="none" strike="noStrike" dirty="0" err="1">
                          <a:effectLst/>
                          <a:latin typeface="Times New Roman" panose="02020603050405020304" pitchFamily="18" charset="0"/>
                          <a:cs typeface="Times New Roman" panose="02020603050405020304" pitchFamily="18" charset="0"/>
                        </a:rPr>
                        <a:t>K</a:t>
                      </a:r>
                      <a:r>
                        <a:rPr lang="en-GB" sz="1400" b="1" u="none" strike="noStrike" baseline="-25000" dirty="0" err="1">
                          <a:effectLst/>
                          <a:latin typeface="Times New Roman" panose="02020603050405020304" pitchFamily="18" charset="0"/>
                          <a:cs typeface="Times New Roman" panose="02020603050405020304" pitchFamily="18" charset="0"/>
                        </a:rPr>
                        <a:t>sat</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hMerge="1">
                  <a:txBody>
                    <a:bodyPr/>
                    <a:lstStyle/>
                    <a:p>
                      <a:endParaRPr lang="en-GB"/>
                    </a:p>
                  </a:txBody>
                  <a:tcPr/>
                </a:tc>
                <a:extLst>
                  <a:ext uri="{0D108BD9-81ED-4DB2-BD59-A6C34878D82A}">
                    <a16:rowId xmlns:a16="http://schemas.microsoft.com/office/drawing/2014/main" val="929355958"/>
                  </a:ext>
                </a:extLst>
              </a:tr>
              <a:tr h="228600">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1400" b="1" u="none" strike="noStrike" dirty="0" err="1">
                          <a:effectLst/>
                          <a:latin typeface="Times New Roman" panose="02020603050405020304" pitchFamily="18" charset="0"/>
                          <a:cs typeface="Times New Roman" panose="02020603050405020304" pitchFamily="18" charset="0"/>
                        </a:rPr>
                        <a:t>pcf</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b="1" u="none" strike="noStrike" dirty="0" err="1">
                          <a:effectLst/>
                          <a:latin typeface="Times New Roman" panose="02020603050405020304" pitchFamily="18" charset="0"/>
                          <a:cs typeface="Times New Roman" panose="02020603050405020304" pitchFamily="18" charset="0"/>
                        </a:rPr>
                        <a:t>kN</a:t>
                      </a:r>
                      <a:r>
                        <a:rPr lang="en-GB" sz="1400" b="1" u="none" strike="noStrike" dirty="0">
                          <a:effectLst/>
                          <a:latin typeface="Times New Roman" panose="02020603050405020304" pitchFamily="18" charset="0"/>
                          <a:cs typeface="Times New Roman" panose="02020603050405020304" pitchFamily="18" charset="0"/>
                        </a:rPr>
                        <a:t>/m</a:t>
                      </a:r>
                      <a:r>
                        <a:rPr lang="en-GB" sz="1400" b="1" u="none" strike="noStrike" baseline="30000" dirty="0">
                          <a:effectLst/>
                          <a:latin typeface="Times New Roman" panose="02020603050405020304" pitchFamily="18" charset="0"/>
                          <a:cs typeface="Times New Roman" panose="02020603050405020304" pitchFamily="18" charset="0"/>
                        </a:rPr>
                        <a:t>3</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(in/sec)</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(cm/sec)</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85930852"/>
                  </a:ext>
                </a:extLst>
              </a:tr>
              <a:tr h="198120">
                <a:tc rowSpan="2">
                  <a:txBody>
                    <a:bodyPr/>
                    <a:lstStyle/>
                    <a:p>
                      <a:pPr algn="ctr" fontAlgn="ctr"/>
                      <a:r>
                        <a:rPr lang="en-GB" sz="1400" u="none" strike="noStrike">
                          <a:effectLst/>
                          <a:latin typeface="Times New Roman" panose="02020603050405020304" pitchFamily="18" charset="0"/>
                          <a:cs typeface="Times New Roman" panose="02020603050405020304" pitchFamily="18" charset="0"/>
                        </a:rPr>
                        <a:t>185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18517SS006</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rowSpan="2">
                  <a:txBody>
                    <a:bodyPr/>
                    <a:lstStyle/>
                    <a:p>
                      <a:pPr algn="ctr" fontAlgn="ctr"/>
                      <a:r>
                        <a:rPr lang="en-GB" sz="1400" u="none" strike="noStrike">
                          <a:effectLst/>
                          <a:latin typeface="Times New Roman" panose="02020603050405020304" pitchFamily="18" charset="0"/>
                          <a:cs typeface="Times New Roman" panose="02020603050405020304" pitchFamily="18" charset="0"/>
                        </a:rPr>
                        <a:t>Sand Subgrade</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119.2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18.73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8.50E-04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2.16E-03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560517505"/>
                  </a:ext>
                </a:extLst>
              </a:tr>
              <a:tr h="198120">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18517SS007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119.9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18.83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6.57E-03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1.67E-02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717222759"/>
                  </a:ext>
                </a:extLst>
              </a:tr>
              <a:tr h="198120">
                <a:tc rowSpan="2">
                  <a:txBody>
                    <a:bodyPr/>
                    <a:lstStyle/>
                    <a:p>
                      <a:pPr algn="ctr" fontAlgn="ctr"/>
                      <a:r>
                        <a:rPr lang="en-GB" sz="1400" u="none" strike="noStrike">
                          <a:effectLst/>
                          <a:latin typeface="Times New Roman" panose="02020603050405020304" pitchFamily="18" charset="0"/>
                          <a:cs typeface="Times New Roman" panose="02020603050405020304" pitchFamily="18" charset="0"/>
                        </a:rPr>
                        <a:t>186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18617SS006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rowSpan="2">
                  <a:txBody>
                    <a:bodyPr/>
                    <a:lstStyle/>
                    <a:p>
                      <a:pPr algn="ctr" fontAlgn="ctr"/>
                      <a:r>
                        <a:rPr lang="en-GB" sz="1400" u="none" strike="noStrike">
                          <a:effectLst/>
                          <a:latin typeface="Times New Roman" panose="02020603050405020304" pitchFamily="18" charset="0"/>
                          <a:cs typeface="Times New Roman" panose="02020603050405020304" pitchFamily="18" charset="0"/>
                        </a:rPr>
                        <a:t>Sand Subgrade</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4.78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115.5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18.14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1.69E-04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4.30E-04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682655023"/>
                  </a:ext>
                </a:extLst>
              </a:tr>
              <a:tr h="198120">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18617SS007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119.2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18.73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2.54E-04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6.46E-04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785163835"/>
                  </a:ext>
                </a:extLst>
              </a:tr>
              <a:tr h="198120">
                <a:tc rowSpan="2">
                  <a:txBody>
                    <a:bodyPr/>
                    <a:lstStyle/>
                    <a:p>
                      <a:pPr algn="ctr" fontAlgn="ctr"/>
                      <a:r>
                        <a:rPr lang="en-GB" sz="1400" u="none" strike="noStrike">
                          <a:effectLst/>
                          <a:latin typeface="Times New Roman" panose="02020603050405020304" pitchFamily="18" charset="0"/>
                          <a:cs typeface="Times New Roman" panose="02020603050405020304" pitchFamily="18" charset="0"/>
                        </a:rPr>
                        <a:t>188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18817SS006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rowSpan="2">
                  <a:txBody>
                    <a:bodyPr/>
                    <a:lstStyle/>
                    <a:p>
                      <a:pPr algn="ctr" fontAlgn="ctr"/>
                      <a:r>
                        <a:rPr lang="en-GB" sz="1400" u="none" strike="noStrike">
                          <a:effectLst/>
                          <a:latin typeface="Times New Roman" panose="02020603050405020304" pitchFamily="18" charset="0"/>
                          <a:cs typeface="Times New Roman" panose="02020603050405020304" pitchFamily="18" charset="0"/>
                        </a:rPr>
                        <a:t>Clay Loam</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10.08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123.6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19.42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1.60E-07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4.07E-07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981217046"/>
                  </a:ext>
                </a:extLst>
              </a:tr>
              <a:tr h="198120">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18817SS007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9.79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124.2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19.52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1.95E-07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4.95E-07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029045616"/>
                  </a:ext>
                </a:extLst>
              </a:tr>
              <a:tr h="198120">
                <a:tc rowSpan="3">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127</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12717SS001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rowSpan="3">
                  <a:txBody>
                    <a:bodyPr/>
                    <a:lstStyle/>
                    <a:p>
                      <a:pPr algn="ctr" fontAlgn="ctr"/>
                      <a:r>
                        <a:rPr lang="en-GB" sz="1400" u="none" strike="noStrike">
                          <a:effectLst/>
                          <a:latin typeface="Times New Roman" panose="02020603050405020304" pitchFamily="18" charset="0"/>
                          <a:cs typeface="Times New Roman" panose="02020603050405020304" pitchFamily="18" charset="0"/>
                        </a:rPr>
                        <a:t>Clay Loam</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10.07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123.6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19.42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3.75E-08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9.53E-08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3934095605"/>
                  </a:ext>
                </a:extLst>
              </a:tr>
              <a:tr h="198120">
                <a:tc vMerge="1">
                  <a:txBody>
                    <a:bodyPr/>
                    <a:lstStyle/>
                    <a:p>
                      <a:pPr algn="ctr" fontAlgn="ct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12717SS002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9.04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119.9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18.83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2.59E-07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6.58E-07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315163141"/>
                  </a:ext>
                </a:extLst>
              </a:tr>
              <a:tr h="198120">
                <a:tc vMerge="1">
                  <a:txBody>
                    <a:bodyPr/>
                    <a:lstStyle/>
                    <a:p>
                      <a:pPr algn="ctr" fontAlgn="ct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12717SS003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9.7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124.2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19.52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8.19E-08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2.08E-07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241141074"/>
                  </a:ext>
                </a:extLst>
              </a:tr>
              <a:tr h="198120">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227</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22717SS001</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Clay Loam</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9.69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121.7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19.12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1.5E-07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3.92E-07</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3472299285"/>
                  </a:ext>
                </a:extLst>
              </a:tr>
            </a:tbl>
          </a:graphicData>
        </a:graphic>
      </p:graphicFrame>
    </p:spTree>
    <p:extLst>
      <p:ext uri="{BB962C8B-B14F-4D97-AF65-F5344CB8AC3E}">
        <p14:creationId xmlns:p14="http://schemas.microsoft.com/office/powerpoint/2010/main" val="14654609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CC0C4A07-4583-4FA3-B0BE-DB61FE684681}"/>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Permeability Test</a:t>
            </a:r>
          </a:p>
        </p:txBody>
      </p:sp>
      <p:sp>
        <p:nvSpPr>
          <p:cNvPr id="6"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LABORATORY TESTING</a:t>
            </a:r>
          </a:p>
        </p:txBody>
      </p:sp>
      <p:graphicFrame>
        <p:nvGraphicFramePr>
          <p:cNvPr id="3" name="Table 2">
            <a:extLst>
              <a:ext uri="{FF2B5EF4-FFF2-40B4-BE49-F238E27FC236}">
                <a16:creationId xmlns:a16="http://schemas.microsoft.com/office/drawing/2014/main" id="{EEA3FD00-84EA-4B3E-B82A-D49D4E5F1064}"/>
              </a:ext>
            </a:extLst>
          </p:cNvPr>
          <p:cNvGraphicFramePr>
            <a:graphicFrameLocks noGrp="1"/>
          </p:cNvGraphicFramePr>
          <p:nvPr>
            <p:extLst>
              <p:ext uri="{D42A27DB-BD31-4B8C-83A1-F6EECF244321}">
                <p14:modId xmlns:p14="http://schemas.microsoft.com/office/powerpoint/2010/main" val="3763352695"/>
              </p:ext>
            </p:extLst>
          </p:nvPr>
        </p:nvGraphicFramePr>
        <p:xfrm>
          <a:off x="1977929" y="1499461"/>
          <a:ext cx="5227330" cy="4836752"/>
        </p:xfrm>
        <a:graphic>
          <a:graphicData uri="http://schemas.openxmlformats.org/drawingml/2006/table">
            <a:tbl>
              <a:tblPr>
                <a:tableStyleId>{5940675A-B579-460E-94D1-54222C63F5DA}</a:tableStyleId>
              </a:tblPr>
              <a:tblGrid>
                <a:gridCol w="996696">
                  <a:extLst>
                    <a:ext uri="{9D8B030D-6E8A-4147-A177-3AD203B41FA5}">
                      <a16:colId xmlns:a16="http://schemas.microsoft.com/office/drawing/2014/main" val="117788116"/>
                    </a:ext>
                  </a:extLst>
                </a:gridCol>
                <a:gridCol w="1011946">
                  <a:extLst>
                    <a:ext uri="{9D8B030D-6E8A-4147-A177-3AD203B41FA5}">
                      <a16:colId xmlns:a16="http://schemas.microsoft.com/office/drawing/2014/main" val="1833335577"/>
                    </a:ext>
                  </a:extLst>
                </a:gridCol>
                <a:gridCol w="475488">
                  <a:extLst>
                    <a:ext uri="{9D8B030D-6E8A-4147-A177-3AD203B41FA5}">
                      <a16:colId xmlns:a16="http://schemas.microsoft.com/office/drawing/2014/main" val="3699389067"/>
                    </a:ext>
                  </a:extLst>
                </a:gridCol>
                <a:gridCol w="594360">
                  <a:extLst>
                    <a:ext uri="{9D8B030D-6E8A-4147-A177-3AD203B41FA5}">
                      <a16:colId xmlns:a16="http://schemas.microsoft.com/office/drawing/2014/main" val="4068079522"/>
                    </a:ext>
                  </a:extLst>
                </a:gridCol>
                <a:gridCol w="594360">
                  <a:extLst>
                    <a:ext uri="{9D8B030D-6E8A-4147-A177-3AD203B41FA5}">
                      <a16:colId xmlns:a16="http://schemas.microsoft.com/office/drawing/2014/main" val="1377649658"/>
                    </a:ext>
                  </a:extLst>
                </a:gridCol>
                <a:gridCol w="777240">
                  <a:extLst>
                    <a:ext uri="{9D8B030D-6E8A-4147-A177-3AD203B41FA5}">
                      <a16:colId xmlns:a16="http://schemas.microsoft.com/office/drawing/2014/main" val="4238435116"/>
                    </a:ext>
                  </a:extLst>
                </a:gridCol>
                <a:gridCol w="777240">
                  <a:extLst>
                    <a:ext uri="{9D8B030D-6E8A-4147-A177-3AD203B41FA5}">
                      <a16:colId xmlns:a16="http://schemas.microsoft.com/office/drawing/2014/main" val="371607888"/>
                    </a:ext>
                  </a:extLst>
                </a:gridCol>
              </a:tblGrid>
              <a:tr h="163933">
                <a:tc rowSpan="2">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Material Description</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rowSpan="2">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Degree of Compaction (%)</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rowSpan="2">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w</a:t>
                      </a:r>
                    </a:p>
                    <a:p>
                      <a:pPr algn="ctr" fontAlgn="ctr"/>
                      <a:r>
                        <a:rPr lang="en-GB" sz="1400" b="1" u="none" strike="noStrike" dirty="0">
                          <a:effectLst/>
                          <a:latin typeface="Times New Roman" panose="02020603050405020304" pitchFamily="18" charset="0"/>
                          <a:cs typeface="Times New Roman" panose="02020603050405020304" pitchFamily="18" charset="0"/>
                        </a:rPr>
                        <a:t>(%)</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gridSpan="2">
                  <a:txBody>
                    <a:bodyPr/>
                    <a:lstStyle/>
                    <a:p>
                      <a:pPr algn="ctr" fontAlgn="ctr"/>
                      <a:r>
                        <a:rPr lang="el-GR" sz="1400" b="1" u="none" strike="noStrike">
                          <a:effectLst/>
                          <a:latin typeface="Times New Roman" panose="02020603050405020304" pitchFamily="18" charset="0"/>
                          <a:cs typeface="Times New Roman" panose="02020603050405020304" pitchFamily="18" charset="0"/>
                        </a:rPr>
                        <a:t>γ</a:t>
                      </a:r>
                      <a:r>
                        <a:rPr lang="en-GB" sz="1400" b="1" u="none" strike="noStrike" baseline="-25000">
                          <a:effectLst/>
                          <a:latin typeface="Times New Roman" panose="02020603050405020304" pitchFamily="18" charset="0"/>
                          <a:cs typeface="Times New Roman" panose="02020603050405020304" pitchFamily="18" charset="0"/>
                        </a:rPr>
                        <a:t>d</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hMerge="1">
                  <a:txBody>
                    <a:bodyPr/>
                    <a:lstStyle/>
                    <a:p>
                      <a:endParaRPr lang="en-GB"/>
                    </a:p>
                  </a:txBody>
                  <a:tcPr/>
                </a:tc>
                <a:tc gridSpan="2">
                  <a:txBody>
                    <a:bodyPr/>
                    <a:lstStyle/>
                    <a:p>
                      <a:pPr algn="ctr" fontAlgn="ctr"/>
                      <a:r>
                        <a:rPr lang="en-GB" sz="1400" b="1" u="none" strike="noStrike">
                          <a:effectLst/>
                          <a:latin typeface="Times New Roman" panose="02020603050405020304" pitchFamily="18" charset="0"/>
                          <a:cs typeface="Times New Roman" panose="02020603050405020304" pitchFamily="18" charset="0"/>
                        </a:rPr>
                        <a:t>K</a:t>
                      </a:r>
                      <a:r>
                        <a:rPr lang="en-GB" sz="1400" b="1" u="none" strike="noStrike" baseline="-25000">
                          <a:effectLst/>
                          <a:latin typeface="Times New Roman" panose="02020603050405020304" pitchFamily="18" charset="0"/>
                          <a:cs typeface="Times New Roman" panose="02020603050405020304" pitchFamily="18" charset="0"/>
                        </a:rPr>
                        <a:t>sat</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hMerge="1">
                  <a:txBody>
                    <a:bodyPr/>
                    <a:lstStyle/>
                    <a:p>
                      <a:endParaRPr lang="en-GB"/>
                    </a:p>
                  </a:txBody>
                  <a:tcPr/>
                </a:tc>
                <a:extLst>
                  <a:ext uri="{0D108BD9-81ED-4DB2-BD59-A6C34878D82A}">
                    <a16:rowId xmlns:a16="http://schemas.microsoft.com/office/drawing/2014/main" val="2474182794"/>
                  </a:ext>
                </a:extLst>
              </a:tr>
              <a:tr h="171060">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1400" b="1" u="none" strike="noStrike" dirty="0" err="1">
                          <a:effectLst/>
                          <a:latin typeface="Times New Roman" panose="02020603050405020304" pitchFamily="18" charset="0"/>
                          <a:cs typeface="Times New Roman" panose="02020603050405020304" pitchFamily="18" charset="0"/>
                        </a:rPr>
                        <a:t>pcf</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b="1" u="none" strike="noStrike" dirty="0" err="1">
                          <a:effectLst/>
                          <a:latin typeface="Times New Roman" panose="02020603050405020304" pitchFamily="18" charset="0"/>
                          <a:cs typeface="Times New Roman" panose="02020603050405020304" pitchFamily="18" charset="0"/>
                        </a:rPr>
                        <a:t>kN</a:t>
                      </a:r>
                      <a:r>
                        <a:rPr lang="en-GB" sz="1400" b="1" u="none" strike="noStrike" dirty="0">
                          <a:effectLst/>
                          <a:latin typeface="Times New Roman" panose="02020603050405020304" pitchFamily="18" charset="0"/>
                          <a:cs typeface="Times New Roman" panose="02020603050405020304" pitchFamily="18" charset="0"/>
                        </a:rPr>
                        <a:t>/m</a:t>
                      </a:r>
                      <a:r>
                        <a:rPr lang="en-GB" sz="1400" b="1" u="none" strike="noStrike" baseline="30000" dirty="0">
                          <a:effectLst/>
                          <a:latin typeface="Times New Roman" panose="02020603050405020304" pitchFamily="18" charset="0"/>
                          <a:cs typeface="Times New Roman" panose="02020603050405020304" pitchFamily="18" charset="0"/>
                        </a:rPr>
                        <a:t>3</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(in/sec)</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(cm/sec)</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extLst>
                  <a:ext uri="{0D108BD9-81ED-4DB2-BD59-A6C34878D82A}">
                    <a16:rowId xmlns:a16="http://schemas.microsoft.com/office/drawing/2014/main" val="1341426065"/>
                  </a:ext>
                </a:extLst>
              </a:tr>
              <a:tr h="279398">
                <a:tc rowSpan="3">
                  <a:txBody>
                    <a:bodyPr/>
                    <a:lstStyle/>
                    <a:p>
                      <a:pPr algn="ctr" fontAlgn="ctr"/>
                      <a:r>
                        <a:rPr lang="en-GB" sz="1400" u="none" strike="noStrike">
                          <a:effectLst/>
                          <a:latin typeface="Times New Roman" panose="02020603050405020304" pitchFamily="18" charset="0"/>
                          <a:cs typeface="Times New Roman" panose="02020603050405020304" pitchFamily="18" charset="0"/>
                        </a:rPr>
                        <a:t>Coarse RCA</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10.97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123.0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19.32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5.00E-05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1.27E-04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extLst>
                  <a:ext uri="{0D108BD9-81ED-4DB2-BD59-A6C34878D82A}">
                    <a16:rowId xmlns:a16="http://schemas.microsoft.com/office/drawing/2014/main" val="373223457"/>
                  </a:ext>
                </a:extLst>
              </a:tr>
              <a:tr h="279398">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95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10.99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117.4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18.44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1.92E-04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4.88E-04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extLst>
                  <a:ext uri="{0D108BD9-81ED-4DB2-BD59-A6C34878D82A}">
                    <a16:rowId xmlns:a16="http://schemas.microsoft.com/office/drawing/2014/main" val="430910379"/>
                  </a:ext>
                </a:extLst>
              </a:tr>
              <a:tr h="279398">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90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110.5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17.36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2.63E-04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6.68E-04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extLst>
                  <a:ext uri="{0D108BD9-81ED-4DB2-BD59-A6C34878D82A}">
                    <a16:rowId xmlns:a16="http://schemas.microsoft.com/office/drawing/2014/main" val="2785886331"/>
                  </a:ext>
                </a:extLst>
              </a:tr>
              <a:tr h="279398">
                <a:tc rowSpan="3">
                  <a:txBody>
                    <a:bodyPr/>
                    <a:lstStyle/>
                    <a:p>
                      <a:pPr algn="ctr" fontAlgn="ctr"/>
                      <a:r>
                        <a:rPr lang="en-GB" sz="1400" u="none" strike="noStrike">
                          <a:effectLst/>
                          <a:latin typeface="Times New Roman" panose="02020603050405020304" pitchFamily="18" charset="0"/>
                          <a:cs typeface="Times New Roman" panose="02020603050405020304" pitchFamily="18" charset="0"/>
                        </a:rPr>
                        <a:t>Fine RCA</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11.07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121.7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19.12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1.88E-04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4.77E-04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extLst>
                  <a:ext uri="{0D108BD9-81ED-4DB2-BD59-A6C34878D82A}">
                    <a16:rowId xmlns:a16="http://schemas.microsoft.com/office/drawing/2014/main" val="122790310"/>
                  </a:ext>
                </a:extLst>
              </a:tr>
              <a:tr h="279398">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95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11.06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115.5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18.14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3.90E-04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9.90E-04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extLst>
                  <a:ext uri="{0D108BD9-81ED-4DB2-BD59-A6C34878D82A}">
                    <a16:rowId xmlns:a16="http://schemas.microsoft.com/office/drawing/2014/main" val="1506474854"/>
                  </a:ext>
                </a:extLst>
              </a:tr>
              <a:tr h="279398">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90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11.05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109.2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17.16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3.98E-04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1.01E-03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extLst>
                  <a:ext uri="{0D108BD9-81ED-4DB2-BD59-A6C34878D82A}">
                    <a16:rowId xmlns:a16="http://schemas.microsoft.com/office/drawing/2014/main" val="3129863080"/>
                  </a:ext>
                </a:extLst>
              </a:tr>
              <a:tr h="279398">
                <a:tc rowSpan="3">
                  <a:txBody>
                    <a:bodyPr/>
                    <a:lstStyle/>
                    <a:p>
                      <a:pPr algn="ctr" fontAlgn="ctr"/>
                      <a:r>
                        <a:rPr lang="en-GB" sz="1400" u="none" strike="noStrike">
                          <a:effectLst/>
                          <a:latin typeface="Times New Roman" panose="02020603050405020304" pitchFamily="18" charset="0"/>
                          <a:cs typeface="Times New Roman" panose="02020603050405020304" pitchFamily="18" charset="0"/>
                        </a:rPr>
                        <a:t>Limestone</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6.13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143.0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22.46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3.17E-05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8.05E-05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extLst>
                  <a:ext uri="{0D108BD9-81ED-4DB2-BD59-A6C34878D82A}">
                    <a16:rowId xmlns:a16="http://schemas.microsoft.com/office/drawing/2014/main" val="120566370"/>
                  </a:ext>
                </a:extLst>
              </a:tr>
              <a:tr h="279398">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95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6.11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135.5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21.28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7.52E-05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1.91E-04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extLst>
                  <a:ext uri="{0D108BD9-81ED-4DB2-BD59-A6C34878D82A}">
                    <a16:rowId xmlns:a16="http://schemas.microsoft.com/office/drawing/2014/main" val="1759688714"/>
                  </a:ext>
                </a:extLst>
              </a:tr>
              <a:tr h="279398">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90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6.08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128.0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20.10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1.29E-04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3.28E-04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extLst>
                  <a:ext uri="{0D108BD9-81ED-4DB2-BD59-A6C34878D82A}">
                    <a16:rowId xmlns:a16="http://schemas.microsoft.com/office/drawing/2014/main" val="2500458228"/>
                  </a:ext>
                </a:extLst>
              </a:tr>
              <a:tr h="279398">
                <a:tc rowSpan="3">
                  <a:txBody>
                    <a:bodyPr/>
                    <a:lstStyle/>
                    <a:p>
                      <a:pPr algn="ctr" fontAlgn="ctr"/>
                      <a:r>
                        <a:rPr lang="en-GB" sz="1400" u="none" strike="noStrike">
                          <a:effectLst/>
                          <a:latin typeface="Times New Roman" panose="02020603050405020304" pitchFamily="18" charset="0"/>
                          <a:cs typeface="Times New Roman" panose="02020603050405020304" pitchFamily="18" charset="0"/>
                        </a:rPr>
                        <a:t>RCA+RAP</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9.84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125.5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19.71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5.24E-05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1.33E-04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extLst>
                  <a:ext uri="{0D108BD9-81ED-4DB2-BD59-A6C34878D82A}">
                    <a16:rowId xmlns:a16="http://schemas.microsoft.com/office/drawing/2014/main" val="2562853657"/>
                  </a:ext>
                </a:extLst>
              </a:tr>
              <a:tr h="279398">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95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9.76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119.9</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18.83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1.89E-04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4.79E-04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extLst>
                  <a:ext uri="{0D108BD9-81ED-4DB2-BD59-A6C34878D82A}">
                    <a16:rowId xmlns:a16="http://schemas.microsoft.com/office/drawing/2014/main" val="4226677611"/>
                  </a:ext>
                </a:extLst>
              </a:tr>
              <a:tr h="279398">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90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9.94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113.0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17.75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5.79E-04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1.47E-03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extLst>
                  <a:ext uri="{0D108BD9-81ED-4DB2-BD59-A6C34878D82A}">
                    <a16:rowId xmlns:a16="http://schemas.microsoft.com/office/drawing/2014/main" val="1122497759"/>
                  </a:ext>
                </a:extLst>
              </a:tr>
              <a:tr h="279398">
                <a:tc rowSpan="3">
                  <a:txBody>
                    <a:bodyPr/>
                    <a:lstStyle/>
                    <a:p>
                      <a:pPr algn="ctr" fontAlgn="ctr"/>
                      <a:r>
                        <a:rPr lang="en-GB" sz="1400" u="none" strike="noStrike">
                          <a:effectLst/>
                          <a:latin typeface="Times New Roman" panose="02020603050405020304" pitchFamily="18" charset="0"/>
                          <a:cs typeface="Times New Roman" panose="02020603050405020304" pitchFamily="18" charset="0"/>
                        </a:rPr>
                        <a:t>Clay Loam</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10.78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123.0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19.32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5.39E-08</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1.37E-07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extLst>
                  <a:ext uri="{0D108BD9-81ED-4DB2-BD59-A6C34878D82A}">
                    <a16:rowId xmlns:a16="http://schemas.microsoft.com/office/drawing/2014/main" val="654894228"/>
                  </a:ext>
                </a:extLst>
              </a:tr>
              <a:tr h="279398">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95</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10.92</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116.7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18.34</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5.94E-07</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1.51E-06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extLst>
                  <a:ext uri="{0D108BD9-81ED-4DB2-BD59-A6C34878D82A}">
                    <a16:rowId xmlns:a16="http://schemas.microsoft.com/office/drawing/2014/main" val="2728661164"/>
                  </a:ext>
                </a:extLst>
              </a:tr>
              <a:tr h="279398">
                <a:tc vMerge="1">
                  <a:txBody>
                    <a:bodyPr/>
                    <a:lstStyle/>
                    <a:p>
                      <a:endParaRPr lang="en-GB"/>
                    </a:p>
                  </a:txBody>
                  <a:tcP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90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10.53</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111.1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17.46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2.70E-06</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6.86E-06</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02" marR="5702" marT="5702" marB="0" anchor="ctr"/>
                </a:tc>
                <a:extLst>
                  <a:ext uri="{0D108BD9-81ED-4DB2-BD59-A6C34878D82A}">
                    <a16:rowId xmlns:a16="http://schemas.microsoft.com/office/drawing/2014/main" val="3521219552"/>
                  </a:ext>
                </a:extLst>
              </a:tr>
            </a:tbl>
          </a:graphicData>
        </a:graphic>
      </p:graphicFrame>
    </p:spTree>
    <p:extLst>
      <p:ext uri="{BB962C8B-B14F-4D97-AF65-F5344CB8AC3E}">
        <p14:creationId xmlns:p14="http://schemas.microsoft.com/office/powerpoint/2010/main" val="1174507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own Arrow 8">
            <a:extLst>
              <a:ext uri="{FF2B5EF4-FFF2-40B4-BE49-F238E27FC236}">
                <a16:creationId xmlns:a16="http://schemas.microsoft.com/office/drawing/2014/main" id="{456A91D8-85E5-406C-83D4-C1681738DA4D}"/>
              </a:ext>
            </a:extLst>
          </p:cNvPr>
          <p:cNvSpPr>
            <a:spLocks noChangeAspect="1"/>
          </p:cNvSpPr>
          <p:nvPr/>
        </p:nvSpPr>
        <p:spPr bwMode="auto">
          <a:xfrm>
            <a:off x="1568180" y="1898313"/>
            <a:ext cx="330740" cy="441140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0" name="Rectangle 4">
            <a:extLst>
              <a:ext uri="{FF2B5EF4-FFF2-40B4-BE49-F238E27FC236}">
                <a16:creationId xmlns:a16="http://schemas.microsoft.com/office/drawing/2014/main" id="{CDA8240B-2C49-4F45-86AC-C7267B240BAA}"/>
              </a:ext>
            </a:extLst>
          </p:cNvPr>
          <p:cNvSpPr txBox="1">
            <a:spLocks noChangeArrowheads="1"/>
          </p:cNvSpPr>
          <p:nvPr/>
        </p:nvSpPr>
        <p:spPr bwMode="auto">
          <a:xfrm rot="16200000">
            <a:off x="-1799010" y="3727003"/>
            <a:ext cx="5933873" cy="6522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b="1" i="1" u="none" strike="noStrike" kern="0" cap="none" spc="0" normalizeH="0" baseline="0" noProof="0" dirty="0">
                <a:ln>
                  <a:noFill/>
                </a:ln>
                <a:solidFill>
                  <a:srgbClr val="0000FF"/>
                </a:solidFill>
                <a:uLnTx/>
                <a:uFillTx/>
                <a:latin typeface="Times New Roman" panose="02020603050405020304" pitchFamily="18" charset="0"/>
                <a:ea typeface="+mj-ea"/>
                <a:cs typeface="Times New Roman" panose="02020603050405020304" pitchFamily="18" charset="0"/>
              </a:rPr>
              <a:t>Increasing</a:t>
            </a:r>
            <a:r>
              <a:rPr kumimoji="0" lang="en-US" b="1" i="1" u="none" strike="noStrike" kern="0" cap="none" spc="0" normalizeH="0" noProof="0" dirty="0">
                <a:ln>
                  <a:noFill/>
                </a:ln>
                <a:solidFill>
                  <a:srgbClr val="0000FF"/>
                </a:solidFill>
                <a:uLnTx/>
                <a:uFillTx/>
                <a:latin typeface="Times New Roman" panose="02020603050405020304" pitchFamily="18" charset="0"/>
                <a:ea typeface="+mj-ea"/>
                <a:cs typeface="Times New Roman" panose="02020603050405020304" pitchFamily="18" charset="0"/>
              </a:rPr>
              <a:t> Suction, Decreasing Saturation</a:t>
            </a:r>
            <a:endParaRPr kumimoji="0" lang="en-US" b="1" i="1" u="none" strike="noStrike" kern="0" cap="none" spc="0" normalizeH="0" baseline="0" noProof="0" dirty="0">
              <a:ln>
                <a:noFill/>
              </a:ln>
              <a:solidFill>
                <a:srgbClr val="0000FF"/>
              </a:solidFill>
              <a:uLnTx/>
              <a:uFillTx/>
              <a:latin typeface="Times New Roman" panose="02020603050405020304" pitchFamily="18" charset="0"/>
              <a:ea typeface="+mj-ea"/>
              <a:cs typeface="Times New Roman" panose="02020603050405020304" pitchFamily="18" charset="0"/>
            </a:endParaRPr>
          </a:p>
        </p:txBody>
      </p:sp>
      <p:pic>
        <p:nvPicPr>
          <p:cNvPr id="11" name="Picture 3">
            <a:extLst>
              <a:ext uri="{FF2B5EF4-FFF2-40B4-BE49-F238E27FC236}">
                <a16:creationId xmlns:a16="http://schemas.microsoft.com/office/drawing/2014/main" id="{25B571EA-1821-4295-B91C-69315BEDAFBA}"/>
              </a:ext>
            </a:extLst>
          </p:cNvPr>
          <p:cNvPicPr>
            <a:picLocks noChangeAspect="1" noChangeArrowheads="1"/>
          </p:cNvPicPr>
          <p:nvPr/>
        </p:nvPicPr>
        <p:blipFill>
          <a:blip r:embed="rId2" cstate="print"/>
          <a:srcRect/>
          <a:stretch>
            <a:fillRect/>
          </a:stretch>
        </p:blipFill>
        <p:spPr bwMode="auto">
          <a:xfrm>
            <a:off x="1963541" y="1761679"/>
            <a:ext cx="1198245" cy="4517708"/>
          </a:xfrm>
          <a:prstGeom prst="rect">
            <a:avLst/>
          </a:prstGeom>
          <a:noFill/>
          <a:ln w="9525">
            <a:noFill/>
            <a:miter lim="800000"/>
            <a:headEnd/>
            <a:tailEnd/>
          </a:ln>
        </p:spPr>
      </p:pic>
      <p:pic>
        <p:nvPicPr>
          <p:cNvPr id="12" name="Picture 1">
            <a:extLst>
              <a:ext uri="{FF2B5EF4-FFF2-40B4-BE49-F238E27FC236}">
                <a16:creationId xmlns:a16="http://schemas.microsoft.com/office/drawing/2014/main" id="{F8B8CF9A-8CF4-49E2-98A0-DEBCA8057803}"/>
              </a:ext>
            </a:extLst>
          </p:cNvPr>
          <p:cNvPicPr>
            <a:picLocks noChangeAspect="1" noChangeArrowheads="1"/>
          </p:cNvPicPr>
          <p:nvPr/>
        </p:nvPicPr>
        <p:blipFill>
          <a:blip r:embed="rId3" cstate="print"/>
          <a:srcRect/>
          <a:stretch>
            <a:fillRect/>
          </a:stretch>
        </p:blipFill>
        <p:spPr bwMode="auto">
          <a:xfrm>
            <a:off x="3359676" y="1536363"/>
            <a:ext cx="2644140" cy="2369820"/>
          </a:xfrm>
          <a:prstGeom prst="rect">
            <a:avLst/>
          </a:prstGeom>
          <a:noFill/>
          <a:ln w="9525">
            <a:noFill/>
            <a:miter lim="800000"/>
            <a:headEnd/>
            <a:tailEnd/>
          </a:ln>
        </p:spPr>
      </p:pic>
      <p:pic>
        <p:nvPicPr>
          <p:cNvPr id="13" name="Picture 2">
            <a:extLst>
              <a:ext uri="{FF2B5EF4-FFF2-40B4-BE49-F238E27FC236}">
                <a16:creationId xmlns:a16="http://schemas.microsoft.com/office/drawing/2014/main" id="{7A993584-5271-4311-8F6C-0345FB18DC8C}"/>
              </a:ext>
            </a:extLst>
          </p:cNvPr>
          <p:cNvPicPr>
            <a:picLocks noChangeAspect="1" noChangeArrowheads="1"/>
          </p:cNvPicPr>
          <p:nvPr/>
        </p:nvPicPr>
        <p:blipFill>
          <a:blip r:embed="rId4" cstate="print"/>
          <a:srcRect/>
          <a:stretch>
            <a:fillRect/>
          </a:stretch>
        </p:blipFill>
        <p:spPr bwMode="auto">
          <a:xfrm>
            <a:off x="3316813" y="3889038"/>
            <a:ext cx="2727960" cy="2446020"/>
          </a:xfrm>
          <a:prstGeom prst="rect">
            <a:avLst/>
          </a:prstGeom>
          <a:noFill/>
          <a:ln w="9525">
            <a:noFill/>
            <a:miter lim="800000"/>
            <a:headEnd/>
            <a:tailEnd/>
          </a:ln>
        </p:spPr>
      </p:pic>
      <p:sp>
        <p:nvSpPr>
          <p:cNvPr id="14" name="Rectangle 4">
            <a:extLst>
              <a:ext uri="{FF2B5EF4-FFF2-40B4-BE49-F238E27FC236}">
                <a16:creationId xmlns:a16="http://schemas.microsoft.com/office/drawing/2014/main" id="{29862C02-A3DF-47BA-A22C-98D0D2AD3A6B}"/>
              </a:ext>
            </a:extLst>
          </p:cNvPr>
          <p:cNvSpPr txBox="1">
            <a:spLocks noChangeArrowheads="1"/>
          </p:cNvSpPr>
          <p:nvPr/>
        </p:nvSpPr>
        <p:spPr bwMode="auto">
          <a:xfrm>
            <a:off x="6003816" y="2260344"/>
            <a:ext cx="2901274" cy="6522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defTabSz="914400" rtl="0" eaLnBrk="1" fontAlgn="base" latinLnBrk="0" hangingPunct="1">
              <a:lnSpc>
                <a:spcPct val="120000"/>
              </a:lnSpc>
              <a:spcBef>
                <a:spcPct val="0"/>
              </a:spcBef>
              <a:spcAft>
                <a:spcPct val="0"/>
              </a:spcAft>
              <a:buClrTx/>
              <a:buSzTx/>
              <a:buFontTx/>
              <a:buNone/>
              <a:tabLst/>
              <a:defRPr/>
            </a:pPr>
            <a:r>
              <a:rPr lang="en-US" b="1" i="1" dirty="0">
                <a:latin typeface="Times New Roman" panose="02020603050405020304" pitchFamily="18" charset="0"/>
                <a:cs typeface="Times New Roman" panose="02020603050405020304" pitchFamily="18" charset="0"/>
              </a:rPr>
              <a:t>Soil-Water Characteristic Curve (SWCC)</a:t>
            </a:r>
          </a:p>
        </p:txBody>
      </p:sp>
      <p:sp>
        <p:nvSpPr>
          <p:cNvPr id="15" name="Rectangle 4">
            <a:extLst>
              <a:ext uri="{FF2B5EF4-FFF2-40B4-BE49-F238E27FC236}">
                <a16:creationId xmlns:a16="http://schemas.microsoft.com/office/drawing/2014/main" id="{CD5E71FB-7B99-492F-9170-B9C7C67B63BF}"/>
              </a:ext>
            </a:extLst>
          </p:cNvPr>
          <p:cNvSpPr txBox="1">
            <a:spLocks noChangeArrowheads="1"/>
          </p:cNvSpPr>
          <p:nvPr/>
        </p:nvSpPr>
        <p:spPr bwMode="auto">
          <a:xfrm>
            <a:off x="6044773" y="4650335"/>
            <a:ext cx="2901274" cy="6522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defTabSz="914400" rtl="0" eaLnBrk="1" fontAlgn="base" latinLnBrk="0" hangingPunct="1">
              <a:lnSpc>
                <a:spcPct val="120000"/>
              </a:lnSpc>
              <a:spcBef>
                <a:spcPct val="0"/>
              </a:spcBef>
              <a:spcAft>
                <a:spcPct val="0"/>
              </a:spcAft>
              <a:buClrTx/>
              <a:buSzTx/>
              <a:buFontTx/>
              <a:buNone/>
              <a:tabLst/>
              <a:defRPr/>
            </a:pPr>
            <a:r>
              <a:rPr lang="en-US" b="1" i="1" dirty="0">
                <a:latin typeface="Times New Roman" panose="02020603050405020304" pitchFamily="18" charset="0"/>
                <a:cs typeface="Times New Roman" panose="02020603050405020304" pitchFamily="18" charset="0"/>
              </a:rPr>
              <a:t>Hydraulic Conductivity Function (HCF)</a:t>
            </a:r>
          </a:p>
        </p:txBody>
      </p:sp>
      <p:sp>
        <p:nvSpPr>
          <p:cNvPr id="16" name="Rectangle 4">
            <a:extLst>
              <a:ext uri="{FF2B5EF4-FFF2-40B4-BE49-F238E27FC236}">
                <a16:creationId xmlns:a16="http://schemas.microsoft.com/office/drawing/2014/main" id="{5BE8196F-D149-4A4A-BDD8-32C7ADDE6626}"/>
              </a:ext>
            </a:extLst>
          </p:cNvPr>
          <p:cNvSpPr txBox="1">
            <a:spLocks noChangeArrowheads="1"/>
          </p:cNvSpPr>
          <p:nvPr/>
        </p:nvSpPr>
        <p:spPr bwMode="auto">
          <a:xfrm>
            <a:off x="7696200" y="5813639"/>
            <a:ext cx="1981200" cy="546100"/>
          </a:xfrm>
          <a:prstGeom prst="rect">
            <a:avLst/>
          </a:prstGeom>
          <a:noFill/>
          <a:ln w="9525">
            <a:noFill/>
            <a:miter lim="800000"/>
            <a:headEnd/>
            <a:tailEnd/>
          </a:ln>
          <a:effectLst/>
        </p:spPr>
        <p:txBody>
          <a:bodyPr anchor="b"/>
          <a:lstStyle/>
          <a:p>
            <a:pPr algn="ctr">
              <a:lnSpc>
                <a:spcPct val="120000"/>
              </a:lnSpc>
              <a:defRPr/>
            </a:pPr>
            <a:r>
              <a:rPr lang="en-US" sz="800" dirty="0">
                <a:latin typeface="Times New Roman" panose="02020603050405020304" pitchFamily="18" charset="0"/>
                <a:cs typeface="Times New Roman" panose="02020603050405020304" pitchFamily="18" charset="0"/>
              </a:rPr>
              <a:t>(Lu and </a:t>
            </a:r>
            <a:r>
              <a:rPr lang="en-US" sz="800" dirty="0" err="1">
                <a:latin typeface="Times New Roman" panose="02020603050405020304" pitchFamily="18" charset="0"/>
                <a:cs typeface="Times New Roman" panose="02020603050405020304" pitchFamily="18" charset="0"/>
              </a:rPr>
              <a:t>Likos</a:t>
            </a:r>
            <a:r>
              <a:rPr lang="en-US" sz="800" dirty="0">
                <a:latin typeface="Times New Roman" panose="02020603050405020304" pitchFamily="18" charset="0"/>
                <a:cs typeface="Times New Roman" panose="02020603050405020304" pitchFamily="18" charset="0"/>
              </a:rPr>
              <a:t> 2004)</a:t>
            </a:r>
          </a:p>
        </p:txBody>
      </p:sp>
      <p:sp>
        <p:nvSpPr>
          <p:cNvPr id="18" name="Content Placeholder 3">
            <a:extLst>
              <a:ext uri="{FF2B5EF4-FFF2-40B4-BE49-F238E27FC236}">
                <a16:creationId xmlns:a16="http://schemas.microsoft.com/office/drawing/2014/main" id="{90FF8428-4833-4A81-BFA2-F4F3D54E6D94}"/>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Soil-Water Characteristic Curve (SWCC) Test</a:t>
            </a:r>
          </a:p>
        </p:txBody>
      </p:sp>
      <p:sp>
        <p:nvSpPr>
          <p:cNvPr id="17"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LABORATORY TESTING</a:t>
            </a:r>
          </a:p>
        </p:txBody>
      </p:sp>
    </p:spTree>
    <p:extLst>
      <p:ext uri="{BB962C8B-B14F-4D97-AF65-F5344CB8AC3E}">
        <p14:creationId xmlns:p14="http://schemas.microsoft.com/office/powerpoint/2010/main" val="25160709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8B37EAE4-B2A0-4666-94B7-C463D27792A8}"/>
              </a:ext>
            </a:extLst>
          </p:cNvPr>
          <p:cNvPicPr>
            <a:picLocks noChangeAspect="1" noChangeArrowheads="1"/>
          </p:cNvPicPr>
          <p:nvPr/>
        </p:nvPicPr>
        <p:blipFill>
          <a:blip r:embed="rId2" cstate="print"/>
          <a:srcRect/>
          <a:stretch>
            <a:fillRect/>
          </a:stretch>
        </p:blipFill>
        <p:spPr bwMode="auto">
          <a:xfrm>
            <a:off x="284629" y="1688620"/>
            <a:ext cx="1683428" cy="1371429"/>
          </a:xfrm>
          <a:prstGeom prst="rect">
            <a:avLst/>
          </a:prstGeom>
          <a:noFill/>
          <a:ln w="9525">
            <a:noFill/>
            <a:miter lim="800000"/>
            <a:headEnd/>
            <a:tailEnd/>
          </a:ln>
        </p:spPr>
      </p:pic>
      <p:sp>
        <p:nvSpPr>
          <p:cNvPr id="50" name="TextBox 49">
            <a:extLst>
              <a:ext uri="{FF2B5EF4-FFF2-40B4-BE49-F238E27FC236}">
                <a16:creationId xmlns:a16="http://schemas.microsoft.com/office/drawing/2014/main" id="{A9D6750F-A22C-470E-9D83-519AD049BF02}"/>
              </a:ext>
            </a:extLst>
          </p:cNvPr>
          <p:cNvSpPr txBox="1"/>
          <p:nvPr/>
        </p:nvSpPr>
        <p:spPr>
          <a:xfrm>
            <a:off x="216759" y="1423046"/>
            <a:ext cx="867545"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Dry Sand</a:t>
            </a:r>
          </a:p>
        </p:txBody>
      </p:sp>
      <p:pic>
        <p:nvPicPr>
          <p:cNvPr id="51" name="Picture 9">
            <a:extLst>
              <a:ext uri="{FF2B5EF4-FFF2-40B4-BE49-F238E27FC236}">
                <a16:creationId xmlns:a16="http://schemas.microsoft.com/office/drawing/2014/main" id="{B763E419-8FAB-476F-B026-82FB0A77B2CB}"/>
              </a:ext>
            </a:extLst>
          </p:cNvPr>
          <p:cNvPicPr>
            <a:picLocks noChangeAspect="1" noChangeArrowheads="1"/>
          </p:cNvPicPr>
          <p:nvPr/>
        </p:nvPicPr>
        <p:blipFill>
          <a:blip r:embed="rId3" cstate="print"/>
          <a:srcRect/>
          <a:stretch>
            <a:fillRect/>
          </a:stretch>
        </p:blipFill>
        <p:spPr bwMode="auto">
          <a:xfrm>
            <a:off x="284630" y="3293023"/>
            <a:ext cx="1687303" cy="1385143"/>
          </a:xfrm>
          <a:prstGeom prst="rect">
            <a:avLst/>
          </a:prstGeom>
          <a:noFill/>
          <a:ln w="9525">
            <a:noFill/>
            <a:miter lim="800000"/>
            <a:headEnd/>
            <a:tailEnd/>
          </a:ln>
        </p:spPr>
      </p:pic>
      <p:pic>
        <p:nvPicPr>
          <p:cNvPr id="52" name="Picture 10">
            <a:extLst>
              <a:ext uri="{FF2B5EF4-FFF2-40B4-BE49-F238E27FC236}">
                <a16:creationId xmlns:a16="http://schemas.microsoft.com/office/drawing/2014/main" id="{4B9BA39A-0158-4B3C-A1AB-5352C3A536A5}"/>
              </a:ext>
            </a:extLst>
          </p:cNvPr>
          <p:cNvPicPr>
            <a:picLocks noChangeAspect="1" noChangeArrowheads="1"/>
          </p:cNvPicPr>
          <p:nvPr/>
        </p:nvPicPr>
        <p:blipFill>
          <a:blip r:embed="rId4" cstate="print"/>
          <a:srcRect/>
          <a:stretch>
            <a:fillRect/>
          </a:stretch>
        </p:blipFill>
        <p:spPr bwMode="auto">
          <a:xfrm>
            <a:off x="284629" y="4921176"/>
            <a:ext cx="1693714" cy="1382080"/>
          </a:xfrm>
          <a:prstGeom prst="rect">
            <a:avLst/>
          </a:prstGeom>
          <a:noFill/>
          <a:ln w="9525">
            <a:noFill/>
            <a:miter lim="800000"/>
            <a:headEnd/>
            <a:tailEnd/>
          </a:ln>
        </p:spPr>
      </p:pic>
      <p:sp>
        <p:nvSpPr>
          <p:cNvPr id="53" name="TextBox 52">
            <a:extLst>
              <a:ext uri="{FF2B5EF4-FFF2-40B4-BE49-F238E27FC236}">
                <a16:creationId xmlns:a16="http://schemas.microsoft.com/office/drawing/2014/main" id="{2900D00F-65CE-4C5C-A45B-7227CD68BA31}"/>
              </a:ext>
            </a:extLst>
          </p:cNvPr>
          <p:cNvSpPr txBox="1"/>
          <p:nvPr/>
        </p:nvSpPr>
        <p:spPr>
          <a:xfrm>
            <a:off x="221311" y="3036965"/>
            <a:ext cx="1426994"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Saturation = 0.17</a:t>
            </a:r>
          </a:p>
        </p:txBody>
      </p:sp>
      <p:sp>
        <p:nvSpPr>
          <p:cNvPr id="54" name="TextBox 53">
            <a:extLst>
              <a:ext uri="{FF2B5EF4-FFF2-40B4-BE49-F238E27FC236}">
                <a16:creationId xmlns:a16="http://schemas.microsoft.com/office/drawing/2014/main" id="{F0AB6342-34C2-4745-825B-9765E2654318}"/>
              </a:ext>
            </a:extLst>
          </p:cNvPr>
          <p:cNvSpPr txBox="1"/>
          <p:nvPr/>
        </p:nvSpPr>
        <p:spPr>
          <a:xfrm>
            <a:off x="211786" y="4670107"/>
            <a:ext cx="1426994"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Saturation = 0.40</a:t>
            </a:r>
          </a:p>
        </p:txBody>
      </p:sp>
      <p:pic>
        <p:nvPicPr>
          <p:cNvPr id="55" name="Picture 12">
            <a:extLst>
              <a:ext uri="{FF2B5EF4-FFF2-40B4-BE49-F238E27FC236}">
                <a16:creationId xmlns:a16="http://schemas.microsoft.com/office/drawing/2014/main" id="{F171F4BE-53B1-4C9E-AF37-2328E8998A8F}"/>
              </a:ext>
            </a:extLst>
          </p:cNvPr>
          <p:cNvPicPr>
            <a:picLocks noChangeAspect="1" noChangeArrowheads="1"/>
          </p:cNvPicPr>
          <p:nvPr/>
        </p:nvPicPr>
        <p:blipFill>
          <a:blip r:embed="rId5" cstate="print"/>
          <a:srcRect/>
          <a:stretch>
            <a:fillRect/>
          </a:stretch>
        </p:blipFill>
        <p:spPr bwMode="auto">
          <a:xfrm>
            <a:off x="3005249" y="4921744"/>
            <a:ext cx="1704451" cy="1388939"/>
          </a:xfrm>
          <a:prstGeom prst="rect">
            <a:avLst/>
          </a:prstGeom>
          <a:noFill/>
          <a:ln w="9525">
            <a:noFill/>
            <a:miter lim="800000"/>
            <a:headEnd/>
            <a:tailEnd/>
          </a:ln>
        </p:spPr>
      </p:pic>
      <p:pic>
        <p:nvPicPr>
          <p:cNvPr id="56" name="Picture 13">
            <a:extLst>
              <a:ext uri="{FF2B5EF4-FFF2-40B4-BE49-F238E27FC236}">
                <a16:creationId xmlns:a16="http://schemas.microsoft.com/office/drawing/2014/main" id="{493B14CF-EC9E-4E3B-929C-3E60F640EEDA}"/>
              </a:ext>
            </a:extLst>
          </p:cNvPr>
          <p:cNvPicPr>
            <a:picLocks noChangeAspect="1" noChangeArrowheads="1"/>
          </p:cNvPicPr>
          <p:nvPr/>
        </p:nvPicPr>
        <p:blipFill>
          <a:blip r:embed="rId6" cstate="print"/>
          <a:srcRect/>
          <a:stretch>
            <a:fillRect/>
          </a:stretch>
        </p:blipFill>
        <p:spPr bwMode="auto">
          <a:xfrm>
            <a:off x="5589607" y="4918779"/>
            <a:ext cx="1714286" cy="1398857"/>
          </a:xfrm>
          <a:prstGeom prst="rect">
            <a:avLst/>
          </a:prstGeom>
          <a:noFill/>
          <a:ln w="9525">
            <a:noFill/>
            <a:miter lim="800000"/>
            <a:headEnd/>
            <a:tailEnd/>
          </a:ln>
        </p:spPr>
      </p:pic>
      <p:sp>
        <p:nvSpPr>
          <p:cNvPr id="57" name="TextBox 56">
            <a:extLst>
              <a:ext uri="{FF2B5EF4-FFF2-40B4-BE49-F238E27FC236}">
                <a16:creationId xmlns:a16="http://schemas.microsoft.com/office/drawing/2014/main" id="{BCF631A2-1F45-445D-BAFB-F22E9AC10C1F}"/>
              </a:ext>
            </a:extLst>
          </p:cNvPr>
          <p:cNvSpPr txBox="1"/>
          <p:nvPr/>
        </p:nvSpPr>
        <p:spPr>
          <a:xfrm>
            <a:off x="2934869" y="4667808"/>
            <a:ext cx="1426994"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Saturation = 0.70</a:t>
            </a:r>
          </a:p>
        </p:txBody>
      </p:sp>
      <p:sp>
        <p:nvSpPr>
          <p:cNvPr id="58" name="TextBox 57">
            <a:extLst>
              <a:ext uri="{FF2B5EF4-FFF2-40B4-BE49-F238E27FC236}">
                <a16:creationId xmlns:a16="http://schemas.microsoft.com/office/drawing/2014/main" id="{4931057B-6FE4-4447-87D0-612822682C58}"/>
              </a:ext>
            </a:extLst>
          </p:cNvPr>
          <p:cNvSpPr txBox="1"/>
          <p:nvPr/>
        </p:nvSpPr>
        <p:spPr>
          <a:xfrm>
            <a:off x="5519227" y="4658283"/>
            <a:ext cx="1426994"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Saturation = 0.80</a:t>
            </a:r>
          </a:p>
        </p:txBody>
      </p:sp>
      <p:pic>
        <p:nvPicPr>
          <p:cNvPr id="6" name="Picture 5">
            <a:extLst>
              <a:ext uri="{FF2B5EF4-FFF2-40B4-BE49-F238E27FC236}">
                <a16:creationId xmlns:a16="http://schemas.microsoft.com/office/drawing/2014/main" id="{DD5490EC-E428-4467-879B-6AC35180A5E2}"/>
              </a:ext>
            </a:extLst>
          </p:cNvPr>
          <p:cNvPicPr>
            <a:picLocks noChangeAspect="1"/>
          </p:cNvPicPr>
          <p:nvPr/>
        </p:nvPicPr>
        <p:blipFill rotWithShape="1">
          <a:blip r:embed="rId7"/>
          <a:srcRect t="6507" b="5802"/>
          <a:stretch/>
        </p:blipFill>
        <p:spPr>
          <a:xfrm>
            <a:off x="3928602" y="1482550"/>
            <a:ext cx="4457821" cy="3053003"/>
          </a:xfrm>
          <a:prstGeom prst="rect">
            <a:avLst/>
          </a:prstGeom>
        </p:spPr>
      </p:pic>
      <p:cxnSp>
        <p:nvCxnSpPr>
          <p:cNvPr id="66" name="Straight Arrow Connector 65">
            <a:extLst>
              <a:ext uri="{FF2B5EF4-FFF2-40B4-BE49-F238E27FC236}">
                <a16:creationId xmlns:a16="http://schemas.microsoft.com/office/drawing/2014/main" id="{29173B95-09D1-46F4-9863-33F6C00B2741}"/>
              </a:ext>
            </a:extLst>
          </p:cNvPr>
          <p:cNvCxnSpPr>
            <a:cxnSpLocks/>
          </p:cNvCxnSpPr>
          <p:nvPr/>
        </p:nvCxnSpPr>
        <p:spPr bwMode="auto">
          <a:xfrm flipV="1">
            <a:off x="2006504" y="1599817"/>
            <a:ext cx="2565496" cy="814415"/>
          </a:xfrm>
          <a:prstGeom prst="straightConnector1">
            <a:avLst/>
          </a:prstGeom>
          <a:ln>
            <a:solidFill>
              <a:schemeClr val="tx1"/>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67" name="Straight Arrow Connector 66">
            <a:extLst>
              <a:ext uri="{FF2B5EF4-FFF2-40B4-BE49-F238E27FC236}">
                <a16:creationId xmlns:a16="http://schemas.microsoft.com/office/drawing/2014/main" id="{083CF00C-9432-4991-A493-0E98A62D57CA}"/>
              </a:ext>
            </a:extLst>
          </p:cNvPr>
          <p:cNvCxnSpPr>
            <a:cxnSpLocks/>
          </p:cNvCxnSpPr>
          <p:nvPr/>
        </p:nvCxnSpPr>
        <p:spPr bwMode="auto">
          <a:xfrm flipV="1">
            <a:off x="2026402" y="2657139"/>
            <a:ext cx="3158784" cy="1239832"/>
          </a:xfrm>
          <a:prstGeom prst="straightConnector1">
            <a:avLst/>
          </a:prstGeom>
          <a:ln>
            <a:solidFill>
              <a:schemeClr val="tx1"/>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69" name="Straight Arrow Connector 68">
            <a:extLst>
              <a:ext uri="{FF2B5EF4-FFF2-40B4-BE49-F238E27FC236}">
                <a16:creationId xmlns:a16="http://schemas.microsoft.com/office/drawing/2014/main" id="{DB01E806-DB66-44AF-AE17-A26D2C5C5608}"/>
              </a:ext>
            </a:extLst>
          </p:cNvPr>
          <p:cNvCxnSpPr>
            <a:cxnSpLocks/>
          </p:cNvCxnSpPr>
          <p:nvPr/>
        </p:nvCxnSpPr>
        <p:spPr bwMode="auto">
          <a:xfrm flipV="1">
            <a:off x="2079454" y="2743200"/>
            <a:ext cx="3901798" cy="2160590"/>
          </a:xfrm>
          <a:prstGeom prst="straightConnector1">
            <a:avLst/>
          </a:prstGeom>
          <a:ln>
            <a:solidFill>
              <a:schemeClr val="tx1"/>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72" name="Straight Arrow Connector 71">
            <a:extLst>
              <a:ext uri="{FF2B5EF4-FFF2-40B4-BE49-F238E27FC236}">
                <a16:creationId xmlns:a16="http://schemas.microsoft.com/office/drawing/2014/main" id="{F279201E-3E6F-40D8-B512-3DCE72499C8F}"/>
              </a:ext>
            </a:extLst>
          </p:cNvPr>
          <p:cNvCxnSpPr>
            <a:cxnSpLocks/>
          </p:cNvCxnSpPr>
          <p:nvPr/>
        </p:nvCxnSpPr>
        <p:spPr bwMode="auto">
          <a:xfrm flipV="1">
            <a:off x="4459453" y="2861534"/>
            <a:ext cx="2500745" cy="2042256"/>
          </a:xfrm>
          <a:prstGeom prst="straightConnector1">
            <a:avLst/>
          </a:prstGeom>
          <a:ln>
            <a:solidFill>
              <a:schemeClr val="tx1"/>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74" name="Straight Arrow Connector 73">
            <a:extLst>
              <a:ext uri="{FF2B5EF4-FFF2-40B4-BE49-F238E27FC236}">
                <a16:creationId xmlns:a16="http://schemas.microsoft.com/office/drawing/2014/main" id="{D69B63D1-B92D-480D-B1D0-3FE867B0F39C}"/>
              </a:ext>
            </a:extLst>
          </p:cNvPr>
          <p:cNvCxnSpPr>
            <a:cxnSpLocks/>
            <a:stCxn id="58" idx="3"/>
          </p:cNvCxnSpPr>
          <p:nvPr/>
        </p:nvCxnSpPr>
        <p:spPr bwMode="auto">
          <a:xfrm flipV="1">
            <a:off x="6946221" y="2904565"/>
            <a:ext cx="379737" cy="1907607"/>
          </a:xfrm>
          <a:prstGeom prst="straightConnector1">
            <a:avLst/>
          </a:prstGeom>
          <a:ln>
            <a:solidFill>
              <a:schemeClr val="tx1"/>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19" name="Content Placeholder 3">
            <a:extLst>
              <a:ext uri="{FF2B5EF4-FFF2-40B4-BE49-F238E27FC236}">
                <a16:creationId xmlns:a16="http://schemas.microsoft.com/office/drawing/2014/main" id="{E09F2A7F-A63D-45AC-95BD-5997E9CDC591}"/>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Soil-Water Characteristic Curve (SWCC) Test</a:t>
            </a:r>
          </a:p>
        </p:txBody>
      </p:sp>
      <p:sp>
        <p:nvSpPr>
          <p:cNvPr id="21"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LABORATORY TESTING</a:t>
            </a:r>
          </a:p>
        </p:txBody>
      </p:sp>
    </p:spTree>
    <p:extLst>
      <p:ext uri="{BB962C8B-B14F-4D97-AF65-F5344CB8AC3E}">
        <p14:creationId xmlns:p14="http://schemas.microsoft.com/office/powerpoint/2010/main" val="26629114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538A6571-1ECD-433B-A894-02E70F0EFB1D}"/>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Soil-Water Characteristic Curve (SWCC) Test</a:t>
            </a:r>
          </a:p>
        </p:txBody>
      </p:sp>
      <p:sp>
        <p:nvSpPr>
          <p:cNvPr id="7"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LABORATORY TESTING</a:t>
            </a:r>
          </a:p>
        </p:txBody>
      </p:sp>
      <p:pic>
        <p:nvPicPr>
          <p:cNvPr id="2" name="Picture 1">
            <a:extLst>
              <a:ext uri="{FF2B5EF4-FFF2-40B4-BE49-F238E27FC236}">
                <a16:creationId xmlns:a16="http://schemas.microsoft.com/office/drawing/2014/main" id="{56BE4245-2DB1-40EF-8A52-B1E09B5E0EC3}"/>
              </a:ext>
            </a:extLst>
          </p:cNvPr>
          <p:cNvPicPr>
            <a:picLocks noChangeAspect="1"/>
          </p:cNvPicPr>
          <p:nvPr/>
        </p:nvPicPr>
        <p:blipFill>
          <a:blip r:embed="rId3"/>
          <a:stretch>
            <a:fillRect/>
          </a:stretch>
        </p:blipFill>
        <p:spPr>
          <a:xfrm>
            <a:off x="861060" y="1724232"/>
            <a:ext cx="7421880" cy="4598445"/>
          </a:xfrm>
          <a:prstGeom prst="rect">
            <a:avLst/>
          </a:prstGeom>
        </p:spPr>
      </p:pic>
      <p:graphicFrame>
        <p:nvGraphicFramePr>
          <p:cNvPr id="9" name="Object 8">
            <a:extLst>
              <a:ext uri="{FF2B5EF4-FFF2-40B4-BE49-F238E27FC236}">
                <a16:creationId xmlns:a16="http://schemas.microsoft.com/office/drawing/2014/main" id="{7B61D855-F357-44B0-B932-48CFB19826D4}"/>
              </a:ext>
            </a:extLst>
          </p:cNvPr>
          <p:cNvGraphicFramePr>
            <a:graphicFrameLocks noChangeAspect="1"/>
          </p:cNvGraphicFramePr>
          <p:nvPr>
            <p:extLst>
              <p:ext uri="{D42A27DB-BD31-4B8C-83A1-F6EECF244321}">
                <p14:modId xmlns:p14="http://schemas.microsoft.com/office/powerpoint/2010/main" val="3604769778"/>
              </p:ext>
            </p:extLst>
          </p:nvPr>
        </p:nvGraphicFramePr>
        <p:xfrm>
          <a:off x="1938576" y="4451954"/>
          <a:ext cx="3837384" cy="1198191"/>
        </p:xfrm>
        <a:graphic>
          <a:graphicData uri="http://schemas.openxmlformats.org/presentationml/2006/ole">
            <mc:AlternateContent xmlns:mc="http://schemas.openxmlformats.org/markup-compatibility/2006">
              <mc:Choice xmlns:v="urn:schemas-microsoft-com:vml" Requires="v">
                <p:oleObj spid="_x0000_s6194" name="Worksheet" r:id="rId4" imgW="4389120" imgH="1150551" progId="Excel.Sheet.12">
                  <p:embed/>
                </p:oleObj>
              </mc:Choice>
              <mc:Fallback>
                <p:oleObj name="Worksheet" r:id="rId4" imgW="4389120" imgH="1150551" progId="Excel.Sheet.12">
                  <p:embed/>
                  <p:pic>
                    <p:nvPicPr>
                      <p:cNvPr id="5" name="Object 4">
                        <a:extLst>
                          <a:ext uri="{FF2B5EF4-FFF2-40B4-BE49-F238E27FC236}">
                            <a16:creationId xmlns:a16="http://schemas.microsoft.com/office/drawing/2014/main" id="{D9D92438-72DB-44E5-9655-5D386CC8577D}"/>
                          </a:ext>
                        </a:extLst>
                      </p:cNvPr>
                      <p:cNvPicPr/>
                      <p:nvPr/>
                    </p:nvPicPr>
                    <p:blipFill>
                      <a:blip r:embed="rId5"/>
                      <a:stretch>
                        <a:fillRect/>
                      </a:stretch>
                    </p:blipFill>
                    <p:spPr>
                      <a:xfrm>
                        <a:off x="1938576" y="4451954"/>
                        <a:ext cx="3837384" cy="1198191"/>
                      </a:xfrm>
                      <a:prstGeom prst="rect">
                        <a:avLst/>
                      </a:prstGeom>
                    </p:spPr>
                  </p:pic>
                </p:oleObj>
              </mc:Fallback>
            </mc:AlternateContent>
          </a:graphicData>
        </a:graphic>
      </p:graphicFrame>
    </p:spTree>
    <p:extLst>
      <p:ext uri="{BB962C8B-B14F-4D97-AF65-F5344CB8AC3E}">
        <p14:creationId xmlns:p14="http://schemas.microsoft.com/office/powerpoint/2010/main" val="2441395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A3947D65-C3BB-4DD6-8E20-AD800D8FC326}"/>
              </a:ext>
            </a:extLst>
          </p:cNvPr>
          <p:cNvSpPr txBox="1">
            <a:spLocks/>
          </p:cNvSpPr>
          <p:nvPr/>
        </p:nvSpPr>
        <p:spPr bwMode="auto">
          <a:xfrm>
            <a:off x="380513" y="1005897"/>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dirty="0">
                <a:latin typeface="Times New Roman" panose="02020603050405020304" pitchFamily="18" charset="0"/>
                <a:cs typeface="Times New Roman" panose="02020603050405020304" pitchFamily="18" charset="0"/>
              </a:rPr>
              <a:t>Soil-Water Characteristic Curve (SWCC) Test</a:t>
            </a:r>
            <a:endParaRPr lang="en-US" altLang="en-US" sz="2000" dirty="0">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F977A0E-11CA-4116-AAB4-DA2CC04A1710}"/>
              </a:ext>
            </a:extLst>
          </p:cNvPr>
          <p:cNvGraphicFramePr>
            <a:graphicFrameLocks noGrp="1"/>
          </p:cNvGraphicFramePr>
          <p:nvPr>
            <p:extLst>
              <p:ext uri="{D42A27DB-BD31-4B8C-83A1-F6EECF244321}">
                <p14:modId xmlns:p14="http://schemas.microsoft.com/office/powerpoint/2010/main" val="2586553262"/>
              </p:ext>
            </p:extLst>
          </p:nvPr>
        </p:nvGraphicFramePr>
        <p:xfrm>
          <a:off x="1097280" y="1698379"/>
          <a:ext cx="6949440" cy="1575435"/>
        </p:xfrm>
        <a:graphic>
          <a:graphicData uri="http://schemas.openxmlformats.org/drawingml/2006/table">
            <a:tbl>
              <a:tblPr>
                <a:tableStyleId>{5940675A-B579-460E-94D1-54222C63F5DA}</a:tableStyleId>
              </a:tblPr>
              <a:tblGrid>
                <a:gridCol w="914400">
                  <a:extLst>
                    <a:ext uri="{9D8B030D-6E8A-4147-A177-3AD203B41FA5}">
                      <a16:colId xmlns:a16="http://schemas.microsoft.com/office/drawing/2014/main" val="2851191455"/>
                    </a:ext>
                  </a:extLst>
                </a:gridCol>
                <a:gridCol w="1005840">
                  <a:extLst>
                    <a:ext uri="{9D8B030D-6E8A-4147-A177-3AD203B41FA5}">
                      <a16:colId xmlns:a16="http://schemas.microsoft.com/office/drawing/2014/main" val="3794236563"/>
                    </a:ext>
                  </a:extLst>
                </a:gridCol>
                <a:gridCol w="1005840">
                  <a:extLst>
                    <a:ext uri="{9D8B030D-6E8A-4147-A177-3AD203B41FA5}">
                      <a16:colId xmlns:a16="http://schemas.microsoft.com/office/drawing/2014/main" val="3238268739"/>
                    </a:ext>
                  </a:extLst>
                </a:gridCol>
                <a:gridCol w="1005840">
                  <a:extLst>
                    <a:ext uri="{9D8B030D-6E8A-4147-A177-3AD203B41FA5}">
                      <a16:colId xmlns:a16="http://schemas.microsoft.com/office/drawing/2014/main" val="943843121"/>
                    </a:ext>
                  </a:extLst>
                </a:gridCol>
                <a:gridCol w="1005840">
                  <a:extLst>
                    <a:ext uri="{9D8B030D-6E8A-4147-A177-3AD203B41FA5}">
                      <a16:colId xmlns:a16="http://schemas.microsoft.com/office/drawing/2014/main" val="2231266216"/>
                    </a:ext>
                  </a:extLst>
                </a:gridCol>
                <a:gridCol w="1005840">
                  <a:extLst>
                    <a:ext uri="{9D8B030D-6E8A-4147-A177-3AD203B41FA5}">
                      <a16:colId xmlns:a16="http://schemas.microsoft.com/office/drawing/2014/main" val="3680890644"/>
                    </a:ext>
                  </a:extLst>
                </a:gridCol>
                <a:gridCol w="1005840">
                  <a:extLst>
                    <a:ext uri="{9D8B030D-6E8A-4147-A177-3AD203B41FA5}">
                      <a16:colId xmlns:a16="http://schemas.microsoft.com/office/drawing/2014/main" val="3160557882"/>
                    </a:ext>
                  </a:extLst>
                </a:gridCol>
              </a:tblGrid>
              <a:tr h="200025">
                <a:tc rowSpan="2">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Parameter</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Cell 185 - Coarse RCA</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n-GB"/>
                    </a:p>
                  </a:txBody>
                  <a:tcPr/>
                </a:tc>
                <a:tc hMerge="1">
                  <a:txBody>
                    <a:bodyPr/>
                    <a:lstStyle/>
                    <a:p>
                      <a:endParaRPr lang="en-GB"/>
                    </a:p>
                  </a:txBody>
                  <a:tcPr/>
                </a:tc>
                <a:tc gridSpan="3">
                  <a:txBody>
                    <a:bodyPr/>
                    <a:lstStyle/>
                    <a:p>
                      <a:pPr algn="ctr" fontAlgn="ctr"/>
                      <a:r>
                        <a:rPr lang="en-GB" sz="1400" b="1" u="none" strike="noStrike">
                          <a:effectLst/>
                          <a:latin typeface="Times New Roman" panose="02020603050405020304" pitchFamily="18" charset="0"/>
                          <a:cs typeface="Times New Roman" panose="02020603050405020304" pitchFamily="18" charset="0"/>
                        </a:rPr>
                        <a:t>Cell 186 - Fine RCA</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24516910"/>
                  </a:ext>
                </a:extLst>
              </a:tr>
              <a:tr h="200025">
                <a:tc vMerge="1">
                  <a:txBody>
                    <a:bodyPr/>
                    <a:lstStyle/>
                    <a:p>
                      <a:endParaRPr lang="en-GB"/>
                    </a:p>
                  </a:txBody>
                  <a:tcP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18517GS002</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18517GS004</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18517GS008</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18617GS006</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18617GS007</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18617GS008</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759162011"/>
                  </a:ext>
                </a:extLst>
              </a:tr>
              <a:tr h="238125">
                <a:tc>
                  <a:txBody>
                    <a:bodyPr/>
                    <a:lstStyle/>
                    <a:p>
                      <a:pPr algn="ctr" fontAlgn="ctr"/>
                      <a:r>
                        <a:rPr lang="el-GR" sz="1400" u="none" strike="noStrike" dirty="0">
                          <a:effectLst/>
                          <a:latin typeface="Times New Roman" panose="02020603050405020304" pitchFamily="18" charset="0"/>
                          <a:cs typeface="Times New Roman" panose="02020603050405020304" pitchFamily="18" charset="0"/>
                        </a:rPr>
                        <a:t>θ</a:t>
                      </a:r>
                      <a:r>
                        <a:rPr lang="en-GB" sz="1400" u="none" strike="noStrike" baseline="-25000" dirty="0">
                          <a:effectLst/>
                          <a:latin typeface="Times New Roman" panose="02020603050405020304" pitchFamily="18" charset="0"/>
                          <a:cs typeface="Times New Roman" panose="02020603050405020304" pitchFamily="18" charset="0"/>
                        </a:rPr>
                        <a:t>r</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054964529"/>
                  </a:ext>
                </a:extLst>
              </a:tr>
              <a:tr h="200025">
                <a:tc>
                  <a:txBody>
                    <a:bodyPr/>
                    <a:lstStyle/>
                    <a:p>
                      <a:pPr algn="ctr" fontAlgn="ctr"/>
                      <a:r>
                        <a:rPr lang="el-GR" sz="1400" u="none" strike="noStrike">
                          <a:effectLst/>
                          <a:latin typeface="Times New Roman" panose="02020603050405020304" pitchFamily="18" charset="0"/>
                          <a:cs typeface="Times New Roman" panose="02020603050405020304" pitchFamily="18" charset="0"/>
                        </a:rPr>
                        <a:t>θ</a:t>
                      </a:r>
                      <a:r>
                        <a:rPr lang="en-GB" sz="1400" u="none" strike="noStrike" baseline="-25000">
                          <a:effectLst/>
                          <a:latin typeface="Times New Roman" panose="02020603050405020304" pitchFamily="18" charset="0"/>
                          <a:cs typeface="Times New Roman" panose="02020603050405020304" pitchFamily="18" charset="0"/>
                        </a:rPr>
                        <a:t>s</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0.2765</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0.2782</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0.2866</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0.3004</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0.2812</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0.2846</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327993337"/>
                  </a:ext>
                </a:extLst>
              </a:tr>
              <a:tr h="200025">
                <a:tc>
                  <a:txBody>
                    <a:bodyPr/>
                    <a:lstStyle/>
                    <a:p>
                      <a:pPr algn="ctr" fontAlgn="ctr"/>
                      <a:r>
                        <a:rPr lang="el-GR" sz="1400" u="none" strike="noStrike">
                          <a:effectLst/>
                          <a:latin typeface="Times New Roman" panose="02020603050405020304" pitchFamily="18" charset="0"/>
                          <a:cs typeface="Times New Roman" panose="02020603050405020304" pitchFamily="18" charset="0"/>
                        </a:rPr>
                        <a:t>α</a:t>
                      </a:r>
                      <a:endParaRPr lang="el-GR"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0.1508</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0.2313</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0.1174</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0.1819</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0.0317</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0.0465</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444128303"/>
                  </a:ext>
                </a:extLst>
              </a:tr>
              <a:tr h="200025">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1.1597</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1.1559</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1.7310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1.1650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1.2091</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1.1787</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073636480"/>
                  </a:ext>
                </a:extLst>
              </a:tr>
              <a:tr h="200025">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m</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0.1377</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0.1348</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0.1475</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0.1416</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0.1730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0.1515</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094856065"/>
                  </a:ext>
                </a:extLst>
              </a:tr>
            </a:tbl>
          </a:graphicData>
        </a:graphic>
      </p:graphicFrame>
      <p:graphicFrame>
        <p:nvGraphicFramePr>
          <p:cNvPr id="3" name="Table 2">
            <a:extLst>
              <a:ext uri="{FF2B5EF4-FFF2-40B4-BE49-F238E27FC236}">
                <a16:creationId xmlns:a16="http://schemas.microsoft.com/office/drawing/2014/main" id="{BBC712A9-9EA0-440B-9E01-DA65AD1B6418}"/>
              </a:ext>
            </a:extLst>
          </p:cNvPr>
          <p:cNvGraphicFramePr>
            <a:graphicFrameLocks noGrp="1"/>
          </p:cNvGraphicFramePr>
          <p:nvPr>
            <p:extLst>
              <p:ext uri="{D42A27DB-BD31-4B8C-83A1-F6EECF244321}">
                <p14:modId xmlns:p14="http://schemas.microsoft.com/office/powerpoint/2010/main" val="462226045"/>
              </p:ext>
            </p:extLst>
          </p:nvPr>
        </p:nvGraphicFramePr>
        <p:xfrm>
          <a:off x="1097280" y="3549328"/>
          <a:ext cx="6949440" cy="1590675"/>
        </p:xfrm>
        <a:graphic>
          <a:graphicData uri="http://schemas.openxmlformats.org/drawingml/2006/table">
            <a:tbl>
              <a:tblPr>
                <a:tableStyleId>{5940675A-B579-460E-94D1-54222C63F5DA}</a:tableStyleId>
              </a:tblPr>
              <a:tblGrid>
                <a:gridCol w="914400">
                  <a:extLst>
                    <a:ext uri="{9D8B030D-6E8A-4147-A177-3AD203B41FA5}">
                      <a16:colId xmlns:a16="http://schemas.microsoft.com/office/drawing/2014/main" val="3356629114"/>
                    </a:ext>
                  </a:extLst>
                </a:gridCol>
                <a:gridCol w="1005840">
                  <a:extLst>
                    <a:ext uri="{9D8B030D-6E8A-4147-A177-3AD203B41FA5}">
                      <a16:colId xmlns:a16="http://schemas.microsoft.com/office/drawing/2014/main" val="4116076880"/>
                    </a:ext>
                  </a:extLst>
                </a:gridCol>
                <a:gridCol w="1005840">
                  <a:extLst>
                    <a:ext uri="{9D8B030D-6E8A-4147-A177-3AD203B41FA5}">
                      <a16:colId xmlns:a16="http://schemas.microsoft.com/office/drawing/2014/main" val="3310575527"/>
                    </a:ext>
                  </a:extLst>
                </a:gridCol>
                <a:gridCol w="1005840">
                  <a:extLst>
                    <a:ext uri="{9D8B030D-6E8A-4147-A177-3AD203B41FA5}">
                      <a16:colId xmlns:a16="http://schemas.microsoft.com/office/drawing/2014/main" val="1401359483"/>
                    </a:ext>
                  </a:extLst>
                </a:gridCol>
                <a:gridCol w="1005840">
                  <a:extLst>
                    <a:ext uri="{9D8B030D-6E8A-4147-A177-3AD203B41FA5}">
                      <a16:colId xmlns:a16="http://schemas.microsoft.com/office/drawing/2014/main" val="2364553049"/>
                    </a:ext>
                  </a:extLst>
                </a:gridCol>
                <a:gridCol w="1005840">
                  <a:extLst>
                    <a:ext uri="{9D8B030D-6E8A-4147-A177-3AD203B41FA5}">
                      <a16:colId xmlns:a16="http://schemas.microsoft.com/office/drawing/2014/main" val="1975812621"/>
                    </a:ext>
                  </a:extLst>
                </a:gridCol>
                <a:gridCol w="1005840">
                  <a:extLst>
                    <a:ext uri="{9D8B030D-6E8A-4147-A177-3AD203B41FA5}">
                      <a16:colId xmlns:a16="http://schemas.microsoft.com/office/drawing/2014/main" val="3001183392"/>
                    </a:ext>
                  </a:extLst>
                </a:gridCol>
              </a:tblGrid>
              <a:tr h="200025">
                <a:tc rowSpan="2">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Parameter</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Cell 188 - Limestone</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n-GB"/>
                    </a:p>
                  </a:txBody>
                  <a:tcPr/>
                </a:tc>
                <a:tc hMerge="1">
                  <a:txBody>
                    <a:bodyPr/>
                    <a:lstStyle/>
                    <a:p>
                      <a:endParaRPr lang="en-GB"/>
                    </a:p>
                  </a:txBody>
                  <a:tcPr/>
                </a:tc>
                <a:tc gridSpan="3">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Cell 189 - RCA+RAP</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15419745"/>
                  </a:ext>
                </a:extLst>
              </a:tr>
              <a:tr h="200025">
                <a:tc vMerge="1">
                  <a:txBody>
                    <a:bodyPr/>
                    <a:lstStyle/>
                    <a:p>
                      <a:endParaRPr lang="en-GB"/>
                    </a:p>
                  </a:txBody>
                  <a:tcP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18817GS005</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18817GS006</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18817GS008</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18917GS002</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18917GS003</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18917GS006</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43807368"/>
                  </a:ext>
                </a:extLst>
              </a:tr>
              <a:tr h="238125">
                <a:tc>
                  <a:txBody>
                    <a:bodyPr/>
                    <a:lstStyle/>
                    <a:p>
                      <a:pPr algn="ctr" fontAlgn="ctr"/>
                      <a:r>
                        <a:rPr lang="el-GR" sz="1400" u="none" strike="noStrike">
                          <a:effectLst/>
                          <a:latin typeface="Times New Roman" panose="02020603050405020304" pitchFamily="18" charset="0"/>
                          <a:cs typeface="Times New Roman" panose="02020603050405020304" pitchFamily="18" charset="0"/>
                        </a:rPr>
                        <a:t>θ</a:t>
                      </a:r>
                      <a:r>
                        <a:rPr lang="en-GB" sz="1400" u="none" strike="noStrike" baseline="-25000">
                          <a:effectLst/>
                          <a:latin typeface="Times New Roman" panose="02020603050405020304" pitchFamily="18" charset="0"/>
                          <a:cs typeface="Times New Roman" panose="02020603050405020304" pitchFamily="18" charset="0"/>
                        </a:rPr>
                        <a:t>r</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0.0419</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0.0221</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0.0520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0.0070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0.0120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774691319"/>
                  </a:ext>
                </a:extLst>
              </a:tr>
              <a:tr h="238125">
                <a:tc>
                  <a:txBody>
                    <a:bodyPr/>
                    <a:lstStyle/>
                    <a:p>
                      <a:pPr algn="ctr" fontAlgn="ctr"/>
                      <a:r>
                        <a:rPr lang="el-GR" sz="1400" u="none" strike="noStrike">
                          <a:effectLst/>
                          <a:latin typeface="Times New Roman" panose="02020603050405020304" pitchFamily="18" charset="0"/>
                          <a:cs typeface="Times New Roman" panose="02020603050405020304" pitchFamily="18" charset="0"/>
                        </a:rPr>
                        <a:t>θ</a:t>
                      </a:r>
                      <a:r>
                        <a:rPr lang="en-GB" sz="1400" u="none" strike="noStrike" baseline="-25000">
                          <a:effectLst/>
                          <a:latin typeface="Times New Roman" panose="02020603050405020304" pitchFamily="18" charset="0"/>
                          <a:cs typeface="Times New Roman" panose="02020603050405020304" pitchFamily="18" charset="0"/>
                        </a:rPr>
                        <a:t>s</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0.2414</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0.2467</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0.2449</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0.2997</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0.2987</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0.2540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518094042"/>
                  </a:ext>
                </a:extLst>
              </a:tr>
              <a:tr h="200025">
                <a:tc>
                  <a:txBody>
                    <a:bodyPr/>
                    <a:lstStyle/>
                    <a:p>
                      <a:pPr algn="ctr" fontAlgn="ctr"/>
                      <a:r>
                        <a:rPr lang="el-GR" sz="1400" u="none" strike="noStrike">
                          <a:effectLst/>
                          <a:latin typeface="Times New Roman" panose="02020603050405020304" pitchFamily="18" charset="0"/>
                          <a:cs typeface="Times New Roman" panose="02020603050405020304" pitchFamily="18" charset="0"/>
                        </a:rPr>
                        <a:t>α</a:t>
                      </a:r>
                      <a:endParaRPr lang="el-GR"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0.1728</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0.1909</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0.1881</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0.2805</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0.2357</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0.2960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491154720"/>
                  </a:ext>
                </a:extLst>
              </a:tr>
              <a:tr h="200025">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n</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1.6088</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1.5436</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1.6808</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1.2397</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1.2602</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1.1700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775148690"/>
                  </a:ext>
                </a:extLst>
              </a:tr>
              <a:tr h="200025">
                <a:tc>
                  <a:txBody>
                    <a:bodyPr/>
                    <a:lstStyle/>
                    <a:p>
                      <a:pPr algn="ctr" fontAlgn="ctr"/>
                      <a:r>
                        <a:rPr lang="en-GB" sz="1400" u="none" strike="noStrike">
                          <a:effectLst/>
                          <a:latin typeface="Times New Roman" panose="02020603050405020304" pitchFamily="18" charset="0"/>
                          <a:cs typeface="Times New Roman" panose="02020603050405020304" pitchFamily="18" charset="0"/>
                        </a:rPr>
                        <a:t>m</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0.3784</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0.3522</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0.4050</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0.1934</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0.2065</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GB" sz="1400" u="none" strike="noStrike" dirty="0">
                          <a:effectLst/>
                          <a:latin typeface="Times New Roman" panose="02020603050405020304" pitchFamily="18" charset="0"/>
                          <a:cs typeface="Times New Roman" panose="02020603050405020304" pitchFamily="18" charset="0"/>
                        </a:rPr>
                        <a:t>0.1453</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354251361"/>
                  </a:ext>
                </a:extLst>
              </a:tr>
            </a:tbl>
          </a:graphicData>
        </a:graphic>
      </p:graphicFrame>
      <p:sp>
        <p:nvSpPr>
          <p:cNvPr id="6"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LABORATORY TESTING</a:t>
            </a:r>
          </a:p>
        </p:txBody>
      </p:sp>
    </p:spTree>
    <p:extLst>
      <p:ext uri="{BB962C8B-B14F-4D97-AF65-F5344CB8AC3E}">
        <p14:creationId xmlns:p14="http://schemas.microsoft.com/office/powerpoint/2010/main" val="177162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4C93DDA-8D31-43E2-8FEC-72EEBDF207C9}"/>
              </a:ext>
            </a:extLst>
          </p:cNvPr>
          <p:cNvSpPr txBox="1">
            <a:spLocks/>
          </p:cNvSpPr>
          <p:nvPr/>
        </p:nvSpPr>
        <p:spPr bwMode="auto">
          <a:xfrm>
            <a:off x="457200" y="1025913"/>
            <a:ext cx="8229600" cy="5100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83" indent="-34288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42" indent="-2285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20"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297" indent="-2285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600"/>
              </a:spcAft>
              <a:buNone/>
            </a:pPr>
            <a:r>
              <a:rPr lang="en-US" sz="2400" b="1" dirty="0">
                <a:latin typeface="Times New Roman" panose="02020603050405020304" pitchFamily="18" charset="0"/>
                <a:cs typeface="Times New Roman" panose="02020603050405020304" pitchFamily="18" charset="0"/>
              </a:rPr>
              <a:t>Test Cells</a:t>
            </a:r>
          </a:p>
        </p:txBody>
      </p:sp>
      <p:pic>
        <p:nvPicPr>
          <p:cNvPr id="5" name="Picture 4"/>
          <p:cNvPicPr>
            <a:picLocks noChangeAspect="1"/>
          </p:cNvPicPr>
          <p:nvPr/>
        </p:nvPicPr>
        <p:blipFill>
          <a:blip r:embed="rId2"/>
          <a:stretch>
            <a:fillRect/>
          </a:stretch>
        </p:blipFill>
        <p:spPr>
          <a:xfrm>
            <a:off x="228846" y="1589198"/>
            <a:ext cx="8686308" cy="4729235"/>
          </a:xfrm>
          <a:prstGeom prst="rect">
            <a:avLst/>
          </a:prstGeom>
        </p:spPr>
      </p:pic>
      <p:sp>
        <p:nvSpPr>
          <p:cNvPr id="4" name="TextBox 3">
            <a:extLst>
              <a:ext uri="{FF2B5EF4-FFF2-40B4-BE49-F238E27FC236}">
                <a16:creationId xmlns:a16="http://schemas.microsoft.com/office/drawing/2014/main" id="{57B83185-AE02-475E-B994-88F87116D0D7}"/>
              </a:ext>
            </a:extLst>
          </p:cNvPr>
          <p:cNvSpPr txBox="1"/>
          <p:nvPr/>
        </p:nvSpPr>
        <p:spPr>
          <a:xfrm>
            <a:off x="4904536" y="5199183"/>
            <a:ext cx="1884298" cy="646331"/>
          </a:xfrm>
          <a:prstGeom prst="rect">
            <a:avLst/>
          </a:prstGeom>
          <a:noFill/>
        </p:spPr>
        <p:txBody>
          <a:bodyPr wrap="none" rtlCol="0">
            <a:spAutoFit/>
          </a:bodyPr>
          <a:lstStyle/>
          <a:p>
            <a:r>
              <a:rPr lang="en-US" sz="1200" i="1" dirty="0">
                <a:latin typeface="Times New Roman" panose="02020603050405020304" pitchFamily="18" charset="0"/>
                <a:cs typeface="Times New Roman" panose="02020603050405020304" pitchFamily="18" charset="0"/>
              </a:rPr>
              <a:t>TX = Triaxial Geogrid</a:t>
            </a:r>
          </a:p>
          <a:p>
            <a:r>
              <a:rPr lang="en-US" sz="1200" i="1" dirty="0">
                <a:latin typeface="Times New Roman" panose="02020603050405020304" pitchFamily="18" charset="0"/>
                <a:cs typeface="Times New Roman" panose="02020603050405020304" pitchFamily="18" charset="0"/>
              </a:rPr>
              <a:t>BX = Biaxial Geogrid</a:t>
            </a:r>
          </a:p>
          <a:p>
            <a:r>
              <a:rPr lang="en-US" sz="1200" i="1" dirty="0">
                <a:latin typeface="Times New Roman" panose="02020603050405020304" pitchFamily="18" charset="0"/>
                <a:cs typeface="Times New Roman" panose="02020603050405020304" pitchFamily="18" charset="0"/>
              </a:rPr>
              <a:t>GT = Nonwoven Geotextile</a:t>
            </a:r>
          </a:p>
        </p:txBody>
      </p:sp>
      <p:sp>
        <p:nvSpPr>
          <p:cNvPr id="6" name="TextBox 5">
            <a:extLst>
              <a:ext uri="{FF2B5EF4-FFF2-40B4-BE49-F238E27FC236}">
                <a16:creationId xmlns:a16="http://schemas.microsoft.com/office/drawing/2014/main" id="{01F83B39-A63B-4D36-A3E0-444C0325FDCA}"/>
              </a:ext>
            </a:extLst>
          </p:cNvPr>
          <p:cNvSpPr txBox="1"/>
          <p:nvPr/>
        </p:nvSpPr>
        <p:spPr>
          <a:xfrm>
            <a:off x="151561" y="5199182"/>
            <a:ext cx="3093924" cy="276999"/>
          </a:xfrm>
          <a:prstGeom prst="rect">
            <a:avLst/>
          </a:prstGeom>
          <a:noFill/>
        </p:spPr>
        <p:txBody>
          <a:bodyPr wrap="none" rtlCol="0">
            <a:spAutoFit/>
          </a:bodyPr>
          <a:lstStyle/>
          <a:p>
            <a:r>
              <a:rPr lang="en-US" sz="1200" i="1" dirty="0">
                <a:latin typeface="Times New Roman" panose="02020603050405020304" pitchFamily="18" charset="0"/>
                <a:cs typeface="Times New Roman" panose="02020603050405020304" pitchFamily="18" charset="0"/>
              </a:rPr>
              <a:t>S. Granular Borrow = Select Granular Borrow</a:t>
            </a:r>
          </a:p>
        </p:txBody>
      </p:sp>
      <p:sp>
        <p:nvSpPr>
          <p:cNvPr id="9" name="Title 1"/>
          <p:cNvSpPr>
            <a:spLocks noGrp="1"/>
          </p:cNvSpPr>
          <p:nvPr>
            <p:ph type="title"/>
          </p:nvPr>
        </p:nvSpPr>
        <p:spPr>
          <a:xfrm>
            <a:off x="496389" y="-125407"/>
            <a:ext cx="8190411"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CONSTRUCTION</a:t>
            </a:r>
          </a:p>
        </p:txBody>
      </p:sp>
    </p:spTree>
    <p:extLst>
      <p:ext uri="{BB962C8B-B14F-4D97-AF65-F5344CB8AC3E}">
        <p14:creationId xmlns:p14="http://schemas.microsoft.com/office/powerpoint/2010/main" val="36049604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4394" y="1222743"/>
            <a:ext cx="1101646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4678326" y="1268461"/>
            <a:ext cx="11235558" cy="4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1" name="Table 10"/>
          <p:cNvGraphicFramePr>
            <a:graphicFrameLocks noGrp="1"/>
          </p:cNvGraphicFramePr>
          <p:nvPr/>
        </p:nvGraphicFramePr>
        <p:xfrm>
          <a:off x="154394" y="1063691"/>
          <a:ext cx="8886969" cy="5026825"/>
        </p:xfrm>
        <a:graphic>
          <a:graphicData uri="http://schemas.openxmlformats.org/drawingml/2006/table">
            <a:tbl>
              <a:tblPr firstRow="1" bandRow="1">
                <a:tableStyleId>{5940675A-B579-460E-94D1-54222C63F5DA}</a:tableStyleId>
              </a:tblPr>
              <a:tblGrid>
                <a:gridCol w="768235">
                  <a:extLst>
                    <a:ext uri="{9D8B030D-6E8A-4147-A177-3AD203B41FA5}">
                      <a16:colId xmlns:a16="http://schemas.microsoft.com/office/drawing/2014/main" val="3927411441"/>
                    </a:ext>
                  </a:extLst>
                </a:gridCol>
                <a:gridCol w="218734">
                  <a:extLst>
                    <a:ext uri="{9D8B030D-6E8A-4147-A177-3AD203B41FA5}">
                      <a16:colId xmlns:a16="http://schemas.microsoft.com/office/drawing/2014/main" val="2600618853"/>
                    </a:ext>
                  </a:extLst>
                </a:gridCol>
                <a:gridCol w="246875">
                  <a:extLst>
                    <a:ext uri="{9D8B030D-6E8A-4147-A177-3AD203B41FA5}">
                      <a16:colId xmlns:a16="http://schemas.microsoft.com/office/drawing/2014/main" val="1547736270"/>
                    </a:ext>
                  </a:extLst>
                </a:gridCol>
                <a:gridCol w="246875">
                  <a:extLst>
                    <a:ext uri="{9D8B030D-6E8A-4147-A177-3AD203B41FA5}">
                      <a16:colId xmlns:a16="http://schemas.microsoft.com/office/drawing/2014/main" val="1766638522"/>
                    </a:ext>
                  </a:extLst>
                </a:gridCol>
                <a:gridCol w="246875">
                  <a:extLst>
                    <a:ext uri="{9D8B030D-6E8A-4147-A177-3AD203B41FA5}">
                      <a16:colId xmlns:a16="http://schemas.microsoft.com/office/drawing/2014/main" val="1177233893"/>
                    </a:ext>
                  </a:extLst>
                </a:gridCol>
                <a:gridCol w="246875">
                  <a:extLst>
                    <a:ext uri="{9D8B030D-6E8A-4147-A177-3AD203B41FA5}">
                      <a16:colId xmlns:a16="http://schemas.microsoft.com/office/drawing/2014/main" val="415314760"/>
                    </a:ext>
                  </a:extLst>
                </a:gridCol>
                <a:gridCol w="246875">
                  <a:extLst>
                    <a:ext uri="{9D8B030D-6E8A-4147-A177-3AD203B41FA5}">
                      <a16:colId xmlns:a16="http://schemas.microsoft.com/office/drawing/2014/main" val="1270068447"/>
                    </a:ext>
                  </a:extLst>
                </a:gridCol>
                <a:gridCol w="246875">
                  <a:extLst>
                    <a:ext uri="{9D8B030D-6E8A-4147-A177-3AD203B41FA5}">
                      <a16:colId xmlns:a16="http://schemas.microsoft.com/office/drawing/2014/main" val="2080061707"/>
                    </a:ext>
                  </a:extLst>
                </a:gridCol>
                <a:gridCol w="246875">
                  <a:extLst>
                    <a:ext uri="{9D8B030D-6E8A-4147-A177-3AD203B41FA5}">
                      <a16:colId xmlns:a16="http://schemas.microsoft.com/office/drawing/2014/main" val="1050913136"/>
                    </a:ext>
                  </a:extLst>
                </a:gridCol>
                <a:gridCol w="246875">
                  <a:extLst>
                    <a:ext uri="{9D8B030D-6E8A-4147-A177-3AD203B41FA5}">
                      <a16:colId xmlns:a16="http://schemas.microsoft.com/office/drawing/2014/main" val="870351347"/>
                    </a:ext>
                  </a:extLst>
                </a:gridCol>
                <a:gridCol w="246875">
                  <a:extLst>
                    <a:ext uri="{9D8B030D-6E8A-4147-A177-3AD203B41FA5}">
                      <a16:colId xmlns:a16="http://schemas.microsoft.com/office/drawing/2014/main" val="600564239"/>
                    </a:ext>
                  </a:extLst>
                </a:gridCol>
                <a:gridCol w="246875">
                  <a:extLst>
                    <a:ext uri="{9D8B030D-6E8A-4147-A177-3AD203B41FA5}">
                      <a16:colId xmlns:a16="http://schemas.microsoft.com/office/drawing/2014/main" val="1278824957"/>
                    </a:ext>
                  </a:extLst>
                </a:gridCol>
                <a:gridCol w="246875">
                  <a:extLst>
                    <a:ext uri="{9D8B030D-6E8A-4147-A177-3AD203B41FA5}">
                      <a16:colId xmlns:a16="http://schemas.microsoft.com/office/drawing/2014/main" val="874770037"/>
                    </a:ext>
                  </a:extLst>
                </a:gridCol>
                <a:gridCol w="246875">
                  <a:extLst>
                    <a:ext uri="{9D8B030D-6E8A-4147-A177-3AD203B41FA5}">
                      <a16:colId xmlns:a16="http://schemas.microsoft.com/office/drawing/2014/main" val="1749176361"/>
                    </a:ext>
                  </a:extLst>
                </a:gridCol>
                <a:gridCol w="246875">
                  <a:extLst>
                    <a:ext uri="{9D8B030D-6E8A-4147-A177-3AD203B41FA5}">
                      <a16:colId xmlns:a16="http://schemas.microsoft.com/office/drawing/2014/main" val="1264186630"/>
                    </a:ext>
                  </a:extLst>
                </a:gridCol>
                <a:gridCol w="246875">
                  <a:extLst>
                    <a:ext uri="{9D8B030D-6E8A-4147-A177-3AD203B41FA5}">
                      <a16:colId xmlns:a16="http://schemas.microsoft.com/office/drawing/2014/main" val="2533094748"/>
                    </a:ext>
                  </a:extLst>
                </a:gridCol>
                <a:gridCol w="246875">
                  <a:extLst>
                    <a:ext uri="{9D8B030D-6E8A-4147-A177-3AD203B41FA5}">
                      <a16:colId xmlns:a16="http://schemas.microsoft.com/office/drawing/2014/main" val="2215512636"/>
                    </a:ext>
                  </a:extLst>
                </a:gridCol>
                <a:gridCol w="246875">
                  <a:extLst>
                    <a:ext uri="{9D8B030D-6E8A-4147-A177-3AD203B41FA5}">
                      <a16:colId xmlns:a16="http://schemas.microsoft.com/office/drawing/2014/main" val="454521326"/>
                    </a:ext>
                  </a:extLst>
                </a:gridCol>
                <a:gridCol w="246875">
                  <a:extLst>
                    <a:ext uri="{9D8B030D-6E8A-4147-A177-3AD203B41FA5}">
                      <a16:colId xmlns:a16="http://schemas.microsoft.com/office/drawing/2014/main" val="2391095895"/>
                    </a:ext>
                  </a:extLst>
                </a:gridCol>
                <a:gridCol w="246875">
                  <a:extLst>
                    <a:ext uri="{9D8B030D-6E8A-4147-A177-3AD203B41FA5}">
                      <a16:colId xmlns:a16="http://schemas.microsoft.com/office/drawing/2014/main" val="3892911241"/>
                    </a:ext>
                  </a:extLst>
                </a:gridCol>
                <a:gridCol w="246875">
                  <a:extLst>
                    <a:ext uri="{9D8B030D-6E8A-4147-A177-3AD203B41FA5}">
                      <a16:colId xmlns:a16="http://schemas.microsoft.com/office/drawing/2014/main" val="2224936907"/>
                    </a:ext>
                  </a:extLst>
                </a:gridCol>
                <a:gridCol w="246875">
                  <a:extLst>
                    <a:ext uri="{9D8B030D-6E8A-4147-A177-3AD203B41FA5}">
                      <a16:colId xmlns:a16="http://schemas.microsoft.com/office/drawing/2014/main" val="4005395509"/>
                    </a:ext>
                  </a:extLst>
                </a:gridCol>
                <a:gridCol w="246875">
                  <a:extLst>
                    <a:ext uri="{9D8B030D-6E8A-4147-A177-3AD203B41FA5}">
                      <a16:colId xmlns:a16="http://schemas.microsoft.com/office/drawing/2014/main" val="458832874"/>
                    </a:ext>
                  </a:extLst>
                </a:gridCol>
                <a:gridCol w="246875">
                  <a:extLst>
                    <a:ext uri="{9D8B030D-6E8A-4147-A177-3AD203B41FA5}">
                      <a16:colId xmlns:a16="http://schemas.microsoft.com/office/drawing/2014/main" val="2709056191"/>
                    </a:ext>
                  </a:extLst>
                </a:gridCol>
                <a:gridCol w="246875">
                  <a:extLst>
                    <a:ext uri="{9D8B030D-6E8A-4147-A177-3AD203B41FA5}">
                      <a16:colId xmlns:a16="http://schemas.microsoft.com/office/drawing/2014/main" val="539001546"/>
                    </a:ext>
                  </a:extLst>
                </a:gridCol>
                <a:gridCol w="246875">
                  <a:extLst>
                    <a:ext uri="{9D8B030D-6E8A-4147-A177-3AD203B41FA5}">
                      <a16:colId xmlns:a16="http://schemas.microsoft.com/office/drawing/2014/main" val="464916091"/>
                    </a:ext>
                  </a:extLst>
                </a:gridCol>
                <a:gridCol w="246875">
                  <a:extLst>
                    <a:ext uri="{9D8B030D-6E8A-4147-A177-3AD203B41FA5}">
                      <a16:colId xmlns:a16="http://schemas.microsoft.com/office/drawing/2014/main" val="2552382540"/>
                    </a:ext>
                  </a:extLst>
                </a:gridCol>
                <a:gridCol w="246875">
                  <a:extLst>
                    <a:ext uri="{9D8B030D-6E8A-4147-A177-3AD203B41FA5}">
                      <a16:colId xmlns:a16="http://schemas.microsoft.com/office/drawing/2014/main" val="1996035526"/>
                    </a:ext>
                  </a:extLst>
                </a:gridCol>
                <a:gridCol w="246875">
                  <a:extLst>
                    <a:ext uri="{9D8B030D-6E8A-4147-A177-3AD203B41FA5}">
                      <a16:colId xmlns:a16="http://schemas.microsoft.com/office/drawing/2014/main" val="3240287928"/>
                    </a:ext>
                  </a:extLst>
                </a:gridCol>
                <a:gridCol w="246875">
                  <a:extLst>
                    <a:ext uri="{9D8B030D-6E8A-4147-A177-3AD203B41FA5}">
                      <a16:colId xmlns:a16="http://schemas.microsoft.com/office/drawing/2014/main" val="2423403734"/>
                    </a:ext>
                  </a:extLst>
                </a:gridCol>
                <a:gridCol w="246875">
                  <a:extLst>
                    <a:ext uri="{9D8B030D-6E8A-4147-A177-3AD203B41FA5}">
                      <a16:colId xmlns:a16="http://schemas.microsoft.com/office/drawing/2014/main" val="3155672184"/>
                    </a:ext>
                  </a:extLst>
                </a:gridCol>
                <a:gridCol w="246875">
                  <a:extLst>
                    <a:ext uri="{9D8B030D-6E8A-4147-A177-3AD203B41FA5}">
                      <a16:colId xmlns:a16="http://schemas.microsoft.com/office/drawing/2014/main" val="4131077353"/>
                    </a:ext>
                  </a:extLst>
                </a:gridCol>
                <a:gridCol w="246875">
                  <a:extLst>
                    <a:ext uri="{9D8B030D-6E8A-4147-A177-3AD203B41FA5}">
                      <a16:colId xmlns:a16="http://schemas.microsoft.com/office/drawing/2014/main" val="703085910"/>
                    </a:ext>
                  </a:extLst>
                </a:gridCol>
                <a:gridCol w="246875">
                  <a:extLst>
                    <a:ext uri="{9D8B030D-6E8A-4147-A177-3AD203B41FA5}">
                      <a16:colId xmlns:a16="http://schemas.microsoft.com/office/drawing/2014/main" val="1140085560"/>
                    </a:ext>
                  </a:extLst>
                </a:gridCol>
              </a:tblGrid>
              <a:tr h="515785">
                <a:tc rowSpan="2">
                  <a:txBody>
                    <a:bodyPr/>
                    <a:lstStyle/>
                    <a:p>
                      <a:r>
                        <a:rPr lang="en-US" sz="1400" b="1" dirty="0">
                          <a:latin typeface="Times New Roman" panose="02020603050405020304" pitchFamily="18" charset="0"/>
                          <a:cs typeface="Times New Roman" panose="02020603050405020304" pitchFamily="18" charset="0"/>
                        </a:rPr>
                        <a:t>TASKS</a:t>
                      </a:r>
                    </a:p>
                  </a:txBody>
                  <a:tcPr anchor="ctr"/>
                </a:tc>
                <a:tc gridSpan="33">
                  <a:txBody>
                    <a:bodyPr/>
                    <a:lstStyle/>
                    <a:p>
                      <a:pPr algn="ctr"/>
                      <a:r>
                        <a:rPr lang="en-US" sz="1600" b="1" dirty="0">
                          <a:latin typeface="Times New Roman" panose="02020603050405020304" pitchFamily="18" charset="0"/>
                          <a:cs typeface="Times New Roman" panose="02020603050405020304" pitchFamily="18" charset="0"/>
                        </a:rPr>
                        <a:t>MONTHS</a:t>
                      </a: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en-US" sz="1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768705157"/>
                  </a:ext>
                </a:extLst>
              </a:tr>
              <a:tr h="286647">
                <a:tc vMerge="1">
                  <a:txBody>
                    <a:bodyPr/>
                    <a:lstStyle/>
                    <a:p>
                      <a:endParaRPr lang="en-US" sz="1400" b="1" dirty="0">
                        <a:latin typeface="Times New Roman" panose="02020603050405020304" pitchFamily="18" charset="0"/>
                        <a:cs typeface="Times New Roman" panose="02020603050405020304" pitchFamily="18" charset="0"/>
                      </a:endParaRPr>
                    </a:p>
                  </a:txBody>
                  <a:tcPr anchor="ctr"/>
                </a:tc>
                <a:tc>
                  <a:txBody>
                    <a:bodyPr/>
                    <a:lstStyle/>
                    <a:p>
                      <a:r>
                        <a:rPr lang="en-US" sz="1000" dirty="0">
                          <a:latin typeface="Times New Roman" panose="02020603050405020304" pitchFamily="18" charset="0"/>
                          <a:cs typeface="Times New Roman" panose="02020603050405020304" pitchFamily="18" charset="0"/>
                        </a:rPr>
                        <a:t>1</a:t>
                      </a:r>
                    </a:p>
                  </a:txBody>
                  <a:tcPr anchor="ctr"/>
                </a:tc>
                <a:tc>
                  <a:txBody>
                    <a:bodyPr/>
                    <a:lstStyle/>
                    <a:p>
                      <a:r>
                        <a:rPr lang="en-US" sz="1000" dirty="0">
                          <a:latin typeface="Times New Roman" panose="02020603050405020304" pitchFamily="18" charset="0"/>
                          <a:cs typeface="Times New Roman" panose="02020603050405020304" pitchFamily="18" charset="0"/>
                        </a:rPr>
                        <a:t>2</a:t>
                      </a:r>
                    </a:p>
                  </a:txBody>
                  <a:tcPr anchor="ctr"/>
                </a:tc>
                <a:tc>
                  <a:txBody>
                    <a:bodyPr/>
                    <a:lstStyle/>
                    <a:p>
                      <a:r>
                        <a:rPr lang="en-US" sz="1000" dirty="0">
                          <a:latin typeface="Times New Roman" panose="02020603050405020304" pitchFamily="18" charset="0"/>
                          <a:cs typeface="Times New Roman" panose="02020603050405020304" pitchFamily="18" charset="0"/>
                        </a:rPr>
                        <a:t>3</a:t>
                      </a:r>
                    </a:p>
                  </a:txBody>
                  <a:tcPr anchor="ctr"/>
                </a:tc>
                <a:tc>
                  <a:txBody>
                    <a:bodyPr/>
                    <a:lstStyle/>
                    <a:p>
                      <a:r>
                        <a:rPr lang="en-US" sz="1000" dirty="0">
                          <a:latin typeface="Times New Roman" panose="02020603050405020304" pitchFamily="18" charset="0"/>
                          <a:cs typeface="Times New Roman" panose="02020603050405020304" pitchFamily="18" charset="0"/>
                        </a:rPr>
                        <a:t>4</a:t>
                      </a:r>
                    </a:p>
                  </a:txBody>
                  <a:tcPr anchor="ctr"/>
                </a:tc>
                <a:tc>
                  <a:txBody>
                    <a:bodyPr/>
                    <a:lstStyle/>
                    <a:p>
                      <a:r>
                        <a:rPr lang="en-US" sz="1000" dirty="0">
                          <a:latin typeface="Times New Roman" panose="02020603050405020304" pitchFamily="18" charset="0"/>
                          <a:cs typeface="Times New Roman" panose="02020603050405020304" pitchFamily="18" charset="0"/>
                        </a:rPr>
                        <a:t>5</a:t>
                      </a:r>
                    </a:p>
                  </a:txBody>
                  <a:tcPr anchor="ctr"/>
                </a:tc>
                <a:tc>
                  <a:txBody>
                    <a:bodyPr/>
                    <a:lstStyle/>
                    <a:p>
                      <a:r>
                        <a:rPr lang="en-US" sz="1000" dirty="0">
                          <a:latin typeface="Times New Roman" panose="02020603050405020304" pitchFamily="18" charset="0"/>
                          <a:cs typeface="Times New Roman" panose="02020603050405020304" pitchFamily="18" charset="0"/>
                        </a:rPr>
                        <a:t>6</a:t>
                      </a:r>
                    </a:p>
                  </a:txBody>
                  <a:tcPr anchor="ctr"/>
                </a:tc>
                <a:tc>
                  <a:txBody>
                    <a:bodyPr/>
                    <a:lstStyle/>
                    <a:p>
                      <a:r>
                        <a:rPr lang="en-US" sz="1000" dirty="0">
                          <a:latin typeface="Times New Roman" panose="02020603050405020304" pitchFamily="18" charset="0"/>
                          <a:cs typeface="Times New Roman" panose="02020603050405020304" pitchFamily="18" charset="0"/>
                        </a:rPr>
                        <a:t>7</a:t>
                      </a:r>
                    </a:p>
                  </a:txBody>
                  <a:tcPr anchor="ctr"/>
                </a:tc>
                <a:tc>
                  <a:txBody>
                    <a:bodyPr/>
                    <a:lstStyle/>
                    <a:p>
                      <a:r>
                        <a:rPr lang="en-US" sz="1000" dirty="0">
                          <a:latin typeface="Times New Roman" panose="02020603050405020304" pitchFamily="18" charset="0"/>
                          <a:cs typeface="Times New Roman" panose="02020603050405020304" pitchFamily="18" charset="0"/>
                        </a:rPr>
                        <a:t>8</a:t>
                      </a:r>
                    </a:p>
                  </a:txBody>
                  <a:tcPr anchor="ctr"/>
                </a:tc>
                <a:tc>
                  <a:txBody>
                    <a:bodyPr/>
                    <a:lstStyle/>
                    <a:p>
                      <a:r>
                        <a:rPr lang="en-US" sz="1000" dirty="0">
                          <a:latin typeface="Times New Roman" panose="02020603050405020304" pitchFamily="18" charset="0"/>
                          <a:cs typeface="Times New Roman" panose="02020603050405020304" pitchFamily="18" charset="0"/>
                        </a:rPr>
                        <a:t>9</a:t>
                      </a:r>
                    </a:p>
                  </a:txBody>
                  <a:tcPr anchor="ctr"/>
                </a:tc>
                <a:tc>
                  <a:txBody>
                    <a:bodyPr/>
                    <a:lstStyle/>
                    <a:p>
                      <a:r>
                        <a:rPr lang="en-US" sz="1000" dirty="0">
                          <a:latin typeface="Times New Roman" panose="02020603050405020304" pitchFamily="18" charset="0"/>
                          <a:cs typeface="Times New Roman" panose="02020603050405020304" pitchFamily="18" charset="0"/>
                        </a:rPr>
                        <a:t>10</a:t>
                      </a:r>
                    </a:p>
                  </a:txBody>
                  <a:tcPr anchor="ctr"/>
                </a:tc>
                <a:tc>
                  <a:txBody>
                    <a:bodyPr/>
                    <a:lstStyle/>
                    <a:p>
                      <a:r>
                        <a:rPr lang="en-US" sz="1000" dirty="0">
                          <a:latin typeface="Times New Roman" panose="02020603050405020304" pitchFamily="18" charset="0"/>
                          <a:cs typeface="Times New Roman" panose="02020603050405020304" pitchFamily="18" charset="0"/>
                        </a:rPr>
                        <a:t>11</a:t>
                      </a:r>
                    </a:p>
                  </a:txBody>
                  <a:tcPr anchor="ctr"/>
                </a:tc>
                <a:tc>
                  <a:txBody>
                    <a:bodyPr/>
                    <a:lstStyle/>
                    <a:p>
                      <a:r>
                        <a:rPr lang="en-US" sz="1000" dirty="0">
                          <a:latin typeface="Times New Roman" panose="02020603050405020304" pitchFamily="18" charset="0"/>
                          <a:cs typeface="Times New Roman" panose="02020603050405020304" pitchFamily="18" charset="0"/>
                        </a:rPr>
                        <a:t>12</a:t>
                      </a:r>
                    </a:p>
                  </a:txBody>
                  <a:tcPr anchor="ctr"/>
                </a:tc>
                <a:tc>
                  <a:txBody>
                    <a:bodyPr/>
                    <a:lstStyle/>
                    <a:p>
                      <a:r>
                        <a:rPr lang="en-US" sz="1000" dirty="0">
                          <a:latin typeface="Times New Roman" panose="02020603050405020304" pitchFamily="18" charset="0"/>
                          <a:cs typeface="Times New Roman" panose="02020603050405020304" pitchFamily="18" charset="0"/>
                        </a:rPr>
                        <a:t>13</a:t>
                      </a:r>
                    </a:p>
                  </a:txBody>
                  <a:tcPr anchor="ctr"/>
                </a:tc>
                <a:tc>
                  <a:txBody>
                    <a:bodyPr/>
                    <a:lstStyle/>
                    <a:p>
                      <a:r>
                        <a:rPr lang="en-US" sz="1000" dirty="0">
                          <a:latin typeface="Times New Roman" panose="02020603050405020304" pitchFamily="18" charset="0"/>
                          <a:cs typeface="Times New Roman" panose="02020603050405020304" pitchFamily="18" charset="0"/>
                        </a:rPr>
                        <a:t>14</a:t>
                      </a:r>
                    </a:p>
                  </a:txBody>
                  <a:tcPr anchor="ctr"/>
                </a:tc>
                <a:tc>
                  <a:txBody>
                    <a:bodyPr/>
                    <a:lstStyle/>
                    <a:p>
                      <a:r>
                        <a:rPr lang="en-US" sz="1000" dirty="0">
                          <a:latin typeface="Times New Roman" panose="02020603050405020304" pitchFamily="18" charset="0"/>
                          <a:cs typeface="Times New Roman" panose="02020603050405020304" pitchFamily="18" charset="0"/>
                        </a:rPr>
                        <a:t>15</a:t>
                      </a:r>
                    </a:p>
                  </a:txBody>
                  <a:tcPr anchor="ctr"/>
                </a:tc>
                <a:tc>
                  <a:txBody>
                    <a:bodyPr/>
                    <a:lstStyle/>
                    <a:p>
                      <a:r>
                        <a:rPr lang="en-US" sz="1000" dirty="0">
                          <a:latin typeface="Times New Roman" panose="02020603050405020304" pitchFamily="18" charset="0"/>
                          <a:cs typeface="Times New Roman" panose="02020603050405020304" pitchFamily="18" charset="0"/>
                        </a:rPr>
                        <a:t>16</a:t>
                      </a:r>
                    </a:p>
                  </a:txBody>
                  <a:tcPr anchor="ctr"/>
                </a:tc>
                <a:tc>
                  <a:txBody>
                    <a:bodyPr/>
                    <a:lstStyle/>
                    <a:p>
                      <a:r>
                        <a:rPr lang="en-US" sz="1000" dirty="0">
                          <a:latin typeface="Times New Roman" panose="02020603050405020304" pitchFamily="18" charset="0"/>
                          <a:cs typeface="Times New Roman" panose="02020603050405020304" pitchFamily="18" charset="0"/>
                        </a:rPr>
                        <a:t>17</a:t>
                      </a:r>
                    </a:p>
                  </a:txBody>
                  <a:tcPr anchor="ctr"/>
                </a:tc>
                <a:tc>
                  <a:txBody>
                    <a:bodyPr/>
                    <a:lstStyle/>
                    <a:p>
                      <a:r>
                        <a:rPr lang="en-US" sz="1000" dirty="0">
                          <a:latin typeface="Times New Roman" panose="02020603050405020304" pitchFamily="18" charset="0"/>
                          <a:cs typeface="Times New Roman" panose="02020603050405020304" pitchFamily="18" charset="0"/>
                        </a:rPr>
                        <a:t>18</a:t>
                      </a:r>
                    </a:p>
                  </a:txBody>
                  <a:tcPr anchor="ctr"/>
                </a:tc>
                <a:tc>
                  <a:txBody>
                    <a:bodyPr/>
                    <a:lstStyle/>
                    <a:p>
                      <a:r>
                        <a:rPr lang="en-US" sz="1000" dirty="0">
                          <a:latin typeface="Times New Roman" panose="02020603050405020304" pitchFamily="18" charset="0"/>
                          <a:cs typeface="Times New Roman" panose="02020603050405020304" pitchFamily="18" charset="0"/>
                        </a:rPr>
                        <a:t>19</a:t>
                      </a:r>
                    </a:p>
                  </a:txBody>
                  <a:tcPr anchor="ctr"/>
                </a:tc>
                <a:tc>
                  <a:txBody>
                    <a:bodyPr/>
                    <a:lstStyle/>
                    <a:p>
                      <a:r>
                        <a:rPr lang="en-US" sz="1000" dirty="0">
                          <a:latin typeface="Times New Roman" panose="02020603050405020304" pitchFamily="18" charset="0"/>
                          <a:cs typeface="Times New Roman" panose="02020603050405020304" pitchFamily="18" charset="0"/>
                        </a:rPr>
                        <a:t>20</a:t>
                      </a:r>
                    </a:p>
                  </a:txBody>
                  <a:tcPr anchor="ctr"/>
                </a:tc>
                <a:tc>
                  <a:txBody>
                    <a:bodyPr/>
                    <a:lstStyle/>
                    <a:p>
                      <a:r>
                        <a:rPr lang="en-US" sz="1000" dirty="0">
                          <a:latin typeface="Times New Roman" panose="02020603050405020304" pitchFamily="18" charset="0"/>
                          <a:cs typeface="Times New Roman" panose="02020603050405020304" pitchFamily="18" charset="0"/>
                        </a:rPr>
                        <a:t>21</a:t>
                      </a:r>
                    </a:p>
                  </a:txBody>
                  <a:tcPr anchor="ctr"/>
                </a:tc>
                <a:tc>
                  <a:txBody>
                    <a:bodyPr/>
                    <a:lstStyle/>
                    <a:p>
                      <a:r>
                        <a:rPr lang="en-US" sz="1000" dirty="0">
                          <a:latin typeface="Times New Roman" panose="02020603050405020304" pitchFamily="18" charset="0"/>
                          <a:cs typeface="Times New Roman" panose="02020603050405020304" pitchFamily="18" charset="0"/>
                        </a:rPr>
                        <a:t>22</a:t>
                      </a:r>
                    </a:p>
                  </a:txBody>
                  <a:tcPr anchor="ctr"/>
                </a:tc>
                <a:tc>
                  <a:txBody>
                    <a:bodyPr/>
                    <a:lstStyle/>
                    <a:p>
                      <a:r>
                        <a:rPr lang="en-US" sz="1000" dirty="0">
                          <a:latin typeface="Times New Roman" panose="02020603050405020304" pitchFamily="18" charset="0"/>
                          <a:cs typeface="Times New Roman" panose="02020603050405020304" pitchFamily="18" charset="0"/>
                        </a:rPr>
                        <a:t>23</a:t>
                      </a:r>
                    </a:p>
                  </a:txBody>
                  <a:tcPr anchor="ctr"/>
                </a:tc>
                <a:tc>
                  <a:txBody>
                    <a:bodyPr/>
                    <a:lstStyle/>
                    <a:p>
                      <a:r>
                        <a:rPr lang="en-US" sz="1000" dirty="0">
                          <a:latin typeface="Times New Roman" panose="02020603050405020304" pitchFamily="18" charset="0"/>
                          <a:cs typeface="Times New Roman" panose="02020603050405020304" pitchFamily="18" charset="0"/>
                        </a:rPr>
                        <a:t>24</a:t>
                      </a:r>
                    </a:p>
                  </a:txBody>
                  <a:tcPr anchor="ctr"/>
                </a:tc>
                <a:tc>
                  <a:txBody>
                    <a:bodyPr/>
                    <a:lstStyle/>
                    <a:p>
                      <a:r>
                        <a:rPr lang="en-US" sz="1000" dirty="0">
                          <a:latin typeface="Times New Roman" panose="02020603050405020304" pitchFamily="18" charset="0"/>
                          <a:cs typeface="Times New Roman" panose="02020603050405020304" pitchFamily="18" charset="0"/>
                        </a:rPr>
                        <a:t>25</a:t>
                      </a:r>
                    </a:p>
                  </a:txBody>
                  <a:tcPr anchor="ctr"/>
                </a:tc>
                <a:tc>
                  <a:txBody>
                    <a:bodyPr/>
                    <a:lstStyle/>
                    <a:p>
                      <a:r>
                        <a:rPr lang="en-US" sz="1000" dirty="0">
                          <a:latin typeface="Times New Roman" panose="02020603050405020304" pitchFamily="18" charset="0"/>
                          <a:cs typeface="Times New Roman" panose="02020603050405020304" pitchFamily="18" charset="0"/>
                        </a:rPr>
                        <a:t>26</a:t>
                      </a:r>
                    </a:p>
                  </a:txBody>
                  <a:tcPr anchor="ctr"/>
                </a:tc>
                <a:tc>
                  <a:txBody>
                    <a:bodyPr/>
                    <a:lstStyle/>
                    <a:p>
                      <a:r>
                        <a:rPr lang="en-US" sz="1000" dirty="0">
                          <a:latin typeface="Times New Roman" panose="02020603050405020304" pitchFamily="18" charset="0"/>
                          <a:cs typeface="Times New Roman" panose="02020603050405020304" pitchFamily="18" charset="0"/>
                        </a:rPr>
                        <a:t>27</a:t>
                      </a:r>
                    </a:p>
                  </a:txBody>
                  <a:tcPr anchor="ctr"/>
                </a:tc>
                <a:tc>
                  <a:txBody>
                    <a:bodyPr/>
                    <a:lstStyle/>
                    <a:p>
                      <a:r>
                        <a:rPr lang="en-US" sz="1000" dirty="0">
                          <a:latin typeface="Times New Roman" panose="02020603050405020304" pitchFamily="18" charset="0"/>
                          <a:cs typeface="Times New Roman" panose="02020603050405020304" pitchFamily="18" charset="0"/>
                        </a:rPr>
                        <a:t>28</a:t>
                      </a:r>
                    </a:p>
                  </a:txBody>
                  <a:tcPr anchor="ctr"/>
                </a:tc>
                <a:tc>
                  <a:txBody>
                    <a:bodyPr/>
                    <a:lstStyle/>
                    <a:p>
                      <a:r>
                        <a:rPr lang="en-US" sz="1000" dirty="0">
                          <a:latin typeface="Times New Roman" panose="02020603050405020304" pitchFamily="18" charset="0"/>
                          <a:cs typeface="Times New Roman" panose="02020603050405020304" pitchFamily="18" charset="0"/>
                        </a:rPr>
                        <a:t>29</a:t>
                      </a:r>
                    </a:p>
                  </a:txBody>
                  <a:tcPr anchor="ctr"/>
                </a:tc>
                <a:tc>
                  <a:txBody>
                    <a:bodyPr/>
                    <a:lstStyle/>
                    <a:p>
                      <a:r>
                        <a:rPr lang="en-US" sz="1000" dirty="0">
                          <a:latin typeface="Times New Roman" panose="02020603050405020304" pitchFamily="18" charset="0"/>
                          <a:cs typeface="Times New Roman" panose="02020603050405020304" pitchFamily="18" charset="0"/>
                        </a:rPr>
                        <a:t>30</a:t>
                      </a:r>
                    </a:p>
                  </a:txBody>
                  <a:tcPr anchor="ctr"/>
                </a:tc>
                <a:tc>
                  <a:txBody>
                    <a:bodyPr/>
                    <a:lstStyle/>
                    <a:p>
                      <a:r>
                        <a:rPr lang="en-US" sz="1000" dirty="0">
                          <a:latin typeface="Times New Roman" panose="02020603050405020304" pitchFamily="18" charset="0"/>
                          <a:cs typeface="Times New Roman" panose="02020603050405020304" pitchFamily="18" charset="0"/>
                        </a:rPr>
                        <a:t>31</a:t>
                      </a:r>
                    </a:p>
                  </a:txBody>
                  <a:tcPr anchor="ctr"/>
                </a:tc>
                <a:tc>
                  <a:txBody>
                    <a:bodyPr/>
                    <a:lstStyle/>
                    <a:p>
                      <a:r>
                        <a:rPr lang="en-US" sz="1000" dirty="0">
                          <a:latin typeface="Times New Roman" panose="02020603050405020304" pitchFamily="18" charset="0"/>
                          <a:cs typeface="Times New Roman" panose="02020603050405020304" pitchFamily="18" charset="0"/>
                        </a:rPr>
                        <a:t>32</a:t>
                      </a:r>
                    </a:p>
                  </a:txBody>
                  <a:tcPr anchor="ctr"/>
                </a:tc>
                <a:tc>
                  <a:txBody>
                    <a:bodyPr/>
                    <a:lstStyle/>
                    <a:p>
                      <a:r>
                        <a:rPr lang="en-US" sz="1000" dirty="0">
                          <a:latin typeface="Times New Roman" panose="02020603050405020304" pitchFamily="18" charset="0"/>
                          <a:cs typeface="Times New Roman" panose="02020603050405020304" pitchFamily="18" charset="0"/>
                        </a:rPr>
                        <a:t>33</a:t>
                      </a:r>
                    </a:p>
                  </a:txBody>
                  <a:tcPr anchor="ctr"/>
                </a:tc>
                <a:extLst>
                  <a:ext uri="{0D108BD9-81ED-4DB2-BD59-A6C34878D82A}">
                    <a16:rowId xmlns:a16="http://schemas.microsoft.com/office/drawing/2014/main" val="863588753"/>
                  </a:ext>
                </a:extLst>
              </a:tr>
              <a:tr h="457200">
                <a:tc>
                  <a:txBody>
                    <a:bodyPr/>
                    <a:lstStyle/>
                    <a:p>
                      <a:r>
                        <a:rPr lang="en-US" sz="1400" b="1" dirty="0">
                          <a:latin typeface="Times New Roman" panose="02020603050405020304" pitchFamily="18" charset="0"/>
                          <a:cs typeface="Times New Roman" panose="02020603050405020304" pitchFamily="18" charset="0"/>
                        </a:rPr>
                        <a:t>Task 1</a:t>
                      </a:r>
                    </a:p>
                  </a:txBody>
                  <a:tcPr anchor="ct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lnR w="12700" cap="flat" cmpd="sng" algn="ctr">
                      <a:solidFill>
                        <a:schemeClr val="bg1">
                          <a:lumMod val="65000"/>
                        </a:schemeClr>
                      </a:solidFill>
                      <a:prstDash val="solid"/>
                      <a:round/>
                      <a:headEnd type="none" w="med" len="med"/>
                      <a:tailEnd type="none" w="med" len="med"/>
                    </a:lnR>
                  </a:tcPr>
                </a:tc>
                <a:tc>
                  <a:txBody>
                    <a:bodyPr/>
                    <a:lstStyle/>
                    <a:p>
                      <a:endParaRPr lang="en-US" sz="1400">
                        <a:latin typeface="Times New Roman" panose="02020603050405020304" pitchFamily="18" charset="0"/>
                        <a:cs typeface="Times New Roman" panose="02020603050405020304" pitchFamily="18" charset="0"/>
                      </a:endParaRPr>
                    </a:p>
                  </a:txBody>
                  <a:tcPr>
                    <a:lnL w="12700" cap="flat" cmpd="sng" algn="ctr">
                      <a:solidFill>
                        <a:schemeClr val="bg1">
                          <a:lumMod val="65000"/>
                        </a:schemeClr>
                      </a:solidFill>
                      <a:prstDash val="solid"/>
                      <a:round/>
                      <a:headEnd type="none" w="med" len="med"/>
                      <a:tailEnd type="none" w="med" len="med"/>
                    </a:lnL>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40881356"/>
                  </a:ext>
                </a:extLst>
              </a:tr>
              <a:tr h="457200">
                <a:tc>
                  <a:txBody>
                    <a:bodyPr/>
                    <a:lstStyle/>
                    <a:p>
                      <a:r>
                        <a:rPr lang="en-US" sz="1400" b="1" dirty="0">
                          <a:latin typeface="Times New Roman" panose="02020603050405020304" pitchFamily="18" charset="0"/>
                          <a:cs typeface="Times New Roman" panose="02020603050405020304" pitchFamily="18" charset="0"/>
                        </a:rPr>
                        <a:t>Task 2</a:t>
                      </a:r>
                    </a:p>
                  </a:txBody>
                  <a:tcPr anchor="ct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92879288"/>
                  </a:ext>
                </a:extLst>
              </a:tr>
              <a:tr h="457200">
                <a:tc>
                  <a:txBody>
                    <a:bodyPr/>
                    <a:lstStyle/>
                    <a:p>
                      <a:r>
                        <a:rPr lang="en-US" sz="1400" b="1" dirty="0">
                          <a:latin typeface="Times New Roman" panose="02020603050405020304" pitchFamily="18" charset="0"/>
                          <a:cs typeface="Times New Roman" panose="02020603050405020304" pitchFamily="18" charset="0"/>
                        </a:rPr>
                        <a:t>Task 3</a:t>
                      </a:r>
                    </a:p>
                  </a:txBody>
                  <a:tcPr anchor="ct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31036644"/>
                  </a:ext>
                </a:extLst>
              </a:tr>
              <a:tr h="457200">
                <a:tc>
                  <a:txBody>
                    <a:bodyPr/>
                    <a:lstStyle/>
                    <a:p>
                      <a:r>
                        <a:rPr lang="en-US" sz="1400" b="1" dirty="0">
                          <a:latin typeface="Times New Roman" panose="02020603050405020304" pitchFamily="18" charset="0"/>
                          <a:cs typeface="Times New Roman" panose="02020603050405020304" pitchFamily="18" charset="0"/>
                        </a:rPr>
                        <a:t>Task 4</a:t>
                      </a:r>
                    </a:p>
                  </a:txBody>
                  <a:tcPr anchor="ct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15125165"/>
                  </a:ext>
                </a:extLst>
              </a:tr>
              <a:tr h="457200">
                <a:tc>
                  <a:txBody>
                    <a:bodyPr/>
                    <a:lstStyle/>
                    <a:p>
                      <a:r>
                        <a:rPr lang="en-US" sz="1400" b="1" dirty="0">
                          <a:latin typeface="Times New Roman" panose="02020603050405020304" pitchFamily="18" charset="0"/>
                          <a:cs typeface="Times New Roman" panose="02020603050405020304" pitchFamily="18" charset="0"/>
                        </a:rPr>
                        <a:t>Task 5</a:t>
                      </a:r>
                    </a:p>
                  </a:txBody>
                  <a:tcPr anchor="ct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00881753"/>
                  </a:ext>
                </a:extLst>
              </a:tr>
              <a:tr h="457200">
                <a:tc>
                  <a:txBody>
                    <a:bodyPr/>
                    <a:lstStyle/>
                    <a:p>
                      <a:r>
                        <a:rPr lang="en-US" sz="1400" b="1" dirty="0">
                          <a:latin typeface="Times New Roman" panose="02020603050405020304" pitchFamily="18" charset="0"/>
                          <a:cs typeface="Times New Roman" panose="02020603050405020304" pitchFamily="18" charset="0"/>
                        </a:rPr>
                        <a:t>Task 6</a:t>
                      </a:r>
                    </a:p>
                  </a:txBody>
                  <a:tcPr anchor="ct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41144568"/>
                  </a:ext>
                </a:extLst>
              </a:tr>
              <a:tr h="457200">
                <a:tc>
                  <a:txBody>
                    <a:bodyPr/>
                    <a:lstStyle/>
                    <a:p>
                      <a:r>
                        <a:rPr lang="en-US" sz="1400" b="1" dirty="0">
                          <a:latin typeface="Times New Roman" panose="02020603050405020304" pitchFamily="18" charset="0"/>
                          <a:cs typeface="Times New Roman" panose="02020603050405020304" pitchFamily="18" charset="0"/>
                        </a:rPr>
                        <a:t>Task 7</a:t>
                      </a:r>
                    </a:p>
                  </a:txBody>
                  <a:tcPr anchor="ct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64608696"/>
                  </a:ext>
                </a:extLst>
              </a:tr>
              <a:tr h="457200">
                <a:tc>
                  <a:txBody>
                    <a:bodyPr/>
                    <a:lstStyle/>
                    <a:p>
                      <a:r>
                        <a:rPr lang="en-US" sz="1400" b="1" dirty="0">
                          <a:latin typeface="Times New Roman" panose="02020603050405020304" pitchFamily="18" charset="0"/>
                          <a:cs typeface="Times New Roman" panose="02020603050405020304" pitchFamily="18" charset="0"/>
                        </a:rPr>
                        <a:t>Task 8</a:t>
                      </a:r>
                    </a:p>
                  </a:txBody>
                  <a:tcPr anchor="ct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93197156"/>
                  </a:ext>
                </a:extLst>
              </a:tr>
              <a:tr h="457200">
                <a:tc>
                  <a:txBody>
                    <a:bodyPr/>
                    <a:lstStyle/>
                    <a:p>
                      <a:r>
                        <a:rPr lang="en-US" sz="1400" b="1" dirty="0">
                          <a:latin typeface="Times New Roman" panose="02020603050405020304" pitchFamily="18" charset="0"/>
                          <a:cs typeface="Times New Roman" panose="02020603050405020304" pitchFamily="18" charset="0"/>
                        </a:rPr>
                        <a:t>Task 9</a:t>
                      </a:r>
                    </a:p>
                  </a:txBody>
                  <a:tcPr anchor="ct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endParaRPr lang="en-US" sz="1400" dirty="0">
                        <a:latin typeface="Times New Roman" panose="02020603050405020304" pitchFamily="18" charset="0"/>
                        <a:cs typeface="Times New Roman" panose="02020603050405020304" pitchFamily="18" charset="0"/>
                      </a:endParaRPr>
                    </a:p>
                  </a:txBody>
                  <a:tcPr>
                    <a:solidFill>
                      <a:schemeClr val="bg1">
                        <a:lumMod val="50000"/>
                      </a:schemeClr>
                    </a:solidFill>
                  </a:tcPr>
                </a:tc>
                <a:extLst>
                  <a:ext uri="{0D108BD9-81ED-4DB2-BD59-A6C34878D82A}">
                    <a16:rowId xmlns:a16="http://schemas.microsoft.com/office/drawing/2014/main" val="3596898871"/>
                  </a:ext>
                </a:extLst>
              </a:tr>
            </a:tbl>
          </a:graphicData>
        </a:graphic>
      </p:graphicFrame>
      <p:sp>
        <p:nvSpPr>
          <p:cNvPr id="8" name="Title 1"/>
          <p:cNvSpPr txBox="1">
            <a:spLocks/>
          </p:cNvSpPr>
          <p:nvPr/>
        </p:nvSpPr>
        <p:spPr bwMode="auto">
          <a:xfrm>
            <a:off x="496389" y="-125407"/>
            <a:ext cx="819041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a:lstStyle>
          <a:p>
            <a:pPr eaLnBrk="1" hangingPunct="1"/>
            <a:r>
              <a:rPr lang="en-US" altLang="en-US" b="1" dirty="0"/>
              <a:t>SCHEDULE</a:t>
            </a:r>
          </a:p>
        </p:txBody>
      </p:sp>
    </p:spTree>
    <p:extLst>
      <p:ext uri="{BB962C8B-B14F-4D97-AF65-F5344CB8AC3E}">
        <p14:creationId xmlns:p14="http://schemas.microsoft.com/office/powerpoint/2010/main" val="327957976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800" dirty="0" smtClean="0">
            <a:solidFill>
              <a:schemeClr val="bg1"/>
            </a:solidFill>
            <a:latin typeface="+mj-lt"/>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58198</TotalTime>
  <Words>4959</Words>
  <Application>Microsoft Office PowerPoint</Application>
  <PresentationFormat>On-screen Show (4:3)</PresentationFormat>
  <Paragraphs>1847</Paragraphs>
  <Slides>90</Slides>
  <Notes>60</Notes>
  <HiddenSlides>0</HiddenSlides>
  <MMClips>4</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2</vt:i4>
      </vt:variant>
      <vt:variant>
        <vt:lpstr>Slide Titles</vt:lpstr>
      </vt:variant>
      <vt:variant>
        <vt:i4>90</vt:i4>
      </vt:variant>
    </vt:vector>
  </HeadingPairs>
  <TitlesOfParts>
    <vt:vector size="101" baseType="lpstr">
      <vt:lpstr>Arial</vt:lpstr>
      <vt:lpstr>Calibri</vt:lpstr>
      <vt:lpstr>Cambria Math</vt:lpstr>
      <vt:lpstr>Courier New</vt:lpstr>
      <vt:lpstr>MS Mincho</vt:lpstr>
      <vt:lpstr>Times New Roman</vt:lpstr>
      <vt:lpstr>Wingdings</vt:lpstr>
      <vt:lpstr>1_Office Theme</vt:lpstr>
      <vt:lpstr>2_Office Theme</vt:lpstr>
      <vt:lpstr>Equation</vt:lpstr>
      <vt:lpstr>Worksheet</vt:lpstr>
      <vt:lpstr>2019 Pavement Workshop May 21-23, 2019</vt:lpstr>
      <vt:lpstr>RESEARCH TEAM</vt:lpstr>
      <vt:lpstr>OUTLINE</vt:lpstr>
      <vt:lpstr>INTRODUCTION</vt:lpstr>
      <vt:lpstr>RESEARCH MOTIVATION</vt:lpstr>
      <vt:lpstr>OBJECTIVES</vt:lpstr>
      <vt:lpstr>RESEARCH PLAN</vt:lpstr>
      <vt:lpstr>CONSTRUCTION</vt:lpstr>
      <vt:lpstr>CONSTRUCTION</vt:lpstr>
      <vt:lpstr>CONSTRUCTION</vt:lpstr>
      <vt:lpstr>FIELD TESTING</vt:lpstr>
      <vt:lpstr>FIELD TESTING</vt:lpstr>
      <vt:lpstr>FIELD TESTING</vt:lpstr>
      <vt:lpstr>FIELD TESTING</vt:lpstr>
      <vt:lpstr>FIELD TESTING</vt:lpstr>
      <vt:lpstr>FIELD TESTING</vt:lpstr>
      <vt:lpstr>LABORATORY TESTING</vt:lpstr>
      <vt:lpstr>LABORATORY TESTING</vt:lpstr>
      <vt:lpstr>LABORATORY TESTING</vt:lpstr>
      <vt:lpstr>LABORATORY TESTING</vt:lpstr>
      <vt:lpstr>LABORATORY TESTING</vt:lpstr>
      <vt:lpstr>LABORATORY TESTING</vt:lpstr>
      <vt:lpstr>LABORATORY TESTING</vt:lpstr>
      <vt:lpstr>LABORATORY TESTING</vt:lpstr>
      <vt:lpstr>LABORATORY TESTING</vt:lpstr>
      <vt:lpstr>LABORATORY TESTING</vt:lpstr>
      <vt:lpstr>LABORATORY TESTING</vt:lpstr>
      <vt:lpstr>LABORATORY TESTING</vt:lpstr>
      <vt:lpstr>LABORATORY TESTING</vt:lpstr>
      <vt:lpstr>LABORATORY TESTING</vt:lpstr>
      <vt:lpstr>LABORATORY TESTING</vt:lpstr>
      <vt:lpstr>LABORATORY TESTING</vt:lpstr>
      <vt:lpstr>LABORATORY TESTING</vt:lpstr>
      <vt:lpstr>LABORATORY TESTING</vt:lpstr>
      <vt:lpstr>LABORATORY 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INTRODUCTION</vt:lpstr>
      <vt:lpstr>INTRODUCTION</vt:lpstr>
      <vt:lpstr>LITERATURE REVIEW</vt:lpstr>
      <vt:lpstr>LITERATURE REVIEW</vt:lpstr>
      <vt:lpstr>CONSTRUCTION</vt:lpstr>
      <vt:lpstr>CONSTRUCTION</vt:lpstr>
      <vt:lpstr>CONSTRUCTION</vt:lpstr>
      <vt:lpstr>CONSTRUCTION</vt:lpstr>
      <vt:lpstr>CONSTRUCTION</vt:lpstr>
      <vt:lpstr>CONSTRUCTION</vt:lpstr>
      <vt:lpstr>CONSTRUCTION</vt:lpstr>
      <vt:lpstr>CONSTRUCTION</vt:lpstr>
      <vt:lpstr>CONSTRUCTION</vt:lpstr>
      <vt:lpstr>PowerPoint Presentation</vt:lpstr>
      <vt:lpstr>FIELD TESTING</vt:lpstr>
      <vt:lpstr>FIELD TESTING</vt:lpstr>
      <vt:lpstr>FIELD TESTING</vt:lpstr>
      <vt:lpstr>FIELD TESTING</vt:lpstr>
      <vt:lpstr>FIELD TESTING</vt:lpstr>
      <vt:lpstr>FIELD TESTING</vt:lpstr>
      <vt:lpstr>FIELD TESTING</vt:lpstr>
      <vt:lpstr>FIELD TESTING</vt:lpstr>
      <vt:lpstr>PowerPoint Presentation</vt:lpstr>
      <vt:lpstr>FIELD TESTING</vt:lpstr>
      <vt:lpstr>FIELD TESTING</vt:lpstr>
      <vt:lpstr>LABORATORY TESTING</vt:lpstr>
      <vt:lpstr>LABORATORY TESTING</vt:lpstr>
      <vt:lpstr>LABORATORY TESTING</vt:lpstr>
      <vt:lpstr>LABORATORY TESTING</vt:lpstr>
      <vt:lpstr>LABORATORY TESTING</vt:lpstr>
      <vt:lpstr>LABORATORY 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Satvati, Sajjad [CCE E]</dc:creator>
  <cp:lastModifiedBy>Cetin, Bora [CCE E]</cp:lastModifiedBy>
  <cp:revision>1365</cp:revision>
  <cp:lastPrinted>2017-02-02T15:51:59Z</cp:lastPrinted>
  <dcterms:created xsi:type="dcterms:W3CDTF">2016-11-30T19:56:32Z</dcterms:created>
  <dcterms:modified xsi:type="dcterms:W3CDTF">2019-05-23T12:24:48Z</dcterms:modified>
</cp:coreProperties>
</file>