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</p:sldMasterIdLst>
  <p:notesMasterIdLst>
    <p:notesMasterId r:id="rId21"/>
  </p:notesMasterIdLst>
  <p:sldIdLst>
    <p:sldId id="907" r:id="rId3"/>
    <p:sldId id="400" r:id="rId4"/>
    <p:sldId id="653" r:id="rId5"/>
    <p:sldId id="864" r:id="rId6"/>
    <p:sldId id="898" r:id="rId7"/>
    <p:sldId id="869" r:id="rId8"/>
    <p:sldId id="695" r:id="rId9"/>
    <p:sldId id="688" r:id="rId10"/>
    <p:sldId id="761" r:id="rId11"/>
    <p:sldId id="899" r:id="rId12"/>
    <p:sldId id="900" r:id="rId13"/>
    <p:sldId id="901" r:id="rId14"/>
    <p:sldId id="902" r:id="rId15"/>
    <p:sldId id="903" r:id="rId16"/>
    <p:sldId id="904" r:id="rId17"/>
    <p:sldId id="905" r:id="rId18"/>
    <p:sldId id="853" r:id="rId19"/>
    <p:sldId id="906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tin, Bora [CCE E]" initials="CB[E" lastIdx="38" clrIdx="0">
    <p:extLst>
      <p:ext uri="{19B8F6BF-5375-455C-9EA6-DF929625EA0E}">
        <p15:presenceInfo xmlns:p15="http://schemas.microsoft.com/office/powerpoint/2012/main" userId="S-1-5-21-1659004503-1450960922-1606980848-6827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9B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99" autoAdjust="0"/>
    <p:restoredTop sz="81533" autoAdjust="0"/>
  </p:normalViewPr>
  <p:slideViewPr>
    <p:cSldViewPr snapToGrid="0">
      <p:cViewPr varScale="1">
        <p:scale>
          <a:sx n="66" d="100"/>
          <a:sy n="66" d="100"/>
        </p:scale>
        <p:origin x="12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3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652DC-0305-40BA-AD7F-A6F7DDCC302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3A8DB-32DD-4703-AB09-7649960D6CF2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0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Goal –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a model to predict: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16DF2-30BF-43D7-A3B5-061E915B459E}" type="parTrans" cxnId="{592C7B2A-1995-4B30-824A-8F82A823539C}">
      <dgm:prSet/>
      <dgm:spPr/>
      <dgm:t>
        <a:bodyPr/>
        <a:lstStyle/>
        <a:p>
          <a:endParaRPr lang="en-US"/>
        </a:p>
      </dgm:t>
    </dgm:pt>
    <dgm:pt modelId="{F92C6F3D-BF83-45F9-B277-74E7265D6364}" type="sibTrans" cxnId="{592C7B2A-1995-4B30-824A-8F82A823539C}">
      <dgm:prSet/>
      <dgm:spPr>
        <a:solidFill>
          <a:srgbClr val="00B0F0"/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B85FD001-F92B-4D03-A1FA-A27F098D7977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Maximum/minimum frozen soil depth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A72D3-24D0-4D8A-A27D-52FEC038C0B5}" type="parTrans" cxnId="{854827B7-EC0A-4488-B80D-C9C4ACB5611A}">
      <dgm:prSet/>
      <dgm:spPr/>
      <dgm:t>
        <a:bodyPr/>
        <a:lstStyle/>
        <a:p>
          <a:endParaRPr lang="en-US"/>
        </a:p>
      </dgm:t>
    </dgm:pt>
    <dgm:pt modelId="{139144C8-7DFB-4078-BC18-B62334AF03C0}" type="sibTrans" cxnId="{854827B7-EC0A-4488-B80D-C9C4ACB5611A}">
      <dgm:prSet/>
      <dgm:spPr/>
      <dgm:t>
        <a:bodyPr/>
        <a:lstStyle/>
        <a:p>
          <a:endParaRPr lang="en-US"/>
        </a:p>
      </dgm:t>
    </dgm:pt>
    <dgm:pt modelId="{804BDFCA-23DA-4327-A1FD-DB54194764A4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0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Goal – Develop a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to predict the pavement performance after severe freeze-thaw cycles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0AEB6-D788-4D27-8B27-997736240133}" type="parTrans" cxnId="{9335A05A-D88F-493C-B062-EC32402D555E}">
      <dgm:prSet/>
      <dgm:spPr/>
      <dgm:t>
        <a:bodyPr/>
        <a:lstStyle/>
        <a:p>
          <a:endParaRPr lang="en-US"/>
        </a:p>
      </dgm:t>
    </dgm:pt>
    <dgm:pt modelId="{83227201-8CE6-4947-A20A-B04A8462520C}" type="sibTrans" cxnId="{9335A05A-D88F-493C-B062-EC32402D555E}">
      <dgm:prSet/>
      <dgm:spPr>
        <a:solidFill>
          <a:srgbClr val="00B0F0"/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FD8CA10B-B694-4DEA-9257-EB5160B57F54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FWD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A652C-BB07-4C33-901C-FC23CF8F2FC4}" type="parTrans" cxnId="{25A2E3F8-63F3-472B-B059-EE0B56A4D9DA}">
      <dgm:prSet/>
      <dgm:spPr/>
      <dgm:t>
        <a:bodyPr/>
        <a:lstStyle/>
        <a:p>
          <a:endParaRPr lang="en-US"/>
        </a:p>
      </dgm:t>
    </dgm:pt>
    <dgm:pt modelId="{FD45C3EB-EF38-4737-8D9E-FD06E12CB760}" type="sibTrans" cxnId="{25A2E3F8-63F3-472B-B059-EE0B56A4D9DA}">
      <dgm:prSet/>
      <dgm:spPr/>
      <dgm:t>
        <a:bodyPr/>
        <a:lstStyle/>
        <a:p>
          <a:endParaRPr lang="en-US"/>
        </a:p>
      </dgm:t>
    </dgm:pt>
    <dgm:pt modelId="{3EFDDC16-7E5E-46FE-8A6A-9E05F2927E0A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Index properties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57C9D-9C62-46EB-BEF3-9AAEFC88CD70}" type="parTrans" cxnId="{BC4E96D7-C33D-42A6-A736-0E154FE50558}">
      <dgm:prSet/>
      <dgm:spPr/>
      <dgm:t>
        <a:bodyPr/>
        <a:lstStyle/>
        <a:p>
          <a:endParaRPr lang="en-US"/>
        </a:p>
      </dgm:t>
    </dgm:pt>
    <dgm:pt modelId="{0560C82D-E47C-4D2B-A3A6-AB55E962ACD0}" type="sibTrans" cxnId="{BC4E96D7-C33D-42A6-A736-0E154FE50558}">
      <dgm:prSet/>
      <dgm:spPr/>
      <dgm:t>
        <a:bodyPr/>
        <a:lstStyle/>
        <a:p>
          <a:endParaRPr lang="en-US"/>
        </a:p>
      </dgm:t>
    </dgm:pt>
    <dgm:pt modelId="{3EEE1EE2-7480-4111-A6DC-2C25352DB53B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Moisture changes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0032B-00BE-4A52-B038-FF04EC5F45BB}" type="parTrans" cxnId="{0FBC0BEB-B7B3-4C9D-BD15-C77D6E2F6AD3}">
      <dgm:prSet/>
      <dgm:spPr/>
      <dgm:t>
        <a:bodyPr/>
        <a:lstStyle/>
        <a:p>
          <a:endParaRPr lang="en-US"/>
        </a:p>
      </dgm:t>
    </dgm:pt>
    <dgm:pt modelId="{E6D4C90A-3D0F-4128-B30E-F2D984DE88D6}" type="sibTrans" cxnId="{0FBC0BEB-B7B3-4C9D-BD15-C77D6E2F6AD3}">
      <dgm:prSet/>
      <dgm:spPr/>
      <dgm:t>
        <a:bodyPr/>
        <a:lstStyle/>
        <a:p>
          <a:endParaRPr lang="en-US"/>
        </a:p>
      </dgm:t>
    </dgm:pt>
    <dgm:pt modelId="{77F145BB-5440-4B93-AD1A-711C940DD7B1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Duration of freezing/thawing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F5B36-033D-4689-9707-5662ACE3297E}" type="parTrans" cxnId="{816C5A97-5CCD-4584-BC50-602AE8B2071C}">
      <dgm:prSet/>
      <dgm:spPr/>
      <dgm:t>
        <a:bodyPr/>
        <a:lstStyle/>
        <a:p>
          <a:endParaRPr lang="en-US"/>
        </a:p>
      </dgm:t>
    </dgm:pt>
    <dgm:pt modelId="{B91FF0D0-7B3F-486E-A29E-8FA8686D4E44}" type="sibTrans" cxnId="{816C5A97-5CCD-4584-BC50-602AE8B2071C}">
      <dgm:prSet/>
      <dgm:spPr/>
      <dgm:t>
        <a:bodyPr/>
        <a:lstStyle/>
        <a:p>
          <a:endParaRPr lang="en-US"/>
        </a:p>
      </dgm:t>
    </dgm:pt>
    <dgm:pt modelId="{28C7C447-B287-4252-A5E1-1CAA79A32F63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Thermo-hydro-mechanic model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FF285-43E2-4004-AD70-EB5546D806A8}" type="parTrans" cxnId="{D6FC9CC2-ECA2-4AC1-88F0-102F61E6B3AF}">
      <dgm:prSet/>
      <dgm:spPr/>
    </dgm:pt>
    <dgm:pt modelId="{AE60C235-5747-4B94-9AD2-56632F14E2FA}" type="sibTrans" cxnId="{D6FC9CC2-ECA2-4AC1-88F0-102F61E6B3AF}">
      <dgm:prSet/>
      <dgm:spPr/>
    </dgm:pt>
    <dgm:pt modelId="{BE1B147F-E001-4F9E-939A-5B1AADC2CF43}" type="pres">
      <dgm:prSet presAssocID="{B42652DC-0305-40BA-AD7F-A6F7DDCC30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6FCDA0-3058-45E3-BB62-4260DF410E72}" type="pres">
      <dgm:prSet presAssocID="{B42652DC-0305-40BA-AD7F-A6F7DDCC302B}" presName="dummyMaxCanvas" presStyleCnt="0">
        <dgm:presLayoutVars/>
      </dgm:prSet>
      <dgm:spPr/>
    </dgm:pt>
    <dgm:pt modelId="{4C535D56-B6A6-43A8-A3C5-304EE39AB5FB}" type="pres">
      <dgm:prSet presAssocID="{B42652DC-0305-40BA-AD7F-A6F7DDCC302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9B0D0-5C92-43D7-92E5-BF77CB1EBB18}" type="pres">
      <dgm:prSet presAssocID="{B42652DC-0305-40BA-AD7F-A6F7DDCC302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3CDD6-A7A6-45BB-ACEF-44F7D7597BB2}" type="pres">
      <dgm:prSet presAssocID="{B42652DC-0305-40BA-AD7F-A6F7DDCC302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C0A5-A9FE-489F-BF0C-51C33806F7EC}" type="pres">
      <dgm:prSet presAssocID="{B42652DC-0305-40BA-AD7F-A6F7DDCC302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33802-72DB-4FCC-8B97-7DB66B2E47DB}" type="pres">
      <dgm:prSet presAssocID="{B42652DC-0305-40BA-AD7F-A6F7DDCC302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7971D-196D-4C91-A9A1-173D204C014A}" type="presOf" srcId="{FD8CA10B-B694-4DEA-9257-EB5160B57F54}" destId="{D5C33802-72DB-4FCC-8B97-7DB66B2E47DB}" srcOrd="1" destOrd="1" presId="urn:microsoft.com/office/officeart/2005/8/layout/vProcess5"/>
    <dgm:cxn modelId="{3C241729-5AC6-4C3C-9986-E964B833CA21}" type="presOf" srcId="{40E3A8DB-32DD-4703-AB09-7649960D6CF2}" destId="{206AC0A5-A9FE-489F-BF0C-51C33806F7EC}" srcOrd="1" destOrd="0" presId="urn:microsoft.com/office/officeart/2005/8/layout/vProcess5"/>
    <dgm:cxn modelId="{8C892B92-041B-4DBE-8ADD-FCCD5382A66F}" type="presOf" srcId="{B85FD001-F92B-4D03-A1FA-A27F098D7977}" destId="{206AC0A5-A9FE-489F-BF0C-51C33806F7EC}" srcOrd="1" destOrd="1" presId="urn:microsoft.com/office/officeart/2005/8/layout/vProcess5"/>
    <dgm:cxn modelId="{0189670E-D029-4196-8C0E-12E9602E47E3}" type="presOf" srcId="{F92C6F3D-BF83-45F9-B277-74E7265D6364}" destId="{8ED3CDD6-A7A6-45BB-ACEF-44F7D7597BB2}" srcOrd="0" destOrd="0" presId="urn:microsoft.com/office/officeart/2005/8/layout/vProcess5"/>
    <dgm:cxn modelId="{BF65B144-3E50-40E6-8FB5-6EBEC2D46CD8}" type="presOf" srcId="{77F145BB-5440-4B93-AD1A-711C940DD7B1}" destId="{4C535D56-B6A6-43A8-A3C5-304EE39AB5FB}" srcOrd="0" destOrd="2" presId="urn:microsoft.com/office/officeart/2005/8/layout/vProcess5"/>
    <dgm:cxn modelId="{8C1CE4B7-0697-4325-BD7B-3C03A71EF62A}" type="presOf" srcId="{3EEE1EE2-7480-4111-A6DC-2C25352DB53B}" destId="{206AC0A5-A9FE-489F-BF0C-51C33806F7EC}" srcOrd="1" destOrd="3" presId="urn:microsoft.com/office/officeart/2005/8/layout/vProcess5"/>
    <dgm:cxn modelId="{5B6994B8-5EFF-4272-9C2B-3161B35D3B89}" type="presOf" srcId="{3EFDDC16-7E5E-46FE-8A6A-9E05F2927E0A}" destId="{D5C33802-72DB-4FCC-8B97-7DB66B2E47DB}" srcOrd="1" destOrd="2" presId="urn:microsoft.com/office/officeart/2005/8/layout/vProcess5"/>
    <dgm:cxn modelId="{9335A05A-D88F-493C-B062-EC32402D555E}" srcId="{B42652DC-0305-40BA-AD7F-A6F7DDCC302B}" destId="{804BDFCA-23DA-4327-A1FD-DB54194764A4}" srcOrd="1" destOrd="0" parTransId="{E790AEB6-D788-4D27-8B27-997736240133}" sibTransId="{83227201-8CE6-4947-A20A-B04A8462520C}"/>
    <dgm:cxn modelId="{E6070925-2410-44D5-84AB-BD5086DFA294}" type="presOf" srcId="{3EFDDC16-7E5E-46FE-8A6A-9E05F2927E0A}" destId="{E259B0D0-5C92-43D7-92E5-BF77CB1EBB18}" srcOrd="0" destOrd="2" presId="urn:microsoft.com/office/officeart/2005/8/layout/vProcess5"/>
    <dgm:cxn modelId="{BC4E96D7-C33D-42A6-A736-0E154FE50558}" srcId="{804BDFCA-23DA-4327-A1FD-DB54194764A4}" destId="{3EFDDC16-7E5E-46FE-8A6A-9E05F2927E0A}" srcOrd="1" destOrd="0" parTransId="{51B57C9D-9C62-46EB-BEF3-9AAEFC88CD70}" sibTransId="{0560C82D-E47C-4D2B-A3A6-AB55E962ACD0}"/>
    <dgm:cxn modelId="{FBDFB5A0-237E-4559-9CF3-D37FB638B093}" type="presOf" srcId="{FD8CA10B-B694-4DEA-9257-EB5160B57F54}" destId="{E259B0D0-5C92-43D7-92E5-BF77CB1EBB18}" srcOrd="0" destOrd="1" presId="urn:microsoft.com/office/officeart/2005/8/layout/vProcess5"/>
    <dgm:cxn modelId="{816C5A97-5CCD-4584-BC50-602AE8B2071C}" srcId="{40E3A8DB-32DD-4703-AB09-7649960D6CF2}" destId="{77F145BB-5440-4B93-AD1A-711C940DD7B1}" srcOrd="1" destOrd="0" parTransId="{370F5B36-033D-4689-9707-5662ACE3297E}" sibTransId="{B91FF0D0-7B3F-486E-A29E-8FA8686D4E44}"/>
    <dgm:cxn modelId="{8EA74A75-F418-4F23-BC0B-886EE68E91C8}" type="presOf" srcId="{77F145BB-5440-4B93-AD1A-711C940DD7B1}" destId="{206AC0A5-A9FE-489F-BF0C-51C33806F7EC}" srcOrd="1" destOrd="2" presId="urn:microsoft.com/office/officeart/2005/8/layout/vProcess5"/>
    <dgm:cxn modelId="{25A2E3F8-63F3-472B-B059-EE0B56A4D9DA}" srcId="{804BDFCA-23DA-4327-A1FD-DB54194764A4}" destId="{FD8CA10B-B694-4DEA-9257-EB5160B57F54}" srcOrd="0" destOrd="0" parTransId="{A5BA652C-BB07-4C33-901C-FC23CF8F2FC4}" sibTransId="{FD45C3EB-EF38-4737-8D9E-FD06E12CB760}"/>
    <dgm:cxn modelId="{854827B7-EC0A-4488-B80D-C9C4ACB5611A}" srcId="{40E3A8DB-32DD-4703-AB09-7649960D6CF2}" destId="{B85FD001-F92B-4D03-A1FA-A27F098D7977}" srcOrd="0" destOrd="0" parTransId="{502A72D3-24D0-4D8A-A27D-52FEC038C0B5}" sibTransId="{139144C8-7DFB-4078-BC18-B62334AF03C0}"/>
    <dgm:cxn modelId="{A3540CC1-3107-4C68-A8B5-BCC2779D8061}" type="presOf" srcId="{B85FD001-F92B-4D03-A1FA-A27F098D7977}" destId="{4C535D56-B6A6-43A8-A3C5-304EE39AB5FB}" srcOrd="0" destOrd="1" presId="urn:microsoft.com/office/officeart/2005/8/layout/vProcess5"/>
    <dgm:cxn modelId="{30954E07-D1C7-4FE7-A45B-A0CF41B0CA70}" type="presOf" srcId="{B42652DC-0305-40BA-AD7F-A6F7DDCC302B}" destId="{BE1B147F-E001-4F9E-939A-5B1AADC2CF43}" srcOrd="0" destOrd="0" presId="urn:microsoft.com/office/officeart/2005/8/layout/vProcess5"/>
    <dgm:cxn modelId="{6C75E3E7-0692-431C-80E9-DEE9A945D387}" type="presOf" srcId="{28C7C447-B287-4252-A5E1-1CAA79A32F63}" destId="{E259B0D0-5C92-43D7-92E5-BF77CB1EBB18}" srcOrd="0" destOrd="3" presId="urn:microsoft.com/office/officeart/2005/8/layout/vProcess5"/>
    <dgm:cxn modelId="{A1B707A8-6894-418F-9481-5FCE80ECFED2}" type="presOf" srcId="{804BDFCA-23DA-4327-A1FD-DB54194764A4}" destId="{E259B0D0-5C92-43D7-92E5-BF77CB1EBB18}" srcOrd="0" destOrd="0" presId="urn:microsoft.com/office/officeart/2005/8/layout/vProcess5"/>
    <dgm:cxn modelId="{0FBC0BEB-B7B3-4C9D-BD15-C77D6E2F6AD3}" srcId="{40E3A8DB-32DD-4703-AB09-7649960D6CF2}" destId="{3EEE1EE2-7480-4111-A6DC-2C25352DB53B}" srcOrd="2" destOrd="0" parTransId="{1E00032B-00BE-4A52-B038-FF04EC5F45BB}" sibTransId="{E6D4C90A-3D0F-4128-B30E-F2D984DE88D6}"/>
    <dgm:cxn modelId="{48DE9DA2-FD13-4775-B839-1E3B5F11C56E}" type="presOf" srcId="{804BDFCA-23DA-4327-A1FD-DB54194764A4}" destId="{D5C33802-72DB-4FCC-8B97-7DB66B2E47DB}" srcOrd="1" destOrd="0" presId="urn:microsoft.com/office/officeart/2005/8/layout/vProcess5"/>
    <dgm:cxn modelId="{BEB5C798-C746-4B77-BCDF-720B7CCF2923}" type="presOf" srcId="{3EEE1EE2-7480-4111-A6DC-2C25352DB53B}" destId="{4C535D56-B6A6-43A8-A3C5-304EE39AB5FB}" srcOrd="0" destOrd="3" presId="urn:microsoft.com/office/officeart/2005/8/layout/vProcess5"/>
    <dgm:cxn modelId="{592C7B2A-1995-4B30-824A-8F82A823539C}" srcId="{B42652DC-0305-40BA-AD7F-A6F7DDCC302B}" destId="{40E3A8DB-32DD-4703-AB09-7649960D6CF2}" srcOrd="0" destOrd="0" parTransId="{D7C16DF2-30BF-43D7-A3B5-061E915B459E}" sibTransId="{F92C6F3D-BF83-45F9-B277-74E7265D6364}"/>
    <dgm:cxn modelId="{788DAF34-6585-4E34-9F18-68D77F3D466F}" type="presOf" srcId="{28C7C447-B287-4252-A5E1-1CAA79A32F63}" destId="{D5C33802-72DB-4FCC-8B97-7DB66B2E47DB}" srcOrd="1" destOrd="3" presId="urn:microsoft.com/office/officeart/2005/8/layout/vProcess5"/>
    <dgm:cxn modelId="{D6FC9CC2-ECA2-4AC1-88F0-102F61E6B3AF}" srcId="{804BDFCA-23DA-4327-A1FD-DB54194764A4}" destId="{28C7C447-B287-4252-A5E1-1CAA79A32F63}" srcOrd="2" destOrd="0" parTransId="{82CFF285-43E2-4004-AD70-EB5546D806A8}" sibTransId="{AE60C235-5747-4B94-9AD2-56632F14E2FA}"/>
    <dgm:cxn modelId="{92B3C61E-2427-45C6-BEB4-A14A467C002E}" type="presOf" srcId="{40E3A8DB-32DD-4703-AB09-7649960D6CF2}" destId="{4C535D56-B6A6-43A8-A3C5-304EE39AB5FB}" srcOrd="0" destOrd="0" presId="urn:microsoft.com/office/officeart/2005/8/layout/vProcess5"/>
    <dgm:cxn modelId="{766CB702-EF4E-4F18-B3D2-8CF2239B3F1C}" type="presParOf" srcId="{BE1B147F-E001-4F9E-939A-5B1AADC2CF43}" destId="{3C6FCDA0-3058-45E3-BB62-4260DF410E72}" srcOrd="0" destOrd="0" presId="urn:microsoft.com/office/officeart/2005/8/layout/vProcess5"/>
    <dgm:cxn modelId="{B5805D8F-D56F-4E25-AB2F-82E757043C55}" type="presParOf" srcId="{BE1B147F-E001-4F9E-939A-5B1AADC2CF43}" destId="{4C535D56-B6A6-43A8-A3C5-304EE39AB5FB}" srcOrd="1" destOrd="0" presId="urn:microsoft.com/office/officeart/2005/8/layout/vProcess5"/>
    <dgm:cxn modelId="{5AD09C70-AA50-438B-8CB5-96C4BBD33BA8}" type="presParOf" srcId="{BE1B147F-E001-4F9E-939A-5B1AADC2CF43}" destId="{E259B0D0-5C92-43D7-92E5-BF77CB1EBB18}" srcOrd="2" destOrd="0" presId="urn:microsoft.com/office/officeart/2005/8/layout/vProcess5"/>
    <dgm:cxn modelId="{CBA0C55F-D721-40B7-86C8-AC903501AFD3}" type="presParOf" srcId="{BE1B147F-E001-4F9E-939A-5B1AADC2CF43}" destId="{8ED3CDD6-A7A6-45BB-ACEF-44F7D7597BB2}" srcOrd="3" destOrd="0" presId="urn:microsoft.com/office/officeart/2005/8/layout/vProcess5"/>
    <dgm:cxn modelId="{F611AD8A-5944-45E2-B90B-02CA4D6C2CBE}" type="presParOf" srcId="{BE1B147F-E001-4F9E-939A-5B1AADC2CF43}" destId="{206AC0A5-A9FE-489F-BF0C-51C33806F7EC}" srcOrd="4" destOrd="0" presId="urn:microsoft.com/office/officeart/2005/8/layout/vProcess5"/>
    <dgm:cxn modelId="{4AAA1B9E-C7AB-4D21-8E08-B8155523D1F3}" type="presParOf" srcId="{BE1B147F-E001-4F9E-939A-5B1AADC2CF43}" destId="{D5C33802-72DB-4FCC-8B97-7DB66B2E47DB}" srcOrd="5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35D56-B6A6-43A8-A3C5-304EE39AB5FB}">
      <dsp:nvSpPr>
        <dsp:cNvPr id="0" name=""/>
        <dsp:cNvSpPr/>
      </dsp:nvSpPr>
      <dsp:spPr>
        <a:xfrm>
          <a:off x="0" y="0"/>
          <a:ext cx="7148097" cy="20166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000" b="1" kern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Goal –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a model to predict: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Maximum/minimum frozen soil depth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Duration of freezing/thawing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Moisture changes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65" y="59065"/>
        <a:ext cx="5063738" cy="1898514"/>
      </dsp:txXfrm>
    </dsp:sp>
    <dsp:sp modelId="{E259B0D0-5C92-43D7-92E5-BF77CB1EBB18}">
      <dsp:nvSpPr>
        <dsp:cNvPr id="0" name=""/>
        <dsp:cNvSpPr/>
      </dsp:nvSpPr>
      <dsp:spPr>
        <a:xfrm>
          <a:off x="1261428" y="2464788"/>
          <a:ext cx="7148097" cy="20166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000" b="1" kern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Goal – Develop a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to predict the pavement performance after severe freeze-thaw cycles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FWD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Index properties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Thermo-hydro-mechanic model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0493" y="2523853"/>
        <a:ext cx="4457719" cy="1898514"/>
      </dsp:txXfrm>
    </dsp:sp>
    <dsp:sp modelId="{8ED3CDD6-A7A6-45BB-ACEF-44F7D7597BB2}">
      <dsp:nvSpPr>
        <dsp:cNvPr id="0" name=""/>
        <dsp:cNvSpPr/>
      </dsp:nvSpPr>
      <dsp:spPr>
        <a:xfrm>
          <a:off x="5837277" y="1585306"/>
          <a:ext cx="1310819" cy="1310819"/>
        </a:xfrm>
        <a:prstGeom prst="downArrow">
          <a:avLst>
            <a:gd name="adj1" fmla="val 55000"/>
            <a:gd name="adj2" fmla="val 45000"/>
          </a:avLst>
        </a:prstGeom>
        <a:solidFill>
          <a:srgbClr val="00B0F0"/>
        </a:solidFill>
        <a:ln w="381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32211" y="1585306"/>
        <a:ext cx="720951" cy="986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4318AF-581A-4B30-8CA0-92CEE2029FC8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366517B-17C4-43FA-8882-4574CC231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8600" y="1200150"/>
            <a:ext cx="4318000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5D8CA-2FF8-4D05-87E0-05F7AD617C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7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9A3CCE1-8C3E-4A65-BB35-A513D2F8F52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4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9A3CCE1-8C3E-4A65-BB35-A513D2F8F52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0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9A3CCE1-8C3E-4A65-BB35-A513D2F8F52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00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DBE8-A551-49DF-9DFD-33CA27AFE9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DBE8-A551-49DF-9DFD-33CA27AFE9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</a:t>
            </a:r>
            <a:r>
              <a:rPr lang="en-US" baseline="0" dirty="0"/>
              <a:t> complexity of the system and dynamics of Iowa’s ever-changing granular road conditions due to:</a:t>
            </a:r>
          </a:p>
          <a:p>
            <a:r>
              <a:rPr lang="en-US" baseline="0" dirty="0"/>
              <a:t>Traffic, seasonal and weather conditions, and heavy ag loading; Conditions can change in hours rather than years, so surface condition (although important to know for maintenance purposes); is an ongoing effort and what we really interested in knowing is whether the system can withstand these pressures and continue to provide the desired service to the public. </a:t>
            </a:r>
          </a:p>
          <a:p>
            <a:endParaRPr lang="en-US" baseline="0" dirty="0"/>
          </a:p>
          <a:p>
            <a:r>
              <a:rPr lang="en-US" baseline="0" dirty="0"/>
              <a:t>GRAMS proposes to develop a user-friendly, systemic, risk-based evaluation tool to</a:t>
            </a:r>
          </a:p>
          <a:p>
            <a:endParaRPr lang="en-US" baseline="0" dirty="0"/>
          </a:p>
          <a:p>
            <a:r>
              <a:rPr lang="en-US" baseline="0" dirty="0"/>
              <a:t>Allow county engineers to better</a:t>
            </a:r>
          </a:p>
          <a:p>
            <a:r>
              <a:rPr lang="en-US" baseline="0" dirty="0"/>
              <a:t>-Tell the Story of Iowa low-</a:t>
            </a:r>
            <a:r>
              <a:rPr lang="en-US" baseline="0" dirty="0" err="1"/>
              <a:t>vol</a:t>
            </a:r>
            <a:r>
              <a:rPr lang="en-US" baseline="0" dirty="0"/>
              <a:t> roads to the public and elected officials.</a:t>
            </a:r>
          </a:p>
          <a:p>
            <a:r>
              <a:rPr lang="en-US" baseline="0" dirty="0"/>
              <a:t>-Perform meaningful Technical analysis, Based on objective criteria that supports tried and true rule-of-thumb decision making,</a:t>
            </a:r>
          </a:p>
          <a:p>
            <a:r>
              <a:rPr lang="en-US" baseline="0" dirty="0"/>
              <a:t>-As well as providing a tool to optimize granular resurfacing strategies and policies.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DBE8-A551-49DF-9DFD-33CA27AFE9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DBE8-A551-49DF-9DFD-33CA27AFE9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C9D88-D561-4A4C-B826-761CB7D1D6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0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E128-1A3B-491C-8564-CAEE8371D78B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7184" y="64227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87BF-C0BD-4B65-8C0D-990E05D995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51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2F52-974C-47AE-A855-1A1FD53A9495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0ABA-7AA2-47DC-957F-972487B70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90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D3A5-B59B-4D11-A6FF-AD66024D95DE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B895-FF5F-42F0-9A41-8FC639545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5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073A-1D81-4E11-BCC8-A77FE9115B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1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4A89-2B04-41B1-ADE4-32E5E82D97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2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6C80-C170-4E73-8354-FE372496DE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5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A5C-1923-4E8A-BB05-59683BA537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3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32-311C-4E80-ADFF-9BD93C0CD5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0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08E-49BD-4710-9932-4252F6C06C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0111-B438-43AA-812A-62F51B1362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85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FD8C-A189-49F7-AEF7-425B5B63A3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4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360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674F-2F77-4E33-AD25-8EF674766D4E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0574" y="56935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02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1E37-4FB2-4152-998E-8A9B25C317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9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A53-5A28-47F9-831A-6799BD931F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45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52CF-48B7-4468-AA10-DBC8E0DC62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6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5419-EF08-4956-AA70-ACD5746B3286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9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DA9A-7FB3-4343-B111-1592DC7C0583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713" y="56975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7742" y="56975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78ED-E586-4403-8CDA-EA852DD8D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51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FD6-E0B2-45EF-9E11-0968EF87E133}" type="datetime1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B5FA-53E3-4989-B696-780FDBCDB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76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9908-EA6A-4F83-87EC-53448319F007}" type="datetime1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9722-7507-40A2-8EC3-68C1B6AB6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80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FAE4-7D95-4409-B5B9-A3D520D7B53F}" type="datetime1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B7FE-D99F-4987-AA35-4C6276DDD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0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E841-33EA-4FB5-8301-B84A9F67918E}" type="datetime1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80D4-C6AD-4E4F-B0C2-A091699BA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64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8502-B58D-4A7F-844D-C0BA461148FC}" type="datetime1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7B9F-CB11-43AF-8C02-BF6EC3E2D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26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0E797-C7E9-4DB7-BF56-359373BBE66C}" type="datetime1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230C-7A72-43DA-955C-E9341A47A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93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56359"/>
            <a:ext cx="9144000" cy="5016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9947" y="69029"/>
            <a:ext cx="8229600" cy="81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762" y="64246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fld id="{39523FBC-6338-4CB9-A791-899265292C9B}" type="slidenum">
              <a:rPr lang="en-US" altLang="en-US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4048" y="6468678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Iowa State University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889196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57200" y="948909"/>
            <a:ext cx="8229600" cy="8626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29068" y="6424614"/>
            <a:ext cx="5196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E67B9F-CB11-43AF-8C02-BF6EC3E2D8B0}" type="slidenum">
              <a:rPr lang="en-US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B48E-813A-4E90-B74F-187111E847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jpeg"/><Relationship Id="rId21" Type="http://schemas.openxmlformats.org/officeDocument/2006/relationships/image" Target="../media/image39.png"/><Relationship Id="rId34" Type="http://schemas.openxmlformats.org/officeDocument/2006/relationships/image" Target="../media/image52.jpeg"/><Relationship Id="rId42" Type="http://schemas.openxmlformats.org/officeDocument/2006/relationships/image" Target="../media/image60.jpeg"/><Relationship Id="rId47" Type="http://schemas.openxmlformats.org/officeDocument/2006/relationships/image" Target="../media/image65.jpeg"/><Relationship Id="rId50" Type="http://schemas.openxmlformats.org/officeDocument/2006/relationships/image" Target="../media/image6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jpeg"/><Relationship Id="rId37" Type="http://schemas.openxmlformats.org/officeDocument/2006/relationships/image" Target="../media/image55.png"/><Relationship Id="rId40" Type="http://schemas.openxmlformats.org/officeDocument/2006/relationships/image" Target="../media/image58.jpeg"/><Relationship Id="rId45" Type="http://schemas.openxmlformats.org/officeDocument/2006/relationships/image" Target="../media/image63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jpeg"/><Relationship Id="rId28" Type="http://schemas.openxmlformats.org/officeDocument/2006/relationships/image" Target="../media/image46.png"/><Relationship Id="rId36" Type="http://schemas.openxmlformats.org/officeDocument/2006/relationships/image" Target="../media/image54.jpeg"/><Relationship Id="rId49" Type="http://schemas.openxmlformats.org/officeDocument/2006/relationships/image" Target="../media/image67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jpeg"/><Relationship Id="rId52" Type="http://schemas.openxmlformats.org/officeDocument/2006/relationships/image" Target="../media/image70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Relationship Id="rId27" Type="http://schemas.openxmlformats.org/officeDocument/2006/relationships/image" Target="../media/image45.jpeg"/><Relationship Id="rId30" Type="http://schemas.openxmlformats.org/officeDocument/2006/relationships/image" Target="../media/image48.png"/><Relationship Id="rId35" Type="http://schemas.openxmlformats.org/officeDocument/2006/relationships/image" Target="../media/image53.jpeg"/><Relationship Id="rId43" Type="http://schemas.openxmlformats.org/officeDocument/2006/relationships/image" Target="../media/image61.jpeg"/><Relationship Id="rId48" Type="http://schemas.openxmlformats.org/officeDocument/2006/relationships/image" Target="../media/image66.jpeg"/><Relationship Id="rId8" Type="http://schemas.openxmlformats.org/officeDocument/2006/relationships/image" Target="../media/image26.png"/><Relationship Id="rId51" Type="http://schemas.openxmlformats.org/officeDocument/2006/relationships/image" Target="../media/image69.jpg"/><Relationship Id="rId3" Type="http://schemas.openxmlformats.org/officeDocument/2006/relationships/image" Target="../media/image21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jpeg"/><Relationship Id="rId33" Type="http://schemas.openxmlformats.org/officeDocument/2006/relationships/image" Target="../media/image51.jpeg"/><Relationship Id="rId38" Type="http://schemas.openxmlformats.org/officeDocument/2006/relationships/image" Target="../media/image56.jpeg"/><Relationship Id="rId46" Type="http://schemas.openxmlformats.org/officeDocument/2006/relationships/image" Target="../media/image64.jpeg"/><Relationship Id="rId20" Type="http://schemas.openxmlformats.org/officeDocument/2006/relationships/image" Target="../media/image38.png"/><Relationship Id="rId41" Type="http://schemas.openxmlformats.org/officeDocument/2006/relationships/image" Target="../media/image5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6410"/>
            <a:ext cx="3536768" cy="128517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2019 </a:t>
            </a:r>
            <a:r>
              <a:rPr lang="en-US" sz="2400" b="1" dirty="0">
                <a:solidFill>
                  <a:schemeClr val="bg1"/>
                </a:solidFill>
              </a:rPr>
              <a:t>Pavement Workshop</a:t>
            </a:r>
            <a:r>
              <a:rPr lang="en-US" sz="2700" b="1" dirty="0">
                <a:solidFill>
                  <a:schemeClr val="bg1"/>
                </a:solidFill>
              </a:rPr>
              <a:t/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May </a:t>
            </a:r>
            <a:r>
              <a:rPr lang="en-US" sz="2100" b="1" dirty="0" smtClean="0">
                <a:solidFill>
                  <a:schemeClr val="bg1"/>
                </a:solidFill>
              </a:rPr>
              <a:t>21-23, 2019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6" y="3121401"/>
            <a:ext cx="2945823" cy="18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2907" y="2096228"/>
            <a:ext cx="5339443" cy="28875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Environmental Impacts on the Performance of Pavement Foundation Layers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Bora Cetin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Assistant Professor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Iowa State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26" y="4933992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14410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2-Field Data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513" y="1292337"/>
            <a:ext cx="8229600" cy="6085320"/>
          </a:xfr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114000"/>
              </a:lnSpc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data will be collected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78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FWD</a:t>
            </a:r>
          </a:p>
          <a:p>
            <a:pPr marL="800078" lvl="3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rost heave-thaw settlement </a:t>
            </a:r>
          </a:p>
          <a:p>
            <a:pPr marL="800078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</a:p>
          <a:p>
            <a:pPr marL="800078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Moisture </a:t>
            </a:r>
          </a:p>
          <a:p>
            <a:pPr marL="800078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Matric suction </a:t>
            </a:r>
          </a:p>
          <a:p>
            <a:pPr marL="800078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data</a:t>
            </a:r>
          </a:p>
          <a:p>
            <a:pPr marL="1257255" lvl="4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temperature, wind speed, solar radiation, relative humidity, and precipitation</a:t>
            </a:r>
          </a:p>
          <a:p>
            <a:pPr marL="1257255" lvl="4" indent="-342900"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78" lvl="3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14000"/>
              </a:lnSpc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2-Field Data Collection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8" y="1085583"/>
            <a:ext cx="8838361" cy="3615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020" y="4817611"/>
            <a:ext cx="857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FWD elastic modulus of RCA base layer during 7 years (Data collected from MnDOT 2008 project).  </a:t>
            </a:r>
            <a:endParaRPr lang="en-US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2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2-Field Data Collection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09" y="1285357"/>
            <a:ext cx="6640475" cy="489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8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3-Modelling Analyses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54113"/>
            <a:ext cx="8229600" cy="5355377"/>
          </a:xfrm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Multi-physics Modelling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Pavement parameters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parameters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data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SHAW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COMSOL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PLAXIS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TEMP/W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Research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5037" y="1043774"/>
            <a:ext cx="8229600" cy="48026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14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Sensor Installation at MnDOT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21" y="1763703"/>
            <a:ext cx="6188511" cy="35881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00D03-B1E8-4CC7-8505-52B710085B6A}"/>
              </a:ext>
            </a:extLst>
          </p:cNvPr>
          <p:cNvSpPr txBox="1"/>
          <p:nvPr/>
        </p:nvSpPr>
        <p:spPr>
          <a:xfrm>
            <a:off x="223285" y="5436890"/>
            <a:ext cx="8791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Thermocouple, EC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Moisture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probe, PG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Dynamic pressure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cell, GP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Geophone, LE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Longitudinal dynamic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strain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gauge, TE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Transverse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strain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</a:t>
            </a:r>
          </a:p>
        </p:txBody>
      </p:sp>
    </p:spTree>
    <p:extLst>
      <p:ext uri="{BB962C8B-B14F-4D97-AF65-F5344CB8AC3E}">
        <p14:creationId xmlns:p14="http://schemas.microsoft.com/office/powerpoint/2010/main" val="149213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Research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5037" y="1043774"/>
            <a:ext cx="8229600" cy="513346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14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Sensor Installation at MnDOT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AE08E-69B7-D744-B9B9-BC3D8DCE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32" y="1719575"/>
            <a:ext cx="7009856" cy="193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CD2D87-F923-B040-90B8-A4F2F4F52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170" y="3575169"/>
            <a:ext cx="3187899" cy="25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94" y="230233"/>
            <a:ext cx="8681839" cy="518703"/>
          </a:xfrm>
        </p:spPr>
        <p:txBody>
          <a:bodyPr/>
          <a:lstStyle/>
          <a:p>
            <a:r>
              <a:rPr lang="en-US" sz="3600" b="1" dirty="0" smtClean="0"/>
              <a:t>Task  4-Draft/Final Report</a:t>
            </a:r>
            <a:endParaRPr lang="en-US" sz="36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394" y="1222743"/>
            <a:ext cx="110164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8326" y="1268461"/>
            <a:ext cx="11235558" cy="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50" y="2559345"/>
            <a:ext cx="2457450" cy="1866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19385" y="3280144"/>
            <a:ext cx="1924493" cy="425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021" y="2229957"/>
            <a:ext cx="2448368" cy="244836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394" y="1222743"/>
            <a:ext cx="110164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8326" y="1268461"/>
            <a:ext cx="11235558" cy="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96389" y="-125407"/>
            <a:ext cx="819041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3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0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/>
              <a:t>SCHEDULE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80" y="2015293"/>
            <a:ext cx="8324320" cy="22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96" y="199383"/>
            <a:ext cx="1155128" cy="41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0" y="4928158"/>
            <a:ext cx="1866888" cy="27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10" y="1926748"/>
            <a:ext cx="891304" cy="433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0" y="2731728"/>
            <a:ext cx="504819" cy="2682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03" y="1064930"/>
            <a:ext cx="1125733" cy="8260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88" y="4415429"/>
            <a:ext cx="819893" cy="36622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5340136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50" y="3515737"/>
            <a:ext cx="527108" cy="52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50" y="3301565"/>
            <a:ext cx="931298" cy="297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88" y="986754"/>
            <a:ext cx="765468" cy="398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5" y="2887176"/>
            <a:ext cx="825869" cy="43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96" y="5599942"/>
            <a:ext cx="788483" cy="334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65" y="4421003"/>
            <a:ext cx="1216797" cy="5111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72" y="5231516"/>
            <a:ext cx="1160492" cy="4065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" y="2649481"/>
            <a:ext cx="699045" cy="5697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4" y="2541011"/>
            <a:ext cx="878588" cy="521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29" y="1720603"/>
            <a:ext cx="1172112" cy="483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6" y="4073306"/>
            <a:ext cx="1043692" cy="701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18" y="3719532"/>
            <a:ext cx="817455" cy="4047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2" y="5804272"/>
            <a:ext cx="1461106" cy="2734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1" y="5096566"/>
            <a:ext cx="995037" cy="3576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2" y="5713791"/>
            <a:ext cx="1207320" cy="315501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5" y="5468437"/>
            <a:ext cx="682365" cy="597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5" y="5575219"/>
            <a:ext cx="635696" cy="523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2" y="76349"/>
            <a:ext cx="1032988" cy="6197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41" y="231644"/>
            <a:ext cx="1090176" cy="77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73" y="866012"/>
            <a:ext cx="726526" cy="72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80" y="1068706"/>
            <a:ext cx="1022686" cy="446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82" y="974382"/>
            <a:ext cx="1435414" cy="422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68" y="2030165"/>
            <a:ext cx="666573" cy="3226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2" y="2834864"/>
            <a:ext cx="2106452" cy="336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4" y="4704894"/>
            <a:ext cx="1570482" cy="502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62" y="5114949"/>
            <a:ext cx="1451542" cy="275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07" y="943166"/>
            <a:ext cx="1119098" cy="610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09" y="4259750"/>
            <a:ext cx="1492199" cy="370337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74" y="109737"/>
            <a:ext cx="974087" cy="704589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68" y="29020"/>
            <a:ext cx="1077066" cy="714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" y="1879805"/>
            <a:ext cx="905152" cy="6004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2570544" y="1535804"/>
            <a:ext cx="1206506" cy="6616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4" y="1845769"/>
            <a:ext cx="1048867" cy="634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484541" y="3285754"/>
            <a:ext cx="1153265" cy="593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" y="1064930"/>
            <a:ext cx="1097429" cy="7279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4" y="3306303"/>
            <a:ext cx="993777" cy="7200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7" y="2228340"/>
            <a:ext cx="1435849" cy="50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4093102"/>
            <a:ext cx="1287111" cy="7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50" y="1938353"/>
            <a:ext cx="1473833" cy="4314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1" y="5896324"/>
            <a:ext cx="2052914" cy="329932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279125" y="2588717"/>
            <a:ext cx="2018938" cy="20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1" y="164821"/>
            <a:ext cx="1421288" cy="7120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34" y="3582732"/>
            <a:ext cx="1416625" cy="555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33" y="4924311"/>
            <a:ext cx="1705963" cy="580027"/>
          </a:xfrm>
          <a:prstGeom prst="rect">
            <a:avLst/>
          </a:prstGeom>
        </p:spPr>
      </p:pic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D09A0-7E40-4B97-A1E6-224F519BD5A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53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952426"/>
            <a:ext cx="8229600" cy="552110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Iowa State University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Investigator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Bora Cetin</a:t>
            </a:r>
          </a:p>
          <a:p>
            <a:pPr marL="74295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– Department of Civil, Construction &amp; Environmental Engineering</a:t>
            </a:r>
          </a:p>
          <a:p>
            <a:pPr marL="344488" indent="-341313"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–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Patrick Bollinger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 – Department of Civil, Construction &amp; Environmental Engineering 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eaLnBrk="1" fontAlgn="auto" hangingPunct="1">
              <a:spcAft>
                <a:spcPts val="0"/>
              </a:spcAft>
              <a:buNone/>
              <a:defRPr/>
            </a:pP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GeoEngineering Consulting, LLC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Co-Principal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Tuncer B.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and Chief Engineer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3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4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1DB1D-17CA-4F87-B186-1FE890E3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9111"/>
            <a:ext cx="8229600" cy="5171525"/>
          </a:xfrm>
        </p:spPr>
        <p:txBody>
          <a:bodyPr/>
          <a:lstStyle/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motivation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expectations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008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438939" y="1017593"/>
            <a:ext cx="5943600" cy="2971800"/>
            <a:chOff x="2286000" y="2667000"/>
            <a:chExt cx="3200400" cy="1681163"/>
          </a:xfrm>
        </p:grpSpPr>
        <p:sp>
          <p:nvSpPr>
            <p:cNvPr id="9" name="Cube 8"/>
            <p:cNvSpPr/>
            <p:nvPr/>
          </p:nvSpPr>
          <p:spPr bwMode="auto">
            <a:xfrm>
              <a:off x="2286000" y="3225592"/>
              <a:ext cx="3200400" cy="1122571"/>
            </a:xfrm>
            <a:prstGeom prst="cube">
              <a:avLst>
                <a:gd name="adj" fmla="val 78172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03513" y="2960687"/>
              <a:ext cx="2365374" cy="1065214"/>
              <a:chOff x="2627313" y="3752850"/>
              <a:chExt cx="2365374" cy="1065214"/>
            </a:xfrm>
            <a:pattFill prst="pct10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16" name="Cube 15"/>
              <p:cNvSpPr/>
              <p:nvPr/>
            </p:nvSpPr>
            <p:spPr bwMode="auto">
              <a:xfrm>
                <a:off x="2627313" y="3752850"/>
                <a:ext cx="2365374" cy="1065214"/>
              </a:xfrm>
              <a:prstGeom prst="cube">
                <a:avLst>
                  <a:gd name="adj" fmla="val 62612"/>
                </a:avLst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>
                <a:off x="3169538" y="4498025"/>
                <a:ext cx="758886" cy="20893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Base Course</a:t>
                </a:r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2952750" y="2667000"/>
              <a:ext cx="1903413" cy="931863"/>
              <a:chOff x="3810000" y="2420936"/>
              <a:chExt cx="1903413" cy="931864"/>
            </a:xfrm>
          </p:grpSpPr>
          <p:grpSp>
            <p:nvGrpSpPr>
              <p:cNvPr id="12" name="Group 2"/>
              <p:cNvGrpSpPr>
                <a:grpSpLocks/>
              </p:cNvGrpSpPr>
              <p:nvPr/>
            </p:nvGrpSpPr>
            <p:grpSpPr bwMode="auto">
              <a:xfrm>
                <a:off x="3810000" y="2420936"/>
                <a:ext cx="1903413" cy="931864"/>
                <a:chOff x="2901951" y="3352800"/>
                <a:chExt cx="1903413" cy="931864"/>
              </a:xfrm>
            </p:grpSpPr>
            <p:sp>
              <p:nvSpPr>
                <p:cNvPr id="14" name="Cube 13"/>
                <p:cNvSpPr/>
                <p:nvPr/>
              </p:nvSpPr>
              <p:spPr bwMode="auto">
                <a:xfrm>
                  <a:off x="2901951" y="3352800"/>
                  <a:ext cx="1903657" cy="932184"/>
                </a:xfrm>
                <a:prstGeom prst="cube">
                  <a:avLst>
                    <a:gd name="adj" fmla="val 6261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" name="Straight Connector 14"/>
                <p:cNvCxnSpPr>
                  <a:stCxn id="14" idx="1"/>
                  <a:endCxn id="14" idx="0"/>
                </p:cNvCxnSpPr>
                <p:nvPr/>
              </p:nvCxnSpPr>
              <p:spPr bwMode="auto">
                <a:xfrm flipV="1">
                  <a:off x="3613151" y="3352800"/>
                  <a:ext cx="479547" cy="584636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22"/>
              <p:cNvSpPr txBox="1">
                <a:spLocks noChangeArrowheads="1"/>
              </p:cNvSpPr>
              <p:nvPr/>
            </p:nvSpPr>
            <p:spPr bwMode="auto">
              <a:xfrm>
                <a:off x="3881804" y="3073748"/>
                <a:ext cx="1231895" cy="208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HMA/PCC/Granular</a:t>
                </a:r>
              </a:p>
            </p:txBody>
          </p:sp>
        </p:grpSp>
      </p:grpSp>
      <p:sp>
        <p:nvSpPr>
          <p:cNvPr id="18" name="Right Brace 17"/>
          <p:cNvSpPr/>
          <p:nvPr/>
        </p:nvSpPr>
        <p:spPr>
          <a:xfrm rot="5400000">
            <a:off x="4211508" y="961237"/>
            <a:ext cx="428625" cy="682783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39" y="4589468"/>
            <a:ext cx="8080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39" y="4622806"/>
            <a:ext cx="8747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18224" r="72044" b="28815"/>
          <a:stretch>
            <a:fillRect/>
          </a:stretch>
        </p:blipFill>
        <p:spPr bwMode="auto">
          <a:xfrm>
            <a:off x="6814214" y="4602168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4" t="13028" r="15343" b="43884"/>
          <a:stretch>
            <a:fillRect/>
          </a:stretch>
        </p:blipFill>
        <p:spPr bwMode="auto">
          <a:xfrm>
            <a:off x="5080664" y="4560893"/>
            <a:ext cx="8747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309807" y="3590647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Subgrade</a:t>
            </a:r>
          </a:p>
        </p:txBody>
      </p:sp>
    </p:spTree>
    <p:extLst>
      <p:ext uri="{BB962C8B-B14F-4D97-AF65-F5344CB8AC3E}">
        <p14:creationId xmlns:p14="http://schemas.microsoft.com/office/powerpoint/2010/main" val="323300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>
            <a:fillRect/>
          </a:stretch>
        </p:blipFill>
        <p:spPr bwMode="auto">
          <a:xfrm>
            <a:off x="357188" y="1127125"/>
            <a:ext cx="834707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4525963"/>
          </a:xfrm>
        </p:spPr>
        <p:txBody>
          <a:bodyPr/>
          <a:lstStyle/>
          <a:p>
            <a:r>
              <a:rPr lang="en-US" altLang="en-US" sz="2400" smtClean="0"/>
              <a:t>Six climatic regions in the United States for pavement design</a:t>
            </a:r>
          </a:p>
        </p:txBody>
      </p:sp>
      <p:sp>
        <p:nvSpPr>
          <p:cNvPr id="7" name="Oval 6"/>
          <p:cNvSpPr/>
          <p:nvPr/>
        </p:nvSpPr>
        <p:spPr>
          <a:xfrm>
            <a:off x="4359348" y="2124740"/>
            <a:ext cx="1626781" cy="150096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0600" y="5257800"/>
            <a:ext cx="2590800" cy="2286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0"/>
          <a:stretch>
            <a:fillRect/>
          </a:stretch>
        </p:blipFill>
        <p:spPr bwMode="auto">
          <a:xfrm>
            <a:off x="496389" y="3922157"/>
            <a:ext cx="3028950" cy="22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22157"/>
            <a:ext cx="2971800" cy="23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1209306"/>
            <a:ext cx="30289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09306"/>
            <a:ext cx="29718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90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0AC4A6D-E84E-49D7-A433-F70C3EF0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5913"/>
            <a:ext cx="8229600" cy="51002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Geomaterials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Stiffness/Resilient modulus</a:t>
            </a:r>
          </a:p>
          <a:p>
            <a:pPr lvl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deformation</a:t>
            </a:r>
          </a:p>
          <a:p>
            <a:pPr lvl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strength</a:t>
            </a:r>
          </a:p>
          <a:p>
            <a:pPr lvl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Freeze-thaw durability</a:t>
            </a:r>
          </a:p>
          <a:p>
            <a:pPr lvl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Moisture susceptibility</a:t>
            </a:r>
          </a:p>
          <a:p>
            <a:pPr lvl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Drainage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76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8859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369234"/>
              </p:ext>
            </p:extLst>
          </p:nvPr>
        </p:nvGraphicFramePr>
        <p:xfrm>
          <a:off x="360848" y="1347019"/>
          <a:ext cx="8409526" cy="448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1972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81000" y="1154113"/>
            <a:ext cx="8229600" cy="3756028"/>
          </a:xfrm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memorandum on expected research benefits and potential implementation steps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collection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analyses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Draft/final report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PLAN</a:t>
            </a:r>
          </a:p>
        </p:txBody>
      </p:sp>
    </p:spTree>
    <p:extLst>
      <p:ext uri="{BB962C8B-B14F-4D97-AF65-F5344CB8AC3E}">
        <p14:creationId xmlns:p14="http://schemas.microsoft.com/office/powerpoint/2010/main" val="25730883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57723</TotalTime>
  <Words>459</Words>
  <Application>Microsoft Office PowerPoint</Application>
  <PresentationFormat>On-screen Show (4:3)</PresentationFormat>
  <Paragraphs>104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MS Mincho</vt:lpstr>
      <vt:lpstr>Times New Roman</vt:lpstr>
      <vt:lpstr>Wingdings</vt:lpstr>
      <vt:lpstr>1_Office Theme</vt:lpstr>
      <vt:lpstr>2_Office Theme</vt:lpstr>
      <vt:lpstr>2019 Pavement Workshop May 21-23, 2019</vt:lpstr>
      <vt:lpstr>RESEARCH TEAM</vt:lpstr>
      <vt:lpstr>OUTLINE</vt:lpstr>
      <vt:lpstr>INTRODUCTION</vt:lpstr>
      <vt:lpstr>INTRODUCTION</vt:lpstr>
      <vt:lpstr>INTRODUCTION</vt:lpstr>
      <vt:lpstr>INTRODUCTION</vt:lpstr>
      <vt:lpstr>OBJECTIVES</vt:lpstr>
      <vt:lpstr>RESEARCH PLAN</vt:lpstr>
      <vt:lpstr>Task 2-Field Data Collection</vt:lpstr>
      <vt:lpstr>Task 2-Field Data Collection</vt:lpstr>
      <vt:lpstr>Task 2-Field Data Collection</vt:lpstr>
      <vt:lpstr>Task 3-Modelling Analyses</vt:lpstr>
      <vt:lpstr>Expected Research Results</vt:lpstr>
      <vt:lpstr>Expected Research Results</vt:lpstr>
      <vt:lpstr>Task  4-Draft/Final Report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Satvati, Sajjad [CCE E]</dc:creator>
  <cp:lastModifiedBy>Cetin, Bora [CCE E]</cp:lastModifiedBy>
  <cp:revision>1374</cp:revision>
  <cp:lastPrinted>2017-02-02T15:51:59Z</cp:lastPrinted>
  <dcterms:created xsi:type="dcterms:W3CDTF">2016-11-30T19:56:32Z</dcterms:created>
  <dcterms:modified xsi:type="dcterms:W3CDTF">2019-05-23T19:28:30Z</dcterms:modified>
</cp:coreProperties>
</file>