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0" r:id="rId2"/>
  </p:sldMasterIdLst>
  <p:notesMasterIdLst>
    <p:notesMasterId r:id="rId25"/>
  </p:notesMasterIdLst>
  <p:sldIdLst>
    <p:sldId id="326" r:id="rId3"/>
    <p:sldId id="301" r:id="rId4"/>
    <p:sldId id="310" r:id="rId5"/>
    <p:sldId id="314" r:id="rId6"/>
    <p:sldId id="294" r:id="rId7"/>
    <p:sldId id="306" r:id="rId8"/>
    <p:sldId id="308" r:id="rId9"/>
    <p:sldId id="312" r:id="rId10"/>
    <p:sldId id="299" r:id="rId11"/>
    <p:sldId id="304" r:id="rId12"/>
    <p:sldId id="282" r:id="rId13"/>
    <p:sldId id="324" r:id="rId14"/>
    <p:sldId id="325" r:id="rId15"/>
    <p:sldId id="315" r:id="rId16"/>
    <p:sldId id="316" r:id="rId17"/>
    <p:sldId id="317" r:id="rId18"/>
    <p:sldId id="318" r:id="rId19"/>
    <p:sldId id="319" r:id="rId20"/>
    <p:sldId id="320" r:id="rId21"/>
    <p:sldId id="321" r:id="rId22"/>
    <p:sldId id="322" r:id="rId23"/>
    <p:sldId id="323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3052"/>
    <a:srgbClr val="333399"/>
    <a:srgbClr val="0000F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1002" autoAdjust="0"/>
  </p:normalViewPr>
  <p:slideViewPr>
    <p:cSldViewPr snapToGrid="0">
      <p:cViewPr varScale="1">
        <p:scale>
          <a:sx n="67" d="100"/>
          <a:sy n="67" d="100"/>
        </p:scale>
        <p:origin x="48" y="12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drive.unh.edu\home$\ejr2004\senior%20project\Calibrated%20VMC%20november%20graph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08638702944643"/>
          <c:y val="0.21255448167275426"/>
          <c:w val="0.72117734121110877"/>
          <c:h val="0.75212169370123938"/>
        </c:manualLayout>
      </c:layout>
      <c:scatterChart>
        <c:scatterStyle val="lineMarker"/>
        <c:varyColors val="0"/>
        <c:ser>
          <c:idx val="0"/>
          <c:order val="0"/>
          <c:tx>
            <c:v>9-Nov</c:v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'VMC calcs soil 1 oct 31'!$H$19:$H$22</c:f>
              <c:numCache>
                <c:formatCode>General</c:formatCode>
                <c:ptCount val="4"/>
                <c:pt idx="0">
                  <c:v>0.27800000000000002</c:v>
                </c:pt>
                <c:pt idx="1">
                  <c:v>0.26100000000000001</c:v>
                </c:pt>
                <c:pt idx="2">
                  <c:v>0.28000000000000003</c:v>
                </c:pt>
                <c:pt idx="3">
                  <c:v>0.32300000000000001</c:v>
                </c:pt>
              </c:numCache>
            </c:numRef>
          </c:xVal>
          <c:yVal>
            <c:numRef>
              <c:f>'VMC calcs soil 1 oct 31'!$G$19:$G$22</c:f>
              <c:numCache>
                <c:formatCode>General</c:formatCode>
                <c:ptCount val="4"/>
                <c:pt idx="0">
                  <c:v>2</c:v>
                </c:pt>
                <c:pt idx="1">
                  <c:v>4</c:v>
                </c:pt>
                <c:pt idx="2">
                  <c:v>6</c:v>
                </c:pt>
                <c:pt idx="3">
                  <c:v>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58A-4DC8-9D1E-3011CE1FA1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1042560"/>
        <c:axId val="91044864"/>
      </c:scatterChart>
      <c:valAx>
        <c:axId val="91042560"/>
        <c:scaling>
          <c:orientation val="minMax"/>
          <c:min val="0.2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/>
                  <a:t>Volumetric</a:t>
                </a:r>
                <a:r>
                  <a:rPr lang="en-US" sz="1400" b="1" baseline="0"/>
                  <a:t> Moisture Content</a:t>
                </a:r>
                <a:endParaRPr lang="en-US" sz="1400" b="1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1044864"/>
        <c:crosses val="autoZero"/>
        <c:crossBetween val="midCat"/>
      </c:valAx>
      <c:valAx>
        <c:axId val="91044864"/>
        <c:scaling>
          <c:orientation val="maxMin"/>
          <c:max val="1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/>
                  <a:t>Depth</a:t>
                </a:r>
                <a:r>
                  <a:rPr lang="en-US" sz="1200" b="1" baseline="0"/>
                  <a:t> (inches)</a:t>
                </a:r>
                <a:endParaRPr lang="en-US" sz="1200" b="1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1042560"/>
        <c:crosses val="autoZero"/>
        <c:crossBetween val="midCat"/>
        <c:majorUnit val="2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FA9473-AFDF-4595-B228-996CE95A6587}" type="doc">
      <dgm:prSet loTypeId="urn:microsoft.com/office/officeart/2005/8/layout/radial3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25A9AC30-C700-4EEB-9B20-BEC289A24778}">
      <dgm:prSet phldrT="[Metin]"/>
      <dgm:spPr/>
      <dgm:t>
        <a:bodyPr/>
        <a:lstStyle/>
        <a:p>
          <a:r>
            <a:rPr lang="en-US" noProof="0" dirty="0" smtClean="0"/>
            <a:t>SURFACE DEFLECTION</a:t>
          </a:r>
          <a:endParaRPr lang="en-US" noProof="0" dirty="0"/>
        </a:p>
      </dgm:t>
    </dgm:pt>
    <dgm:pt modelId="{DDD4A2EC-6635-4C7B-A939-0F8F13290870}" type="parTrans" cxnId="{08A21811-5E6D-4799-BF90-58C8653274BF}">
      <dgm:prSet/>
      <dgm:spPr/>
      <dgm:t>
        <a:bodyPr/>
        <a:lstStyle/>
        <a:p>
          <a:endParaRPr lang="en-US" noProof="0" dirty="0"/>
        </a:p>
      </dgm:t>
    </dgm:pt>
    <dgm:pt modelId="{E50350DE-AC2F-4B68-8EDF-52F35FE54E87}" type="sibTrans" cxnId="{08A21811-5E6D-4799-BF90-58C8653274BF}">
      <dgm:prSet/>
      <dgm:spPr/>
      <dgm:t>
        <a:bodyPr/>
        <a:lstStyle/>
        <a:p>
          <a:endParaRPr lang="en-US" noProof="0" dirty="0"/>
        </a:p>
      </dgm:t>
    </dgm:pt>
    <dgm:pt modelId="{ECF6ED63-A1A6-40A7-8B97-634FA537DC6E}">
      <dgm:prSet phldrT="[Metin]"/>
      <dgm:spPr/>
      <dgm:t>
        <a:bodyPr/>
        <a:lstStyle/>
        <a:p>
          <a:r>
            <a:rPr lang="en-US" noProof="0" dirty="0" smtClean="0"/>
            <a:t>Structural Properties</a:t>
          </a:r>
          <a:endParaRPr lang="en-US" noProof="0" dirty="0"/>
        </a:p>
      </dgm:t>
    </dgm:pt>
    <dgm:pt modelId="{201D3A2F-D7E2-449D-872F-95B5379E1C10}" type="parTrans" cxnId="{1C3A5A2B-A8AC-47F1-BDE8-9F7A183D2C75}">
      <dgm:prSet/>
      <dgm:spPr/>
      <dgm:t>
        <a:bodyPr/>
        <a:lstStyle/>
        <a:p>
          <a:endParaRPr lang="en-US" noProof="0" dirty="0"/>
        </a:p>
      </dgm:t>
    </dgm:pt>
    <dgm:pt modelId="{B662FA10-8A51-48B8-B766-B0C52E91108C}" type="sibTrans" cxnId="{1C3A5A2B-A8AC-47F1-BDE8-9F7A183D2C75}">
      <dgm:prSet/>
      <dgm:spPr/>
      <dgm:t>
        <a:bodyPr/>
        <a:lstStyle/>
        <a:p>
          <a:endParaRPr lang="en-US" noProof="0" dirty="0"/>
        </a:p>
      </dgm:t>
    </dgm:pt>
    <dgm:pt modelId="{BA6753F0-3A2A-44EC-B715-B95D76D0C92A}">
      <dgm:prSet phldrT="[Metin]"/>
      <dgm:spPr/>
      <dgm:t>
        <a:bodyPr/>
        <a:lstStyle/>
        <a:p>
          <a:r>
            <a:rPr lang="en-US" noProof="0" dirty="0" smtClean="0"/>
            <a:t>Climatic Conditions</a:t>
          </a:r>
          <a:endParaRPr lang="en-US" noProof="0" dirty="0"/>
        </a:p>
      </dgm:t>
    </dgm:pt>
    <dgm:pt modelId="{742A7975-B9C6-4295-A96B-09EECE776187}" type="parTrans" cxnId="{82E1D7C6-E7AC-4623-869D-A57E13794CD4}">
      <dgm:prSet/>
      <dgm:spPr/>
      <dgm:t>
        <a:bodyPr/>
        <a:lstStyle/>
        <a:p>
          <a:endParaRPr lang="en-US" noProof="0" dirty="0"/>
        </a:p>
      </dgm:t>
    </dgm:pt>
    <dgm:pt modelId="{489EE26B-AA49-498A-A0FE-613460078539}" type="sibTrans" cxnId="{82E1D7C6-E7AC-4623-869D-A57E13794CD4}">
      <dgm:prSet/>
      <dgm:spPr/>
      <dgm:t>
        <a:bodyPr/>
        <a:lstStyle/>
        <a:p>
          <a:endParaRPr lang="en-US" noProof="0" dirty="0"/>
        </a:p>
      </dgm:t>
    </dgm:pt>
    <dgm:pt modelId="{7869657C-DEAB-4967-9BD6-28C24A240305}">
      <dgm:prSet phldrT="[Metin]"/>
      <dgm:spPr/>
      <dgm:t>
        <a:bodyPr/>
        <a:lstStyle/>
        <a:p>
          <a:r>
            <a:rPr lang="en-US" noProof="0" dirty="0" smtClean="0"/>
            <a:t>Loading Conditions</a:t>
          </a:r>
          <a:endParaRPr lang="en-US" noProof="0" dirty="0"/>
        </a:p>
      </dgm:t>
    </dgm:pt>
    <dgm:pt modelId="{DF659F60-4D5B-4CFA-8B0F-C776E179049F}" type="parTrans" cxnId="{DE0C2515-56B8-4282-8BDF-B76B16FE97F9}">
      <dgm:prSet/>
      <dgm:spPr/>
      <dgm:t>
        <a:bodyPr/>
        <a:lstStyle/>
        <a:p>
          <a:endParaRPr lang="en-US" noProof="0" dirty="0"/>
        </a:p>
      </dgm:t>
    </dgm:pt>
    <dgm:pt modelId="{93D738AC-604C-495A-9B35-E6272AD21373}" type="sibTrans" cxnId="{DE0C2515-56B8-4282-8BDF-B76B16FE97F9}">
      <dgm:prSet/>
      <dgm:spPr/>
      <dgm:t>
        <a:bodyPr/>
        <a:lstStyle/>
        <a:p>
          <a:endParaRPr lang="en-US" noProof="0" dirty="0"/>
        </a:p>
      </dgm:t>
    </dgm:pt>
    <dgm:pt modelId="{FCEB866A-7011-4B28-B4DC-D3F2B179F782}">
      <dgm:prSet phldrT="[Metin]"/>
      <dgm:spPr/>
      <dgm:t>
        <a:bodyPr/>
        <a:lstStyle/>
        <a:p>
          <a:r>
            <a:rPr lang="en-US" noProof="0" dirty="0" smtClean="0"/>
            <a:t>Soil Properties</a:t>
          </a:r>
          <a:endParaRPr lang="en-US" noProof="0" dirty="0"/>
        </a:p>
      </dgm:t>
    </dgm:pt>
    <dgm:pt modelId="{076CDA97-B262-4759-84FB-F8A4616B4C81}" type="parTrans" cxnId="{7B66F432-B5A2-47CB-883E-59EFB747A361}">
      <dgm:prSet/>
      <dgm:spPr/>
      <dgm:t>
        <a:bodyPr/>
        <a:lstStyle/>
        <a:p>
          <a:endParaRPr lang="en-US" noProof="0" dirty="0"/>
        </a:p>
      </dgm:t>
    </dgm:pt>
    <dgm:pt modelId="{A7CE191B-1957-4086-BB65-2BF8A3715B8D}" type="sibTrans" cxnId="{7B66F432-B5A2-47CB-883E-59EFB747A361}">
      <dgm:prSet/>
      <dgm:spPr/>
      <dgm:t>
        <a:bodyPr/>
        <a:lstStyle/>
        <a:p>
          <a:endParaRPr lang="en-US" noProof="0" dirty="0"/>
        </a:p>
      </dgm:t>
    </dgm:pt>
    <dgm:pt modelId="{A7C5B9E1-073F-45DE-A6B6-938DCF1A6C44}" type="pres">
      <dgm:prSet presAssocID="{0EFA9473-AFDF-4595-B228-996CE95A6587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4ADA49A-E1B7-4B31-B3C2-99D27FB821F7}" type="pres">
      <dgm:prSet presAssocID="{0EFA9473-AFDF-4595-B228-996CE95A6587}" presName="radial" presStyleCnt="0">
        <dgm:presLayoutVars>
          <dgm:animLvl val="ctr"/>
        </dgm:presLayoutVars>
      </dgm:prSet>
      <dgm:spPr/>
    </dgm:pt>
    <dgm:pt modelId="{3EAA605C-B9D2-400C-8836-187345F1D21A}" type="pres">
      <dgm:prSet presAssocID="{25A9AC30-C700-4EEB-9B20-BEC289A24778}" presName="centerShape" presStyleLbl="vennNode1" presStyleIdx="0" presStyleCnt="5"/>
      <dgm:spPr/>
      <dgm:t>
        <a:bodyPr/>
        <a:lstStyle/>
        <a:p>
          <a:endParaRPr lang="en-US"/>
        </a:p>
      </dgm:t>
    </dgm:pt>
    <dgm:pt modelId="{C024C5E5-6669-47C2-8EBD-4895BB80B7C9}" type="pres">
      <dgm:prSet presAssocID="{ECF6ED63-A1A6-40A7-8B97-634FA537DC6E}" presName="node" presStyleLbl="venn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9149AD-8DD8-470D-A6EF-3D27470A28B8}" type="pres">
      <dgm:prSet presAssocID="{BA6753F0-3A2A-44EC-B715-B95D76D0C92A}" presName="node" presStyleLbl="venn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38C15E-C4F1-488B-8569-53CC06DB573F}" type="pres">
      <dgm:prSet presAssocID="{7869657C-DEAB-4967-9BD6-28C24A240305}" presName="node" presStyleLbl="venn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EEE80A-6F8E-4FCC-A144-9F0A5A678AC8}" type="pres">
      <dgm:prSet presAssocID="{FCEB866A-7011-4B28-B4DC-D3F2B179F782}" presName="node" presStyleLbl="venn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C8D2016-6FF4-4659-8730-1FED98C3CE6C}" type="presOf" srcId="{ECF6ED63-A1A6-40A7-8B97-634FA537DC6E}" destId="{C024C5E5-6669-47C2-8EBD-4895BB80B7C9}" srcOrd="0" destOrd="0" presId="urn:microsoft.com/office/officeart/2005/8/layout/radial3"/>
    <dgm:cxn modelId="{430E578D-69A4-470E-ABF7-69396B8F61D0}" type="presOf" srcId="{FCEB866A-7011-4B28-B4DC-D3F2B179F782}" destId="{E3EEE80A-6F8E-4FCC-A144-9F0A5A678AC8}" srcOrd="0" destOrd="0" presId="urn:microsoft.com/office/officeart/2005/8/layout/radial3"/>
    <dgm:cxn modelId="{1C3A5A2B-A8AC-47F1-BDE8-9F7A183D2C75}" srcId="{25A9AC30-C700-4EEB-9B20-BEC289A24778}" destId="{ECF6ED63-A1A6-40A7-8B97-634FA537DC6E}" srcOrd="0" destOrd="0" parTransId="{201D3A2F-D7E2-449D-872F-95B5379E1C10}" sibTransId="{B662FA10-8A51-48B8-B766-B0C52E91108C}"/>
    <dgm:cxn modelId="{82E1D7C6-E7AC-4623-869D-A57E13794CD4}" srcId="{25A9AC30-C700-4EEB-9B20-BEC289A24778}" destId="{BA6753F0-3A2A-44EC-B715-B95D76D0C92A}" srcOrd="1" destOrd="0" parTransId="{742A7975-B9C6-4295-A96B-09EECE776187}" sibTransId="{489EE26B-AA49-498A-A0FE-613460078539}"/>
    <dgm:cxn modelId="{7B66F432-B5A2-47CB-883E-59EFB747A361}" srcId="{25A9AC30-C700-4EEB-9B20-BEC289A24778}" destId="{FCEB866A-7011-4B28-B4DC-D3F2B179F782}" srcOrd="3" destOrd="0" parTransId="{076CDA97-B262-4759-84FB-F8A4616B4C81}" sibTransId="{A7CE191B-1957-4086-BB65-2BF8A3715B8D}"/>
    <dgm:cxn modelId="{DD59C237-418A-4D91-94B2-3E5EB63CD9A4}" type="presOf" srcId="{25A9AC30-C700-4EEB-9B20-BEC289A24778}" destId="{3EAA605C-B9D2-400C-8836-187345F1D21A}" srcOrd="0" destOrd="0" presId="urn:microsoft.com/office/officeart/2005/8/layout/radial3"/>
    <dgm:cxn modelId="{08A21811-5E6D-4799-BF90-58C8653274BF}" srcId="{0EFA9473-AFDF-4595-B228-996CE95A6587}" destId="{25A9AC30-C700-4EEB-9B20-BEC289A24778}" srcOrd="0" destOrd="0" parTransId="{DDD4A2EC-6635-4C7B-A939-0F8F13290870}" sibTransId="{E50350DE-AC2F-4B68-8EDF-52F35FE54E87}"/>
    <dgm:cxn modelId="{759F338B-D017-4F0C-A997-0C5A04BBE2CE}" type="presOf" srcId="{0EFA9473-AFDF-4595-B228-996CE95A6587}" destId="{A7C5B9E1-073F-45DE-A6B6-938DCF1A6C44}" srcOrd="0" destOrd="0" presId="urn:microsoft.com/office/officeart/2005/8/layout/radial3"/>
    <dgm:cxn modelId="{08FEAC1B-3D94-4A3F-8695-AA47B66D0AAB}" type="presOf" srcId="{BA6753F0-3A2A-44EC-B715-B95D76D0C92A}" destId="{CC9149AD-8DD8-470D-A6EF-3D27470A28B8}" srcOrd="0" destOrd="0" presId="urn:microsoft.com/office/officeart/2005/8/layout/radial3"/>
    <dgm:cxn modelId="{6C561A4C-4DF3-4909-9A3C-87C44F6EAABA}" type="presOf" srcId="{7869657C-DEAB-4967-9BD6-28C24A240305}" destId="{C238C15E-C4F1-488B-8569-53CC06DB573F}" srcOrd="0" destOrd="0" presId="urn:microsoft.com/office/officeart/2005/8/layout/radial3"/>
    <dgm:cxn modelId="{DE0C2515-56B8-4282-8BDF-B76B16FE97F9}" srcId="{25A9AC30-C700-4EEB-9B20-BEC289A24778}" destId="{7869657C-DEAB-4967-9BD6-28C24A240305}" srcOrd="2" destOrd="0" parTransId="{DF659F60-4D5B-4CFA-8B0F-C776E179049F}" sibTransId="{93D738AC-604C-495A-9B35-E6272AD21373}"/>
    <dgm:cxn modelId="{CBDAA3D8-5A6F-4245-AC15-963FF39511D7}" type="presParOf" srcId="{A7C5B9E1-073F-45DE-A6B6-938DCF1A6C44}" destId="{04ADA49A-E1B7-4B31-B3C2-99D27FB821F7}" srcOrd="0" destOrd="0" presId="urn:microsoft.com/office/officeart/2005/8/layout/radial3"/>
    <dgm:cxn modelId="{15BFAD62-497F-4AE0-BA64-0F12BD1D7ED3}" type="presParOf" srcId="{04ADA49A-E1B7-4B31-B3C2-99D27FB821F7}" destId="{3EAA605C-B9D2-400C-8836-187345F1D21A}" srcOrd="0" destOrd="0" presId="urn:microsoft.com/office/officeart/2005/8/layout/radial3"/>
    <dgm:cxn modelId="{A1DFF129-1ECE-46DC-9567-588D161A98EE}" type="presParOf" srcId="{04ADA49A-E1B7-4B31-B3C2-99D27FB821F7}" destId="{C024C5E5-6669-47C2-8EBD-4895BB80B7C9}" srcOrd="1" destOrd="0" presId="urn:microsoft.com/office/officeart/2005/8/layout/radial3"/>
    <dgm:cxn modelId="{192EB22D-2745-42D3-BF05-F7D71941F6BB}" type="presParOf" srcId="{04ADA49A-E1B7-4B31-B3C2-99D27FB821F7}" destId="{CC9149AD-8DD8-470D-A6EF-3D27470A28B8}" srcOrd="2" destOrd="0" presId="urn:microsoft.com/office/officeart/2005/8/layout/radial3"/>
    <dgm:cxn modelId="{EE7ECFBB-2B7F-4186-8C21-65231B49D216}" type="presParOf" srcId="{04ADA49A-E1B7-4B31-B3C2-99D27FB821F7}" destId="{C238C15E-C4F1-488B-8569-53CC06DB573F}" srcOrd="3" destOrd="0" presId="urn:microsoft.com/office/officeart/2005/8/layout/radial3"/>
    <dgm:cxn modelId="{EC571C2A-B48D-46BC-B77B-DBA3159D8933}" type="presParOf" srcId="{04ADA49A-E1B7-4B31-B3C2-99D27FB821F7}" destId="{E3EEE80A-6F8E-4FCC-A144-9F0A5A678AC8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FA9473-AFDF-4595-B228-996CE95A6587}" type="doc">
      <dgm:prSet loTypeId="urn:microsoft.com/office/officeart/2005/8/layout/radial3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ECF6ED63-A1A6-40A7-8B97-634FA537DC6E}">
      <dgm:prSet phldrT="[Metin]"/>
      <dgm:spPr/>
      <dgm:t>
        <a:bodyPr/>
        <a:lstStyle/>
        <a:p>
          <a:r>
            <a:rPr lang="en-US" noProof="0" dirty="0" smtClean="0"/>
            <a:t>Structural Properties</a:t>
          </a:r>
          <a:endParaRPr lang="en-US" noProof="0" dirty="0"/>
        </a:p>
      </dgm:t>
    </dgm:pt>
    <dgm:pt modelId="{201D3A2F-D7E2-449D-872F-95B5379E1C10}" type="parTrans" cxnId="{1C3A5A2B-A8AC-47F1-BDE8-9F7A183D2C75}">
      <dgm:prSet/>
      <dgm:spPr/>
      <dgm:t>
        <a:bodyPr/>
        <a:lstStyle/>
        <a:p>
          <a:endParaRPr lang="en-US" noProof="0" dirty="0"/>
        </a:p>
      </dgm:t>
    </dgm:pt>
    <dgm:pt modelId="{B662FA10-8A51-48B8-B766-B0C52E91108C}" type="sibTrans" cxnId="{1C3A5A2B-A8AC-47F1-BDE8-9F7A183D2C75}">
      <dgm:prSet/>
      <dgm:spPr/>
      <dgm:t>
        <a:bodyPr/>
        <a:lstStyle/>
        <a:p>
          <a:endParaRPr lang="en-US" noProof="0" dirty="0"/>
        </a:p>
      </dgm:t>
    </dgm:pt>
    <dgm:pt modelId="{BA6753F0-3A2A-44EC-B715-B95D76D0C92A}">
      <dgm:prSet phldrT="[Metin]"/>
      <dgm:spPr/>
      <dgm:t>
        <a:bodyPr/>
        <a:lstStyle/>
        <a:p>
          <a:r>
            <a:rPr lang="en-US" noProof="0" dirty="0" smtClean="0"/>
            <a:t>Climatic Conditions</a:t>
          </a:r>
          <a:endParaRPr lang="en-US" noProof="0" dirty="0"/>
        </a:p>
      </dgm:t>
    </dgm:pt>
    <dgm:pt modelId="{742A7975-B9C6-4295-A96B-09EECE776187}" type="parTrans" cxnId="{82E1D7C6-E7AC-4623-869D-A57E13794CD4}">
      <dgm:prSet/>
      <dgm:spPr/>
      <dgm:t>
        <a:bodyPr/>
        <a:lstStyle/>
        <a:p>
          <a:endParaRPr lang="en-US" noProof="0" dirty="0"/>
        </a:p>
      </dgm:t>
    </dgm:pt>
    <dgm:pt modelId="{489EE26B-AA49-498A-A0FE-613460078539}" type="sibTrans" cxnId="{82E1D7C6-E7AC-4623-869D-A57E13794CD4}">
      <dgm:prSet/>
      <dgm:spPr/>
      <dgm:t>
        <a:bodyPr/>
        <a:lstStyle/>
        <a:p>
          <a:endParaRPr lang="en-US" noProof="0" dirty="0"/>
        </a:p>
      </dgm:t>
    </dgm:pt>
    <dgm:pt modelId="{7869657C-DEAB-4967-9BD6-28C24A240305}">
      <dgm:prSet phldrT="[Metin]"/>
      <dgm:spPr/>
      <dgm:t>
        <a:bodyPr/>
        <a:lstStyle/>
        <a:p>
          <a:r>
            <a:rPr lang="en-US" noProof="0" dirty="0" smtClean="0"/>
            <a:t>Loading Conditions</a:t>
          </a:r>
          <a:endParaRPr lang="en-US" noProof="0" dirty="0"/>
        </a:p>
      </dgm:t>
    </dgm:pt>
    <dgm:pt modelId="{DF659F60-4D5B-4CFA-8B0F-C776E179049F}" type="parTrans" cxnId="{DE0C2515-56B8-4282-8BDF-B76B16FE97F9}">
      <dgm:prSet/>
      <dgm:spPr/>
      <dgm:t>
        <a:bodyPr/>
        <a:lstStyle/>
        <a:p>
          <a:endParaRPr lang="en-US" noProof="0" dirty="0"/>
        </a:p>
      </dgm:t>
    </dgm:pt>
    <dgm:pt modelId="{93D738AC-604C-495A-9B35-E6272AD21373}" type="sibTrans" cxnId="{DE0C2515-56B8-4282-8BDF-B76B16FE97F9}">
      <dgm:prSet/>
      <dgm:spPr/>
      <dgm:t>
        <a:bodyPr/>
        <a:lstStyle/>
        <a:p>
          <a:endParaRPr lang="en-US" noProof="0" dirty="0"/>
        </a:p>
      </dgm:t>
    </dgm:pt>
    <dgm:pt modelId="{FCEB866A-7011-4B28-B4DC-D3F2B179F782}">
      <dgm:prSet phldrT="[Metin]"/>
      <dgm:spPr/>
      <dgm:t>
        <a:bodyPr/>
        <a:lstStyle/>
        <a:p>
          <a:r>
            <a:rPr lang="en-US" noProof="0" dirty="0" smtClean="0"/>
            <a:t>Soil Properties</a:t>
          </a:r>
          <a:endParaRPr lang="en-US" noProof="0" dirty="0"/>
        </a:p>
      </dgm:t>
    </dgm:pt>
    <dgm:pt modelId="{076CDA97-B262-4759-84FB-F8A4616B4C81}" type="parTrans" cxnId="{7B66F432-B5A2-47CB-883E-59EFB747A361}">
      <dgm:prSet/>
      <dgm:spPr/>
      <dgm:t>
        <a:bodyPr/>
        <a:lstStyle/>
        <a:p>
          <a:endParaRPr lang="en-US" noProof="0" dirty="0"/>
        </a:p>
      </dgm:t>
    </dgm:pt>
    <dgm:pt modelId="{A7CE191B-1957-4086-BB65-2BF8A3715B8D}" type="sibTrans" cxnId="{7B66F432-B5A2-47CB-883E-59EFB747A361}">
      <dgm:prSet/>
      <dgm:spPr/>
      <dgm:t>
        <a:bodyPr/>
        <a:lstStyle/>
        <a:p>
          <a:endParaRPr lang="en-US" noProof="0" dirty="0"/>
        </a:p>
      </dgm:t>
    </dgm:pt>
    <dgm:pt modelId="{25A9AC30-C700-4EEB-9B20-BEC289A24778}">
      <dgm:prSet phldrT="[Metin]"/>
      <dgm:spPr/>
      <dgm:t>
        <a:bodyPr/>
        <a:lstStyle/>
        <a:p>
          <a:r>
            <a:rPr lang="en-US" noProof="0" dirty="0" smtClean="0"/>
            <a:t>SURFACE DEFLECTION</a:t>
          </a:r>
          <a:endParaRPr lang="en-US" noProof="0" dirty="0"/>
        </a:p>
      </dgm:t>
    </dgm:pt>
    <dgm:pt modelId="{E50350DE-AC2F-4B68-8EDF-52F35FE54E87}" type="sibTrans" cxnId="{08A21811-5E6D-4799-BF90-58C8653274BF}">
      <dgm:prSet/>
      <dgm:spPr/>
      <dgm:t>
        <a:bodyPr/>
        <a:lstStyle/>
        <a:p>
          <a:endParaRPr lang="en-US" noProof="0" dirty="0"/>
        </a:p>
      </dgm:t>
    </dgm:pt>
    <dgm:pt modelId="{DDD4A2EC-6635-4C7B-A939-0F8F13290870}" type="parTrans" cxnId="{08A21811-5E6D-4799-BF90-58C8653274BF}">
      <dgm:prSet/>
      <dgm:spPr/>
      <dgm:t>
        <a:bodyPr/>
        <a:lstStyle/>
        <a:p>
          <a:endParaRPr lang="en-US" noProof="0" dirty="0"/>
        </a:p>
      </dgm:t>
    </dgm:pt>
    <dgm:pt modelId="{A7C5B9E1-073F-45DE-A6B6-938DCF1A6C44}" type="pres">
      <dgm:prSet presAssocID="{0EFA9473-AFDF-4595-B228-996CE95A6587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4ADA49A-E1B7-4B31-B3C2-99D27FB821F7}" type="pres">
      <dgm:prSet presAssocID="{0EFA9473-AFDF-4595-B228-996CE95A6587}" presName="radial" presStyleCnt="0">
        <dgm:presLayoutVars>
          <dgm:animLvl val="ctr"/>
        </dgm:presLayoutVars>
      </dgm:prSet>
      <dgm:spPr/>
    </dgm:pt>
    <dgm:pt modelId="{3EAA605C-B9D2-400C-8836-187345F1D21A}" type="pres">
      <dgm:prSet presAssocID="{25A9AC30-C700-4EEB-9B20-BEC289A24778}" presName="centerShape" presStyleLbl="vennNode1" presStyleIdx="0" presStyleCnt="5"/>
      <dgm:spPr/>
      <dgm:t>
        <a:bodyPr/>
        <a:lstStyle/>
        <a:p>
          <a:endParaRPr lang="en-US"/>
        </a:p>
      </dgm:t>
    </dgm:pt>
    <dgm:pt modelId="{C024C5E5-6669-47C2-8EBD-4895BB80B7C9}" type="pres">
      <dgm:prSet presAssocID="{ECF6ED63-A1A6-40A7-8B97-634FA537DC6E}" presName="node" presStyleLbl="venn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9149AD-8DD8-470D-A6EF-3D27470A28B8}" type="pres">
      <dgm:prSet presAssocID="{BA6753F0-3A2A-44EC-B715-B95D76D0C92A}" presName="node" presStyleLbl="venn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38C15E-C4F1-488B-8569-53CC06DB573F}" type="pres">
      <dgm:prSet presAssocID="{7869657C-DEAB-4967-9BD6-28C24A240305}" presName="node" presStyleLbl="venn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EEE80A-6F8E-4FCC-A144-9F0A5A678AC8}" type="pres">
      <dgm:prSet presAssocID="{FCEB866A-7011-4B28-B4DC-D3F2B179F782}" presName="node" presStyleLbl="venn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229F3E0-3710-4A9E-A679-45D234E37572}" type="presOf" srcId="{ECF6ED63-A1A6-40A7-8B97-634FA537DC6E}" destId="{C024C5E5-6669-47C2-8EBD-4895BB80B7C9}" srcOrd="0" destOrd="0" presId="urn:microsoft.com/office/officeart/2005/8/layout/radial3"/>
    <dgm:cxn modelId="{1C3A5A2B-A8AC-47F1-BDE8-9F7A183D2C75}" srcId="{25A9AC30-C700-4EEB-9B20-BEC289A24778}" destId="{ECF6ED63-A1A6-40A7-8B97-634FA537DC6E}" srcOrd="0" destOrd="0" parTransId="{201D3A2F-D7E2-449D-872F-95B5379E1C10}" sibTransId="{B662FA10-8A51-48B8-B766-B0C52E91108C}"/>
    <dgm:cxn modelId="{970C1612-9D9F-494F-B28E-32B713016B34}" type="presOf" srcId="{BA6753F0-3A2A-44EC-B715-B95D76D0C92A}" destId="{CC9149AD-8DD8-470D-A6EF-3D27470A28B8}" srcOrd="0" destOrd="0" presId="urn:microsoft.com/office/officeart/2005/8/layout/radial3"/>
    <dgm:cxn modelId="{82E1D7C6-E7AC-4623-869D-A57E13794CD4}" srcId="{25A9AC30-C700-4EEB-9B20-BEC289A24778}" destId="{BA6753F0-3A2A-44EC-B715-B95D76D0C92A}" srcOrd="1" destOrd="0" parTransId="{742A7975-B9C6-4295-A96B-09EECE776187}" sibTransId="{489EE26B-AA49-498A-A0FE-613460078539}"/>
    <dgm:cxn modelId="{EDF4F8F2-1304-41C2-983C-A91014C9BC44}" type="presOf" srcId="{25A9AC30-C700-4EEB-9B20-BEC289A24778}" destId="{3EAA605C-B9D2-400C-8836-187345F1D21A}" srcOrd="0" destOrd="0" presId="urn:microsoft.com/office/officeart/2005/8/layout/radial3"/>
    <dgm:cxn modelId="{7B66F432-B5A2-47CB-883E-59EFB747A361}" srcId="{25A9AC30-C700-4EEB-9B20-BEC289A24778}" destId="{FCEB866A-7011-4B28-B4DC-D3F2B179F782}" srcOrd="3" destOrd="0" parTransId="{076CDA97-B262-4759-84FB-F8A4616B4C81}" sibTransId="{A7CE191B-1957-4086-BB65-2BF8A3715B8D}"/>
    <dgm:cxn modelId="{9082CC5D-3DAA-4E9B-B51E-F97D30E3F468}" type="presOf" srcId="{7869657C-DEAB-4967-9BD6-28C24A240305}" destId="{C238C15E-C4F1-488B-8569-53CC06DB573F}" srcOrd="0" destOrd="0" presId="urn:microsoft.com/office/officeart/2005/8/layout/radial3"/>
    <dgm:cxn modelId="{0633B3EF-1EA3-4DA8-8D21-1EDF912EB901}" type="presOf" srcId="{0EFA9473-AFDF-4595-B228-996CE95A6587}" destId="{A7C5B9E1-073F-45DE-A6B6-938DCF1A6C44}" srcOrd="0" destOrd="0" presId="urn:microsoft.com/office/officeart/2005/8/layout/radial3"/>
    <dgm:cxn modelId="{7BDB106C-145A-4990-B786-B4949EC9C343}" type="presOf" srcId="{FCEB866A-7011-4B28-B4DC-D3F2B179F782}" destId="{E3EEE80A-6F8E-4FCC-A144-9F0A5A678AC8}" srcOrd="0" destOrd="0" presId="urn:microsoft.com/office/officeart/2005/8/layout/radial3"/>
    <dgm:cxn modelId="{08A21811-5E6D-4799-BF90-58C8653274BF}" srcId="{0EFA9473-AFDF-4595-B228-996CE95A6587}" destId="{25A9AC30-C700-4EEB-9B20-BEC289A24778}" srcOrd="0" destOrd="0" parTransId="{DDD4A2EC-6635-4C7B-A939-0F8F13290870}" sibTransId="{E50350DE-AC2F-4B68-8EDF-52F35FE54E87}"/>
    <dgm:cxn modelId="{DE0C2515-56B8-4282-8BDF-B76B16FE97F9}" srcId="{25A9AC30-C700-4EEB-9B20-BEC289A24778}" destId="{7869657C-DEAB-4967-9BD6-28C24A240305}" srcOrd="2" destOrd="0" parTransId="{DF659F60-4D5B-4CFA-8B0F-C776E179049F}" sibTransId="{93D738AC-604C-495A-9B35-E6272AD21373}"/>
    <dgm:cxn modelId="{58F0CE2B-B38E-460C-8FD6-B7938045014E}" type="presParOf" srcId="{A7C5B9E1-073F-45DE-A6B6-938DCF1A6C44}" destId="{04ADA49A-E1B7-4B31-B3C2-99D27FB821F7}" srcOrd="0" destOrd="0" presId="urn:microsoft.com/office/officeart/2005/8/layout/radial3"/>
    <dgm:cxn modelId="{8EC94323-8D01-470F-8481-1EFCC9EC8509}" type="presParOf" srcId="{04ADA49A-E1B7-4B31-B3C2-99D27FB821F7}" destId="{3EAA605C-B9D2-400C-8836-187345F1D21A}" srcOrd="0" destOrd="0" presId="urn:microsoft.com/office/officeart/2005/8/layout/radial3"/>
    <dgm:cxn modelId="{1913504E-0DB7-4F71-877D-38FAC7DC9FAE}" type="presParOf" srcId="{04ADA49A-E1B7-4B31-B3C2-99D27FB821F7}" destId="{C024C5E5-6669-47C2-8EBD-4895BB80B7C9}" srcOrd="1" destOrd="0" presId="urn:microsoft.com/office/officeart/2005/8/layout/radial3"/>
    <dgm:cxn modelId="{DCBC7E77-C8D7-4FC3-B95C-A266882E54E6}" type="presParOf" srcId="{04ADA49A-E1B7-4B31-B3C2-99D27FB821F7}" destId="{CC9149AD-8DD8-470D-A6EF-3D27470A28B8}" srcOrd="2" destOrd="0" presId="urn:microsoft.com/office/officeart/2005/8/layout/radial3"/>
    <dgm:cxn modelId="{AE9DBA4C-1899-4022-94AF-FF1D3C7E2D25}" type="presParOf" srcId="{04ADA49A-E1B7-4B31-B3C2-99D27FB821F7}" destId="{C238C15E-C4F1-488B-8569-53CC06DB573F}" srcOrd="3" destOrd="0" presId="urn:microsoft.com/office/officeart/2005/8/layout/radial3"/>
    <dgm:cxn modelId="{623D7378-3F23-4AA7-84CC-8410B3EBC835}" type="presParOf" srcId="{04ADA49A-E1B7-4B31-B3C2-99D27FB821F7}" destId="{E3EEE80A-6F8E-4FCC-A144-9F0A5A678AC8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715E429-0293-4840-BF76-06688EDF3CBE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370B5CB-6AB1-413D-9990-17E3586E5B7B}">
      <dgm:prSet phldrT="[Metin]"/>
      <dgm:spPr/>
      <dgm:t>
        <a:bodyPr/>
        <a:lstStyle/>
        <a:p>
          <a:r>
            <a:rPr lang="en-US" noProof="0" dirty="0" smtClean="0"/>
            <a:t>Structural</a:t>
          </a:r>
        </a:p>
        <a:p>
          <a:r>
            <a:rPr lang="en-US" noProof="0" dirty="0" smtClean="0"/>
            <a:t>Properties</a:t>
          </a:r>
          <a:endParaRPr lang="en-US" noProof="0" dirty="0"/>
        </a:p>
      </dgm:t>
    </dgm:pt>
    <dgm:pt modelId="{1FA0BD99-A684-42EA-B7AD-CA2E6EFB4C6E}" type="parTrans" cxnId="{DBEA529C-4137-4C8E-BF20-2680013B61EC}">
      <dgm:prSet/>
      <dgm:spPr/>
      <dgm:t>
        <a:bodyPr/>
        <a:lstStyle/>
        <a:p>
          <a:endParaRPr lang="en-US" noProof="0" dirty="0"/>
        </a:p>
      </dgm:t>
    </dgm:pt>
    <dgm:pt modelId="{DEC78D77-6603-45D2-8777-7CF6E4A7FDD2}" type="sibTrans" cxnId="{DBEA529C-4137-4C8E-BF20-2680013B61EC}">
      <dgm:prSet/>
      <dgm:spPr/>
      <dgm:t>
        <a:bodyPr/>
        <a:lstStyle/>
        <a:p>
          <a:endParaRPr lang="en-US" noProof="0" dirty="0"/>
        </a:p>
      </dgm:t>
    </dgm:pt>
    <dgm:pt modelId="{D9004DB2-4036-42D6-B1F3-CF9580FD4D14}">
      <dgm:prSet phldrT="[Metin]"/>
      <dgm:spPr/>
      <dgm:t>
        <a:bodyPr/>
        <a:lstStyle/>
        <a:p>
          <a:r>
            <a:rPr lang="en-US" noProof="0" dirty="0" smtClean="0"/>
            <a:t>Climatic Conditions</a:t>
          </a:r>
          <a:endParaRPr lang="en-US" noProof="0" dirty="0"/>
        </a:p>
      </dgm:t>
    </dgm:pt>
    <dgm:pt modelId="{B7086479-8EFC-4EC4-B382-EF9AAFFDF282}" type="parTrans" cxnId="{669C3EB1-9819-435C-8090-DC6B839BE769}">
      <dgm:prSet/>
      <dgm:spPr/>
      <dgm:t>
        <a:bodyPr/>
        <a:lstStyle/>
        <a:p>
          <a:endParaRPr lang="en-US" noProof="0" dirty="0"/>
        </a:p>
      </dgm:t>
    </dgm:pt>
    <dgm:pt modelId="{1298818B-D0B7-46D9-B8DE-7435687D0669}" type="sibTrans" cxnId="{669C3EB1-9819-435C-8090-DC6B839BE769}">
      <dgm:prSet/>
      <dgm:spPr/>
      <dgm:t>
        <a:bodyPr/>
        <a:lstStyle/>
        <a:p>
          <a:endParaRPr lang="en-US" noProof="0" dirty="0"/>
        </a:p>
      </dgm:t>
    </dgm:pt>
    <dgm:pt modelId="{C274C696-9C49-4676-8119-D6594D5400C0}">
      <dgm:prSet phldrT="[Metin]"/>
      <dgm:spPr/>
      <dgm:t>
        <a:bodyPr/>
        <a:lstStyle/>
        <a:p>
          <a:r>
            <a:rPr lang="en-US" noProof="0" dirty="0" smtClean="0"/>
            <a:t>Soil Properties</a:t>
          </a:r>
          <a:endParaRPr lang="en-US" noProof="0" dirty="0"/>
        </a:p>
      </dgm:t>
    </dgm:pt>
    <dgm:pt modelId="{EC1D300F-4F91-495E-BDD7-936E503FDE10}" type="parTrans" cxnId="{5A344303-2222-4671-A036-E7120B7B3182}">
      <dgm:prSet/>
      <dgm:spPr/>
      <dgm:t>
        <a:bodyPr/>
        <a:lstStyle/>
        <a:p>
          <a:endParaRPr lang="en-US" noProof="0" dirty="0"/>
        </a:p>
      </dgm:t>
    </dgm:pt>
    <dgm:pt modelId="{5524E933-4C62-4C58-AAFC-7832C0BDF2B9}" type="sibTrans" cxnId="{5A344303-2222-4671-A036-E7120B7B3182}">
      <dgm:prSet/>
      <dgm:spPr/>
      <dgm:t>
        <a:bodyPr/>
        <a:lstStyle/>
        <a:p>
          <a:endParaRPr lang="en-US" noProof="0" dirty="0"/>
        </a:p>
      </dgm:t>
    </dgm:pt>
    <dgm:pt modelId="{4F9964BD-3A1B-4F80-9E04-19BD30046E54}">
      <dgm:prSet phldrT="[Metin]"/>
      <dgm:spPr/>
      <dgm:t>
        <a:bodyPr/>
        <a:lstStyle/>
        <a:p>
          <a:r>
            <a:rPr lang="en-US" noProof="0" dirty="0" smtClean="0"/>
            <a:t>Load Properties</a:t>
          </a:r>
          <a:endParaRPr lang="en-US" noProof="0" dirty="0"/>
        </a:p>
      </dgm:t>
    </dgm:pt>
    <dgm:pt modelId="{84B49A15-AE6C-4320-904D-E75CD5602035}" type="parTrans" cxnId="{D93EF20A-791B-4C71-903E-95EA35612813}">
      <dgm:prSet/>
      <dgm:spPr/>
      <dgm:t>
        <a:bodyPr/>
        <a:lstStyle/>
        <a:p>
          <a:endParaRPr lang="en-US" noProof="0" dirty="0"/>
        </a:p>
      </dgm:t>
    </dgm:pt>
    <dgm:pt modelId="{9D7CB3AD-173C-4F13-B51D-C79001A1ABE3}" type="sibTrans" cxnId="{D93EF20A-791B-4C71-903E-95EA35612813}">
      <dgm:prSet/>
      <dgm:spPr/>
      <dgm:t>
        <a:bodyPr/>
        <a:lstStyle/>
        <a:p>
          <a:endParaRPr lang="en-US" noProof="0" dirty="0"/>
        </a:p>
      </dgm:t>
    </dgm:pt>
    <dgm:pt modelId="{B4664396-711A-441E-A123-906981DCB4F9}" type="pres">
      <dgm:prSet presAssocID="{7715E429-0293-4840-BF76-06688EDF3CBE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300CBC9-3F28-404B-9E8A-E1A3FB0D2D6C}" type="pres">
      <dgm:prSet presAssocID="{7715E429-0293-4840-BF76-06688EDF3CBE}" presName="arrow" presStyleLbl="bgShp" presStyleIdx="0" presStyleCnt="1" custLinFactNeighborX="28296" custLinFactNeighborY="2198"/>
      <dgm:spPr/>
    </dgm:pt>
    <dgm:pt modelId="{0EA27A0B-78B0-4492-B0A7-A311BAACBF53}" type="pres">
      <dgm:prSet presAssocID="{7715E429-0293-4840-BF76-06688EDF3CBE}" presName="linearProcess" presStyleCnt="0"/>
      <dgm:spPr/>
    </dgm:pt>
    <dgm:pt modelId="{08E3E7C7-A749-4341-B994-99AF449659A4}" type="pres">
      <dgm:prSet presAssocID="{D370B5CB-6AB1-413D-9990-17E3586E5B7B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E28F7F-E615-41B0-9D24-EF75B29D95FB}" type="pres">
      <dgm:prSet presAssocID="{DEC78D77-6603-45D2-8777-7CF6E4A7FDD2}" presName="sibTrans" presStyleCnt="0"/>
      <dgm:spPr/>
    </dgm:pt>
    <dgm:pt modelId="{81019C9D-6111-4FA7-AA19-3495436DD27D}" type="pres">
      <dgm:prSet presAssocID="{D9004DB2-4036-42D6-B1F3-CF9580FD4D14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855834-102B-49A2-9E93-0216984DF882}" type="pres">
      <dgm:prSet presAssocID="{1298818B-D0B7-46D9-B8DE-7435687D0669}" presName="sibTrans" presStyleCnt="0"/>
      <dgm:spPr/>
    </dgm:pt>
    <dgm:pt modelId="{16B78A32-C749-4F7D-8B3A-5824CA89B9FB}" type="pres">
      <dgm:prSet presAssocID="{C274C696-9C49-4676-8119-D6594D5400C0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2BE5C6-7F84-4A4C-9A66-11C186807966}" type="pres">
      <dgm:prSet presAssocID="{5524E933-4C62-4C58-AAFC-7832C0BDF2B9}" presName="sibTrans" presStyleCnt="0"/>
      <dgm:spPr/>
    </dgm:pt>
    <dgm:pt modelId="{F1DE0AF8-BDA5-4094-80DD-B11F0C3556D1}" type="pres">
      <dgm:prSet presAssocID="{4F9964BD-3A1B-4F80-9E04-19BD30046E54}" presName="textNode" presStyleLbl="node1" presStyleIdx="3" presStyleCnt="4" custLinFactNeighborX="-39881" custLinFactNeighborY="-12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BEA529C-4137-4C8E-BF20-2680013B61EC}" srcId="{7715E429-0293-4840-BF76-06688EDF3CBE}" destId="{D370B5CB-6AB1-413D-9990-17E3586E5B7B}" srcOrd="0" destOrd="0" parTransId="{1FA0BD99-A684-42EA-B7AD-CA2E6EFB4C6E}" sibTransId="{DEC78D77-6603-45D2-8777-7CF6E4A7FDD2}"/>
    <dgm:cxn modelId="{69703506-5178-484B-A70A-C386C537AA55}" type="presOf" srcId="{D370B5CB-6AB1-413D-9990-17E3586E5B7B}" destId="{08E3E7C7-A749-4341-B994-99AF449659A4}" srcOrd="0" destOrd="0" presId="urn:microsoft.com/office/officeart/2005/8/layout/hProcess9"/>
    <dgm:cxn modelId="{1C2D56C9-C417-445E-85FE-728F3F585BD3}" type="presOf" srcId="{C274C696-9C49-4676-8119-D6594D5400C0}" destId="{16B78A32-C749-4F7D-8B3A-5824CA89B9FB}" srcOrd="0" destOrd="0" presId="urn:microsoft.com/office/officeart/2005/8/layout/hProcess9"/>
    <dgm:cxn modelId="{669C3EB1-9819-435C-8090-DC6B839BE769}" srcId="{7715E429-0293-4840-BF76-06688EDF3CBE}" destId="{D9004DB2-4036-42D6-B1F3-CF9580FD4D14}" srcOrd="1" destOrd="0" parTransId="{B7086479-8EFC-4EC4-B382-EF9AAFFDF282}" sibTransId="{1298818B-D0B7-46D9-B8DE-7435687D0669}"/>
    <dgm:cxn modelId="{5A344303-2222-4671-A036-E7120B7B3182}" srcId="{7715E429-0293-4840-BF76-06688EDF3CBE}" destId="{C274C696-9C49-4676-8119-D6594D5400C0}" srcOrd="2" destOrd="0" parTransId="{EC1D300F-4F91-495E-BDD7-936E503FDE10}" sibTransId="{5524E933-4C62-4C58-AAFC-7832C0BDF2B9}"/>
    <dgm:cxn modelId="{E9535FFB-663D-458F-80EC-09539AF2B201}" type="presOf" srcId="{D9004DB2-4036-42D6-B1F3-CF9580FD4D14}" destId="{81019C9D-6111-4FA7-AA19-3495436DD27D}" srcOrd="0" destOrd="0" presId="urn:microsoft.com/office/officeart/2005/8/layout/hProcess9"/>
    <dgm:cxn modelId="{8A190DCD-A9D1-4491-BD35-F3F55C889DD7}" type="presOf" srcId="{7715E429-0293-4840-BF76-06688EDF3CBE}" destId="{B4664396-711A-441E-A123-906981DCB4F9}" srcOrd="0" destOrd="0" presId="urn:microsoft.com/office/officeart/2005/8/layout/hProcess9"/>
    <dgm:cxn modelId="{51775D05-BC71-470E-B0C9-E3D7D21D8E9A}" type="presOf" srcId="{4F9964BD-3A1B-4F80-9E04-19BD30046E54}" destId="{F1DE0AF8-BDA5-4094-80DD-B11F0C3556D1}" srcOrd="0" destOrd="0" presId="urn:microsoft.com/office/officeart/2005/8/layout/hProcess9"/>
    <dgm:cxn modelId="{D93EF20A-791B-4C71-903E-95EA35612813}" srcId="{7715E429-0293-4840-BF76-06688EDF3CBE}" destId="{4F9964BD-3A1B-4F80-9E04-19BD30046E54}" srcOrd="3" destOrd="0" parTransId="{84B49A15-AE6C-4320-904D-E75CD5602035}" sibTransId="{9D7CB3AD-173C-4F13-B51D-C79001A1ABE3}"/>
    <dgm:cxn modelId="{1912714E-CA99-4866-BB5D-7D99B48A5D5A}" type="presParOf" srcId="{B4664396-711A-441E-A123-906981DCB4F9}" destId="{E300CBC9-3F28-404B-9E8A-E1A3FB0D2D6C}" srcOrd="0" destOrd="0" presId="urn:microsoft.com/office/officeart/2005/8/layout/hProcess9"/>
    <dgm:cxn modelId="{7500FC2E-197E-4E5B-8465-ECB95DF48186}" type="presParOf" srcId="{B4664396-711A-441E-A123-906981DCB4F9}" destId="{0EA27A0B-78B0-4492-B0A7-A311BAACBF53}" srcOrd="1" destOrd="0" presId="urn:microsoft.com/office/officeart/2005/8/layout/hProcess9"/>
    <dgm:cxn modelId="{219AEBB6-A8AE-4248-BCDD-398132138E8F}" type="presParOf" srcId="{0EA27A0B-78B0-4492-B0A7-A311BAACBF53}" destId="{08E3E7C7-A749-4341-B994-99AF449659A4}" srcOrd="0" destOrd="0" presId="urn:microsoft.com/office/officeart/2005/8/layout/hProcess9"/>
    <dgm:cxn modelId="{F0DCD099-C8C6-49A3-81F6-DFBB81D870B2}" type="presParOf" srcId="{0EA27A0B-78B0-4492-B0A7-A311BAACBF53}" destId="{79E28F7F-E615-41B0-9D24-EF75B29D95FB}" srcOrd="1" destOrd="0" presId="urn:microsoft.com/office/officeart/2005/8/layout/hProcess9"/>
    <dgm:cxn modelId="{9E72ACC2-562B-4198-883D-EB352098587E}" type="presParOf" srcId="{0EA27A0B-78B0-4492-B0A7-A311BAACBF53}" destId="{81019C9D-6111-4FA7-AA19-3495436DD27D}" srcOrd="2" destOrd="0" presId="urn:microsoft.com/office/officeart/2005/8/layout/hProcess9"/>
    <dgm:cxn modelId="{2B902CAD-3965-4561-B6B1-B5C33ED0D97D}" type="presParOf" srcId="{0EA27A0B-78B0-4492-B0A7-A311BAACBF53}" destId="{18855834-102B-49A2-9E93-0216984DF882}" srcOrd="3" destOrd="0" presId="urn:microsoft.com/office/officeart/2005/8/layout/hProcess9"/>
    <dgm:cxn modelId="{7AB52F6A-9648-4649-AA1F-01F7F0879FC3}" type="presParOf" srcId="{0EA27A0B-78B0-4492-B0A7-A311BAACBF53}" destId="{16B78A32-C749-4F7D-8B3A-5824CA89B9FB}" srcOrd="4" destOrd="0" presId="urn:microsoft.com/office/officeart/2005/8/layout/hProcess9"/>
    <dgm:cxn modelId="{86ECE7FB-9BAD-443E-BF0E-8F511A64C8B7}" type="presParOf" srcId="{0EA27A0B-78B0-4492-B0A7-A311BAACBF53}" destId="{6B2BE5C6-7F84-4A4C-9A66-11C186807966}" srcOrd="5" destOrd="0" presId="urn:microsoft.com/office/officeart/2005/8/layout/hProcess9"/>
    <dgm:cxn modelId="{E5531E22-BB27-491F-8A87-9A840DEFAA2B}" type="presParOf" srcId="{0EA27A0B-78B0-4492-B0A7-A311BAACBF53}" destId="{F1DE0AF8-BDA5-4094-80DD-B11F0C3556D1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AA605C-B9D2-400C-8836-187345F1D21A}">
      <dsp:nvSpPr>
        <dsp:cNvPr id="0" name=""/>
        <dsp:cNvSpPr/>
      </dsp:nvSpPr>
      <dsp:spPr>
        <a:xfrm>
          <a:off x="1389134" y="1054567"/>
          <a:ext cx="2627169" cy="2627169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noProof="0" dirty="0" smtClean="0"/>
            <a:t>SURFACE DEFLECTION</a:t>
          </a:r>
          <a:endParaRPr lang="en-US" sz="2000" kern="1200" noProof="0" dirty="0"/>
        </a:p>
      </dsp:txBody>
      <dsp:txXfrm>
        <a:off x="1773874" y="1439307"/>
        <a:ext cx="1857689" cy="1857689"/>
      </dsp:txXfrm>
    </dsp:sp>
    <dsp:sp modelId="{C024C5E5-6669-47C2-8EBD-4895BB80B7C9}">
      <dsp:nvSpPr>
        <dsp:cNvPr id="0" name=""/>
        <dsp:cNvSpPr/>
      </dsp:nvSpPr>
      <dsp:spPr>
        <a:xfrm>
          <a:off x="2045927" y="468"/>
          <a:ext cx="1313584" cy="1313584"/>
        </a:xfrm>
        <a:prstGeom prst="ellipse">
          <a:avLst/>
        </a:prstGeom>
        <a:solidFill>
          <a:schemeClr val="accent4">
            <a:alpha val="50000"/>
            <a:hueOff val="-879986"/>
            <a:satOff val="-9032"/>
            <a:lumOff val="3775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noProof="0" dirty="0" smtClean="0"/>
            <a:t>Structural Properties</a:t>
          </a:r>
          <a:endParaRPr lang="en-US" sz="1400" kern="1200" noProof="0" dirty="0"/>
        </a:p>
      </dsp:txBody>
      <dsp:txXfrm>
        <a:off x="2238297" y="192838"/>
        <a:ext cx="928844" cy="928844"/>
      </dsp:txXfrm>
    </dsp:sp>
    <dsp:sp modelId="{CC9149AD-8DD8-470D-A6EF-3D27470A28B8}">
      <dsp:nvSpPr>
        <dsp:cNvPr id="0" name=""/>
        <dsp:cNvSpPr/>
      </dsp:nvSpPr>
      <dsp:spPr>
        <a:xfrm>
          <a:off x="3756818" y="1711360"/>
          <a:ext cx="1313584" cy="1313584"/>
        </a:xfrm>
        <a:prstGeom prst="ellipse">
          <a:avLst/>
        </a:prstGeom>
        <a:solidFill>
          <a:schemeClr val="accent4">
            <a:alpha val="50000"/>
            <a:hueOff val="-1759972"/>
            <a:satOff val="-18065"/>
            <a:lumOff val="755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noProof="0" dirty="0" smtClean="0"/>
            <a:t>Climatic Conditions</a:t>
          </a:r>
          <a:endParaRPr lang="en-US" sz="1400" kern="1200" noProof="0" dirty="0"/>
        </a:p>
      </dsp:txBody>
      <dsp:txXfrm>
        <a:off x="3949188" y="1903730"/>
        <a:ext cx="928844" cy="928844"/>
      </dsp:txXfrm>
    </dsp:sp>
    <dsp:sp modelId="{C238C15E-C4F1-488B-8569-53CC06DB573F}">
      <dsp:nvSpPr>
        <dsp:cNvPr id="0" name=""/>
        <dsp:cNvSpPr/>
      </dsp:nvSpPr>
      <dsp:spPr>
        <a:xfrm>
          <a:off x="2045927" y="3422251"/>
          <a:ext cx="1313584" cy="1313584"/>
        </a:xfrm>
        <a:prstGeom prst="ellipse">
          <a:avLst/>
        </a:prstGeom>
        <a:solidFill>
          <a:schemeClr val="accent4">
            <a:alpha val="50000"/>
            <a:hueOff val="-2639958"/>
            <a:satOff val="-27097"/>
            <a:lumOff val="11324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noProof="0" dirty="0" smtClean="0"/>
            <a:t>Loading Conditions</a:t>
          </a:r>
          <a:endParaRPr lang="en-US" sz="1400" kern="1200" noProof="0" dirty="0"/>
        </a:p>
      </dsp:txBody>
      <dsp:txXfrm>
        <a:off x="2238297" y="3614621"/>
        <a:ext cx="928844" cy="928844"/>
      </dsp:txXfrm>
    </dsp:sp>
    <dsp:sp modelId="{E3EEE80A-6F8E-4FCC-A144-9F0A5A678AC8}">
      <dsp:nvSpPr>
        <dsp:cNvPr id="0" name=""/>
        <dsp:cNvSpPr/>
      </dsp:nvSpPr>
      <dsp:spPr>
        <a:xfrm>
          <a:off x="335035" y="1711360"/>
          <a:ext cx="1313584" cy="1313584"/>
        </a:xfrm>
        <a:prstGeom prst="ellipse">
          <a:avLst/>
        </a:prstGeom>
        <a:solidFill>
          <a:schemeClr val="accent4">
            <a:alpha val="50000"/>
            <a:hueOff val="-3519944"/>
            <a:satOff val="-36129"/>
            <a:lumOff val="15099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noProof="0" dirty="0" smtClean="0"/>
            <a:t>Soil Properties</a:t>
          </a:r>
          <a:endParaRPr lang="en-US" sz="1400" kern="1200" noProof="0" dirty="0"/>
        </a:p>
      </dsp:txBody>
      <dsp:txXfrm>
        <a:off x="527405" y="1903730"/>
        <a:ext cx="928844" cy="9288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AA605C-B9D2-400C-8836-187345F1D21A}">
      <dsp:nvSpPr>
        <dsp:cNvPr id="0" name=""/>
        <dsp:cNvSpPr/>
      </dsp:nvSpPr>
      <dsp:spPr>
        <a:xfrm>
          <a:off x="1216308" y="1047069"/>
          <a:ext cx="2608489" cy="2608489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noProof="0" dirty="0" smtClean="0"/>
            <a:t>SURFACE DEFLECTION</a:t>
          </a:r>
          <a:endParaRPr lang="en-US" sz="2000" kern="1200" noProof="0" dirty="0"/>
        </a:p>
      </dsp:txBody>
      <dsp:txXfrm>
        <a:off x="1598312" y="1429073"/>
        <a:ext cx="1844481" cy="1844481"/>
      </dsp:txXfrm>
    </dsp:sp>
    <dsp:sp modelId="{C024C5E5-6669-47C2-8EBD-4895BB80B7C9}">
      <dsp:nvSpPr>
        <dsp:cNvPr id="0" name=""/>
        <dsp:cNvSpPr/>
      </dsp:nvSpPr>
      <dsp:spPr>
        <a:xfrm>
          <a:off x="1868430" y="465"/>
          <a:ext cx="1304244" cy="1304244"/>
        </a:xfrm>
        <a:prstGeom prst="ellipse">
          <a:avLst/>
        </a:prstGeom>
        <a:solidFill>
          <a:schemeClr val="accent4">
            <a:alpha val="50000"/>
            <a:hueOff val="-879986"/>
            <a:satOff val="-9032"/>
            <a:lumOff val="3775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noProof="0" dirty="0" smtClean="0"/>
            <a:t>Structural Properties</a:t>
          </a:r>
          <a:endParaRPr lang="en-US" sz="1300" kern="1200" noProof="0" dirty="0"/>
        </a:p>
      </dsp:txBody>
      <dsp:txXfrm>
        <a:off x="2059432" y="191467"/>
        <a:ext cx="922240" cy="922240"/>
      </dsp:txXfrm>
    </dsp:sp>
    <dsp:sp modelId="{CC9149AD-8DD8-470D-A6EF-3D27470A28B8}">
      <dsp:nvSpPr>
        <dsp:cNvPr id="0" name=""/>
        <dsp:cNvSpPr/>
      </dsp:nvSpPr>
      <dsp:spPr>
        <a:xfrm>
          <a:off x="3567157" y="1699192"/>
          <a:ext cx="1304244" cy="1304244"/>
        </a:xfrm>
        <a:prstGeom prst="ellipse">
          <a:avLst/>
        </a:prstGeom>
        <a:solidFill>
          <a:schemeClr val="accent4">
            <a:alpha val="50000"/>
            <a:hueOff val="-1759972"/>
            <a:satOff val="-18065"/>
            <a:lumOff val="755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noProof="0" dirty="0" smtClean="0"/>
            <a:t>Climatic Conditions</a:t>
          </a:r>
          <a:endParaRPr lang="en-US" sz="1300" kern="1200" noProof="0" dirty="0"/>
        </a:p>
      </dsp:txBody>
      <dsp:txXfrm>
        <a:off x="3758159" y="1890194"/>
        <a:ext cx="922240" cy="922240"/>
      </dsp:txXfrm>
    </dsp:sp>
    <dsp:sp modelId="{C238C15E-C4F1-488B-8569-53CC06DB573F}">
      <dsp:nvSpPr>
        <dsp:cNvPr id="0" name=""/>
        <dsp:cNvSpPr/>
      </dsp:nvSpPr>
      <dsp:spPr>
        <a:xfrm>
          <a:off x="1868430" y="3397918"/>
          <a:ext cx="1304244" cy="1304244"/>
        </a:xfrm>
        <a:prstGeom prst="ellipse">
          <a:avLst/>
        </a:prstGeom>
        <a:solidFill>
          <a:schemeClr val="accent4">
            <a:alpha val="50000"/>
            <a:hueOff val="-2639958"/>
            <a:satOff val="-27097"/>
            <a:lumOff val="11324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noProof="0" dirty="0" smtClean="0"/>
            <a:t>Loading Conditions</a:t>
          </a:r>
          <a:endParaRPr lang="en-US" sz="1300" kern="1200" noProof="0" dirty="0"/>
        </a:p>
      </dsp:txBody>
      <dsp:txXfrm>
        <a:off x="2059432" y="3588920"/>
        <a:ext cx="922240" cy="922240"/>
      </dsp:txXfrm>
    </dsp:sp>
    <dsp:sp modelId="{E3EEE80A-6F8E-4FCC-A144-9F0A5A678AC8}">
      <dsp:nvSpPr>
        <dsp:cNvPr id="0" name=""/>
        <dsp:cNvSpPr/>
      </dsp:nvSpPr>
      <dsp:spPr>
        <a:xfrm>
          <a:off x="169704" y="1699192"/>
          <a:ext cx="1304244" cy="1304244"/>
        </a:xfrm>
        <a:prstGeom prst="ellipse">
          <a:avLst/>
        </a:prstGeom>
        <a:solidFill>
          <a:schemeClr val="accent4">
            <a:alpha val="50000"/>
            <a:hueOff val="-3519944"/>
            <a:satOff val="-36129"/>
            <a:lumOff val="15099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noProof="0" dirty="0" smtClean="0"/>
            <a:t>Soil Properties</a:t>
          </a:r>
          <a:endParaRPr lang="en-US" sz="1300" kern="1200" noProof="0" dirty="0"/>
        </a:p>
      </dsp:txBody>
      <dsp:txXfrm>
        <a:off x="360706" y="1890194"/>
        <a:ext cx="922240" cy="9222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00CBC9-3F28-404B-9E8A-E1A3FB0D2D6C}">
      <dsp:nvSpPr>
        <dsp:cNvPr id="0" name=""/>
        <dsp:cNvSpPr/>
      </dsp:nvSpPr>
      <dsp:spPr>
        <a:xfrm>
          <a:off x="666205" y="0"/>
          <a:ext cx="3775165" cy="388620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E3E7C7-A749-4341-B994-99AF449659A4}">
      <dsp:nvSpPr>
        <dsp:cNvPr id="0" name=""/>
        <dsp:cNvSpPr/>
      </dsp:nvSpPr>
      <dsp:spPr>
        <a:xfrm>
          <a:off x="2222" y="1165860"/>
          <a:ext cx="1069138" cy="1554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noProof="0" dirty="0" smtClean="0"/>
            <a:t>Structural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noProof="0" dirty="0" smtClean="0"/>
            <a:t>Properties</a:t>
          </a:r>
          <a:endParaRPr lang="en-US" sz="1300" kern="1200" noProof="0" dirty="0"/>
        </a:p>
      </dsp:txBody>
      <dsp:txXfrm>
        <a:off x="54413" y="1218051"/>
        <a:ext cx="964756" cy="1450098"/>
      </dsp:txXfrm>
    </dsp:sp>
    <dsp:sp modelId="{81019C9D-6111-4FA7-AA19-3495436DD27D}">
      <dsp:nvSpPr>
        <dsp:cNvPr id="0" name=""/>
        <dsp:cNvSpPr/>
      </dsp:nvSpPr>
      <dsp:spPr>
        <a:xfrm>
          <a:off x="1124818" y="1165860"/>
          <a:ext cx="1069138" cy="1554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noProof="0" dirty="0" smtClean="0"/>
            <a:t>Climatic Conditions</a:t>
          </a:r>
          <a:endParaRPr lang="en-US" sz="1300" kern="1200" noProof="0" dirty="0"/>
        </a:p>
      </dsp:txBody>
      <dsp:txXfrm>
        <a:off x="1177009" y="1218051"/>
        <a:ext cx="964756" cy="1450098"/>
      </dsp:txXfrm>
    </dsp:sp>
    <dsp:sp modelId="{16B78A32-C749-4F7D-8B3A-5824CA89B9FB}">
      <dsp:nvSpPr>
        <dsp:cNvPr id="0" name=""/>
        <dsp:cNvSpPr/>
      </dsp:nvSpPr>
      <dsp:spPr>
        <a:xfrm>
          <a:off x="2247413" y="1165860"/>
          <a:ext cx="1069138" cy="1554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noProof="0" dirty="0" smtClean="0"/>
            <a:t>Soil Properties</a:t>
          </a:r>
          <a:endParaRPr lang="en-US" sz="1300" kern="1200" noProof="0" dirty="0"/>
        </a:p>
      </dsp:txBody>
      <dsp:txXfrm>
        <a:off x="2299604" y="1218051"/>
        <a:ext cx="964756" cy="1450098"/>
      </dsp:txXfrm>
    </dsp:sp>
    <dsp:sp modelId="{F1DE0AF8-BDA5-4094-80DD-B11F0C3556D1}">
      <dsp:nvSpPr>
        <dsp:cNvPr id="0" name=""/>
        <dsp:cNvSpPr/>
      </dsp:nvSpPr>
      <dsp:spPr>
        <a:xfrm>
          <a:off x="3348690" y="1146646"/>
          <a:ext cx="1069138" cy="1554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noProof="0" dirty="0" smtClean="0"/>
            <a:t>Load Properties</a:t>
          </a:r>
          <a:endParaRPr lang="en-US" sz="1300" kern="1200" noProof="0" dirty="0"/>
        </a:p>
      </dsp:txBody>
      <dsp:txXfrm>
        <a:off x="3400881" y="1198837"/>
        <a:ext cx="964756" cy="14500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6D569D-17E8-430F-93CE-875BB480AFC7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8E8691-A042-44A2-9077-F4B4B3D70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105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8E8691-A042-44A2-9077-F4B4B3D704B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0150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8E8691-A042-44A2-9077-F4B4B3D704B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019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8E8691-A042-44A2-9077-F4B4B3D704B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929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8E8691-A042-44A2-9077-F4B4B3D704B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9803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8E8691-A042-44A2-9077-F4B4B3D704B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7780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Zapata reference,</a:t>
            </a:r>
            <a:r>
              <a:rPr lang="en-US" baseline="0" dirty="0" smtClean="0"/>
              <a:t> Harvey, Flooded Pavement Work.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8E8691-A042-44A2-9077-F4B4B3D704B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0359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8E8691-A042-44A2-9077-F4B4B3D704B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3019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label for EPB1 and EPB3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8E8691-A042-44A2-9077-F4B4B3D704B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113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Remove EPB3 and keep EPB1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8E8691-A042-44A2-9077-F4B4B3D704B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1489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8E8691-A042-44A2-9077-F4B4B3D704B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924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CC17EFCD-6FFE-44EF-9FBE-E7FCEA2F5D48}" type="datetime1">
              <a:rPr lang="en-US" smtClean="0"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45227DD4-00B9-4287-994E-86350C19099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026581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3F041-1ABD-43BE-A65D-0437A5AFECD8}" type="datetime1">
              <a:rPr lang="en-US" smtClean="0"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27DD4-00B9-4287-994E-86350C190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570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DFF44-BFC5-4179-AB7E-092545A1A9B6}" type="datetime1">
              <a:rPr lang="en-US" smtClean="0"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27DD4-00B9-4287-994E-86350C190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2958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panose="020B0600070205080204" pitchFamily="34" charset="-128"/>
              </a:rPr>
              <a:pPr defTabSz="914400">
                <a:defRPr/>
              </a:pPr>
              <a:t>5/23/2019</a:t>
            </a:fld>
            <a:endParaRPr lang="en-US">
              <a:solidFill>
                <a:prstClr val="black">
                  <a:tint val="75000"/>
                </a:prstClr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panose="020B0600070205080204" pitchFamily="34" charset="-128"/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727200" y="2057400"/>
            <a:ext cx="8839200" cy="160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203200" y="152400"/>
            <a:ext cx="4368800" cy="1524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4165600" y="6096000"/>
            <a:ext cx="7721600" cy="6096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0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 dirty="0" err="1" smtClean="0"/>
              <a:t>hjgjghjj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panose="020B0600070205080204" pitchFamily="34" charset="-128"/>
              </a:rPr>
              <a:pPr defTabSz="914400">
                <a:defRPr/>
              </a:pPr>
              <a:t>5/23/2019</a:t>
            </a:fld>
            <a:endParaRPr lang="en-US">
              <a:solidFill>
                <a:prstClr val="black">
                  <a:tint val="75000"/>
                </a:prstClr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panose="020B0600070205080204" pitchFamily="34" charset="-128"/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812075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panose="020B0600070205080204" pitchFamily="34" charset="-128"/>
              </a:rPr>
              <a:pPr defTabSz="914400">
                <a:defRPr/>
              </a:pPr>
              <a:t>5/23/2019</a:t>
            </a:fld>
            <a:endParaRPr lang="en-US">
              <a:solidFill>
                <a:prstClr val="black">
                  <a:tint val="75000"/>
                </a:prstClr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panose="020B0600070205080204" pitchFamily="34" charset="-128"/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37215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panose="020B0600070205080204" pitchFamily="34" charset="-128"/>
              </a:rPr>
              <a:pPr defTabSz="914400">
                <a:defRPr/>
              </a:pPr>
              <a:t>5/23/2019</a:t>
            </a:fld>
            <a:endParaRPr lang="en-US">
              <a:solidFill>
                <a:prstClr val="black">
                  <a:tint val="75000"/>
                </a:prstClr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panose="020B0600070205080204" pitchFamily="34" charset="-128"/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635714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panose="020B0600070205080204" pitchFamily="34" charset="-128"/>
              </a:rPr>
              <a:pPr defTabSz="914400">
                <a:defRPr/>
              </a:pPr>
              <a:t>5/23/2019</a:t>
            </a:fld>
            <a:endParaRPr lang="en-US">
              <a:solidFill>
                <a:prstClr val="black">
                  <a:tint val="75000"/>
                </a:prstClr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panose="020B0600070205080204" pitchFamily="34" charset="-128"/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487761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panose="020B0600070205080204" pitchFamily="34" charset="-128"/>
              </a:rPr>
              <a:pPr defTabSz="914400">
                <a:defRPr/>
              </a:pPr>
              <a:t>5/23/2019</a:t>
            </a:fld>
            <a:endParaRPr lang="en-US">
              <a:solidFill>
                <a:prstClr val="black">
                  <a:tint val="75000"/>
                </a:prstClr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panose="020B0600070205080204" pitchFamily="34" charset="-128"/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119162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panose="020B0600070205080204" pitchFamily="34" charset="-128"/>
              </a:rPr>
              <a:pPr defTabSz="914400">
                <a:defRPr/>
              </a:pPr>
              <a:t>5/23/2019</a:t>
            </a:fld>
            <a:endParaRPr lang="en-US">
              <a:solidFill>
                <a:prstClr val="black">
                  <a:tint val="75000"/>
                </a:prstClr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panose="020B0600070205080204" pitchFamily="34" charset="-128"/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859717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panose="020B0600070205080204" pitchFamily="34" charset="-128"/>
              </a:rPr>
              <a:pPr defTabSz="914400">
                <a:defRPr/>
              </a:pPr>
              <a:t>5/23/2019</a:t>
            </a:fld>
            <a:endParaRPr lang="en-US">
              <a:solidFill>
                <a:prstClr val="black">
                  <a:tint val="75000"/>
                </a:prstClr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panose="020B0600070205080204" pitchFamily="34" charset="-128"/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54878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A66BA-D5C1-4AAC-8FE3-0B15C3A613BB}" type="datetime1">
              <a:rPr lang="en-US" smtClean="0"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27DD4-00B9-4287-994E-86350C190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5158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panose="020B0600070205080204" pitchFamily="34" charset="-128"/>
              </a:rPr>
              <a:pPr defTabSz="914400">
                <a:defRPr/>
              </a:pPr>
              <a:t>5/23/2019</a:t>
            </a:fld>
            <a:endParaRPr lang="en-US">
              <a:solidFill>
                <a:prstClr val="black">
                  <a:tint val="75000"/>
                </a:prstClr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panose="020B0600070205080204" pitchFamily="34" charset="-128"/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445181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panose="020B0600070205080204" pitchFamily="34" charset="-128"/>
              </a:rPr>
              <a:pPr defTabSz="914400">
                <a:defRPr/>
              </a:pPr>
              <a:t>5/23/2019</a:t>
            </a:fld>
            <a:endParaRPr lang="en-US">
              <a:solidFill>
                <a:prstClr val="black">
                  <a:tint val="75000"/>
                </a:prstClr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panose="020B0600070205080204" pitchFamily="34" charset="-128"/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895024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panose="020B0600070205080204" pitchFamily="34" charset="-128"/>
              </a:rPr>
              <a:pPr defTabSz="914400">
                <a:defRPr/>
              </a:pPr>
              <a:t>5/23/2019</a:t>
            </a:fld>
            <a:endParaRPr lang="en-US">
              <a:solidFill>
                <a:prstClr val="black">
                  <a:tint val="75000"/>
                </a:prstClr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panose="020B0600070205080204" pitchFamily="34" charset="-128"/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660834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7A81EBA4-04E4-4910-AB82-DC9710F83B9D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panose="020B0600070205080204" pitchFamily="34" charset="-128"/>
              </a:rPr>
              <a:pPr defTabSz="914400">
                <a:defRPr/>
              </a:pPr>
              <a:t>5/23/2019</a:t>
            </a:fld>
            <a:endParaRPr lang="en-US">
              <a:solidFill>
                <a:prstClr val="black">
                  <a:tint val="75000"/>
                </a:prstClr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1F0D09A0-7E40-4B97-A1E6-224F519BD5A8}" type="slidenum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panose="020B0600070205080204" pitchFamily="34" charset="-128"/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52008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477BB-2F11-437F-9D40-904AA287F34B}" type="datetime1">
              <a:rPr lang="en-US" smtClean="0"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27DD4-00B9-4287-994E-86350C19099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36585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1740F-CF64-400F-9B43-3BE85271F86A}" type="datetime1">
              <a:rPr lang="en-US" smtClean="0"/>
              <a:t>5/23/2019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27DD4-00B9-4287-994E-86350C190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521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EA265-3361-4C19-9205-1A6045290262}" type="datetime1">
              <a:rPr lang="en-US" smtClean="0"/>
              <a:t>5/23/2019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27DD4-00B9-4287-994E-86350C190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274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00B78-15A5-4004-9366-1C023697DA4A}" type="datetime1">
              <a:rPr lang="en-US" smtClean="0"/>
              <a:t>5/23/2019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27DD4-00B9-4287-994E-86350C190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250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8FD0A-EF99-4D5A-B318-3308E5E86A7C}" type="datetime1">
              <a:rPr lang="en-US" smtClean="0"/>
              <a:t>5/23/2019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27DD4-00B9-4287-994E-86350C190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255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EEE91-087C-4FE2-99B6-83B3EFE742C1}" type="datetime1">
              <a:rPr lang="en-US" smtClean="0"/>
              <a:t>5/23/2019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27DD4-00B9-4287-994E-86350C190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448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D5C9A-66AC-4A25-B393-A6781A0F6328}" type="datetime1">
              <a:rPr lang="en-US" smtClean="0"/>
              <a:t>5/23/2019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27DD4-00B9-4287-994E-86350C190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487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47B4A57E-702C-4FF7-9BC0-493DDFBDA4D3}" type="datetime1">
              <a:rPr lang="en-US" smtClean="0"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45227DD4-00B9-4287-994E-86350C190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81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panose="020B0600070205080204" pitchFamily="34" charset="-128"/>
              </a:rPr>
              <a:pPr defTabSz="914400">
                <a:defRPr/>
              </a:pPr>
              <a:t>5/23/2019</a:t>
            </a:fld>
            <a:endParaRPr lang="en-US">
              <a:solidFill>
                <a:prstClr val="black">
                  <a:tint val="75000"/>
                </a:prstClr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panose="020B0600070205080204" pitchFamily="34" charset="-128"/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48872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4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hyperlink" Target="mailto:majid.ghayoomi@unh.edu" TargetMode="External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hyperlink" Target="mailto:eshan.dave@unh.edu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828" y="2046410"/>
            <a:ext cx="3536768" cy="1285176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2019 </a:t>
            </a:r>
            <a:r>
              <a:rPr lang="en-US" sz="2400" b="1" dirty="0">
                <a:solidFill>
                  <a:schemeClr val="bg1"/>
                </a:solidFill>
              </a:rPr>
              <a:t>Pavement Workshop</a:t>
            </a:r>
            <a:r>
              <a:rPr lang="en-US" sz="2700" b="1" dirty="0">
                <a:solidFill>
                  <a:schemeClr val="bg1"/>
                </a:solidFill>
              </a:rPr>
              <a:t/>
            </a:r>
            <a:br>
              <a:rPr lang="en-US" sz="2700" b="1" dirty="0">
                <a:solidFill>
                  <a:schemeClr val="bg1"/>
                </a:solidFill>
              </a:rPr>
            </a:br>
            <a:r>
              <a:rPr lang="en-US" sz="2100" b="1" dirty="0">
                <a:solidFill>
                  <a:schemeClr val="bg1"/>
                </a:solidFill>
              </a:rPr>
              <a:t>May </a:t>
            </a:r>
            <a:r>
              <a:rPr lang="en-US" sz="2100" b="1" dirty="0">
                <a:solidFill>
                  <a:schemeClr val="bg1"/>
                </a:solidFill>
              </a:rPr>
              <a:t>21-23, 2019</a:t>
            </a:r>
            <a:endParaRPr lang="en-US" sz="2100" b="1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48F63A3B-78C7-47BE-AE5E-E10140E0464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panose="020B0600070205080204" pitchFamily="34" charset="-128"/>
              </a:rPr>
              <a:pPr defTabSz="914400">
                <a:defRPr/>
              </a:pPr>
              <a:t>1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 panose="020B0600070205080204" pitchFamily="34" charset="-12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03" y="490622"/>
            <a:ext cx="3014756" cy="150917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Current NRRA Agency Members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5904" y="3121402"/>
            <a:ext cx="2945823" cy="186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686300" y="2492838"/>
            <a:ext cx="7039535" cy="1649627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FFC000"/>
                </a:solidFill>
                <a:latin typeface="Calibri"/>
              </a:rPr>
              <a:t>Research Project </a:t>
            </a:r>
            <a:r>
              <a:rPr lang="en-US" sz="4000" b="1" dirty="0" smtClean="0">
                <a:solidFill>
                  <a:srgbClr val="FFC000"/>
                </a:solidFill>
                <a:latin typeface="Calibri"/>
              </a:rPr>
              <a:t>Geotechnical Team : </a:t>
            </a:r>
            <a:r>
              <a:rPr lang="en-US" sz="4000" b="1" dirty="0">
                <a:solidFill>
                  <a:srgbClr val="FFC000"/>
                </a:solidFill>
              </a:rPr>
              <a:t>Mechanistic Load Restriction Decision Platform for Pavement Systems Prone to Moisture Variations</a:t>
            </a:r>
            <a:r>
              <a:rPr lang="en-US" sz="3000" b="1" dirty="0">
                <a:solidFill>
                  <a:srgbClr val="FFC000"/>
                </a:solidFill>
              </a:rPr>
              <a:t/>
            </a:r>
            <a:br>
              <a:rPr lang="en-US" sz="3000" b="1" dirty="0">
                <a:solidFill>
                  <a:srgbClr val="FFC000"/>
                </a:solidFill>
              </a:rPr>
            </a:br>
            <a:endParaRPr lang="en-US" sz="3000" b="1" dirty="0" smtClean="0">
              <a:solidFill>
                <a:srgbClr val="FFC000"/>
              </a:solidFill>
            </a:endParaRPr>
          </a:p>
          <a:p>
            <a:r>
              <a:rPr lang="en-US" sz="2800" b="1" dirty="0" smtClean="0">
                <a:solidFill>
                  <a:srgbClr val="FFC000"/>
                </a:solidFill>
                <a:latin typeface="Calibri"/>
              </a:rPr>
              <a:t>Majid Ghayoomi and Eshan V. Dave</a:t>
            </a:r>
            <a:endParaRPr lang="en-US" sz="2800" b="1" dirty="0">
              <a:solidFill>
                <a:srgbClr val="FFC000"/>
              </a:solidFill>
              <a:latin typeface="Calibri"/>
            </a:endParaRPr>
          </a:p>
          <a:p>
            <a:pPr>
              <a:defRPr/>
            </a:pPr>
            <a:r>
              <a:rPr lang="en-US" sz="2800" b="1" dirty="0">
                <a:solidFill>
                  <a:srgbClr val="FFC000"/>
                </a:solidFill>
                <a:latin typeface="Calibri"/>
              </a:rPr>
              <a:t>University of New Hampshire</a:t>
            </a:r>
            <a:endParaRPr lang="en-US" sz="2800" b="1" dirty="0">
              <a:solidFill>
                <a:srgbClr val="FFC000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0453" y="4933992"/>
            <a:ext cx="2476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>
              <a:defRPr/>
            </a:pPr>
            <a:r>
              <a:rPr lang="en-US" dirty="0">
                <a:solidFill>
                  <a:prstClr val="white"/>
                </a:solidFill>
                <a:latin typeface="Calibri"/>
                <a:ea typeface="ＭＳ Ｐゴシック" panose="020B0600070205080204" pitchFamily="34" charset="-128"/>
              </a:rPr>
              <a:t>+ </a:t>
            </a:r>
            <a:r>
              <a:rPr lang="en-US" dirty="0" smtClean="0">
                <a:solidFill>
                  <a:prstClr val="white"/>
                </a:solidFill>
                <a:latin typeface="Calibri"/>
                <a:ea typeface="ＭＳ Ｐゴシック" panose="020B0600070205080204" pitchFamily="34" charset="-128"/>
              </a:rPr>
              <a:t>57 </a:t>
            </a:r>
            <a:r>
              <a:rPr lang="en-US" dirty="0">
                <a:solidFill>
                  <a:prstClr val="white"/>
                </a:solidFill>
                <a:latin typeface="Calibri"/>
                <a:ea typeface="ＭＳ Ｐゴシック" panose="020B0600070205080204" pitchFamily="34" charset="-128"/>
              </a:rPr>
              <a:t>Associate Members</a:t>
            </a:r>
          </a:p>
        </p:txBody>
      </p:sp>
    </p:spTree>
    <p:extLst>
      <p:ext uri="{BB962C8B-B14F-4D97-AF65-F5344CB8AC3E}">
        <p14:creationId xmlns:p14="http://schemas.microsoft.com/office/powerpoint/2010/main" val="8173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781A1916-EFD5-4CAF-8BFD-D076A9840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905" y="169817"/>
            <a:ext cx="9692640" cy="907869"/>
          </a:xfrm>
        </p:spPr>
        <p:txBody>
          <a:bodyPr/>
          <a:lstStyle/>
          <a:p>
            <a:r>
              <a:rPr lang="tr-T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Decision</a:t>
            </a:r>
            <a:r>
              <a:rPr lang="en-US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tr-T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Tool (cont’d)</a:t>
            </a:r>
            <a:endParaRPr lang="en-US" dirty="0"/>
          </a:p>
        </p:txBody>
      </p:sp>
      <p:graphicFrame>
        <p:nvGraphicFramePr>
          <p:cNvPr id="3" name="Diyagram 2">
            <a:extLst>
              <a:ext uri="{FF2B5EF4-FFF2-40B4-BE49-F238E27FC236}">
                <a16:creationId xmlns:a16="http://schemas.microsoft.com/office/drawing/2014/main" id="{DA09BA38-04B2-4946-A911-D3DA607A99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43037054"/>
              </p:ext>
            </p:extLst>
          </p:nvPr>
        </p:nvGraphicFramePr>
        <p:xfrm>
          <a:off x="206829" y="1872343"/>
          <a:ext cx="4441371" cy="388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İçerik Yer Tutucusu 4" descr="ekran görüntüsü içeren bir resim&#10;&#10;Çok yüksek güvenilirlikle oluşturulmuş açıklama">
            <a:extLst>
              <a:ext uri="{FF2B5EF4-FFF2-40B4-BE49-F238E27FC236}">
                <a16:creationId xmlns:a16="http://schemas.microsoft.com/office/drawing/2014/main" id="{ACC9BF05-9244-40AA-887B-A648493176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09" y="1226355"/>
            <a:ext cx="6284442" cy="5458379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5227DD4-00B9-4287-994E-86350C19099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1097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Unvan 11">
            <a:extLst>
              <a:ext uri="{FF2B5EF4-FFF2-40B4-BE49-F238E27FC236}">
                <a16:creationId xmlns:a16="http://schemas.microsoft.com/office/drawing/2014/main" id="{75E53697-C142-4EBD-9D82-77B41770D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409" y="270303"/>
            <a:ext cx="10246103" cy="453181"/>
          </a:xfrm>
        </p:spPr>
        <p:txBody>
          <a:bodyPr>
            <a:normAutofit fontScale="90000"/>
          </a:bodyPr>
          <a:lstStyle/>
          <a:p>
            <a:pPr algn="ctr"/>
            <a:r>
              <a:rPr lang="tr-TR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Thank</a:t>
            </a:r>
            <a:r>
              <a:rPr lang="en-US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tr-TR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You!</a:t>
            </a:r>
            <a:endParaRPr lang="en-US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5227DD4-00B9-4287-994E-86350C190995}" type="slidenum">
              <a:rPr lang="en-US" smtClean="0"/>
              <a:t>11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708409" y="5504164"/>
            <a:ext cx="102461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 Information</a:t>
            </a:r>
            <a:r>
              <a:rPr lang="en-US" sz="20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majid.ghayoomi@unh.edu</a:t>
            </a:r>
            <a:r>
              <a:rPr lang="en-US" sz="20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20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eshan.dave@unh.edu</a:t>
            </a:r>
            <a:r>
              <a:rPr lang="en-US" sz="20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627" y="5923570"/>
            <a:ext cx="3275341" cy="91929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4" descr="Image result for unh 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11" y="6002897"/>
            <a:ext cx="2560320" cy="760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www.unh.edu/news/images/downloads/t-hall-hi-re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575" y="1013944"/>
            <a:ext cx="6550227" cy="436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0" y="32986"/>
            <a:ext cx="2081758" cy="1042118"/>
          </a:xfrm>
          <a:prstGeom prst="rect">
            <a:avLst/>
          </a:prstGeom>
          <a:solidFill>
            <a:srgbClr val="113052"/>
          </a:solidFill>
          <a:ln w="38100">
            <a:solidFill>
              <a:srgbClr val="11305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73853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A964E-ADD6-4788-80C0-8ED5C0EAC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120" y="365760"/>
            <a:ext cx="10218391" cy="1125583"/>
          </a:xfrm>
        </p:spPr>
        <p:txBody>
          <a:bodyPr/>
          <a:lstStyle/>
          <a:p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Background (1/2)</a:t>
            </a:r>
            <a:endParaRPr lang="en-US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9BE47A-956B-4230-A5E6-6AA68608A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121" y="1578430"/>
            <a:ext cx="9501893" cy="460170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algn="just"/>
            <a:r>
              <a:rPr lang="en-US" sz="2400" dirty="0"/>
              <a:t>Excess pore water pressure may form under repeated action of traffic loads and can demote pavement performance </a:t>
            </a:r>
            <a:r>
              <a:rPr lang="en-US" sz="2400" dirty="0" smtClean="0"/>
              <a:t>(for example Gao </a:t>
            </a:r>
            <a:r>
              <a:rPr lang="en-US" sz="2400" dirty="0"/>
              <a:t>et </a:t>
            </a:r>
            <a:r>
              <a:rPr lang="en-US" sz="2400" dirty="0" smtClean="0"/>
              <a:t>al., </a:t>
            </a:r>
            <a:r>
              <a:rPr lang="en-US" sz="2400" dirty="0"/>
              <a:t>2014).</a:t>
            </a:r>
          </a:p>
          <a:p>
            <a:pPr lvl="2" algn="just"/>
            <a:r>
              <a:rPr lang="en-US" sz="2400" dirty="0"/>
              <a:t>Positive pore pressure </a:t>
            </a:r>
          </a:p>
          <a:p>
            <a:pPr lvl="2" algn="just"/>
            <a:r>
              <a:rPr lang="en-US" sz="2400" dirty="0"/>
              <a:t>Reduction in suction</a:t>
            </a:r>
            <a:endParaRPr lang="tr-TR" sz="2400" dirty="0"/>
          </a:p>
          <a:p>
            <a:pPr algn="just"/>
            <a:r>
              <a:rPr lang="en-US" sz="2400" dirty="0"/>
              <a:t>There are records of SLR as means to preserve roadway integrity from as early as 1937 (Ovik et al. 2000). </a:t>
            </a:r>
            <a:endParaRPr lang="tr-TR" sz="2400" dirty="0"/>
          </a:p>
          <a:p>
            <a:pPr algn="just"/>
            <a:r>
              <a:rPr lang="en-US" sz="2400" dirty="0"/>
              <a:t>Past </a:t>
            </a:r>
            <a:r>
              <a:rPr lang="en-US" sz="2400" dirty="0" smtClean="0"/>
              <a:t>field </a:t>
            </a:r>
            <a:r>
              <a:rPr lang="en-US" sz="2400" dirty="0"/>
              <a:t>assessment of flooded pavements; Zhang et al. (2008) for Hurricane Katrina, Clarke and Cosby (2007) for SH24 in McClain County, OK, and </a:t>
            </a:r>
            <a:r>
              <a:rPr lang="en-US" sz="2400" dirty="0" err="1"/>
              <a:t>Vennapusa</a:t>
            </a:r>
            <a:r>
              <a:rPr lang="en-US" sz="2400" dirty="0"/>
              <a:t> et al. (2013) for Missouri River </a:t>
            </a:r>
            <a:r>
              <a:rPr lang="en-US" sz="2400" dirty="0" smtClean="0"/>
              <a:t>flooding</a:t>
            </a:r>
            <a:endParaRPr lang="en-US" sz="2400" dirty="0"/>
          </a:p>
          <a:p>
            <a:pPr algn="just"/>
            <a:r>
              <a:rPr lang="en-US" sz="2400" dirty="0" smtClean="0"/>
              <a:t>Development of adaptation approaches to lower risk from flooding damage (Mallick et al. 2018, Knott et al. 2019) </a:t>
            </a:r>
            <a:endParaRPr lang="tr-TR" sz="2400" dirty="0"/>
          </a:p>
          <a:p>
            <a:pPr algn="just"/>
            <a:endParaRPr lang="tr-TR" sz="2400" dirty="0"/>
          </a:p>
          <a:p>
            <a:pPr marL="0" indent="0" algn="just">
              <a:buNone/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5227DD4-00B9-4287-994E-86350C19099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5983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C9F04127-79C5-442C-8261-8255E95CC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228" y="365760"/>
            <a:ext cx="10214284" cy="1071154"/>
          </a:xfrm>
        </p:spPr>
        <p:txBody>
          <a:bodyPr/>
          <a:lstStyle/>
          <a:p>
            <a:r>
              <a:rPr lang="tr-T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Literature</a:t>
            </a:r>
            <a:r>
              <a:rPr lang="en-US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tr-TR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Review</a:t>
            </a: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(2/2)</a:t>
            </a:r>
            <a:endParaRPr lang="en-US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5D0F730-2649-4B92-826E-7A0FAB263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228" y="1534886"/>
            <a:ext cx="9117003" cy="4645252"/>
          </a:xfrm>
        </p:spPr>
        <p:txBody>
          <a:bodyPr>
            <a:noAutofit/>
          </a:bodyPr>
          <a:lstStyle/>
          <a:p>
            <a:pPr algn="just"/>
            <a:r>
              <a:rPr lang="en-US" sz="2400" dirty="0" smtClean="0"/>
              <a:t>Physical model test: Amiri and </a:t>
            </a:r>
            <a:r>
              <a:rPr lang="en-US" sz="2400" dirty="0" err="1" smtClean="0"/>
              <a:t>Nazarian</a:t>
            </a:r>
            <a:r>
              <a:rPr lang="en-US" sz="2400" dirty="0" smtClean="0"/>
              <a:t> (2004) «Impact of Moisture Variation on Stiffness Response of Pavements Through Small-Scale Models»</a:t>
            </a:r>
          </a:p>
          <a:p>
            <a:pPr algn="just"/>
            <a:r>
              <a:rPr lang="en-US" sz="2400" dirty="0" smtClean="0"/>
              <a:t>Unsaturated </a:t>
            </a:r>
            <a:r>
              <a:rPr lang="en-US" sz="2400" dirty="0" err="1" smtClean="0"/>
              <a:t>geomechanics</a:t>
            </a:r>
            <a:r>
              <a:rPr lang="en-US" sz="2400" dirty="0" smtClean="0"/>
              <a:t> and resilient modulus </a:t>
            </a:r>
            <a:r>
              <a:rPr lang="en-US" sz="2400" dirty="0"/>
              <a:t>determination (ASU </a:t>
            </a:r>
            <a:r>
              <a:rPr lang="tr-TR" sz="2400" dirty="0"/>
              <a:t>Zapata</a:t>
            </a:r>
            <a:r>
              <a:rPr lang="en-US" sz="2400" dirty="0"/>
              <a:t> et al.</a:t>
            </a:r>
            <a:r>
              <a:rPr lang="tr-TR" sz="2400" dirty="0"/>
              <a:t>, 2010, 2011, </a:t>
            </a:r>
            <a:r>
              <a:rPr lang="tr-TR" sz="2400" dirty="0" smtClean="0"/>
              <a:t>2015</a:t>
            </a:r>
            <a:r>
              <a:rPr lang="en-US" sz="2400" dirty="0" smtClean="0"/>
              <a:t>)</a:t>
            </a:r>
            <a:endParaRPr lang="tr-TR" sz="2400" dirty="0"/>
          </a:p>
          <a:p>
            <a:pPr algn="just"/>
            <a:r>
              <a:rPr lang="en-US" sz="2400" dirty="0" smtClean="0"/>
              <a:t>Many numerical pavement response models are available, majority of them do not directly incorporate mechanics/dynamics of unsaturated soils</a:t>
            </a:r>
          </a:p>
          <a:p>
            <a:pPr algn="just"/>
            <a:r>
              <a:rPr lang="en-US" sz="2400" dirty="0" smtClean="0"/>
              <a:t>A mechanistic deflection/capacity prediction strategy is needed that includes pore pressure generation/dissipation under dynamic loads and couples it with climate data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5227DD4-00B9-4287-994E-86350C19099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5584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387" y="121985"/>
            <a:ext cx="10814299" cy="1197828"/>
          </a:xfrm>
        </p:spPr>
        <p:txBody>
          <a:bodyPr>
            <a:noAutofit/>
          </a:bodyPr>
          <a:lstStyle/>
          <a:p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Scaled Physical Model</a:t>
            </a:r>
            <a:endParaRPr lang="en-US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5"/>
          <a:stretch/>
        </p:blipFill>
        <p:spPr>
          <a:xfrm>
            <a:off x="5624488" y="1209903"/>
            <a:ext cx="5612631" cy="5072207"/>
          </a:xfrm>
          <a:prstGeom prst="rect">
            <a:avLst/>
          </a:prstGeom>
        </p:spPr>
      </p:pic>
      <p:graphicFrame>
        <p:nvGraphicFramePr>
          <p:cNvPr id="10" name="Table 3">
            <a:extLst>
              <a:ext uri="{FF2B5EF4-FFF2-40B4-BE49-F238E27FC236}">
                <a16:creationId xmlns:a16="http://schemas.microsoft.com/office/drawing/2014/main" id="{04C1C0FD-EEA1-43FE-A258-162F52E9E25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35899" y="1674822"/>
          <a:ext cx="5764863" cy="4749813"/>
        </p:xfrm>
        <a:graphic>
          <a:graphicData uri="http://schemas.openxmlformats.org/drawingml/2006/table">
            <a:tbl>
              <a:tblPr firstRow="1" bandRow="1"/>
              <a:tblGrid>
                <a:gridCol w="16613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035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44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000" b="0" dirty="0"/>
                        <a:t>Loading System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000" b="0" dirty="0"/>
                        <a:t>Close-loop controlled servo-hydraulic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44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000" b="0" dirty="0"/>
                        <a:t>Load Cell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F79646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000" b="0" dirty="0"/>
                        <a:t>Measures applied dynamic</a:t>
                      </a:r>
                      <a:r>
                        <a:rPr lang="en-US" sz="2000" b="0" baseline="0" dirty="0"/>
                        <a:t> load pulse</a:t>
                      </a:r>
                      <a:endParaRPr lang="en-US" sz="2000" b="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F79646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799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000" dirty="0"/>
                        <a:t>PWP Sensors/ tensiometers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000" baseline="0" dirty="0"/>
                        <a:t>Measure pore water pressure (placed both</a:t>
                      </a:r>
                      <a:r>
                        <a:rPr lang="en-US" sz="2000" dirty="0"/>
                        <a:t> in depth and across)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63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000" dirty="0"/>
                        <a:t>Moisture</a:t>
                      </a:r>
                      <a:r>
                        <a:rPr lang="en-US" sz="2000" baseline="0" dirty="0"/>
                        <a:t> Sensors</a:t>
                      </a:r>
                      <a:endParaRPr lang="en-US" sz="20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000" baseline="0" dirty="0"/>
                        <a:t>Measure volumetric moisture content (placed both</a:t>
                      </a:r>
                      <a:r>
                        <a:rPr lang="en-US" sz="2000" dirty="0"/>
                        <a:t> in depth and across)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40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000" dirty="0"/>
                        <a:t>Tactile</a:t>
                      </a:r>
                      <a:r>
                        <a:rPr lang="en-US" sz="2000" baseline="0" dirty="0"/>
                        <a:t> Pressure Sensors</a:t>
                      </a:r>
                      <a:endParaRPr lang="en-US" sz="20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000" dirty="0"/>
                        <a:t>Capture</a:t>
                      </a:r>
                      <a:r>
                        <a:rPr lang="en-US" sz="2000" baseline="0" dirty="0"/>
                        <a:t> pressure distribution </a:t>
                      </a:r>
                      <a:endParaRPr lang="en-US" sz="20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82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000" dirty="0"/>
                        <a:t>LVDT Sensors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000" dirty="0"/>
                        <a:t>Measure surface deflections 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45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000" dirty="0"/>
                        <a:t>DAQ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000" dirty="0"/>
                        <a:t>SCXI-1580</a:t>
                      </a:r>
                      <a:r>
                        <a:rPr lang="en-US" sz="2000" baseline="0" dirty="0"/>
                        <a:t> takes in measurements from sensors </a:t>
                      </a:r>
                      <a:endParaRPr lang="en-US" sz="20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5227DD4-00B9-4287-994E-86350C19099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325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up 35">
            <a:extLst>
              <a:ext uri="{FF2B5EF4-FFF2-40B4-BE49-F238E27FC236}">
                <a16:creationId xmlns:a16="http://schemas.microsoft.com/office/drawing/2014/main" id="{3E062C98-1279-48C0-A9DC-DDB81E9610C6}"/>
              </a:ext>
            </a:extLst>
          </p:cNvPr>
          <p:cNvGrpSpPr/>
          <p:nvPr/>
        </p:nvGrpSpPr>
        <p:grpSpPr>
          <a:xfrm>
            <a:off x="563321" y="789555"/>
            <a:ext cx="5111198" cy="4746171"/>
            <a:chOff x="908603" y="2098262"/>
            <a:chExt cx="4915254" cy="4314661"/>
          </a:xfrm>
        </p:grpSpPr>
        <p:pic>
          <p:nvPicPr>
            <p:cNvPr id="6" name="Resim 5">
              <a:extLst>
                <a:ext uri="{FF2B5EF4-FFF2-40B4-BE49-F238E27FC236}">
                  <a16:creationId xmlns:a16="http://schemas.microsoft.com/office/drawing/2014/main" id="{E802C361-FFB0-4F07-B983-0FF3B7292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8603" y="2098262"/>
              <a:ext cx="4915254" cy="4314661"/>
            </a:xfrm>
            <a:prstGeom prst="rect">
              <a:avLst/>
            </a:prstGeom>
          </p:spPr>
        </p:pic>
        <p:cxnSp>
          <p:nvCxnSpPr>
            <p:cNvPr id="9" name="Düz Ok Bağlayıcısı 8">
              <a:extLst>
                <a:ext uri="{FF2B5EF4-FFF2-40B4-BE49-F238E27FC236}">
                  <a16:creationId xmlns:a16="http://schemas.microsoft.com/office/drawing/2014/main" id="{40E2592B-682D-4EFA-BA1E-554D33AB3C6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78089" y="3080657"/>
              <a:ext cx="424540" cy="642257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Düz Ok Bağlayıcısı 16">
              <a:extLst>
                <a:ext uri="{FF2B5EF4-FFF2-40B4-BE49-F238E27FC236}">
                  <a16:creationId xmlns:a16="http://schemas.microsoft.com/office/drawing/2014/main" id="{43746502-C6B0-4F3C-AC56-223DC902F5B3}"/>
                </a:ext>
              </a:extLst>
            </p:cNvPr>
            <p:cNvCxnSpPr>
              <a:cxnSpLocks/>
            </p:cNvCxnSpPr>
            <p:nvPr/>
          </p:nvCxnSpPr>
          <p:spPr>
            <a:xfrm>
              <a:off x="4278086" y="5627914"/>
              <a:ext cx="598714" cy="293915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Düz Ok Bağlayıcısı 23">
              <a:extLst>
                <a:ext uri="{FF2B5EF4-FFF2-40B4-BE49-F238E27FC236}">
                  <a16:creationId xmlns:a16="http://schemas.microsoft.com/office/drawing/2014/main" id="{FACED008-2BBF-47A2-BA89-678B8FDBB57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00944" y="5410201"/>
              <a:ext cx="555170" cy="664028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Resim 4">
            <a:extLst>
              <a:ext uri="{FF2B5EF4-FFF2-40B4-BE49-F238E27FC236}">
                <a16:creationId xmlns:a16="http://schemas.microsoft.com/office/drawing/2014/main" id="{F4363DC6-5C9D-4B7E-BC71-7A9E5744D7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1777" y="0"/>
            <a:ext cx="4505325" cy="4181475"/>
          </a:xfrm>
          <a:prstGeom prst="rect">
            <a:avLst/>
          </a:prstGeom>
        </p:spPr>
      </p:pic>
      <p:cxnSp>
        <p:nvCxnSpPr>
          <p:cNvPr id="8" name="Düz Ok Bağlayıcısı 7">
            <a:extLst>
              <a:ext uri="{FF2B5EF4-FFF2-40B4-BE49-F238E27FC236}">
                <a16:creationId xmlns:a16="http://schemas.microsoft.com/office/drawing/2014/main" id="{DCE68C4A-4753-4F92-B567-98953A58A8BD}"/>
              </a:ext>
            </a:extLst>
          </p:cNvPr>
          <p:cNvCxnSpPr>
            <a:cxnSpLocks/>
          </p:cNvCxnSpPr>
          <p:nvPr/>
        </p:nvCxnSpPr>
        <p:spPr>
          <a:xfrm flipV="1">
            <a:off x="4160737" y="2130251"/>
            <a:ext cx="2410885" cy="1067625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5227DD4-00B9-4287-994E-86350C190995}" type="slidenum">
              <a:rPr lang="en-US" smtClean="0"/>
              <a:t>15</a:t>
            </a:fld>
            <a:endParaRPr lang="en-US"/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/>
          </p:nvPr>
        </p:nvGraphicFramePr>
        <p:xfrm>
          <a:off x="5683961" y="4181475"/>
          <a:ext cx="4675889" cy="2583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9689125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1055" y="83658"/>
            <a:ext cx="9692640" cy="1325562"/>
          </a:xfrm>
        </p:spPr>
        <p:txBody>
          <a:bodyPr/>
          <a:lstStyle/>
          <a:p>
            <a:r>
              <a:rPr lang="en-US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Pore Water Sensor/</a:t>
            </a:r>
            <a:r>
              <a:rPr lang="en-US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Tensiometer</a:t>
            </a:r>
            <a:r>
              <a:rPr lang="en-US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Placement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867" y="2709626"/>
            <a:ext cx="3326252" cy="32341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089" y="2724854"/>
            <a:ext cx="3966859" cy="32341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9898" y="2377852"/>
            <a:ext cx="3122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Top Down View</a:t>
            </a:r>
          </a:p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024397" y="2386461"/>
            <a:ext cx="3122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Side View</a:t>
            </a:r>
          </a:p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993704" y="2377851"/>
            <a:ext cx="3122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3-D View</a:t>
            </a:r>
          </a:p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9" y="2758868"/>
            <a:ext cx="3722771" cy="32341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44127C-1DC7-4FEB-9F5A-7EB3B7E599E4}"/>
              </a:ext>
            </a:extLst>
          </p:cNvPr>
          <p:cNvSpPr txBox="1"/>
          <p:nvPr/>
        </p:nvSpPr>
        <p:spPr>
          <a:xfrm>
            <a:off x="816429" y="1466391"/>
            <a:ext cx="8097527" cy="110799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/>
              <a:t>Loading plate diameter</a:t>
            </a:r>
            <a:r>
              <a:rPr lang="tr-TR" sz="1600" i="1" dirty="0"/>
              <a:t> </a:t>
            </a:r>
            <a:r>
              <a:rPr lang="en-US" sz="1600" i="1" dirty="0"/>
              <a:t>= 6"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/>
              <a:t>Horizontal spacing between PWPs</a:t>
            </a:r>
            <a:r>
              <a:rPr lang="tr-TR" sz="1600" i="1" dirty="0"/>
              <a:t> </a:t>
            </a:r>
            <a:r>
              <a:rPr lang="en-US" sz="1600" i="1" dirty="0"/>
              <a:t>= 5" (13" to outer edge of model)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/>
              <a:t>Vertical spacing between PWPs</a:t>
            </a:r>
            <a:r>
              <a:rPr lang="tr-TR" sz="1600" i="1" dirty="0"/>
              <a:t> </a:t>
            </a:r>
            <a:r>
              <a:rPr lang="en-US" sz="1600" i="1" dirty="0"/>
              <a:t>= 2"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5227DD4-00B9-4287-994E-86350C19099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6657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Sample </a:t>
            </a:r>
            <a:r>
              <a:rPr lang="tr-T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Test</a:t>
            </a:r>
            <a:r>
              <a:rPr lang="en-US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tr-TR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Result</a:t>
            </a:r>
            <a:r>
              <a:rPr lang="en-US" dirty="0"/>
              <a:t/>
            </a:r>
            <a:br>
              <a:rPr lang="en-US" dirty="0"/>
            </a:br>
            <a:r>
              <a:rPr lang="en-US" sz="2000" dirty="0"/>
              <a:t>			</a:t>
            </a:r>
            <a:endParaRPr lang="en-US" dirty="0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3BF6F704-5AD2-4672-B83E-5046B30A67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646"/>
          <a:stretch/>
        </p:blipFill>
        <p:spPr>
          <a:xfrm>
            <a:off x="6054339" y="2109190"/>
            <a:ext cx="3788907" cy="3387455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65423438-1196-4AAB-9249-32212ADC27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488" y="2109190"/>
            <a:ext cx="4299858" cy="320350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5227DD4-00B9-4287-994E-86350C19099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7892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5DCDF1DC-17DA-41AD-A505-7573172A6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127" y="365759"/>
            <a:ext cx="10807617" cy="1040861"/>
          </a:xfrm>
        </p:spPr>
        <p:txBody>
          <a:bodyPr>
            <a:normAutofit/>
          </a:bodyPr>
          <a:lstStyle/>
          <a:p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Currently Programmed</a:t>
            </a:r>
            <a:r>
              <a:rPr lang="tr-TR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tr-T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Models</a:t>
            </a:r>
            <a:endParaRPr lang="en-US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B3CCB23-BD22-44EA-B8CF-61EDEF370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968" y="1563356"/>
            <a:ext cx="9974632" cy="4726248"/>
          </a:xfrm>
        </p:spPr>
        <p:txBody>
          <a:bodyPr>
            <a:normAutofit fontScale="92500" lnSpcReduction="10000"/>
          </a:bodyPr>
          <a:lstStyle/>
          <a:p>
            <a:r>
              <a:rPr lang="tr-TR" sz="2600" i="1" dirty="0"/>
              <a:t>Soil</a:t>
            </a:r>
            <a:r>
              <a:rPr lang="en-US" sz="2600" i="1" dirty="0"/>
              <a:t> </a:t>
            </a:r>
            <a:r>
              <a:rPr lang="tr-TR" sz="2600" i="1" dirty="0"/>
              <a:t>Properties – Resilient</a:t>
            </a:r>
            <a:r>
              <a:rPr lang="en-US" sz="2600" i="1" dirty="0"/>
              <a:t> </a:t>
            </a:r>
            <a:r>
              <a:rPr lang="tr-TR" sz="2600" i="1" dirty="0"/>
              <a:t>Modulus</a:t>
            </a:r>
            <a:r>
              <a:rPr lang="en-US" sz="2600" i="1" dirty="0"/>
              <a:t> </a:t>
            </a:r>
            <a:r>
              <a:rPr lang="tr-TR" sz="2600" i="1" dirty="0"/>
              <a:t>Relationship</a:t>
            </a:r>
            <a:r>
              <a:rPr lang="en-US" sz="2600" i="1" dirty="0"/>
              <a:t>s</a:t>
            </a:r>
            <a:endParaRPr lang="tr-TR" sz="2600" i="1" dirty="0"/>
          </a:p>
          <a:p>
            <a:pPr lvl="1"/>
            <a:r>
              <a:rPr lang="tr-TR" sz="1900" dirty="0"/>
              <a:t>Single-Parameter</a:t>
            </a:r>
            <a:r>
              <a:rPr lang="en-US" sz="1900" dirty="0"/>
              <a:t> </a:t>
            </a:r>
            <a:r>
              <a:rPr lang="tr-TR" sz="1900" dirty="0"/>
              <a:t>Models</a:t>
            </a:r>
          </a:p>
          <a:p>
            <a:pPr lvl="1"/>
            <a:r>
              <a:rPr lang="tr-TR" sz="1900" dirty="0"/>
              <a:t>Regression-based</a:t>
            </a:r>
            <a:r>
              <a:rPr lang="en-US" sz="1900" dirty="0"/>
              <a:t> </a:t>
            </a:r>
            <a:r>
              <a:rPr lang="tr-TR" sz="1900" dirty="0"/>
              <a:t>Equations</a:t>
            </a:r>
          </a:p>
          <a:p>
            <a:pPr lvl="1"/>
            <a:r>
              <a:rPr lang="tr-TR" sz="1900" dirty="0"/>
              <a:t>Constitutive</a:t>
            </a:r>
            <a:r>
              <a:rPr lang="en-US" sz="1900" dirty="0"/>
              <a:t> </a:t>
            </a:r>
            <a:r>
              <a:rPr lang="tr-TR" sz="1900" dirty="0"/>
              <a:t>Models</a:t>
            </a:r>
          </a:p>
          <a:p>
            <a:r>
              <a:rPr lang="tr-TR" sz="2600" i="1" dirty="0"/>
              <a:t>Climatic</a:t>
            </a:r>
            <a:r>
              <a:rPr lang="en-US" sz="2600" i="1" dirty="0"/>
              <a:t> </a:t>
            </a:r>
            <a:r>
              <a:rPr lang="tr-TR" sz="2600" i="1" dirty="0"/>
              <a:t>Models</a:t>
            </a:r>
          </a:p>
          <a:p>
            <a:pPr lvl="1"/>
            <a:r>
              <a:rPr lang="tr-TR" sz="1900" dirty="0"/>
              <a:t>SWAT</a:t>
            </a:r>
          </a:p>
          <a:p>
            <a:pPr lvl="1"/>
            <a:r>
              <a:rPr lang="tr-TR" sz="1900" dirty="0"/>
              <a:t>MIKE SHE Model</a:t>
            </a:r>
          </a:p>
          <a:p>
            <a:pPr lvl="1"/>
            <a:r>
              <a:rPr lang="tr-TR" sz="1900" dirty="0"/>
              <a:t>APEX</a:t>
            </a:r>
          </a:p>
          <a:p>
            <a:pPr lvl="1"/>
            <a:r>
              <a:rPr lang="tr-TR" sz="1900" dirty="0"/>
              <a:t>Berg,</a:t>
            </a:r>
            <a:r>
              <a:rPr lang="en-US" sz="1900" dirty="0"/>
              <a:t> </a:t>
            </a:r>
            <a:r>
              <a:rPr lang="tr-TR" sz="1900" dirty="0"/>
              <a:t>2003</a:t>
            </a:r>
          </a:p>
          <a:p>
            <a:r>
              <a:rPr lang="tr-TR" sz="2600" i="1" dirty="0"/>
              <a:t>Seasonal</a:t>
            </a:r>
            <a:r>
              <a:rPr lang="en-US" sz="2600" i="1" dirty="0"/>
              <a:t> </a:t>
            </a:r>
            <a:r>
              <a:rPr lang="tr-TR" sz="2600" i="1" dirty="0"/>
              <a:t>Variation (Moisture</a:t>
            </a:r>
            <a:r>
              <a:rPr lang="en-US" sz="2600" i="1" dirty="0"/>
              <a:t> </a:t>
            </a:r>
            <a:r>
              <a:rPr lang="tr-TR" sz="2600" i="1" dirty="0"/>
              <a:t>Content) – Resilient</a:t>
            </a:r>
            <a:r>
              <a:rPr lang="en-US" sz="2600" i="1" dirty="0"/>
              <a:t> </a:t>
            </a:r>
            <a:r>
              <a:rPr lang="tr-TR" sz="2600" i="1" dirty="0"/>
              <a:t>Modulus</a:t>
            </a:r>
            <a:r>
              <a:rPr lang="en-US" sz="2600" i="1" dirty="0"/>
              <a:t> </a:t>
            </a:r>
            <a:r>
              <a:rPr lang="tr-TR" sz="2600" i="1" dirty="0"/>
              <a:t>Relationship</a:t>
            </a:r>
            <a:r>
              <a:rPr lang="en-US" sz="2600" i="1" dirty="0"/>
              <a:t>s</a:t>
            </a:r>
            <a:endParaRPr lang="tr-TR" sz="2600" i="1" dirty="0"/>
          </a:p>
          <a:p>
            <a:pPr lvl="1"/>
            <a:r>
              <a:rPr lang="en-US" sz="1900" dirty="0" smtClean="0"/>
              <a:t>Pavement ME</a:t>
            </a:r>
            <a:endParaRPr lang="en-US" sz="1900" dirty="0"/>
          </a:p>
          <a:p>
            <a:pPr lvl="1"/>
            <a:r>
              <a:rPr lang="en-US" sz="1900" dirty="0" smtClean="0"/>
              <a:t>ASU </a:t>
            </a:r>
            <a:r>
              <a:rPr lang="tr-TR" sz="1900" dirty="0" smtClean="0"/>
              <a:t>Zapata</a:t>
            </a:r>
            <a:r>
              <a:rPr lang="en-US" sz="1900" dirty="0" smtClean="0"/>
              <a:t> et al.</a:t>
            </a:r>
            <a:r>
              <a:rPr lang="tr-TR" sz="1900" dirty="0" smtClean="0"/>
              <a:t>, </a:t>
            </a:r>
            <a:r>
              <a:rPr lang="tr-TR" sz="1900" dirty="0"/>
              <a:t>2010, 2011, 2015</a:t>
            </a:r>
          </a:p>
          <a:p>
            <a:pPr lvl="1"/>
            <a:r>
              <a:rPr lang="tr-TR" sz="1900" dirty="0"/>
              <a:t>Liang </a:t>
            </a:r>
            <a:r>
              <a:rPr lang="tr-TR" sz="1900" dirty="0" smtClean="0"/>
              <a:t>e</a:t>
            </a:r>
            <a:r>
              <a:rPr lang="en-US" sz="1900" dirty="0" smtClean="0"/>
              <a:t>t</a:t>
            </a:r>
            <a:r>
              <a:rPr lang="tr-TR" sz="1900" dirty="0" smtClean="0"/>
              <a:t> al</a:t>
            </a:r>
            <a:r>
              <a:rPr lang="en-US" sz="1900" dirty="0" smtClean="0"/>
              <a:t>.</a:t>
            </a:r>
            <a:r>
              <a:rPr lang="tr-TR" sz="1900" dirty="0" smtClean="0"/>
              <a:t>, </a:t>
            </a:r>
            <a:r>
              <a:rPr lang="tr-TR" sz="1900" dirty="0"/>
              <a:t>2008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5227DD4-00B9-4287-994E-86350C19099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1803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3">
            <a:extLst>
              <a:ext uri="{FF2B5EF4-FFF2-40B4-BE49-F238E27FC236}">
                <a16:creationId xmlns:a16="http://schemas.microsoft.com/office/drawing/2014/main" id="{E9E6CFBC-A456-497A-B1A6-571DB1FAE3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128" y="5656216"/>
            <a:ext cx="1040860" cy="1040860"/>
          </a:xfrm>
          <a:prstGeom prst="rect">
            <a:avLst/>
          </a:prstGeom>
        </p:spPr>
      </p:pic>
      <p:pic>
        <p:nvPicPr>
          <p:cNvPr id="8" name="İçerik Yer Tutucusu 7" descr="metin, harita içeren bir resim&#10;&#10;Çok yüksek güvenilirlikle oluşturulmuş açıklama">
            <a:extLst>
              <a:ext uri="{FF2B5EF4-FFF2-40B4-BE49-F238E27FC236}">
                <a16:creationId xmlns:a16="http://schemas.microsoft.com/office/drawing/2014/main" id="{B2A62704-CFAA-4189-889B-37CE095E39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87" y="45494"/>
            <a:ext cx="11021701" cy="6767011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5227DD4-00B9-4287-994E-86350C19099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862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6BADF39B-18E2-4217-BE86-06019E649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886" y="348508"/>
            <a:ext cx="10181626" cy="814426"/>
          </a:xfrm>
        </p:spPr>
        <p:txBody>
          <a:bodyPr/>
          <a:lstStyle/>
          <a:p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Motivation </a:t>
            </a:r>
            <a:r>
              <a:rPr lang="tr-TR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endParaRPr lang="en-US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İçerik Yer Tutucusu 8">
            <a:extLst>
              <a:ext uri="{FF2B5EF4-FFF2-40B4-BE49-F238E27FC236}">
                <a16:creationId xmlns:a16="http://schemas.microsoft.com/office/drawing/2014/main" id="{8C22FA04-8052-401F-8E95-18F5874763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8073" y="1434040"/>
            <a:ext cx="6666509" cy="5035022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US" sz="2800" dirty="0" smtClean="0">
                <a:latin typeface="Times" pitchFamily="18" charset="0"/>
              </a:rPr>
              <a:t>A large portion of transportation agencies manage pavement systems with </a:t>
            </a:r>
            <a:r>
              <a:rPr lang="en-US" sz="2800" dirty="0">
                <a:latin typeface="Times" pitchFamily="18" charset="0"/>
              </a:rPr>
              <a:t>substantial </a:t>
            </a:r>
            <a:r>
              <a:rPr lang="en-US" sz="2800" dirty="0" smtClean="0">
                <a:latin typeface="Times" pitchFamily="18" charset="0"/>
              </a:rPr>
              <a:t>subgrade </a:t>
            </a:r>
            <a:r>
              <a:rPr lang="en-US" sz="2800" dirty="0">
                <a:latin typeface="Times" pitchFamily="18" charset="0"/>
              </a:rPr>
              <a:t>moisture </a:t>
            </a:r>
            <a:r>
              <a:rPr lang="en-US" sz="2800" dirty="0" smtClean="0">
                <a:latin typeface="Times" pitchFamily="18" charset="0"/>
              </a:rPr>
              <a:t>variations (both seasonal and post-storm)</a:t>
            </a:r>
            <a:endParaRPr lang="en-US" sz="2800" dirty="0">
              <a:latin typeface="Times" pitchFamily="18" charset="0"/>
            </a:endParaRPr>
          </a:p>
          <a:p>
            <a:pPr algn="just"/>
            <a:r>
              <a:rPr lang="en-US" sz="2800" dirty="0" smtClean="0">
                <a:latin typeface="Times" pitchFamily="18" charset="0"/>
              </a:rPr>
              <a:t>A large number of pavement subgrade moisture related Load/Traffic </a:t>
            </a:r>
            <a:r>
              <a:rPr lang="en-US" sz="2800" dirty="0">
                <a:latin typeface="Times" pitchFamily="18" charset="0"/>
              </a:rPr>
              <a:t>Restriction </a:t>
            </a:r>
            <a:r>
              <a:rPr lang="en-US" sz="2800" dirty="0" smtClean="0">
                <a:latin typeface="Times" pitchFamily="18" charset="0"/>
              </a:rPr>
              <a:t>decisions </a:t>
            </a:r>
            <a:r>
              <a:rPr lang="en-US" sz="2800" dirty="0">
                <a:latin typeface="Times" pitchFamily="18" charset="0"/>
              </a:rPr>
              <a:t>are based on empirical </a:t>
            </a:r>
            <a:r>
              <a:rPr lang="en-US" sz="2800" dirty="0" smtClean="0">
                <a:latin typeface="Times" pitchFamily="18" charset="0"/>
              </a:rPr>
              <a:t>approaches:</a:t>
            </a:r>
            <a:endParaRPr lang="en-US" dirty="0">
              <a:latin typeface="Times" pitchFamily="18" charset="0"/>
            </a:endParaRPr>
          </a:p>
          <a:p>
            <a:pPr lvl="1" algn="just"/>
            <a:r>
              <a:rPr lang="en-US" sz="2400" dirty="0">
                <a:latin typeface="Times" pitchFamily="18" charset="0"/>
              </a:rPr>
              <a:t>Fixed dates</a:t>
            </a:r>
          </a:p>
          <a:p>
            <a:pPr lvl="1" algn="just"/>
            <a:r>
              <a:rPr lang="en-US" sz="2400" dirty="0">
                <a:latin typeface="Times" pitchFamily="18" charset="0"/>
              </a:rPr>
              <a:t>Use of ground freeze data from select </a:t>
            </a:r>
            <a:r>
              <a:rPr lang="en-US" sz="2400" dirty="0" smtClean="0">
                <a:latin typeface="Times" pitchFamily="18" charset="0"/>
              </a:rPr>
              <a:t>locations</a:t>
            </a:r>
          </a:p>
          <a:p>
            <a:pPr lvl="1" algn="just"/>
            <a:r>
              <a:rPr lang="en-US" sz="2400" b="1" u="sng" dirty="0" smtClean="0">
                <a:latin typeface="Times" pitchFamily="18" charset="0"/>
              </a:rPr>
              <a:t>Subjective opinion post-flooding</a:t>
            </a:r>
            <a:endParaRPr lang="en-US" sz="2400" b="1" u="sng" dirty="0">
              <a:latin typeface="Times" pitchFamily="18" charset="0"/>
            </a:endParaRPr>
          </a:p>
          <a:p>
            <a:pPr algn="just"/>
            <a:r>
              <a:rPr lang="en-US" sz="2800" dirty="0">
                <a:latin typeface="Times" pitchFamily="18" charset="0"/>
              </a:rPr>
              <a:t>Above approaches do not integrate </a:t>
            </a:r>
            <a:r>
              <a:rPr lang="en-US" sz="2800" b="1" u="sng" dirty="0">
                <a:latin typeface="Times" pitchFamily="18" charset="0"/>
              </a:rPr>
              <a:t>climate forecasting</a:t>
            </a:r>
            <a:r>
              <a:rPr lang="en-US" sz="2800" dirty="0" smtClean="0">
                <a:latin typeface="Times" pitchFamily="18" charset="0"/>
              </a:rPr>
              <a:t>, </a:t>
            </a:r>
            <a:r>
              <a:rPr lang="en-US" sz="2800" b="1" u="sng" dirty="0" smtClean="0">
                <a:latin typeface="Times" pitchFamily="18" charset="0"/>
              </a:rPr>
              <a:t>soil-moisture state</a:t>
            </a:r>
            <a:r>
              <a:rPr lang="en-US" sz="2800" b="1" dirty="0" smtClean="0">
                <a:latin typeface="Times" pitchFamily="18" charset="0"/>
              </a:rPr>
              <a:t>, </a:t>
            </a:r>
            <a:r>
              <a:rPr lang="en-US" sz="2800" b="1" u="sng" dirty="0" smtClean="0">
                <a:latin typeface="Times" pitchFamily="18" charset="0"/>
              </a:rPr>
              <a:t>pavement </a:t>
            </a:r>
            <a:r>
              <a:rPr lang="en-US" sz="2800" b="1" u="sng" dirty="0">
                <a:latin typeface="Times" pitchFamily="18" charset="0"/>
              </a:rPr>
              <a:t>mechanics</a:t>
            </a:r>
            <a:r>
              <a:rPr lang="en-US" sz="2800" dirty="0">
                <a:latin typeface="Times" pitchFamily="18" charset="0"/>
              </a:rPr>
              <a:t> and </a:t>
            </a:r>
            <a:r>
              <a:rPr lang="en-US" sz="2800" b="1" u="sng" dirty="0">
                <a:latin typeface="Times" pitchFamily="18" charset="0"/>
              </a:rPr>
              <a:t>traffic spectrum</a:t>
            </a:r>
            <a:endParaRPr lang="en-US" sz="2800" dirty="0">
              <a:latin typeface="Times" pitchFamily="18" charset="0"/>
            </a:endParaRPr>
          </a:p>
          <a:p>
            <a:pPr lvl="2" algn="just"/>
            <a:endParaRPr lang="tr-TR" sz="2400" dirty="0"/>
          </a:p>
          <a:p>
            <a:pPr algn="just"/>
            <a:endParaRPr lang="tr-TR" sz="2400" dirty="0"/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B985C0BC-0DE7-4901-B3AB-BA7A0A5A7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8607" y="610220"/>
            <a:ext cx="3383080" cy="193641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5227DD4-00B9-4287-994E-86350C190995}" type="slidenum">
              <a:rPr lang="en-US" smtClean="0"/>
              <a:t>2</a:t>
            </a:fld>
            <a:endParaRPr lang="en-US"/>
          </a:p>
        </p:txBody>
      </p:sp>
      <p:pic>
        <p:nvPicPr>
          <p:cNvPr id="4" name="Picture 2" descr="A sign sits on Interstate 29 warning of possible pavement collapse. The Iowa DOT has a lot of road repairs to complete in Southwestern Iowa as flood waters receed.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458" y="2962134"/>
            <a:ext cx="4478785" cy="298819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25479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İçerik Yer Tutucusu 7" descr="metin, harita içeren bir resim&#10;&#10;Çok yüksek güvenilirlikle oluşturulmuş açıklama">
            <a:extLst>
              <a:ext uri="{FF2B5EF4-FFF2-40B4-BE49-F238E27FC236}">
                <a16:creationId xmlns:a16="http://schemas.microsoft.com/office/drawing/2014/main" id="{E1536A07-405E-4398-AB1D-12EBF6927F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1078308" cy="6858000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5227DD4-00B9-4287-994E-86350C19099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5937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5227DD4-00B9-4287-994E-86350C190995}" type="slidenum">
              <a:rPr lang="en-US" smtClean="0"/>
              <a:t>21</a:t>
            </a:fld>
            <a:endParaRPr lang="en-US"/>
          </a:p>
        </p:txBody>
      </p:sp>
      <p:pic>
        <p:nvPicPr>
          <p:cNvPr id="5" name="Resim 7" descr="metin, harita içeren bir resim&#10;&#10;Çok yüksek güvenilirlikle oluşturulmuş açıklama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944"/>
          <a:stretch/>
        </p:blipFill>
        <p:spPr>
          <a:xfrm>
            <a:off x="326596" y="157388"/>
            <a:ext cx="10339730" cy="38016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84255" y="4637314"/>
            <a:ext cx="2004646" cy="371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Climate Model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99726" y="4592097"/>
            <a:ext cx="3275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Seasonal Variation Model (Zapata 2010)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78392" y="4592097"/>
            <a:ext cx="3275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Pavement Deflection Model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3874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59651B03-A9E1-4864-B036-E27D7BE3E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727" y="365760"/>
            <a:ext cx="10264785" cy="844475"/>
          </a:xfrm>
        </p:spPr>
        <p:txBody>
          <a:bodyPr/>
          <a:lstStyle/>
          <a:p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Example Sensitivity Analysis</a:t>
            </a:r>
            <a:endParaRPr lang="en-US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5227DD4-00B9-4287-994E-86350C190995}" type="slidenum">
              <a:rPr lang="en-US" smtClean="0"/>
              <a:t>22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6" y="1351828"/>
            <a:ext cx="5994400" cy="42481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946" y="1351828"/>
            <a:ext cx="5733248" cy="431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8689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4">
            <a:extLst>
              <a:ext uri="{FF2B5EF4-FFF2-40B4-BE49-F238E27FC236}">
                <a16:creationId xmlns:a16="http://schemas.microsoft.com/office/drawing/2014/main" id="{F30E635C-5F16-49C2-89E4-3392C5D7F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184" y="271631"/>
            <a:ext cx="9995833" cy="763793"/>
          </a:xfrm>
        </p:spPr>
        <p:txBody>
          <a:bodyPr/>
          <a:lstStyle/>
          <a:p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Motivation (cont.)</a:t>
            </a:r>
            <a:endParaRPr lang="en-US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C68A2725-1FED-4B57-A1C4-5A5476C8D8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712" y="1351428"/>
            <a:ext cx="10461811" cy="5204013"/>
          </a:xfrm>
        </p:spPr>
        <p:txBody>
          <a:bodyPr>
            <a:normAutofit/>
          </a:bodyPr>
          <a:lstStyle/>
          <a:p>
            <a:pPr algn="just"/>
            <a:r>
              <a:rPr lang="en-US" sz="2800" dirty="0">
                <a:latin typeface="Times" pitchFamily="18" charset="0"/>
              </a:rPr>
              <a:t>Post-flooding traffic allowance and assessment</a:t>
            </a:r>
          </a:p>
          <a:p>
            <a:pPr lvl="1" algn="just"/>
            <a:r>
              <a:rPr lang="en-US" sz="2200" dirty="0">
                <a:latin typeface="Times" pitchFamily="18" charset="0"/>
              </a:rPr>
              <a:t>FHWA Flooded Pavement Assessment Study (Daniel et al. 2018)</a:t>
            </a:r>
          </a:p>
          <a:p>
            <a:pPr algn="just"/>
            <a:r>
              <a:rPr lang="en-US" sz="2800" dirty="0" smtClean="0">
                <a:latin typeface="Times" pitchFamily="18" charset="0"/>
              </a:rPr>
              <a:t>Reliable </a:t>
            </a:r>
            <a:r>
              <a:rPr lang="en-US" sz="2800" dirty="0">
                <a:latin typeface="Times" pitchFamily="18" charset="0"/>
              </a:rPr>
              <a:t>pavement bearing capacity and performance assessment </a:t>
            </a:r>
            <a:r>
              <a:rPr lang="en-US" sz="2800" dirty="0" smtClean="0">
                <a:latin typeface="Times" pitchFamily="18" charset="0"/>
              </a:rPr>
              <a:t>system for current and forecasted moisture conditions</a:t>
            </a:r>
            <a:endParaRPr lang="en-US" sz="2800" dirty="0">
              <a:latin typeface="Times" pitchFamily="18" charset="0"/>
            </a:endParaRPr>
          </a:p>
          <a:p>
            <a:pPr algn="just"/>
            <a:r>
              <a:rPr lang="en-US" sz="2800" dirty="0" smtClean="0">
                <a:latin typeface="Times" pitchFamily="18" charset="0"/>
              </a:rPr>
              <a:t>A </a:t>
            </a:r>
            <a:r>
              <a:rPr lang="en-US" sz="2800" dirty="0">
                <a:latin typeface="Times" pitchFamily="18" charset="0"/>
              </a:rPr>
              <a:t>mechanistic </a:t>
            </a:r>
            <a:r>
              <a:rPr lang="en-US" sz="2800" dirty="0" smtClean="0">
                <a:latin typeface="Times" pitchFamily="18" charset="0"/>
              </a:rPr>
              <a:t>(real-time </a:t>
            </a:r>
            <a:r>
              <a:rPr lang="en-US" sz="2800" dirty="0">
                <a:latin typeface="Times" pitchFamily="18" charset="0"/>
              </a:rPr>
              <a:t>and </a:t>
            </a:r>
            <a:r>
              <a:rPr lang="en-US" sz="2800" dirty="0" smtClean="0">
                <a:latin typeface="Times" pitchFamily="18" charset="0"/>
              </a:rPr>
              <a:t>forecasting) </a:t>
            </a:r>
            <a:r>
              <a:rPr lang="en-US" sz="2800" dirty="0">
                <a:latin typeface="Times" pitchFamily="18" charset="0"/>
              </a:rPr>
              <a:t>load restriction decision-platform for:</a:t>
            </a:r>
          </a:p>
          <a:p>
            <a:pPr lvl="1" algn="just"/>
            <a:r>
              <a:rPr lang="en-US" sz="2400" dirty="0">
                <a:latin typeface="Times" pitchFamily="18" charset="0"/>
              </a:rPr>
              <a:t>Damage vulnerability </a:t>
            </a:r>
            <a:r>
              <a:rPr lang="en-US" sz="2400" dirty="0" smtClean="0">
                <a:latin typeface="Times" pitchFamily="18" charset="0"/>
              </a:rPr>
              <a:t>determination</a:t>
            </a:r>
          </a:p>
          <a:p>
            <a:pPr lvl="1" algn="just"/>
            <a:r>
              <a:rPr lang="en-US" sz="2400" dirty="0" smtClean="0">
                <a:latin typeface="Times" pitchFamily="18" charset="0"/>
              </a:rPr>
              <a:t>Access to emergency responders</a:t>
            </a:r>
            <a:endParaRPr lang="en-US" sz="2400" dirty="0">
              <a:latin typeface="Times" pitchFamily="18" charset="0"/>
            </a:endParaRPr>
          </a:p>
          <a:p>
            <a:pPr lvl="1" algn="just"/>
            <a:r>
              <a:rPr lang="en-US" sz="2400" dirty="0">
                <a:latin typeface="Times" pitchFamily="18" charset="0"/>
              </a:rPr>
              <a:t>Traffic decisions during and after periods of excessive moisture </a:t>
            </a:r>
            <a:r>
              <a:rPr lang="en-US" sz="2400" dirty="0">
                <a:latin typeface="Times" pitchFamily="18" charset="0"/>
                <a:sym typeface="Wingdings" panose="05000000000000000000" pitchFamily="2" charset="2"/>
              </a:rPr>
              <a:t> </a:t>
            </a:r>
            <a:r>
              <a:rPr lang="en-US" sz="2400" dirty="0" smtClean="0">
                <a:latin typeface="Times" pitchFamily="18" charset="0"/>
                <a:sym typeface="Wingdings" panose="05000000000000000000" pitchFamily="2" charset="2"/>
              </a:rPr>
              <a:t>especially post-flooding</a:t>
            </a:r>
            <a:endParaRPr lang="en-US" sz="2400" dirty="0">
              <a:latin typeface="Times" pitchFamily="18" charset="0"/>
            </a:endParaRPr>
          </a:p>
          <a:p>
            <a:pPr lvl="1" algn="just"/>
            <a:r>
              <a:rPr lang="en-US" sz="2400" dirty="0">
                <a:latin typeface="Times" pitchFamily="18" charset="0"/>
              </a:rPr>
              <a:t>Maintenance and repair planning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5227DD4-00B9-4287-994E-86350C19099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3416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4">
            <a:extLst>
              <a:ext uri="{FF2B5EF4-FFF2-40B4-BE49-F238E27FC236}">
                <a16:creationId xmlns:a16="http://schemas.microsoft.com/office/drawing/2014/main" id="{F30E635C-5F16-49C2-89E4-3392C5D7F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194" y="214313"/>
            <a:ext cx="10885645" cy="1042987"/>
          </a:xfrm>
        </p:spPr>
        <p:txBody>
          <a:bodyPr>
            <a:normAutofit/>
          </a:bodyPr>
          <a:lstStyle/>
          <a:p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NRRA Study Research Tasks (24 months)</a:t>
            </a:r>
            <a:endParaRPr lang="en-US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C68A2725-1FED-4B57-A1C4-5A5476C8D8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712" y="1371600"/>
            <a:ext cx="10436799" cy="5183841"/>
          </a:xfrm>
        </p:spPr>
        <p:txBody>
          <a:bodyPr>
            <a:normAutofit/>
          </a:bodyPr>
          <a:lstStyle/>
          <a:p>
            <a:pPr algn="just">
              <a:spcAft>
                <a:spcPts val="600"/>
              </a:spcAft>
            </a:pPr>
            <a:r>
              <a:rPr lang="en-US" sz="3600" dirty="0" smtClean="0">
                <a:latin typeface="Times" pitchFamily="18" charset="0"/>
              </a:rPr>
              <a:t>Literature Review</a:t>
            </a:r>
          </a:p>
          <a:p>
            <a:pPr algn="just">
              <a:spcAft>
                <a:spcPts val="600"/>
              </a:spcAft>
            </a:pPr>
            <a:r>
              <a:rPr lang="en-US" sz="3600" dirty="0" smtClean="0">
                <a:latin typeface="Times" pitchFamily="18" charset="0"/>
              </a:rPr>
              <a:t>System </a:t>
            </a:r>
            <a:r>
              <a:rPr lang="en-US" sz="3600" dirty="0">
                <a:latin typeface="Times" pitchFamily="18" charset="0"/>
              </a:rPr>
              <a:t>Dynamics Framework </a:t>
            </a:r>
            <a:r>
              <a:rPr lang="en-US" sz="3600" dirty="0" smtClean="0">
                <a:latin typeface="Times" pitchFamily="18" charset="0"/>
              </a:rPr>
              <a:t>Development</a:t>
            </a:r>
          </a:p>
          <a:p>
            <a:pPr algn="just">
              <a:spcAft>
                <a:spcPts val="600"/>
              </a:spcAft>
            </a:pPr>
            <a:r>
              <a:rPr lang="en-US" sz="3600" dirty="0" smtClean="0">
                <a:latin typeface="Times" pitchFamily="18" charset="0"/>
              </a:rPr>
              <a:t>Sensitivity </a:t>
            </a:r>
            <a:r>
              <a:rPr lang="en-US" sz="3600" dirty="0">
                <a:latin typeface="Times" pitchFamily="18" charset="0"/>
              </a:rPr>
              <a:t>Analysis and Framework </a:t>
            </a:r>
            <a:r>
              <a:rPr lang="en-US" sz="3600" dirty="0" smtClean="0">
                <a:latin typeface="Times" pitchFamily="18" charset="0"/>
              </a:rPr>
              <a:t>Refinement</a:t>
            </a:r>
          </a:p>
          <a:p>
            <a:pPr algn="just">
              <a:spcAft>
                <a:spcPts val="600"/>
              </a:spcAft>
            </a:pPr>
            <a:r>
              <a:rPr lang="en-US" sz="3600" dirty="0" smtClean="0">
                <a:latin typeface="Times" pitchFamily="18" charset="0"/>
              </a:rPr>
              <a:t>SLR </a:t>
            </a:r>
            <a:r>
              <a:rPr lang="en-US" sz="3600" dirty="0">
                <a:latin typeface="Times" pitchFamily="18" charset="0"/>
              </a:rPr>
              <a:t>Toolkit </a:t>
            </a:r>
            <a:r>
              <a:rPr lang="en-US" sz="3600" dirty="0" smtClean="0">
                <a:latin typeface="Times" pitchFamily="18" charset="0"/>
              </a:rPr>
              <a:t>Development</a:t>
            </a:r>
          </a:p>
          <a:p>
            <a:pPr algn="just">
              <a:spcAft>
                <a:spcPts val="600"/>
              </a:spcAft>
            </a:pPr>
            <a:r>
              <a:rPr lang="en-US" sz="3600" dirty="0" smtClean="0">
                <a:latin typeface="Times" pitchFamily="18" charset="0"/>
              </a:rPr>
              <a:t>Calibration </a:t>
            </a:r>
            <a:r>
              <a:rPr lang="en-US" sz="3600" dirty="0">
                <a:latin typeface="Times" pitchFamily="18" charset="0"/>
              </a:rPr>
              <a:t>and Preliminary Validation of the Toolkit using </a:t>
            </a:r>
            <a:r>
              <a:rPr lang="en-US" sz="3600" dirty="0" err="1">
                <a:latin typeface="Times" pitchFamily="18" charset="0"/>
              </a:rPr>
              <a:t>MnROAD</a:t>
            </a:r>
            <a:r>
              <a:rPr lang="en-US" sz="3600" dirty="0">
                <a:latin typeface="Times" pitchFamily="18" charset="0"/>
              </a:rPr>
              <a:t> </a:t>
            </a:r>
            <a:r>
              <a:rPr lang="en-US" sz="3600" dirty="0" smtClean="0">
                <a:latin typeface="Times" pitchFamily="18" charset="0"/>
              </a:rPr>
              <a:t>Data</a:t>
            </a:r>
          </a:p>
          <a:p>
            <a:pPr algn="just"/>
            <a:endParaRPr lang="en-US" sz="3600" dirty="0" smtClean="0">
              <a:latin typeface="Times" pitchFamily="18" charset="0"/>
            </a:endParaRPr>
          </a:p>
          <a:p>
            <a:pPr algn="just"/>
            <a:endParaRPr lang="en-US" sz="3200" dirty="0">
              <a:latin typeface="Times" pitchFamily="18" charset="0"/>
            </a:endParaRPr>
          </a:p>
          <a:p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5227DD4-00B9-4287-994E-86350C19099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05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C0C74A1D-6825-4F24-A416-4196F0C03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457200"/>
            <a:ext cx="5254753" cy="707231"/>
          </a:xfrm>
        </p:spPr>
        <p:txBody>
          <a:bodyPr>
            <a:normAutofit/>
          </a:bodyPr>
          <a:lstStyle/>
          <a:p>
            <a:r>
              <a:rPr lang="en-US" sz="44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Research Approach</a:t>
            </a:r>
          </a:p>
        </p:txBody>
      </p:sp>
      <p:graphicFrame>
        <p:nvGraphicFramePr>
          <p:cNvPr id="6" name="İçerik Yer Tutucusu 5">
            <a:extLst>
              <a:ext uri="{FF2B5EF4-FFF2-40B4-BE49-F238E27FC236}">
                <a16:creationId xmlns:a16="http://schemas.microsoft.com/office/drawing/2014/main" id="{A5E367AC-67A2-4191-A6C5-F60754F291D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5714404"/>
              </p:ext>
            </p:extLst>
          </p:nvPr>
        </p:nvGraphicFramePr>
        <p:xfrm>
          <a:off x="6095999" y="1100138"/>
          <a:ext cx="5405439" cy="47363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87CDBA53-5F98-48E9-AE5E-65CA738DF9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7194" y="1164431"/>
            <a:ext cx="5873863" cy="5356111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US" sz="2600" dirty="0"/>
              <a:t>A </a:t>
            </a:r>
            <a:r>
              <a:rPr lang="en-US" sz="2600" dirty="0" smtClean="0"/>
              <a:t>comprehensive </a:t>
            </a:r>
            <a:r>
              <a:rPr lang="en-US" sz="2600" dirty="0"/>
              <a:t>surface deflection platform incorporating c</a:t>
            </a:r>
            <a:r>
              <a:rPr lang="tr-TR" sz="2600" dirty="0"/>
              <a:t>omponents </a:t>
            </a:r>
            <a:r>
              <a:rPr lang="en-US" sz="2600" dirty="0"/>
              <a:t>with major</a:t>
            </a:r>
            <a:r>
              <a:rPr lang="tr-TR" sz="2600" dirty="0"/>
              <a:t> effect</a:t>
            </a:r>
            <a:r>
              <a:rPr lang="en-US" sz="2600" dirty="0"/>
              <a:t>s</a:t>
            </a:r>
            <a:r>
              <a:rPr lang="tr-TR" sz="2600" dirty="0"/>
              <a:t> on</a:t>
            </a:r>
            <a:r>
              <a:rPr lang="en-US" sz="2600" dirty="0"/>
              <a:t> </a:t>
            </a:r>
            <a:r>
              <a:rPr lang="tr-TR" sz="2600" dirty="0"/>
              <a:t>pavement</a:t>
            </a:r>
            <a:r>
              <a:rPr lang="en-US" sz="2600" dirty="0"/>
              <a:t> </a:t>
            </a:r>
            <a:r>
              <a:rPr lang="tr-TR" sz="2600" dirty="0"/>
              <a:t>systems:</a:t>
            </a:r>
          </a:p>
          <a:p>
            <a:pPr marL="342900" indent="-342900" algn="just">
              <a:buAutoNum type="arabicPeriod"/>
            </a:pPr>
            <a:r>
              <a:rPr lang="tr-TR" sz="2600" i="1" dirty="0"/>
              <a:t>Structural</a:t>
            </a:r>
            <a:r>
              <a:rPr lang="en-US" sz="2600" i="1" dirty="0"/>
              <a:t> </a:t>
            </a:r>
            <a:r>
              <a:rPr lang="tr-TR" sz="2600" i="1" dirty="0"/>
              <a:t>Properties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400" dirty="0" smtClean="0"/>
              <a:t>Pavement layer types, </a:t>
            </a:r>
            <a:r>
              <a:rPr lang="tr-TR" sz="2400" dirty="0" smtClean="0"/>
              <a:t>Modulus</a:t>
            </a:r>
            <a:r>
              <a:rPr lang="tr-TR" sz="2400" dirty="0"/>
              <a:t>,</a:t>
            </a:r>
            <a:r>
              <a:rPr lang="en-US" sz="2400" dirty="0"/>
              <a:t> </a:t>
            </a:r>
            <a:r>
              <a:rPr lang="tr-TR" sz="2400" dirty="0"/>
              <a:t>Poisson’s</a:t>
            </a:r>
            <a:r>
              <a:rPr lang="en-US" sz="2400" dirty="0"/>
              <a:t> </a:t>
            </a:r>
            <a:r>
              <a:rPr lang="tr-TR" sz="2400" dirty="0"/>
              <a:t>Ratio,</a:t>
            </a:r>
            <a:r>
              <a:rPr lang="en-US" sz="2400" dirty="0"/>
              <a:t> </a:t>
            </a:r>
            <a:r>
              <a:rPr lang="tr-TR" sz="2400" dirty="0"/>
              <a:t>Thickness</a:t>
            </a:r>
            <a:r>
              <a:rPr lang="en-US" sz="2400" dirty="0"/>
              <a:t>, </a:t>
            </a:r>
            <a:r>
              <a:rPr lang="tr-TR" sz="2400" dirty="0"/>
              <a:t>etc.</a:t>
            </a:r>
          </a:p>
          <a:p>
            <a:pPr marL="342900" indent="-342900" algn="just">
              <a:buAutoNum type="arabicPeriod"/>
            </a:pPr>
            <a:r>
              <a:rPr lang="tr-TR" sz="2600" i="1" dirty="0"/>
              <a:t>Climatic</a:t>
            </a:r>
            <a:r>
              <a:rPr lang="en-US" sz="2600" i="1" dirty="0"/>
              <a:t> </a:t>
            </a:r>
            <a:r>
              <a:rPr lang="tr-TR" sz="2600" i="1" dirty="0"/>
              <a:t>Conditions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tr-TR" sz="2400" dirty="0"/>
              <a:t>Evaporation,</a:t>
            </a:r>
            <a:r>
              <a:rPr lang="en-US" sz="2400" dirty="0"/>
              <a:t> </a:t>
            </a:r>
            <a:r>
              <a:rPr lang="tr-TR" sz="2400" dirty="0"/>
              <a:t>Infiltration,</a:t>
            </a:r>
            <a:r>
              <a:rPr lang="en-US" sz="2400" dirty="0"/>
              <a:t> </a:t>
            </a:r>
            <a:r>
              <a:rPr lang="tr-TR" sz="2400" dirty="0"/>
              <a:t>Runoff</a:t>
            </a:r>
            <a:r>
              <a:rPr lang="en-US" sz="2400" dirty="0"/>
              <a:t>, </a:t>
            </a:r>
            <a:r>
              <a:rPr lang="tr-TR" sz="2400" dirty="0"/>
              <a:t>etc.</a:t>
            </a:r>
          </a:p>
          <a:p>
            <a:pPr marL="342900" indent="-342900" algn="just">
              <a:buAutoNum type="arabicPeriod"/>
            </a:pPr>
            <a:r>
              <a:rPr lang="tr-TR" sz="2600" i="1" dirty="0"/>
              <a:t>Soil</a:t>
            </a:r>
            <a:r>
              <a:rPr lang="en-US" sz="2600" i="1" dirty="0"/>
              <a:t> </a:t>
            </a:r>
            <a:r>
              <a:rPr lang="tr-TR" sz="2600" i="1" dirty="0"/>
              <a:t>Properties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tr-TR" sz="2400" dirty="0"/>
              <a:t>Soil</a:t>
            </a:r>
            <a:r>
              <a:rPr lang="en-US" sz="2400" dirty="0"/>
              <a:t> </a:t>
            </a:r>
            <a:r>
              <a:rPr lang="tr-TR" sz="2400" dirty="0"/>
              <a:t>Type, Density, PI</a:t>
            </a:r>
            <a:r>
              <a:rPr lang="en-US" sz="2400" dirty="0"/>
              <a:t>,</a:t>
            </a:r>
            <a:r>
              <a:rPr lang="tr-TR" sz="2400" dirty="0"/>
              <a:t> </a:t>
            </a:r>
            <a:r>
              <a:rPr lang="tr-TR" sz="2400" dirty="0" err="1"/>
              <a:t>etc</a:t>
            </a:r>
            <a:r>
              <a:rPr lang="tr-TR" sz="2400" dirty="0"/>
              <a:t>.</a:t>
            </a:r>
          </a:p>
          <a:p>
            <a:pPr marL="342900" indent="-342900" algn="just">
              <a:buAutoNum type="arabicPeriod"/>
            </a:pPr>
            <a:r>
              <a:rPr lang="tr-TR" sz="2600" i="1" dirty="0"/>
              <a:t>Loading</a:t>
            </a:r>
            <a:r>
              <a:rPr lang="en-US" sz="2600" i="1" dirty="0"/>
              <a:t> </a:t>
            </a:r>
            <a:r>
              <a:rPr lang="tr-TR" sz="2600" i="1" dirty="0"/>
              <a:t>Conditions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tr-TR" sz="2400" dirty="0"/>
              <a:t>Vehicle</a:t>
            </a:r>
            <a:r>
              <a:rPr lang="en-US" sz="2400" dirty="0"/>
              <a:t> </a:t>
            </a:r>
            <a:r>
              <a:rPr lang="tr-TR" sz="2400" dirty="0"/>
              <a:t>Type, Load</a:t>
            </a:r>
            <a:r>
              <a:rPr lang="en-US" sz="2400" dirty="0"/>
              <a:t> </a:t>
            </a:r>
            <a:r>
              <a:rPr lang="tr-TR" sz="2400" dirty="0"/>
              <a:t>Repetitions</a:t>
            </a:r>
            <a:r>
              <a:rPr lang="en-US" sz="2400" dirty="0"/>
              <a:t>, </a:t>
            </a:r>
            <a:r>
              <a:rPr lang="tr-TR" sz="2400" dirty="0"/>
              <a:t>etc.</a:t>
            </a:r>
          </a:p>
          <a:p>
            <a:pPr marL="342900" indent="-3429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5227DD4-00B9-4287-994E-86350C19099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6540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C0C74A1D-6825-4F24-A416-4196F0C03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231" y="228595"/>
            <a:ext cx="5254753" cy="785813"/>
          </a:xfrm>
        </p:spPr>
        <p:txBody>
          <a:bodyPr>
            <a:normAutofit/>
          </a:bodyPr>
          <a:lstStyle/>
          <a:p>
            <a:r>
              <a:rPr lang="en-US" sz="44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Research Approach</a:t>
            </a:r>
          </a:p>
        </p:txBody>
      </p:sp>
      <p:graphicFrame>
        <p:nvGraphicFramePr>
          <p:cNvPr id="6" name="İçerik Yer Tutucusu 5">
            <a:extLst>
              <a:ext uri="{FF2B5EF4-FFF2-40B4-BE49-F238E27FC236}">
                <a16:creationId xmlns:a16="http://schemas.microsoft.com/office/drawing/2014/main" id="{A5E367AC-67A2-4191-A6C5-F60754F291D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1173607"/>
              </p:ext>
            </p:extLst>
          </p:nvPr>
        </p:nvGraphicFramePr>
        <p:xfrm>
          <a:off x="6181725" y="1233827"/>
          <a:ext cx="5041106" cy="47026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87CDBA53-5F98-48E9-AE5E-65CA738DF9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5250" y="1469570"/>
            <a:ext cx="6201293" cy="5296355"/>
          </a:xfrm>
        </p:spPr>
        <p:txBody>
          <a:bodyPr>
            <a:normAutofit/>
          </a:bodyPr>
          <a:lstStyle/>
          <a:p>
            <a:pPr marL="342900" indent="-342900" algn="just">
              <a:buAutoNum type="arabicPeriod"/>
            </a:pPr>
            <a:r>
              <a:rPr lang="en-US" sz="2800" i="1" dirty="0"/>
              <a:t>System Dynamics for sensitivity </a:t>
            </a:r>
            <a:r>
              <a:rPr lang="en-US" sz="2800" i="1" dirty="0" smtClean="0"/>
              <a:t>assessment and to refine implementation</a:t>
            </a:r>
            <a:endParaRPr lang="tr-TR" sz="2800" i="1" dirty="0"/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800" dirty="0" err="1"/>
              <a:t>Vensim</a:t>
            </a:r>
            <a:endParaRPr lang="tr-TR" sz="2800" dirty="0"/>
          </a:p>
          <a:p>
            <a:pPr marL="342900" indent="-342900" algn="just">
              <a:buAutoNum type="arabicPeriod"/>
            </a:pPr>
            <a:r>
              <a:rPr lang="en-US" sz="2800" i="1" dirty="0"/>
              <a:t>Decision Tool</a:t>
            </a:r>
            <a:endParaRPr lang="tr-TR" sz="2800" i="1" dirty="0"/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800" dirty="0" err="1" smtClean="0"/>
              <a:t>Vensim</a:t>
            </a:r>
            <a:r>
              <a:rPr lang="en-US" sz="2800" dirty="0" smtClean="0"/>
              <a:t> to User-friendly GUI</a:t>
            </a:r>
            <a:endParaRPr lang="tr-TR" sz="2800" dirty="0"/>
          </a:p>
          <a:p>
            <a:pPr marL="342900" indent="-342900" algn="just">
              <a:buAutoNum type="arabicPeriod"/>
            </a:pPr>
            <a:r>
              <a:rPr lang="en-US" sz="2800" i="1" dirty="0" smtClean="0"/>
              <a:t>Calibration and Preliminary Validation</a:t>
            </a:r>
            <a:endParaRPr lang="tr-TR" sz="2800" i="1" dirty="0"/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800" dirty="0" err="1" smtClean="0"/>
              <a:t>MnROAD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5227DD4-00B9-4287-994E-86350C19099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5983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2FFC20CF-0EB2-4738-8456-54D2E0921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275" y="140922"/>
            <a:ext cx="10183331" cy="1077450"/>
          </a:xfrm>
        </p:spPr>
        <p:txBody>
          <a:bodyPr/>
          <a:lstStyle/>
          <a:p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System Dynamics Approach</a:t>
            </a:r>
            <a:endParaRPr lang="en-US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İçerik Yer Tutucusu 6">
            <a:extLst>
              <a:ext uri="{FF2B5EF4-FFF2-40B4-BE49-F238E27FC236}">
                <a16:creationId xmlns:a16="http://schemas.microsoft.com/office/drawing/2014/main" id="{24815716-CF57-402D-AEB6-BAFCF6026B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1463" y="1507331"/>
            <a:ext cx="5407818" cy="5193507"/>
          </a:xfrm>
        </p:spPr>
        <p:txBody>
          <a:bodyPr>
            <a:normAutofit/>
          </a:bodyPr>
          <a:lstStyle/>
          <a:p>
            <a:pPr algn="just"/>
            <a:r>
              <a:rPr lang="en-US" sz="2400" dirty="0" err="1" smtClean="0"/>
              <a:t>Vensim</a:t>
            </a:r>
            <a:r>
              <a:rPr lang="en-US" sz="2400" dirty="0" smtClean="0"/>
              <a:t> is industrial-strength simulation software for improving the performance of real systems.</a:t>
            </a:r>
          </a:p>
          <a:p>
            <a:pPr algn="just"/>
            <a:r>
              <a:rPr lang="en-US" sz="2400" dirty="0" smtClean="0"/>
              <a:t>Capable of conducting</a:t>
            </a:r>
          </a:p>
          <a:p>
            <a:pPr lvl="1" algn="just"/>
            <a:r>
              <a:rPr lang="en-US" sz="2400" i="1" dirty="0" smtClean="0"/>
              <a:t>Sensitivity Analysis</a:t>
            </a:r>
          </a:p>
          <a:p>
            <a:pPr lvl="1" algn="just"/>
            <a:r>
              <a:rPr lang="en-US" sz="2400" i="1" dirty="0" smtClean="0"/>
              <a:t>Reality Checks</a:t>
            </a:r>
          </a:p>
          <a:p>
            <a:pPr lvl="1" algn="just"/>
            <a:r>
              <a:rPr lang="en-US" sz="2400" i="1" dirty="0" smtClean="0"/>
              <a:t>Instant output with continuous simulation</a:t>
            </a:r>
            <a:endParaRPr lang="en-US" sz="2400" dirty="0" smtClean="0"/>
          </a:p>
          <a:p>
            <a:pPr algn="just"/>
            <a:r>
              <a:rPr lang="en-US" sz="2400" dirty="0" smtClean="0"/>
              <a:t>Different Models adopted from literature </a:t>
            </a:r>
            <a:r>
              <a:rPr lang="en-US" sz="2400" dirty="0" smtClean="0"/>
              <a:t>are related </a:t>
            </a:r>
            <a:r>
              <a:rPr lang="en-US" sz="2400" dirty="0" smtClean="0"/>
              <a:t>with each other using mathematical relationship among them</a:t>
            </a:r>
            <a:r>
              <a:rPr lang="en-US" sz="2400" dirty="0" smtClean="0"/>
              <a:t>.</a:t>
            </a:r>
            <a:endParaRPr lang="en-US" sz="2000" dirty="0"/>
          </a:p>
        </p:txBody>
      </p:sp>
      <p:grpSp>
        <p:nvGrpSpPr>
          <p:cNvPr id="4" name="Group 8">
            <a:extLst>
              <a:ext uri="{FF2B5EF4-FFF2-40B4-BE49-F238E27FC236}">
                <a16:creationId xmlns:a16="http://schemas.microsoft.com/office/drawing/2014/main" id="{A8066817-BE6D-4748-9876-A7A2C6A40404}"/>
              </a:ext>
            </a:extLst>
          </p:cNvPr>
          <p:cNvGrpSpPr/>
          <p:nvPr/>
        </p:nvGrpSpPr>
        <p:grpSpPr>
          <a:xfrm>
            <a:off x="6012303" y="1693148"/>
            <a:ext cx="5060510" cy="4071858"/>
            <a:chOff x="1506842" y="2362201"/>
            <a:chExt cx="6036958" cy="4419600"/>
          </a:xfrm>
        </p:grpSpPr>
        <p:pic>
          <p:nvPicPr>
            <p:cNvPr id="5" name="Picture 7">
              <a:extLst>
                <a:ext uri="{FF2B5EF4-FFF2-40B4-BE49-F238E27FC236}">
                  <a16:creationId xmlns:a16="http://schemas.microsoft.com/office/drawing/2014/main" id="{FC7EEB1E-3901-421C-9015-96C6F2E9C2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" r="22155"/>
            <a:stretch/>
          </p:blipFill>
          <p:spPr>
            <a:xfrm>
              <a:off x="1506842" y="2362201"/>
              <a:ext cx="6035040" cy="4419600"/>
            </a:xfrm>
            <a:prstGeom prst="rect">
              <a:avLst/>
            </a:prstGeom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347E946-85C6-493D-B232-BC243C329DA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02" r="6353" b="7841"/>
            <a:stretch/>
          </p:blipFill>
          <p:spPr bwMode="auto">
            <a:xfrm>
              <a:off x="1735443" y="3294563"/>
              <a:ext cx="5808357" cy="3334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5227DD4-00B9-4287-994E-86350C19099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1264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5227DD4-00B9-4287-994E-86350C190995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1" r="6563" b="10069"/>
          <a:stretch/>
        </p:blipFill>
        <p:spPr>
          <a:xfrm>
            <a:off x="141192" y="334969"/>
            <a:ext cx="11027909" cy="621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704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6FF22EC9-EBC6-4DCE-8035-824B591D9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907" y="98845"/>
            <a:ext cx="9692640" cy="941446"/>
          </a:xfrm>
        </p:spPr>
        <p:txBody>
          <a:bodyPr/>
          <a:lstStyle/>
          <a:p>
            <a:r>
              <a:rPr lang="tr-T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Decision</a:t>
            </a:r>
            <a:r>
              <a:rPr lang="en-US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tr-T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Tool</a:t>
            </a:r>
            <a:endParaRPr lang="en-US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48" name="Grup 47">
            <a:extLst>
              <a:ext uri="{FF2B5EF4-FFF2-40B4-BE49-F238E27FC236}">
                <a16:creationId xmlns:a16="http://schemas.microsoft.com/office/drawing/2014/main" id="{D99D838F-CF7C-4247-A78B-3D681578342F}"/>
              </a:ext>
            </a:extLst>
          </p:cNvPr>
          <p:cNvGrpSpPr/>
          <p:nvPr/>
        </p:nvGrpSpPr>
        <p:grpSpPr>
          <a:xfrm>
            <a:off x="85378" y="150038"/>
            <a:ext cx="11793112" cy="6589232"/>
            <a:chOff x="112189" y="150038"/>
            <a:chExt cx="11793112" cy="6589232"/>
          </a:xfrm>
        </p:grpSpPr>
        <p:grpSp>
          <p:nvGrpSpPr>
            <p:cNvPr id="47" name="Grup 46">
              <a:extLst>
                <a:ext uri="{FF2B5EF4-FFF2-40B4-BE49-F238E27FC236}">
                  <a16:creationId xmlns:a16="http://schemas.microsoft.com/office/drawing/2014/main" id="{05DEAFC0-48CC-4744-9548-CCD9E58D5B6F}"/>
                </a:ext>
              </a:extLst>
            </p:cNvPr>
            <p:cNvGrpSpPr/>
            <p:nvPr/>
          </p:nvGrpSpPr>
          <p:grpSpPr>
            <a:xfrm>
              <a:off x="112189" y="150038"/>
              <a:ext cx="11793112" cy="6589232"/>
              <a:chOff x="112189" y="150038"/>
              <a:chExt cx="11793112" cy="6589232"/>
            </a:xfrm>
          </p:grpSpPr>
          <p:pic>
            <p:nvPicPr>
              <p:cNvPr id="8" name="Resim 7">
                <a:extLst>
                  <a:ext uri="{FF2B5EF4-FFF2-40B4-BE49-F238E27FC236}">
                    <a16:creationId xmlns:a16="http://schemas.microsoft.com/office/drawing/2014/main" id="{6379DE5B-915C-466F-AA96-3039F2034B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05974" y="1367936"/>
                <a:ext cx="5638131" cy="5371334"/>
              </a:xfrm>
              <a:prstGeom prst="rect">
                <a:avLst/>
              </a:prstGeom>
            </p:spPr>
          </p:pic>
          <p:pic>
            <p:nvPicPr>
              <p:cNvPr id="12" name="Resim 11">
                <a:extLst>
                  <a:ext uri="{FF2B5EF4-FFF2-40B4-BE49-F238E27FC236}">
                    <a16:creationId xmlns:a16="http://schemas.microsoft.com/office/drawing/2014/main" id="{D9179806-1926-4278-9BD6-04EAC30C35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46810" y="150038"/>
                <a:ext cx="2656900" cy="3330557"/>
              </a:xfrm>
              <a:prstGeom prst="rect">
                <a:avLst/>
              </a:prstGeom>
            </p:spPr>
          </p:pic>
          <p:pic>
            <p:nvPicPr>
              <p:cNvPr id="14" name="Resim 13">
                <a:extLst>
                  <a:ext uri="{FF2B5EF4-FFF2-40B4-BE49-F238E27FC236}">
                    <a16:creationId xmlns:a16="http://schemas.microsoft.com/office/drawing/2014/main" id="{8AF77422-B1F5-4A4E-A5C6-7E58FCF4DC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3204" y="3651714"/>
                <a:ext cx="2605556" cy="2705543"/>
              </a:xfrm>
              <a:prstGeom prst="rect">
                <a:avLst/>
              </a:prstGeom>
            </p:spPr>
          </p:pic>
          <p:pic>
            <p:nvPicPr>
              <p:cNvPr id="3" name="Resim 2">
                <a:extLst>
                  <a:ext uri="{FF2B5EF4-FFF2-40B4-BE49-F238E27FC236}">
                    <a16:creationId xmlns:a16="http://schemas.microsoft.com/office/drawing/2014/main" id="{8F00A3BB-0BA4-479B-91B1-E5D3E51F3D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2189" y="2163956"/>
                <a:ext cx="2638938" cy="984956"/>
              </a:xfrm>
              <a:prstGeom prst="rect">
                <a:avLst/>
              </a:prstGeom>
            </p:spPr>
          </p:pic>
          <p:cxnSp>
            <p:nvCxnSpPr>
              <p:cNvPr id="15" name="Düz Ok Bağlayıcısı 14">
                <a:extLst>
                  <a:ext uri="{FF2B5EF4-FFF2-40B4-BE49-F238E27FC236}">
                    <a16:creationId xmlns:a16="http://schemas.microsoft.com/office/drawing/2014/main" id="{40F973C1-3393-45E1-84E8-A1AC87F4ED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11157" y="5769429"/>
                <a:ext cx="1208433" cy="827314"/>
              </a:xfrm>
              <a:prstGeom prst="straightConnector1">
                <a:avLst/>
              </a:prstGeom>
              <a:ln w="3492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Düz Ok Bağlayıcısı 17">
                <a:extLst>
                  <a:ext uri="{FF2B5EF4-FFF2-40B4-BE49-F238E27FC236}">
                    <a16:creationId xmlns:a16="http://schemas.microsoft.com/office/drawing/2014/main" id="{09FD232E-6230-4248-9933-4F176C3009A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705845" y="3165186"/>
                <a:ext cx="998868" cy="1153012"/>
              </a:xfrm>
              <a:prstGeom prst="straightConnector1">
                <a:avLst/>
              </a:prstGeom>
              <a:ln w="3492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Düz Ok Bağlayıcısı 23">
                <a:extLst>
                  <a:ext uri="{FF2B5EF4-FFF2-40B4-BE49-F238E27FC236}">
                    <a16:creationId xmlns:a16="http://schemas.microsoft.com/office/drawing/2014/main" id="{768EB5AD-D693-4CDD-93D3-10816F094F3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422435" y="2902674"/>
                <a:ext cx="767079" cy="656955"/>
              </a:xfrm>
              <a:prstGeom prst="straightConnector1">
                <a:avLst/>
              </a:prstGeom>
              <a:ln w="3492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1" name="Resim 30">
                <a:extLst>
                  <a:ext uri="{FF2B5EF4-FFF2-40B4-BE49-F238E27FC236}">
                    <a16:creationId xmlns:a16="http://schemas.microsoft.com/office/drawing/2014/main" id="{6FFC7F12-DDF7-42AB-A200-573283ED4D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587824" y="3651715"/>
                <a:ext cx="3317477" cy="2127902"/>
              </a:xfrm>
              <a:prstGeom prst="rect">
                <a:avLst/>
              </a:prstGeom>
            </p:spPr>
          </p:pic>
          <p:cxnSp>
            <p:nvCxnSpPr>
              <p:cNvPr id="33" name="Düz Ok Bağlayıcısı 32">
                <a:extLst>
                  <a:ext uri="{FF2B5EF4-FFF2-40B4-BE49-F238E27FC236}">
                    <a16:creationId xmlns:a16="http://schemas.microsoft.com/office/drawing/2014/main" id="{70181720-E2C2-4E81-81B0-B45EA49F053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916090" y="4730097"/>
                <a:ext cx="848534" cy="937005"/>
              </a:xfrm>
              <a:prstGeom prst="straightConnector1">
                <a:avLst/>
              </a:prstGeom>
              <a:ln w="3492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Dikdörtgen 40">
                <a:extLst>
                  <a:ext uri="{FF2B5EF4-FFF2-40B4-BE49-F238E27FC236}">
                    <a16:creationId xmlns:a16="http://schemas.microsoft.com/office/drawing/2014/main" id="{95E609D9-DC82-4BA1-80BD-7246DBDB7889}"/>
                  </a:ext>
                </a:extLst>
              </p:cNvPr>
              <p:cNvSpPr/>
              <p:nvPr/>
            </p:nvSpPr>
            <p:spPr>
              <a:xfrm>
                <a:off x="5377543" y="3842559"/>
                <a:ext cx="2719671" cy="705761"/>
              </a:xfrm>
              <a:prstGeom prst="rect">
                <a:avLst/>
              </a:prstGeom>
              <a:noFill/>
              <a:ln w="317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Dikdörtgen 42">
                <a:extLst>
                  <a:ext uri="{FF2B5EF4-FFF2-40B4-BE49-F238E27FC236}">
                    <a16:creationId xmlns:a16="http://schemas.microsoft.com/office/drawing/2014/main" id="{17B2B648-4E67-4F0B-AE2F-0159A01318B8}"/>
                  </a:ext>
                </a:extLst>
              </p:cNvPr>
              <p:cNvSpPr/>
              <p:nvPr/>
            </p:nvSpPr>
            <p:spPr>
              <a:xfrm>
                <a:off x="5573487" y="4591962"/>
                <a:ext cx="2523728" cy="1373409"/>
              </a:xfrm>
              <a:prstGeom prst="rect">
                <a:avLst/>
              </a:prstGeom>
              <a:noFill/>
              <a:ln w="317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Dikdörtgen 43">
                <a:extLst>
                  <a:ext uri="{FF2B5EF4-FFF2-40B4-BE49-F238E27FC236}">
                    <a16:creationId xmlns:a16="http://schemas.microsoft.com/office/drawing/2014/main" id="{26DCBBDF-2B76-43EB-B986-2D264921BE31}"/>
                  </a:ext>
                </a:extLst>
              </p:cNvPr>
              <p:cNvSpPr/>
              <p:nvPr/>
            </p:nvSpPr>
            <p:spPr>
              <a:xfrm>
                <a:off x="2870626" y="6270171"/>
                <a:ext cx="1855045" cy="377765"/>
              </a:xfrm>
              <a:prstGeom prst="rect">
                <a:avLst/>
              </a:prstGeom>
              <a:noFill/>
              <a:ln w="317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Dikdörtgen 44">
              <a:extLst>
                <a:ext uri="{FF2B5EF4-FFF2-40B4-BE49-F238E27FC236}">
                  <a16:creationId xmlns:a16="http://schemas.microsoft.com/office/drawing/2014/main" id="{C67D0A5F-4D44-4182-B449-AA14CC104A6A}"/>
                </a:ext>
              </a:extLst>
            </p:cNvPr>
            <p:cNvSpPr/>
            <p:nvPr/>
          </p:nvSpPr>
          <p:spPr>
            <a:xfrm>
              <a:off x="2878546" y="3298833"/>
              <a:ext cx="1847125" cy="705761"/>
            </a:xfrm>
            <a:prstGeom prst="rect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5227DD4-00B9-4287-994E-86350C19099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55494"/>
      </p:ext>
    </p:extLst>
  </p:cSld>
  <p:clrMapOvr>
    <a:masterClrMapping/>
  </p:clrMapOvr>
</p:sld>
</file>

<file path=ppt/theme/theme1.xml><?xml version="1.0" encoding="utf-8"?>
<a:theme xmlns:a="http://schemas.openxmlformats.org/drawingml/2006/main" name="View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4800" dirty="0" smtClean="0">
            <a:solidFill>
              <a:schemeClr val="bg1"/>
            </a:solidFill>
            <a:latin typeface="+mj-lt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TM03457515[[fn=View]]</Template>
  <TotalTime>1520</TotalTime>
  <Words>820</Words>
  <Application>Microsoft Office PowerPoint</Application>
  <PresentationFormat>Widescreen</PresentationFormat>
  <Paragraphs>163</Paragraphs>
  <Slides>22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ＭＳ Ｐゴシック</vt:lpstr>
      <vt:lpstr>Arial</vt:lpstr>
      <vt:lpstr>Calibri</vt:lpstr>
      <vt:lpstr>Century Schoolbook</vt:lpstr>
      <vt:lpstr>Times</vt:lpstr>
      <vt:lpstr>Wingdings</vt:lpstr>
      <vt:lpstr>Wingdings 2</vt:lpstr>
      <vt:lpstr>View</vt:lpstr>
      <vt:lpstr>1_Office Theme</vt:lpstr>
      <vt:lpstr>2019 Pavement Workshop May 21-23, 2019</vt:lpstr>
      <vt:lpstr>Motivation  </vt:lpstr>
      <vt:lpstr>Motivation (cont.)</vt:lpstr>
      <vt:lpstr>NRRA Study Research Tasks (24 months)</vt:lpstr>
      <vt:lpstr>Research Approach</vt:lpstr>
      <vt:lpstr>Research Approach</vt:lpstr>
      <vt:lpstr>System Dynamics Approach</vt:lpstr>
      <vt:lpstr>PowerPoint Presentation</vt:lpstr>
      <vt:lpstr>Decision Tool</vt:lpstr>
      <vt:lpstr>Decision Tool (cont’d)</vt:lpstr>
      <vt:lpstr>Thank You!</vt:lpstr>
      <vt:lpstr>Background (1/2)</vt:lpstr>
      <vt:lpstr>Literature Review (2/2)</vt:lpstr>
      <vt:lpstr>Scaled Physical Model</vt:lpstr>
      <vt:lpstr>PowerPoint Presentation</vt:lpstr>
      <vt:lpstr>Pore Water Sensor/Tensiometer Placement </vt:lpstr>
      <vt:lpstr>Sample Test Result    </vt:lpstr>
      <vt:lpstr>Currently Programmed Models</vt:lpstr>
      <vt:lpstr>PowerPoint Presentation</vt:lpstr>
      <vt:lpstr>PowerPoint Presentation</vt:lpstr>
      <vt:lpstr>PowerPoint Presentation</vt:lpstr>
      <vt:lpstr>Example Sensitivity Analysis</vt:lpstr>
    </vt:vector>
  </TitlesOfParts>
  <Company>University of New Hampshire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Small-Scale Pavement Model</dc:title>
  <dc:creator>Anatone, Joseph P</dc:creator>
  <cp:lastModifiedBy>ESHAN DAVE</cp:lastModifiedBy>
  <cp:revision>500</cp:revision>
  <dcterms:created xsi:type="dcterms:W3CDTF">2017-11-14T02:07:41Z</dcterms:created>
  <dcterms:modified xsi:type="dcterms:W3CDTF">2019-05-23T15:50:53Z</dcterms:modified>
</cp:coreProperties>
</file>