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7" r:id="rId2"/>
    <p:sldId id="349" r:id="rId3"/>
    <p:sldId id="350" r:id="rId4"/>
    <p:sldId id="351" r:id="rId5"/>
    <p:sldId id="365" r:id="rId6"/>
    <p:sldId id="391" r:id="rId7"/>
    <p:sldId id="393" r:id="rId8"/>
    <p:sldId id="286" r:id="rId9"/>
    <p:sldId id="299" r:id="rId10"/>
    <p:sldId id="359" r:id="rId11"/>
    <p:sldId id="367" r:id="rId12"/>
    <p:sldId id="344" r:id="rId13"/>
    <p:sldId id="368" r:id="rId14"/>
    <p:sldId id="372" r:id="rId15"/>
    <p:sldId id="369" r:id="rId16"/>
    <p:sldId id="371" r:id="rId17"/>
    <p:sldId id="370" r:id="rId18"/>
    <p:sldId id="374" r:id="rId19"/>
    <p:sldId id="362" r:id="rId20"/>
    <p:sldId id="384" r:id="rId21"/>
    <p:sldId id="383" r:id="rId22"/>
    <p:sldId id="386" r:id="rId23"/>
    <p:sldId id="388" r:id="rId24"/>
    <p:sldId id="394" r:id="rId25"/>
    <p:sldId id="353" r:id="rId26"/>
    <p:sldId id="354" r:id="rId27"/>
    <p:sldId id="356" r:id="rId28"/>
    <p:sldId id="352" r:id="rId29"/>
    <p:sldId id="355" r:id="rId30"/>
    <p:sldId id="357" r:id="rId31"/>
    <p:sldId id="358" r:id="rId32"/>
    <p:sldId id="373" r:id="rId33"/>
    <p:sldId id="375" r:id="rId34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6" autoAdjust="0"/>
    <p:restoredTop sz="90953" autoAdjust="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fld id="{06FA6913-96BD-4F89-8CAD-0DF82B63B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67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B6292-267B-4C35-8E33-181ADD33549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75271-5FF4-4311-9F88-3479603D4A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0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5285F-5676-4513-8767-71D11A89BC0A}" type="slidenum">
              <a:rPr lang="en-US"/>
              <a:pPr/>
              <a:t>12</a:t>
            </a:fld>
            <a:endParaRPr lang="en-US"/>
          </a:p>
        </p:txBody>
      </p:sp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956550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5" tIns="46442" rIns="92885" bIns="46442" anchor="b"/>
          <a:lstStyle/>
          <a:p>
            <a:pPr algn="r" defTabSz="464424"/>
            <a:fld id="{49142494-2120-41F0-BA34-97ADB04E04CE}" type="slidenum">
              <a:rPr lang="en-US" sz="1200">
                <a:latin typeface="Calibri" pitchFamily="34" charset="0"/>
                <a:ea typeface="ＭＳ Ｐゴシック" pitchFamily="-65" charset="-128"/>
              </a:rPr>
              <a:pPr algn="r" defTabSz="464424"/>
              <a:t>12</a:t>
            </a:fld>
            <a:endParaRPr lang="en-US" sz="1200" dirty="0">
              <a:latin typeface="Calibri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5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2051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9" name="Group 2052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2" name="Oval 2053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Oval 2054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Oval 2055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Oval 2056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Oval 2057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3" cy="961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2058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7" name="Oval 2059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Oval 2060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2061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9" cy="182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2062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2063"/>
                <p:cNvSpPr>
                  <a:spLocks noChangeArrowheads="1"/>
                </p:cNvSpPr>
                <p:nvPr userDrawn="1"/>
              </p:nvSpPr>
              <p:spPr bwMode="auto">
                <a:xfrm>
                  <a:off x="911" y="912"/>
                  <a:ext cx="1105" cy="959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2064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2" name="Oval 206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" name="Oval 206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9" cy="230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" name="Oval 2067"/>
                <p:cNvSpPr>
                  <a:spLocks noChangeArrowheads="1"/>
                </p:cNvSpPr>
                <p:nvPr userDrawn="1"/>
              </p:nvSpPr>
              <p:spPr bwMode="auto"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" name="Oval 206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Oval 206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6" name="Line 2070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2071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2072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913" name="Rectangle 207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14" name="Rectangle 207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07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07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07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72276227-C116-4C73-A659-538B63327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EED5A-9B5B-415D-9C43-68220FEEE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DE2D5-F74E-4184-8053-5989D4451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34AFC-E2C8-46F8-B05B-470BA03C1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98D95-A43C-4684-9F6A-BD9ECA236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C9221-C268-4E7D-9DA9-095C8AA2A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CDFB8-1BDF-4316-83A6-7DA7EB880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3B077-22B3-4D06-9BFF-1E553CDA6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AD9AA-0899-4B81-9392-888A2EDEC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460E-1BA8-4037-84D1-9FED31012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3FB8A-8A78-4617-87CA-BF0C7F9E3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36868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869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870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871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872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3" cy="961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36874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875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876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9" cy="182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877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878" name="Oval 14"/>
              <p:cNvSpPr>
                <a:spLocks noChangeArrowheads="1"/>
              </p:cNvSpPr>
              <p:nvPr userDrawn="1"/>
            </p:nvSpPr>
            <p:spPr bwMode="auto">
              <a:xfrm>
                <a:off x="911" y="912"/>
                <a:ext cx="1105" cy="959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4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36880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881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9" cy="230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882" name="Oval 18"/>
              <p:cNvSpPr>
                <a:spLocks noChangeArrowheads="1"/>
              </p:cNvSpPr>
              <p:nvPr userDrawn="1"/>
            </p:nvSpPr>
            <p:spPr bwMode="auto"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883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884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8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8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/>
            </a:lvl1pPr>
          </a:lstStyle>
          <a:p>
            <a:pPr>
              <a:defRPr/>
            </a:pPr>
            <a:fld id="{94AAEBC4-44A0-421D-81AF-3ADD666CC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donahue@modot.mo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534400" cy="1431925"/>
          </a:xfrm>
        </p:spPr>
        <p:txBody>
          <a:bodyPr/>
          <a:lstStyle/>
          <a:p>
            <a:pPr eaLnBrk="1" hangingPunct="1"/>
            <a:r>
              <a:rPr lang="en-US" dirty="0" smtClean="0"/>
              <a:t>Missouri </a:t>
            </a:r>
            <a:r>
              <a:rPr lang="en-US" dirty="0" err="1" smtClean="0"/>
              <a:t>Stringless</a:t>
            </a:r>
            <a:r>
              <a:rPr lang="en-US" dirty="0" smtClean="0"/>
              <a:t> Paving:</a:t>
            </a:r>
            <a:br>
              <a:rPr lang="en-US" dirty="0" smtClean="0"/>
            </a:br>
            <a:r>
              <a:rPr lang="en-US" dirty="0" smtClean="0"/>
              <a:t>I-35 </a:t>
            </a:r>
            <a:r>
              <a:rPr lang="en-US" dirty="0" err="1" smtClean="0"/>
              <a:t>Unbonded</a:t>
            </a:r>
            <a:r>
              <a:rPr lang="en-US" dirty="0" smtClean="0"/>
              <a:t> </a:t>
            </a:r>
            <a:r>
              <a:rPr lang="en-US" dirty="0" smtClean="0"/>
              <a:t>Concrete </a:t>
            </a:r>
            <a:r>
              <a:rPr lang="en-US" dirty="0" smtClean="0"/>
              <a:t>Overlay</a:t>
            </a:r>
            <a:endParaRPr lang="en-US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00800" y="5715000"/>
            <a:ext cx="2590800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John P. Donahue, P.E.</a:t>
            </a:r>
          </a:p>
          <a:p>
            <a:pPr eaLnBrk="1" hangingPunct="1"/>
            <a:r>
              <a:rPr lang="en-US" sz="1800" dirty="0" err="1" smtClean="0"/>
              <a:t>MoDOT</a:t>
            </a:r>
            <a:endParaRPr lang="en-US" sz="1800" dirty="0" smtClean="0"/>
          </a:p>
        </p:txBody>
      </p:sp>
      <p:pic>
        <p:nvPicPr>
          <p:cNvPr id="3076" name="Picture 4" descr="J:\DonahueJ\MoDO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81000" y="4343400"/>
            <a:ext cx="84582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2019 NRRA Pavement </a:t>
            </a:r>
            <a:r>
              <a:rPr lang="en-US" dirty="0" smtClean="0"/>
              <a:t>Workshop</a:t>
            </a: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sz="1800" dirty="0" smtClean="0"/>
              <a:t>May 23, 2019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8041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Post-Milling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4953000"/>
          </a:xfrm>
        </p:spPr>
        <p:txBody>
          <a:bodyPr/>
          <a:lstStyle/>
          <a:p>
            <a:r>
              <a:rPr lang="en-US" dirty="0" smtClean="0"/>
              <a:t>Milled roadbed shot at 10-foot intervals with Leica Total Stations.</a:t>
            </a:r>
          </a:p>
          <a:p>
            <a:r>
              <a:rPr lang="en-US" dirty="0" smtClean="0"/>
              <a:t>Not surprisingly, old PCC did not consistently exhibit original plan sheet cross-slope of 1.56% (3/16” per foot).</a:t>
            </a:r>
          </a:p>
          <a:p>
            <a:r>
              <a:rPr lang="en-US" dirty="0" smtClean="0"/>
              <a:t>Applying 2.00% cross-slope, minimum 300-foot curve length and design thickness would have yielded ~ 25% PCC overrun (1/2” waste factor allowed ~ 6% overrun).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Profile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772400" cy="3124200"/>
          </a:xfrm>
        </p:spPr>
        <p:txBody>
          <a:bodyPr/>
          <a:lstStyle/>
          <a:p>
            <a:r>
              <a:rPr lang="en-US" sz="3600" dirty="0" err="1" smtClean="0"/>
              <a:t>MoDOT</a:t>
            </a:r>
            <a:r>
              <a:rPr lang="en-US" sz="3600" dirty="0" smtClean="0"/>
              <a:t> allowed</a:t>
            </a:r>
          </a:p>
          <a:p>
            <a:pPr lvl="1"/>
            <a:r>
              <a:rPr lang="en-US" sz="3200" dirty="0" smtClean="0"/>
              <a:t>Cross-slope to fluctuate between 1.56% and 2.25%</a:t>
            </a:r>
          </a:p>
          <a:p>
            <a:pPr lvl="1"/>
            <a:r>
              <a:rPr lang="en-US" sz="3200" dirty="0" smtClean="0"/>
              <a:t>Spot milling (emphasize ‘spot’) up to 2.5 inches in old PCC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Profile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3581400"/>
          </a:xfrm>
        </p:spPr>
        <p:txBody>
          <a:bodyPr/>
          <a:lstStyle/>
          <a:p>
            <a:r>
              <a:rPr lang="en-US" dirty="0" smtClean="0"/>
              <a:t>Carlson Road Rehab software run in milling mode to create best fit profile.</a:t>
            </a:r>
          </a:p>
          <a:p>
            <a:r>
              <a:rPr lang="en-US" dirty="0" smtClean="0"/>
              <a:t>Bottom of proposed pavement compared to top of existing pavement @ 10-foot intervals to check milling and leveling thicknesses.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Profile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990600"/>
          </a:xfrm>
        </p:spPr>
        <p:txBody>
          <a:bodyPr/>
          <a:lstStyle/>
          <a:p>
            <a:r>
              <a:rPr lang="en-US" dirty="0" smtClean="0"/>
              <a:t>Cross-slope changes moderated to eliminate ‘butterfly’ effect.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19400"/>
            <a:ext cx="7450138" cy="3895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352800"/>
          </a:xfrm>
        </p:spPr>
        <p:txBody>
          <a:bodyPr/>
          <a:lstStyle/>
          <a:p>
            <a:r>
              <a:rPr lang="en-US" dirty="0" smtClean="0"/>
              <a:t>Profile raised or lowered accordingly until excess PCC reduced to ~ 6%.</a:t>
            </a:r>
          </a:p>
          <a:p>
            <a:r>
              <a:rPr lang="en-US" dirty="0" smtClean="0"/>
              <a:t>Milling depth checked for 2.5 inch limit.</a:t>
            </a:r>
          </a:p>
          <a:p>
            <a:r>
              <a:rPr lang="en-US" dirty="0" smtClean="0"/>
              <a:t>Saved 8500 cy or over $600,000 worth of overruns.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 dirty="0" smtClean="0"/>
              <a:t>Impact of Profile Elevation Change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sz="3600" dirty="0" smtClean="0"/>
              <a:t>Total SB Project Length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593666"/>
          <a:ext cx="7848600" cy="526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7402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Elevation Above Control Profile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Cut Volume (CY)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Fill Volume (CY)</a:t>
                      </a:r>
                      <a:endParaRPr lang="en-US" sz="2400" dirty="0"/>
                    </a:p>
                  </a:txBody>
                  <a:tcPr/>
                </a:tc>
              </a:tr>
              <a:tr h="7402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3,044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211</a:t>
                      </a:r>
                      <a:endParaRPr lang="en-US" sz="2400" dirty="0"/>
                    </a:p>
                  </a:txBody>
                  <a:tcPr/>
                </a:tc>
              </a:tr>
              <a:tr h="7402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½”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1,998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507</a:t>
                      </a:r>
                      <a:endParaRPr lang="en-US" sz="2400" dirty="0"/>
                    </a:p>
                  </a:txBody>
                  <a:tcPr/>
                </a:tc>
              </a:tr>
              <a:tr h="7402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1,176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1,027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402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½”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1,805</a:t>
                      </a:r>
                      <a:endParaRPr lang="en-US" sz="2400" dirty="0"/>
                    </a:p>
                  </a:txBody>
                  <a:tcPr/>
                </a:tc>
              </a:tr>
              <a:tr h="7402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2,815</a:t>
                      </a:r>
                      <a:endParaRPr lang="en-US" sz="2400" dirty="0"/>
                    </a:p>
                  </a:txBody>
                  <a:tcPr/>
                </a:tc>
              </a:tr>
              <a:tr h="7402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½”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3,987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524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Segment Example</a:t>
            </a:r>
            <a:endParaRPr lang="en-US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143000"/>
          <a:ext cx="8153400" cy="541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9325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Volumes by Triangulation (Prisms)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May 13 2010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54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err="1" smtClean="0"/>
                        <a:t>Sta</a:t>
                      </a:r>
                      <a:r>
                        <a:rPr lang="en-US" u="sng" dirty="0" smtClean="0"/>
                        <a:t> 829-90 to 907-74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Raise baseline profile 1.5 inches</a:t>
                      </a:r>
                      <a:endParaRPr lang="en-US" dirty="0"/>
                    </a:p>
                  </a:txBody>
                  <a:tcPr/>
                </a:tc>
              </a:tr>
              <a:tr h="1332197">
                <a:tc>
                  <a:txBody>
                    <a:bodyPr/>
                    <a:lstStyle/>
                    <a:p>
                      <a:r>
                        <a:rPr lang="en-US" dirty="0" smtClean="0"/>
                        <a:t>Cut volume: 149.90 C.Y.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Fill volume: 224.79 C.Y.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 in Cut : 7,129.5 S.Y.</a:t>
                      </a:r>
                    </a:p>
                    <a:p>
                      <a:r>
                        <a:rPr lang="en-US" dirty="0" smtClean="0"/>
                        <a:t>Area in Fill: 13,626.7 S.Y.</a:t>
                      </a:r>
                    </a:p>
                    <a:p>
                      <a:r>
                        <a:rPr lang="en-US" dirty="0" smtClean="0"/>
                        <a:t>Total inclusion area: 20,756.2 S.Y.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332197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Cut Depth: 0.06 feet</a:t>
                      </a:r>
                    </a:p>
                    <a:p>
                      <a:r>
                        <a:rPr lang="en-US" dirty="0" smtClean="0"/>
                        <a:t>Average Fill Depth: 0.05 feet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Cut (C.Y.) / Area (S.Y.): 0.021</a:t>
                      </a:r>
                    </a:p>
                    <a:p>
                      <a:r>
                        <a:rPr lang="en-US" dirty="0" smtClean="0"/>
                        <a:t>Fill (C.Y.) / Area (S.Y.): 0.016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858528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8-inch UBOL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Qty:  4612.1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Concrete Overrun: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 4.89%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I-35 in Clay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r>
              <a:rPr lang="en-US" dirty="0" smtClean="0"/>
              <a:t>Northeast of Kansas City</a:t>
            </a:r>
          </a:p>
          <a:p>
            <a:r>
              <a:rPr lang="en-US" dirty="0" smtClean="0"/>
              <a:t>Project length approximately 8.3 miles in both NB and SB directions.</a:t>
            </a:r>
          </a:p>
          <a:p>
            <a:r>
              <a:rPr lang="en-US" dirty="0" smtClean="0"/>
              <a:t>Constructed in 2010.</a:t>
            </a:r>
          </a:p>
          <a:p>
            <a:r>
              <a:rPr lang="en-US" dirty="0" smtClean="0"/>
              <a:t>Existing pavement consisted of 4-8 inches of HMA on 9-inch JRCP (circa 1966).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68362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Stringline</a:t>
            </a:r>
            <a:r>
              <a:rPr lang="en-US" sz="4000" dirty="0" smtClean="0"/>
              <a:t> Problems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066800" y="1828800"/>
            <a:ext cx="7086600" cy="3886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r>
              <a:rPr lang="en-US" sz="3200" dirty="0" smtClean="0"/>
              <a:t>Strings are always corded pin to pin therefore they never truly follow a design profile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r>
              <a:rPr lang="en-US" sz="3200" dirty="0" smtClean="0"/>
              <a:t>Catenary effect (slack in string)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r>
              <a:rPr lang="en-US" sz="3200" dirty="0" smtClean="0"/>
              <a:t>Always in the way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r>
              <a:rPr lang="en-US" sz="3200" dirty="0" smtClean="0"/>
              <a:t>Must be checked constantly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r>
              <a:rPr lang="en-US" sz="3200" dirty="0" smtClean="0"/>
              <a:t>Limit job site access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0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2590800"/>
            <a:ext cx="7772400" cy="2514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Eliminate time and effort of staking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 Reduce clutter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 Improve safety and mobility in work area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 Improve speed of </a:t>
            </a:r>
            <a:r>
              <a:rPr lang="en-US" sz="3200" dirty="0"/>
              <a:t>c</a:t>
            </a:r>
            <a:r>
              <a:rPr lang="en-US" sz="3200" dirty="0" smtClean="0"/>
              <a:t>onstruction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048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Stringless</a:t>
            </a:r>
            <a:r>
              <a:rPr lang="en-US" sz="4400" dirty="0" smtClean="0"/>
              <a:t> Paving Advantages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704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7848600" cy="442641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Gomaco</a:t>
            </a:r>
            <a:r>
              <a:rPr lang="en-US" sz="3200" dirty="0" smtClean="0"/>
              <a:t> 2800 4-track paver equipped with a Leica </a:t>
            </a:r>
            <a:r>
              <a:rPr lang="en-US" sz="3200" dirty="0" err="1" smtClean="0"/>
              <a:t>PaveSmart</a:t>
            </a:r>
            <a:r>
              <a:rPr lang="en-US" sz="3200" dirty="0" smtClean="0"/>
              <a:t> 3D Machine Control System</a:t>
            </a:r>
          </a:p>
          <a:p>
            <a:pPr lvl="1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CAT 140H Motor </a:t>
            </a:r>
            <a:r>
              <a:rPr lang="en-US" sz="3200" dirty="0" smtClean="0"/>
              <a:t>Grader equipped </a:t>
            </a:r>
            <a:r>
              <a:rPr lang="en-US" sz="3200" dirty="0"/>
              <a:t>with a </a:t>
            </a:r>
            <a:r>
              <a:rPr lang="en-US" sz="3200" dirty="0" smtClean="0"/>
              <a:t>Leica </a:t>
            </a:r>
            <a:r>
              <a:rPr lang="en-US" sz="3200" dirty="0" err="1" smtClean="0"/>
              <a:t>PowerGrade</a:t>
            </a:r>
            <a:r>
              <a:rPr lang="en-US" sz="3200" dirty="0" smtClean="0"/>
              <a:t> </a:t>
            </a:r>
            <a:r>
              <a:rPr lang="en-US" sz="3200" dirty="0"/>
              <a:t>3D Machine Control </a:t>
            </a:r>
            <a:r>
              <a:rPr lang="en-US" sz="3200" dirty="0" smtClean="0"/>
              <a:t>System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8 Leica TPS1200 Total Stations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0" y="3048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Guidance Systems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316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ving I-35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19600" cy="5892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Box 3"/>
          <p:cNvSpPr txBox="1"/>
          <p:nvPr/>
        </p:nvSpPr>
        <p:spPr>
          <a:xfrm>
            <a:off x="1104900" y="3429000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Line of Site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66800" y="2438400"/>
            <a:ext cx="533400" cy="8382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0" y="609600"/>
            <a:ext cx="4495800" cy="4800600"/>
          </a:xfrm>
        </p:spPr>
        <p:txBody>
          <a:bodyPr/>
          <a:lstStyle/>
          <a:p>
            <a:pPr algn="l"/>
            <a:r>
              <a:rPr lang="en-US" sz="2800" dirty="0"/>
              <a:t>Total </a:t>
            </a:r>
            <a:r>
              <a:rPr lang="en-US" sz="2800" dirty="0" smtClean="0"/>
              <a:t>Stations were placed approximately </a:t>
            </a:r>
            <a:r>
              <a:rPr lang="en-US" sz="2800" dirty="0"/>
              <a:t>every 300 </a:t>
            </a:r>
            <a:r>
              <a:rPr lang="en-US" sz="2800" dirty="0" smtClean="0"/>
              <a:t>feet for line-of-sight with prisms.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Transition time between Total Stations less than one minute.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40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ving I-35 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98179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230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0200" cy="691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230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230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230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230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I-35 in Clay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r>
              <a:rPr lang="en-US" dirty="0" smtClean="0"/>
              <a:t>Pavement Design</a:t>
            </a:r>
          </a:p>
          <a:p>
            <a:pPr lvl="1"/>
            <a:r>
              <a:rPr lang="en-US" dirty="0" smtClean="0"/>
              <a:t>Mill HMA completely off.</a:t>
            </a:r>
          </a:p>
          <a:p>
            <a:pPr lvl="1"/>
            <a:r>
              <a:rPr lang="en-US" dirty="0" smtClean="0"/>
              <a:t>Install </a:t>
            </a:r>
            <a:r>
              <a:rPr lang="en-US" dirty="0" err="1" smtClean="0"/>
              <a:t>geotextile</a:t>
            </a:r>
            <a:r>
              <a:rPr lang="en-US" dirty="0" smtClean="0"/>
              <a:t> interlayer.</a:t>
            </a:r>
          </a:p>
          <a:p>
            <a:pPr lvl="1"/>
            <a:r>
              <a:rPr lang="en-US" dirty="0" smtClean="0"/>
              <a:t>Place 8-inch UBOL on over 7 miles of pavement in both directions ~ 200,000 yd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Remaining 1+ mile of pavement at bridge approaches and underpasses reconstructed with 10-inch JPCP.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230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230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Geometric criteria met.</a:t>
            </a:r>
          </a:p>
          <a:p>
            <a:r>
              <a:rPr lang="en-US" dirty="0" smtClean="0"/>
              <a:t>Minimum structural thickness obtained.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Furnishing PCC overrun limited to ~ 6%.</a:t>
            </a:r>
          </a:p>
          <a:p>
            <a:r>
              <a:rPr lang="en-US" dirty="0" smtClean="0"/>
              <a:t>Paved surface diamond ground.</a:t>
            </a:r>
          </a:p>
          <a:p>
            <a:r>
              <a:rPr lang="en-US" u="sng" dirty="0" smtClean="0"/>
              <a:t>IRI ranged from 20 to 37 in/mi.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990600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52578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2"/>
              </a:rPr>
              <a:t>john.donahue@modot.mo.gov</a:t>
            </a:r>
            <a:endParaRPr lang="en-US" sz="2800" dirty="0" smtClean="0"/>
          </a:p>
          <a:p>
            <a:r>
              <a:rPr lang="en-US" sz="2800" dirty="0" smtClean="0"/>
              <a:t>(573)526-4334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009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 bwMode="auto">
          <a:xfrm rot="1416192">
            <a:off x="3621455" y="238503"/>
            <a:ext cx="681219" cy="2887087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10800000">
            <a:off x="4343400" y="1752600"/>
            <a:ext cx="3048000" cy="152400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467600" y="30480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Project Limits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PCC 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US" dirty="0" smtClean="0"/>
              <a:t>Existing surfaces </a:t>
            </a:r>
            <a:r>
              <a:rPr lang="en-US" u="sng" dirty="0" smtClean="0"/>
              <a:t>will</a:t>
            </a:r>
            <a:r>
              <a:rPr lang="en-US" dirty="0" smtClean="0"/>
              <a:t> have irregularities.</a:t>
            </a:r>
          </a:p>
          <a:p>
            <a:r>
              <a:rPr lang="en-US" dirty="0" smtClean="0"/>
              <a:t>Estimating for a surface that has yet to be uncovered even more daunting.</a:t>
            </a:r>
          </a:p>
          <a:p>
            <a:r>
              <a:rPr lang="en-US" dirty="0" smtClean="0"/>
              <a:t>½” added to I-35 UBOL – part of contract furnishing quantities, but still considered (acceptable) overrun.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How to Pay for a Concrete Overlay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Cubic yards for furnishing and placing</a:t>
            </a:r>
          </a:p>
          <a:p>
            <a:pPr marL="742950" lvl="2" indent="-342900" eaLnBrk="1" hangingPunct="1">
              <a:buClr>
                <a:schemeClr val="accent2"/>
              </a:buClr>
            </a:pPr>
            <a:r>
              <a:rPr lang="en-US" sz="2800" dirty="0" smtClean="0"/>
              <a:t>Contractor has no risk</a:t>
            </a:r>
          </a:p>
          <a:p>
            <a:pPr marL="742950" lvl="2" indent="-342900" eaLnBrk="1" hangingPunct="1">
              <a:buClr>
                <a:schemeClr val="accent2"/>
              </a:buClr>
            </a:pPr>
            <a:r>
              <a:rPr lang="en-US" sz="2800" dirty="0" smtClean="0"/>
              <a:t>Agency faces possible high overruns</a:t>
            </a:r>
          </a:p>
          <a:p>
            <a:pPr marL="742950" lvl="2" indent="-342900" eaLnBrk="1" hangingPunct="1">
              <a:buClr>
                <a:schemeClr val="accent2"/>
              </a:buClr>
            </a:pPr>
            <a:r>
              <a:rPr lang="en-US" sz="2800" dirty="0" smtClean="0"/>
              <a:t>Asphalt already paid for this way (tonnage)</a:t>
            </a:r>
          </a:p>
          <a:p>
            <a:pPr marL="400050" lvl="2" indent="0" eaLnBrk="1" hangingPunct="1">
              <a:buClr>
                <a:schemeClr val="accent2"/>
              </a:buClr>
              <a:buNone/>
            </a:pPr>
            <a:endParaRPr lang="en-US" sz="2800" dirty="0" smtClean="0"/>
          </a:p>
          <a:p>
            <a:pPr eaLnBrk="1" hangingPunct="1"/>
            <a:r>
              <a:rPr lang="en-US" dirty="0"/>
              <a:t>Square yards for furnishing and </a:t>
            </a:r>
            <a:r>
              <a:rPr lang="en-US" dirty="0" smtClean="0"/>
              <a:t>placing</a:t>
            </a:r>
          </a:p>
          <a:p>
            <a:pPr lvl="1" eaLnBrk="1" hangingPunct="1"/>
            <a:r>
              <a:rPr lang="en-US" dirty="0" smtClean="0"/>
              <a:t>Great </a:t>
            </a:r>
            <a:r>
              <a:rPr lang="en-US" dirty="0"/>
              <a:t>for agency, no overruns</a:t>
            </a:r>
          </a:p>
          <a:p>
            <a:pPr lvl="1" eaLnBrk="1" hangingPunct="1"/>
            <a:r>
              <a:rPr lang="en-US" dirty="0"/>
              <a:t>High risk for contractor, especially on roads with a lot of surface </a:t>
            </a:r>
            <a:r>
              <a:rPr lang="en-US" dirty="0" smtClean="0"/>
              <a:t>irregularities</a:t>
            </a:r>
            <a:endParaRPr lang="en-US" sz="32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06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/>
              <a:t>How to Pay for a Concrete Overlay</a:t>
            </a: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Square yards for placing / cubic yards for furnishing</a:t>
            </a:r>
          </a:p>
          <a:p>
            <a:pPr lvl="1" eaLnBrk="1" hangingPunct="1"/>
            <a:r>
              <a:rPr lang="en-US" dirty="0" smtClean="0"/>
              <a:t>Shared risk for agency and contractor</a:t>
            </a:r>
          </a:p>
          <a:p>
            <a:pPr lvl="1" eaLnBrk="1" hangingPunct="1"/>
            <a:r>
              <a:rPr lang="en-US" dirty="0" smtClean="0"/>
              <a:t>Happy medium?</a:t>
            </a:r>
          </a:p>
          <a:p>
            <a:pPr lvl="1" eaLnBrk="1" hangingPunct="1"/>
            <a:r>
              <a:rPr lang="en-US" dirty="0" smtClean="0"/>
              <a:t>Method of payment for I-35 UBOL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69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Optimum Profile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	</a:t>
            </a:r>
            <a:endParaRPr lang="en-US" sz="4000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981200"/>
            <a:ext cx="3810000" cy="3810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Minimum plan (or structural) thickness</a:t>
            </a:r>
          </a:p>
          <a:p>
            <a:pPr eaLnBrk="1" hangingPunct="1"/>
            <a:r>
              <a:rPr lang="en-US" sz="2800" dirty="0" smtClean="0"/>
              <a:t>Minimum vertical curve length</a:t>
            </a:r>
          </a:p>
          <a:p>
            <a:pPr eaLnBrk="1" hangingPunct="1"/>
            <a:r>
              <a:rPr lang="en-US" sz="2800" dirty="0" smtClean="0"/>
              <a:t>Conventional cross-slope</a:t>
            </a:r>
          </a:p>
          <a:p>
            <a:pPr eaLnBrk="1" hangingPunct="1"/>
            <a:r>
              <a:rPr lang="en-US" sz="2800" dirty="0" smtClean="0"/>
              <a:t>Regular smoothness criteria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038600" y="3581400"/>
            <a:ext cx="838200" cy="639762"/>
          </a:xfrm>
        </p:spPr>
        <p:txBody>
          <a:bodyPr/>
          <a:lstStyle/>
          <a:p>
            <a:pPr algn="ctr"/>
            <a:r>
              <a:rPr lang="en-US" sz="3200" dirty="0" smtClean="0"/>
              <a:t>vs.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53000" y="3581400"/>
            <a:ext cx="4041775" cy="720725"/>
          </a:xfrm>
        </p:spPr>
        <p:txBody>
          <a:bodyPr/>
          <a:lstStyle/>
          <a:p>
            <a:r>
              <a:rPr lang="en-US" sz="2800" dirty="0" smtClean="0"/>
              <a:t>No significant overruns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Optimum Profile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286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Very difficult to reconcile competing issues!!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962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I-35 UBOL project set standard.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D:\office2k\Templates\Presentation Designs\Radar.pot</Template>
  <TotalTime>11233</TotalTime>
  <Words>740</Words>
  <Application>Microsoft Office PowerPoint</Application>
  <PresentationFormat>On-screen Show (4:3)</PresentationFormat>
  <Paragraphs>132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Radar</vt:lpstr>
      <vt:lpstr>Missouri Stringless Paving: I-35 Unbonded Concrete Overlay</vt:lpstr>
      <vt:lpstr>I-35 in Clay County</vt:lpstr>
      <vt:lpstr>I-35 in Clay County</vt:lpstr>
      <vt:lpstr>PowerPoint Presentation</vt:lpstr>
      <vt:lpstr>Estimating PCC Quantities</vt:lpstr>
      <vt:lpstr>How to Pay for a Concrete Overlay</vt:lpstr>
      <vt:lpstr>How to Pay for a Concrete Overlay</vt:lpstr>
      <vt:lpstr>Optimum Profile</vt:lpstr>
      <vt:lpstr>Optimum Profile</vt:lpstr>
      <vt:lpstr>PowerPoint Presentation</vt:lpstr>
      <vt:lpstr>Post-Milling Problems</vt:lpstr>
      <vt:lpstr>PowerPoint Presentation</vt:lpstr>
      <vt:lpstr>Profile Solutions</vt:lpstr>
      <vt:lpstr>PowerPoint Presentation</vt:lpstr>
      <vt:lpstr>Profile Solutions</vt:lpstr>
      <vt:lpstr>Profile Solutions</vt:lpstr>
      <vt:lpstr>Profile Solutions</vt:lpstr>
      <vt:lpstr>Impact of Profile Elevation Change on Total SB Project Length </vt:lpstr>
      <vt:lpstr>PowerPoint Presentation</vt:lpstr>
      <vt:lpstr>  Stringline Problems  </vt:lpstr>
      <vt:lpstr>PowerPoint Presentation</vt:lpstr>
      <vt:lpstr>PowerPoint Presentation</vt:lpstr>
      <vt:lpstr>Total Stations were placed approximately every 300 feet for line-of-sight with prisms.  Transition time between Total Stations less than one minute.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Profile</vt:lpstr>
      <vt:lpstr>Thank You!</vt:lpstr>
    </vt:vector>
  </TitlesOfParts>
  <Company>MoDOT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 Donahue</dc:creator>
  <cp:lastModifiedBy>John Donahue</cp:lastModifiedBy>
  <cp:revision>172</cp:revision>
  <dcterms:created xsi:type="dcterms:W3CDTF">2009-10-08T15:15:00Z</dcterms:created>
  <dcterms:modified xsi:type="dcterms:W3CDTF">2019-05-15T16:20:52Z</dcterms:modified>
</cp:coreProperties>
</file>