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576" r:id="rId3"/>
    <p:sldId id="609" r:id="rId4"/>
    <p:sldId id="602" r:id="rId5"/>
    <p:sldId id="603" r:id="rId6"/>
    <p:sldId id="604" r:id="rId7"/>
    <p:sldId id="577" r:id="rId8"/>
    <p:sldId id="598" r:id="rId9"/>
    <p:sldId id="599" r:id="rId10"/>
    <p:sldId id="610" r:id="rId11"/>
    <p:sldId id="600" r:id="rId12"/>
    <p:sldId id="605" r:id="rId13"/>
    <p:sldId id="608" r:id="rId14"/>
    <p:sldId id="606" r:id="rId15"/>
    <p:sldId id="607" r:id="rId16"/>
    <p:sldId id="6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955"/>
    <a:srgbClr val="19354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847" autoAdjust="0"/>
  </p:normalViewPr>
  <p:slideViewPr>
    <p:cSldViewPr snapToGrid="0">
      <p:cViewPr varScale="1">
        <p:scale>
          <a:sx n="76" d="100"/>
          <a:sy n="76" d="100"/>
        </p:scale>
        <p:origin x="108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1A8F6-81E2-4A47-AB13-137B4054907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CCBFA1-81AA-405F-A553-F6DCBDA0EB3F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Executive Committee</a:t>
          </a:r>
          <a:endParaRPr lang="en-US" dirty="0">
            <a:solidFill>
              <a:schemeClr val="tx2"/>
            </a:solidFill>
          </a:endParaRPr>
        </a:p>
      </dgm:t>
    </dgm:pt>
    <dgm:pt modelId="{E2B56CB0-7BD3-4AA8-AFC6-D62A0AF0C43F}" type="parTrans" cxnId="{9997AE10-C872-4EA6-A718-365A0389F573}">
      <dgm:prSet/>
      <dgm:spPr/>
      <dgm:t>
        <a:bodyPr/>
        <a:lstStyle/>
        <a:p>
          <a:endParaRPr lang="en-US"/>
        </a:p>
      </dgm:t>
    </dgm:pt>
    <dgm:pt modelId="{961C2CFC-E018-4D45-946F-2AF9CDF97687}" type="sibTrans" cxnId="{9997AE10-C872-4EA6-A718-365A0389F573}">
      <dgm:prSet/>
      <dgm:spPr/>
      <dgm:t>
        <a:bodyPr/>
        <a:lstStyle/>
        <a:p>
          <a:endParaRPr lang="en-US"/>
        </a:p>
      </dgm:t>
    </dgm:pt>
    <dgm:pt modelId="{98840877-A167-44CE-8416-410A1940F3C8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Tech. Transfer</a:t>
          </a:r>
          <a:endParaRPr lang="en-US" sz="2000" b="1" dirty="0">
            <a:solidFill>
              <a:schemeClr val="tx2"/>
            </a:solidFill>
          </a:endParaRPr>
        </a:p>
      </dgm:t>
    </dgm:pt>
    <dgm:pt modelId="{EA115FA7-6B98-46E9-B4CB-F0267B6E84EF}" type="parTrans" cxnId="{0C35482B-A4DE-4A92-9D04-26FE737F5DD7}">
      <dgm:prSet/>
      <dgm:spPr/>
      <dgm:t>
        <a:bodyPr/>
        <a:lstStyle/>
        <a:p>
          <a:endParaRPr lang="en-US"/>
        </a:p>
      </dgm:t>
    </dgm:pt>
    <dgm:pt modelId="{6E9186A9-3CE6-42EA-A356-7C9A232F0252}" type="sibTrans" cxnId="{0C35482B-A4DE-4A92-9D04-26FE737F5DD7}">
      <dgm:prSet/>
      <dgm:spPr/>
      <dgm:t>
        <a:bodyPr/>
        <a:lstStyle/>
        <a:p>
          <a:endParaRPr lang="en-US"/>
        </a:p>
      </dgm:t>
    </dgm:pt>
    <dgm:pt modelId="{5E7A34D7-716D-428E-B6E5-177BEBA2C994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Rigid</a:t>
          </a:r>
          <a:endParaRPr lang="en-US" sz="2000" b="1" dirty="0">
            <a:solidFill>
              <a:schemeClr val="tx2"/>
            </a:solidFill>
          </a:endParaRPr>
        </a:p>
      </dgm:t>
    </dgm:pt>
    <dgm:pt modelId="{CC5F2F20-3457-472B-8B88-B2CBA82E7A83}" type="parTrans" cxnId="{CE58DE4F-1258-4B30-8998-A586E6A8C1A4}">
      <dgm:prSet/>
      <dgm:spPr/>
      <dgm:t>
        <a:bodyPr/>
        <a:lstStyle/>
        <a:p>
          <a:endParaRPr lang="en-US"/>
        </a:p>
      </dgm:t>
    </dgm:pt>
    <dgm:pt modelId="{435DBEB4-7072-494B-90F0-FE3C4503F677}" type="sibTrans" cxnId="{CE58DE4F-1258-4B30-8998-A586E6A8C1A4}">
      <dgm:prSet/>
      <dgm:spPr/>
      <dgm:t>
        <a:bodyPr/>
        <a:lstStyle/>
        <a:p>
          <a:endParaRPr lang="en-US"/>
        </a:p>
      </dgm:t>
    </dgm:pt>
    <dgm:pt modelId="{40E951E5-D23D-4286-A68E-60F571891253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Preventative Maintenance</a:t>
          </a:r>
          <a:endParaRPr lang="en-US" sz="2000" b="1" dirty="0">
            <a:solidFill>
              <a:schemeClr val="tx2"/>
            </a:solidFill>
          </a:endParaRPr>
        </a:p>
      </dgm:t>
    </dgm:pt>
    <dgm:pt modelId="{C8273BBC-97D7-4720-AEE9-83C43676B10A}" type="parTrans" cxnId="{F0D5E25B-E5F5-4FEB-A25D-D1A8E809A9C2}">
      <dgm:prSet/>
      <dgm:spPr/>
      <dgm:t>
        <a:bodyPr/>
        <a:lstStyle/>
        <a:p>
          <a:endParaRPr lang="en-US"/>
        </a:p>
      </dgm:t>
    </dgm:pt>
    <dgm:pt modelId="{3EB2256A-D564-4A2D-81D6-DDE8C947537B}" type="sibTrans" cxnId="{F0D5E25B-E5F5-4FEB-A25D-D1A8E809A9C2}">
      <dgm:prSet/>
      <dgm:spPr/>
      <dgm:t>
        <a:bodyPr/>
        <a:lstStyle/>
        <a:p>
          <a:endParaRPr lang="en-US"/>
        </a:p>
      </dgm:t>
    </dgm:pt>
    <dgm:pt modelId="{7292E3FE-FCF2-4D8B-8FBE-5F84401233E6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Intelligent Construction Technologies</a:t>
          </a:r>
          <a:endParaRPr lang="en-US" sz="2000" b="1" dirty="0">
            <a:solidFill>
              <a:schemeClr val="tx2"/>
            </a:solidFill>
          </a:endParaRPr>
        </a:p>
      </dgm:t>
    </dgm:pt>
    <dgm:pt modelId="{BC5E5D8C-2D49-477D-9AC2-FE235185D733}" type="parTrans" cxnId="{B7B7613A-7063-43E4-A413-02A047215999}">
      <dgm:prSet/>
      <dgm:spPr/>
      <dgm:t>
        <a:bodyPr/>
        <a:lstStyle/>
        <a:p>
          <a:endParaRPr lang="en-US"/>
        </a:p>
      </dgm:t>
    </dgm:pt>
    <dgm:pt modelId="{F1FE9B00-F3C1-4BAF-B11C-1E03150C51BA}" type="sibTrans" cxnId="{B7B7613A-7063-43E4-A413-02A047215999}">
      <dgm:prSet/>
      <dgm:spPr/>
      <dgm:t>
        <a:bodyPr/>
        <a:lstStyle/>
        <a:p>
          <a:endParaRPr lang="en-US"/>
        </a:p>
      </dgm:t>
    </dgm:pt>
    <dgm:pt modelId="{76F4400B-1C81-4C84-BB08-55471C585E05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Geotechnical</a:t>
          </a:r>
          <a:endParaRPr lang="en-US" sz="2000" b="1" dirty="0">
            <a:solidFill>
              <a:schemeClr val="tx2"/>
            </a:solidFill>
          </a:endParaRPr>
        </a:p>
      </dgm:t>
    </dgm:pt>
    <dgm:pt modelId="{BDA49780-CC81-400F-89FF-E47F84349624}" type="parTrans" cxnId="{5C2F39E0-427B-47F6-B4F6-63CEC575C5CA}">
      <dgm:prSet/>
      <dgm:spPr/>
      <dgm:t>
        <a:bodyPr/>
        <a:lstStyle/>
        <a:p>
          <a:endParaRPr lang="en-US"/>
        </a:p>
      </dgm:t>
    </dgm:pt>
    <dgm:pt modelId="{7084EC6F-D081-4F83-9C52-353CAF13026C}" type="sibTrans" cxnId="{5C2F39E0-427B-47F6-B4F6-63CEC575C5CA}">
      <dgm:prSet/>
      <dgm:spPr/>
      <dgm:t>
        <a:bodyPr/>
        <a:lstStyle/>
        <a:p>
          <a:endParaRPr lang="en-US"/>
        </a:p>
      </dgm:t>
    </dgm:pt>
    <dgm:pt modelId="{FA47DC52-506D-4F7F-A697-E39DD90B42F8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Flexible</a:t>
          </a:r>
          <a:endParaRPr lang="en-US" sz="2000" b="1" dirty="0">
            <a:solidFill>
              <a:schemeClr val="tx2"/>
            </a:solidFill>
          </a:endParaRPr>
        </a:p>
      </dgm:t>
    </dgm:pt>
    <dgm:pt modelId="{4ADA6211-D4D6-4D96-93CF-D09B39536371}" type="parTrans" cxnId="{11283DD6-1A4A-47BA-94F2-CCD9D07B949C}">
      <dgm:prSet/>
      <dgm:spPr/>
      <dgm:t>
        <a:bodyPr/>
        <a:lstStyle/>
        <a:p>
          <a:endParaRPr lang="en-US"/>
        </a:p>
      </dgm:t>
    </dgm:pt>
    <dgm:pt modelId="{AA2715BF-AEAE-49D5-862C-0B4FDA61E750}" type="sibTrans" cxnId="{11283DD6-1A4A-47BA-94F2-CCD9D07B949C}">
      <dgm:prSet/>
      <dgm:spPr/>
      <dgm:t>
        <a:bodyPr/>
        <a:lstStyle/>
        <a:p>
          <a:endParaRPr lang="en-US"/>
        </a:p>
      </dgm:t>
    </dgm:pt>
    <dgm:pt modelId="{A6E1C044-1504-40BF-9FE2-5C33C21575C9}" type="pres">
      <dgm:prSet presAssocID="{7411A8F6-81E2-4A47-AB13-137B4054907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F0B3F-DD18-4D90-94D9-D00AA29CA6F1}" type="pres">
      <dgm:prSet presAssocID="{7411A8F6-81E2-4A47-AB13-137B40549076}" presName="radial" presStyleCnt="0">
        <dgm:presLayoutVars>
          <dgm:animLvl val="ctr"/>
        </dgm:presLayoutVars>
      </dgm:prSet>
      <dgm:spPr/>
    </dgm:pt>
    <dgm:pt modelId="{47B1B704-5BC6-41DF-A317-65BB8AA7AC75}" type="pres">
      <dgm:prSet presAssocID="{51CCBFA1-81AA-405F-A553-F6DCBDA0EB3F}" presName="centerShape" presStyleLbl="vennNode1" presStyleIdx="0" presStyleCnt="7" custScaleX="130573" custScaleY="112019" custLinFactNeighborX="914" custLinFactNeighborY="1524"/>
      <dgm:spPr/>
      <dgm:t>
        <a:bodyPr/>
        <a:lstStyle/>
        <a:p>
          <a:endParaRPr lang="en-US"/>
        </a:p>
      </dgm:t>
    </dgm:pt>
    <dgm:pt modelId="{91969A5D-77CE-4E2E-94DB-B0937BD00B45}" type="pres">
      <dgm:prSet presAssocID="{98840877-A167-44CE-8416-410A1940F3C8}" presName="node" presStyleLbl="vennNode1" presStyleIdx="1" presStyleCnt="7" custScaleX="166366" custScaleY="101776" custRadScaleRad="109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51FC0-930B-4DA3-946B-ACE66C6F3DAD}" type="pres">
      <dgm:prSet presAssocID="{5E7A34D7-716D-428E-B6E5-177BEBA2C994}" presName="node" presStyleLbl="vennNode1" presStyleIdx="2" presStyleCnt="7" custScaleX="164992" custScaleY="101776" custRadScaleRad="138357" custRadScaleInc="14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DCEA4-EA54-410C-902B-D917BF2FB93E}" type="pres">
      <dgm:prSet presAssocID="{40E951E5-D23D-4286-A68E-60F571891253}" presName="node" presStyleLbl="vennNode1" presStyleIdx="3" presStyleCnt="7" custScaleX="166219" custScaleY="101776" custRadScaleRad="139979" custRadScaleInc="-11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60616-4DC0-47FD-A435-AFAC1FE5D7F6}" type="pres">
      <dgm:prSet presAssocID="{7292E3FE-FCF2-4D8B-8FBE-5F84401233E6}" presName="node" presStyleLbl="vennNode1" presStyleIdx="4" presStyleCnt="7" custScaleX="203646" custScaleY="101776" custRadScaleRad="100945" custRadScaleInc="-7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66EBA-D373-4DDA-8A77-4C2591531C30}" type="pres">
      <dgm:prSet presAssocID="{76F4400B-1C81-4C84-BB08-55471C585E05}" presName="node" presStyleLbl="vennNode1" presStyleIdx="5" presStyleCnt="7" custScaleX="179258" custScaleY="101776" custRadScaleRad="133501" custRadScaleInc="10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28DFC-DCC3-430E-8D21-0C8D65953624}" type="pres">
      <dgm:prSet presAssocID="{FA47DC52-506D-4F7F-A697-E39DD90B42F8}" presName="node" presStyleLbl="vennNode1" presStyleIdx="6" presStyleCnt="7" custScaleX="170476" custScaleY="101776" custRadScaleRad="131455" custRadScaleInc="-13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8EB11-0E0D-44FD-A671-CC03F6C67943}" type="presOf" srcId="{5E7A34D7-716D-428E-B6E5-177BEBA2C994}" destId="{1D951FC0-930B-4DA3-946B-ACE66C6F3DAD}" srcOrd="0" destOrd="0" presId="urn:microsoft.com/office/officeart/2005/8/layout/radial3"/>
    <dgm:cxn modelId="{95C43A0F-2978-4878-B1CE-FCAD4BEB2FFC}" type="presOf" srcId="{98840877-A167-44CE-8416-410A1940F3C8}" destId="{91969A5D-77CE-4E2E-94DB-B0937BD00B45}" srcOrd="0" destOrd="0" presId="urn:microsoft.com/office/officeart/2005/8/layout/radial3"/>
    <dgm:cxn modelId="{6A6E18A6-4540-4F22-8937-2C6F6AAA14DA}" type="presOf" srcId="{76F4400B-1C81-4C84-BB08-55471C585E05}" destId="{8D466EBA-D373-4DDA-8A77-4C2591531C30}" srcOrd="0" destOrd="0" presId="urn:microsoft.com/office/officeart/2005/8/layout/radial3"/>
    <dgm:cxn modelId="{F7C7EEFA-597E-49AD-88F1-44E3E411CFE4}" type="presOf" srcId="{7292E3FE-FCF2-4D8B-8FBE-5F84401233E6}" destId="{8FD60616-4DC0-47FD-A435-AFAC1FE5D7F6}" srcOrd="0" destOrd="0" presId="urn:microsoft.com/office/officeart/2005/8/layout/radial3"/>
    <dgm:cxn modelId="{0C35482B-A4DE-4A92-9D04-26FE737F5DD7}" srcId="{51CCBFA1-81AA-405F-A553-F6DCBDA0EB3F}" destId="{98840877-A167-44CE-8416-410A1940F3C8}" srcOrd="0" destOrd="0" parTransId="{EA115FA7-6B98-46E9-B4CB-F0267B6E84EF}" sibTransId="{6E9186A9-3CE6-42EA-A356-7C9A232F0252}"/>
    <dgm:cxn modelId="{CE58DE4F-1258-4B30-8998-A586E6A8C1A4}" srcId="{51CCBFA1-81AA-405F-A553-F6DCBDA0EB3F}" destId="{5E7A34D7-716D-428E-B6E5-177BEBA2C994}" srcOrd="1" destOrd="0" parTransId="{CC5F2F20-3457-472B-8B88-B2CBA82E7A83}" sibTransId="{435DBEB4-7072-494B-90F0-FE3C4503F677}"/>
    <dgm:cxn modelId="{50B01222-3477-4213-8095-A1F572499DEA}" type="presOf" srcId="{40E951E5-D23D-4286-A68E-60F571891253}" destId="{DB6DCEA4-EA54-410C-902B-D917BF2FB93E}" srcOrd="0" destOrd="0" presId="urn:microsoft.com/office/officeart/2005/8/layout/radial3"/>
    <dgm:cxn modelId="{11283DD6-1A4A-47BA-94F2-CCD9D07B949C}" srcId="{51CCBFA1-81AA-405F-A553-F6DCBDA0EB3F}" destId="{FA47DC52-506D-4F7F-A697-E39DD90B42F8}" srcOrd="5" destOrd="0" parTransId="{4ADA6211-D4D6-4D96-93CF-D09B39536371}" sibTransId="{AA2715BF-AEAE-49D5-862C-0B4FDA61E750}"/>
    <dgm:cxn modelId="{E3813E7B-7551-4E9A-941C-BC913BD1DCFD}" type="presOf" srcId="{FA47DC52-506D-4F7F-A697-E39DD90B42F8}" destId="{B0D28DFC-DCC3-430E-8D21-0C8D65953624}" srcOrd="0" destOrd="0" presId="urn:microsoft.com/office/officeart/2005/8/layout/radial3"/>
    <dgm:cxn modelId="{F0D5E25B-E5F5-4FEB-A25D-D1A8E809A9C2}" srcId="{51CCBFA1-81AA-405F-A553-F6DCBDA0EB3F}" destId="{40E951E5-D23D-4286-A68E-60F571891253}" srcOrd="2" destOrd="0" parTransId="{C8273BBC-97D7-4720-AEE9-83C43676B10A}" sibTransId="{3EB2256A-D564-4A2D-81D6-DDE8C947537B}"/>
    <dgm:cxn modelId="{B7B7613A-7063-43E4-A413-02A047215999}" srcId="{51CCBFA1-81AA-405F-A553-F6DCBDA0EB3F}" destId="{7292E3FE-FCF2-4D8B-8FBE-5F84401233E6}" srcOrd="3" destOrd="0" parTransId="{BC5E5D8C-2D49-477D-9AC2-FE235185D733}" sibTransId="{F1FE9B00-F3C1-4BAF-B11C-1E03150C51BA}"/>
    <dgm:cxn modelId="{5C2F39E0-427B-47F6-B4F6-63CEC575C5CA}" srcId="{51CCBFA1-81AA-405F-A553-F6DCBDA0EB3F}" destId="{76F4400B-1C81-4C84-BB08-55471C585E05}" srcOrd="4" destOrd="0" parTransId="{BDA49780-CC81-400F-89FF-E47F84349624}" sibTransId="{7084EC6F-D081-4F83-9C52-353CAF13026C}"/>
    <dgm:cxn modelId="{9997AE10-C872-4EA6-A718-365A0389F573}" srcId="{7411A8F6-81E2-4A47-AB13-137B40549076}" destId="{51CCBFA1-81AA-405F-A553-F6DCBDA0EB3F}" srcOrd="0" destOrd="0" parTransId="{E2B56CB0-7BD3-4AA8-AFC6-D62A0AF0C43F}" sibTransId="{961C2CFC-E018-4D45-946F-2AF9CDF97687}"/>
    <dgm:cxn modelId="{B62AF02A-2CD3-405B-ACE3-184C97D53B55}" type="presOf" srcId="{51CCBFA1-81AA-405F-A553-F6DCBDA0EB3F}" destId="{47B1B704-5BC6-41DF-A317-65BB8AA7AC75}" srcOrd="0" destOrd="0" presId="urn:microsoft.com/office/officeart/2005/8/layout/radial3"/>
    <dgm:cxn modelId="{8BD6C022-0516-4C2E-B679-49CA12AB97FA}" type="presOf" srcId="{7411A8F6-81E2-4A47-AB13-137B40549076}" destId="{A6E1C044-1504-40BF-9FE2-5C33C21575C9}" srcOrd="0" destOrd="0" presId="urn:microsoft.com/office/officeart/2005/8/layout/radial3"/>
    <dgm:cxn modelId="{4AD2F5F1-F40E-43A6-901C-3AA9956814F6}" type="presParOf" srcId="{A6E1C044-1504-40BF-9FE2-5C33C21575C9}" destId="{3F7F0B3F-DD18-4D90-94D9-D00AA29CA6F1}" srcOrd="0" destOrd="0" presId="urn:microsoft.com/office/officeart/2005/8/layout/radial3"/>
    <dgm:cxn modelId="{693FA27A-FA49-4EF8-8141-E70F1CF3DE8B}" type="presParOf" srcId="{3F7F0B3F-DD18-4D90-94D9-D00AA29CA6F1}" destId="{47B1B704-5BC6-41DF-A317-65BB8AA7AC75}" srcOrd="0" destOrd="0" presId="urn:microsoft.com/office/officeart/2005/8/layout/radial3"/>
    <dgm:cxn modelId="{29D3A4A9-5F69-458D-B106-58B14D2CE22D}" type="presParOf" srcId="{3F7F0B3F-DD18-4D90-94D9-D00AA29CA6F1}" destId="{91969A5D-77CE-4E2E-94DB-B0937BD00B45}" srcOrd="1" destOrd="0" presId="urn:microsoft.com/office/officeart/2005/8/layout/radial3"/>
    <dgm:cxn modelId="{59702ED0-D816-40D9-BF81-19DFEED77391}" type="presParOf" srcId="{3F7F0B3F-DD18-4D90-94D9-D00AA29CA6F1}" destId="{1D951FC0-930B-4DA3-946B-ACE66C6F3DAD}" srcOrd="2" destOrd="0" presId="urn:microsoft.com/office/officeart/2005/8/layout/radial3"/>
    <dgm:cxn modelId="{8AD5A976-0BA8-4AB1-B920-D1D6BEBD5FF1}" type="presParOf" srcId="{3F7F0B3F-DD18-4D90-94D9-D00AA29CA6F1}" destId="{DB6DCEA4-EA54-410C-902B-D917BF2FB93E}" srcOrd="3" destOrd="0" presId="urn:microsoft.com/office/officeart/2005/8/layout/radial3"/>
    <dgm:cxn modelId="{8BF17D3A-B0E6-4059-B4FD-BDCF7CF82244}" type="presParOf" srcId="{3F7F0B3F-DD18-4D90-94D9-D00AA29CA6F1}" destId="{8FD60616-4DC0-47FD-A435-AFAC1FE5D7F6}" srcOrd="4" destOrd="0" presId="urn:microsoft.com/office/officeart/2005/8/layout/radial3"/>
    <dgm:cxn modelId="{DF57170B-B0B9-415A-A734-73F8435DF170}" type="presParOf" srcId="{3F7F0B3F-DD18-4D90-94D9-D00AA29CA6F1}" destId="{8D466EBA-D373-4DDA-8A77-4C2591531C30}" srcOrd="5" destOrd="0" presId="urn:microsoft.com/office/officeart/2005/8/layout/radial3"/>
    <dgm:cxn modelId="{A5EEC296-A856-40FA-B7EB-C5CF259D5272}" type="presParOf" srcId="{3F7F0B3F-DD18-4D90-94D9-D00AA29CA6F1}" destId="{B0D28DFC-DCC3-430E-8D21-0C8D65953624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1B704-5BC6-41DF-A317-65BB8AA7AC75}">
      <dsp:nvSpPr>
        <dsp:cNvPr id="0" name=""/>
        <dsp:cNvSpPr/>
      </dsp:nvSpPr>
      <dsp:spPr>
        <a:xfrm>
          <a:off x="2785974" y="992247"/>
          <a:ext cx="3587319" cy="3077573"/>
        </a:xfrm>
        <a:prstGeom prst="ellipse">
          <a:avLst/>
        </a:prstGeom>
        <a:solidFill>
          <a:schemeClr val="accent2">
            <a:alpha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2"/>
              </a:solidFill>
            </a:rPr>
            <a:t>Executive Committee</a:t>
          </a:r>
          <a:endParaRPr lang="en-US" sz="4200" kern="1200" dirty="0">
            <a:solidFill>
              <a:schemeClr val="tx2"/>
            </a:solidFill>
          </a:endParaRPr>
        </a:p>
      </dsp:txBody>
      <dsp:txXfrm>
        <a:off x="3311325" y="1442947"/>
        <a:ext cx="2536617" cy="2176173"/>
      </dsp:txXfrm>
    </dsp:sp>
    <dsp:sp modelId="{91969A5D-77CE-4E2E-94DB-B0937BD00B45}">
      <dsp:nvSpPr>
        <dsp:cNvPr id="0" name=""/>
        <dsp:cNvSpPr/>
      </dsp:nvSpPr>
      <dsp:spPr>
        <a:xfrm>
          <a:off x="3404257" y="-11707"/>
          <a:ext cx="2285342" cy="1398080"/>
        </a:xfrm>
        <a:prstGeom prst="ellipse">
          <a:avLst/>
        </a:prstGeom>
        <a:solidFill>
          <a:schemeClr val="accent1">
            <a:alpha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Tech. Transfer</a:t>
          </a:r>
          <a:endParaRPr lang="en-US" sz="2000" b="1" kern="1200" dirty="0">
            <a:solidFill>
              <a:schemeClr val="tx2"/>
            </a:solidFill>
          </a:endParaRPr>
        </a:p>
      </dsp:txBody>
      <dsp:txXfrm>
        <a:off x="3738938" y="193037"/>
        <a:ext cx="1615980" cy="988592"/>
      </dsp:txXfrm>
    </dsp:sp>
    <dsp:sp modelId="{1D951FC0-930B-4DA3-946B-ACE66C6F3DAD}">
      <dsp:nvSpPr>
        <dsp:cNvPr id="0" name=""/>
        <dsp:cNvSpPr/>
      </dsp:nvSpPr>
      <dsp:spPr>
        <a:xfrm>
          <a:off x="5721833" y="882868"/>
          <a:ext cx="2266468" cy="1398080"/>
        </a:xfrm>
        <a:prstGeom prst="ellipse">
          <a:avLst/>
        </a:prstGeom>
        <a:solidFill>
          <a:schemeClr val="accent1">
            <a:alpha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Rigid</a:t>
          </a:r>
          <a:endParaRPr lang="en-US" sz="2000" b="1" kern="1200" dirty="0">
            <a:solidFill>
              <a:schemeClr val="tx2"/>
            </a:solidFill>
          </a:endParaRPr>
        </a:p>
      </dsp:txBody>
      <dsp:txXfrm>
        <a:off x="6053750" y="1087612"/>
        <a:ext cx="1602634" cy="988592"/>
      </dsp:txXfrm>
    </dsp:sp>
    <dsp:sp modelId="{DB6DCEA4-EA54-410C-902B-D917BF2FB93E}">
      <dsp:nvSpPr>
        <dsp:cNvPr id="0" name=""/>
        <dsp:cNvSpPr/>
      </dsp:nvSpPr>
      <dsp:spPr>
        <a:xfrm>
          <a:off x="5704859" y="2769524"/>
          <a:ext cx="2283323" cy="1398080"/>
        </a:xfrm>
        <a:prstGeom prst="ellipse">
          <a:avLst/>
        </a:prstGeom>
        <a:solidFill>
          <a:schemeClr val="accent1">
            <a:alpha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Preventative Maintenance</a:t>
          </a:r>
          <a:endParaRPr lang="en-US" sz="2000" b="1" kern="1200" dirty="0">
            <a:solidFill>
              <a:schemeClr val="tx2"/>
            </a:solidFill>
          </a:endParaRPr>
        </a:p>
      </dsp:txBody>
      <dsp:txXfrm>
        <a:off x="6039244" y="2974268"/>
        <a:ext cx="1614553" cy="988592"/>
      </dsp:txXfrm>
    </dsp:sp>
    <dsp:sp modelId="{8FD60616-4DC0-47FD-A435-AFAC1FE5D7F6}">
      <dsp:nvSpPr>
        <dsp:cNvPr id="0" name=""/>
        <dsp:cNvSpPr/>
      </dsp:nvSpPr>
      <dsp:spPr>
        <a:xfrm>
          <a:off x="3289302" y="3566627"/>
          <a:ext cx="2797451" cy="1398080"/>
        </a:xfrm>
        <a:prstGeom prst="ellipse">
          <a:avLst/>
        </a:prstGeom>
        <a:solidFill>
          <a:schemeClr val="accent1">
            <a:alpha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Intelligent Construction Technologies</a:t>
          </a:r>
          <a:endParaRPr lang="en-US" sz="2000" b="1" kern="1200" dirty="0">
            <a:solidFill>
              <a:schemeClr val="tx2"/>
            </a:solidFill>
          </a:endParaRPr>
        </a:p>
      </dsp:txBody>
      <dsp:txXfrm>
        <a:off x="3698979" y="3771371"/>
        <a:ext cx="1978097" cy="988592"/>
      </dsp:txXfrm>
    </dsp:sp>
    <dsp:sp modelId="{8D466EBA-D373-4DDA-8A77-4C2591531C30}">
      <dsp:nvSpPr>
        <dsp:cNvPr id="0" name=""/>
        <dsp:cNvSpPr/>
      </dsp:nvSpPr>
      <dsp:spPr>
        <a:xfrm>
          <a:off x="1124276" y="2727630"/>
          <a:ext cx="2462437" cy="1398080"/>
        </a:xfrm>
        <a:prstGeom prst="ellipse">
          <a:avLst/>
        </a:prstGeom>
        <a:solidFill>
          <a:schemeClr val="accent1">
            <a:alpha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Geotechnical</a:t>
          </a:r>
          <a:endParaRPr lang="en-US" sz="2000" b="1" kern="1200" dirty="0">
            <a:solidFill>
              <a:schemeClr val="tx2"/>
            </a:solidFill>
          </a:endParaRPr>
        </a:p>
      </dsp:txBody>
      <dsp:txXfrm>
        <a:off x="1484892" y="2932374"/>
        <a:ext cx="1741205" cy="988592"/>
      </dsp:txXfrm>
    </dsp:sp>
    <dsp:sp modelId="{B0D28DFC-DCC3-430E-8D21-0C8D65953624}">
      <dsp:nvSpPr>
        <dsp:cNvPr id="0" name=""/>
        <dsp:cNvSpPr/>
      </dsp:nvSpPr>
      <dsp:spPr>
        <a:xfrm>
          <a:off x="1193803" y="900211"/>
          <a:ext cx="2341800" cy="1398080"/>
        </a:xfrm>
        <a:prstGeom prst="ellipse">
          <a:avLst/>
        </a:prstGeom>
        <a:solidFill>
          <a:schemeClr val="accent1">
            <a:alpha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Flexible</a:t>
          </a:r>
          <a:endParaRPr lang="en-US" sz="2000" b="1" kern="1200" dirty="0">
            <a:solidFill>
              <a:schemeClr val="tx2"/>
            </a:solidFill>
          </a:endParaRPr>
        </a:p>
      </dsp:txBody>
      <dsp:txXfrm>
        <a:off x="1536752" y="1104955"/>
        <a:ext cx="1655902" cy="988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9AABC-A8B0-44AF-9EBB-6B931C757EC3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B4CC-D38A-47C7-A599-37AA99C7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8BD3-5C4E-4351-B70B-62D35DBD622F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1CC54-9700-47AB-BCA4-549EF61A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425321-9561-4605-A15F-D38B6EE6E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61B62C-C8EA-4827-913A-E54BB767C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066A89-8CC7-4AFE-ACFB-555426E1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54B126-0DA8-4065-9A8B-2D183C72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7D4117-C7C2-487C-87AB-D2E88B28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23D32-E15E-479F-BB3C-3554ACF8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82D617-F893-4436-876A-526931185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550AFC-7D6F-462A-97C0-0D23CF13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F9F3D5-755A-4039-9490-E0F48B51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109882-02C3-4FA8-908F-5D446E3E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31C3E29-7329-403A-90C9-8FFFBD9DC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8EF777-93B3-4BC9-BAE8-6EFD03D6E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8EB22D-3B75-4575-93E5-56530BEA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142A1B-E87F-46C3-8393-7C5C8A2C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D1657A-FE4A-4C65-A196-9582C4A1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9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025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563"/>
              </a:spcAft>
              <a:buNone/>
              <a:defRPr sz="1013" baseline="0"/>
            </a:lvl1pPr>
          </a:lstStyle>
          <a:p>
            <a:r>
              <a:rPr lang="en-US" sz="1013" dirty="0" err="1" smtClean="0"/>
              <a:t>Firstname</a:t>
            </a:r>
            <a:r>
              <a:rPr lang="en-US" sz="1013" dirty="0" smtClean="0"/>
              <a:t> </a:t>
            </a:r>
            <a:r>
              <a:rPr lang="en-US" sz="1013" dirty="0" err="1" smtClean="0"/>
              <a:t>Lastname</a:t>
            </a:r>
            <a:r>
              <a:rPr lang="en-US" sz="1013" dirty="0" smtClean="0"/>
              <a:t> | Job Title</a:t>
            </a:r>
          </a:p>
          <a:p>
            <a:r>
              <a:rPr lang="en-US" sz="1013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02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563"/>
              </a:spcAft>
              <a:buNone/>
              <a:defRPr sz="1013" baseline="0"/>
            </a:lvl1pPr>
          </a:lstStyle>
          <a:p>
            <a:r>
              <a:rPr lang="en-US" sz="1013" dirty="0" err="1" smtClean="0"/>
              <a:t>Firstname</a:t>
            </a:r>
            <a:r>
              <a:rPr lang="en-US" sz="1013" dirty="0" smtClean="0"/>
              <a:t> </a:t>
            </a:r>
            <a:r>
              <a:rPr lang="en-US" sz="1013" dirty="0" err="1" smtClean="0"/>
              <a:t>Lastname</a:t>
            </a:r>
            <a:r>
              <a:rPr lang="en-US" sz="1013" dirty="0" smtClean="0"/>
              <a:t> | Job Title</a:t>
            </a:r>
          </a:p>
          <a:p>
            <a:r>
              <a:rPr lang="en-US" sz="1013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40" y="1842964"/>
            <a:ext cx="5324723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2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13" baseline="0"/>
            </a:lvl1pPr>
          </a:lstStyle>
          <a:p>
            <a:r>
              <a:rPr lang="en-US" sz="1013" dirty="0" err="1" smtClean="0"/>
              <a:t>Firstname</a:t>
            </a:r>
            <a:r>
              <a:rPr lang="en-US" sz="1013" dirty="0" smtClean="0"/>
              <a:t> </a:t>
            </a:r>
            <a:r>
              <a:rPr lang="en-US" sz="1013" dirty="0" err="1" smtClean="0"/>
              <a:t>Lastname</a:t>
            </a:r>
            <a:r>
              <a:rPr lang="en-US" sz="1013" dirty="0" smtClean="0"/>
              <a:t> | Job Title</a:t>
            </a:r>
          </a:p>
          <a:p>
            <a:r>
              <a:rPr lang="en-US" sz="1013" dirty="0" smtClean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16" y="6000575"/>
            <a:ext cx="2893869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7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1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422" y="705498"/>
            <a:ext cx="2893869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013" baseline="0"/>
            </a:lvl1pPr>
          </a:lstStyle>
          <a:p>
            <a:r>
              <a:rPr lang="en-US" sz="1013" dirty="0" err="1" smtClean="0"/>
              <a:t>Firstname</a:t>
            </a:r>
            <a:r>
              <a:rPr lang="en-US" sz="1013" dirty="0" smtClean="0"/>
              <a:t> </a:t>
            </a:r>
            <a:r>
              <a:rPr lang="en-US" sz="1013" dirty="0" err="1" smtClean="0"/>
              <a:t>Lastname</a:t>
            </a:r>
            <a:r>
              <a:rPr lang="en-US" sz="1013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561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500"/>
            </a:lvl1pPr>
            <a:lvl2pPr>
              <a:buClr>
                <a:schemeClr val="accent1"/>
              </a:buClr>
              <a:defRPr sz="25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5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4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D5B101-A133-4BC4-8EC5-480D4DC2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B3FACD-6C71-4A91-9BD0-68334EA6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82CBF2-514C-42CE-ACD1-CA679F73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686351-FDD4-445E-99E7-64378144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E85419-6D1A-497E-AD9E-E6F058E9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6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192881" indent="-192881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6"/>
            </a:lvl1pPr>
            <a:lvl2pPr marL="450056" indent="-192881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81"/>
            </a:lvl2pPr>
            <a:lvl3pPr marL="675085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3pPr>
            <a:lvl4pPr marL="932260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4pPr>
            <a:lvl5pPr marL="1189435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6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6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385763" indent="-128588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406">
                <a:solidFill>
                  <a:schemeClr val="bg1"/>
                </a:solidFill>
              </a:defRPr>
            </a:lvl1pPr>
            <a:lvl2pPr marL="642938" indent="-128588">
              <a:lnSpc>
                <a:spcPct val="100000"/>
              </a:lnSpc>
              <a:buClr>
                <a:schemeClr val="accent2"/>
              </a:buClr>
              <a:defRPr sz="1181">
                <a:solidFill>
                  <a:schemeClr val="bg1"/>
                </a:solidFill>
              </a:defRPr>
            </a:lvl2pPr>
            <a:lvl3pPr marL="900113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3pPr>
            <a:lvl4pPr marL="1157288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4pPr>
            <a:lvl5pPr marL="1414463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69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385763" indent="-128588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642938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900113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157288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414463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193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8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6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8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8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CEF93-CEBA-4481-85FC-59C4965A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B11FF7-7D63-433D-88EF-D1984D8F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95049-50E0-4A30-AF6D-7810F2D8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627303-60DF-4123-B5E0-C60C3BE3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628730-8B05-4701-8BB2-FFBEE45E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3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0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1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7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1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7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3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38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DAB8FB-4C86-4DF5-BDF1-616D9EC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310FF7-0644-49C9-AD79-140B84E75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C5968A-3FA3-4E04-A5A7-AA5BC9E7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5F93A6-713E-41F1-ABB5-3EFDA0C6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131372-674F-43F4-BB50-80758876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6A6F77-FB9A-4472-9954-EBADDA07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77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102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90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4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1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7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721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8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F507C2-FBAF-452A-A7D4-60DD87A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03AE74-5330-4C9B-B398-41E493634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2C6553-3FFD-47A1-A425-F8A3C36DE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B41D6A-F9D0-4D08-9C63-2F643C6C9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BF28C0B-9127-49E4-BA9D-08E6F9090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B52CE42-C1D4-4300-9B2C-4C2C8F2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6282E24-7C62-4562-86C9-4829C8D6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F3D621-0B09-44EB-9B81-7F003498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7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4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813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3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813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3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317129" algn="l"/>
                <a:tab pos="2120801" algn="l"/>
              </a:tabLst>
              <a:defRPr sz="3094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518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9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53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6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6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934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563"/>
              </a:spcAft>
              <a:tabLst>
                <a:tab pos="2120801" algn="l"/>
              </a:tabLst>
              <a:defRPr sz="3938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478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1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929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375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500" i="0"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976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501408-481C-45C1-88F5-A349B81D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0DD075B-AF9B-47D6-9E0B-094C1DD4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A5D574-1C91-4926-89C7-22CCF6FE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595984-3F9C-4BC8-81E1-7E917A65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7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375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500" i="0"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5/19/2019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65" y="630935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7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</a:t>
            </a:r>
            <a:r>
              <a:rPr lang="en-US" dirty="0" smtClean="0">
                <a:solidFill>
                  <a:srgbClr val="003865"/>
                </a:solidFill>
              </a:rPr>
              <a:t>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65" y="630936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4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216026"/>
            <a:ext cx="9144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0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062D3B-8388-48A3-A9B7-8392B42C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9CAFF57-F760-49DD-BAB2-4B1961D2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149B0B-DD98-44DE-99D3-D997824C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BCD002-5A70-4590-905C-99117A1C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B9AD92-C090-4A91-AA21-E124DBDF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90FC0D-0059-4989-9633-97106EE39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50C73C-BCA4-497B-A8E0-1AE37DC1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E25C15-8D57-474D-89E2-F96238B0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B50DD2-F84D-4FBD-8246-05340E8D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AF662-59BE-4278-B9DE-F02DA72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7C1269D-6A09-4FC2-B0F1-AB27A816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20B086-7B96-43D7-9865-F6E35849B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76992B-4458-4B09-93DF-745E123E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870670-E099-43E2-9E43-AFE4AF8F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619E19-3B38-4FD9-8393-E9A4A876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097E52-865C-477C-9FD7-A32B048590A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523ACC-8C4D-4A47-A462-CBD4FB1C2B00}"/>
              </a:ext>
            </a:extLst>
          </p:cNvPr>
          <p:cNvSpPr/>
          <p:nvPr userDrawn="1"/>
        </p:nvSpPr>
        <p:spPr>
          <a:xfrm>
            <a:off x="3255413" y="6340476"/>
            <a:ext cx="5888586" cy="409711"/>
          </a:xfrm>
          <a:prstGeom prst="rect">
            <a:avLst/>
          </a:prstGeom>
          <a:solidFill>
            <a:srgbClr val="1935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B8E3A8E-9A54-49F3-A919-F3B92D6E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C940AB-7E09-40D2-90BD-2D4F4D4E5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61FCD3-A7DB-4CA7-A76E-730602634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16B7-76FF-4C7A-BC57-56720CBE07C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18E365-F9B5-4E31-A43C-8E69AE309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21AB0E-CB2E-45FD-99BB-6B5DB2E4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D7F330-0EB2-4C21-918D-0959927A2D46}"/>
              </a:ext>
            </a:extLst>
          </p:cNvPr>
          <p:cNvSpPr txBox="1"/>
          <p:nvPr userDrawn="1"/>
        </p:nvSpPr>
        <p:spPr>
          <a:xfrm>
            <a:off x="3341141" y="6352211"/>
            <a:ext cx="6606540" cy="300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50" b="1" i="0" dirty="0">
                <a:solidFill>
                  <a:schemeClr val="bg1"/>
                </a:solidFill>
                <a:latin typeface="Helvetica" panose="020B0604020202020204" pitchFamily="2" charset="0"/>
              </a:rPr>
              <a:t>ARRA Semi-Annual Meeting | Minneapolis, MN | October 16-19, 2017</a:t>
            </a:r>
          </a:p>
        </p:txBody>
      </p:sp>
    </p:spTree>
    <p:extLst>
      <p:ext uri="{BB962C8B-B14F-4D97-AF65-F5344CB8AC3E}">
        <p14:creationId xmlns:p14="http://schemas.microsoft.com/office/powerpoint/2010/main" val="139133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71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5/19/2019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9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39" r:id="rId51"/>
  </p:sldLayoutIdLst>
  <p:timing>
    <p:tnLst>
      <p:par>
        <p:cTn id="1" dur="indefinite" restart="never" nodeType="tmRoot"/>
      </p:par>
    </p:tnLst>
  </p:timing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100000"/>
        </a:lnSpc>
        <a:spcBef>
          <a:spcPts val="563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.state.mn.us/mnroad/nrra/structureandteams/intellconst/index.html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2" y="152400"/>
            <a:ext cx="8919882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National Road Research Alliance</a:t>
            </a:r>
            <a:br>
              <a:rPr lang="en-US" sz="4400" b="1" dirty="0" smtClean="0"/>
            </a:br>
            <a:r>
              <a:rPr lang="en-US" sz="3600" b="1" dirty="0" smtClean="0"/>
              <a:t>Intelligent Construction Technologies</a:t>
            </a:r>
            <a:r>
              <a:rPr lang="en-US" sz="3600" b="1" dirty="0" smtClean="0"/>
              <a:t> </a:t>
            </a:r>
            <a:r>
              <a:rPr lang="en-US" sz="3600" b="1" dirty="0" smtClean="0"/>
              <a:t>Team Update</a:t>
            </a:r>
            <a:endParaRPr lang="en-US" sz="3600" b="1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45" y="1363000"/>
            <a:ext cx="6672509" cy="352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5746" y="4889499"/>
            <a:ext cx="653665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Rebecca Embacher(</a:t>
            </a:r>
            <a:r>
              <a:rPr lang="en-US" sz="2800" b="1" dirty="0" err="1" smtClean="0">
                <a:solidFill>
                  <a:schemeClr val="tx2"/>
                </a:solidFill>
              </a:rPr>
              <a:t>MnDOT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Advanced Materials and Technology Engineer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rebecca.embacher@state.mn.us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2047" y="152400"/>
            <a:ext cx="8695765" cy="914400"/>
          </a:xfrm>
        </p:spPr>
        <p:txBody>
          <a:bodyPr>
            <a:noAutofit/>
          </a:bodyPr>
          <a:lstStyle/>
          <a:p>
            <a:r>
              <a:rPr lang="en-US" sz="2600" dirty="0" smtClean="0"/>
              <a:t>Building Information Modeling (BIM) for Pavements Workshop</a:t>
            </a:r>
            <a:br>
              <a:rPr lang="en-US" sz="2600" dirty="0" smtClean="0"/>
            </a:br>
            <a:r>
              <a:rPr lang="en-US" sz="2600" dirty="0" smtClean="0"/>
              <a:t>…Asset Management, Planning, Design and Construction</a:t>
            </a:r>
            <a:endParaRPr lang="en-US" sz="2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7968" y="1601507"/>
            <a:ext cx="7886700" cy="4351338"/>
          </a:xfrm>
        </p:spPr>
        <p:txBody>
          <a:bodyPr/>
          <a:lstStyle/>
          <a:p>
            <a:r>
              <a:rPr lang="en-US" sz="2400" dirty="0" smtClean="0"/>
              <a:t>Objective:  Increase education on BIM for Pavements</a:t>
            </a:r>
          </a:p>
          <a:p>
            <a:r>
              <a:rPr lang="en-US" sz="2400" dirty="0" smtClean="0"/>
              <a:t>Task Completed:  May 21, 2019 Workshop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889250"/>
            <a:ext cx="90106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011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Evaluation of Levels 3-4 Intelligent Compaction Measurement Values (ICMV) for Soils Subgrade and Aggregate Subbase Compaction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– Contract Creation</a:t>
            </a:r>
          </a:p>
          <a:p>
            <a:endParaRPr lang="en-US" dirty="0" smtClean="0"/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Task 1:  Project Management</a:t>
            </a:r>
          </a:p>
          <a:p>
            <a:pPr lvl="2"/>
            <a:r>
              <a:rPr lang="en-US" dirty="0" smtClean="0"/>
              <a:t>Meetings:  Kickoff, 2 update meetings</a:t>
            </a:r>
          </a:p>
          <a:p>
            <a:pPr lvl="2"/>
            <a:r>
              <a:rPr lang="en-US" dirty="0" smtClean="0"/>
              <a:t>Reports:  5 Quarterly Progress, Final Report </a:t>
            </a:r>
          </a:p>
          <a:p>
            <a:pPr lvl="2"/>
            <a:r>
              <a:rPr lang="en-US" dirty="0" smtClean="0"/>
              <a:t>Identification of Level 3-4 ICMV Solutions &amp; 1-2 solutions for comparison</a:t>
            </a:r>
          </a:p>
        </p:txBody>
      </p:sp>
    </p:spTree>
    <p:extLst>
      <p:ext uri="{BB962C8B-B14F-4D97-AF65-F5344CB8AC3E}">
        <p14:creationId xmlns:p14="http://schemas.microsoft.com/office/powerpoint/2010/main" val="235722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011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Evaluation of Levels 3-4 Intelligent Compaction Measurement Values (ICMV) for Soils Subgrade and Aggregate Subbase Compaction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588" lvl="1"/>
            <a:r>
              <a:rPr lang="en-US" dirty="0"/>
              <a:t>Task 2:  Level 3-4 ICMV Integration</a:t>
            </a:r>
          </a:p>
          <a:p>
            <a:pPr lvl="2"/>
            <a:r>
              <a:rPr lang="en-US" dirty="0"/>
              <a:t>Integrate IC systems with Level 3-4 </a:t>
            </a:r>
            <a:r>
              <a:rPr lang="en-US" dirty="0" smtClean="0"/>
              <a:t>ICMVs</a:t>
            </a:r>
          </a:p>
          <a:p>
            <a:endParaRPr lang="en-US" dirty="0" smtClean="0"/>
          </a:p>
          <a:p>
            <a:r>
              <a:rPr lang="en-US" dirty="0" smtClean="0"/>
              <a:t>Task 3:  Roller Instrumentation and Field Tests</a:t>
            </a:r>
          </a:p>
          <a:p>
            <a:endParaRPr lang="en-US" dirty="0" smtClean="0"/>
          </a:p>
          <a:p>
            <a:r>
              <a:rPr lang="en-US" dirty="0" smtClean="0"/>
              <a:t>Task 4:  Data Analysis and Final Report</a:t>
            </a:r>
          </a:p>
        </p:txBody>
      </p:sp>
    </p:spTree>
    <p:extLst>
      <p:ext uri="{BB962C8B-B14F-4D97-AF65-F5344CB8AC3E}">
        <p14:creationId xmlns:p14="http://schemas.microsoft.com/office/powerpoint/2010/main" val="118479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Dielectric Constant Data in </a:t>
            </a:r>
            <a:r>
              <a:rPr lang="en-US" dirty="0" err="1" smtClean="0"/>
              <a:t>Veta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Status:  Executed Contract</a:t>
            </a:r>
          </a:p>
          <a:p>
            <a:pPr lvl="1"/>
            <a:r>
              <a:rPr lang="en-US" dirty="0" smtClean="0"/>
              <a:t>TPF-5 (334) Amendment No. 2</a:t>
            </a:r>
          </a:p>
          <a:p>
            <a:endParaRPr lang="en-US" dirty="0" smtClean="0"/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Import GPR dielectric constants data files in the AASHTO Intelligent Construction Data Standard Format</a:t>
            </a:r>
          </a:p>
          <a:p>
            <a:pPr lvl="1"/>
            <a:r>
              <a:rPr lang="en-US" dirty="0" smtClean="0"/>
              <a:t>Add data maps, filters and analyses for dielectric constant data and predicted air voids.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9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Seismic Approach for Quality Management of Asphalt Pavement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Status:  Development of RFP</a:t>
            </a:r>
          </a:p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Develop a field characterization tool and associated data processing software capable of acquiring seismic data in a non-destructive, non-contact, rolling fashion for the measurement of the seismic velocity of newly, constructed asphalt pavement layers.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9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6066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Intelligent Construction Technologies (ICT) Team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879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NRRA Structure and Teams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9447727"/>
              </p:ext>
            </p:extLst>
          </p:nvPr>
        </p:nvGraphicFramePr>
        <p:xfrm>
          <a:off x="0" y="1409700"/>
          <a:ext cx="90043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166145" y="6016451"/>
            <a:ext cx="324351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Added in 2018</a:t>
            </a:r>
            <a:endParaRPr 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NRRA ICT Team | Mission Statement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28650" y="198905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ICT includes innovative technologies for:</a:t>
            </a:r>
          </a:p>
          <a:p>
            <a:r>
              <a:rPr lang="en-US" sz="2800" dirty="0" smtClean="0"/>
              <a:t>Planning</a:t>
            </a:r>
          </a:p>
          <a:p>
            <a:r>
              <a:rPr lang="en-US" sz="2800" dirty="0" smtClean="0"/>
              <a:t>Design</a:t>
            </a:r>
          </a:p>
          <a:p>
            <a:r>
              <a:rPr lang="en-US" sz="2800" dirty="0" smtClean="0"/>
              <a:t>Construction</a:t>
            </a:r>
          </a:p>
          <a:p>
            <a:r>
              <a:rPr lang="en-US" sz="2800" dirty="0" smtClean="0"/>
              <a:t>Real-time quality control/monitoring </a:t>
            </a:r>
          </a:p>
          <a:p>
            <a:r>
              <a:rPr lang="en-US" sz="2800" dirty="0" smtClean="0"/>
              <a:t>Management for the lifecycle of infrastructure construction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" y="1386230"/>
            <a:ext cx="825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>
                <a:hlinkClick r:id="rId2"/>
              </a:rPr>
              <a:t>www.dot.state.mn.us/mnroad/nrra/structureandteams/intellconst/index.html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NRRA ICT Team | Mission Statement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36700"/>
            <a:ext cx="7886700" cy="5206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Activities include: </a:t>
            </a:r>
          </a:p>
          <a:p>
            <a:r>
              <a:rPr lang="en-US" sz="2800" dirty="0" smtClean="0"/>
              <a:t>Short-term &amp; long-term </a:t>
            </a:r>
            <a:r>
              <a:rPr lang="en-US" sz="2800" b="1" dirty="0" smtClean="0">
                <a:solidFill>
                  <a:srgbClr val="C00000"/>
                </a:solidFill>
              </a:rPr>
              <a:t>research</a:t>
            </a:r>
          </a:p>
          <a:p>
            <a:r>
              <a:rPr lang="en-US" sz="2800" dirty="0" smtClean="0"/>
              <a:t>Field evaluation and/or demonstration of </a:t>
            </a:r>
            <a:r>
              <a:rPr lang="en-US" sz="2800" b="1" dirty="0" smtClean="0">
                <a:solidFill>
                  <a:srgbClr val="C00000"/>
                </a:solidFill>
              </a:rPr>
              <a:t>current and emerging technologies</a:t>
            </a:r>
          </a:p>
          <a:p>
            <a:r>
              <a:rPr lang="en-US" sz="2800" dirty="0" smtClean="0"/>
              <a:t>Partnering with industry to assist with </a:t>
            </a:r>
            <a:r>
              <a:rPr lang="en-US" sz="2800" b="1" dirty="0" smtClean="0">
                <a:solidFill>
                  <a:srgbClr val="C00000"/>
                </a:solidFill>
              </a:rPr>
              <a:t>development and deployment of technologies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Creation of tools and resources</a:t>
            </a:r>
            <a:r>
              <a:rPr lang="en-US" sz="2800" dirty="0" smtClean="0"/>
              <a:t> to assist with deployment efforts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Technology transfer </a:t>
            </a:r>
            <a:r>
              <a:rPr lang="en-US" sz="2800" dirty="0" smtClean="0"/>
              <a:t>among NRRA partners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Specification</a:t>
            </a:r>
            <a:r>
              <a:rPr lang="en-US" sz="2800" dirty="0" smtClean="0"/>
              <a:t> development</a:t>
            </a:r>
          </a:p>
          <a:p>
            <a:r>
              <a:rPr lang="en-US" sz="2800" dirty="0" smtClean="0"/>
              <a:t>Providing input to the technology transfer team on what should be </a:t>
            </a:r>
            <a:r>
              <a:rPr lang="en-US" sz="2800" b="1" dirty="0" smtClean="0">
                <a:solidFill>
                  <a:srgbClr val="C00000"/>
                </a:solidFill>
              </a:rPr>
              <a:t>marketed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Agency Team Members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59" y="1564961"/>
            <a:ext cx="1520448" cy="1282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22" y="3025175"/>
            <a:ext cx="2562225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722" y="4216368"/>
            <a:ext cx="2447925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990" y="5217246"/>
            <a:ext cx="2663078" cy="1428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521" y="5778643"/>
            <a:ext cx="2600325" cy="66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t="17473"/>
          <a:stretch/>
        </p:blipFill>
        <p:spPr>
          <a:xfrm>
            <a:off x="166378" y="1860289"/>
            <a:ext cx="5845224" cy="29496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0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Associate Team Members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383" b="27204"/>
          <a:stretch/>
        </p:blipFill>
        <p:spPr>
          <a:xfrm>
            <a:off x="70037" y="1626164"/>
            <a:ext cx="4714552" cy="3917576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4476474" y="3160056"/>
            <a:ext cx="438065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Andrea Blanchette</a:t>
            </a:r>
            <a:r>
              <a:rPr lang="en-US" sz="1400" dirty="0" smtClean="0">
                <a:solidFill>
                  <a:schemeClr val="tx2"/>
                </a:solidFill>
              </a:rPr>
              <a:t> -- WSB</a:t>
            </a:r>
          </a:p>
          <a:p>
            <a:r>
              <a:rPr lang="en-US" sz="1400" u="sng" dirty="0" smtClean="0"/>
              <a:t>Narsingh Laikram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-- </a:t>
            </a:r>
            <a:r>
              <a:rPr lang="en-US" sz="1400" dirty="0" smtClean="0">
                <a:solidFill>
                  <a:schemeClr val="tx2"/>
                </a:solidFill>
              </a:rPr>
              <a:t>Wirtgen Group</a:t>
            </a:r>
          </a:p>
          <a:p>
            <a:r>
              <a:rPr lang="en-US" sz="1400" u="sng" dirty="0" smtClean="0"/>
              <a:t>Tim Kowalski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-- </a:t>
            </a:r>
            <a:r>
              <a:rPr lang="en-US" sz="1400" dirty="0" smtClean="0">
                <a:solidFill>
                  <a:schemeClr val="tx2"/>
                </a:solidFill>
              </a:rPr>
              <a:t>Wirtgen Group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72492"/>
          <a:stretch/>
        </p:blipFill>
        <p:spPr>
          <a:xfrm>
            <a:off x="4386825" y="1627095"/>
            <a:ext cx="4714552" cy="1622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4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Team Members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3" y="2317960"/>
            <a:ext cx="1484308" cy="868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02" y="1639318"/>
            <a:ext cx="1925506" cy="1161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708" y="5669938"/>
            <a:ext cx="2197051" cy="598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000" y="1383241"/>
            <a:ext cx="2377913" cy="944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764" y="4168346"/>
            <a:ext cx="1461434" cy="1193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877" y="5483408"/>
            <a:ext cx="1048587" cy="886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93" y="1433723"/>
            <a:ext cx="1577736" cy="7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253" y="3505943"/>
            <a:ext cx="1264431" cy="882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4388003"/>
            <a:ext cx="2368022" cy="753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993" y="4546119"/>
            <a:ext cx="1094102" cy="1100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5837" y="3042310"/>
            <a:ext cx="1632522" cy="6959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8665" y="2954989"/>
            <a:ext cx="1378180" cy="9560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6079" y="1579316"/>
            <a:ext cx="1789953" cy="5527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5877" y="4090670"/>
            <a:ext cx="1027998" cy="1236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6886" y="5745367"/>
            <a:ext cx="1695450" cy="4476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357" y="5926792"/>
            <a:ext cx="1038225" cy="571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5877" y="2797433"/>
            <a:ext cx="10763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ICT Team Initiatives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99556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388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Helvetica</vt:lpstr>
      <vt:lpstr>Custom Design</vt:lpstr>
      <vt:lpstr>MN.IT</vt:lpstr>
      <vt:lpstr>National Road Research Alliance Intelligent Construction Technologies Team Update</vt:lpstr>
      <vt:lpstr>Intelligent Construction Technologies (ICT) Team</vt:lpstr>
      <vt:lpstr>NRRA Structure and Teams</vt:lpstr>
      <vt:lpstr>NRRA ICT Team | Mission Statement</vt:lpstr>
      <vt:lpstr>NRRA ICT Team | Mission Statement</vt:lpstr>
      <vt:lpstr>Agency Team Members</vt:lpstr>
      <vt:lpstr>Associate Team Members</vt:lpstr>
      <vt:lpstr>Associate Team Members</vt:lpstr>
      <vt:lpstr>ICT Team Initiatives</vt:lpstr>
      <vt:lpstr>Building Information Modeling (BIM) for Pavements Workshop …Asset Management, Planning, Design and Construction</vt:lpstr>
      <vt:lpstr>Evaluation of Levels 3-4 Intelligent Compaction Measurement Values (ICMV) for Soils Subgrade and Aggregate Subbase Compaction</vt:lpstr>
      <vt:lpstr>Evaluation of Levels 3-4 Intelligent Compaction Measurement Values (ICMV) for Soils Subgrade and Aggregate Subbase Compaction</vt:lpstr>
      <vt:lpstr>Analysis of Dielectric Constant Data in Veta</vt:lpstr>
      <vt:lpstr>Seismic Approach for Quality Management of Asphalt Pavement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Olson</dc:creator>
  <cp:lastModifiedBy>Embacher, Rebecca (DOT)</cp:lastModifiedBy>
  <cp:revision>271</cp:revision>
  <dcterms:created xsi:type="dcterms:W3CDTF">2017-03-15T21:48:13Z</dcterms:created>
  <dcterms:modified xsi:type="dcterms:W3CDTF">2019-05-20T02:44:39Z</dcterms:modified>
</cp:coreProperties>
</file>