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5"/>
  </p:notesMasterIdLst>
  <p:handoutMasterIdLst>
    <p:handoutMasterId r:id="rId26"/>
  </p:handoutMasterIdLst>
  <p:sldIdLst>
    <p:sldId id="590" r:id="rId5"/>
    <p:sldId id="542" r:id="rId6"/>
    <p:sldId id="584" r:id="rId7"/>
    <p:sldId id="605" r:id="rId8"/>
    <p:sldId id="604" r:id="rId9"/>
    <p:sldId id="602" r:id="rId10"/>
    <p:sldId id="603" r:id="rId11"/>
    <p:sldId id="561" r:id="rId12"/>
    <p:sldId id="591" r:id="rId13"/>
    <p:sldId id="595" r:id="rId14"/>
    <p:sldId id="596" r:id="rId15"/>
    <p:sldId id="599" r:id="rId16"/>
    <p:sldId id="598" r:id="rId17"/>
    <p:sldId id="592" r:id="rId18"/>
    <p:sldId id="600" r:id="rId19"/>
    <p:sldId id="586" r:id="rId20"/>
    <p:sldId id="601" r:id="rId21"/>
    <p:sldId id="581" r:id="rId22"/>
    <p:sldId id="557" r:id="rId23"/>
    <p:sldId id="593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89911" autoAdjust="0"/>
  </p:normalViewPr>
  <p:slideViewPr>
    <p:cSldViewPr snapToGrid="0">
      <p:cViewPr varScale="1">
        <p:scale>
          <a:sx n="97" d="100"/>
          <a:sy n="97" d="100"/>
        </p:scale>
        <p:origin x="422" y="72"/>
      </p:cViewPr>
      <p:guideLst/>
    </p:cSldViewPr>
  </p:slideViewPr>
  <p:outlineViewPr>
    <p:cViewPr>
      <p:scale>
        <a:sx n="33" d="100"/>
        <a:sy n="33" d="100"/>
      </p:scale>
      <p:origin x="0" y="-5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77150598583885E-3"/>
          <c:y val="2.8377190345336391E-2"/>
          <c:w val="0.87130361902699238"/>
          <c:h val="0.709115314176326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</c:v>
                </c:pt>
                <c:pt idx="2">
                  <c:v>0.19</c:v>
                </c:pt>
                <c:pt idx="3">
                  <c:v>0.11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B20738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0.15</c:v>
                </c:pt>
                <c:pt idx="2">
                  <c:v>0.26</c:v>
                </c:pt>
                <c:pt idx="3">
                  <c:v>0.48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Neither disagree not 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0.41</c:v>
                </c:pt>
                <c:pt idx="1">
                  <c:v>0.22</c:v>
                </c:pt>
                <c:pt idx="2">
                  <c:v>0.37</c:v>
                </c:pt>
                <c:pt idx="3">
                  <c:v>0.3</c:v>
                </c:pt>
                <c:pt idx="4">
                  <c:v>0.04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0.33</c:v>
                </c:pt>
                <c:pt idx="1">
                  <c:v>0.52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0.44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</c:v>
                </c:pt>
                <c:pt idx="4">
                  <c:v>0.48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No response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Monthly meeting dates and/or times are convenient for me to attend</c:v>
                </c:pt>
                <c:pt idx="1">
                  <c:v>I often have too many other obligations or commitments to attend monthly meetings</c:v>
                </c:pt>
                <c:pt idx="2">
                  <c:v>Technology issue (Skype, etc.) at monthly meetings are a concern to me at monthly meetings</c:v>
                </c:pt>
                <c:pt idx="3">
                  <c:v>Monthly meeting topics are not applicable to me/my work</c:v>
                </c:pt>
                <c:pt idx="4">
                  <c:v>My employer supports my work/time with NRRA</c:v>
                </c:pt>
              </c:strCache>
            </c:strRef>
          </c:cat>
          <c:val>
            <c:numRef>
              <c:f>Sheet1!$G$2:$G$6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443272"/>
        <c:axId val="571446800"/>
      </c:barChart>
      <c:catAx>
        <c:axId val="57144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386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446800"/>
        <c:crosses val="autoZero"/>
        <c:auto val="1"/>
        <c:lblAlgn val="ctr"/>
        <c:lblOffset val="100"/>
        <c:noMultiLvlLbl val="0"/>
      </c:catAx>
      <c:valAx>
        <c:axId val="57144680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57144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95067055156799"/>
          <c:y val="8.3650350764010645E-2"/>
          <c:w val="0.10832243764281556"/>
          <c:h val="0.760466450320213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86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325532906619145"/>
          <c:y val="2.8511996264254977E-2"/>
          <c:w val="0.513829097933582"/>
          <c:h val="0.8743814917345824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2" formatCode="0%">
                  <c:v>0.04</c:v>
                </c:pt>
                <c:pt idx="5" formatCode="0%">
                  <c:v>0.19</c:v>
                </c:pt>
                <c:pt idx="6" formatCode="0%">
                  <c:v>7.0000000000000007E-2</c:v>
                </c:pt>
                <c:pt idx="7" formatCode="0%">
                  <c:v>0.11</c:v>
                </c:pt>
                <c:pt idx="9" formatCode="0%">
                  <c:v>0.04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Neither disagree not agree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0.04</c:v>
                </c:pt>
                <c:pt idx="1">
                  <c:v>7.0000000000000007E-2</c:v>
                </c:pt>
                <c:pt idx="2">
                  <c:v>0.15</c:v>
                </c:pt>
                <c:pt idx="3">
                  <c:v>0.26</c:v>
                </c:pt>
                <c:pt idx="4">
                  <c:v>0.11</c:v>
                </c:pt>
                <c:pt idx="5">
                  <c:v>0.19</c:v>
                </c:pt>
                <c:pt idx="6">
                  <c:v>0.11</c:v>
                </c:pt>
                <c:pt idx="7">
                  <c:v>0.11</c:v>
                </c:pt>
                <c:pt idx="8">
                  <c:v>0.15</c:v>
                </c:pt>
                <c:pt idx="9">
                  <c:v>7.0000000000000007E-2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rgbClr val="78BE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0.81</c:v>
                </c:pt>
                <c:pt idx="1">
                  <c:v>0.7</c:v>
                </c:pt>
                <c:pt idx="2">
                  <c:v>0.7</c:v>
                </c:pt>
                <c:pt idx="3">
                  <c:v>0.26</c:v>
                </c:pt>
                <c:pt idx="4">
                  <c:v>0.59</c:v>
                </c:pt>
                <c:pt idx="5">
                  <c:v>0.44</c:v>
                </c:pt>
                <c:pt idx="6">
                  <c:v>0.52</c:v>
                </c:pt>
                <c:pt idx="7">
                  <c:v>0.63</c:v>
                </c:pt>
                <c:pt idx="8">
                  <c:v>0.63</c:v>
                </c:pt>
                <c:pt idx="9">
                  <c:v>0.63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Sheet1!$F$2:$F$11</c:f>
              <c:numCache>
                <c:formatCode>0%</c:formatCode>
                <c:ptCount val="10"/>
                <c:pt idx="0">
                  <c:v>0.11</c:v>
                </c:pt>
                <c:pt idx="1">
                  <c:v>0.19</c:v>
                </c:pt>
                <c:pt idx="2">
                  <c:v>7.0000000000000007E-2</c:v>
                </c:pt>
                <c:pt idx="3">
                  <c:v>0.44</c:v>
                </c:pt>
                <c:pt idx="4">
                  <c:v>0.26</c:v>
                </c:pt>
                <c:pt idx="5">
                  <c:v>0.15</c:v>
                </c:pt>
                <c:pt idx="6">
                  <c:v>0.22</c:v>
                </c:pt>
                <c:pt idx="7">
                  <c:v>0.11</c:v>
                </c:pt>
                <c:pt idx="8">
                  <c:v>0.19</c:v>
                </c:pt>
                <c:pt idx="9">
                  <c:v>0.22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No response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NRRA has innovative ideas and research</c:v>
                </c:pt>
                <c:pt idx="1">
                  <c:v>Information provided is relevant to my work</c:v>
                </c:pt>
                <c:pt idx="2">
                  <c:v>I use the information NRRA provides in my work</c:v>
                </c:pt>
                <c:pt idx="3">
                  <c:v>I feel comfortable with bringing new ideas/topics to meetings</c:v>
                </c:pt>
                <c:pt idx="4">
                  <c:v>Participating in NRRA is a valuable use of my time</c:v>
                </c:pt>
                <c:pt idx="5">
                  <c:v>I could contribute more to NRRA</c:v>
                </c:pt>
                <c:pt idx="6">
                  <c:v>Networking is a benefit of being a part of NRRA</c:v>
                </c:pt>
                <c:pt idx="7">
                  <c:v>I am satisfied with the information NRRA provides</c:v>
                </c:pt>
                <c:pt idx="8">
                  <c:v>I am satisfied with the benefits NRRA provides </c:v>
                </c:pt>
                <c:pt idx="9">
                  <c:v>Overall, I am satisfied with my NRRA membership</c:v>
                </c:pt>
              </c:strCache>
            </c:strRef>
          </c:cat>
          <c:val>
            <c:numRef>
              <c:f>Sheet1!$G$2:$G$11</c:f>
              <c:numCache>
                <c:formatCode>0%</c:formatCode>
                <c:ptCount val="10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7.0000000000000007E-2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1440920"/>
        <c:axId val="571446408"/>
      </c:barChart>
      <c:catAx>
        <c:axId val="571440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86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1446408"/>
        <c:crosses val="autoZero"/>
        <c:auto val="1"/>
        <c:lblAlgn val="ctr"/>
        <c:lblOffset val="100"/>
        <c:noMultiLvlLbl val="0"/>
      </c:catAx>
      <c:valAx>
        <c:axId val="5714464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14409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865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0.13262</cdr:x>
      <cdr:y>0.08756</cdr:y>
    </cdr:from>
    <cdr:to>
      <cdr:x>0.15906</cdr:x>
      <cdr:y>0.36255</cdr:y>
    </cdr:to>
    <cdr:sp macro="" textlink="">
      <cdr:nvSpPr>
        <cdr:cNvPr id="3" name="Right Brace 2"/>
        <cdr:cNvSpPr/>
      </cdr:nvSpPr>
      <cdr:spPr>
        <a:xfrm xmlns:a="http://schemas.openxmlformats.org/drawingml/2006/main">
          <a:off x="1175657" y="431042"/>
          <a:ext cx="234430" cy="1353787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0.30579</cdr:x>
      <cdr:y>0.05861</cdr:y>
    </cdr:from>
    <cdr:to>
      <cdr:x>0.33891</cdr:x>
      <cdr:y>0.46869</cdr:y>
    </cdr:to>
    <cdr:sp macro="" textlink="">
      <cdr:nvSpPr>
        <cdr:cNvPr id="4" name="Right Brace 3"/>
        <cdr:cNvSpPr/>
      </cdr:nvSpPr>
      <cdr:spPr>
        <a:xfrm xmlns:a="http://schemas.openxmlformats.org/drawingml/2006/main">
          <a:off x="2710871" y="288537"/>
          <a:ext cx="293585" cy="2018806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0.48358</cdr:x>
      <cdr:y>0.42527</cdr:y>
    </cdr:from>
    <cdr:to>
      <cdr:x>0.51322</cdr:x>
      <cdr:y>0.72988</cdr:y>
    </cdr:to>
    <cdr:sp macro="" textlink="">
      <cdr:nvSpPr>
        <cdr:cNvPr id="5" name="Right Brace 4"/>
        <cdr:cNvSpPr/>
      </cdr:nvSpPr>
      <cdr:spPr>
        <a:xfrm xmlns:a="http://schemas.openxmlformats.org/drawingml/2006/main">
          <a:off x="4286992" y="2093588"/>
          <a:ext cx="262768" cy="1499590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0.65676</cdr:x>
      <cdr:y>0.31391</cdr:y>
    </cdr:from>
    <cdr:to>
      <cdr:x>0.69121</cdr:x>
      <cdr:y>0.7268</cdr:y>
    </cdr:to>
    <cdr:sp macro="" textlink="">
      <cdr:nvSpPr>
        <cdr:cNvPr id="6" name="Right Brace 5"/>
        <cdr:cNvSpPr/>
      </cdr:nvSpPr>
      <cdr:spPr>
        <a:xfrm xmlns:a="http://schemas.openxmlformats.org/drawingml/2006/main">
          <a:off x="5822207" y="1545373"/>
          <a:ext cx="305460" cy="2032629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0.82207</cdr:x>
      <cdr:y>0.05102</cdr:y>
    </cdr:from>
    <cdr:to>
      <cdr:x>0.85653</cdr:x>
      <cdr:y>0.70268</cdr:y>
    </cdr:to>
    <cdr:sp macro="" textlink="">
      <cdr:nvSpPr>
        <cdr:cNvPr id="7" name="Right Brace 6"/>
        <cdr:cNvSpPr/>
      </cdr:nvSpPr>
      <cdr:spPr>
        <a:xfrm xmlns:a="http://schemas.openxmlformats.org/drawingml/2006/main">
          <a:off x="7287721" y="251188"/>
          <a:ext cx="305460" cy="3208061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5/20/2019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5/20/2019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6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-40% of respondents find monthly meetings convenient </a:t>
            </a:r>
          </a:p>
          <a:p>
            <a:r>
              <a:rPr lang="en-US" dirty="0" smtClean="0"/>
              <a:t>-Almost 60% of respondents feel that they have too many obligations to attend monthly meetings regularly </a:t>
            </a:r>
          </a:p>
          <a:p>
            <a:r>
              <a:rPr lang="en-US" dirty="0" smtClean="0"/>
              <a:t>-Just under half</a:t>
            </a:r>
            <a:r>
              <a:rPr lang="en-US" baseline="0" dirty="0" smtClean="0"/>
              <a:t> (45%) do not think technology issues are a concern at monthly meetings. Another 37% are indifferent. </a:t>
            </a:r>
          </a:p>
          <a:p>
            <a:r>
              <a:rPr lang="en-US" baseline="0" dirty="0" smtClean="0"/>
              <a:t>-59% of respondents find monthly meeting topics applicable to their work. Only 7% find topics not applicable to their work. </a:t>
            </a:r>
          </a:p>
          <a:p>
            <a:r>
              <a:rPr lang="en-US" baseline="0" dirty="0" smtClean="0"/>
              <a:t>-Over 90% said that their employer supports their work/time with NRRA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15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-85% of respondents </a:t>
            </a:r>
            <a:r>
              <a:rPr lang="en-US" baseline="0" dirty="0" smtClean="0"/>
              <a:t>agreed that they are satisfied with their NRRA membership</a:t>
            </a:r>
          </a:p>
          <a:p>
            <a:r>
              <a:rPr lang="en-US" baseline="0" dirty="0" smtClean="0"/>
              <a:t>-82% agreed that they are satisfied with the benefits NRRA membership provides</a:t>
            </a:r>
          </a:p>
          <a:p>
            <a:r>
              <a:rPr lang="en-US" baseline="0" dirty="0" smtClean="0"/>
              <a:t>-About ¾ (74%) are satisfied with the information NRRA provides; 11% were not satisfied</a:t>
            </a:r>
          </a:p>
          <a:p>
            <a:r>
              <a:rPr lang="en-US" baseline="0" dirty="0" smtClean="0"/>
              <a:t>-Networking is an important factor to respondents. 74% of respondents think that it is an important benefit.</a:t>
            </a:r>
          </a:p>
          <a:p>
            <a:r>
              <a:rPr lang="en-US" baseline="0" dirty="0" smtClean="0"/>
              <a:t>-About 60% feel that they could contribute more.</a:t>
            </a:r>
          </a:p>
          <a:p>
            <a:r>
              <a:rPr lang="en-US" baseline="0" dirty="0" smtClean="0"/>
              <a:t>-85% of respondents agreed that participating in NRRA is a valuable use of their time.</a:t>
            </a:r>
          </a:p>
          <a:p>
            <a:r>
              <a:rPr lang="en-US" baseline="0" dirty="0" smtClean="0"/>
              <a:t>-70% agreed that they felt comfortable bringing new ideas and/or topics to meetings. </a:t>
            </a:r>
          </a:p>
          <a:p>
            <a:r>
              <a:rPr lang="en-US" baseline="0" dirty="0" smtClean="0"/>
              <a:t>-Almost 80% (77%) use NRRA information in their work. Only 4% disagreed. </a:t>
            </a:r>
          </a:p>
          <a:p>
            <a:r>
              <a:rPr lang="en-US" baseline="0" dirty="0" smtClean="0"/>
              <a:t>-About 90% of respondents felt that information provided is relevant to their work.</a:t>
            </a:r>
          </a:p>
          <a:p>
            <a:r>
              <a:rPr lang="en-US" baseline="0" dirty="0" smtClean="0"/>
              <a:t>-92% agreed that NRRA has innovative ideas and research.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0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15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720CEE-9FE5-46BF-A187-B09E2B4131D2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1842964"/>
            <a:ext cx="5324726" cy="63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5601-990E-4515-ABAC-9A2F2B676CDA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9144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4262718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783" indent="-228594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2971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160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349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537" indent="-228594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C55E-866B-43EF-A4CF-2952E827E1EA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BB97E4FC-3CDC-4B44-A1E3-603503EDBB9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345342-8CE1-4855-9457-ACC80975235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8277-7271-4A31-88C9-D8F3B2947A9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28650" y="1366346"/>
            <a:ext cx="78867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A2EE1A-A444-4062-BD96-CA115B7CBE1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F737B1-E368-4B95-8A60-802526A20D9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FE7A2-B4C0-4221-9C27-8C958707AD4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628651" y="1366346"/>
            <a:ext cx="4676215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40174" y="1364826"/>
            <a:ext cx="3403826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BDAA5C1-EE69-4948-A103-9EC19984E03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D253-6C9F-4736-AB50-16FD915F896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452D7F8-C3FC-440E-836C-3EE373F6614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33" y="2118359"/>
            <a:ext cx="5843117" cy="6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79611" y="1964392"/>
            <a:ext cx="1749143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01920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18406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534177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050663" y="1964392"/>
            <a:ext cx="1738398" cy="19004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966435" y="4564988"/>
            <a:ext cx="1906858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E107-072E-4539-9C7E-CBA7FEDCAC4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49" y="1981899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36290" y="4345149"/>
            <a:ext cx="1906858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734633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66173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864516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96056" y="4345147"/>
            <a:ext cx="1906858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994399" y="1967573"/>
            <a:ext cx="157113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825939" y="4341161"/>
            <a:ext cx="1906858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04DC-BE29-4BD9-9884-6B7578C2E40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5348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5"/>
            <a:ext cx="1394107" cy="15348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5"/>
            <a:ext cx="1394107" cy="15348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7C682-BEA7-4974-BAD9-C6F6E71CE2E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4750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157413" y="3939364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167477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1674775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49855" y="3939364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02517" y="3939363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361E-EFF8-46D9-AEB6-0640097F13E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9144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2571731"/>
            <a:ext cx="1528763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279333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571731"/>
            <a:ext cx="1552662" cy="16345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385397" y="25717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04A4-7B9C-4CD3-B6FA-80E5CE45F93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4750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157413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9855" y="2800331"/>
            <a:ext cx="1394107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202517" y="2800331"/>
            <a:ext cx="2149746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189" indent="0">
              <a:buFont typeface="Arial" panose="020B0604020202020204" pitchFamily="34" charset="0"/>
              <a:buNone/>
              <a:defRPr sz="1800"/>
            </a:lvl2pPr>
            <a:lvl3pPr marL="914377" indent="0">
              <a:buFont typeface="Arial" panose="020B0604020202020204" pitchFamily="34" charset="0"/>
              <a:buNone/>
              <a:defRPr sz="1800"/>
            </a:lvl3pPr>
            <a:lvl4pPr marL="1371566" indent="0">
              <a:buFont typeface="Arial" panose="020B0604020202020204" pitchFamily="34" charset="0"/>
              <a:buNone/>
              <a:defRPr sz="1800"/>
            </a:lvl4pPr>
            <a:lvl5pPr marL="1828754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278B8-DFF7-49FA-9274-AF9A3092586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9144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9144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9144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9144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2"/>
            <a:ext cx="9144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041204"/>
            <a:ext cx="4940300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172" y="6138335"/>
            <a:ext cx="4190735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33807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89345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1524000" y="2233263"/>
            <a:ext cx="6096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D8B050-D382-4B0E-8460-8224695C0BFC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9"/>
            <a:ext cx="5127715" cy="3847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340608" y="1043181"/>
            <a:ext cx="5519698" cy="42237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913ACD-7F4B-46A1-8518-A4F54BAAC36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1574940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1735810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1" y="6356353"/>
            <a:ext cx="1018943" cy="365125"/>
          </a:xfrm>
        </p:spPr>
        <p:txBody>
          <a:bodyPr/>
          <a:lstStyle/>
          <a:p>
            <a:fld id="{3517B86E-3BD6-4DFF-BA3D-ACBD44E6BCC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7418350" y="6356353"/>
            <a:ext cx="10970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39" y="434837"/>
            <a:ext cx="5121496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691885"/>
            <a:ext cx="4725590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E88ED0-E789-46D0-B371-E3B2A8DC65B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11924" y="287066"/>
            <a:ext cx="2641445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83" y="3211516"/>
            <a:ext cx="2641387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90" y="504858"/>
            <a:ext cx="721419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3732592" y="1067565"/>
            <a:ext cx="7137161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9FC544-D9C5-465A-A749-244069CC5A4E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1921" y="1365206"/>
            <a:ext cx="7916772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4" y="3222702"/>
            <a:ext cx="7040603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030094" y="3771874"/>
            <a:ext cx="6965427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2E15AA-7BD4-419C-B188-8AF135AB69B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650165" y="601818"/>
            <a:ext cx="78867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040802" y="1438510"/>
            <a:ext cx="7116184" cy="221909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0802" y="4126419"/>
            <a:ext cx="7116184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628651" y="6356353"/>
            <a:ext cx="10189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D146A9-2F01-456A-9587-2938AB6656D9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8350" y="6356353"/>
            <a:ext cx="109700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628650" y="1335089"/>
            <a:ext cx="78867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1274-198F-4AFE-BC6B-291487A7AA1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9968" y="685800"/>
            <a:ext cx="4114800" cy="3959352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04" algn="l"/>
                <a:tab pos="3770219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E6D5FD-766C-4E5A-BA32-80CF6E60C8F1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199" y="912530"/>
            <a:ext cx="3519141" cy="340343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58613" y="524007"/>
            <a:ext cx="1616475" cy="1521646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667369" y="3298351"/>
            <a:ext cx="1978484" cy="1916747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FCBCD6-E060-4AD2-B364-CBECDAF98E4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24608" y="1609867"/>
            <a:ext cx="5694788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219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2E90CF-7C83-47FF-A836-B5C06CA16CA4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1BEE5A-6B5A-4E1A-B6DA-E81083CB973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9144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FED6-89CD-4EB4-9B3A-86DFC356B0A6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Here | 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389686"/>
            <a:ext cx="7886700" cy="1340989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925702"/>
            <a:ext cx="78867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CF9775-8A26-43E8-A84C-896E4FA5D686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8104" y="624469"/>
            <a:ext cx="3898746" cy="4008491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5D3F6D-CE35-4FA1-92E1-AD2BFD333B65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7409" y="1090051"/>
            <a:ext cx="3898746" cy="3996299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754100" y="0"/>
            <a:ext cx="2989660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9999" i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5BA525-8E95-4E03-8427-FE136850451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212736"/>
            <a:ext cx="7886700" cy="1472163"/>
          </a:xfrm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684897"/>
            <a:ext cx="78867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6A7B7-0FD2-4A07-9199-F8BDB75375DD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825690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9144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219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3521123"/>
            <a:ext cx="78867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E4FFB6-BEFD-46CE-B659-9DBC119CE31B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4" y="704087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7"/>
            <a:ext cx="9144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9"/>
            <a:ext cx="9144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101852" y="5644884"/>
            <a:ext cx="4940300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9144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F09FA86-3E41-4F0A-A14C-A8307C675FDF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38" y="812678"/>
            <a:ext cx="3109319" cy="3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51B3A-03BC-4A5D-844D-B792004B81FE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C318-E3D6-46B5-BC00-ED084C8D4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2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07AA-F6A0-4D0F-8B85-966FD6953AB4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736086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9536" y="1594627"/>
            <a:ext cx="3845814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DF4A-57E8-41BE-9B0B-C1C34B9FBB03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5281"/>
            <a:ext cx="78867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891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080" indent="-342891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21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09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498" indent="-285744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456A-C4D0-4E99-8460-FC7FE7B9BEE0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9144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2400"/>
            <a:ext cx="78867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94627"/>
            <a:ext cx="38862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6E51-D43F-4AEA-9F04-44C4D02B7F87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 mndot.gov/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3"/>
            <a:ext cx="1018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DE042C-8F04-42C8-B5A0-4417DFB233D8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76634" y="6356352"/>
            <a:ext cx="4190735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Optional Tagline Goes Here |  mndot.gov/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350" y="6356353"/>
            <a:ext cx="1097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  <p:sldLayoutId id="2147483820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26" Type="http://schemas.openxmlformats.org/officeDocument/2006/relationships/image" Target="../media/image32.jpg"/><Relationship Id="rId39" Type="http://schemas.openxmlformats.org/officeDocument/2006/relationships/image" Target="../media/image45.jpeg"/><Relationship Id="rId21" Type="http://schemas.openxmlformats.org/officeDocument/2006/relationships/image" Target="../media/image27.png"/><Relationship Id="rId34" Type="http://schemas.openxmlformats.org/officeDocument/2006/relationships/image" Target="../media/image40.jp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jpg"/><Relationship Id="rId63" Type="http://schemas.openxmlformats.org/officeDocument/2006/relationships/image" Target="../media/image69.png"/><Relationship Id="rId68" Type="http://schemas.openxmlformats.org/officeDocument/2006/relationships/image" Target="../media/image74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jpg"/><Relationship Id="rId37" Type="http://schemas.openxmlformats.org/officeDocument/2006/relationships/image" Target="../media/image43.png"/><Relationship Id="rId40" Type="http://schemas.openxmlformats.org/officeDocument/2006/relationships/image" Target="../media/image46.jpeg"/><Relationship Id="rId45" Type="http://schemas.openxmlformats.org/officeDocument/2006/relationships/image" Target="../media/image51.png"/><Relationship Id="rId53" Type="http://schemas.openxmlformats.org/officeDocument/2006/relationships/image" Target="../media/image59.jpeg"/><Relationship Id="rId58" Type="http://schemas.openxmlformats.org/officeDocument/2006/relationships/image" Target="../media/image64.jpg"/><Relationship Id="rId66" Type="http://schemas.openxmlformats.org/officeDocument/2006/relationships/image" Target="../media/image72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jpg"/><Relationship Id="rId49" Type="http://schemas.openxmlformats.org/officeDocument/2006/relationships/image" Target="../media/image55.jpg"/><Relationship Id="rId57" Type="http://schemas.openxmlformats.org/officeDocument/2006/relationships/image" Target="../media/image63.jpeg"/><Relationship Id="rId61" Type="http://schemas.openxmlformats.org/officeDocument/2006/relationships/image" Target="../media/image67.jpe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jpeg"/><Relationship Id="rId60" Type="http://schemas.openxmlformats.org/officeDocument/2006/relationships/image" Target="../media/image66.jpg"/><Relationship Id="rId65" Type="http://schemas.openxmlformats.org/officeDocument/2006/relationships/image" Target="../media/image7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e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43" Type="http://schemas.openxmlformats.org/officeDocument/2006/relationships/image" Target="../media/image49.jpg"/><Relationship Id="rId48" Type="http://schemas.openxmlformats.org/officeDocument/2006/relationships/image" Target="../media/image54.jpeg"/><Relationship Id="rId56" Type="http://schemas.openxmlformats.org/officeDocument/2006/relationships/image" Target="../media/image62.jpg"/><Relationship Id="rId64" Type="http://schemas.openxmlformats.org/officeDocument/2006/relationships/image" Target="../media/image70.jpg"/><Relationship Id="rId8" Type="http://schemas.openxmlformats.org/officeDocument/2006/relationships/image" Target="../media/image14.png"/><Relationship Id="rId51" Type="http://schemas.openxmlformats.org/officeDocument/2006/relationships/image" Target="../media/image57.jpeg"/><Relationship Id="rId3" Type="http://schemas.openxmlformats.org/officeDocument/2006/relationships/image" Target="../media/image9.jpe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5" Type="http://schemas.openxmlformats.org/officeDocument/2006/relationships/image" Target="../media/image31.jpg"/><Relationship Id="rId33" Type="http://schemas.openxmlformats.org/officeDocument/2006/relationships/image" Target="../media/image39.jpeg"/><Relationship Id="rId38" Type="http://schemas.openxmlformats.org/officeDocument/2006/relationships/image" Target="../media/image44.png"/><Relationship Id="rId46" Type="http://schemas.openxmlformats.org/officeDocument/2006/relationships/image" Target="../media/image52.jpeg"/><Relationship Id="rId59" Type="http://schemas.openxmlformats.org/officeDocument/2006/relationships/image" Target="../media/image65.jpeg"/><Relationship Id="rId67" Type="http://schemas.openxmlformats.org/officeDocument/2006/relationships/image" Target="../media/image73.jpeg"/><Relationship Id="rId20" Type="http://schemas.openxmlformats.org/officeDocument/2006/relationships/image" Target="../media/image26.png"/><Relationship Id="rId41" Type="http://schemas.openxmlformats.org/officeDocument/2006/relationships/image" Target="../media/image47.jpeg"/><Relationship Id="rId54" Type="http://schemas.openxmlformats.org/officeDocument/2006/relationships/image" Target="../media/image60.jpeg"/><Relationship Id="rId62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Alliance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7" y="1360543"/>
            <a:ext cx="7733793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4662" y="5825359"/>
            <a:ext cx="636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Glenn Engstrom, </a:t>
            </a:r>
            <a:r>
              <a:rPr lang="en-US" dirty="0" err="1" smtClean="0"/>
              <a:t>MnDOT</a:t>
            </a:r>
            <a:r>
              <a:rPr lang="en-US" dirty="0" smtClean="0"/>
              <a:t> Chair of the NRRA Executive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8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with Monthly Meetings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130629" y="1433384"/>
          <a:ext cx="8865090" cy="4922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5090" y="2398815"/>
            <a:ext cx="48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40%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035028" y="2667805"/>
            <a:ext cx="48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59%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581896" y="4201349"/>
            <a:ext cx="48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45%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7405" y="3894868"/>
            <a:ext cx="48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59%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12340" y="3239746"/>
            <a:ext cx="48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92%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202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with NRRA</a:t>
            </a:r>
            <a:endParaRPr lang="en-US" dirty="0"/>
          </a:p>
        </p:txBody>
      </p:sp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/>
          </p:nvPr>
        </p:nvGraphicFramePr>
        <p:xfrm>
          <a:off x="127591" y="1456660"/>
          <a:ext cx="8931349" cy="4899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36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NRRA can do to Better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Sharing </a:t>
            </a:r>
            <a:r>
              <a:rPr lang="en-US" dirty="0" smtClean="0"/>
              <a:t>Information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Monthly written updates in </a:t>
            </a:r>
            <a:r>
              <a:rPr lang="en-US" sz="2400" dirty="0" smtClean="0"/>
              <a:t>summary </a:t>
            </a:r>
            <a:r>
              <a:rPr lang="en-US" sz="2400" dirty="0"/>
              <a:t>form of all NRRA activities. 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Simplify </a:t>
            </a:r>
            <a:r>
              <a:rPr lang="en-US" sz="2400" dirty="0"/>
              <a:t>key takeaways and conclusions in reports as much as possible. 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Publish </a:t>
            </a:r>
            <a:r>
              <a:rPr lang="en-US" sz="2400" dirty="0"/>
              <a:t>a quarterly or maybe bi-annual </a:t>
            </a:r>
            <a:r>
              <a:rPr lang="en-US" sz="2400" dirty="0" smtClean="0"/>
              <a:t>summary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A </a:t>
            </a:r>
            <a:r>
              <a:rPr lang="en-US" sz="2400" dirty="0"/>
              <a:t>one-hour web </a:t>
            </a:r>
            <a:r>
              <a:rPr lang="en-US" sz="2400" dirty="0" smtClean="0"/>
              <a:t>meeting </a:t>
            </a:r>
            <a:r>
              <a:rPr lang="en-US" sz="2400" dirty="0"/>
              <a:t>of activity and research results.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/>
              <a:t>NRRA </a:t>
            </a:r>
            <a:r>
              <a:rPr lang="en-US" sz="2400" dirty="0"/>
              <a:t>should work hard at better promotion. </a:t>
            </a:r>
            <a:endParaRPr lang="en-US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Give me more time in a day.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3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 </a:t>
            </a:r>
            <a:r>
              <a:rPr lang="en-US" dirty="0" smtClean="0"/>
              <a:t>Big Benefit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839764" cy="4351338"/>
          </a:xfrm>
        </p:spPr>
        <p:txBody>
          <a:bodyPr/>
          <a:lstStyle/>
          <a:p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err="1" smtClean="0"/>
              <a:t>MnROAD</a:t>
            </a:r>
            <a:endParaRPr lang="en-US" dirty="0" smtClean="0"/>
          </a:p>
          <a:p>
            <a:r>
              <a:rPr lang="en-US" dirty="0" smtClean="0"/>
              <a:t>Research </a:t>
            </a:r>
            <a:r>
              <a:rPr lang="en-US" dirty="0"/>
              <a:t>opportunities and </a:t>
            </a:r>
            <a:r>
              <a:rPr lang="en-US" dirty="0" smtClean="0"/>
              <a:t>knowledge </a:t>
            </a:r>
          </a:p>
          <a:p>
            <a:r>
              <a:rPr lang="en-US" dirty="0" smtClean="0"/>
              <a:t>Networking</a:t>
            </a:r>
          </a:p>
          <a:p>
            <a:r>
              <a:rPr lang="en-US" dirty="0" smtClean="0"/>
              <a:t>Sharing information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005" y="2429703"/>
            <a:ext cx="5591021" cy="27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84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For innovation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059"/>
          <a:stretch/>
        </p:blipFill>
        <p:spPr>
          <a:xfrm>
            <a:off x="4759157" y="2623371"/>
            <a:ext cx="3511828" cy="2853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6233" y="2290695"/>
            <a:ext cx="3570911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3865"/>
                </a:solidFill>
              </a:rPr>
              <a:t>Ideas that will push us to a new level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3865"/>
                </a:solidFill>
              </a:rPr>
              <a:t>$600,000 </a:t>
            </a:r>
            <a:r>
              <a:rPr lang="en-US" sz="2800" dirty="0">
                <a:solidFill>
                  <a:srgbClr val="003865"/>
                </a:solidFill>
              </a:rPr>
              <a:t>available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865"/>
                </a:solidFill>
              </a:rPr>
              <a:t>20% match needed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3865"/>
                </a:solidFill>
              </a:rPr>
              <a:t>Due August 2, 2019</a:t>
            </a:r>
          </a:p>
          <a:p>
            <a:pPr marL="228600" lvl="0" indent="-228600">
              <a:spcBef>
                <a:spcPts val="1000"/>
              </a:spcBef>
              <a:spcAft>
                <a:spcPts val="1000"/>
              </a:spcAft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3865"/>
                </a:solidFill>
              </a:rPr>
              <a:t>NRRA Members only</a:t>
            </a:r>
          </a:p>
        </p:txBody>
      </p:sp>
    </p:spTree>
    <p:extLst>
      <p:ext uri="{BB962C8B-B14F-4D97-AF65-F5344CB8AC3E}">
        <p14:creationId xmlns:p14="http://schemas.microsoft.com/office/powerpoint/2010/main" val="198698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For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5608"/>
            <a:ext cx="3817226" cy="51395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Must demonstrate a possible </a:t>
            </a:r>
            <a:r>
              <a:rPr lang="en-US" dirty="0"/>
              <a:t>impact to </a:t>
            </a:r>
            <a:endParaRPr lang="en-US" dirty="0" smtClean="0"/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 Construction</a:t>
            </a:r>
          </a:p>
          <a:p>
            <a:pPr lvl="1"/>
            <a:r>
              <a:rPr lang="en-US" dirty="0" smtClean="0"/>
              <a:t>Maintenance</a:t>
            </a:r>
            <a:endParaRPr lang="en-US" dirty="0"/>
          </a:p>
          <a:p>
            <a:pPr lvl="1"/>
            <a:r>
              <a:rPr lang="en-US" dirty="0"/>
              <a:t>Product testing</a:t>
            </a:r>
          </a:p>
          <a:p>
            <a:pPr lvl="1"/>
            <a:r>
              <a:rPr lang="en-US" dirty="0"/>
              <a:t>Pilot projects</a:t>
            </a:r>
          </a:p>
          <a:p>
            <a:pPr lvl="1"/>
            <a:r>
              <a:rPr lang="en-US" dirty="0" smtClean="0"/>
              <a:t>Process enhancement</a:t>
            </a:r>
            <a:endParaRPr lang="en-US" dirty="0"/>
          </a:p>
          <a:p>
            <a:pPr lvl="1"/>
            <a:r>
              <a:rPr lang="en-US" dirty="0" smtClean="0"/>
              <a:t>Materials Testing  </a:t>
            </a:r>
          </a:p>
          <a:p>
            <a:r>
              <a:rPr lang="en-US" dirty="0" smtClean="0"/>
              <a:t>Potential </a:t>
            </a:r>
            <a:r>
              <a:rPr lang="en-US" dirty="0"/>
              <a:t>for broad national impact.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6257"/>
          <a:stretch/>
        </p:blipFill>
        <p:spPr>
          <a:xfrm>
            <a:off x="4445876" y="2052256"/>
            <a:ext cx="4207580" cy="35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78" y="3031687"/>
            <a:ext cx="3123543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What happens when the current pooled fund project ends in less than 2 years?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93" y="2605404"/>
            <a:ext cx="5206435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</a:p>
          <a:p>
            <a:pPr lvl="1"/>
            <a:r>
              <a:rPr lang="en-US" dirty="0" smtClean="0"/>
              <a:t>Current format</a:t>
            </a:r>
          </a:p>
          <a:p>
            <a:pPr lvl="1"/>
            <a:r>
              <a:rPr lang="en-US" dirty="0" smtClean="0"/>
              <a:t>Problem specific</a:t>
            </a:r>
            <a:endParaRPr lang="en-US" dirty="0"/>
          </a:p>
          <a:p>
            <a:r>
              <a:rPr lang="en-US" dirty="0"/>
              <a:t>Structure</a:t>
            </a:r>
          </a:p>
          <a:p>
            <a:r>
              <a:rPr lang="en-US" dirty="0"/>
              <a:t>Funding </a:t>
            </a:r>
            <a:r>
              <a:rPr lang="en-US" dirty="0" smtClean="0"/>
              <a:t>Mechanism</a:t>
            </a:r>
          </a:p>
          <a:p>
            <a:r>
              <a:rPr lang="en-US" dirty="0" smtClean="0"/>
              <a:t>Operating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85" y="2153213"/>
            <a:ext cx="4493141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46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36" y="0"/>
            <a:ext cx="9211236" cy="68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46" y="1824564"/>
            <a:ext cx="5928226" cy="44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    Double-R      </a:t>
            </a:r>
            <a:r>
              <a:rPr lang="en-US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07" y="1535906"/>
            <a:ext cx="4848548" cy="46471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Start Date </a:t>
            </a:r>
            <a:endParaRPr lang="en-US" dirty="0" smtClean="0"/>
          </a:p>
          <a:p>
            <a:pPr lvl="1"/>
            <a:r>
              <a:rPr lang="en-US" dirty="0" smtClean="0"/>
              <a:t>February 22, 2016</a:t>
            </a:r>
          </a:p>
          <a:p>
            <a:r>
              <a:rPr lang="en-US" dirty="0" smtClean="0"/>
              <a:t>Growth</a:t>
            </a:r>
          </a:p>
          <a:p>
            <a:r>
              <a:rPr lang="en-US" dirty="0" smtClean="0"/>
              <a:t>Accomplishments</a:t>
            </a:r>
          </a:p>
          <a:p>
            <a:r>
              <a:rPr lang="en-US" dirty="0" smtClean="0"/>
              <a:t>Current </a:t>
            </a:r>
            <a:r>
              <a:rPr lang="en-US" dirty="0"/>
              <a:t>Opportunities</a:t>
            </a:r>
            <a:endParaRPr lang="en-US" dirty="0" smtClean="0"/>
          </a:p>
          <a:p>
            <a:r>
              <a:rPr lang="en-US" dirty="0" smtClean="0"/>
              <a:t>Survey</a:t>
            </a:r>
          </a:p>
          <a:p>
            <a:r>
              <a:rPr lang="en-US" dirty="0" smtClean="0"/>
              <a:t>Call For Innovation</a:t>
            </a:r>
          </a:p>
          <a:p>
            <a:r>
              <a:rPr lang="en-US" dirty="0" smtClean="0"/>
              <a:t>Future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34" y="2110836"/>
            <a:ext cx="5245976" cy="34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Again!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289" y="1895099"/>
            <a:ext cx="5831421" cy="43647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21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1260"/>
            <a:ext cx="7183164" cy="2013278"/>
          </a:xfrm>
        </p:spPr>
        <p:txBody>
          <a:bodyPr/>
          <a:lstStyle/>
          <a:p>
            <a:r>
              <a:rPr lang="en-US" dirty="0" smtClean="0"/>
              <a:t>57 Associate  Members</a:t>
            </a:r>
          </a:p>
          <a:p>
            <a:r>
              <a:rPr lang="en-US" dirty="0" smtClean="0"/>
              <a:t>8 State members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09" y="2799135"/>
            <a:ext cx="7317519" cy="35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13" y="1379652"/>
            <a:ext cx="1528316" cy="55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4" y="4078877"/>
            <a:ext cx="1764962" cy="264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07" y="6181601"/>
            <a:ext cx="1273622" cy="619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214" y="2613678"/>
            <a:ext cx="726965" cy="386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76" y="898257"/>
            <a:ext cx="1617767" cy="11871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58" y="4402687"/>
            <a:ext cx="775127" cy="346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083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19" y="3231061"/>
            <a:ext cx="629867" cy="631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63" y="2626909"/>
            <a:ext cx="880448" cy="281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65" y="4764388"/>
            <a:ext cx="723674" cy="376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01" y="3176018"/>
            <a:ext cx="780777" cy="4099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93" y="5329836"/>
            <a:ext cx="1093729" cy="4640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90" y="3945030"/>
            <a:ext cx="1150361" cy="4832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83" y="4818162"/>
            <a:ext cx="1361996" cy="477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6" y="3356399"/>
            <a:ext cx="660877" cy="5386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69" y="2542470"/>
            <a:ext cx="830618" cy="4934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51" y="1998010"/>
            <a:ext cx="1108117" cy="4569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18" y="3952567"/>
            <a:ext cx="986708" cy="663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11" y="3734080"/>
            <a:ext cx="772822" cy="3826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91" y="4866793"/>
            <a:ext cx="1381330" cy="2584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78" y="6108303"/>
            <a:ext cx="1159537" cy="4168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9" y="3189520"/>
            <a:ext cx="1141401" cy="2982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96" y="5970603"/>
            <a:ext cx="768208" cy="6727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71" y="2440035"/>
            <a:ext cx="1249240" cy="7495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17" y="1155405"/>
            <a:ext cx="1030653" cy="729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69" y="3137551"/>
            <a:ext cx="1592386" cy="937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84" y="3213855"/>
            <a:ext cx="686858" cy="686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95" y="3130258"/>
            <a:ext cx="966848" cy="4221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4" y="1685532"/>
            <a:ext cx="1357043" cy="3991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42" y="1888196"/>
            <a:ext cx="959899" cy="4645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8" y="1594318"/>
            <a:ext cx="2171135" cy="346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44" y="4129957"/>
            <a:ext cx="1484735" cy="475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7" y="2159756"/>
            <a:ext cx="1296083" cy="246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73" y="2509847"/>
            <a:ext cx="1057997" cy="5770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49" y="3522521"/>
            <a:ext cx="1410725" cy="3501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5" y="5133409"/>
            <a:ext cx="1005539" cy="7285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7" y="2415220"/>
            <a:ext cx="2092035" cy="7301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94" y="1002050"/>
            <a:ext cx="1216837" cy="687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17" y="5535286"/>
            <a:ext cx="1393362" cy="40784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53" y="5398662"/>
            <a:ext cx="1578401" cy="5366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15" y="1859988"/>
            <a:ext cx="1323505" cy="5188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984" y="2979062"/>
            <a:ext cx="1284260" cy="32650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9" y="1105190"/>
            <a:ext cx="1483848" cy="3563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97" y="2061492"/>
            <a:ext cx="1418342" cy="5765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01" y="5040799"/>
            <a:ext cx="568475" cy="69841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07" y="4590325"/>
            <a:ext cx="1668583" cy="7425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43" y="925284"/>
            <a:ext cx="812704" cy="61968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1" y="374743"/>
            <a:ext cx="1118001" cy="5717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8" y="23757"/>
            <a:ext cx="1162862" cy="771365"/>
          </a:xfrm>
          <a:prstGeom prst="rect">
            <a:avLst/>
          </a:prstGeom>
        </p:spPr>
      </p:pic>
      <p:pic>
        <p:nvPicPr>
          <p:cNvPr id="59" name="Content Placeholder 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74" y="109885"/>
            <a:ext cx="920903" cy="66611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3535599" y="141136"/>
            <a:ext cx="1279595" cy="6590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90" y="86714"/>
            <a:ext cx="1224508" cy="81225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41" y="13550"/>
            <a:ext cx="1264814" cy="83899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7484255" y="63838"/>
            <a:ext cx="1176942" cy="64542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29" y="1013217"/>
            <a:ext cx="1157609" cy="7002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" y="5967859"/>
            <a:ext cx="1297799" cy="4697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65" y="4021452"/>
            <a:ext cx="1253322" cy="70499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99" y="724780"/>
            <a:ext cx="2008281" cy="456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68" y="6024739"/>
            <a:ext cx="1136474" cy="71219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50" y="5895284"/>
            <a:ext cx="957479" cy="7736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88" y="1856511"/>
            <a:ext cx="1327762" cy="5124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1" y="6306953"/>
            <a:ext cx="1167182" cy="50022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03" y="2019518"/>
            <a:ext cx="584166" cy="58040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51" y="2409700"/>
            <a:ext cx="820939" cy="5205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16" y="3342704"/>
            <a:ext cx="1006227" cy="5660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4716560" y="563252"/>
            <a:ext cx="984326" cy="5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401" y="1707384"/>
            <a:ext cx="4384785" cy="475647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ICT Visits to Missouri and </a:t>
            </a:r>
            <a:r>
              <a:rPr lang="en-US" sz="2800" dirty="0" smtClean="0"/>
              <a:t>Illinois</a:t>
            </a:r>
            <a:endParaRPr lang="en-US" sz="2800" dirty="0"/>
          </a:p>
          <a:p>
            <a:pPr lvl="0"/>
            <a:r>
              <a:rPr lang="en-US" sz="2800" dirty="0"/>
              <a:t>Construction</a:t>
            </a:r>
          </a:p>
          <a:p>
            <a:pPr lvl="1"/>
            <a:r>
              <a:rPr lang="en-US" sz="2400" dirty="0"/>
              <a:t>2017 </a:t>
            </a:r>
            <a:r>
              <a:rPr lang="en-US" sz="2400" dirty="0" err="1"/>
              <a:t>MnROAD</a:t>
            </a:r>
            <a:r>
              <a:rPr lang="en-US" sz="2400" dirty="0"/>
              <a:t> Design, Construction, Research Projects  &amp; </a:t>
            </a:r>
            <a:r>
              <a:rPr lang="en-US" sz="2400" dirty="0" smtClean="0"/>
              <a:t>Construction </a:t>
            </a:r>
            <a:r>
              <a:rPr lang="en-US" sz="2400" dirty="0"/>
              <a:t>Report</a:t>
            </a:r>
          </a:p>
          <a:p>
            <a:pPr lvl="1"/>
            <a:r>
              <a:rPr lang="en-US" sz="2400" dirty="0"/>
              <a:t>2018 Cargill/Hardrives Construction </a:t>
            </a:r>
          </a:p>
          <a:p>
            <a:pPr lvl="1"/>
            <a:r>
              <a:rPr lang="en-US" sz="2400" dirty="0"/>
              <a:t>2018 MODOT Roller Compacted PCC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558" y="2546128"/>
            <a:ext cx="3720662" cy="27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46281" cy="4351338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Technical Teams</a:t>
            </a:r>
          </a:p>
          <a:p>
            <a:pPr lvl="1"/>
            <a:r>
              <a:rPr lang="en-US" sz="2400" dirty="0"/>
              <a:t>Closer Connections (monthly Meetings)</a:t>
            </a:r>
          </a:p>
          <a:p>
            <a:pPr lvl="1"/>
            <a:r>
              <a:rPr lang="en-US" sz="2400" dirty="0"/>
              <a:t>Ties to Universities, Associations, Consultants, Industry</a:t>
            </a:r>
          </a:p>
          <a:p>
            <a:pPr lvl="1"/>
            <a:r>
              <a:rPr lang="en-US" sz="2400" dirty="0"/>
              <a:t>Many specifications shared on team websites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96" y="2159876"/>
            <a:ext cx="4719144" cy="35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643" y="1786212"/>
            <a:ext cx="3549212" cy="470129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Research Projects</a:t>
            </a:r>
          </a:p>
          <a:p>
            <a:pPr lvl="1"/>
            <a:r>
              <a:rPr lang="en-US" sz="2400" dirty="0"/>
              <a:t>Development of Long Term Research around the 2017 construction and 2018 research</a:t>
            </a:r>
          </a:p>
          <a:p>
            <a:pPr lvl="1"/>
            <a:r>
              <a:rPr lang="en-US" sz="2400" dirty="0" smtClean="0"/>
              <a:t>Technical Advisory Panels </a:t>
            </a:r>
            <a:r>
              <a:rPr lang="en-US" sz="2400" dirty="0"/>
              <a:t>developed around each effort </a:t>
            </a:r>
          </a:p>
          <a:p>
            <a:pPr lvl="1"/>
            <a:r>
              <a:rPr lang="en-US" sz="2400" dirty="0"/>
              <a:t>3 Short Term Projects complete + 2 very soon</a:t>
            </a:r>
          </a:p>
          <a:p>
            <a:pPr lvl="1"/>
            <a:r>
              <a:rPr lang="en-US" sz="2400" dirty="0" smtClean="0"/>
              <a:t>Long Term </a:t>
            </a:r>
            <a:r>
              <a:rPr lang="en-US" sz="2400" dirty="0"/>
              <a:t>and </a:t>
            </a:r>
            <a:r>
              <a:rPr lang="en-US" sz="2400" dirty="0" smtClean="0"/>
              <a:t>Short Term 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116" y="2418036"/>
            <a:ext cx="4175234" cy="313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6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2317"/>
            <a:ext cx="7886700" cy="45846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NRRA</a:t>
            </a:r>
          </a:p>
          <a:p>
            <a:pPr lvl="1"/>
            <a:r>
              <a:rPr lang="en-US" dirty="0" smtClean="0"/>
              <a:t>Technical Committees</a:t>
            </a:r>
          </a:p>
          <a:p>
            <a:pPr lvl="1"/>
            <a:r>
              <a:rPr lang="en-US" dirty="0" smtClean="0"/>
              <a:t>Research Pays Off</a:t>
            </a:r>
          </a:p>
          <a:p>
            <a:pPr lvl="1"/>
            <a:r>
              <a:rPr lang="en-US" dirty="0" smtClean="0"/>
              <a:t>NRRA Workshop</a:t>
            </a:r>
          </a:p>
          <a:p>
            <a:pPr lvl="1"/>
            <a:r>
              <a:rPr lang="en-US" dirty="0" smtClean="0"/>
              <a:t>Newsletter</a:t>
            </a:r>
          </a:p>
          <a:p>
            <a:pPr lvl="1"/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Long and short term research</a:t>
            </a:r>
          </a:p>
          <a:p>
            <a:pPr lvl="1"/>
            <a:r>
              <a:rPr lang="en-US" dirty="0" smtClean="0"/>
              <a:t>Technology transfer</a:t>
            </a:r>
          </a:p>
          <a:p>
            <a:pPr lvl="1"/>
            <a:r>
              <a:rPr lang="en-US" dirty="0" smtClean="0"/>
              <a:t>TRB</a:t>
            </a:r>
          </a:p>
          <a:p>
            <a:pPr lvl="1"/>
            <a:r>
              <a:rPr lang="en-US" dirty="0" smtClean="0"/>
              <a:t>Call for Innovation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-9962" t="-42988" r="9962" b="39608"/>
          <a:stretch/>
        </p:blipFill>
        <p:spPr>
          <a:xfrm>
            <a:off x="4176390" y="-499733"/>
            <a:ext cx="4400051" cy="60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Survey Says!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85623"/>
            <a:ext cx="3735388" cy="279956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69536" y="1594626"/>
            <a:ext cx="3845814" cy="49322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39% Response Rate</a:t>
            </a:r>
          </a:p>
          <a:p>
            <a:r>
              <a:rPr lang="en-US" dirty="0" smtClean="0"/>
              <a:t>41% Attend half of the meetings</a:t>
            </a:r>
          </a:p>
          <a:p>
            <a:r>
              <a:rPr lang="en-US" dirty="0" smtClean="0"/>
              <a:t>Too </a:t>
            </a:r>
            <a:r>
              <a:rPr lang="en-US" dirty="0"/>
              <a:t>many obligations to attend monthly </a:t>
            </a:r>
            <a:r>
              <a:rPr lang="en-US" dirty="0" smtClean="0"/>
              <a:t>meetings</a:t>
            </a:r>
          </a:p>
          <a:p>
            <a:r>
              <a:rPr lang="en-US" dirty="0"/>
              <a:t>Over 90% said that their employer supports their work/time with </a:t>
            </a:r>
            <a:r>
              <a:rPr lang="en-US" dirty="0" smtClean="0"/>
              <a:t>NRRA</a:t>
            </a:r>
          </a:p>
          <a:p>
            <a:r>
              <a:rPr lang="en-US" dirty="0"/>
              <a:t>About 60% feel that they could contribute more.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93681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8389D6-E0FD-469D-8587-EA39AB28503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MN.IT</Template>
  <TotalTime>20933</TotalTime>
  <Words>643</Words>
  <Application>Microsoft Office PowerPoint</Application>
  <PresentationFormat>On-screen Show (4:3)</PresentationFormat>
  <Paragraphs>140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NeueHaasGroteskText Std</vt:lpstr>
      <vt:lpstr>MN.IT</vt:lpstr>
      <vt:lpstr>State of the Alliance</vt:lpstr>
      <vt:lpstr>N     Double-R      A</vt:lpstr>
      <vt:lpstr>Growth</vt:lpstr>
      <vt:lpstr>PowerPoint Presentation</vt:lpstr>
      <vt:lpstr>Accomplishments</vt:lpstr>
      <vt:lpstr>Accomplishments</vt:lpstr>
      <vt:lpstr>Accomplishments</vt:lpstr>
      <vt:lpstr>Current Opportunities</vt:lpstr>
      <vt:lpstr>The Survey Says!</vt:lpstr>
      <vt:lpstr>Experience with Monthly Meetings</vt:lpstr>
      <vt:lpstr>Experience with NRRA</vt:lpstr>
      <vt:lpstr>What NRRA can do to Better</vt:lpstr>
      <vt:lpstr>The 4 Big Benefit Themes</vt:lpstr>
      <vt:lpstr>Call For innovation</vt:lpstr>
      <vt:lpstr>Call For Innovation</vt:lpstr>
      <vt:lpstr>Future</vt:lpstr>
      <vt:lpstr>Major Questions</vt:lpstr>
      <vt:lpstr>PowerPoint Presentation</vt:lpstr>
      <vt:lpstr>Thanks!</vt:lpstr>
      <vt:lpstr>Thanks Again!</vt:lpstr>
    </vt:vector>
  </TitlesOfParts>
  <Company>State of Minnesota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Minnesota Sample PowerPoint Template</dc:title>
  <dc:subject>PowerPoint Template</dc:subject>
  <dc:creator>MN.IT Services Communications</dc:creator>
  <cp:keywords>PowerPoint, Template</cp:keywords>
  <dc:description>Version 1.1, Released 8-2016</dc:description>
  <cp:lastModifiedBy>Engstrom, Glenn (DOT)</cp:lastModifiedBy>
  <cp:revision>865</cp:revision>
  <cp:lastPrinted>2017-10-23T22:30:55Z</cp:lastPrinted>
  <dcterms:created xsi:type="dcterms:W3CDTF">2016-01-06T16:54:03Z</dcterms:created>
  <dcterms:modified xsi:type="dcterms:W3CDTF">2019-05-20T20:01:39Z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