
<file path=[Content_Types].xml><?xml version="1.0" encoding="utf-8"?>
<Types xmlns="http://schemas.openxmlformats.org/package/2006/content-types">
  <Default Extension="png" ContentType="image/png"/>
  <Default Extension="jpeg" ContentType="image/jpeg"/>
  <Default Extension="dib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4" r:id="rId1"/>
    <p:sldMasterId id="2147483686" r:id="rId2"/>
  </p:sldMasterIdLst>
  <p:notesMasterIdLst>
    <p:notesMasterId r:id="rId28"/>
  </p:notesMasterIdLst>
  <p:handoutMasterIdLst>
    <p:handoutMasterId r:id="rId29"/>
  </p:handoutMasterIdLst>
  <p:sldIdLst>
    <p:sldId id="423" r:id="rId3"/>
    <p:sldId id="1097" r:id="rId4"/>
    <p:sldId id="1013" r:id="rId5"/>
    <p:sldId id="1085" r:id="rId6"/>
    <p:sldId id="1118" r:id="rId7"/>
    <p:sldId id="1086" r:id="rId8"/>
    <p:sldId id="996" r:id="rId9"/>
    <p:sldId id="1012" r:id="rId10"/>
    <p:sldId id="1117" r:id="rId11"/>
    <p:sldId id="1063" r:id="rId12"/>
    <p:sldId id="1081" r:id="rId13"/>
    <p:sldId id="1094" r:id="rId14"/>
    <p:sldId id="1087" r:id="rId15"/>
    <p:sldId id="1031" r:id="rId16"/>
    <p:sldId id="1090" r:id="rId17"/>
    <p:sldId id="1076" r:id="rId18"/>
    <p:sldId id="1091" r:id="rId19"/>
    <p:sldId id="1092" r:id="rId20"/>
    <p:sldId id="1078" r:id="rId21"/>
    <p:sldId id="1071" r:id="rId22"/>
    <p:sldId id="1072" r:id="rId23"/>
    <p:sldId id="1073" r:id="rId24"/>
    <p:sldId id="1046" r:id="rId25"/>
    <p:sldId id="1102" r:id="rId26"/>
    <p:sldId id="967" r:id="rId2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33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, Amy E" initials="MAE" lastIdx="2" clrIdx="0">
    <p:extLst/>
  </p:cmAuthor>
  <p:cmAuthor id="2" name="JoBob Daniel" initials="JD" lastIdx="7" clrIdx="1"/>
  <p:cmAuthor id="3" name="Arambula, Edith" initials="AE" lastIdx="14" clrIdx="2">
    <p:extLst>
      <p:ext uri="{19B8F6BF-5375-455C-9EA6-DF929625EA0E}">
        <p15:presenceInfo xmlns:p15="http://schemas.microsoft.com/office/powerpoint/2012/main" userId="S-1-5-21-1120367096-779962018-1349916565-43188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E90"/>
    <a:srgbClr val="663300"/>
    <a:srgbClr val="6600FF"/>
    <a:srgbClr val="4F81BD"/>
    <a:srgbClr val="FFE53B"/>
    <a:srgbClr val="FFC000"/>
    <a:srgbClr val="FFD000"/>
    <a:srgbClr val="FFD03B"/>
    <a:srgbClr val="FFE500"/>
    <a:srgbClr val="153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7" autoAdjust="0"/>
    <p:restoredTop sz="77415" autoAdjust="0"/>
  </p:normalViewPr>
  <p:slideViewPr>
    <p:cSldViewPr>
      <p:cViewPr varScale="1">
        <p:scale>
          <a:sx n="41" d="100"/>
          <a:sy n="41" d="100"/>
        </p:scale>
        <p:origin x="1828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6" y="-102"/>
      </p:cViewPr>
      <p:guideLst>
        <p:guide orient="horz" pos="2928"/>
        <p:guide pos="2208"/>
        <p:guide orient="horz" pos="2933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4b440c358f9cbaa0/NCHRP%209-58%20LGC/DSR/Rhea/Blends%20SAR-AD%20S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6321084864392"/>
          <c:y val="8.2229359487958745E-2"/>
          <c:w val="0.7529321959755032"/>
          <c:h val="0.71143833172169268"/>
        </c:manualLayout>
      </c:layout>
      <c:scatterChart>
        <c:scatterStyle val="smoothMarker"/>
        <c:varyColors val="0"/>
        <c:ser>
          <c:idx val="1"/>
          <c:order val="0"/>
          <c:tx>
            <c:v>600kPa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'[Blends SAR-AD SET.xlsx]Summary'!$I$19:$I$51</c:f>
              <c:numCache>
                <c:formatCode>General</c:formatCode>
                <c:ptCount val="33"/>
                <c:pt idx="0">
                  <c:v>9.9999999999999995E-7</c:v>
                </c:pt>
                <c:pt idx="1">
                  <c:v>1.0000000000000001E-5</c:v>
                </c:pt>
                <c:pt idx="2">
                  <c:v>1E-4</c:v>
                </c:pt>
                <c:pt idx="3">
                  <c:v>1E-3</c:v>
                </c:pt>
                <c:pt idx="4">
                  <c:v>0.01</c:v>
                </c:pt>
                <c:pt idx="5">
                  <c:v>0.1</c:v>
                </c:pt>
                <c:pt idx="6">
                  <c:v>1</c:v>
                </c:pt>
                <c:pt idx="7">
                  <c:v>5</c:v>
                </c:pt>
                <c:pt idx="8">
                  <c:v>10</c:v>
                </c:pt>
                <c:pt idx="9">
                  <c:v>15</c:v>
                </c:pt>
                <c:pt idx="10">
                  <c:v>20</c:v>
                </c:pt>
                <c:pt idx="11">
                  <c:v>25</c:v>
                </c:pt>
                <c:pt idx="12">
                  <c:v>30</c:v>
                </c:pt>
                <c:pt idx="13">
                  <c:v>35</c:v>
                </c:pt>
                <c:pt idx="14">
                  <c:v>40</c:v>
                </c:pt>
                <c:pt idx="15">
                  <c:v>45</c:v>
                </c:pt>
                <c:pt idx="16">
                  <c:v>50</c:v>
                </c:pt>
                <c:pt idx="17">
                  <c:v>55</c:v>
                </c:pt>
                <c:pt idx="18">
                  <c:v>60</c:v>
                </c:pt>
                <c:pt idx="19">
                  <c:v>65</c:v>
                </c:pt>
                <c:pt idx="20">
                  <c:v>70</c:v>
                </c:pt>
                <c:pt idx="21">
                  <c:v>75</c:v>
                </c:pt>
                <c:pt idx="22">
                  <c:v>80</c:v>
                </c:pt>
                <c:pt idx="23">
                  <c:v>81</c:v>
                </c:pt>
                <c:pt idx="24">
                  <c:v>82</c:v>
                </c:pt>
                <c:pt idx="25">
                  <c:v>83</c:v>
                </c:pt>
                <c:pt idx="26">
                  <c:v>84</c:v>
                </c:pt>
                <c:pt idx="27">
                  <c:v>85</c:v>
                </c:pt>
                <c:pt idx="28">
                  <c:v>86</c:v>
                </c:pt>
                <c:pt idx="29">
                  <c:v>87</c:v>
                </c:pt>
                <c:pt idx="30">
                  <c:v>88</c:v>
                </c:pt>
                <c:pt idx="31">
                  <c:v>89</c:v>
                </c:pt>
                <c:pt idx="32">
                  <c:v>90</c:v>
                </c:pt>
              </c:numCache>
            </c:numRef>
          </c:xVal>
          <c:yVal>
            <c:numRef>
              <c:f>'[Blends SAR-AD SET.xlsx]Summary'!$K$19:$K$51</c:f>
              <c:numCache>
                <c:formatCode>General</c:formatCode>
                <c:ptCount val="33"/>
                <c:pt idx="0">
                  <c:v>-1.9799713820255285</c:v>
                </c:pt>
                <c:pt idx="1">
                  <c:v>-0.97997138202551748</c:v>
                </c:pt>
                <c:pt idx="2">
                  <c:v>2.0028617975573922E-2</c:v>
                </c:pt>
                <c:pt idx="3">
                  <c:v>1.0200286180847162</c:v>
                </c:pt>
                <c:pt idx="4">
                  <c:v>2.0200286289989435</c:v>
                </c:pt>
                <c:pt idx="5">
                  <c:v>3.020029720422325</c:v>
                </c:pt>
                <c:pt idx="6">
                  <c:v>4.0201388691880426</c:v>
                </c:pt>
                <c:pt idx="7">
                  <c:v>4.7217588066787659</c:v>
                </c:pt>
                <c:pt idx="8">
                  <c:v>5.0311185624553731</c:v>
                </c:pt>
                <c:pt idx="9">
                  <c:v>5.2212599247475859</c:v>
                </c:pt>
                <c:pt idx="10">
                  <c:v>5.3662313021432881</c:v>
                </c:pt>
                <c:pt idx="11">
                  <c:v>5.4895480868139863</c:v>
                </c:pt>
                <c:pt idx="12">
                  <c:v>5.6020599913279625</c:v>
                </c:pt>
                <c:pt idx="13">
                  <c:v>5.7100135128880254</c:v>
                </c:pt>
                <c:pt idx="14">
                  <c:v>5.8177108140290397</c:v>
                </c:pt>
                <c:pt idx="15">
                  <c:v>5.9286662482156345</c:v>
                </c:pt>
                <c:pt idx="16">
                  <c:v>6.0462702234322929</c:v>
                </c:pt>
                <c:pt idx="17">
                  <c:v>6.1743331671003068</c:v>
                </c:pt>
                <c:pt idx="18">
                  <c:v>6.3177418734074555</c:v>
                </c:pt>
                <c:pt idx="19">
                  <c:v>6.4835304430637626</c:v>
                </c:pt>
                <c:pt idx="20">
                  <c:v>6.6830336975355458</c:v>
                </c:pt>
                <c:pt idx="21">
                  <c:v>6.9371025673476643</c:v>
                </c:pt>
                <c:pt idx="22">
                  <c:v>7.2921622493303779</c:v>
                </c:pt>
                <c:pt idx="23">
                  <c:v>7.3841062947347353</c:v>
                </c:pt>
                <c:pt idx="24">
                  <c:v>7.4867934178064788</c:v>
                </c:pt>
                <c:pt idx="25">
                  <c:v>7.6031130176305561</c:v>
                </c:pt>
                <c:pt idx="26">
                  <c:v>7.7372964680998555</c:v>
                </c:pt>
                <c:pt idx="27">
                  <c:v>7.8959034597409028</c:v>
                </c:pt>
                <c:pt idx="28">
                  <c:v>8.0899230032742828</c:v>
                </c:pt>
                <c:pt idx="29">
                  <c:v>8.3399553293242992</c:v>
                </c:pt>
                <c:pt idx="30">
                  <c:v>8.6922482815130948</c:v>
                </c:pt>
                <c:pt idx="31">
                  <c:v>9.2943744633471557</c:v>
                </c:pt>
                <c:pt idx="32">
                  <c:v>38.203833808406394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ED2-4BF1-8A8F-3E47D1816C96}"/>
            </c:ext>
          </c:extLst>
        </c:ser>
        <c:ser>
          <c:idx val="0"/>
          <c:order val="1"/>
          <c:tx>
            <c:v>180kPa</c:v>
          </c:tx>
          <c:spPr>
            <a:ln w="1270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'[Blends SAR-AD SET.xlsx]Summary'!$I$19:$I$51</c:f>
              <c:numCache>
                <c:formatCode>General</c:formatCode>
                <c:ptCount val="33"/>
                <c:pt idx="0">
                  <c:v>9.9999999999999995E-7</c:v>
                </c:pt>
                <c:pt idx="1">
                  <c:v>1.0000000000000001E-5</c:v>
                </c:pt>
                <c:pt idx="2">
                  <c:v>1E-4</c:v>
                </c:pt>
                <c:pt idx="3">
                  <c:v>1E-3</c:v>
                </c:pt>
                <c:pt idx="4">
                  <c:v>0.01</c:v>
                </c:pt>
                <c:pt idx="5">
                  <c:v>0.1</c:v>
                </c:pt>
                <c:pt idx="6">
                  <c:v>1</c:v>
                </c:pt>
                <c:pt idx="7">
                  <c:v>5</c:v>
                </c:pt>
                <c:pt idx="8">
                  <c:v>10</c:v>
                </c:pt>
                <c:pt idx="9">
                  <c:v>15</c:v>
                </c:pt>
                <c:pt idx="10">
                  <c:v>20</c:v>
                </c:pt>
                <c:pt idx="11">
                  <c:v>25</c:v>
                </c:pt>
                <c:pt idx="12">
                  <c:v>30</c:v>
                </c:pt>
                <c:pt idx="13">
                  <c:v>35</c:v>
                </c:pt>
                <c:pt idx="14">
                  <c:v>40</c:v>
                </c:pt>
                <c:pt idx="15">
                  <c:v>45</c:v>
                </c:pt>
                <c:pt idx="16">
                  <c:v>50</c:v>
                </c:pt>
                <c:pt idx="17">
                  <c:v>55</c:v>
                </c:pt>
                <c:pt idx="18">
                  <c:v>60</c:v>
                </c:pt>
                <c:pt idx="19">
                  <c:v>65</c:v>
                </c:pt>
                <c:pt idx="20">
                  <c:v>70</c:v>
                </c:pt>
                <c:pt idx="21">
                  <c:v>75</c:v>
                </c:pt>
                <c:pt idx="22">
                  <c:v>80</c:v>
                </c:pt>
                <c:pt idx="23">
                  <c:v>81</c:v>
                </c:pt>
                <c:pt idx="24">
                  <c:v>82</c:v>
                </c:pt>
                <c:pt idx="25">
                  <c:v>83</c:v>
                </c:pt>
                <c:pt idx="26">
                  <c:v>84</c:v>
                </c:pt>
                <c:pt idx="27">
                  <c:v>85</c:v>
                </c:pt>
                <c:pt idx="28">
                  <c:v>86</c:v>
                </c:pt>
                <c:pt idx="29">
                  <c:v>87</c:v>
                </c:pt>
                <c:pt idx="30">
                  <c:v>88</c:v>
                </c:pt>
                <c:pt idx="31">
                  <c:v>89</c:v>
                </c:pt>
                <c:pt idx="32">
                  <c:v>90</c:v>
                </c:pt>
              </c:numCache>
            </c:numRef>
          </c:xVal>
          <c:yVal>
            <c:numRef>
              <c:f>'[Blends SAR-AD SET.xlsx]Summary'!$M$19:$M$51</c:f>
              <c:numCache>
                <c:formatCode>General</c:formatCode>
                <c:ptCount val="33"/>
                <c:pt idx="0">
                  <c:v>-2.5028501273058659</c:v>
                </c:pt>
                <c:pt idx="1">
                  <c:v>-1.502850127305855</c:v>
                </c:pt>
                <c:pt idx="2">
                  <c:v>-0.50285012730476364</c:v>
                </c:pt>
                <c:pt idx="3">
                  <c:v>0.49714987280437867</c:v>
                </c:pt>
                <c:pt idx="4">
                  <c:v>1.4971498837186059</c:v>
                </c:pt>
                <c:pt idx="5">
                  <c:v>2.4971509751419871</c:v>
                </c:pt>
                <c:pt idx="6">
                  <c:v>3.4972601239077052</c:v>
                </c:pt>
                <c:pt idx="7">
                  <c:v>4.1988800613984285</c:v>
                </c:pt>
                <c:pt idx="8">
                  <c:v>4.5082398171750357</c:v>
                </c:pt>
                <c:pt idx="9">
                  <c:v>4.6983811794672485</c:v>
                </c:pt>
                <c:pt idx="10">
                  <c:v>4.8433525568629507</c:v>
                </c:pt>
                <c:pt idx="11">
                  <c:v>4.9666693415336489</c:v>
                </c:pt>
                <c:pt idx="12">
                  <c:v>5.0791812460476251</c:v>
                </c:pt>
                <c:pt idx="13">
                  <c:v>5.187134767607688</c:v>
                </c:pt>
                <c:pt idx="14">
                  <c:v>5.2948320687487023</c:v>
                </c:pt>
                <c:pt idx="15">
                  <c:v>5.4057875029352962</c:v>
                </c:pt>
                <c:pt idx="16">
                  <c:v>5.5233914781519555</c:v>
                </c:pt>
                <c:pt idx="17">
                  <c:v>5.6514544218199694</c:v>
                </c:pt>
                <c:pt idx="18">
                  <c:v>5.7948631281271181</c:v>
                </c:pt>
                <c:pt idx="19">
                  <c:v>5.9606516977834252</c:v>
                </c:pt>
                <c:pt idx="20">
                  <c:v>6.1601549522552075</c:v>
                </c:pt>
                <c:pt idx="21">
                  <c:v>6.4142238220673269</c:v>
                </c:pt>
                <c:pt idx="22">
                  <c:v>6.7692835040500405</c:v>
                </c:pt>
                <c:pt idx="23">
                  <c:v>6.8612275494543979</c:v>
                </c:pt>
                <c:pt idx="24">
                  <c:v>6.9639146725261414</c:v>
                </c:pt>
                <c:pt idx="25">
                  <c:v>7.0802342723502179</c:v>
                </c:pt>
                <c:pt idx="26">
                  <c:v>7.2144177228195172</c:v>
                </c:pt>
                <c:pt idx="27">
                  <c:v>7.3730247144605654</c:v>
                </c:pt>
                <c:pt idx="28">
                  <c:v>7.5670442579939454</c:v>
                </c:pt>
                <c:pt idx="29">
                  <c:v>7.8170765840439627</c:v>
                </c:pt>
                <c:pt idx="30">
                  <c:v>8.1693695362327574</c:v>
                </c:pt>
                <c:pt idx="31">
                  <c:v>8.7714957180668183</c:v>
                </c:pt>
                <c:pt idx="32">
                  <c:v>37.680955063126056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ED2-4BF1-8A8F-3E47D1816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1846848"/>
        <c:axId val="2071847392"/>
      </c:scatterChart>
      <c:valAx>
        <c:axId val="2071846848"/>
        <c:scaling>
          <c:orientation val="minMax"/>
          <c:max val="75"/>
          <c:min val="25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/>
                  <a:t>Phase Angle (degrees)</a:t>
                </a:r>
              </a:p>
            </c:rich>
          </c:tx>
          <c:layout>
            <c:manualLayout>
              <c:xMode val="edge"/>
              <c:yMode val="edge"/>
              <c:x val="0.37858573928258971"/>
              <c:y val="0.877884548970852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 sz="1400" b="1"/>
            </a:pPr>
            <a:endParaRPr lang="en-US"/>
          </a:p>
        </c:txPr>
        <c:crossAx val="2071847392"/>
        <c:crosses val="autoZero"/>
        <c:crossBetween val="midCat"/>
        <c:majorUnit val="10"/>
      </c:valAx>
      <c:valAx>
        <c:axId val="2071847392"/>
        <c:scaling>
          <c:orientation val="minMax"/>
          <c:max val="7"/>
          <c:min val="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log │G*│ (Pa)</a:t>
                </a:r>
              </a:p>
            </c:rich>
          </c:tx>
          <c:layout>
            <c:manualLayout>
              <c:xMode val="edge"/>
              <c:yMode val="edge"/>
              <c:x val="3.802865266841645E-2"/>
              <c:y val="0.2835534949578671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cross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 sz="1400" b="1"/>
            </a:pPr>
            <a:endParaRPr lang="en-US"/>
          </a:p>
        </c:txPr>
        <c:crossAx val="2071846848"/>
        <c:crosses val="autoZero"/>
        <c:crossBetween val="midCat"/>
        <c:majorUnit val="1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43344" cy="465455"/>
          </a:xfrm>
          <a:prstGeom prst="rect">
            <a:avLst/>
          </a:prstGeom>
        </p:spPr>
        <p:txBody>
          <a:bodyPr vert="horz" lIns="98768" tIns="49383" rIns="98768" bIns="4938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5" y="1"/>
            <a:ext cx="3043344" cy="465455"/>
          </a:xfrm>
          <a:prstGeom prst="rect">
            <a:avLst/>
          </a:prstGeom>
        </p:spPr>
        <p:txBody>
          <a:bodyPr vert="horz" lIns="98768" tIns="49383" rIns="98768" bIns="49383" rtlCol="0"/>
          <a:lstStyle>
            <a:lvl1pPr algn="r">
              <a:defRPr sz="1300"/>
            </a:lvl1pPr>
          </a:lstStyle>
          <a:p>
            <a:fld id="{6DD1AF7B-205B-4949-B530-BAB725291271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42030"/>
            <a:ext cx="3043344" cy="465455"/>
          </a:xfrm>
          <a:prstGeom prst="rect">
            <a:avLst/>
          </a:prstGeom>
        </p:spPr>
        <p:txBody>
          <a:bodyPr vert="horz" lIns="98768" tIns="49383" rIns="98768" bIns="4938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5" y="8842030"/>
            <a:ext cx="3043344" cy="465455"/>
          </a:xfrm>
          <a:prstGeom prst="rect">
            <a:avLst/>
          </a:prstGeom>
        </p:spPr>
        <p:txBody>
          <a:bodyPr vert="horz" lIns="98768" tIns="49383" rIns="98768" bIns="49383" rtlCol="0" anchor="b"/>
          <a:lstStyle>
            <a:lvl1pPr algn="r">
              <a:defRPr sz="1300"/>
            </a:lvl1pPr>
          </a:lstStyle>
          <a:p>
            <a:fld id="{A1A6A5FA-02DA-458B-976F-1308384E8F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43344" cy="465455"/>
          </a:xfrm>
          <a:prstGeom prst="rect">
            <a:avLst/>
          </a:prstGeom>
        </p:spPr>
        <p:txBody>
          <a:bodyPr vert="horz" lIns="98768" tIns="49383" rIns="98768" bIns="4938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5" y="1"/>
            <a:ext cx="3043344" cy="465455"/>
          </a:xfrm>
          <a:prstGeom prst="rect">
            <a:avLst/>
          </a:prstGeom>
        </p:spPr>
        <p:txBody>
          <a:bodyPr vert="horz" lIns="98768" tIns="49383" rIns="98768" bIns="49383" rtlCol="0"/>
          <a:lstStyle>
            <a:lvl1pPr algn="r">
              <a:defRPr sz="1300"/>
            </a:lvl1pPr>
          </a:lstStyle>
          <a:p>
            <a:fld id="{48A16A90-0C31-456A-973E-2BEC4B145C3B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0088"/>
            <a:ext cx="4649788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768" tIns="49383" rIns="98768" bIns="493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5"/>
            <a:ext cx="5618480" cy="4189096"/>
          </a:xfrm>
          <a:prstGeom prst="rect">
            <a:avLst/>
          </a:prstGeom>
        </p:spPr>
        <p:txBody>
          <a:bodyPr vert="horz" lIns="98768" tIns="49383" rIns="98768" bIns="493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42030"/>
            <a:ext cx="3043344" cy="465455"/>
          </a:xfrm>
          <a:prstGeom prst="rect">
            <a:avLst/>
          </a:prstGeom>
        </p:spPr>
        <p:txBody>
          <a:bodyPr vert="horz" lIns="98768" tIns="49383" rIns="98768" bIns="4938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5" y="8842030"/>
            <a:ext cx="3043344" cy="465455"/>
          </a:xfrm>
          <a:prstGeom prst="rect">
            <a:avLst/>
          </a:prstGeom>
        </p:spPr>
        <p:txBody>
          <a:bodyPr vert="horz" lIns="98768" tIns="49383" rIns="98768" bIns="49383" rtlCol="0" anchor="b"/>
          <a:lstStyle>
            <a:lvl1pPr algn="r">
              <a:defRPr sz="1300"/>
            </a:lvl1pPr>
          </a:lstStyle>
          <a:p>
            <a:fld id="{F2E84594-9912-4D06-8E84-74B2C7638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7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NCHRP 9-58 The Effects of Recycling Agents on Asphalt Mixtures with High RAS and RAP Binder Ratios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29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1.38 for aromatic</a:t>
            </a:r>
            <a:r>
              <a:rPr lang="en-US" baseline="0" dirty="0" smtClean="0"/>
              <a:t> extracts (A)</a:t>
            </a:r>
          </a:p>
          <a:p>
            <a:r>
              <a:rPr lang="en-US" dirty="0" smtClean="0"/>
              <a:t>These equations were developed using 7 different types of recycling agents (T, A, V, and B),</a:t>
            </a:r>
            <a:r>
              <a:rPr lang="en-US" baseline="0" dirty="0" smtClean="0"/>
              <a:t> 15 recycled binder blends, and 32 rejuvenated binder blends.</a:t>
            </a:r>
          </a:p>
          <a:p>
            <a:r>
              <a:rPr lang="en-US" baseline="0" dirty="0" smtClean="0"/>
              <a:t>If the change in PGH with % dosage is known for a particular recycling agent, it can be used in the equation as “slope rate”, otherwise 1.82 is a good estimate.</a:t>
            </a:r>
          </a:p>
          <a:p>
            <a:r>
              <a:rPr lang="en-US" baseline="0" dirty="0" smtClean="0"/>
              <a:t>Is it perfect? No, but it gives a good estimate or starting point to start evaluation or know if the </a:t>
            </a:r>
            <a:r>
              <a:rPr lang="en-US" baseline="0" dirty="0" err="1" smtClean="0"/>
              <a:t>RBR</a:t>
            </a:r>
            <a:r>
              <a:rPr lang="en-US" baseline="0" dirty="0" smtClean="0"/>
              <a:t> is even feasible given economics: usually ~10% dosage is reasonable.</a:t>
            </a:r>
          </a:p>
          <a:p>
            <a:r>
              <a:rPr lang="en-US" baseline="0" dirty="0" smtClean="0"/>
              <a:t>Also allows to re-balance the </a:t>
            </a:r>
            <a:r>
              <a:rPr lang="en-US" baseline="0" dirty="0" err="1" smtClean="0"/>
              <a:t>RAPBR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RASBR</a:t>
            </a:r>
            <a:r>
              <a:rPr lang="en-US" baseline="0" dirty="0" smtClean="0"/>
              <a:t> to obtain a more reasonable </a:t>
            </a:r>
            <a:r>
              <a:rPr lang="en-US" baseline="0" dirty="0" err="1" smtClean="0"/>
              <a:t>PGHblend</a:t>
            </a:r>
            <a:r>
              <a:rPr lang="en-US" baseline="0" dirty="0" smtClean="0"/>
              <a:t> and RA dosage.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16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RAP</a:t>
            </a:r>
            <a:r>
              <a:rPr lang="en-US" baseline="0" dirty="0" smtClean="0"/>
              <a:t> PGH precludes TX RAP, RAS PGH precludes TOAS</a:t>
            </a:r>
          </a:p>
          <a:p>
            <a:r>
              <a:rPr lang="en-US" baseline="0" dirty="0" err="1" smtClean="0"/>
              <a:t>DTc</a:t>
            </a:r>
            <a:r>
              <a:rPr lang="en-US" baseline="0" dirty="0" smtClean="0"/>
              <a:t> include WI PG 58-28 and WI RAP, preclude TX PG 64-22 and TX RAP (NV PG 64-28P not considered due to polymer modification) </a:t>
            </a:r>
            <a:endParaRPr lang="en-US" dirty="0" smtClean="0"/>
          </a:p>
          <a:p>
            <a:r>
              <a:rPr lang="en-US" dirty="0" smtClean="0"/>
              <a:t>RASBR = 0.15 = 3.5% by </a:t>
            </a:r>
            <a:r>
              <a:rPr lang="en-US" dirty="0" err="1" smtClean="0"/>
              <a:t>wt</a:t>
            </a:r>
            <a:r>
              <a:rPr lang="en-US" baseline="0" dirty="0" smtClean="0"/>
              <a:t> mixture</a:t>
            </a:r>
            <a:endParaRPr lang="en-US" dirty="0" smtClean="0"/>
          </a:p>
          <a:p>
            <a:r>
              <a:rPr lang="en-US" dirty="0" smtClean="0"/>
              <a:t>8-10%: 6-8% per manufacturer based on economics</a:t>
            </a:r>
          </a:p>
          <a:p>
            <a:r>
              <a:rPr lang="en-US" dirty="0" smtClean="0"/>
              <a:t>And 10-15% per economic analysis to double RAP from 20-40%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11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TX PG 64-22 (</a:t>
            </a:r>
            <a:r>
              <a:rPr lang="en-US" baseline="0" dirty="0" err="1" smtClean="0"/>
              <a:t>DTc</a:t>
            </a:r>
            <a:r>
              <a:rPr lang="en-US" baseline="0" dirty="0" smtClean="0"/>
              <a:t> = -4.6)</a:t>
            </a:r>
          </a:p>
          <a:p>
            <a:r>
              <a:rPr lang="en-US" baseline="0" dirty="0" smtClean="0"/>
              <a:t>IN PG 64-22 (</a:t>
            </a:r>
            <a:r>
              <a:rPr lang="en-US" baseline="0" dirty="0" err="1" smtClean="0"/>
              <a:t>DTc</a:t>
            </a:r>
            <a:r>
              <a:rPr lang="en-US" baseline="0" dirty="0" smtClean="0"/>
              <a:t> = -1.2)</a:t>
            </a:r>
          </a:p>
          <a:p>
            <a:r>
              <a:rPr lang="en-US" baseline="0" dirty="0" smtClean="0"/>
              <a:t>DOT Control w/0.28 RBR (0.1 TX RAP + 0.18 TX MWAS)</a:t>
            </a:r>
          </a:p>
          <a:p>
            <a:r>
              <a:rPr lang="en-US" baseline="0" dirty="0" smtClean="0"/>
              <a:t>With TX PG 82.3-13.3, with IN PG 77.9-21.3</a:t>
            </a:r>
          </a:p>
          <a:p>
            <a:r>
              <a:rPr lang="en-US" baseline="0" dirty="0" smtClean="0"/>
              <a:t>Lower RA doses to restore PGL, Verify PGH (PG 64-22) AND less negative </a:t>
            </a:r>
            <a:r>
              <a:rPr lang="en-US" baseline="0" dirty="0" err="1" smtClean="0"/>
              <a:t>DTc</a:t>
            </a:r>
            <a:r>
              <a:rPr lang="en-US" baseline="0" dirty="0" smtClean="0"/>
              <a:t> with IN base binder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42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WI PG 58-28 (</a:t>
            </a:r>
            <a:r>
              <a:rPr lang="en-US" baseline="0" dirty="0" err="1" smtClean="0"/>
              <a:t>DTc</a:t>
            </a:r>
            <a:r>
              <a:rPr lang="en-US" baseline="0" dirty="0" smtClean="0"/>
              <a:t> = -3.4, in blend -5.3 w/out RA, -4.8 w/field RA dose)</a:t>
            </a:r>
          </a:p>
          <a:p>
            <a:r>
              <a:rPr lang="en-US" baseline="0" dirty="0" smtClean="0"/>
              <a:t>WI PG 52-34 (</a:t>
            </a:r>
            <a:r>
              <a:rPr lang="en-US" baseline="0" dirty="0" err="1" smtClean="0"/>
              <a:t>DTc</a:t>
            </a:r>
            <a:r>
              <a:rPr lang="en-US" baseline="0" dirty="0" smtClean="0"/>
              <a:t> = +0.4, in blend -2.9 w/out RA)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55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684">
              <a:defRPr/>
            </a:pPr>
            <a:r>
              <a:rPr lang="en-US" dirty="0" smtClean="0"/>
              <a:t>FOR SPECIFIC REJUVENATOR TYPE</a:t>
            </a:r>
          </a:p>
          <a:p>
            <a:pPr defTabSz="882684">
              <a:defRPr/>
            </a:pPr>
            <a:r>
              <a:rPr lang="en-US" dirty="0" smtClean="0"/>
              <a:t>1.38 </a:t>
            </a:r>
            <a:r>
              <a:rPr lang="en-US" dirty="0" smtClean="0"/>
              <a:t>for aromatic</a:t>
            </a:r>
            <a:r>
              <a:rPr lang="en-US" baseline="0" dirty="0" smtClean="0"/>
              <a:t> extracts (A)</a:t>
            </a:r>
          </a:p>
          <a:p>
            <a:r>
              <a:rPr lang="en-US" dirty="0" smtClean="0"/>
              <a:t>These equations were developed using 7 different types of recycling agents (T, A, V, and B),</a:t>
            </a:r>
            <a:r>
              <a:rPr lang="en-US" baseline="0" dirty="0" smtClean="0"/>
              <a:t> 15 recycled binder blends, and 32 rejuvenated binder blends.</a:t>
            </a:r>
          </a:p>
          <a:p>
            <a:r>
              <a:rPr lang="en-US" baseline="0" dirty="0" smtClean="0"/>
              <a:t>If the change in </a:t>
            </a:r>
            <a:r>
              <a:rPr lang="en-US" baseline="0" dirty="0" err="1" smtClean="0"/>
              <a:t>PGH</a:t>
            </a:r>
            <a:r>
              <a:rPr lang="en-US" baseline="0" dirty="0" smtClean="0"/>
              <a:t> with % dosage is known for a particular recycling agent, it can be used in the equation as “slope rate”, otherwise 1.72 is a good estimate.</a:t>
            </a:r>
          </a:p>
          <a:p>
            <a:r>
              <a:rPr lang="en-US" baseline="0" dirty="0" smtClean="0"/>
              <a:t>Is it perfect? No, but it gives a good estimate or starting point to start evaluation or know if the </a:t>
            </a:r>
            <a:r>
              <a:rPr lang="en-US" baseline="0" dirty="0" err="1" smtClean="0"/>
              <a:t>RBR</a:t>
            </a:r>
            <a:r>
              <a:rPr lang="en-US" baseline="0" dirty="0" smtClean="0"/>
              <a:t> is even feasible given economics: usually ~10% dosage is reasonable.</a:t>
            </a:r>
          </a:p>
          <a:p>
            <a:r>
              <a:rPr lang="en-US" baseline="0" dirty="0" smtClean="0"/>
              <a:t>Also allows to re-balance the </a:t>
            </a:r>
            <a:r>
              <a:rPr lang="en-US" baseline="0" dirty="0" err="1" smtClean="0"/>
              <a:t>RAPBR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RASBR</a:t>
            </a:r>
            <a:r>
              <a:rPr lang="en-US" baseline="0" dirty="0" smtClean="0"/>
              <a:t> to obtain a more reasonable </a:t>
            </a:r>
            <a:r>
              <a:rPr lang="en-US" baseline="0" dirty="0" err="1" smtClean="0"/>
              <a:t>PGHblend</a:t>
            </a:r>
            <a:r>
              <a:rPr lang="en-US" baseline="0" dirty="0" smtClean="0"/>
              <a:t> and RA dosage.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7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09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684">
              <a:defRPr/>
            </a:pPr>
            <a:r>
              <a:rPr lang="en-US" baseline="0" dirty="0" smtClean="0"/>
              <a:t>Shift in G* and d; meet cracking limits with aging; no rutting at high d, low G*</a:t>
            </a:r>
          </a:p>
          <a:p>
            <a:pPr defTabSz="882684">
              <a:defRPr/>
            </a:pPr>
            <a:r>
              <a:rPr lang="en-US" baseline="0" dirty="0" smtClean="0"/>
              <a:t>Field Demo Projects w/high RA dosages to Develop Thresholds for Mixture Cracking Tests</a:t>
            </a:r>
          </a:p>
          <a:p>
            <a:endParaRPr lang="en-US" dirty="0" smtClean="0"/>
          </a:p>
          <a:p>
            <a:r>
              <a:rPr lang="en-US" dirty="0" smtClean="0"/>
              <a:t>TRB</a:t>
            </a:r>
            <a:r>
              <a:rPr lang="en-US" baseline="0" dirty="0" smtClean="0"/>
              <a:t> AFK50 Research Idea for Problem Statement = Durability (Aging, Moisture) of high RBR Mixtures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3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55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684">
              <a:defRPr/>
            </a:pPr>
            <a:r>
              <a:rPr lang="en-US" baseline="0" dirty="0" smtClean="0"/>
              <a:t>Selected RA Dose by Method Acceptable Rutting Performance for two RBRs</a:t>
            </a:r>
          </a:p>
          <a:p>
            <a:pPr defTabSz="882684">
              <a:defRPr/>
            </a:pPr>
            <a:r>
              <a:rPr lang="en-US" baseline="0" dirty="0" smtClean="0"/>
              <a:t>Field Demo Projects w/high RA dosages to Develop Thresholds for Mixture Cracking Tests</a:t>
            </a:r>
          </a:p>
          <a:p>
            <a:endParaRPr lang="en-US" dirty="0" smtClean="0"/>
          </a:p>
          <a:p>
            <a:r>
              <a:rPr lang="en-US" dirty="0" smtClean="0"/>
              <a:t>TRB</a:t>
            </a:r>
            <a:r>
              <a:rPr lang="en-US" baseline="0" dirty="0" smtClean="0"/>
              <a:t> AFK50 Research Idea for Problem Statement = Durability (Aging, Moisture) of high RBR Mixtures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19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684">
              <a:defRPr/>
            </a:pPr>
            <a:r>
              <a:rPr lang="en-US" baseline="0" dirty="0" smtClean="0"/>
              <a:t>Field Demo Projects w/high RA dosages to Develop Thresholds for Mixture Cracking Tests</a:t>
            </a:r>
          </a:p>
          <a:p>
            <a:endParaRPr lang="en-US" dirty="0" smtClean="0"/>
          </a:p>
          <a:p>
            <a:r>
              <a:rPr lang="en-US" dirty="0" smtClean="0"/>
              <a:t>TRB</a:t>
            </a:r>
            <a:r>
              <a:rPr lang="en-US" baseline="0" dirty="0" smtClean="0"/>
              <a:t> AFK50 Research Idea for Problem Statement = Durability (Aging, Moisture) of high RBR Mixtures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9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468398" indent="-468398">
              <a:spcBef>
                <a:spcPts val="1229"/>
              </a:spcBef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High RBR </a:t>
            </a:r>
            <a:r>
              <a:rPr lang="en-US" dirty="0" smtClean="0"/>
              <a:t>= 0.3 – 0.5</a:t>
            </a:r>
          </a:p>
          <a:p>
            <a:pPr>
              <a:spcBef>
                <a:spcPts val="1229"/>
              </a:spcBef>
            </a:pPr>
            <a:r>
              <a:rPr lang="en-US" dirty="0" smtClean="0"/>
              <a:t>US 2017 (NAPA) (estimated): materials cost savings = $2.2B with 76.2M tons RAP, 1M tons RAS, 380M tons HMA/WMA @ $75/ton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MN 2017 (estimated based on reported #s from 4 companies w/28 plants): 1.3M tons RAP (HIGH</a:t>
            </a:r>
            <a:r>
              <a:rPr lang="en-US" baseline="0" dirty="0" smtClean="0"/>
              <a:t> </a:t>
            </a:r>
            <a:r>
              <a:rPr lang="en-US" dirty="0" smtClean="0"/>
              <a:t>19.5% </a:t>
            </a:r>
            <a:r>
              <a:rPr lang="en-US" dirty="0" err="1" smtClean="0"/>
              <a:t>avg</a:t>
            </a:r>
            <a:r>
              <a:rPr lang="en-US" dirty="0" smtClean="0"/>
              <a:t> DOT), 15.9k tons RAS, </a:t>
            </a:r>
            <a:r>
              <a:rPr lang="en-US" dirty="0" err="1" smtClean="0"/>
              <a:t>est</a:t>
            </a:r>
            <a:r>
              <a:rPr lang="en-US" dirty="0" smtClean="0"/>
              <a:t> materials cost savings = $37M, 2M</a:t>
            </a:r>
            <a:r>
              <a:rPr lang="en-US" baseline="0" dirty="0" smtClean="0"/>
              <a:t> tons HMA/WMA (DOT)</a:t>
            </a:r>
            <a:endParaRPr lang="en-US" dirty="0" smtClean="0"/>
          </a:p>
          <a:p>
            <a:pPr>
              <a:spcBef>
                <a:spcPts val="1229"/>
              </a:spcBef>
            </a:pPr>
            <a:endParaRPr lang="en-US" dirty="0" smtClean="0"/>
          </a:p>
          <a:p>
            <a:pPr>
              <a:spcBef>
                <a:spcPts val="1229"/>
              </a:spcBef>
            </a:pPr>
            <a:r>
              <a:rPr lang="en-US" baseline="0" dirty="0" smtClean="0"/>
              <a:t>MN 2018: min 80% virgin w/ PG 58-34 (RAS, RAP/RAS, or RAP), min 70% virgin for wear w/other PG grades; </a:t>
            </a:r>
            <a:r>
              <a:rPr lang="en-US" baseline="0" smtClean="0"/>
              <a:t>no RAs </a:t>
            </a:r>
            <a:r>
              <a:rPr lang="en-US" baseline="0" dirty="0" smtClean="0"/>
              <a:t>except CIR, CCPR??</a:t>
            </a:r>
            <a:endParaRPr lang="en-US" dirty="0" smtClean="0"/>
          </a:p>
          <a:p>
            <a:pPr>
              <a:spcBef>
                <a:spcPts val="1229"/>
              </a:spcBef>
            </a:pPr>
            <a:endParaRPr lang="en-US" dirty="0" smtClean="0"/>
          </a:p>
          <a:p>
            <a:pPr defTabSz="933167">
              <a:spcBef>
                <a:spcPts val="1229"/>
              </a:spcBef>
              <a:defRPr/>
            </a:pPr>
            <a:r>
              <a:rPr lang="en-US" sz="1300" dirty="0" smtClean="0"/>
              <a:t>the </a:t>
            </a:r>
            <a:r>
              <a:rPr lang="en-US" sz="1300" dirty="0"/>
              <a:t>use of recycling agent at 10-15% doses is reasonable to double the RAP content from 20 to 40 percent and save MORE from $6 to $8 per ton HMA/WMA or from $0.30 to $0.40 per 1 percent RAP when virgin material costs are relatively high. This represents approximately 7 to 10 percent of in-place prices for HMA/WMA.</a:t>
            </a:r>
          </a:p>
          <a:p>
            <a:pPr marL="468398" indent="-468398">
              <a:spcBef>
                <a:spcPts val="1229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Assess effectiveness of RAs to</a:t>
            </a:r>
          </a:p>
          <a:p>
            <a:pPr marL="468398" indent="-468398">
              <a:spcBef>
                <a:spcPts val="1229"/>
              </a:spcBef>
              <a:buFont typeface="Calibri" panose="020F0502020204030204" pitchFamily="34" charset="0"/>
              <a:buChar char="‒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partially restore binder rheology</a:t>
            </a:r>
          </a:p>
          <a:p>
            <a:pPr marL="468398" indent="-468398">
              <a:spcBef>
                <a:spcPts val="1229"/>
              </a:spcBef>
              <a:buFont typeface="Calibri" panose="020F0502020204030204" pitchFamily="34" charset="0"/>
              <a:buChar char="‒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improve mixture cracking performance</a:t>
            </a:r>
            <a:r>
              <a:rPr lang="en-US" dirty="0" smtClean="0"/>
              <a:t> at optimum dosage rates</a:t>
            </a:r>
          </a:p>
          <a:p>
            <a:pPr marL="468398" indent="-468398">
              <a:spcBef>
                <a:spcPts val="1229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Evaluate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evolution of RA effectiveness </a:t>
            </a:r>
            <a:r>
              <a:rPr lang="en-US" dirty="0" smtClean="0"/>
              <a:t>with aging</a:t>
            </a:r>
          </a:p>
          <a:p>
            <a:pPr marL="468398" indent="-468398">
              <a:spcBef>
                <a:spcPts val="1229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Recommend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evaluation tools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167">
              <a:defRPr/>
            </a:pPr>
            <a:fld id="{F2E84594-9912-4D06-8E84-74B2C7638013}" type="slidenum">
              <a:rPr lang="en-US">
                <a:solidFill>
                  <a:prstClr val="black"/>
                </a:solidFill>
                <a:latin typeface="Calibri"/>
              </a:rPr>
              <a:pPr defTabSz="933167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568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684">
              <a:defRPr/>
            </a:pPr>
            <a:r>
              <a:rPr lang="en-US" baseline="0" dirty="0" smtClean="0"/>
              <a:t>Field Demo Projects w/high RA dosages to Develop Thresholds for Mixture Cracking Tests</a:t>
            </a:r>
          </a:p>
          <a:p>
            <a:endParaRPr lang="en-US" dirty="0" smtClean="0"/>
          </a:p>
          <a:p>
            <a:r>
              <a:rPr lang="en-US" dirty="0" smtClean="0"/>
              <a:t>TRB</a:t>
            </a:r>
            <a:r>
              <a:rPr lang="en-US" baseline="0" dirty="0" smtClean="0"/>
              <a:t> AFK50 Research Idea for Problem Statement = Durability (Aging, Moisture) of high RBR Mixtures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8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684">
              <a:defRPr/>
            </a:pPr>
            <a:r>
              <a:rPr lang="en-US" baseline="0" dirty="0" smtClean="0"/>
              <a:t>Most cracking w/softer binder</a:t>
            </a:r>
          </a:p>
          <a:p>
            <a:pPr defTabSz="882684">
              <a:defRPr/>
            </a:pPr>
            <a:endParaRPr lang="en-US" baseline="0" dirty="0" smtClean="0"/>
          </a:p>
          <a:p>
            <a:pPr defTabSz="882684">
              <a:defRPr/>
            </a:pPr>
            <a:r>
              <a:rPr lang="en-US" baseline="0" dirty="0" smtClean="0"/>
              <a:t>Field Demo Projects w/high RA dosages to Develop Thresholds for Mixture Cracking Tests</a:t>
            </a:r>
          </a:p>
          <a:p>
            <a:endParaRPr lang="en-US" dirty="0" smtClean="0"/>
          </a:p>
          <a:p>
            <a:r>
              <a:rPr lang="en-US" dirty="0" smtClean="0"/>
              <a:t>TRB</a:t>
            </a:r>
            <a:r>
              <a:rPr lang="en-US" baseline="0" dirty="0" smtClean="0"/>
              <a:t> AFK50 Research Idea for Problem Statement = Durability (Aging, Moisture) of high RBR Mixtures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15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684">
              <a:defRPr/>
            </a:pPr>
            <a:r>
              <a:rPr lang="en-US" baseline="0" dirty="0" smtClean="0"/>
              <a:t>Field Demo Projects w/high RA dosages to Develop Thresholds for Mixture Cracking Tests</a:t>
            </a:r>
          </a:p>
          <a:p>
            <a:endParaRPr lang="en-US" dirty="0" smtClean="0"/>
          </a:p>
          <a:p>
            <a:r>
              <a:rPr lang="en-US" dirty="0" smtClean="0"/>
              <a:t>TRB</a:t>
            </a:r>
            <a:r>
              <a:rPr lang="en-US" baseline="0" dirty="0" smtClean="0"/>
              <a:t> AFK50 Research Idea for Problem Statement = Durability (Aging, Moisture) of high RBR Mixtures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46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coefficients</a:t>
            </a:r>
            <a:r>
              <a:rPr lang="en-US" baseline="0" dirty="0" smtClean="0"/>
              <a:t> for 140C mixing:  -0.014, 1.898</a:t>
            </a:r>
            <a:endParaRPr lang="en-US" dirty="0" smtClean="0"/>
          </a:p>
          <a:p>
            <a:r>
              <a:rPr lang="en-US" dirty="0" smtClean="0"/>
              <a:t>Variability with method – only RAP of specific size</a:t>
            </a:r>
          </a:p>
          <a:p>
            <a:r>
              <a:rPr lang="en-US" u="sng" dirty="0" smtClean="0"/>
              <a:t>WI PG 58-28</a:t>
            </a:r>
            <a:r>
              <a:rPr lang="en-US" dirty="0" smtClean="0"/>
              <a:t> + NH PG 64-28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mix</a:t>
            </a:r>
            <a:r>
              <a:rPr lang="en-US" dirty="0" smtClean="0"/>
              <a:t>: </a:t>
            </a:r>
            <a:r>
              <a:rPr lang="en-US" u="sng" dirty="0" smtClean="0"/>
              <a:t>150 °C</a:t>
            </a:r>
            <a:r>
              <a:rPr lang="en-US" dirty="0" smtClean="0"/>
              <a:t> + 140 °C</a:t>
            </a:r>
          </a:p>
          <a:p>
            <a:r>
              <a:rPr lang="en-US" dirty="0" smtClean="0"/>
              <a:t>STOA for </a:t>
            </a:r>
            <a:r>
              <a:rPr lang="en-US" u="sng" dirty="0" smtClean="0"/>
              <a:t>2 </a:t>
            </a:r>
            <a:r>
              <a:rPr lang="en-US" u="sng" dirty="0" err="1" smtClean="0"/>
              <a:t>hrs</a:t>
            </a:r>
            <a:r>
              <a:rPr lang="en-US" dirty="0" smtClean="0"/>
              <a:t> + 4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smtClean="0"/>
              <a:t>No RA, ADD RA to Base Binder, ADD RA to RAP</a:t>
            </a:r>
          </a:p>
          <a:p>
            <a:r>
              <a:rPr lang="en-US" dirty="0" smtClean="0"/>
              <a:t>Superheat Aggregate to 207 °C</a:t>
            </a:r>
          </a:p>
          <a:p>
            <a:endParaRPr lang="en-US" dirty="0" smtClean="0"/>
          </a:p>
          <a:p>
            <a:r>
              <a:rPr lang="en-US" dirty="0" smtClean="0"/>
              <a:t>SEE effects of STOA time and Superheating</a:t>
            </a:r>
            <a:r>
              <a:rPr lang="en-US" baseline="0" dirty="0" smtClean="0"/>
              <a:t> AGG for TX and NV ONLY</a:t>
            </a:r>
          </a:p>
          <a:p>
            <a:pPr defTabSz="882684">
              <a:defRPr/>
            </a:pPr>
            <a:r>
              <a:rPr lang="en-US" dirty="0" smtClean="0"/>
              <a:t>SEE effects of adding RA and RA Addition method </a:t>
            </a:r>
            <a:r>
              <a:rPr lang="en-US" baseline="0" dirty="0" smtClean="0"/>
              <a:t>for high PGH RAPs in TX and FL ONLY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78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Durability - AASHTO COMP/TRB</a:t>
            </a:r>
            <a:r>
              <a:rPr lang="en-US" baseline="0" dirty="0" smtClean="0"/>
              <a:t> AFK50 Research Idea for Problem Statement</a:t>
            </a:r>
          </a:p>
          <a:p>
            <a:r>
              <a:rPr lang="en-US" baseline="0" dirty="0" smtClean="0"/>
              <a:t>3 </a:t>
            </a:r>
            <a:r>
              <a:rPr lang="en-US" baseline="0" dirty="0" err="1" smtClean="0"/>
              <a:t>TxDOT</a:t>
            </a:r>
            <a:r>
              <a:rPr lang="en-US" baseline="0" dirty="0" smtClean="0"/>
              <a:t>, MNDOT, IDOT</a:t>
            </a:r>
          </a:p>
          <a:p>
            <a:r>
              <a:rPr lang="en-US" baseline="0" dirty="0" smtClean="0"/>
              <a:t>RA Selection FDOT + other related upcoming</a:t>
            </a:r>
          </a:p>
          <a:p>
            <a:r>
              <a:rPr lang="en-US" baseline="0" dirty="0" smtClean="0"/>
              <a:t>NAPA contractor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67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“high RBR … is desirable”, w/our</a:t>
            </a:r>
            <a:r>
              <a:rPr lang="en-US" baseline="0" dirty="0" smtClean="0"/>
              <a:t> RAP/RAS not usually possible due to substitute base binders, PMLC not usually possible due to low field RA dosage</a:t>
            </a:r>
            <a:endParaRPr lang="en-US" dirty="0" smtClean="0"/>
          </a:p>
          <a:p>
            <a:r>
              <a:rPr lang="en-US" dirty="0" smtClean="0"/>
              <a:t>High RBR</a:t>
            </a:r>
            <a:r>
              <a:rPr lang="en-US" baseline="0" dirty="0" smtClean="0"/>
              <a:t> = 0.3 – 0.5 = higher than DOT control (currently allowed without RA), so field projects exploring RA with higher RBR</a:t>
            </a:r>
          </a:p>
          <a:p>
            <a:r>
              <a:rPr lang="en-US" baseline="0" dirty="0" smtClean="0"/>
              <a:t>TX: DOT control w/ &amp; w/out RA; NV &amp; WI: high RBR w/ &amp; w/out RA</a:t>
            </a:r>
            <a:endParaRPr lang="en-US" dirty="0" smtClean="0"/>
          </a:p>
          <a:p>
            <a:r>
              <a:rPr lang="en-US" dirty="0" smtClean="0"/>
              <a:t>for assessing the effectiveness of RAs and its evolution for specific material combinations at specific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4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contains polar fatty acids or esters or aromatics, no paraffinic waxes</a:t>
            </a:r>
            <a:endParaRPr lang="en-US" dirty="0" smtClean="0"/>
          </a:p>
          <a:p>
            <a:r>
              <a:rPr lang="en-US" dirty="0" smtClean="0"/>
              <a:t>RMPD Correlation (Base &amp; Recycled)</a:t>
            </a:r>
            <a:r>
              <a:rPr lang="en-US" baseline="0" dirty="0" smtClean="0"/>
              <a:t> [CT=-2(</a:t>
            </a:r>
            <a:r>
              <a:rPr lang="en-US" baseline="0" dirty="0" err="1" smtClean="0"/>
              <a:t>DTc</a:t>
            </a:r>
            <a:r>
              <a:rPr lang="en-US" baseline="0" dirty="0" smtClean="0"/>
              <a:t>)+23]</a:t>
            </a:r>
            <a:endParaRPr lang="en-US" dirty="0" smtClean="0"/>
          </a:p>
          <a:p>
            <a:r>
              <a:rPr lang="en-US" dirty="0" smtClean="0"/>
              <a:t>Rejuvenates</a:t>
            </a:r>
            <a:r>
              <a:rPr lang="en-US" baseline="0" dirty="0" smtClean="0"/>
              <a:t> by moving in G-R BLACK SPACE</a:t>
            </a:r>
            <a:endParaRPr lang="en-US" dirty="0" smtClean="0"/>
          </a:p>
          <a:p>
            <a:r>
              <a:rPr lang="en-US" dirty="0" smtClean="0"/>
              <a:t>RA</a:t>
            </a:r>
            <a:r>
              <a:rPr lang="en-US" baseline="0" dirty="0" smtClean="0"/>
              <a:t> Type Selection</a:t>
            </a:r>
          </a:p>
          <a:p>
            <a:r>
              <a:rPr lang="en-US" dirty="0" smtClean="0"/>
              <a:t>7 RAs: A1, B1, B2, P, T1, V2, V3</a:t>
            </a:r>
          </a:p>
          <a:p>
            <a:r>
              <a:rPr lang="en-US" u="sng" dirty="0" smtClean="0"/>
              <a:t>RA &amp; Blends </a:t>
            </a:r>
            <a:r>
              <a:rPr lang="en-US" dirty="0" smtClean="0"/>
              <a:t>w/  DE PG 64-28 + 0.5 DE RAP </a:t>
            </a:r>
          </a:p>
          <a:p>
            <a:r>
              <a:rPr lang="en-US" dirty="0" smtClean="0"/>
              <a:t>Unaged, RTFO, PAV20, PAV40</a:t>
            </a:r>
          </a:p>
          <a:p>
            <a:r>
              <a:rPr lang="en-US" dirty="0" smtClean="0"/>
              <a:t>Age w/ &amp; w/out RA</a:t>
            </a:r>
          </a:p>
          <a:p>
            <a:r>
              <a:rPr lang="en-US" dirty="0" smtClean="0">
                <a:solidFill>
                  <a:srgbClr val="1C4E90"/>
                </a:solidFill>
              </a:rPr>
              <a:t>FTIR</a:t>
            </a:r>
          </a:p>
          <a:p>
            <a:r>
              <a:rPr lang="en-US" dirty="0" smtClean="0">
                <a:solidFill>
                  <a:srgbClr val="1C4E90"/>
                </a:solidFill>
              </a:rPr>
              <a:t>RTFO Weight Loss</a:t>
            </a:r>
          </a:p>
          <a:p>
            <a:r>
              <a:rPr lang="en-US" dirty="0" smtClean="0">
                <a:solidFill>
                  <a:srgbClr val="1C4E90"/>
                </a:solidFill>
              </a:rPr>
              <a:t>DSR: G-R, T</a:t>
            </a:r>
            <a:r>
              <a:rPr lang="en-US" baseline="-25000" dirty="0" smtClean="0">
                <a:solidFill>
                  <a:srgbClr val="1C4E90"/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smtClean="0">
                <a:solidFill>
                  <a:srgbClr val="1C4E90"/>
                </a:solidFill>
              </a:rPr>
              <a:t>=45</a:t>
            </a:r>
            <a:endParaRPr lang="en-US" dirty="0" smtClean="0">
              <a:solidFill>
                <a:srgbClr val="1C4E90"/>
              </a:solidFill>
            </a:endParaRPr>
          </a:p>
          <a:p>
            <a:pPr defTabSz="936793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RTFO Weight Loss – V2 Lowest, T1 &amp; B1 Highest</a:t>
            </a:r>
          </a:p>
          <a:p>
            <a:pPr defTabSz="936793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+RTFO Weight Loss w/RA</a:t>
            </a:r>
          </a:p>
          <a:p>
            <a:pPr defTabSz="936793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Phase III w/ 0.5 RBR blends w/7 RAs &amp; DE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matls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+ FT-IR 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G-R &amp;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=45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w/aging for RA itself &amp; blends</a:t>
            </a:r>
          </a:p>
          <a:p>
            <a:pPr defTabSz="936793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 FI of corresponding mixtures </a:t>
            </a:r>
          </a:p>
          <a:p>
            <a:pPr defTabSz="936793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Possibly DSC of RAs to evaluate glass transition</a:t>
            </a:r>
          </a:p>
          <a:p>
            <a:r>
              <a:rPr lang="en-US" dirty="0" smtClean="0"/>
              <a:t>ASTM D4552 – kinematic @ 60C,</a:t>
            </a:r>
            <a:r>
              <a:rPr lang="en-US" baseline="0" dirty="0" smtClean="0"/>
              <a:t> FP, saturates, viscosity aging ratio w/RTFO - </a:t>
            </a:r>
            <a:r>
              <a:rPr lang="en-US" dirty="0" smtClean="0"/>
              <a:t>all classify as RA1</a:t>
            </a:r>
          </a:p>
          <a:p>
            <a:r>
              <a:rPr lang="en-US" dirty="0" smtClean="0"/>
              <a:t>Revise AASHTO R 14 w/aging &amp; 50mm DSR</a:t>
            </a:r>
          </a:p>
          <a:p>
            <a:r>
              <a:rPr lang="en-US" dirty="0" smtClean="0"/>
              <a:t>Area from</a:t>
            </a:r>
            <a:r>
              <a:rPr lang="en-US" baseline="0" dirty="0" smtClean="0"/>
              <a:t> 600-4000 inverse cm – not for HS use</a:t>
            </a:r>
          </a:p>
          <a:p>
            <a:r>
              <a:rPr lang="en-US" baseline="0" dirty="0" smtClean="0"/>
              <a:t>Reduced dispersive power of </a:t>
            </a:r>
            <a:r>
              <a:rPr lang="en-US" baseline="0" dirty="0" err="1" smtClean="0"/>
              <a:t>maltene</a:t>
            </a:r>
            <a:r>
              <a:rPr lang="en-US" baseline="0" dirty="0" smtClean="0"/>
              <a:t> phase = reduced effectiveness w/aging</a:t>
            </a:r>
          </a:p>
          <a:p>
            <a:r>
              <a:rPr lang="en-US" baseline="0" dirty="0" smtClean="0"/>
              <a:t>Blend w/out modification (not TX 64-22)</a:t>
            </a:r>
          </a:p>
          <a:p>
            <a:pPr marL="292748" indent="-292748">
              <a:buFont typeface="Arial" panose="020B0604020202020204" pitchFamily="34" charset="0"/>
              <a:buChar char="•"/>
            </a:pPr>
            <a:r>
              <a:rPr lang="en-US" dirty="0" smtClean="0"/>
              <a:t> V1 could not be evaluated by DSR as the sample became a gel with PAV aging.</a:t>
            </a:r>
          </a:p>
          <a:p>
            <a:r>
              <a:rPr lang="en-US" dirty="0" smtClean="0"/>
              <a:t>The viscosity graph was originally in </a:t>
            </a:r>
            <a:r>
              <a:rPr lang="en-US" dirty="0" err="1" smtClean="0"/>
              <a:t>mPa.s</a:t>
            </a:r>
            <a:r>
              <a:rPr lang="en-US" dirty="0" smtClean="0"/>
              <a:t> – change the units if using the original axis of the graph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Maybe not show T2 on FTIR? This is ongoing work so it’s probably ok to show more points on FTIR than on DSR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684">
              <a:defRPr/>
            </a:pPr>
            <a:r>
              <a:rPr lang="en-US" baseline="0" dirty="0" smtClean="0"/>
              <a:t>G-R = 180, 600 </a:t>
            </a:r>
            <a:r>
              <a:rPr lang="en-US" baseline="0" dirty="0" err="1" smtClean="0"/>
              <a:t>kPa</a:t>
            </a:r>
            <a:endParaRPr lang="en-US" baseline="0" dirty="0" smtClean="0"/>
          </a:p>
          <a:p>
            <a:pPr defTabSz="882684">
              <a:defRPr/>
            </a:pPr>
            <a:r>
              <a:rPr lang="en-US" baseline="0" dirty="0" smtClean="0"/>
              <a:t>Field Demo Projects w/high RA dosages to Develop Thresholds for Mixture Cracking Tests</a:t>
            </a:r>
          </a:p>
          <a:p>
            <a:endParaRPr lang="en-US" dirty="0" smtClean="0"/>
          </a:p>
          <a:p>
            <a:r>
              <a:rPr lang="en-US" dirty="0" smtClean="0"/>
              <a:t>TRB</a:t>
            </a:r>
            <a:r>
              <a:rPr lang="en-US" baseline="0" dirty="0" smtClean="0"/>
              <a:t> AFK50 Research Idea for Problem Statement = Durability (Aging, Moisture) of high RBR Mixtures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7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contains polar fatty acids or esters or aromatics, no paraffinic waxes</a:t>
            </a:r>
            <a:endParaRPr lang="en-US" dirty="0" smtClean="0"/>
          </a:p>
          <a:p>
            <a:r>
              <a:rPr lang="en-US" dirty="0" smtClean="0"/>
              <a:t>RMPD Correlation (Base &amp; Recycled)</a:t>
            </a:r>
            <a:r>
              <a:rPr lang="en-US" baseline="0" dirty="0" smtClean="0"/>
              <a:t> [CT=-2(</a:t>
            </a:r>
            <a:r>
              <a:rPr lang="en-US" baseline="0" dirty="0" err="1" smtClean="0"/>
              <a:t>DTc</a:t>
            </a:r>
            <a:r>
              <a:rPr lang="en-US" baseline="0" dirty="0" smtClean="0"/>
              <a:t>)+23]</a:t>
            </a:r>
            <a:endParaRPr lang="en-US" dirty="0" smtClean="0"/>
          </a:p>
          <a:p>
            <a:r>
              <a:rPr lang="en-US" dirty="0" smtClean="0"/>
              <a:t>Rejuvenates</a:t>
            </a:r>
            <a:r>
              <a:rPr lang="en-US" baseline="0" dirty="0" smtClean="0"/>
              <a:t> by moving in G-R BLACK SPACE</a:t>
            </a:r>
            <a:endParaRPr lang="en-US" dirty="0" smtClean="0"/>
          </a:p>
          <a:p>
            <a:r>
              <a:rPr lang="en-US" dirty="0" smtClean="0"/>
              <a:t>RA</a:t>
            </a:r>
            <a:r>
              <a:rPr lang="en-US" baseline="0" dirty="0" smtClean="0"/>
              <a:t> Type Selection</a:t>
            </a:r>
          </a:p>
          <a:p>
            <a:r>
              <a:rPr lang="en-US" dirty="0" smtClean="0"/>
              <a:t>7 RAs: A1, B1, B2, P, T1, V2, V3</a:t>
            </a:r>
          </a:p>
          <a:p>
            <a:r>
              <a:rPr lang="en-US" u="sng" dirty="0" smtClean="0"/>
              <a:t>RA &amp; Blends </a:t>
            </a:r>
            <a:r>
              <a:rPr lang="en-US" dirty="0" smtClean="0"/>
              <a:t>w/  DE PG 64-28 + 0.5 DE RAP </a:t>
            </a:r>
          </a:p>
          <a:p>
            <a:r>
              <a:rPr lang="en-US" dirty="0" smtClean="0"/>
              <a:t>Unaged, RTFO, PAV20, PAV40</a:t>
            </a:r>
          </a:p>
          <a:p>
            <a:r>
              <a:rPr lang="en-US" dirty="0" smtClean="0"/>
              <a:t>Age w/ &amp; w/out RA</a:t>
            </a:r>
          </a:p>
          <a:p>
            <a:r>
              <a:rPr lang="en-US" dirty="0" smtClean="0">
                <a:solidFill>
                  <a:srgbClr val="1C4E90"/>
                </a:solidFill>
              </a:rPr>
              <a:t>FTIR</a:t>
            </a:r>
          </a:p>
          <a:p>
            <a:r>
              <a:rPr lang="en-US" dirty="0" smtClean="0">
                <a:solidFill>
                  <a:srgbClr val="1C4E90"/>
                </a:solidFill>
              </a:rPr>
              <a:t>RTFO Weight Loss</a:t>
            </a:r>
          </a:p>
          <a:p>
            <a:r>
              <a:rPr lang="en-US" dirty="0" smtClean="0">
                <a:solidFill>
                  <a:srgbClr val="1C4E90"/>
                </a:solidFill>
              </a:rPr>
              <a:t>DSR: G-R, T</a:t>
            </a:r>
            <a:r>
              <a:rPr lang="en-US" baseline="-25000" dirty="0" smtClean="0">
                <a:solidFill>
                  <a:srgbClr val="1C4E90"/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smtClean="0">
                <a:solidFill>
                  <a:srgbClr val="1C4E90"/>
                </a:solidFill>
              </a:rPr>
              <a:t>=45</a:t>
            </a:r>
            <a:endParaRPr lang="en-US" dirty="0" smtClean="0">
              <a:solidFill>
                <a:srgbClr val="1C4E90"/>
              </a:solidFill>
            </a:endParaRPr>
          </a:p>
          <a:p>
            <a:pPr defTabSz="936793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RTFO Weight Loss – V2 Lowest, T1 &amp; B1 Highest</a:t>
            </a:r>
          </a:p>
          <a:p>
            <a:pPr defTabSz="936793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+RTFO Weight Loss w/RA</a:t>
            </a:r>
          </a:p>
          <a:p>
            <a:pPr defTabSz="936793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Phase III w/ 0.5 RBR blends w/7 RAs &amp; DE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matls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+ FT-IR 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G-R &amp;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en-US" b="1" baseline="-25000" dirty="0" err="1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=45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w/aging for RA itself &amp; blends</a:t>
            </a:r>
          </a:p>
          <a:p>
            <a:pPr defTabSz="936793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 FI of corresponding mixtures </a:t>
            </a:r>
          </a:p>
          <a:p>
            <a:pPr defTabSz="936793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Possibly DSC of RAs to evaluate glass transition</a:t>
            </a:r>
          </a:p>
          <a:p>
            <a:r>
              <a:rPr lang="en-US" dirty="0" smtClean="0"/>
              <a:t>ASTM D4552 – kinematic @ 60C,</a:t>
            </a:r>
            <a:r>
              <a:rPr lang="en-US" baseline="0" dirty="0" smtClean="0"/>
              <a:t> FP, saturates, viscosity aging ratio w/RTFO - </a:t>
            </a:r>
            <a:r>
              <a:rPr lang="en-US" dirty="0" smtClean="0"/>
              <a:t>all classify as RA1</a:t>
            </a:r>
          </a:p>
          <a:p>
            <a:r>
              <a:rPr lang="en-US" dirty="0" smtClean="0"/>
              <a:t>Revise AASHTO R 14 w/aging &amp; 50mm DSR</a:t>
            </a:r>
          </a:p>
          <a:p>
            <a:r>
              <a:rPr lang="en-US" dirty="0" smtClean="0"/>
              <a:t>Area from</a:t>
            </a:r>
            <a:r>
              <a:rPr lang="en-US" baseline="0" dirty="0" smtClean="0"/>
              <a:t> 600-4000 inverse cm – not for HS use</a:t>
            </a:r>
          </a:p>
          <a:p>
            <a:r>
              <a:rPr lang="en-US" baseline="0" dirty="0" smtClean="0"/>
              <a:t>Reduced dispersive power of </a:t>
            </a:r>
            <a:r>
              <a:rPr lang="en-US" baseline="0" dirty="0" err="1" smtClean="0"/>
              <a:t>maltene</a:t>
            </a:r>
            <a:r>
              <a:rPr lang="en-US" baseline="0" dirty="0" smtClean="0"/>
              <a:t> phase = reduced effectiveness w/aging</a:t>
            </a:r>
          </a:p>
          <a:p>
            <a:r>
              <a:rPr lang="en-US" baseline="0" dirty="0" smtClean="0"/>
              <a:t>Blend w/out modification (not TX 64-22)</a:t>
            </a:r>
          </a:p>
          <a:p>
            <a:pPr marL="292748" indent="-292748">
              <a:buFont typeface="Arial" panose="020B0604020202020204" pitchFamily="34" charset="0"/>
              <a:buChar char="•"/>
            </a:pPr>
            <a:r>
              <a:rPr lang="en-US" dirty="0" smtClean="0"/>
              <a:t> V1 could not be evaluated by DSR as the sample became a gel with PAV aging.</a:t>
            </a:r>
          </a:p>
          <a:p>
            <a:r>
              <a:rPr lang="en-US" dirty="0" smtClean="0"/>
              <a:t>The viscosity graph was originally in </a:t>
            </a:r>
            <a:r>
              <a:rPr lang="en-US" dirty="0" err="1" smtClean="0"/>
              <a:t>mPa.s</a:t>
            </a:r>
            <a:r>
              <a:rPr lang="en-US" dirty="0" smtClean="0"/>
              <a:t> – change the units if using the original axis of the graph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Maybe not show T2 on FTIR? This is ongoing work so it’s probably ok to show more points on FTIR than on DSR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&gt;30 combos to date</a:t>
            </a:r>
          </a:p>
          <a:p>
            <a:r>
              <a:rPr lang="en-US" dirty="0" smtClean="0"/>
              <a:t>From PHASEIIA:</a:t>
            </a:r>
          </a:p>
          <a:p>
            <a:r>
              <a:rPr lang="en-US" dirty="0" smtClean="0"/>
              <a:t>Improved &amp; Softer Base</a:t>
            </a:r>
            <a:r>
              <a:rPr lang="en-US" baseline="0" dirty="0" smtClean="0"/>
              <a:t> Binders</a:t>
            </a:r>
          </a:p>
          <a:p>
            <a:r>
              <a:rPr lang="en-US" baseline="0" dirty="0" smtClean="0"/>
              <a:t>Newer RAs</a:t>
            </a:r>
          </a:p>
          <a:p>
            <a:r>
              <a:rPr lang="en-US" baseline="0" dirty="0" smtClean="0"/>
              <a:t>NV &amp; IN field project materials</a:t>
            </a:r>
          </a:p>
          <a:p>
            <a:r>
              <a:rPr lang="en-US" baseline="0" dirty="0" smtClean="0"/>
              <a:t>ALL RAP and equivalent (+balanced) RAP/RAS combos based on PGH</a:t>
            </a:r>
            <a:endParaRPr lang="en-US" dirty="0" smtClean="0"/>
          </a:p>
          <a:p>
            <a:r>
              <a:rPr lang="en-US" dirty="0" smtClean="0"/>
              <a:t>BUILD on</a:t>
            </a:r>
            <a:r>
              <a:rPr lang="en-US" baseline="0" dirty="0" smtClean="0"/>
              <a:t> / EXPAND from materials &amp; combos used in Field Projects</a:t>
            </a:r>
          </a:p>
          <a:p>
            <a:r>
              <a:rPr lang="en-US" baseline="0" dirty="0" smtClean="0"/>
              <a:t>Field Projects difficult to coordinate, so continual process</a:t>
            </a:r>
          </a:p>
          <a:p>
            <a:r>
              <a:rPr lang="en-US" baseline="0" dirty="0" smtClean="0"/>
              <a:t>Tall Oils, Aromatic Extracts, Vegetable &amp; Modified Vegetable Oils, Bio-based Oil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47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PRIMARY</a:t>
            </a:r>
            <a:r>
              <a:rPr lang="en-US" b="1" baseline="0" dirty="0" smtClean="0">
                <a:solidFill>
                  <a:schemeClr val="accent2">
                    <a:lumMod val="75000"/>
                  </a:schemeClr>
                </a:solidFill>
              </a:rPr>
              <a:t> 9-58 PRODUCT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BALANCED Materials Combination - </a:t>
            </a:r>
            <a:r>
              <a:rPr lang="en-US" b="1" dirty="0" smtClean="0"/>
              <a:t>Base Binder Selection, Limited RASBR, RA Type &amp; Limited Dosage Selection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AGING</a:t>
            </a:r>
            <a:r>
              <a:rPr lang="en-US" b="1" baseline="0" dirty="0" smtClean="0">
                <a:solidFill>
                  <a:schemeClr val="accent2">
                    <a:lumMod val="75000"/>
                  </a:schemeClr>
                </a:solidFill>
              </a:rPr>
              <a:t> EFFECTS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TOOLS to assess </a:t>
            </a:r>
            <a:r>
              <a:rPr lang="en-US" baseline="0" dirty="0" smtClean="0"/>
              <a:t>effectiveness of RA and its evolution in partially restoring binder rheology and improving mixture cracking resistance for specific materials combinations at high RBRs &amp; at specific field locations</a:t>
            </a:r>
          </a:p>
          <a:p>
            <a:r>
              <a:rPr lang="en-US" dirty="0" smtClean="0"/>
              <a:t>MATERIAL SELECTION IMPORTANT</a:t>
            </a:r>
          </a:p>
          <a:p>
            <a:r>
              <a:rPr lang="en-US" dirty="0" smtClean="0"/>
              <a:t>MAX RBR of 0.5 per RFP</a:t>
            </a:r>
          </a:p>
          <a:p>
            <a:r>
              <a:rPr lang="en-US" dirty="0" smtClean="0"/>
              <a:t>MAX RA Dosage of 10-15% per Economic Analysis (only based on RAP from 20 to 40% = save $6-8 per ton or $0.30-0.40 per %RAP</a:t>
            </a:r>
            <a:r>
              <a:rPr lang="en-US" baseline="0" dirty="0" smtClean="0"/>
              <a:t> w/high virgin material costs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LIMIT RASBR due to insufficient availability &amp; blending</a:t>
            </a:r>
          </a:p>
          <a:p>
            <a:r>
              <a:rPr lang="en-US" dirty="0" smtClean="0"/>
              <a:t>Future Research = Other Considerations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Moisture Susceptibility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Long-Term Aging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Evaluation of Modified Binders</a:t>
            </a:r>
          </a:p>
          <a:p>
            <a:r>
              <a:rPr lang="en-US" dirty="0" smtClean="0"/>
              <a:t>“high RBR … is desirable”, w/our</a:t>
            </a:r>
            <a:r>
              <a:rPr lang="en-US" baseline="0" dirty="0" smtClean="0"/>
              <a:t> RAP/RAS not usually possible due to substitute base binders, PMLC not usually possible due to low field RA dosage</a:t>
            </a:r>
            <a:endParaRPr lang="en-US" dirty="0" smtClean="0"/>
          </a:p>
          <a:p>
            <a:r>
              <a:rPr lang="en-US" dirty="0" smtClean="0"/>
              <a:t>High RBR</a:t>
            </a:r>
            <a:r>
              <a:rPr lang="en-US" baseline="0" dirty="0" smtClean="0"/>
              <a:t> = 0.3 – 0.5 = higher than DOT control (currently allowed without RA), so field projects exploring RA with higher RBR</a:t>
            </a:r>
          </a:p>
          <a:p>
            <a:r>
              <a:rPr lang="en-US" baseline="0" dirty="0" smtClean="0"/>
              <a:t>TX: DOT control w/ &amp; w/out RA; NV &amp; WI: high RBR w/ &amp; w/out RA</a:t>
            </a:r>
            <a:endParaRPr lang="en-US" dirty="0" smtClean="0"/>
          </a:p>
          <a:p>
            <a:r>
              <a:rPr lang="en-US" dirty="0" smtClean="0"/>
              <a:t>for assessing the effectiveness of RAs and its evolution for specific material combinations at specific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9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762">
              <a:defRPr/>
            </a:pPr>
            <a:r>
              <a:rPr lang="en-US" dirty="0"/>
              <a:t>RA MANUFACTURER RECOMMENDATION: 6-8% for economics</a:t>
            </a:r>
          </a:p>
          <a:p>
            <a:pPr defTabSz="882762">
              <a:defRPr/>
            </a:pPr>
            <a:r>
              <a:rPr lang="en-US" dirty="0"/>
              <a:t>ECONOMIC ANALYSIS: the use of recycling agent at 10-15% doses is reasonable to double the RAP content from 20 to 40 percent and save MORE from $6 to $8 per ton HMA/WMA or from $0.30 to $0.40 per 1 percent RAP when virgin material costs are relatively high. This represents approximately 7 to 10 percent of in-place prices for HMA/WMA.</a:t>
            </a:r>
          </a:p>
          <a:p>
            <a:pPr defTabSz="882762">
              <a:defRPr/>
            </a:pPr>
            <a:r>
              <a:rPr lang="en-US" dirty="0"/>
              <a:t>Ultimately, the recycling agent dose should be selected to satisfy binder blend and corresponding mixture performance requirements and be feasible economically.</a:t>
            </a:r>
          </a:p>
          <a:p>
            <a:r>
              <a:rPr lang="en-US" dirty="0" smtClean="0"/>
              <a:t>G-R</a:t>
            </a:r>
            <a:r>
              <a:rPr lang="en-US" baseline="0" dirty="0" smtClean="0"/>
              <a:t> BLACK SPACE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Restore PGL (and Verify PGH (Round Grade) but Maintain</a:t>
            </a:r>
            <a:r>
              <a:rPr lang="en-US" baseline="0" dirty="0" smtClean="0"/>
              <a:t> PGL</a:t>
            </a:r>
            <a:r>
              <a:rPr lang="en-US" dirty="0" smtClean="0"/>
              <a:t>) = TOO LOW = Cracking w/Aging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Achieve </a:t>
            </a:r>
            <a:r>
              <a:rPr lang="el-GR" dirty="0" smtClean="0"/>
              <a:t>Δ</a:t>
            </a:r>
            <a:r>
              <a:rPr lang="en-US" dirty="0" smtClean="0"/>
              <a:t>T</a:t>
            </a:r>
            <a:r>
              <a:rPr lang="en-US" baseline="-25000" dirty="0" smtClean="0"/>
              <a:t>c</a:t>
            </a:r>
            <a:r>
              <a:rPr lang="en-US" dirty="0" smtClean="0"/>
              <a:t> = -5.0 = TOO HIGH = Rutting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Match Continuous PGH (Actual Grade) = JUST RIGHT </a:t>
            </a:r>
          </a:p>
          <a:p>
            <a:pPr>
              <a:buFont typeface="Wingdings" panose="05000000000000000000" pitchFamily="2" charset="2"/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dirty="0" smtClean="0"/>
              <a:t>Based on </a:t>
            </a:r>
            <a:r>
              <a:rPr lang="en-US" dirty="0" err="1" smtClean="0"/>
              <a:t>Coatability</a:t>
            </a:r>
            <a:r>
              <a:rPr lang="en-US" dirty="0" smtClean="0"/>
              <a:t>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4594-9912-4D06-8E84-74B2C76380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D0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D8D7-B42C-421B-AD2E-70AF5661E0E7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04B8-96F2-4348-80F3-7B1A79857CE8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B9FB-C093-4B79-A438-7B2368A6C31F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9913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D8D7-B42C-421B-AD2E-70AF5661E0E7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8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79307"/>
            <a:ext cx="8229600" cy="822960"/>
          </a:xfrm>
        </p:spPr>
        <p:txBody>
          <a:bodyPr anchor="ctr">
            <a:normAutofit/>
          </a:bodyPr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2268"/>
            <a:ext cx="8229600" cy="44664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0238B2-DB7B-4D6F-A25B-A26BAA9FAE96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3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721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7575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D8B403-1C56-4845-A23A-5E83EBA96429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1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72640"/>
            <a:ext cx="4038600" cy="4196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2640"/>
            <a:ext cx="4038600" cy="4196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9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703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272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719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272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9F445-5401-4F1B-ABCF-E55C43B27D85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0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58987"/>
            <a:ext cx="8229600" cy="99494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102AFEF-BEC3-4671-BA6D-9B7867C504C4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8023A2-35D8-47A4-B1FD-010B3815A1B9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400D1-B500-4B8C-BD69-165F157A9C42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7848600" cy="12954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Level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D000"/>
              </a:buClr>
              <a:defRPr/>
            </a:lvl1pPr>
            <a:lvl2pPr>
              <a:defRPr>
                <a:solidFill>
                  <a:srgbClr val="FFC000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rgbClr val="FFC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38B2-DB7B-4D6F-A25B-A26BAA9FAE96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00F51B-BD00-4450-9E12-D230106DF9D5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2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C304B8-96F2-4348-80F3-7B1A79857CE8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6AB9FB-C093-4B79-A438-7B2368A6C31F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7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D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B403-1C56-4845-A23A-5E83EBA96429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13716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C14D-1AA7-465A-8B6E-A0FC32D5EDE3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F445-5401-4F1B-ABCF-E55C43B27D85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1371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AFEF-BEC3-4671-BA6D-9B7867C504C4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23A2-35D8-47A4-B1FD-010B3815A1B9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00D1-B500-4B8C-BD69-165F157A9C42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F51B-BD00-4450-9E12-D230106DF9D5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19447E"/>
            </a:gs>
            <a:gs pos="50000">
              <a:srgbClr val="133461"/>
            </a:gs>
            <a:gs pos="100000">
              <a:srgbClr val="08172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C8904-F987-441E-993A-E93C06C693B4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8600" y="270113"/>
            <a:ext cx="609600" cy="1140619"/>
            <a:chOff x="152400" y="270113"/>
            <a:chExt cx="609600" cy="1140619"/>
          </a:xfrm>
        </p:grpSpPr>
        <p:sp>
          <p:nvSpPr>
            <p:cNvPr id="8" name="Rectangle 7"/>
            <p:cNvSpPr/>
            <p:nvPr userDrawn="1"/>
          </p:nvSpPr>
          <p:spPr>
            <a:xfrm>
              <a:off x="152400" y="270113"/>
              <a:ext cx="609600" cy="228600"/>
            </a:xfrm>
            <a:prstGeom prst="rect">
              <a:avLst/>
            </a:prstGeom>
            <a:solidFill>
              <a:srgbClr val="DDA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52400" y="499594"/>
              <a:ext cx="609600" cy="228600"/>
            </a:xfrm>
            <a:prstGeom prst="rect">
              <a:avLst/>
            </a:prstGeom>
            <a:solidFill>
              <a:srgbClr val="19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52400" y="727313"/>
              <a:ext cx="609600" cy="228600"/>
            </a:xfrm>
            <a:prstGeom prst="rect">
              <a:avLst/>
            </a:prstGeom>
            <a:solidFill>
              <a:srgbClr val="678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" y="955921"/>
              <a:ext cx="609600" cy="228600"/>
            </a:xfrm>
            <a:prstGeom prst="rect">
              <a:avLst/>
            </a:prstGeom>
            <a:solidFill>
              <a:srgbClr val="5C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" y="1182132"/>
              <a:ext cx="609600" cy="228600"/>
            </a:xfrm>
            <a:prstGeom prst="rect">
              <a:avLst/>
            </a:prstGeom>
            <a:solidFill>
              <a:srgbClr val="4B8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ransMaroon.gif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27790" y="6324600"/>
            <a:ext cx="2031013" cy="4572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67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C9900"/>
        </a:buClr>
        <a:buSzPct val="125000"/>
        <a:buFont typeface="Wingdings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-arambula\AppData\Local\Microsoft\Windows\Temporary Internet Files\Content.IE5\DDTZUGCA\road_by_krist_silvershade-d66g7c3[1].png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3397" y="2057399"/>
            <a:ext cx="4572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9467"/>
            <a:ext cx="8229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0869"/>
            <a:ext cx="8229600" cy="4230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TTI-ribbon Pre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" y="0"/>
            <a:ext cx="9144000" cy="92363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400" b="1" i="1">
                <a:solidFill>
                  <a:schemeClr val="bg2"/>
                </a:solidFill>
              </a:defRPr>
            </a:lvl1pPr>
          </a:lstStyle>
          <a:p>
            <a:fld id="{8B2C8904-F987-441E-993A-E93C06C693B4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anchor="b"/>
          <a:lstStyle>
            <a:lvl1pPr algn="ctr">
              <a:defRPr sz="1400" b="1" i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400" b="1" i="1">
                <a:solidFill>
                  <a:schemeClr val="bg2"/>
                </a:solidFill>
              </a:defRPr>
            </a:lvl1pPr>
          </a:lstStyle>
          <a:p>
            <a:fld id="{0E2171CF-8AC1-4A90-A93C-16DEDB776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1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10.jpg"/><Relationship Id="rId5" Type="http://schemas.openxmlformats.org/officeDocument/2006/relationships/image" Target="../media/image6.jpe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dib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066800" y="4495800"/>
            <a:ext cx="70104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National Road Research Alliance Pavement Workshop</a:t>
            </a:r>
          </a:p>
          <a:p>
            <a:endParaRPr lang="en-US" sz="2400" dirty="0" smtClean="0"/>
          </a:p>
          <a:p>
            <a:r>
              <a:rPr lang="en-US" sz="2400" dirty="0" smtClean="0"/>
              <a:t>May 23,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2518949"/>
          </a:xfrm>
        </p:spPr>
        <p:txBody>
          <a:bodyPr>
            <a:normAutofit/>
          </a:bodyPr>
          <a:lstStyle/>
          <a:p>
            <a:r>
              <a:rPr lang="en-US" dirty="0" smtClean="0"/>
              <a:t>Use of Rejuvenators in HMA</a:t>
            </a:r>
            <a:endParaRPr lang="en-US" sz="31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7" y="829785"/>
            <a:ext cx="8229600" cy="82296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Rejuvenator </a:t>
            </a:r>
            <a:r>
              <a:rPr lang="en-US" dirty="0" smtClean="0"/>
              <a:t>Dose Selection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00200" y="5943600"/>
                <a:ext cx="6387630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%</m:t>
                    </m:r>
                    <m:r>
                      <a:rPr lang="en-US" sz="2400" i="1" smtClean="0">
                        <a:latin typeface="Cambria Math"/>
                      </a:rPr>
                      <m:t>𝑅𝐴</m:t>
                    </m:r>
                    <m:r>
                      <a:rPr lang="en-US" sz="24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(</m:t>
                        </m:r>
                        <m:r>
                          <a:rPr lang="en-US" sz="2400" i="1">
                            <a:latin typeface="Cambria Math"/>
                          </a:rPr>
                          <m:t>𝑃𝐺𝐻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𝐵𝑙𝑒𝑛𝑑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𝑃𝐺𝐻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𝑇𝑎𝑟𝑔𝑒𝑡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 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𝑆𝑙𝑜𝑝𝑒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𝑅𝑎𝑡𝑒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943600"/>
                <a:ext cx="6387630" cy="491738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4800" y="1554526"/>
                <a:ext cx="89154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𝑃𝐺𝐻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𝐵𝑙𝑒𝑛𝑑</m:t>
                        </m:r>
                      </m:sub>
                    </m:sSub>
                    <m:r>
                      <a:rPr lang="en-US" sz="200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𝑅𝐴𝑃</m:t>
                        </m:r>
                        <m:r>
                          <a:rPr lang="en-US" sz="2000" i="1" baseline="-2500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𝐵𝑅</m:t>
                        </m:r>
                        <m:r>
                          <a:rPr lang="en-US" sz="2000" i="1">
                            <a:latin typeface="Cambria Math"/>
                          </a:rPr>
                          <m:t> ×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𝑃𝐺𝐻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𝑅𝐴𝑃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+(</m:t>
                    </m:r>
                    <m:r>
                      <a:rPr lang="en-US" sz="20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𝑅𝐴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sz="2000" i="1" baseline="-250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𝐵𝑅</m:t>
                    </m:r>
                    <m:r>
                      <a:rPr lang="en-US" sz="2000" i="1">
                        <a:latin typeface="Cambria Math"/>
                      </a:rPr>
                      <m:t> ×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𝑃𝐺𝐻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𝑅𝐴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  <m:r>
                      <a:rPr lang="en-US" sz="2000" i="1">
                        <a:latin typeface="Cambria Math"/>
                      </a:rPr>
                      <m:t>+(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baseline="-25000">
                        <a:latin typeface="Cambria Math"/>
                      </a:rPr>
                      <m:t>𝐵𝑅</m:t>
                    </m:r>
                    <m:r>
                      <a:rPr lang="en-US" sz="2000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𝑃𝐺𝐻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𝐵𝑎𝑠𝑒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54526"/>
                <a:ext cx="8915400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700" y="1943750"/>
            <a:ext cx="5480473" cy="408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03"/>
            <a:ext cx="8458200" cy="99494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Component Materials Selection &amp; Proportioning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023" y="1430383"/>
            <a:ext cx="4038600" cy="419608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Base Binder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/>
              <a:t>PGH </a:t>
            </a:r>
            <a:r>
              <a:rPr lang="en-US" sz="2800" b="1" u="sng" dirty="0"/>
              <a:t>&lt;</a:t>
            </a:r>
            <a:r>
              <a:rPr lang="en-US" sz="2800" b="1" dirty="0"/>
              <a:t> </a:t>
            </a:r>
            <a:r>
              <a:rPr lang="en-US" sz="2800" b="1" dirty="0" smtClean="0"/>
              <a:t>64</a:t>
            </a:r>
            <a:r>
              <a:rPr lang="en-US" sz="2800" b="1" dirty="0"/>
              <a:t>°C</a:t>
            </a:r>
            <a:endParaRPr lang="en-US" sz="2800" b="1" dirty="0" smtClean="0">
              <a:latin typeface="Symbol" panose="05050102010706020507" pitchFamily="18" charset="2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latin typeface="Symbol" panose="05050102010706020507" pitchFamily="18" charset="2"/>
              </a:rPr>
              <a:t>D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c</a:t>
            </a:r>
            <a:r>
              <a:rPr lang="en-US" sz="2800" b="1" dirty="0" smtClean="0"/>
              <a:t> @ PAV20 </a:t>
            </a:r>
            <a:r>
              <a:rPr lang="en-US" sz="2800" b="1" u="sng" dirty="0" smtClean="0"/>
              <a:t>&gt;</a:t>
            </a:r>
            <a:r>
              <a:rPr lang="en-US" sz="2800" b="1" dirty="0" smtClean="0"/>
              <a:t> </a:t>
            </a:r>
            <a:r>
              <a:rPr lang="en-US" sz="2800" b="1" dirty="0"/>
              <a:t>-3.5°C </a:t>
            </a:r>
            <a:endParaRPr lang="en-US" sz="2800" b="1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RAP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 smtClean="0"/>
              <a:t>PGH </a:t>
            </a:r>
            <a:r>
              <a:rPr lang="en-US" sz="2800" b="1" u="sng" dirty="0" smtClean="0"/>
              <a:t>&lt;</a:t>
            </a:r>
            <a:r>
              <a:rPr lang="en-US" sz="2800" b="1" dirty="0" smtClean="0"/>
              <a:t> </a:t>
            </a:r>
            <a:r>
              <a:rPr lang="en-US" sz="2800" b="1" dirty="0"/>
              <a:t>100°C</a:t>
            </a:r>
            <a:endParaRPr lang="en-US" sz="2800" b="1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 err="1">
                <a:latin typeface="Symbol" panose="05050102010706020507" pitchFamily="18" charset="2"/>
              </a:rPr>
              <a:t>D</a:t>
            </a:r>
            <a:r>
              <a:rPr lang="en-US" sz="2800" b="1" dirty="0" err="1"/>
              <a:t>T</a:t>
            </a:r>
            <a:r>
              <a:rPr lang="en-US" sz="2800" b="1" baseline="-25000" dirty="0" err="1"/>
              <a:t>c</a:t>
            </a:r>
            <a:r>
              <a:rPr lang="en-US" sz="2800" b="1" dirty="0"/>
              <a:t> @ PAV20 </a:t>
            </a:r>
            <a:r>
              <a:rPr lang="en-US" sz="2800" b="1" u="sng" dirty="0"/>
              <a:t>&gt;</a:t>
            </a:r>
            <a:r>
              <a:rPr lang="en-US" sz="2800" b="1" dirty="0"/>
              <a:t> </a:t>
            </a:r>
            <a:r>
              <a:rPr lang="en-US" sz="2800" b="1" dirty="0" smtClean="0"/>
              <a:t>-7.5</a:t>
            </a:r>
            <a:r>
              <a:rPr lang="en-US" sz="2800" b="1" dirty="0"/>
              <a:t>°C</a:t>
            </a:r>
            <a:r>
              <a:rPr lang="en-US" sz="2800" b="1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RAS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 smtClean="0"/>
              <a:t> </a:t>
            </a:r>
            <a:r>
              <a:rPr lang="en-US" sz="2800" b="1" dirty="0"/>
              <a:t>PGH </a:t>
            </a:r>
            <a:r>
              <a:rPr lang="en-US" sz="2800" b="1" u="sng" dirty="0"/>
              <a:t>&lt;</a:t>
            </a:r>
            <a:r>
              <a:rPr lang="en-US" sz="2800" b="1" dirty="0"/>
              <a:t> </a:t>
            </a:r>
            <a:r>
              <a:rPr lang="en-US" sz="2800" b="1" dirty="0" smtClean="0"/>
              <a:t>150</a:t>
            </a:r>
            <a:r>
              <a:rPr lang="en-US" sz="2800" b="1" dirty="0"/>
              <a:t>°C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4495800"/>
            <a:ext cx="2916987" cy="177001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RBR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0.5</a:t>
            </a:r>
          </a:p>
          <a:p>
            <a:pPr marL="0" indent="0">
              <a:buNone/>
            </a:pPr>
            <a:r>
              <a:rPr lang="en-US" sz="2800" b="1" dirty="0"/>
              <a:t>(</a:t>
            </a:r>
            <a:r>
              <a:rPr lang="en-US" sz="2800" b="1" dirty="0" smtClean="0"/>
              <a:t>RAP</a:t>
            </a:r>
            <a:r>
              <a:rPr lang="en-US" sz="2800" b="1" baseline="-25000" dirty="0" smtClean="0"/>
              <a:t>BR</a:t>
            </a:r>
            <a:r>
              <a:rPr lang="en-US" sz="2800" b="1" dirty="0" smtClean="0"/>
              <a:t>+RAS</a:t>
            </a:r>
            <a:r>
              <a:rPr lang="en-US" sz="2800" b="1" baseline="-25000" dirty="0" smtClean="0"/>
              <a:t>BR</a:t>
            </a:r>
            <a:r>
              <a:rPr lang="en-US" sz="2800" b="1" dirty="0" smtClean="0"/>
              <a:t>)</a:t>
            </a:r>
            <a:endParaRPr lang="en-US" sz="2800" b="1" baseline="-25000" dirty="0">
              <a:latin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RAS</a:t>
            </a:r>
            <a:r>
              <a:rPr lang="en-US" b="1" baseline="-25000" dirty="0" smtClean="0">
                <a:solidFill>
                  <a:schemeClr val="accent2">
                    <a:lumMod val="75000"/>
                  </a:schemeClr>
                </a:solidFill>
              </a:rPr>
              <a:t>BR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0.15</a:t>
            </a:r>
            <a:endParaRPr lang="en-US" b="1" baseline="-25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74" y="1454438"/>
            <a:ext cx="1152026" cy="14276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8" t="295" r="42058" b="7210"/>
          <a:stretch/>
        </p:blipFill>
        <p:spPr>
          <a:xfrm>
            <a:off x="4453187" y="2940205"/>
            <a:ext cx="914400" cy="1735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6" t="1803" r="38518" b="2863"/>
          <a:stretch/>
        </p:blipFill>
        <p:spPr>
          <a:xfrm>
            <a:off x="4453187" y="4733796"/>
            <a:ext cx="914400" cy="16545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54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1"/>
            <a:ext cx="8686800" cy="1295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Component </a:t>
            </a:r>
            <a:r>
              <a:rPr lang="en-US" dirty="0"/>
              <a:t>Materials Selection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(TX </a:t>
            </a:r>
            <a:r>
              <a:rPr lang="en-US" sz="3100" dirty="0"/>
              <a:t>PG </a:t>
            </a:r>
            <a:r>
              <a:rPr lang="en-US" sz="3100" dirty="0" smtClean="0"/>
              <a:t>64-22 w/ </a:t>
            </a:r>
            <a:r>
              <a:rPr lang="en-US" sz="3100" dirty="0" err="1">
                <a:latin typeface="Symbol" panose="05050102010706020507" pitchFamily="18" charset="2"/>
              </a:rPr>
              <a:t>D</a:t>
            </a:r>
            <a:r>
              <a:rPr lang="en-US" sz="3100" dirty="0" err="1"/>
              <a:t>T</a:t>
            </a:r>
            <a:r>
              <a:rPr lang="en-US" sz="3100" baseline="-25000" dirty="0" err="1"/>
              <a:t>c</a:t>
            </a:r>
            <a:r>
              <a:rPr lang="en-US" sz="3100" baseline="-25000" dirty="0"/>
              <a:t> </a:t>
            </a:r>
            <a:r>
              <a:rPr lang="en-US" sz="3100" dirty="0" smtClean="0"/>
              <a:t>=-4.6, IN PG 64-22 w/ </a:t>
            </a:r>
            <a:r>
              <a:rPr lang="en-US" sz="3100" dirty="0" err="1" smtClean="0">
                <a:latin typeface="Symbol" panose="05050102010706020507" pitchFamily="18" charset="2"/>
              </a:rPr>
              <a:t>D</a:t>
            </a:r>
            <a:r>
              <a:rPr lang="en-US" sz="3100" dirty="0" err="1" smtClean="0"/>
              <a:t>T</a:t>
            </a:r>
            <a:r>
              <a:rPr lang="en-US" sz="3100" baseline="-25000" dirty="0" err="1" smtClean="0"/>
              <a:t>c</a:t>
            </a:r>
            <a:r>
              <a:rPr lang="en-US" sz="3100" dirty="0" smtClean="0"/>
              <a:t>=-1.2)</a:t>
            </a:r>
            <a:endParaRPr lang="en-US" sz="3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1"/>
            <a:ext cx="6400800" cy="4369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7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804252" cy="20573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Component </a:t>
            </a:r>
            <a:r>
              <a:rPr lang="en-US" dirty="0"/>
              <a:t>Materials Selection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dirty="0"/>
              <a:t>WI PG 58-28, PG 52-34)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61" y="79666"/>
            <a:ext cx="5061751" cy="3577933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773295" cy="3970087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457200" y="5029200"/>
            <a:ext cx="4472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30495" y="4728243"/>
            <a:ext cx="1994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u="sng" dirty="0"/>
              <a:t>&gt;</a:t>
            </a:r>
            <a:r>
              <a:rPr lang="en-US" sz="2400" b="1" dirty="0"/>
              <a:t> 7 after STOA</a:t>
            </a:r>
            <a:endParaRPr lang="en-US" sz="2400" b="1" dirty="0"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9804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45" y="762000"/>
            <a:ext cx="82296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Materials Proportioning / Balance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1736" y="1796384"/>
                <a:ext cx="6225264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%</m:t>
                    </m:r>
                    <m:r>
                      <a:rPr lang="en-US" sz="2400" i="1" smtClean="0">
                        <a:latin typeface="Cambria Math"/>
                      </a:rPr>
                      <m:t>𝑅𝐴</m:t>
                    </m:r>
                    <m:r>
                      <a:rPr lang="en-US" sz="24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(</m:t>
                        </m:r>
                        <m:r>
                          <a:rPr lang="en-US" sz="2400" i="1">
                            <a:latin typeface="Cambria Math"/>
                          </a:rPr>
                          <m:t>𝑃𝐺𝐻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𝐵𝑙𝑒𝑛𝑑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𝑃𝐺𝐻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𝑇𝑎𝑟𝑔𝑒𝑡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 /</m:t>
                    </m:r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Slope Rate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36" y="1796384"/>
                <a:ext cx="6225264" cy="491738"/>
              </a:xfrm>
              <a:prstGeom prst="rect">
                <a:avLst/>
              </a:prstGeom>
              <a:blipFill>
                <a:blip r:embed="rId3"/>
                <a:stretch>
                  <a:fillRect t="-11250" b="-2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1396274"/>
                <a:ext cx="89154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𝑃𝐺𝐻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𝐵𝑙𝑒𝑛𝑑</m:t>
                        </m:r>
                      </m:sub>
                    </m:sSub>
                    <m:r>
                      <a:rPr lang="en-US" sz="200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𝑅𝐴𝑃</m:t>
                        </m:r>
                        <m:r>
                          <a:rPr lang="en-US" sz="2000" i="1" baseline="-2500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𝐵𝑅</m:t>
                        </m:r>
                        <m:r>
                          <a:rPr lang="en-US" sz="2000" i="1">
                            <a:latin typeface="Cambria Math"/>
                          </a:rPr>
                          <m:t> ×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𝑃𝐺𝐻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𝑅𝐴𝑃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+(</m:t>
                    </m:r>
                    <m:r>
                      <a:rPr lang="en-US" sz="20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𝑅𝐴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sz="2000" i="1" baseline="-250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𝐵𝑅</m:t>
                    </m:r>
                    <m:r>
                      <a:rPr lang="en-US" sz="2000" i="1">
                        <a:latin typeface="Cambria Math"/>
                      </a:rPr>
                      <m:t> ×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𝑃𝐺𝐻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𝑅𝐴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  <m:r>
                      <a:rPr lang="en-US" sz="2000" i="1">
                        <a:latin typeface="Cambria Math"/>
                      </a:rPr>
                      <m:t>+(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baseline="-25000">
                        <a:latin typeface="Cambria Math"/>
                      </a:rPr>
                      <m:t>𝐵𝑅</m:t>
                    </m:r>
                    <m:r>
                      <a:rPr lang="en-US" sz="2000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𝑃𝐺𝐻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𝐵𝑎𝑠𝑒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96274"/>
                <a:ext cx="8915400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572776"/>
              </p:ext>
            </p:extLst>
          </p:nvPr>
        </p:nvGraphicFramePr>
        <p:xfrm>
          <a:off x="367937" y="2288122"/>
          <a:ext cx="8567381" cy="410493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04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5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Base Binder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RAS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RA Dose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Comments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104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TX PG 64-22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0.25 TX RAP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0.25 TX TOAS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19.4</a:t>
                      </a:r>
                      <a:endParaRPr lang="en-US" sz="20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UNBALANCED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Very High Dose</a:t>
                      </a:r>
                      <a:endParaRPr lang="en-US" sz="2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10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0.4 TX RAP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 TX TOAS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13.5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Char char="D"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RAP/RAS</a:t>
                      </a:r>
                      <a:endParaRPr lang="en-US" sz="2000" baseline="0" dirty="0" smtClean="0">
                        <a:effectLst/>
                        <a:latin typeface="Times New Roman"/>
                        <a:ea typeface="SimSu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High Dose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10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0.4 TX RAP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 TX MWAS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10.9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Char char="D"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RAS Type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High Dose</a:t>
                      </a:r>
                      <a:endParaRPr lang="en-US" sz="20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10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0.4 NH RAP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 TX MWAS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7.3</a:t>
                      </a:r>
                      <a:endParaRPr lang="en-US" sz="20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Char char="D"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RAP Type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Marginal Dose</a:t>
                      </a:r>
                      <a:endParaRPr lang="en-US" sz="20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1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MN 58-28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0.4 NH RAP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 TX MWAS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4.6</a:t>
                      </a:r>
                      <a:endParaRPr lang="en-US" sz="20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Char char="D"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Base Binder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Acceptable Dose</a:t>
                      </a:r>
                      <a:endParaRPr lang="en-US" sz="20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3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45" y="762000"/>
            <a:ext cx="82296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Binder Blend Rheological Evaluation</a:t>
            </a:r>
            <a:endParaRPr lang="en-US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449191"/>
              </p:ext>
            </p:extLst>
          </p:nvPr>
        </p:nvGraphicFramePr>
        <p:xfrm>
          <a:off x="260445" y="1558834"/>
          <a:ext cx="8567381" cy="430634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04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5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 &amp; Aging Conditions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Test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Parameter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Suggested Performance Threshold</a:t>
                      </a:r>
                      <a:endParaRPr lang="en-US" sz="20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1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T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+mn-ea"/>
                        </a:rPr>
                        <a:t>high</a:t>
                      </a:r>
                      <a:endParaRPr lang="en-US" sz="2000" baseline="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Unaged, Short-Term</a:t>
                      </a:r>
                      <a:endParaRPr lang="en-US" sz="2000" baseline="-25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DSR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PGH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Target Climate</a:t>
                      </a:r>
                      <a:endParaRPr lang="en-US" sz="20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10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T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+mn-ea"/>
                        </a:rPr>
                        <a:t>int</a:t>
                      </a:r>
                      <a:endParaRPr lang="en-US" sz="2000" baseline="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Track w/Aging</a:t>
                      </a:r>
                      <a:endParaRPr lang="en-US" sz="2000" baseline="-250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DSR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G-R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effectLst/>
                          <a:latin typeface="+mn-lt"/>
                          <a:ea typeface="+mn-ea"/>
                        </a:rPr>
                        <a:t>&lt;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180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+mn-ea"/>
                        </a:rPr>
                        <a:t>kPa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after 20-hr PAV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effectLst/>
                          <a:latin typeface="+mn-lt"/>
                          <a:ea typeface="+mn-ea"/>
                        </a:rPr>
                        <a:t>&lt;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600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+mn-ea"/>
                        </a:rPr>
                        <a:t>kPa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after 40-hr PAV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10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DSR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T</a:t>
                      </a:r>
                      <a:r>
                        <a:rPr lang="en-US" sz="2000" baseline="-25000" dirty="0" smtClean="0">
                          <a:effectLst/>
                          <a:latin typeface="Symbol" panose="05050102010706020507" pitchFamily="18" charset="2"/>
                          <a:ea typeface="+mn-ea"/>
                        </a:rPr>
                        <a:t>d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+mn-ea"/>
                        </a:rPr>
                        <a:t>=45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°</a:t>
                      </a:r>
                      <a:endParaRPr lang="en-US" sz="2000" baseline="-25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u="sng" dirty="0" smtClean="0">
                          <a:effectLst/>
                          <a:latin typeface="+mn-lt"/>
                          <a:ea typeface="+mn-ea"/>
                        </a:rPr>
                        <a:t>&lt;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32</a:t>
                      </a:r>
                      <a:r>
                        <a:rPr lang="en-US" sz="2000" b="0" dirty="0" smtClean="0"/>
                        <a:t>°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after 20-hr PAV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u="sng" dirty="0" smtClean="0">
                          <a:effectLst/>
                          <a:latin typeface="+mn-lt"/>
                          <a:ea typeface="+mn-ea"/>
                        </a:rPr>
                        <a:t>&lt;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45</a:t>
                      </a:r>
                      <a:r>
                        <a:rPr lang="en-US" sz="2000" b="0" dirty="0" smtClean="0"/>
                        <a:t>°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after 40-hr PAV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82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+mn-ea"/>
                        </a:rPr>
                        <a:t>T</a:t>
                      </a:r>
                      <a:r>
                        <a:rPr lang="en-US" sz="2000" baseline="-25000" dirty="0" err="1" smtClean="0">
                          <a:effectLst/>
                          <a:latin typeface="+mn-lt"/>
                          <a:ea typeface="+mn-ea"/>
                        </a:rPr>
                        <a:t>low</a:t>
                      </a:r>
                      <a:endParaRPr lang="en-US" sz="2000" baseline="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Long-Term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BBR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>
                          <a:effectLst/>
                          <a:latin typeface="Symbol" panose="05050102010706020507" pitchFamily="18" charset="2"/>
                          <a:ea typeface="+mn-ea"/>
                        </a:rPr>
                        <a:t>D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+mn-ea"/>
                        </a:rPr>
                        <a:t>T</a:t>
                      </a:r>
                      <a:r>
                        <a:rPr lang="en-US" sz="2000" baseline="-25000" dirty="0" err="1" smtClean="0">
                          <a:effectLst/>
                          <a:latin typeface="+mn-lt"/>
                          <a:ea typeface="+mn-ea"/>
                        </a:rPr>
                        <a:t>c</a:t>
                      </a:r>
                      <a:endParaRPr lang="en-US" sz="2000" baseline="-25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effectLst/>
                          <a:latin typeface="+mn-lt"/>
                          <a:ea typeface="+mn-ea"/>
                        </a:rPr>
                        <a:t>&gt;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-5.0 after 20-hr PAV</a:t>
                      </a:r>
                      <a:endParaRPr lang="en-US" sz="20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6019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Short-Term Aging = RTFOT; Long-Term Aging = PAV @ 100</a:t>
            </a:r>
            <a:r>
              <a:rPr lang="en-US" dirty="0" smtClean="0"/>
              <a:t>°</a:t>
            </a:r>
            <a:r>
              <a:rPr lang="en-US" b="1" dirty="0" smtClean="0"/>
              <a:t>C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33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2398"/>
            <a:ext cx="82296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G-R Black Space (WI PG 58-28, PG 52-34)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35358"/>
            <a:ext cx="6058835" cy="4846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61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45" y="762000"/>
            <a:ext cx="82296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Mixture Performance Evaluation</a:t>
            </a:r>
            <a:endParaRPr lang="en-US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996971"/>
              </p:ext>
            </p:extLst>
          </p:nvPr>
        </p:nvGraphicFramePr>
        <p:xfrm>
          <a:off x="381000" y="1447800"/>
          <a:ext cx="8567381" cy="471184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04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5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 &amp; Aging Conditions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Test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Parameter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Suggested Performance Threshold</a:t>
                      </a:r>
                      <a:endParaRPr lang="en-US" sz="20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1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T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+mn-ea"/>
                        </a:rPr>
                        <a:t>high</a:t>
                      </a:r>
                      <a:endParaRPr lang="en-US" sz="2000" baseline="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Short-Term</a:t>
                      </a:r>
                      <a:endParaRPr lang="en-US" sz="2000" baseline="-25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HWTT or APA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</a:t>
                      </a:r>
                      <a:r>
                        <a:rPr lang="en-US" sz="2000" baseline="-25000" dirty="0" smtClean="0">
                          <a:effectLst/>
                        </a:rPr>
                        <a:t>12.5</a:t>
                      </a:r>
                      <a:endParaRPr lang="en-US" sz="2000" baseline="-25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effectLst/>
                          <a:latin typeface="+mn-lt"/>
                          <a:ea typeface="+mn-ea"/>
                        </a:rPr>
                        <a:t>&gt;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5,000 for PG 58-XX</a:t>
                      </a:r>
                      <a:endParaRPr lang="en-US" sz="2000" dirty="0" smtClean="0">
                        <a:effectLst/>
                        <a:latin typeface="Times New Roman"/>
                        <a:ea typeface="SimSun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effectLst/>
                          <a:latin typeface="+mn-lt"/>
                          <a:ea typeface="+mn-ea"/>
                        </a:rPr>
                        <a:t>&gt;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7,500 for PG 64-XX (cold)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effectLst/>
                          <a:latin typeface="+mn-lt"/>
                          <a:ea typeface="+mn-ea"/>
                        </a:rPr>
                        <a:t>&gt;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10,000 for PG 64-XX (warm)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effectLst/>
                          <a:latin typeface="+mn-lt"/>
                          <a:ea typeface="+mn-ea"/>
                        </a:rPr>
                        <a:t>&gt;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15,000 for PG 70-XX</a:t>
                      </a:r>
                      <a:endParaRPr lang="en-US" sz="20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10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T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+mn-ea"/>
                        </a:rPr>
                        <a:t>int</a:t>
                      </a:r>
                      <a:endParaRPr lang="en-US" sz="2000" baseline="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Track w/Aging &amp; Short-Term</a:t>
                      </a:r>
                      <a:endParaRPr lang="en-US" sz="2000" baseline="-250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E*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G-R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+mn-ea"/>
                        </a:rPr>
                        <a:t>m</a:t>
                      </a:r>
                      <a:endParaRPr lang="en-US" sz="2000" baseline="-25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effectLst/>
                          <a:latin typeface="+mn-lt"/>
                          <a:ea typeface="+mn-ea"/>
                        </a:rPr>
                        <a:t>&lt;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8,000 MPa after STOA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effectLst/>
                          <a:latin typeface="+mn-lt"/>
                          <a:ea typeface="+mn-ea"/>
                        </a:rPr>
                        <a:t>&lt;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19,000 MPa after LTOA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10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I-FIT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FI</a:t>
                      </a:r>
                      <a:endParaRPr lang="en-US" sz="20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u="sng" dirty="0" smtClean="0">
                          <a:effectLst/>
                          <a:latin typeface="+mn-lt"/>
                          <a:ea typeface="+mn-ea"/>
                        </a:rPr>
                        <a:t>&gt;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7 after STOA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10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+mn-ea"/>
                        </a:rPr>
                        <a:t>T</a:t>
                      </a:r>
                      <a:r>
                        <a:rPr lang="en-US" sz="2000" baseline="-25000" dirty="0" err="1" smtClean="0">
                          <a:effectLst/>
                          <a:latin typeface="+mn-lt"/>
                          <a:ea typeface="+mn-ea"/>
                        </a:rPr>
                        <a:t>low</a:t>
                      </a:r>
                      <a:endParaRPr lang="en-US" sz="2000" baseline="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Short- &amp; Long-Term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+mn-ea"/>
                        </a:rPr>
                        <a:t>BBR</a:t>
                      </a:r>
                      <a:r>
                        <a:rPr lang="en-US" sz="2000" baseline="-25000" dirty="0" err="1" smtClean="0">
                          <a:effectLst/>
                          <a:latin typeface="+mn-lt"/>
                          <a:ea typeface="+mn-ea"/>
                        </a:rPr>
                        <a:t>m</a:t>
                      </a:r>
                      <a:endParaRPr lang="en-US" sz="2000" baseline="-25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S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, m-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value</a:t>
                      </a:r>
                      <a:r>
                        <a:rPr lang="en-US" sz="20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m</a:t>
                      </a:r>
                      <a:endParaRPr lang="en-US" sz="2000" baseline="-250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effectLst/>
                          <a:latin typeface="+mn-lt"/>
                          <a:ea typeface="+mn-ea"/>
                        </a:rPr>
                        <a:t>&lt;</a:t>
                      </a:r>
                      <a:r>
                        <a:rPr lang="en-US" sz="2000" u="none" baseline="0" dirty="0" smtClean="0">
                          <a:effectLst/>
                          <a:latin typeface="+mn-lt"/>
                          <a:ea typeface="+mn-ea"/>
                        </a:rPr>
                        <a:t> Utah threshold after STOA</a:t>
                      </a:r>
                      <a:endParaRPr lang="en-US" sz="20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1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UTSST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CRI</a:t>
                      </a:r>
                      <a:r>
                        <a:rPr lang="en-US" sz="20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Env</a:t>
                      </a:r>
                      <a:endParaRPr lang="en-US" sz="2000" baseline="-250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 smtClean="0">
                          <a:effectLst/>
                          <a:latin typeface="+mn-lt"/>
                          <a:ea typeface="+mn-ea"/>
                        </a:rPr>
                        <a:t>&gt;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17 after LTOA</a:t>
                      </a:r>
                      <a:endParaRPr lang="en-US" sz="2000" dirty="0" smtClean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93760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599" y="6400800"/>
            <a:ext cx="788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Short-Term Aging = STOA = 2hr @ 135</a:t>
            </a:r>
            <a:r>
              <a:rPr lang="en-US" dirty="0">
                <a:solidFill>
                  <a:schemeClr val="bg1"/>
                </a:solidFill>
              </a:rPr>
              <a:t>°</a:t>
            </a:r>
            <a:r>
              <a:rPr lang="en-US" b="1" dirty="0" smtClean="0">
                <a:solidFill>
                  <a:schemeClr val="bg1"/>
                </a:solidFill>
              </a:rPr>
              <a:t>C; Long-Term Aging = LTOA = 5d @ 85</a:t>
            </a:r>
            <a:r>
              <a:rPr lang="en-US" dirty="0">
                <a:solidFill>
                  <a:schemeClr val="bg1"/>
                </a:solidFill>
              </a:rPr>
              <a:t>°</a:t>
            </a:r>
            <a:r>
              <a:rPr lang="en-US" b="1" dirty="0" smtClean="0">
                <a:solidFill>
                  <a:schemeClr val="bg1"/>
                </a:solidFill>
              </a:rPr>
              <a:t>C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3933"/>
            <a:ext cx="6956150" cy="4572067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12398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N</a:t>
            </a:r>
            <a:r>
              <a:rPr lang="en-US" baseline="-25000" dirty="0" smtClean="0"/>
              <a:t>12.5</a:t>
            </a:r>
            <a:r>
              <a:rPr lang="en-US" dirty="0" smtClean="0"/>
              <a:t> (WI PG 58-28)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47" y="1123823"/>
            <a:ext cx="2290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spcAft>
                <a:spcPts val="600"/>
              </a:spcAft>
              <a:defRPr/>
            </a:pPr>
            <a:r>
              <a:rPr lang="en-US" sz="2000" b="1" u="sng" dirty="0"/>
              <a:t>&gt;</a:t>
            </a:r>
            <a:r>
              <a:rPr lang="en-US" sz="2000" b="1" dirty="0"/>
              <a:t> 5000 for PG 58-XX</a:t>
            </a:r>
            <a:endParaRPr lang="en-US" sz="2000" b="1" dirty="0"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4014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3331"/>
            <a:ext cx="2438400" cy="1905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G-R</a:t>
            </a:r>
            <a:r>
              <a:rPr lang="en-US" baseline="-25000" dirty="0" smtClean="0"/>
              <a:t>m</a:t>
            </a:r>
            <a:r>
              <a:rPr lang="en-US" dirty="0" smtClean="0"/>
              <a:t> Black Space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 </a:t>
            </a:r>
            <a:r>
              <a:rPr lang="en-US" dirty="0"/>
              <a:t>PG 58-28, PG </a:t>
            </a:r>
            <a:r>
              <a:rPr lang="en-US" dirty="0" smtClean="0"/>
              <a:t>52-34</a:t>
            </a:r>
            <a:br>
              <a:rPr lang="en-US" dirty="0" smtClean="0"/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6641208" cy="46482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" y="2971800"/>
            <a:ext cx="4970622" cy="3733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718432" y="5634446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>
              <a:spcAft>
                <a:spcPts val="600"/>
              </a:spcAft>
              <a:defRPr/>
            </a:pPr>
            <a:r>
              <a:rPr lang="en-US" sz="2000" b="1" u="sng" dirty="0"/>
              <a:t>&lt;</a:t>
            </a:r>
            <a:r>
              <a:rPr lang="en-US" sz="2000" b="1" dirty="0"/>
              <a:t> 8000 MPa after STOA</a:t>
            </a:r>
          </a:p>
          <a:p>
            <a:pPr lvl="0" algn="ctr" defTabSz="457200">
              <a:spcAft>
                <a:spcPts val="600"/>
              </a:spcAft>
              <a:defRPr/>
            </a:pPr>
            <a:r>
              <a:rPr lang="en-US" sz="2000" b="1" u="sng" dirty="0"/>
              <a:t>&lt;</a:t>
            </a:r>
            <a:r>
              <a:rPr lang="en-US" sz="2000" b="1" dirty="0"/>
              <a:t> 19,000 MPa after LTOA</a:t>
            </a:r>
            <a:endParaRPr lang="en-US" sz="2000" b="1" dirty="0">
              <a:latin typeface="Times New Roman"/>
              <a:ea typeface="SimSu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5410200"/>
            <a:ext cx="4472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4343400"/>
            <a:ext cx="4472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791" y="910051"/>
            <a:ext cx="8229600" cy="99494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MOTIVATION &amp; CONCERN for High Recycled Binder Ratio (RBR) = High RAP and/or RAS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905" y="2326640"/>
            <a:ext cx="4717262" cy="419608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MN in 2017</a:t>
            </a:r>
          </a:p>
          <a:p>
            <a:pPr lvl="1"/>
            <a:r>
              <a:rPr lang="en-US" dirty="0" smtClean="0"/>
              <a:t>6.9M tons HMA/WMA</a:t>
            </a:r>
          </a:p>
          <a:p>
            <a:pPr lvl="1"/>
            <a:r>
              <a:rPr lang="en-US" dirty="0" smtClean="0"/>
              <a:t>1.3M tons RAP</a:t>
            </a:r>
          </a:p>
          <a:p>
            <a:pPr lvl="1"/>
            <a:r>
              <a:rPr lang="en-US" dirty="0" smtClean="0"/>
              <a:t>15.9k tons RAS</a:t>
            </a:r>
          </a:p>
          <a:p>
            <a:r>
              <a:rPr lang="en-US" dirty="0" smtClean="0"/>
              <a:t>materials savings = $37M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6608" y="2286402"/>
            <a:ext cx="4038600" cy="4196080"/>
          </a:xfrm>
        </p:spPr>
        <p:txBody>
          <a:bodyPr>
            <a:normAutofit/>
          </a:bodyPr>
          <a:lstStyle/>
          <a:p>
            <a:r>
              <a:rPr lang="en-US" dirty="0" smtClean="0"/>
              <a:t>Workability</a:t>
            </a:r>
          </a:p>
          <a:p>
            <a:r>
              <a:rPr lang="en-US" dirty="0" smtClean="0"/>
              <a:t>Compaction</a:t>
            </a:r>
          </a:p>
          <a:p>
            <a:endParaRPr lang="en-US" dirty="0" smtClean="0"/>
          </a:p>
          <a:p>
            <a:r>
              <a:rPr lang="en-US" dirty="0" smtClean="0"/>
              <a:t>Performance </a:t>
            </a:r>
            <a:r>
              <a:rPr lang="en-US" b="1" dirty="0" smtClean="0"/>
              <a:t>w/Aging</a:t>
            </a:r>
            <a:endParaRPr lang="en-US" dirty="0"/>
          </a:p>
        </p:txBody>
      </p:sp>
      <p:pic>
        <p:nvPicPr>
          <p:cNvPr id="1030" name="Picture 6" descr="C:\Users\e-arambula\AppData\Local\Microsoft\Windows\Temporary Internet Files\Content.IE5\NSTY68TC\world-environment-day-5th-june_201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85" y="2286000"/>
            <a:ext cx="19217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e-arambula\AppData\Local\Microsoft\Windows\Temporary Internet Files\Content.IE5\N7HV1UQO\cracked-asphalt-pavemen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25" y="442468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e-arambula\AppData\Local\Microsoft\Windows\Temporary Internet Files\Content.IE5\N7HV1UQO\construction-ahead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3" y="2108892"/>
            <a:ext cx="1476208" cy="146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490577" y="1905000"/>
            <a:ext cx="1855" cy="42639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e-arambula\AppData\Local\Microsoft\Windows\Temporary Internet Files\Content.IE5\NSTY68TC\original_smiley_fac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9" y="193359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e-arambula\AppData\Local\Microsoft\Windows\Temporary Internet Files\Content.IE5\N7HV1UQO\sad-face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335" r="-4335"/>
          <a:stretch/>
        </p:blipFill>
        <p:spPr bwMode="auto">
          <a:xfrm>
            <a:off x="4500391" y="1830621"/>
            <a:ext cx="614261" cy="5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e-arambula\AppData\Local\Microsoft\Windows\Temporary Internet Files\Content.IE5\FQK78MK0\120px-1328101942_Arrow-Up[1]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05" y="877137"/>
            <a:ext cx="88467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urrent Energy Costs and Future Projections - Alaska ...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47" y="2288412"/>
            <a:ext cx="1056790" cy="128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07" y="1447800"/>
            <a:ext cx="7113185" cy="484256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12398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FI (WI PG 58-28, PG 52-34)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4267200"/>
            <a:ext cx="7315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337167" y="1093045"/>
            <a:ext cx="1994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u="sng" dirty="0"/>
              <a:t>&gt;</a:t>
            </a:r>
            <a:r>
              <a:rPr lang="en-US" sz="2400" b="1" dirty="0"/>
              <a:t> 7 after STOA</a:t>
            </a:r>
            <a:endParaRPr lang="en-US" sz="2400" b="1" dirty="0"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9496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6" y="1735358"/>
            <a:ext cx="9020920" cy="420824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912398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S</a:t>
            </a:r>
            <a:r>
              <a:rPr lang="en-US" baseline="-25000" dirty="0" smtClean="0"/>
              <a:t>m</a:t>
            </a:r>
            <a:r>
              <a:rPr lang="en-US" dirty="0" smtClean="0"/>
              <a:t>, m-</a:t>
            </a:r>
            <a:r>
              <a:rPr lang="en-US" dirty="0" err="1" smtClean="0"/>
              <a:t>value</a:t>
            </a:r>
            <a:r>
              <a:rPr lang="en-US" baseline="-25000" dirty="0" err="1" smtClean="0"/>
              <a:t>m</a:t>
            </a:r>
            <a:r>
              <a:rPr lang="en-US" dirty="0" smtClean="0"/>
              <a:t> (WI PG 58-28, PG 52-34)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2373652"/>
            <a:ext cx="115725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Low severity cracking (1 year)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08264" y="2805653"/>
            <a:ext cx="742500" cy="6251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31909" y="2637714"/>
            <a:ext cx="318855" cy="1834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74224" y="2819185"/>
            <a:ext cx="318855" cy="1834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94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98" y="1813559"/>
            <a:ext cx="8826004" cy="4666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2296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CRI</a:t>
            </a:r>
            <a:r>
              <a:rPr lang="en-US" baseline="-25000" dirty="0" err="1" smtClean="0"/>
              <a:t>Env</a:t>
            </a:r>
            <a:r>
              <a:rPr lang="en-US" dirty="0" smtClean="0"/>
              <a:t> (WI PG 58-28, PG 52-34)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1905000"/>
            <a:ext cx="358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LTOA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6572568" y="1171247"/>
            <a:ext cx="211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u="sng" dirty="0"/>
              <a:t>&gt;</a:t>
            </a:r>
            <a:r>
              <a:rPr lang="en-US" sz="2400" b="1" dirty="0"/>
              <a:t> </a:t>
            </a:r>
            <a:r>
              <a:rPr lang="en-US" sz="2400" b="1" dirty="0" smtClean="0"/>
              <a:t>17 </a:t>
            </a:r>
            <a:r>
              <a:rPr lang="en-US" sz="2400" b="1" dirty="0"/>
              <a:t>after </a:t>
            </a:r>
            <a:r>
              <a:rPr lang="en-US" sz="2400" b="1" dirty="0" smtClean="0"/>
              <a:t>LTOA</a:t>
            </a:r>
            <a:endParaRPr lang="en-US" sz="2400" b="1" dirty="0">
              <a:latin typeface="Times New Roman"/>
              <a:ea typeface="SimSu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1861066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STOA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26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94" y="1826578"/>
            <a:ext cx="6276086" cy="3864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8" y="913479"/>
            <a:ext cx="3721617" cy="994949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RAP Binder Availability Factor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410200" y="1088602"/>
            <a:ext cx="3511149" cy="1292272"/>
            <a:chOff x="1438217" y="2924572"/>
            <a:chExt cx="6372208" cy="2351081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1438217" y="4633147"/>
              <a:ext cx="2628900" cy="64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r>
                <a:rPr lang="en-US" sz="2000" b="1" dirty="0" smtClean="0">
                  <a:solidFill>
                    <a:srgbClr val="C0504D">
                      <a:lumMod val="75000"/>
                    </a:srgbClr>
                  </a:solidFill>
                </a:rPr>
                <a:t>100% Available</a:t>
              </a: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5477436" y="4633146"/>
              <a:ext cx="2186464" cy="64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r>
                <a:rPr lang="en-US" sz="2000" b="1" dirty="0" smtClean="0">
                  <a:solidFill>
                    <a:srgbClr val="C0504D">
                      <a:lumMod val="75000"/>
                    </a:srgbClr>
                  </a:solidFill>
                </a:rPr>
                <a:t>0% Available</a:t>
              </a:r>
            </a:p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r>
                <a:rPr lang="en-US" sz="1800" b="1" dirty="0">
                  <a:solidFill>
                    <a:prstClr val="black"/>
                  </a:solidFill>
                </a:rPr>
                <a:t>Black Rock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3429000" y="3821366"/>
              <a:ext cx="2486601" cy="44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buFont typeface="Arial" charset="0"/>
                <a:buNone/>
              </a:pPr>
              <a:r>
                <a:rPr lang="en-US" sz="1800" b="1" dirty="0" smtClean="0">
                  <a:solidFill>
                    <a:prstClr val="black"/>
                  </a:solidFill>
                </a:rPr>
                <a:t>PARTIAL BLENDING</a:t>
              </a:r>
              <a:endParaRPr lang="en-US" sz="18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4114037" y="3561173"/>
              <a:ext cx="1116526" cy="257175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2924572"/>
              <a:ext cx="2019225" cy="17085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803" y="2959954"/>
              <a:ext cx="1619973" cy="1627519"/>
            </a:xfrm>
            <a:prstGeom prst="rect">
              <a:avLst/>
            </a:prstGeom>
          </p:spPr>
        </p:pic>
      </p:grp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246303" y="4163495"/>
            <a:ext cx="3675046" cy="11603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200" b="1" dirty="0" smtClean="0"/>
              <a:t>Add </a:t>
            </a:r>
            <a:r>
              <a:rPr lang="en-US" sz="2200" b="1" dirty="0" smtClean="0"/>
              <a:t>Rejuvenator </a:t>
            </a:r>
            <a:r>
              <a:rPr lang="en-US" sz="2200" b="1" dirty="0" smtClean="0"/>
              <a:t>&amp; 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Add Rejuvenator </a:t>
            </a:r>
            <a:r>
              <a:rPr lang="en-US" sz="2200" b="1" dirty="0" smtClean="0"/>
              <a:t>to RAP 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only </a:t>
            </a:r>
            <a:r>
              <a:rPr lang="en-US" sz="2200" b="1" dirty="0" smtClean="0"/>
              <a:t>effective </a:t>
            </a:r>
            <a:r>
              <a:rPr lang="en-US" sz="2200" b="1" dirty="0" smtClean="0"/>
              <a:t>for high </a:t>
            </a:r>
            <a:r>
              <a:rPr lang="en-US" sz="2200" b="1" dirty="0" smtClean="0"/>
              <a:t>PGH (FL, TX)</a:t>
            </a:r>
            <a:endParaRPr lang="en-US" sz="2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69" y="821290"/>
            <a:ext cx="1234440" cy="1234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0600" y="5623753"/>
                <a:ext cx="74487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𝑅𝐴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𝑃𝐵𝐴𝐹</m:t>
                    </m:r>
                    <m:r>
                      <a:rPr lang="en-US" sz="240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−0.010 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𝑃𝐺𝐻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𝑅𝐴𝑃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400" i="1">
                        <a:latin typeface="Cambria Math"/>
                      </a:rPr>
                      <m:t>1.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771</m:t>
                    </m:r>
                  </m:oMath>
                </a14:m>
                <a:r>
                  <a:rPr lang="en-US" sz="2400" dirty="0" smtClean="0"/>
                  <a:t> for 150</a:t>
                </a:r>
                <a:r>
                  <a:rPr lang="en-US" sz="2400" dirty="0"/>
                  <a:t>°</a:t>
                </a:r>
                <a:r>
                  <a:rPr lang="en-US" sz="2400" dirty="0" smtClean="0"/>
                  <a:t>C mixing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623753"/>
                <a:ext cx="7448755" cy="461665"/>
              </a:xfrm>
              <a:prstGeom prst="rect">
                <a:avLst/>
              </a:prstGeom>
              <a:blipFill>
                <a:blip r:embed="rId7"/>
                <a:stretch>
                  <a:fillRect t="-10667" r="-41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6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idelines • LITFL • Life in the Fast Lane Medical Blo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2" y="5486441"/>
            <a:ext cx="1134488" cy="1134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3048000"/>
            <a:ext cx="152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&amp; Future Research</a:t>
            </a:r>
            <a:br>
              <a:rPr lang="en-US" dirty="0" smtClean="0"/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285" y="1621096"/>
            <a:ext cx="4038600" cy="41960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Review of State Specs on RBR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Field Demonstration Project with Selected </a:t>
            </a:r>
            <a:r>
              <a:rPr lang="en-US" b="1" dirty="0" smtClean="0"/>
              <a:t>Rejuvenator </a:t>
            </a:r>
            <a:r>
              <a:rPr lang="en-US" b="1" dirty="0" smtClean="0"/>
              <a:t>Dose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Contractor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Guidelines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31160"/>
            <a:ext cx="4648200" cy="46934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Capturing Durability of High RBR Mixtures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Moisture Susceptibility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Aging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Rejuvenator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Selection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Binder Availability &amp; Blending</a:t>
            </a:r>
            <a:endParaRPr lang="en-US" b="1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83" y="3276600"/>
            <a:ext cx="1382540" cy="1122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02" y="2023649"/>
            <a:ext cx="1143498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531" y="2766636"/>
            <a:ext cx="142875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9" y="5701285"/>
            <a:ext cx="1078521" cy="1078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13" y="4505629"/>
            <a:ext cx="1084706" cy="11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1371600" y="3429000"/>
            <a:ext cx="6400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2"/>
                </a:solidFill>
              </a:rPr>
              <a:t>Amy Epps Martin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(979) 862.1750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a-eppsmartin@tamu.edu</a:t>
            </a:r>
          </a:p>
        </p:txBody>
      </p:sp>
      <p:sp>
        <p:nvSpPr>
          <p:cNvPr id="6" name="Subtitle 1"/>
          <p:cNvSpPr>
            <a:spLocks noGrp="1"/>
          </p:cNvSpPr>
          <p:nvPr/>
        </p:nvSpPr>
        <p:spPr>
          <a:xfrm>
            <a:off x="76200" y="4936151"/>
            <a:ext cx="7239000" cy="1991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C00000"/>
                </a:solidFill>
              </a:rPr>
              <a:t>Acknowledgements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TTI, UNH, UNR, Gayle King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TX, NV, IN, WI, DE DOTs, APAs, &amp; Contractors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Recycling Agent Manufacturers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NCHRP 9-58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2268"/>
            <a:ext cx="8686800" cy="446645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 smtClean="0"/>
              <a:t>High RBR </a:t>
            </a:r>
            <a:r>
              <a:rPr lang="en-US" dirty="0" smtClean="0"/>
              <a:t>= 0.3 – 0.5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Assess effectiveness of </a:t>
            </a:r>
            <a:r>
              <a:rPr lang="en-US" dirty="0" smtClean="0"/>
              <a:t>rejuvenators </a:t>
            </a:r>
            <a:r>
              <a:rPr lang="en-US" dirty="0" smtClean="0"/>
              <a:t>at selected dose to</a:t>
            </a:r>
          </a:p>
          <a:p>
            <a:pPr marL="457200" indent="-457200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n-US" b="1" dirty="0" smtClean="0"/>
              <a:t>partially restore binder rheology</a:t>
            </a:r>
          </a:p>
          <a:p>
            <a:pPr marL="457200" indent="-457200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n-US" b="1" dirty="0" smtClean="0"/>
              <a:t>improve </a:t>
            </a:r>
            <a:r>
              <a:rPr lang="en-US" b="1" dirty="0"/>
              <a:t>mixture cracking </a:t>
            </a:r>
            <a:r>
              <a:rPr lang="en-US" b="1" dirty="0" smtClean="0"/>
              <a:t>performance</a:t>
            </a:r>
            <a:r>
              <a:rPr lang="en-US" dirty="0" smtClean="0"/>
              <a:t> without adversely affecting rutting resistance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Evaluate </a:t>
            </a:r>
            <a:r>
              <a:rPr lang="en-US" dirty="0"/>
              <a:t>the </a:t>
            </a:r>
            <a:r>
              <a:rPr lang="en-US" b="1" dirty="0"/>
              <a:t>evolution of </a:t>
            </a:r>
            <a:r>
              <a:rPr lang="en-US" b="1" dirty="0" smtClean="0"/>
              <a:t>rejuvenator </a:t>
            </a:r>
            <a:r>
              <a:rPr lang="en-US" b="1" dirty="0" smtClean="0"/>
              <a:t>effectiveness </a:t>
            </a:r>
            <a:r>
              <a:rPr lang="en-US" dirty="0" smtClean="0"/>
              <a:t>with aging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Recommend </a:t>
            </a:r>
            <a:r>
              <a:rPr lang="en-US" b="1" dirty="0"/>
              <a:t>evaluation </a:t>
            </a:r>
            <a:r>
              <a:rPr lang="en-US" b="1" dirty="0" smtClean="0"/>
              <a:t>tools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aeppsmartin\AppData\Local\Microsoft\Windows\Temporary Internet Files\Content.IE5\G2EEBQD8\tbox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75" l="8372" r="934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81600"/>
            <a:ext cx="20478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7" y="51924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1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8534400" cy="82296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NCHRP 9-58 Binder Blend Evaluation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DSR </a:t>
            </a:r>
            <a:r>
              <a:rPr lang="en-US" b="1" dirty="0" smtClean="0"/>
              <a:t>for PGH, G-R, T</a:t>
            </a:r>
            <a:r>
              <a:rPr lang="en-US" b="1" baseline="-25000" dirty="0" smtClean="0">
                <a:latin typeface="Symbol" panose="05050102010706020507" pitchFamily="18" charset="2"/>
              </a:rPr>
              <a:t>d</a:t>
            </a:r>
            <a:r>
              <a:rPr lang="en-US" b="1" baseline="-25000" dirty="0" smtClean="0"/>
              <a:t>=45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BBR</a:t>
            </a:r>
            <a:r>
              <a:rPr lang="en-US" b="1" dirty="0" smtClean="0"/>
              <a:t> for </a:t>
            </a:r>
            <a:r>
              <a:rPr lang="en-US" b="1" dirty="0" err="1" smtClean="0">
                <a:latin typeface="Symbol" panose="05050102010706020507" pitchFamily="18" charset="2"/>
              </a:rPr>
              <a:t>D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c</a:t>
            </a:r>
            <a:endParaRPr lang="en-US" b="1" baseline="-25000" dirty="0" smtClean="0">
              <a:latin typeface="Symbol" panose="05050102010706020507" pitchFamily="18" charset="2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484909" y="42672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0" algn="ctr">
              <a:buNone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2400" b="1" baseline="-25000" dirty="0" err="1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@ PAV20 = T</a:t>
            </a:r>
            <a:r>
              <a:rPr lang="en-US" sz="2400" b="1" baseline="-250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2400" b="1" baseline="-250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82436"/>
            <a:ext cx="2596044" cy="2197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6200"/>
            <a:ext cx="3733849" cy="28045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7035" y="2851824"/>
            <a:ext cx="441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2400" b="1" baseline="-250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2400" b="1" baseline="-25000" dirty="0" smtClean="0">
                <a:solidFill>
                  <a:schemeClr val="accent2">
                    <a:lumMod val="75000"/>
                  </a:schemeClr>
                </a:solidFill>
              </a:rPr>
              <a:t>=45°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for G’=G”@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10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rad/sec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581891" y="1795798"/>
                <a:ext cx="5715000" cy="1235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algn="ctr"/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690563" algn="ctr"/>
                <a:r>
                  <a:rPr lang="en-US" sz="2400" b="1" i="1" dirty="0">
                    <a:solidFill>
                      <a:schemeClr val="accent2">
                        <a:lumMod val="75000"/>
                      </a:schemeClr>
                    </a:solidFill>
                  </a:rPr>
                  <a:t>G-R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@ </a:t>
                </a:r>
                <a:r>
                  <a:rPr lang="en-US" sz="2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15°C</a:t>
                </a:r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, 0.005 rad/sec</a:t>
                </a:r>
              </a:p>
              <a:p>
                <a:pPr marL="690563"/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1891" y="1795798"/>
                <a:ext cx="5715000" cy="12350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7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2398"/>
            <a:ext cx="8229600" cy="822960"/>
          </a:xfrm>
        </p:spPr>
        <p:txBody>
          <a:bodyPr>
            <a:normAutofit/>
          </a:bodyPr>
          <a:lstStyle/>
          <a:p>
            <a:r>
              <a:rPr lang="en-US" dirty="0"/>
              <a:t>Binder Blend </a:t>
            </a:r>
            <a:r>
              <a:rPr lang="en-US" dirty="0" smtClean="0"/>
              <a:t>Rheological Evaluation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3500" y="1735358"/>
            <a:ext cx="6324600" cy="4953000"/>
            <a:chOff x="1981200" y="1447800"/>
            <a:chExt cx="4572000" cy="3474720"/>
          </a:xfrm>
        </p:grpSpPr>
        <p:grpSp>
          <p:nvGrpSpPr>
            <p:cNvPr id="4" name="Group 3"/>
            <p:cNvGrpSpPr/>
            <p:nvPr/>
          </p:nvGrpSpPr>
          <p:grpSpPr>
            <a:xfrm>
              <a:off x="1981200" y="1447800"/>
              <a:ext cx="4572000" cy="3474720"/>
              <a:chOff x="1981200" y="1447800"/>
              <a:chExt cx="4572000" cy="347472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981200" y="1447800"/>
                <a:ext cx="4572000" cy="3474720"/>
                <a:chOff x="1981200" y="1447800"/>
                <a:chExt cx="4572000" cy="3474720"/>
              </a:xfrm>
            </p:grpSpPr>
            <p:graphicFrame>
              <p:nvGraphicFramePr>
                <p:cNvPr id="8" name="Chart 7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1981200" y="1447800"/>
                <a:ext cx="4572000" cy="347472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9" name="TextBox 8"/>
                <p:cNvSpPr txBox="1"/>
                <p:nvPr/>
              </p:nvSpPr>
              <p:spPr>
                <a:xfrm>
                  <a:off x="2819400" y="1752600"/>
                  <a:ext cx="3124200" cy="18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BLOCK CRACKING ZONE 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819400" y="3886200"/>
                  <a:ext cx="3124200" cy="18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NO BLOCK CRACKING ZONE </a:t>
                  </a:r>
                </a:p>
              </p:txBody>
            </p:sp>
            <p:cxnSp>
              <p:nvCxnSpPr>
                <p:cNvPr id="11" name="Straight Arrow Connector 10"/>
                <p:cNvCxnSpPr/>
                <p:nvPr/>
              </p:nvCxnSpPr>
              <p:spPr>
                <a:xfrm flipH="1" flipV="1">
                  <a:off x="3956794" y="2634437"/>
                  <a:ext cx="381000" cy="1981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/>
                <p:cNvSpPr/>
                <p:nvPr/>
              </p:nvSpPr>
              <p:spPr>
                <a:xfrm>
                  <a:off x="5616532" y="3518356"/>
                  <a:ext cx="91440" cy="9144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006932" y="3152596"/>
                  <a:ext cx="91440" cy="9144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412572" y="2832556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3802972" y="2542996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6" name="Straight Arrow Connector 15"/>
                <p:cNvCxnSpPr/>
                <p:nvPr/>
              </p:nvCxnSpPr>
              <p:spPr>
                <a:xfrm flipH="1" flipV="1">
                  <a:off x="4564972" y="2954477"/>
                  <a:ext cx="381000" cy="198119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H="1" flipV="1">
                  <a:off x="5212241" y="3198733"/>
                  <a:ext cx="365760" cy="201168"/>
                </a:xfrm>
                <a:prstGeom prst="straightConnector1">
                  <a:avLst/>
                </a:prstGeom>
                <a:ln w="28575">
                  <a:solidFill>
                    <a:schemeClr val="tx2">
                      <a:lumMod val="40000"/>
                      <a:lumOff val="6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H="1" flipV="1">
                  <a:off x="5136041" y="3329380"/>
                  <a:ext cx="365760" cy="201168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4724400" y="3561397"/>
                  <a:ext cx="1669372" cy="178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Rejuvenation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662706" y="2738696"/>
                  <a:ext cx="590685" cy="178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Aging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038600" y="2418397"/>
                  <a:ext cx="1669372" cy="178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More Aging</a:t>
                  </a: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5224318" y="2973651"/>
                <a:ext cx="834686" cy="178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Recycling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20305890">
              <a:off x="4710951" y="2110342"/>
              <a:ext cx="1768511" cy="183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TRANSITION ZONE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5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8534400" cy="82296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NCHRP 9-58 Mixture Evaluation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876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HWTT/APA </a:t>
            </a:r>
            <a:r>
              <a:rPr lang="en-US" b="1" dirty="0" smtClean="0"/>
              <a:t>for N</a:t>
            </a:r>
            <a:r>
              <a:rPr lang="en-US" b="1" baseline="-25000" dirty="0" smtClean="0"/>
              <a:t>12.5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E* </a:t>
            </a:r>
            <a:r>
              <a:rPr lang="en-US" b="1" dirty="0" smtClean="0"/>
              <a:t>for G-R</a:t>
            </a:r>
            <a:r>
              <a:rPr lang="en-US" b="1" baseline="-25000" dirty="0" smtClean="0"/>
              <a:t>m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@ 20C, 5Hz</a:t>
            </a:r>
            <a:endParaRPr lang="en-US" b="1" baseline="-25000" dirty="0">
              <a:latin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I-FIT </a:t>
            </a:r>
            <a:r>
              <a:rPr lang="en-US" b="1" dirty="0"/>
              <a:t>for </a:t>
            </a:r>
            <a:r>
              <a:rPr lang="en-US" b="1" dirty="0" smtClean="0"/>
              <a:t>FI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BBR</a:t>
            </a:r>
            <a:r>
              <a:rPr lang="en-US" b="1" baseline="-25000" dirty="0" err="1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for S</a:t>
            </a:r>
            <a:r>
              <a:rPr lang="en-US" b="1" baseline="-25000" dirty="0" smtClean="0"/>
              <a:t>m</a:t>
            </a:r>
            <a:r>
              <a:rPr lang="en-US" b="1" dirty="0" smtClean="0"/>
              <a:t> and m-</a:t>
            </a:r>
            <a:r>
              <a:rPr lang="en-US" b="1" dirty="0" err="1" smtClean="0"/>
              <a:t>value</a:t>
            </a:r>
            <a:r>
              <a:rPr lang="en-US" b="1" baseline="-25000" dirty="0" err="1" smtClean="0"/>
              <a:t>m</a:t>
            </a:r>
            <a:endParaRPr lang="en-US" b="1" baseline="-25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UTSST </a:t>
            </a:r>
            <a:r>
              <a:rPr lang="en-US" b="1" dirty="0"/>
              <a:t>for </a:t>
            </a:r>
            <a:r>
              <a:rPr lang="en-US" b="1" dirty="0" err="1" smtClean="0"/>
              <a:t>CRI</a:t>
            </a:r>
            <a:r>
              <a:rPr lang="en-US" b="1" baseline="-25000" dirty="0" err="1" smtClean="0"/>
              <a:t>Env</a:t>
            </a:r>
            <a:endParaRPr lang="en-US" b="1" baseline="-25000" dirty="0">
              <a:latin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1" dirty="0">
              <a:latin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1" dirty="0">
              <a:latin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81" y="1447800"/>
            <a:ext cx="1828800" cy="2071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1447800"/>
            <a:ext cx="2487225" cy="1865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62" y="4507325"/>
            <a:ext cx="1741692" cy="235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26" y="5011062"/>
            <a:ext cx="2183014" cy="1809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75" y="3362503"/>
            <a:ext cx="2080795" cy="1664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4" y="2895599"/>
            <a:ext cx="1628943" cy="218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15070"/>
            <a:ext cx="4514071" cy="82296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NCHRP 9-58 Materials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8" t="295" r="42058" b="7210"/>
          <a:stretch/>
        </p:blipFill>
        <p:spPr>
          <a:xfrm>
            <a:off x="989098" y="1745147"/>
            <a:ext cx="914400" cy="1735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6" t="1803" r="38518" b="2863"/>
          <a:stretch/>
        </p:blipFill>
        <p:spPr>
          <a:xfrm>
            <a:off x="989098" y="4048827"/>
            <a:ext cx="914400" cy="1654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Rectangle 28"/>
          <p:cNvSpPr/>
          <p:nvPr/>
        </p:nvSpPr>
        <p:spPr>
          <a:xfrm>
            <a:off x="891383" y="2370458"/>
            <a:ext cx="112744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000" b="1" kern="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RAP</a:t>
            </a:r>
            <a:endParaRPr lang="en-US" sz="2000" b="1" kern="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85214" y="4655011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kern="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RAS</a:t>
            </a:r>
            <a:endParaRPr lang="en-U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15345" y="2755515"/>
            <a:ext cx="147508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Recycling Agents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74450" y="3342452"/>
            <a:ext cx="1775271" cy="2677348"/>
            <a:chOff x="7259134" y="1929182"/>
            <a:chExt cx="1775271" cy="2677348"/>
          </a:xfrm>
        </p:grpSpPr>
        <p:pic>
          <p:nvPicPr>
            <p:cNvPr id="24" name="Picture 23" descr="C:\Users\Owner\Desktop\C y P\felipe\lorena\J1018224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0796" r="36609" b="6277"/>
            <a:stretch/>
          </p:blipFill>
          <p:spPr bwMode="auto">
            <a:xfrm>
              <a:off x="7382308" y="1929182"/>
              <a:ext cx="1535297" cy="26773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43" t="16083" r="23433" b="3782"/>
            <a:stretch/>
          </p:blipFill>
          <p:spPr>
            <a:xfrm>
              <a:off x="7561041" y="3333685"/>
              <a:ext cx="1125759" cy="8384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8" name="Rectangle 27"/>
            <p:cNvSpPr/>
            <p:nvPr/>
          </p:nvSpPr>
          <p:spPr>
            <a:xfrm>
              <a:off x="7259134" y="3490313"/>
              <a:ext cx="1710725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sz="2000" b="1" kern="0" dirty="0" smtClean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Rejuvenated</a:t>
              </a:r>
            </a:p>
            <a:p>
              <a:pPr lvl="0" algn="ctr">
                <a:defRPr/>
              </a:pPr>
              <a:r>
                <a:rPr lang="en-US" sz="2000" b="1" kern="0" dirty="0" smtClean="0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Blend</a:t>
              </a:r>
              <a:endParaRPr lang="en-US" sz="2000" b="1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339999" y="2475692"/>
              <a:ext cx="169440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Rejuvenated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Mixture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0" t="39999" r="52503" b="35557"/>
          <a:stretch/>
        </p:blipFill>
        <p:spPr>
          <a:xfrm>
            <a:off x="3652101" y="3202629"/>
            <a:ext cx="1371600" cy="1692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Rectangle 33"/>
          <p:cNvSpPr/>
          <p:nvPr/>
        </p:nvSpPr>
        <p:spPr>
          <a:xfrm>
            <a:off x="3530963" y="4055862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b="1" kern="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Rejuvenators</a:t>
            </a:r>
            <a:endParaRPr lang="en-US" b="1" kern="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2601" y="3233711"/>
            <a:ext cx="13143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A1</a:t>
            </a:r>
            <a:r>
              <a:rPr lang="en-US" sz="2000" b="1" dirty="0"/>
              <a:t>, A2</a:t>
            </a:r>
          </a:p>
          <a:p>
            <a:r>
              <a:rPr lang="en-US" sz="2000" b="1" dirty="0" smtClean="0"/>
              <a:t>P</a:t>
            </a:r>
          </a:p>
          <a:p>
            <a:r>
              <a:rPr lang="en-US" sz="2000" b="1" dirty="0"/>
              <a:t>T1, T2</a:t>
            </a:r>
            <a:endParaRPr lang="en-US" sz="2000" b="1" dirty="0" smtClean="0"/>
          </a:p>
          <a:p>
            <a:r>
              <a:rPr lang="en-US" sz="2000" b="1" dirty="0" smtClean="0"/>
              <a:t>V1</a:t>
            </a:r>
            <a:r>
              <a:rPr lang="en-US" sz="2000" b="1" dirty="0"/>
              <a:t>, </a:t>
            </a:r>
            <a:r>
              <a:rPr lang="en-US" sz="2000" b="1" dirty="0" smtClean="0"/>
              <a:t>V2, V3</a:t>
            </a:r>
            <a:endParaRPr lang="en-US" sz="2000" b="1" dirty="0"/>
          </a:p>
          <a:p>
            <a:r>
              <a:rPr lang="en-US" sz="2000" b="1" dirty="0" smtClean="0"/>
              <a:t>B1, B2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916335" y="4271054"/>
            <a:ext cx="14453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TX MWAS, TOAS</a:t>
            </a:r>
          </a:p>
          <a:p>
            <a:pPr algn="r"/>
            <a:r>
              <a:rPr lang="en-US" sz="2000" b="1" dirty="0"/>
              <a:t>CA TOAS</a:t>
            </a:r>
          </a:p>
          <a:p>
            <a:pPr algn="r"/>
            <a:r>
              <a:rPr lang="en-US" sz="2000" b="1" dirty="0"/>
              <a:t>IN </a:t>
            </a:r>
            <a:r>
              <a:rPr lang="en-US" sz="2000" b="1" dirty="0" smtClean="0"/>
              <a:t>MWAS</a:t>
            </a:r>
          </a:p>
          <a:p>
            <a:pPr algn="r"/>
            <a:r>
              <a:rPr lang="en-US" sz="2000" b="1" dirty="0" smtClean="0"/>
              <a:t>DE MWAS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194805" y="1601002"/>
            <a:ext cx="912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TX</a:t>
            </a:r>
          </a:p>
          <a:p>
            <a:pPr algn="ctr"/>
            <a:r>
              <a:rPr lang="en-US" sz="2000" b="1" dirty="0"/>
              <a:t>NH</a:t>
            </a:r>
          </a:p>
          <a:p>
            <a:pPr algn="ctr"/>
            <a:r>
              <a:rPr lang="en-US" sz="2000" b="1" dirty="0"/>
              <a:t>NV</a:t>
            </a:r>
          </a:p>
          <a:p>
            <a:pPr algn="ctr"/>
            <a:r>
              <a:rPr lang="en-US" sz="2000" b="1" dirty="0" smtClean="0"/>
              <a:t>IN</a:t>
            </a:r>
          </a:p>
          <a:p>
            <a:pPr algn="ctr"/>
            <a:r>
              <a:rPr lang="en-US" sz="2000" b="1" dirty="0" smtClean="0"/>
              <a:t>WI</a:t>
            </a:r>
          </a:p>
          <a:p>
            <a:pPr algn="ctr"/>
            <a:r>
              <a:rPr lang="en-US" sz="2000" b="1" dirty="0" smtClean="0"/>
              <a:t>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3701" y="823660"/>
            <a:ext cx="4057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(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2000" b="1" baseline="-25000" dirty="0" err="1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2000" b="1" dirty="0" smtClean="0"/>
              <a:t>)</a:t>
            </a:r>
          </a:p>
          <a:p>
            <a:pPr algn="r"/>
            <a:r>
              <a:rPr lang="en-US" sz="2000" b="1" dirty="0" smtClean="0"/>
              <a:t>TX </a:t>
            </a:r>
            <a:r>
              <a:rPr lang="en-US" sz="2000" b="1" dirty="0"/>
              <a:t>PG </a:t>
            </a:r>
            <a:r>
              <a:rPr lang="en-US" sz="2000" b="1" dirty="0" smtClean="0"/>
              <a:t>64-22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-4.6</a:t>
            </a:r>
            <a:r>
              <a:rPr lang="en-US" sz="2000" b="1" dirty="0" smtClean="0"/>
              <a:t>), PG 70-22P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(-4.9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pPr algn="r"/>
            <a:r>
              <a:rPr lang="en-US" sz="2000" b="1" dirty="0"/>
              <a:t>NH PG </a:t>
            </a:r>
            <a:r>
              <a:rPr lang="en-US" sz="2000" b="1" dirty="0" smtClean="0"/>
              <a:t>64-28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+1.4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pPr algn="r"/>
            <a:r>
              <a:rPr lang="en-US" sz="2000" b="1" dirty="0"/>
              <a:t>NV PG </a:t>
            </a:r>
            <a:r>
              <a:rPr lang="en-US" sz="2000" b="1" dirty="0" smtClean="0"/>
              <a:t>64-28P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-3.6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pPr algn="r"/>
            <a:r>
              <a:rPr lang="en-US" sz="2000" b="1" dirty="0"/>
              <a:t>IN PG </a:t>
            </a:r>
            <a:r>
              <a:rPr lang="en-US" sz="2000" b="1" dirty="0" smtClean="0"/>
              <a:t>64-22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-1.2</a:t>
            </a:r>
            <a:r>
              <a:rPr lang="en-US" sz="2000" b="1" dirty="0" smtClean="0"/>
              <a:t>), PG 58-28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-8.0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pPr algn="r"/>
            <a:r>
              <a:rPr lang="en-US" sz="2000" b="1" dirty="0"/>
              <a:t>MN PG </a:t>
            </a:r>
            <a:r>
              <a:rPr lang="en-US" sz="2000" b="1" dirty="0" smtClean="0"/>
              <a:t>58-28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0.0</a:t>
            </a:r>
            <a:r>
              <a:rPr lang="en-US" sz="2000" b="1" dirty="0" smtClean="0"/>
              <a:t>)</a:t>
            </a:r>
          </a:p>
          <a:p>
            <a:pPr algn="r"/>
            <a:r>
              <a:rPr lang="en-US" sz="2000" b="1" dirty="0"/>
              <a:t>WI PG 58-28 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-3.4</a:t>
            </a:r>
            <a:r>
              <a:rPr lang="en-US" sz="2000" b="1" dirty="0"/>
              <a:t>), PG 52-34 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+0.4</a:t>
            </a:r>
            <a:r>
              <a:rPr lang="en-US" sz="2000" b="1" dirty="0"/>
              <a:t>)</a:t>
            </a:r>
          </a:p>
          <a:p>
            <a:pPr algn="r"/>
            <a:r>
              <a:rPr lang="en-US" sz="2000" b="1" dirty="0"/>
              <a:t>DE PG 64-28 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+0.1</a:t>
            </a:r>
            <a:r>
              <a:rPr lang="en-US" sz="2000" b="1" dirty="0"/>
              <a:t>)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6193830" y="4533700"/>
            <a:ext cx="1066800" cy="4265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1669081"/>
            <a:ext cx="1152026" cy="14276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3821482" y="1767327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000" b="1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 </a:t>
            </a:r>
            <a:endParaRPr lang="en-US" sz="2000" b="1" kern="0" dirty="0" smtClean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defRPr/>
            </a:pPr>
            <a:r>
              <a:rPr lang="en-US" sz="2000" b="1" kern="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Binder</a:t>
            </a:r>
            <a:endParaRPr lang="en-US" sz="2000" b="1" kern="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744" r="51934" b="55991"/>
          <a:stretch/>
        </p:blipFill>
        <p:spPr bwMode="auto">
          <a:xfrm>
            <a:off x="3626755" y="5010868"/>
            <a:ext cx="1457966" cy="1349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516649" y="5149291"/>
            <a:ext cx="164497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000" b="1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Virgin Aggregates</a:t>
            </a:r>
            <a:endParaRPr lang="en-US" sz="2000" b="1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2263444" y="3514658"/>
            <a:ext cx="762000" cy="74860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157788" y="4876083"/>
            <a:ext cx="9128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TX</a:t>
            </a:r>
          </a:p>
          <a:p>
            <a:pPr algn="ctr"/>
            <a:r>
              <a:rPr lang="en-US" sz="2000" b="1" dirty="0" smtClean="0"/>
              <a:t>NV</a:t>
            </a:r>
          </a:p>
          <a:p>
            <a:pPr algn="ctr"/>
            <a:r>
              <a:rPr lang="en-US" sz="2000" b="1" dirty="0" smtClean="0"/>
              <a:t>IN</a:t>
            </a:r>
          </a:p>
          <a:p>
            <a:pPr algn="ctr"/>
            <a:r>
              <a:rPr lang="en-US" sz="2000" b="1" dirty="0" smtClean="0"/>
              <a:t>WI</a:t>
            </a:r>
          </a:p>
          <a:p>
            <a:pPr algn="ctr"/>
            <a:r>
              <a:rPr lang="en-US" sz="2000" b="1" dirty="0" smtClean="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33106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90" y="1048294"/>
            <a:ext cx="6530110" cy="82296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Draft AASHTO Standard Practice for 0.3-0.5 RBR + </a:t>
            </a:r>
            <a:r>
              <a:rPr lang="en-US" dirty="0" smtClean="0"/>
              <a:t>Rejuvenator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90" y="2309948"/>
            <a:ext cx="8229600" cy="454805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Rejuvenator </a:t>
            </a:r>
            <a:r>
              <a:rPr lang="en-US" dirty="0"/>
              <a:t>Dose Selection &amp; Incorporation Methods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Component Materials Selection &amp; Proportioning Guidelines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Binder </a:t>
            </a:r>
            <a:r>
              <a:rPr lang="en-US" dirty="0"/>
              <a:t>Blend </a:t>
            </a:r>
            <a:r>
              <a:rPr lang="en-US" dirty="0" smtClean="0"/>
              <a:t>Rheological Evaluation Tools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Mixture Performance Evaluation Tools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RAP </a:t>
            </a:r>
            <a:r>
              <a:rPr lang="en-US" dirty="0"/>
              <a:t>Binder Availability </a:t>
            </a:r>
            <a:r>
              <a:rPr lang="en-US" dirty="0" smtClean="0"/>
              <a:t>Factor</a:t>
            </a:r>
            <a:endParaRPr lang="en-US" dirty="0"/>
          </a:p>
        </p:txBody>
      </p:sp>
      <p:pic>
        <p:nvPicPr>
          <p:cNvPr id="3074" name="Picture 2" descr="C:\Users\aeppsmartin\AppData\Local\Microsoft\Windows\Temporary Internet Files\Content.IE5\G2EEBQD8\tbox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66" y="5043592"/>
            <a:ext cx="1743075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26" y="950308"/>
            <a:ext cx="1961082" cy="1305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61" y="2667000"/>
            <a:ext cx="1292678" cy="17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91" y="1106876"/>
            <a:ext cx="8458200" cy="96153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Rejuvenator </a:t>
            </a:r>
            <a:r>
              <a:rPr lang="en-US" sz="4000" dirty="0" smtClean="0"/>
              <a:t>Dose Selection</a:t>
            </a:r>
            <a:br>
              <a:rPr lang="en-US" sz="4000" dirty="0" smtClean="0"/>
            </a:br>
            <a:r>
              <a:rPr lang="en-US" sz="4000" dirty="0" smtClean="0"/>
              <a:t>&amp; Incorporation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82" y="2233389"/>
            <a:ext cx="8915400" cy="414286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Match </a:t>
            </a:r>
            <a:r>
              <a:rPr lang="en-US" i="1" dirty="0"/>
              <a:t>Continuous </a:t>
            </a:r>
            <a:r>
              <a:rPr lang="en-US" dirty="0" smtClean="0"/>
              <a:t>PGH = BALANCED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*1.82 </a:t>
            </a:r>
            <a:r>
              <a:rPr lang="en-US" sz="2000" dirty="0"/>
              <a:t>for tall oils, vegetable oils, bio-based </a:t>
            </a:r>
            <a:r>
              <a:rPr lang="en-US" sz="2000" dirty="0" smtClean="0"/>
              <a:t>oils, 1.38 for aromatic extracts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Max without sacrificing rutting resistance (8-10%)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Dose as % of total binder (base + recycled)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RAP only: 100% </a:t>
            </a:r>
            <a:r>
              <a:rPr lang="en-US" i="1" dirty="0" smtClean="0"/>
              <a:t>Replacement</a:t>
            </a:r>
            <a:r>
              <a:rPr lang="en-US" dirty="0" smtClean="0"/>
              <a:t> of base binder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w/RAS &amp; &gt; 5% dose:  100% </a:t>
            </a:r>
            <a:r>
              <a:rPr lang="en-US" i="1" dirty="0" smtClean="0"/>
              <a:t>Addition</a:t>
            </a:r>
            <a:r>
              <a:rPr lang="en-US" dirty="0"/>
              <a:t> </a:t>
            </a:r>
            <a:r>
              <a:rPr lang="en-US" dirty="0" smtClean="0"/>
              <a:t>&amp; Check Mixture Rutting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21" y="644147"/>
            <a:ext cx="1792348" cy="1191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082" y="3377978"/>
                <a:ext cx="89154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𝑃𝐺𝐻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𝐵𝑙𝑒𝑛𝑑</m:t>
                        </m:r>
                      </m:sub>
                    </m:sSub>
                    <m:r>
                      <a:rPr lang="en-US" sz="200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𝑅𝐴𝑃</m:t>
                        </m:r>
                        <m:r>
                          <a:rPr lang="en-US" sz="2000" i="1" baseline="-2500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𝐵𝑅</m:t>
                        </m:r>
                        <m:r>
                          <a:rPr lang="en-US" sz="2000" i="1">
                            <a:latin typeface="Cambria Math"/>
                          </a:rPr>
                          <m:t> ×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𝑃𝐺𝐻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𝑅𝐴𝑃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+(</m:t>
                    </m:r>
                    <m:r>
                      <a:rPr lang="en-US" sz="20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𝑅𝐴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sz="2000" i="1" baseline="-250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𝐵𝑅</m:t>
                    </m:r>
                    <m:r>
                      <a:rPr lang="en-US" sz="2000" i="1">
                        <a:latin typeface="Cambria Math"/>
                      </a:rPr>
                      <m:t> ×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𝑃𝐺𝐻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𝑅𝐴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  <m:r>
                      <a:rPr lang="en-US" sz="2000" i="1">
                        <a:latin typeface="Cambria Math"/>
                      </a:rPr>
                      <m:t>+(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baseline="-25000">
                        <a:latin typeface="Cambria Math"/>
                      </a:rPr>
                      <m:t>𝐵𝑅</m:t>
                    </m:r>
                    <m:r>
                      <a:rPr lang="en-US" sz="2000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𝑃𝐺𝐻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𝐵𝑎𝑠𝑒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2" y="3377978"/>
                <a:ext cx="8915400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2803751"/>
                <a:ext cx="6263639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%</m:t>
                    </m:r>
                    <m:r>
                      <a:rPr lang="en-US" sz="2400" i="1" smtClean="0">
                        <a:latin typeface="Cambria Math"/>
                      </a:rPr>
                      <m:t>𝑅𝐴</m:t>
                    </m:r>
                    <m:r>
                      <a:rPr lang="en-US" sz="24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(</m:t>
                        </m:r>
                        <m:r>
                          <a:rPr lang="en-US" sz="2400" i="1">
                            <a:latin typeface="Cambria Math"/>
                          </a:rPr>
                          <m:t>𝑃𝐺𝐻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𝐵𝑙𝑒𝑛𝑑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𝑃𝐺𝐻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𝑇𝑎𝑟𝑔𝑒𝑡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 /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𝑆𝑙𝑜𝑝𝑒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𝑅𝑎𝑡𝑒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03751"/>
                <a:ext cx="6263639" cy="491738"/>
              </a:xfrm>
              <a:prstGeom prst="rect">
                <a:avLst/>
              </a:prstGeom>
              <a:blipFill>
                <a:blip r:embed="rId5"/>
                <a:stretch>
                  <a:fillRect l="-29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Blog de una MaMáestr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69" y="2001036"/>
            <a:ext cx="1752600" cy="11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HRP 9-5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79092</TotalTime>
  <Words>2982</Words>
  <Application>Microsoft Office PowerPoint</Application>
  <PresentationFormat>On-screen Show (4:3)</PresentationFormat>
  <Paragraphs>464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SimSun</vt:lpstr>
      <vt:lpstr>Arial</vt:lpstr>
      <vt:lpstr>Arial Narrow</vt:lpstr>
      <vt:lpstr>Calibri</vt:lpstr>
      <vt:lpstr>Cambria Math</vt:lpstr>
      <vt:lpstr>Helvetica</vt:lpstr>
      <vt:lpstr>Symbol</vt:lpstr>
      <vt:lpstr>Times New Roman</vt:lpstr>
      <vt:lpstr>Wingdings</vt:lpstr>
      <vt:lpstr>Custom Design</vt:lpstr>
      <vt:lpstr>NCHRP 9-58</vt:lpstr>
      <vt:lpstr>Use of Rejuvenators in HMA</vt:lpstr>
      <vt:lpstr>MOTIVATION &amp; CONCERN for High Recycled Binder Ratio (RBR) = High RAP and/or RAS</vt:lpstr>
      <vt:lpstr>NCHRP 9-58 Objectives</vt:lpstr>
      <vt:lpstr>NCHRP 9-58 Binder Blend Evaluation Tools</vt:lpstr>
      <vt:lpstr>Binder Blend Rheological Evaluation</vt:lpstr>
      <vt:lpstr>NCHRP 9-58 Mixture Evaluation Tools</vt:lpstr>
      <vt:lpstr>NCHRP 9-58 Materials</vt:lpstr>
      <vt:lpstr>Draft AASHTO Standard Practice for 0.3-0.5 RBR + Rejuvenator</vt:lpstr>
      <vt:lpstr>Rejuvenator Dose Selection &amp; Incorporation</vt:lpstr>
      <vt:lpstr>Rejuvenator Dose Selection</vt:lpstr>
      <vt:lpstr>Component Materials Selection &amp; Proportioning</vt:lpstr>
      <vt:lpstr>Component Materials Selection  (TX PG 64-22 w/ DTc =-4.6, IN PG 64-22 w/ DTc=-1.2)</vt:lpstr>
      <vt:lpstr>Component Materials Selection  (WI PG 58-28, PG 52-34)</vt:lpstr>
      <vt:lpstr>Materials Proportioning / Balance</vt:lpstr>
      <vt:lpstr>Binder Blend Rheological Evaluation</vt:lpstr>
      <vt:lpstr>G-R Black Space (WI PG 58-28, PG 52-34)</vt:lpstr>
      <vt:lpstr>Mixture Performance Evaluation</vt:lpstr>
      <vt:lpstr>PowerPoint Presentation</vt:lpstr>
      <vt:lpstr>G-Rm Black Space WI PG 58-28, PG 52-34 </vt:lpstr>
      <vt:lpstr>PowerPoint Presentation</vt:lpstr>
      <vt:lpstr>PowerPoint Presentation</vt:lpstr>
      <vt:lpstr>CRIEnv (WI PG 58-28, PG 52-34)</vt:lpstr>
      <vt:lpstr>RAP Binder Availability Factor</vt:lpstr>
      <vt:lpstr>Implementation &amp; Future Research </vt:lpstr>
      <vt:lpstr>THANK YOU!</vt:lpstr>
    </vt:vector>
  </TitlesOfParts>
  <Company>Texas Transportation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s-yates</dc:creator>
  <cp:lastModifiedBy>Martin, Amy E</cp:lastModifiedBy>
  <cp:revision>2618</cp:revision>
  <cp:lastPrinted>2019-02-21T15:08:22Z</cp:lastPrinted>
  <dcterms:created xsi:type="dcterms:W3CDTF">2010-07-15T15:40:48Z</dcterms:created>
  <dcterms:modified xsi:type="dcterms:W3CDTF">2019-05-03T21:29:31Z</dcterms:modified>
</cp:coreProperties>
</file>