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7"/>
  </p:notesMasterIdLst>
  <p:handoutMasterIdLst>
    <p:handoutMasterId r:id="rId38"/>
  </p:handoutMasterIdLst>
  <p:sldIdLst>
    <p:sldId id="263" r:id="rId5"/>
    <p:sldId id="272" r:id="rId6"/>
    <p:sldId id="279" r:id="rId7"/>
    <p:sldId id="288" r:id="rId8"/>
    <p:sldId id="280" r:id="rId9"/>
    <p:sldId id="275" r:id="rId10"/>
    <p:sldId id="281" r:id="rId11"/>
    <p:sldId id="278" r:id="rId12"/>
    <p:sldId id="273" r:id="rId13"/>
    <p:sldId id="285" r:id="rId14"/>
    <p:sldId id="270" r:id="rId15"/>
    <p:sldId id="286" r:id="rId16"/>
    <p:sldId id="289" r:id="rId17"/>
    <p:sldId id="287" r:id="rId18"/>
    <p:sldId id="290" r:id="rId19"/>
    <p:sldId id="291" r:id="rId20"/>
    <p:sldId id="292" r:id="rId21"/>
    <p:sldId id="293" r:id="rId22"/>
    <p:sldId id="294" r:id="rId23"/>
    <p:sldId id="295" r:id="rId24"/>
    <p:sldId id="296" r:id="rId25"/>
    <p:sldId id="297" r:id="rId26"/>
    <p:sldId id="299" r:id="rId27"/>
    <p:sldId id="298" r:id="rId28"/>
    <p:sldId id="300" r:id="rId29"/>
    <p:sldId id="306" r:id="rId30"/>
    <p:sldId id="301" r:id="rId31"/>
    <p:sldId id="309" r:id="rId32"/>
    <p:sldId id="302" r:id="rId33"/>
    <p:sldId id="308" r:id="rId34"/>
    <p:sldId id="305" r:id="rId35"/>
    <p:sldId id="277"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Montserrat SemiBold" panose="00000700000000000000" pitchFamily="2" charset="0"/>
      <p:bold r:id="rId47"/>
      <p:boldItalic r:id="rId48"/>
    </p:embeddedFont>
    <p:embeddedFont>
      <p:font typeface="Gentium Basic" panose="02000503060000020004" pitchFamily="2" charset="0"/>
      <p:regular r:id="rId49"/>
      <p:bold r:id="rId50"/>
      <p:italic r:id="rId51"/>
      <p:boldItalic r:id="rId5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72C47FDB-D128-7F4E-91AC-A20DEDB1EED8}">
          <p14:sldIdLst>
            <p14:sldId id="263"/>
          </p14:sldIdLst>
        </p14:section>
        <p14:section name="Section Break" id="{2227CBC5-FBBA-F643-97C0-5849C5B0DA1B}">
          <p14:sldIdLst/>
        </p14:section>
        <p14:section name="Content Pages" id="{78C528B3-687E-BE4B-BDCE-11EBCD988D3C}">
          <p14:sldIdLst>
            <p14:sldId id="272"/>
            <p14:sldId id="279"/>
            <p14:sldId id="288"/>
          </p14:sldIdLst>
        </p14:section>
        <p14:section name="Untitled Section" id="{9F486929-0819-458A-86CB-7A976BF7F94D}">
          <p14:sldIdLst>
            <p14:sldId id="280"/>
            <p14:sldId id="275"/>
            <p14:sldId id="281"/>
            <p14:sldId id="278"/>
            <p14:sldId id="273"/>
            <p14:sldId id="285"/>
            <p14:sldId id="270"/>
            <p14:sldId id="286"/>
            <p14:sldId id="289"/>
            <p14:sldId id="287"/>
            <p14:sldId id="290"/>
            <p14:sldId id="291"/>
            <p14:sldId id="292"/>
            <p14:sldId id="293"/>
            <p14:sldId id="294"/>
            <p14:sldId id="295"/>
            <p14:sldId id="296"/>
            <p14:sldId id="297"/>
            <p14:sldId id="299"/>
            <p14:sldId id="298"/>
            <p14:sldId id="300"/>
            <p14:sldId id="306"/>
            <p14:sldId id="301"/>
            <p14:sldId id="309"/>
            <p14:sldId id="302"/>
            <p14:sldId id="308"/>
            <p14:sldId id="305"/>
          </p14:sldIdLst>
        </p14:section>
        <p14:section name="Toolbox" id="{ABAF1B48-F672-2F46-A1F1-F02CACD5A9E3}">
          <p14:sldIdLst>
            <p14:sldId id="2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337"/>
    <a:srgbClr val="D9D9D6"/>
    <a:srgbClr val="1E242B"/>
    <a:srgbClr val="EEEBEA"/>
    <a:srgbClr val="D8E6F0"/>
    <a:srgbClr val="B3D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720" autoAdjust="0"/>
  </p:normalViewPr>
  <p:slideViewPr>
    <p:cSldViewPr snapToGrid="0" snapToObjects="1" showGuides="1">
      <p:cViewPr varScale="1">
        <p:scale>
          <a:sx n="53" d="100"/>
          <a:sy n="53" d="100"/>
        </p:scale>
        <p:origin x="1718" y="43"/>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61" d="100"/>
          <a:sy n="161" d="100"/>
        </p:scale>
        <p:origin x="490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Montserrat" panose="00000500000000000000" pitchFamily="2"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312493-3EF0-F140-9DE3-73B6E60D87D3}" type="datetimeFigureOut">
              <a:rPr lang="fr-FR" smtClean="0">
                <a:latin typeface="Montserrat" panose="00000500000000000000" pitchFamily="2" charset="0"/>
              </a:rPr>
              <a:t>28/05/2019</a:t>
            </a:fld>
            <a:endParaRPr lang="fr-FR">
              <a:latin typeface="Montserrat" panose="00000500000000000000" pitchFamily="2"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Montserrat" panose="00000500000000000000" pitchFamily="2"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393B7-D41B-414F-B16D-BEE219EAF2BF}" type="slidenum">
              <a:rPr lang="fr-FR" smtClean="0">
                <a:latin typeface="Montserrat" panose="00000500000000000000" pitchFamily="2" charset="0"/>
              </a:rPr>
              <a:t>‹#›</a:t>
            </a:fld>
            <a:endParaRPr lang="fr-FR">
              <a:latin typeface="Montserrat" panose="00000500000000000000" pitchFamily="2" charset="0"/>
            </a:endParaRPr>
          </a:p>
        </p:txBody>
      </p:sp>
    </p:spTree>
    <p:extLst>
      <p:ext uri="{BB962C8B-B14F-4D97-AF65-F5344CB8AC3E}">
        <p14:creationId xmlns:p14="http://schemas.microsoft.com/office/powerpoint/2010/main" val="166559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pitchFamily="2" charset="0"/>
              </a:defRPr>
            </a:lvl1pPr>
          </a:lstStyle>
          <a:p>
            <a:endParaRPr lang="en-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pitchFamily="2" charset="0"/>
              </a:defRPr>
            </a:lvl1pPr>
          </a:lstStyle>
          <a:p>
            <a:fld id="{6EABAEEB-E490-AF48-B0D1-7B00A0A50865}" type="datetimeFigureOut">
              <a:rPr lang="en-CA" smtClean="0"/>
              <a:pPr/>
              <a:t>28/05/2019</a:t>
            </a:fld>
            <a:endParaRPr lang="en-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latin typeface="Montserrat" panose="00000500000000000000" pitchFamily="2" charset="0"/>
            </a:endParaRP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pitchFamily="2" charset="0"/>
              </a:defRPr>
            </a:lvl1pPr>
          </a:lstStyle>
          <a:p>
            <a:endParaRPr lang="en-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pitchFamily="2" charset="0"/>
              </a:defRPr>
            </a:lvl1pPr>
          </a:lstStyle>
          <a:p>
            <a:fld id="{523C7FC6-2EB7-DC4F-9390-156888BAA8A2}" type="slidenum">
              <a:rPr lang="en-CA" smtClean="0"/>
              <a:pPr/>
              <a:t>‹#›</a:t>
            </a:fld>
            <a:endParaRPr lang="en-CA" dirty="0"/>
          </a:p>
        </p:txBody>
      </p:sp>
    </p:spTree>
    <p:extLst>
      <p:ext uri="{BB962C8B-B14F-4D97-AF65-F5344CB8AC3E}">
        <p14:creationId xmlns:p14="http://schemas.microsoft.com/office/powerpoint/2010/main" val="138999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a:t>
            </a:fld>
            <a:endParaRPr lang="en-CA" dirty="0">
              <a:latin typeface="Montserrat" panose="00000500000000000000" pitchFamily="2" charset="0"/>
            </a:endParaRPr>
          </a:p>
        </p:txBody>
      </p:sp>
    </p:spTree>
    <p:extLst>
      <p:ext uri="{BB962C8B-B14F-4D97-AF65-F5344CB8AC3E}">
        <p14:creationId xmlns:p14="http://schemas.microsoft.com/office/powerpoint/2010/main" val="987851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10</a:t>
            </a:fld>
            <a:endParaRPr lang="en-CA" dirty="0"/>
          </a:p>
        </p:txBody>
      </p:sp>
    </p:spTree>
    <p:extLst>
      <p:ext uri="{BB962C8B-B14F-4D97-AF65-F5344CB8AC3E}">
        <p14:creationId xmlns:p14="http://schemas.microsoft.com/office/powerpoint/2010/main" val="364258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11</a:t>
            </a:fld>
            <a:endParaRPr lang="en-CA" dirty="0">
              <a:latin typeface="Montserrat" panose="00000500000000000000" pitchFamily="2" charset="0"/>
            </a:endParaRPr>
          </a:p>
        </p:txBody>
      </p:sp>
    </p:spTree>
    <p:extLst>
      <p:ext uri="{BB962C8B-B14F-4D97-AF65-F5344CB8AC3E}">
        <p14:creationId xmlns:p14="http://schemas.microsoft.com/office/powerpoint/2010/main" val="19746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12</a:t>
            </a:fld>
            <a:endParaRPr lang="en-CA" dirty="0"/>
          </a:p>
        </p:txBody>
      </p:sp>
    </p:spTree>
    <p:extLst>
      <p:ext uri="{BB962C8B-B14F-4D97-AF65-F5344CB8AC3E}">
        <p14:creationId xmlns:p14="http://schemas.microsoft.com/office/powerpoint/2010/main" val="175993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13</a:t>
            </a:fld>
            <a:endParaRPr lang="en-CA" dirty="0"/>
          </a:p>
        </p:txBody>
      </p:sp>
    </p:spTree>
    <p:extLst>
      <p:ext uri="{BB962C8B-B14F-4D97-AF65-F5344CB8AC3E}">
        <p14:creationId xmlns:p14="http://schemas.microsoft.com/office/powerpoint/2010/main" val="33830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14</a:t>
            </a:fld>
            <a:endParaRPr lang="en-CA" dirty="0"/>
          </a:p>
        </p:txBody>
      </p:sp>
    </p:spTree>
    <p:extLst>
      <p:ext uri="{BB962C8B-B14F-4D97-AF65-F5344CB8AC3E}">
        <p14:creationId xmlns:p14="http://schemas.microsoft.com/office/powerpoint/2010/main" val="357254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15</a:t>
            </a:fld>
            <a:endParaRPr lang="en-CA" dirty="0"/>
          </a:p>
        </p:txBody>
      </p:sp>
    </p:spTree>
    <p:extLst>
      <p:ext uri="{BB962C8B-B14F-4D97-AF65-F5344CB8AC3E}">
        <p14:creationId xmlns:p14="http://schemas.microsoft.com/office/powerpoint/2010/main" val="178768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16</a:t>
            </a:fld>
            <a:endParaRPr lang="en-CA" dirty="0"/>
          </a:p>
        </p:txBody>
      </p:sp>
    </p:spTree>
    <p:extLst>
      <p:ext uri="{BB962C8B-B14F-4D97-AF65-F5344CB8AC3E}">
        <p14:creationId xmlns:p14="http://schemas.microsoft.com/office/powerpoint/2010/main" val="4850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17</a:t>
            </a:fld>
            <a:endParaRPr lang="en-CA" dirty="0"/>
          </a:p>
        </p:txBody>
      </p:sp>
    </p:spTree>
    <p:extLst>
      <p:ext uri="{BB962C8B-B14F-4D97-AF65-F5344CB8AC3E}">
        <p14:creationId xmlns:p14="http://schemas.microsoft.com/office/powerpoint/2010/main" val="343910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18</a:t>
            </a:fld>
            <a:endParaRPr lang="en-CA" dirty="0"/>
          </a:p>
        </p:txBody>
      </p:sp>
    </p:spTree>
    <p:extLst>
      <p:ext uri="{BB962C8B-B14F-4D97-AF65-F5344CB8AC3E}">
        <p14:creationId xmlns:p14="http://schemas.microsoft.com/office/powerpoint/2010/main" val="106784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ontserrat" panose="00000500000000000000" pitchFamily="2" charset="0"/>
              <a:ea typeface="+mn-ea"/>
              <a:cs typeface="+mn-cs"/>
            </a:endParaRPr>
          </a:p>
        </p:txBody>
      </p:sp>
      <p:sp>
        <p:nvSpPr>
          <p:cNvPr id="4" name="Slide Number Placeholder 3"/>
          <p:cNvSpPr>
            <a:spLocks noGrp="1"/>
          </p:cNvSpPr>
          <p:nvPr>
            <p:ph type="sldNum" sz="quarter" idx="10"/>
          </p:nvPr>
        </p:nvSpPr>
        <p:spPr/>
        <p:txBody>
          <a:bodyPr/>
          <a:lstStyle/>
          <a:p>
            <a:fld id="{523C7FC6-2EB7-DC4F-9390-156888BAA8A2}" type="slidenum">
              <a:rPr lang="en-CA" smtClean="0"/>
              <a:pPr/>
              <a:t>19</a:t>
            </a:fld>
            <a:endParaRPr lang="en-CA" dirty="0"/>
          </a:p>
        </p:txBody>
      </p:sp>
    </p:spTree>
    <p:extLst>
      <p:ext uri="{BB962C8B-B14F-4D97-AF65-F5344CB8AC3E}">
        <p14:creationId xmlns:p14="http://schemas.microsoft.com/office/powerpoint/2010/main" val="1240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lvl="1" indent="0">
              <a:buFont typeface="Arial" panose="020B0604020202020204" pitchFamily="34" charset="0"/>
              <a:buNone/>
            </a:pPr>
            <a:endParaRPr lang="en-US"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2</a:t>
            </a:fld>
            <a:endParaRPr lang="en-CA" dirty="0">
              <a:latin typeface="Montserrat" panose="00000500000000000000" pitchFamily="2" charset="0"/>
            </a:endParaRPr>
          </a:p>
        </p:txBody>
      </p:sp>
    </p:spTree>
    <p:extLst>
      <p:ext uri="{BB962C8B-B14F-4D97-AF65-F5344CB8AC3E}">
        <p14:creationId xmlns:p14="http://schemas.microsoft.com/office/powerpoint/2010/main" val="121477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20</a:t>
            </a:fld>
            <a:endParaRPr lang="en-CA" dirty="0"/>
          </a:p>
        </p:txBody>
      </p:sp>
    </p:spTree>
    <p:extLst>
      <p:ext uri="{BB962C8B-B14F-4D97-AF65-F5344CB8AC3E}">
        <p14:creationId xmlns:p14="http://schemas.microsoft.com/office/powerpoint/2010/main" val="222404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ontserrat" panose="00000500000000000000" pitchFamily="2" charset="0"/>
              <a:ea typeface="+mn-ea"/>
              <a:cs typeface="+mn-cs"/>
            </a:endParaRPr>
          </a:p>
        </p:txBody>
      </p:sp>
      <p:sp>
        <p:nvSpPr>
          <p:cNvPr id="4" name="Slide Number Placeholder 3"/>
          <p:cNvSpPr>
            <a:spLocks noGrp="1"/>
          </p:cNvSpPr>
          <p:nvPr>
            <p:ph type="sldNum" sz="quarter" idx="10"/>
          </p:nvPr>
        </p:nvSpPr>
        <p:spPr/>
        <p:txBody>
          <a:bodyPr/>
          <a:lstStyle/>
          <a:p>
            <a:fld id="{523C7FC6-2EB7-DC4F-9390-156888BAA8A2}" type="slidenum">
              <a:rPr lang="en-CA" smtClean="0"/>
              <a:pPr/>
              <a:t>21</a:t>
            </a:fld>
            <a:endParaRPr lang="en-CA" dirty="0"/>
          </a:p>
        </p:txBody>
      </p:sp>
    </p:spTree>
    <p:extLst>
      <p:ext uri="{BB962C8B-B14F-4D97-AF65-F5344CB8AC3E}">
        <p14:creationId xmlns:p14="http://schemas.microsoft.com/office/powerpoint/2010/main" val="260661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22</a:t>
            </a:fld>
            <a:endParaRPr lang="en-CA" dirty="0"/>
          </a:p>
        </p:txBody>
      </p:sp>
    </p:spTree>
    <p:extLst>
      <p:ext uri="{BB962C8B-B14F-4D97-AF65-F5344CB8AC3E}">
        <p14:creationId xmlns:p14="http://schemas.microsoft.com/office/powerpoint/2010/main" val="2599072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23</a:t>
            </a:fld>
            <a:endParaRPr lang="en-CA" dirty="0"/>
          </a:p>
        </p:txBody>
      </p:sp>
    </p:spTree>
    <p:extLst>
      <p:ext uri="{BB962C8B-B14F-4D97-AF65-F5344CB8AC3E}">
        <p14:creationId xmlns:p14="http://schemas.microsoft.com/office/powerpoint/2010/main" val="3041273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24</a:t>
            </a:fld>
            <a:endParaRPr lang="en-CA" dirty="0"/>
          </a:p>
        </p:txBody>
      </p:sp>
    </p:spTree>
    <p:extLst>
      <p:ext uri="{BB962C8B-B14F-4D97-AF65-F5344CB8AC3E}">
        <p14:creationId xmlns:p14="http://schemas.microsoft.com/office/powerpoint/2010/main" val="964087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25</a:t>
            </a:fld>
            <a:endParaRPr lang="en-CA" dirty="0"/>
          </a:p>
        </p:txBody>
      </p:sp>
    </p:spTree>
    <p:extLst>
      <p:ext uri="{BB962C8B-B14F-4D97-AF65-F5344CB8AC3E}">
        <p14:creationId xmlns:p14="http://schemas.microsoft.com/office/powerpoint/2010/main" val="3567670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26</a:t>
            </a:fld>
            <a:endParaRPr lang="en-CA" dirty="0"/>
          </a:p>
        </p:txBody>
      </p:sp>
    </p:spTree>
    <p:extLst>
      <p:ext uri="{BB962C8B-B14F-4D97-AF65-F5344CB8AC3E}">
        <p14:creationId xmlns:p14="http://schemas.microsoft.com/office/powerpoint/2010/main" val="2535474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27</a:t>
            </a:fld>
            <a:endParaRPr lang="en-CA" dirty="0"/>
          </a:p>
        </p:txBody>
      </p:sp>
    </p:spTree>
    <p:extLst>
      <p:ext uri="{BB962C8B-B14F-4D97-AF65-F5344CB8AC3E}">
        <p14:creationId xmlns:p14="http://schemas.microsoft.com/office/powerpoint/2010/main" val="213170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28</a:t>
            </a:fld>
            <a:endParaRPr lang="en-CA" dirty="0"/>
          </a:p>
        </p:txBody>
      </p:sp>
    </p:spTree>
    <p:extLst>
      <p:ext uri="{BB962C8B-B14F-4D97-AF65-F5344CB8AC3E}">
        <p14:creationId xmlns:p14="http://schemas.microsoft.com/office/powerpoint/2010/main" val="2283153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29</a:t>
            </a:fld>
            <a:endParaRPr lang="en-CA" dirty="0"/>
          </a:p>
        </p:txBody>
      </p:sp>
    </p:spTree>
    <p:extLst>
      <p:ext uri="{BB962C8B-B14F-4D97-AF65-F5344CB8AC3E}">
        <p14:creationId xmlns:p14="http://schemas.microsoft.com/office/powerpoint/2010/main" val="102571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3</a:t>
            </a:fld>
            <a:endParaRPr lang="en-CA" dirty="0">
              <a:latin typeface="Montserrat" panose="00000500000000000000" pitchFamily="2" charset="0"/>
            </a:endParaRPr>
          </a:p>
        </p:txBody>
      </p:sp>
    </p:spTree>
    <p:extLst>
      <p:ext uri="{BB962C8B-B14F-4D97-AF65-F5344CB8AC3E}">
        <p14:creationId xmlns:p14="http://schemas.microsoft.com/office/powerpoint/2010/main" val="73525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30</a:t>
            </a:fld>
            <a:endParaRPr lang="en-CA" dirty="0"/>
          </a:p>
        </p:txBody>
      </p:sp>
    </p:spTree>
    <p:extLst>
      <p:ext uri="{BB962C8B-B14F-4D97-AF65-F5344CB8AC3E}">
        <p14:creationId xmlns:p14="http://schemas.microsoft.com/office/powerpoint/2010/main" val="112211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31</a:t>
            </a:fld>
            <a:endParaRPr lang="en-CA" dirty="0"/>
          </a:p>
        </p:txBody>
      </p:sp>
    </p:spTree>
    <p:extLst>
      <p:ext uri="{BB962C8B-B14F-4D97-AF65-F5344CB8AC3E}">
        <p14:creationId xmlns:p14="http://schemas.microsoft.com/office/powerpoint/2010/main" val="3228117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32</a:t>
            </a:fld>
            <a:endParaRPr lang="en-CA" dirty="0">
              <a:latin typeface="Montserrat" panose="00000500000000000000" pitchFamily="2" charset="0"/>
            </a:endParaRPr>
          </a:p>
        </p:txBody>
      </p:sp>
    </p:spTree>
    <p:extLst>
      <p:ext uri="{BB962C8B-B14F-4D97-AF65-F5344CB8AC3E}">
        <p14:creationId xmlns:p14="http://schemas.microsoft.com/office/powerpoint/2010/main" val="156317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4</a:t>
            </a:fld>
            <a:endParaRPr lang="en-CA" dirty="0"/>
          </a:p>
        </p:txBody>
      </p:sp>
    </p:spTree>
    <p:extLst>
      <p:ext uri="{BB962C8B-B14F-4D97-AF65-F5344CB8AC3E}">
        <p14:creationId xmlns:p14="http://schemas.microsoft.com/office/powerpoint/2010/main" val="237478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5</a:t>
            </a:fld>
            <a:endParaRPr lang="en-CA" dirty="0">
              <a:latin typeface="Montserrat" panose="00000500000000000000" pitchFamily="2" charset="0"/>
            </a:endParaRPr>
          </a:p>
        </p:txBody>
      </p:sp>
    </p:spTree>
    <p:extLst>
      <p:ext uri="{BB962C8B-B14F-4D97-AF65-F5344CB8AC3E}">
        <p14:creationId xmlns:p14="http://schemas.microsoft.com/office/powerpoint/2010/main" val="421109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6</a:t>
            </a:fld>
            <a:endParaRPr lang="en-CA" dirty="0">
              <a:latin typeface="Montserrat" panose="00000500000000000000" pitchFamily="2" charset="0"/>
            </a:endParaRPr>
          </a:p>
        </p:txBody>
      </p:sp>
    </p:spTree>
    <p:extLst>
      <p:ext uri="{BB962C8B-B14F-4D97-AF65-F5344CB8AC3E}">
        <p14:creationId xmlns:p14="http://schemas.microsoft.com/office/powerpoint/2010/main" val="65519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7</a:t>
            </a:fld>
            <a:endParaRPr lang="en-CA" dirty="0">
              <a:latin typeface="Montserrat" panose="00000500000000000000" pitchFamily="2" charset="0"/>
            </a:endParaRPr>
          </a:p>
        </p:txBody>
      </p:sp>
    </p:spTree>
    <p:extLst>
      <p:ext uri="{BB962C8B-B14F-4D97-AF65-F5344CB8AC3E}">
        <p14:creationId xmlns:p14="http://schemas.microsoft.com/office/powerpoint/2010/main" val="36788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C7FC6-2EB7-DC4F-9390-156888BAA8A2}" type="slidenum">
              <a:rPr lang="en-CA" smtClean="0"/>
              <a:pPr/>
              <a:t>8</a:t>
            </a:fld>
            <a:endParaRPr lang="en-CA" dirty="0"/>
          </a:p>
        </p:txBody>
      </p:sp>
    </p:spTree>
    <p:extLst>
      <p:ext uri="{BB962C8B-B14F-4D97-AF65-F5344CB8AC3E}">
        <p14:creationId xmlns:p14="http://schemas.microsoft.com/office/powerpoint/2010/main" val="414205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latin typeface="Montserrat" panose="00000500000000000000" pitchFamily="2" charset="0"/>
            </a:endParaRPr>
          </a:p>
        </p:txBody>
      </p:sp>
      <p:sp>
        <p:nvSpPr>
          <p:cNvPr id="4" name="Espace réservé du numéro de diapositive 3"/>
          <p:cNvSpPr>
            <a:spLocks noGrp="1"/>
          </p:cNvSpPr>
          <p:nvPr>
            <p:ph type="sldNum" sz="quarter" idx="10"/>
          </p:nvPr>
        </p:nvSpPr>
        <p:spPr/>
        <p:txBody>
          <a:bodyPr/>
          <a:lstStyle/>
          <a:p>
            <a:fld id="{523C7FC6-2EB7-DC4F-9390-156888BAA8A2}" type="slidenum">
              <a:rPr lang="en-CA" smtClean="0">
                <a:latin typeface="Montserrat" panose="00000500000000000000" pitchFamily="2" charset="0"/>
              </a:rPr>
              <a:t>9</a:t>
            </a:fld>
            <a:endParaRPr lang="en-CA" dirty="0">
              <a:latin typeface="Montserrat" panose="00000500000000000000" pitchFamily="2" charset="0"/>
            </a:endParaRPr>
          </a:p>
        </p:txBody>
      </p:sp>
    </p:spTree>
    <p:extLst>
      <p:ext uri="{BB962C8B-B14F-4D97-AF65-F5344CB8AC3E}">
        <p14:creationId xmlns:p14="http://schemas.microsoft.com/office/powerpoint/2010/main" val="942853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Hero Red logo + Images">
    <p:spTree>
      <p:nvGrpSpPr>
        <p:cNvPr id="1" name=""/>
        <p:cNvGrpSpPr/>
        <p:nvPr/>
      </p:nvGrpSpPr>
      <p:grpSpPr>
        <a:xfrm>
          <a:off x="0" y="0"/>
          <a:ext cx="0" cy="0"/>
          <a:chOff x="0" y="0"/>
          <a:chExt cx="0" cy="0"/>
        </a:xfrm>
      </p:grpSpPr>
      <p:sp>
        <p:nvSpPr>
          <p:cNvPr id="9" name="Espace réservé pour une image  5"/>
          <p:cNvSpPr>
            <a:spLocks noGrp="1"/>
          </p:cNvSpPr>
          <p:nvPr>
            <p:ph type="pic" sz="quarter" idx="12" hasCustomPrompt="1"/>
          </p:nvPr>
        </p:nvSpPr>
        <p:spPr>
          <a:xfrm>
            <a:off x="7104063" y="0"/>
            <a:ext cx="5087937"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CA" dirty="0"/>
              <a:t>Insert hero image here</a:t>
            </a:r>
          </a:p>
        </p:txBody>
      </p:sp>
      <p:pic>
        <p:nvPicPr>
          <p:cNvPr id="12" name="Imag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
        <p:nvSpPr>
          <p:cNvPr id="8" name="Espace réservé pour une image  5"/>
          <p:cNvSpPr>
            <a:spLocks noGrp="1"/>
          </p:cNvSpPr>
          <p:nvPr>
            <p:ph type="pic" sz="quarter" idx="11" hasCustomPrompt="1"/>
          </p:nvPr>
        </p:nvSpPr>
        <p:spPr>
          <a:xfrm>
            <a:off x="0" y="0"/>
            <a:ext cx="7104063"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7013" y="4182035"/>
            <a:ext cx="5832475" cy="188925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0087" y="2250830"/>
            <a:ext cx="5127644" cy="24386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Section: Sky Gradient">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4" name="Titre 3"/>
          <p:cNvSpPr>
            <a:spLocks noGrp="1"/>
          </p:cNvSpPr>
          <p:nvPr>
            <p:ph type="title" hasCustomPrompt="1"/>
          </p:nvPr>
        </p:nvSpPr>
        <p:spPr>
          <a:xfrm>
            <a:off x="227013" y="1052513"/>
            <a:ext cx="2376487" cy="3132137"/>
          </a:xfrm>
        </p:spPr>
        <p:txBody>
          <a:bodyPr/>
          <a:lstStyle>
            <a:lvl1pPr>
              <a:defRPr baseline="0"/>
            </a:lvl1pPr>
          </a:lstStyle>
          <a:p>
            <a:r>
              <a:rPr lang="en-CA" dirty="0"/>
              <a:t>Insert section title here</a:t>
            </a:r>
          </a:p>
        </p:txBody>
      </p:sp>
      <p:sp>
        <p:nvSpPr>
          <p:cNvPr id="6" name="Rectangle 5"/>
          <p:cNvSpPr/>
          <p:nvPr userDrawn="1"/>
        </p:nvSpPr>
        <p:spPr>
          <a:xfrm>
            <a:off x="3190662" y="0"/>
            <a:ext cx="9001338"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Imag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ject: Photo">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10488612" cy="6876364"/>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lvl1pPr>
              <a:defRPr baseline="0"/>
            </a:lvl1pPr>
          </a:lstStyle>
          <a:p>
            <a:r>
              <a:rPr lang="en-CA" dirty="0"/>
              <a:t>Insert project title here</a:t>
            </a:r>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roject: 1 Photo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6805612" cy="6903695"/>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8580438" y="620713"/>
            <a:ext cx="3384550" cy="1152526"/>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8580438" y="1844675"/>
            <a:ext cx="3384549" cy="4358875"/>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roject: 2 Photos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6794219" y="225425"/>
            <a:ext cx="5170769"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1930400" y="3281137"/>
            <a:ext cx="4597400" cy="754748"/>
          </a:xfrm>
        </p:spPr>
        <p:txBody>
          <a:bodyPr/>
          <a:lstStyle>
            <a:lvl1pPr algn="l">
              <a:defRPr baseline="0"/>
            </a:lvl1pPr>
          </a:lstStyle>
          <a:p>
            <a:r>
              <a:rPr lang="en-CA" dirty="0"/>
              <a:t>Insert project title here</a:t>
            </a:r>
            <a:br>
              <a:rPr lang="en-CA" dirty="0"/>
            </a:br>
            <a:endParaRPr lang="en-CA" dirty="0"/>
          </a:p>
        </p:txBody>
      </p:sp>
      <p:sp>
        <p:nvSpPr>
          <p:cNvPr id="3" name="Espace réservé du contenu 2"/>
          <p:cNvSpPr>
            <a:spLocks noGrp="1"/>
          </p:cNvSpPr>
          <p:nvPr>
            <p:ph sz="quarter" idx="16" hasCustomPrompt="1"/>
          </p:nvPr>
        </p:nvSpPr>
        <p:spPr>
          <a:xfrm>
            <a:off x="1930400" y="4257675"/>
            <a:ext cx="4597400"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sp>
        <p:nvSpPr>
          <p:cNvPr id="10" name="Espace réservé pour une image  5"/>
          <p:cNvSpPr>
            <a:spLocks noGrp="1"/>
          </p:cNvSpPr>
          <p:nvPr>
            <p:ph type="pic" sz="quarter" idx="17" hasCustomPrompt="1"/>
          </p:nvPr>
        </p:nvSpPr>
        <p:spPr>
          <a:xfrm>
            <a:off x="1703389" y="225425"/>
            <a:ext cx="5090830" cy="2771776"/>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dirty="0"/>
              <a:t>Insert project image here</a:t>
            </a:r>
          </a:p>
        </p:txBody>
      </p:sp>
      <p:sp>
        <p:nvSpPr>
          <p:cNvPr id="14" name="Espace réservé du contenu 2"/>
          <p:cNvSpPr>
            <a:spLocks noGrp="1"/>
          </p:cNvSpPr>
          <p:nvPr>
            <p:ph sz="quarter" idx="18" hasCustomPrompt="1"/>
          </p:nvPr>
        </p:nvSpPr>
        <p:spPr>
          <a:xfrm>
            <a:off x="7104063" y="4257675"/>
            <a:ext cx="4860925" cy="1945876"/>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dirty="0"/>
              <a:t>Insert project description here</a:t>
            </a:r>
          </a:p>
        </p:txBody>
      </p:sp>
      <p:cxnSp>
        <p:nvCxnSpPr>
          <p:cNvPr id="16" name="Connecteur droit 15"/>
          <p:cNvCxnSpPr/>
          <p:nvPr userDrawn="1"/>
        </p:nvCxnSpPr>
        <p:spPr>
          <a:xfrm>
            <a:off x="6794219" y="3254188"/>
            <a:ext cx="0" cy="2949363"/>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19" name="Espace réservé du texte 18"/>
          <p:cNvSpPr>
            <a:spLocks noGrp="1"/>
          </p:cNvSpPr>
          <p:nvPr>
            <p:ph type="body" sz="quarter" idx="19" hasCustomPrompt="1"/>
          </p:nvPr>
        </p:nvSpPr>
        <p:spPr>
          <a:xfrm>
            <a:off x="7104063" y="3281363"/>
            <a:ext cx="4860925" cy="754062"/>
          </a:xfrm>
        </p:spPr>
        <p:txBody>
          <a:bodyPr/>
          <a:lstStyle>
            <a:lvl1pPr marL="0" indent="0">
              <a:buNone/>
              <a:defRPr/>
            </a:lvl1pPr>
          </a:lstStyle>
          <a:p>
            <a:pPr lvl="0"/>
            <a: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t>Insert project title here</a:t>
            </a:r>
            <a:br>
              <a:rPr kumimoji="0" lang="en-CA" sz="2800" b="1" i="0" u="none" strike="noStrike" kern="1200" cap="none" spc="0" normalizeH="0" baseline="0" noProof="0" dirty="0">
                <a:ln>
                  <a:noFill/>
                </a:ln>
                <a:solidFill>
                  <a:srgbClr val="FF4337"/>
                </a:solidFill>
                <a:effectLst/>
                <a:uLnTx/>
                <a:uFillTx/>
                <a:latin typeface="Montserrat SemiBold" charset="0"/>
                <a:ea typeface="Montserrat SemiBold" charset="0"/>
                <a:cs typeface="Montserrat SemiBold" charset="0"/>
              </a:rPr>
            </a:br>
            <a:endParaRPr lang="en-CA" dirty="0"/>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Content : 1 column">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9251950"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Content : 2 columns">
    <p:spTree>
      <p:nvGrpSpPr>
        <p:cNvPr id="1" name=""/>
        <p:cNvGrpSpPr/>
        <p:nvPr/>
      </p:nvGrpSpPr>
      <p:grpSpPr>
        <a:xfrm>
          <a:off x="0" y="0"/>
          <a:ext cx="0" cy="0"/>
          <a:chOff x="0" y="0"/>
          <a:chExt cx="0" cy="0"/>
        </a:xfrm>
      </p:grpSpPr>
      <p:sp>
        <p:nvSpPr>
          <p:cNvPr id="7" name="Rectangle 6"/>
          <p:cNvSpPr/>
          <p:nvPr userDrawn="1"/>
        </p:nvSpPr>
        <p:spPr>
          <a:xfrm>
            <a:off x="1" y="0"/>
            <a:ext cx="1703387" cy="6863984"/>
          </a:xfrm>
          <a:prstGeom prst="rect">
            <a:avLst/>
          </a:prstGeom>
          <a:gradFill flip="none" rotWithShape="1">
            <a:gsLst>
              <a:gs pos="0">
                <a:srgbClr val="B3D6EC"/>
              </a:gs>
              <a:gs pos="39000">
                <a:srgbClr val="D8E6F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a:t>
            </a:fld>
            <a:endParaRPr lang="en-CA" dirty="0"/>
          </a:p>
        </p:txBody>
      </p:sp>
      <p:sp>
        <p:nvSpPr>
          <p:cNvPr id="13" name="Titre 12"/>
          <p:cNvSpPr>
            <a:spLocks noGrp="1"/>
          </p:cNvSpPr>
          <p:nvPr>
            <p:ph type="title" hasCustomPrompt="1"/>
          </p:nvPr>
        </p:nvSpPr>
        <p:spPr>
          <a:xfrm>
            <a:off x="2208214" y="620713"/>
            <a:ext cx="9251949" cy="1152526"/>
          </a:xfrm>
        </p:spPr>
        <p:txBody>
          <a:bodyPr/>
          <a:lstStyle/>
          <a:p>
            <a:r>
              <a:rPr lang="en-CA" dirty="0"/>
              <a:t>Insert slide title here</a:t>
            </a: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3" name="Espace réservé du contenu 2"/>
          <p:cNvSpPr>
            <a:spLocks noGrp="1"/>
          </p:cNvSpPr>
          <p:nvPr>
            <p:ph sz="quarter" idx="13"/>
          </p:nvPr>
        </p:nvSpPr>
        <p:spPr>
          <a:xfrm>
            <a:off x="2208213" y="1844675"/>
            <a:ext cx="4319587"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Espace réservé du contenu 2"/>
          <p:cNvSpPr>
            <a:spLocks noGrp="1"/>
          </p:cNvSpPr>
          <p:nvPr>
            <p:ph sz="quarter" idx="14"/>
          </p:nvPr>
        </p:nvSpPr>
        <p:spPr>
          <a:xfrm>
            <a:off x="7104064" y="1844675"/>
            <a:ext cx="4356100" cy="435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4" name="Connecteur droit 3"/>
          <p:cNvCxnSpPr>
            <a:stCxn id="13" idx="2"/>
          </p:cNvCxnSpPr>
          <p:nvPr userDrawn="1"/>
        </p:nvCxnSpPr>
        <p:spPr>
          <a:xfrm flipH="1">
            <a:off x="6790765" y="1773239"/>
            <a:ext cx="43424" cy="4427536"/>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496886" y="6356349"/>
            <a:ext cx="4114800" cy="365125"/>
          </a:xfrm>
        </p:spPr>
        <p:txBody>
          <a:bodyPr/>
          <a:lstStyle/>
          <a:p>
            <a:r>
              <a:rPr lang="en-US" dirty="0"/>
              <a:t>DTFH6116C00013</a:t>
            </a:r>
          </a:p>
        </p:txBody>
      </p:sp>
      <p:sp>
        <p:nvSpPr>
          <p:cNvPr id="6" name="Slide Number Placeholder 5"/>
          <p:cNvSpPr>
            <a:spLocks noGrp="1"/>
          </p:cNvSpPr>
          <p:nvPr>
            <p:ph type="sldNum" sz="quarter" idx="12"/>
          </p:nvPr>
        </p:nvSpPr>
        <p:spPr/>
        <p:txBody>
          <a:bodyPr/>
          <a:lstStyle/>
          <a:p>
            <a:fld id="{A1450282-3232-4936-8786-B1F62F3C8F1E}" type="slidenum">
              <a:rPr lang="en-US" smtClean="0"/>
              <a:t>‹#›</a:t>
            </a:fld>
            <a:endParaRPr lang="en-US"/>
          </a:p>
        </p:txBody>
      </p:sp>
    </p:spTree>
    <p:extLst>
      <p:ext uri="{BB962C8B-B14F-4D97-AF65-F5344CB8AC3E}">
        <p14:creationId xmlns:p14="http://schemas.microsoft.com/office/powerpoint/2010/main" val="9387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Hero White logo + Images">
    <p:spTree>
      <p:nvGrpSpPr>
        <p:cNvPr id="1" name=""/>
        <p:cNvGrpSpPr/>
        <p:nvPr/>
      </p:nvGrpSpPr>
      <p:grpSpPr>
        <a:xfrm>
          <a:off x="0" y="0"/>
          <a:ext cx="0" cy="0"/>
          <a:chOff x="0" y="0"/>
          <a:chExt cx="0" cy="0"/>
        </a:xfrm>
      </p:grpSpPr>
      <p:sp>
        <p:nvSpPr>
          <p:cNvPr id="8" name="Espace réservé pour une image  5"/>
          <p:cNvSpPr>
            <a:spLocks noGrp="1"/>
          </p:cNvSpPr>
          <p:nvPr>
            <p:ph type="pic" sz="quarter" idx="11" hasCustomPrompt="1"/>
          </p:nvPr>
        </p:nvSpPr>
        <p:spPr>
          <a:xfrm>
            <a:off x="0" y="0"/>
            <a:ext cx="7104063"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9" name="Espace réservé pour une image  5"/>
          <p:cNvSpPr>
            <a:spLocks noGrp="1"/>
          </p:cNvSpPr>
          <p:nvPr>
            <p:ph type="pic" sz="quarter" idx="12" hasCustomPrompt="1"/>
          </p:nvPr>
        </p:nvSpPr>
        <p:spPr>
          <a:xfrm>
            <a:off x="7104063" y="0"/>
            <a:ext cx="5087937" cy="6858000"/>
          </a:xfr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100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7013" y="4168589"/>
            <a:ext cx="5832475" cy="1902698"/>
          </a:xfrm>
        </p:spPr>
        <p:txBody>
          <a:bodyPr anchor="b">
            <a:normAutofit/>
          </a:bodyPr>
          <a:lstStyle>
            <a:lvl1pPr algn="l">
              <a:defRPr sz="2800">
                <a:solidFill>
                  <a:schemeClr val="bg1"/>
                </a:solidFill>
              </a:defRPr>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chemeClr val="bg1"/>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pic>
        <p:nvPicPr>
          <p:cNvPr id="5" name="Imag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0995" y="2241550"/>
            <a:ext cx="5173385" cy="2460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Hero Red logo + Sky Gradient">
    <p:spTree>
      <p:nvGrpSpPr>
        <p:cNvPr id="1" name=""/>
        <p:cNvGrpSpPr/>
        <p:nvPr/>
      </p:nvGrpSpPr>
      <p:grpSpPr>
        <a:xfrm>
          <a:off x="0" y="0"/>
          <a:ext cx="0" cy="0"/>
          <a:chOff x="0" y="0"/>
          <a:chExt cx="0" cy="0"/>
        </a:xfrm>
      </p:grpSpPr>
      <p:sp>
        <p:nvSpPr>
          <p:cNvPr id="11" name="Rectangle 10"/>
          <p:cNvSpPr/>
          <p:nvPr userDrawn="1"/>
        </p:nvSpPr>
        <p:spPr>
          <a:xfrm>
            <a:off x="0" y="0"/>
            <a:ext cx="7104063"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Image 13"/>
          <p:cNvPicPr>
            <a:picLocks noChangeAspect="1"/>
          </p:cNvPicPr>
          <p:nvPr userDrawn="1"/>
        </p:nvPicPr>
        <p:blipFill rotWithShape="1">
          <a:blip r:embed="rId2" cstate="screen">
            <a:extLst>
              <a:ext uri="{28A0092B-C50C-407E-A947-70E740481C1C}">
                <a14:useLocalDpi xmlns:a14="http://schemas.microsoft.com/office/drawing/2010/main"/>
              </a:ext>
            </a:extLst>
          </a:blip>
          <a:srcRect b="-49"/>
          <a:stretch/>
        </p:blipFill>
        <p:spPr>
          <a:xfrm>
            <a:off x="0" y="1047583"/>
            <a:ext cx="3270722" cy="5843209"/>
          </a:xfrm>
          <a:prstGeom prst="rect">
            <a:avLst/>
          </a:prstGeom>
        </p:spPr>
      </p:pic>
      <p:sp>
        <p:nvSpPr>
          <p:cNvPr id="12" name="Rectangle 11"/>
          <p:cNvSpPr/>
          <p:nvPr userDrawn="1"/>
        </p:nvSpPr>
        <p:spPr>
          <a:xfrm>
            <a:off x="7104063" y="0"/>
            <a:ext cx="5087938" cy="6875248"/>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59575" y="-6093"/>
            <a:ext cx="3032425" cy="5949194"/>
          </a:xfrm>
          <a:prstGeom prst="rect">
            <a:avLst/>
          </a:prstGeom>
        </p:spPr>
      </p:pic>
      <p:sp>
        <p:nvSpPr>
          <p:cNvPr id="2" name="Titre 1"/>
          <p:cNvSpPr>
            <a:spLocks noGrp="1"/>
          </p:cNvSpPr>
          <p:nvPr>
            <p:ph type="ctrTitle" hasCustomPrompt="1"/>
          </p:nvPr>
        </p:nvSpPr>
        <p:spPr>
          <a:xfrm>
            <a:off x="227013" y="4689475"/>
            <a:ext cx="5832475" cy="1381811"/>
          </a:xfrm>
        </p:spPr>
        <p:txBody>
          <a:bodyPr anchor="b">
            <a:normAutofit/>
          </a:bodyPr>
          <a:lstStyle>
            <a:lvl1pPr algn="l">
              <a:defRPr sz="2800" baseline="0"/>
            </a:lvl1pPr>
          </a:lstStyle>
          <a:p>
            <a:r>
              <a:rPr lang="en-CA" dirty="0"/>
              <a:t>Insert presentation title here</a:t>
            </a:r>
          </a:p>
        </p:txBody>
      </p:sp>
      <p:sp>
        <p:nvSpPr>
          <p:cNvPr id="3" name="Sous-titre 2"/>
          <p:cNvSpPr>
            <a:spLocks noGrp="1"/>
          </p:cNvSpPr>
          <p:nvPr>
            <p:ph type="subTitle" idx="1" hasCustomPrompt="1"/>
          </p:nvPr>
        </p:nvSpPr>
        <p:spPr>
          <a:xfrm>
            <a:off x="227013" y="6071286"/>
            <a:ext cx="5832475" cy="557770"/>
          </a:xfrm>
        </p:spPr>
        <p:txBody>
          <a:bodyPr anchor="b">
            <a:normAutofit/>
          </a:bodyPr>
          <a:lstStyle>
            <a:lvl1pPr marL="0" indent="0" algn="l">
              <a:buNone/>
              <a:defRPr sz="1600" b="0" i="1" baseline="0">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4" name="Espace réservé de la date 3"/>
          <p:cNvSpPr>
            <a:spLocks noGrp="1"/>
          </p:cNvSpPr>
          <p:nvPr>
            <p:ph type="dt" sz="half" idx="10"/>
          </p:nvPr>
        </p:nvSpPr>
        <p:spPr>
          <a:xfrm>
            <a:off x="227013" y="225425"/>
            <a:ext cx="2743200" cy="365125"/>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0087" y="2250830"/>
            <a:ext cx="5127644" cy="24386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Red Text + Image">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67339" y="-6093"/>
            <a:ext cx="3032425" cy="5949194"/>
          </a:xfrm>
          <a:prstGeom prst="rect">
            <a:avLst/>
          </a:prstGeom>
        </p:spPr>
      </p:pic>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8"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le: Red Text + Sky Gradient">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Imag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pic>
        <p:nvPicPr>
          <p:cNvPr id="8" name="Image 7"/>
          <p:cNvPicPr>
            <a:picLocks noChangeAspect="1"/>
          </p:cNvPicPr>
          <p:nvPr userDrawn="1"/>
        </p:nvPicPr>
        <p:blipFill rotWithShape="1">
          <a:blip r:embed="rId3" cstate="screen">
            <a:extLst>
              <a:ext uri="{28A0092B-C50C-407E-A947-70E740481C1C}">
                <a14:useLocalDpi xmlns:a14="http://schemas.microsoft.com/office/drawing/2010/main"/>
              </a:ext>
            </a:extLst>
          </a:blip>
          <a:srcRect b="-49"/>
          <a:stretch/>
        </p:blipFill>
        <p:spPr>
          <a:xfrm>
            <a:off x="1706148" y="1052513"/>
            <a:ext cx="3267962" cy="5838279"/>
          </a:xfrm>
          <a:prstGeom prst="rect">
            <a:avLst/>
          </a:prstGeom>
        </p:spPr>
      </p:pic>
      <p:sp>
        <p:nvSpPr>
          <p:cNvPr id="2" name="Titre 1"/>
          <p:cNvSpPr>
            <a:spLocks noGrp="1"/>
          </p:cNvSpPr>
          <p:nvPr>
            <p:ph type="ctrTitle" hasCustomPrompt="1"/>
          </p:nvPr>
        </p:nvSpPr>
        <p:spPr>
          <a:xfrm>
            <a:off x="2208213" y="620713"/>
            <a:ext cx="9251950" cy="5022206"/>
          </a:xfrm>
        </p:spPr>
        <p:txBody>
          <a:bodyPr anchor="ctr">
            <a:normAutofit/>
          </a:bodyPr>
          <a:lstStyle>
            <a:lvl1pPr algn="ctr">
              <a:defRPr sz="5400" b="0" i="0">
                <a:latin typeface="Montserrat" charset="0"/>
                <a:ea typeface="Montserrat" charset="0"/>
                <a:cs typeface="Montserrat" charset="0"/>
              </a:defRPr>
            </a:lvl1pPr>
          </a:lstStyle>
          <a:p>
            <a:r>
              <a:rPr lang="en-CA" dirty="0"/>
              <a:t>Insert presentation title here</a:t>
            </a:r>
          </a:p>
        </p:txBody>
      </p:sp>
      <p:sp>
        <p:nvSpPr>
          <p:cNvPr id="9"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rgbClr val="FF433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12"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le: White Text + Red Background">
    <p:spTree>
      <p:nvGrpSpPr>
        <p:cNvPr id="1" name=""/>
        <p:cNvGrpSpPr/>
        <p:nvPr/>
      </p:nvGrpSpPr>
      <p:grpSpPr>
        <a:xfrm>
          <a:off x="0" y="0"/>
          <a:ext cx="0" cy="0"/>
          <a:chOff x="0" y="0"/>
          <a:chExt cx="0" cy="0"/>
        </a:xfrm>
      </p:grpSpPr>
      <p:sp>
        <p:nvSpPr>
          <p:cNvPr id="11" name="Rectangle 10"/>
          <p:cNvSpPr/>
          <p:nvPr userDrawn="1"/>
        </p:nvSpPr>
        <p:spPr>
          <a:xfrm>
            <a:off x="1703388" y="0"/>
            <a:ext cx="10488611"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4337"/>
              </a:solidFill>
            </a:endParaRP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a:t>
            </a:r>
            <a:br>
              <a:rPr lang="en-CA" dirty="0"/>
            </a:br>
            <a:r>
              <a:rPr lang="en-CA" dirty="0"/>
              <a:t>here</a:t>
            </a:r>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
        <p:nvSpPr>
          <p:cNvPr id="7"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le: White Text + Image Gradient">
    <p:spTree>
      <p:nvGrpSpPr>
        <p:cNvPr id="1" name=""/>
        <p:cNvGrpSpPr/>
        <p:nvPr/>
      </p:nvGrpSpPr>
      <p:grpSpPr>
        <a:xfrm>
          <a:off x="0" y="0"/>
          <a:ext cx="0" cy="0"/>
          <a:chOff x="0" y="0"/>
          <a:chExt cx="0" cy="0"/>
        </a:xfrm>
      </p:grpSpPr>
      <p:sp>
        <p:nvSpPr>
          <p:cNvPr id="5" name="Espace réservé pour une image  5"/>
          <p:cNvSpPr>
            <a:spLocks noGrp="1"/>
          </p:cNvSpPr>
          <p:nvPr>
            <p:ph type="pic" sz="quarter" idx="11" hasCustomPrompt="1"/>
          </p:nvPr>
        </p:nvSpPr>
        <p:spPr>
          <a:xfrm>
            <a:off x="1703388" y="0"/>
            <a:ext cx="10488612"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2" name="Titre 1"/>
          <p:cNvSpPr>
            <a:spLocks noGrp="1"/>
          </p:cNvSpPr>
          <p:nvPr>
            <p:ph type="ctrTitle" hasCustomPrompt="1"/>
          </p:nvPr>
        </p:nvSpPr>
        <p:spPr>
          <a:xfrm>
            <a:off x="2208213" y="620713"/>
            <a:ext cx="9251950" cy="5038682"/>
          </a:xfrm>
        </p:spPr>
        <p:txBody>
          <a:bodyPr anchor="ctr">
            <a:normAutofit/>
          </a:bodyPr>
          <a:lstStyle>
            <a:lvl1pPr algn="ctr">
              <a:defRPr sz="5400" b="0" i="0" baseline="0">
                <a:solidFill>
                  <a:schemeClr val="bg1"/>
                </a:solidFill>
                <a:latin typeface="Montserrat" charset="0"/>
                <a:ea typeface="Montserrat" charset="0"/>
                <a:cs typeface="Montserrat" charset="0"/>
              </a:defRPr>
            </a:lvl1pPr>
          </a:lstStyle>
          <a:p>
            <a:r>
              <a:rPr lang="en-CA" dirty="0"/>
              <a:t>Insert presentation title here</a:t>
            </a:r>
          </a:p>
        </p:txBody>
      </p:sp>
      <p:sp>
        <p:nvSpPr>
          <p:cNvPr id="4" name="Espace réservé de la date 3"/>
          <p:cNvSpPr>
            <a:spLocks noGrp="1"/>
          </p:cNvSpPr>
          <p:nvPr>
            <p:ph type="dt" sz="half" idx="10"/>
          </p:nvPr>
        </p:nvSpPr>
        <p:spPr>
          <a:xfrm>
            <a:off x="227013" y="225426"/>
            <a:ext cx="1404937" cy="323850"/>
          </a:xfrm>
          <a:prstGeom prst="rect">
            <a:avLst/>
          </a:prstGeom>
        </p:spPr>
        <p:txBody>
          <a:bodyPr/>
          <a:lstStyle>
            <a:lvl1pPr>
              <a:defRPr sz="1000">
                <a:solidFill>
                  <a:srgbClr val="FF4337"/>
                </a:solidFill>
                <a:latin typeface="Montserrat" charset="0"/>
                <a:ea typeface="Montserrat" charset="0"/>
                <a:cs typeface="Montserrat" charset="0"/>
              </a:defRPr>
            </a:lvl1pPr>
          </a:lstStyle>
          <a:p>
            <a:endParaRPr lang="en-CA" dirty="0"/>
          </a:p>
        </p:txBody>
      </p:sp>
      <p:sp>
        <p:nvSpPr>
          <p:cNvPr id="6" name="Sous-titre 2"/>
          <p:cNvSpPr>
            <a:spLocks noGrp="1"/>
          </p:cNvSpPr>
          <p:nvPr>
            <p:ph type="subTitle" idx="1" hasCustomPrompt="1"/>
          </p:nvPr>
        </p:nvSpPr>
        <p:spPr>
          <a:xfrm>
            <a:off x="2224216" y="5651157"/>
            <a:ext cx="9242854" cy="541294"/>
          </a:xfrm>
        </p:spPr>
        <p:txBody>
          <a:bodyPr anchor="b">
            <a:normAutofit/>
          </a:bodyPr>
          <a:lstStyle>
            <a:lvl1pPr marL="0" indent="0" algn="ctr">
              <a:buNone/>
              <a:defRPr sz="1600" b="0" i="1">
                <a:solidFill>
                  <a:schemeClr val="bg1"/>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Insert sub-title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ection: 2 Image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10" name="Espace réservé pour une image  5"/>
          <p:cNvSpPr>
            <a:spLocks noGrp="1"/>
          </p:cNvSpPr>
          <p:nvPr>
            <p:ph type="pic" sz="quarter" idx="13" hasCustomPrompt="1"/>
          </p:nvPr>
        </p:nvSpPr>
        <p:spPr>
          <a:xfrm>
            <a:off x="3179763" y="0"/>
            <a:ext cx="5832475"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lvl1pPr>
              <a:defRPr/>
            </a:lvl1pPr>
          </a:lstStyle>
          <a:p>
            <a:r>
              <a:rPr lang="en-CA" dirty="0"/>
              <a:t>Insert section title here</a:t>
            </a:r>
          </a:p>
        </p:txBody>
      </p:sp>
      <p:sp>
        <p:nvSpPr>
          <p:cNvPr id="14" name="Espace réservé pour une image  5"/>
          <p:cNvSpPr>
            <a:spLocks noGrp="1"/>
          </p:cNvSpPr>
          <p:nvPr>
            <p:ph type="pic" sz="quarter" idx="14" hasCustomPrompt="1"/>
          </p:nvPr>
        </p:nvSpPr>
        <p:spPr>
          <a:xfrm>
            <a:off x="9010651" y="0"/>
            <a:ext cx="3181349"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pic>
        <p:nvPicPr>
          <p:cNvPr id="7" name="Imag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ext uri="{BB962C8B-B14F-4D97-AF65-F5344CB8AC3E}">
        <p14:creationId xmlns:p14="http://schemas.microsoft.com/office/powerpoint/2010/main" val="1048241360"/>
      </p:ext>
    </p:extLst>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ection: 1 im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en-CA" dirty="0"/>
          </a:p>
        </p:txBody>
      </p:sp>
      <p:sp>
        <p:nvSpPr>
          <p:cNvPr id="10" name="Espace réservé pour une image  5"/>
          <p:cNvSpPr>
            <a:spLocks noGrp="1"/>
          </p:cNvSpPr>
          <p:nvPr>
            <p:ph type="pic" sz="quarter" idx="13" hasCustomPrompt="1"/>
          </p:nvPr>
        </p:nvSpPr>
        <p:spPr>
          <a:xfrm>
            <a:off x="3179763" y="0"/>
            <a:ext cx="9012237" cy="6858000"/>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dirty="0">
                <a:solidFill>
                  <a:schemeClr val="bg1"/>
                </a:solidFill>
              </a:defRPr>
            </a:lvl1pPr>
          </a:lstStyle>
          <a:p>
            <a:pPr marL="0" lvl="0" indent="0">
              <a:buNone/>
            </a:pPr>
            <a:r>
              <a:rPr lang="en-CA" dirty="0"/>
              <a:t>Insert hero image here</a:t>
            </a:r>
          </a:p>
        </p:txBody>
      </p:sp>
      <p:sp>
        <p:nvSpPr>
          <p:cNvPr id="4" name="Titre 3"/>
          <p:cNvSpPr>
            <a:spLocks noGrp="1"/>
          </p:cNvSpPr>
          <p:nvPr>
            <p:ph type="title" hasCustomPrompt="1"/>
          </p:nvPr>
        </p:nvSpPr>
        <p:spPr>
          <a:xfrm>
            <a:off x="227013" y="1052513"/>
            <a:ext cx="2376487" cy="3132137"/>
          </a:xfrm>
        </p:spPr>
        <p:txBody>
          <a:bodyPr/>
          <a:lstStyle/>
          <a:p>
            <a:r>
              <a:rPr lang="en-CA" dirty="0"/>
              <a:t>Insert section title here</a:t>
            </a:r>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cSld>
  <p:clrMapOvr>
    <a:masterClrMapping/>
  </p:clrMapOvr>
  <p:extLst mod="1">
    <p:ext uri="{DCECCB84-F9BA-43D5-87BE-67443E8EF086}">
      <p15:sldGuideLst xmlns:p15="http://schemas.microsoft.com/office/powerpoint/2012/main">
        <p15:guide id="7" orient="horz" pos="1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03388" y="2231048"/>
            <a:ext cx="9756775" cy="3969727"/>
          </a:xfrm>
          <a:prstGeom prst="rect">
            <a:avLst/>
          </a:prstGeom>
        </p:spPr>
        <p:txBody>
          <a:bodyPr vert="horz" lIns="91440" tIns="45720" rIns="91440" bIns="45720" rtlCol="0">
            <a:normAutofit/>
          </a:bodyPr>
          <a:lstStyle/>
          <a:p>
            <a:pPr lvl="0"/>
            <a:r>
              <a:rPr lang="en-CA" dirty="0" err="1"/>
              <a:t>Cliquez</a:t>
            </a:r>
            <a:r>
              <a:rPr lang="en-CA" dirty="0"/>
              <a:t> pour modifier les styles du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CA" dirty="0"/>
          </a:p>
        </p:txBody>
      </p:sp>
      <p:sp>
        <p:nvSpPr>
          <p:cNvPr id="6" name="Espace réservé du numéro de diapositive 5"/>
          <p:cNvSpPr>
            <a:spLocks noGrp="1"/>
          </p:cNvSpPr>
          <p:nvPr>
            <p:ph type="sldNum" sz="quarter" idx="4"/>
          </p:nvPr>
        </p:nvSpPr>
        <p:spPr>
          <a:xfrm>
            <a:off x="227014" y="3465513"/>
            <a:ext cx="1404936" cy="323850"/>
          </a:xfrm>
          <a:prstGeom prst="rect">
            <a:avLst/>
          </a:prstGeom>
        </p:spPr>
        <p:txBody>
          <a:bodyPr vert="horz" lIns="91440" tIns="45720" rIns="91440" bIns="45720" rtlCol="0" anchor="ctr"/>
          <a:lstStyle>
            <a:lvl1pPr algn="l">
              <a:defRPr sz="1000">
                <a:solidFill>
                  <a:srgbClr val="FF4337"/>
                </a:solidFill>
                <a:latin typeface="Montserrat" charset="0"/>
                <a:ea typeface="Montserrat" charset="0"/>
                <a:cs typeface="Montserrat" charset="0"/>
              </a:defRPr>
            </a:lvl1pPr>
          </a:lstStyle>
          <a:p>
            <a:fld id="{52326D77-2960-1A4A-B5CA-B95B3484A035}" type="slidenum">
              <a:rPr lang="en-CA" smtClean="0"/>
              <a:pPr/>
              <a:t>‹#›</a:t>
            </a:fld>
            <a:endParaRPr lang="en-CA" dirty="0"/>
          </a:p>
        </p:txBody>
      </p:sp>
      <p:sp>
        <p:nvSpPr>
          <p:cNvPr id="11" name="Espace réservé du pied de page 10"/>
          <p:cNvSpPr>
            <a:spLocks noGrp="1"/>
          </p:cNvSpPr>
          <p:nvPr>
            <p:ph type="ftr" sz="quarter" idx="3"/>
          </p:nvPr>
        </p:nvSpPr>
        <p:spPr>
          <a:xfrm>
            <a:off x="227014" y="225425"/>
            <a:ext cx="1326016" cy="755649"/>
          </a:xfrm>
          <a:prstGeom prst="rect">
            <a:avLst/>
          </a:prstGeom>
        </p:spPr>
        <p:txBody>
          <a:bodyPr vert="horz" lIns="91440" tIns="45720" rIns="91440" bIns="45720" rtlCol="0" anchor="t"/>
          <a:lstStyle>
            <a:lvl1pPr algn="l">
              <a:defRPr sz="1000">
                <a:solidFill>
                  <a:srgbClr val="FF4337"/>
                </a:solidFill>
                <a:latin typeface="Montserrat" charset="0"/>
                <a:ea typeface="Montserrat" charset="0"/>
                <a:cs typeface="Montserrat" charset="0"/>
              </a:defRPr>
            </a:lvl1pPr>
          </a:lstStyle>
          <a:p>
            <a:endParaRPr lang="en-CA" dirty="0"/>
          </a:p>
        </p:txBody>
      </p:sp>
      <p:pic>
        <p:nvPicPr>
          <p:cNvPr id="12" name="Image 1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07023" y="6202800"/>
            <a:ext cx="900111" cy="429024"/>
          </a:xfrm>
          <a:prstGeom prst="rect">
            <a:avLst/>
          </a:prstGeom>
        </p:spPr>
      </p:pic>
      <p:sp>
        <p:nvSpPr>
          <p:cNvPr id="13" name="Espace réservé du titre 12"/>
          <p:cNvSpPr>
            <a:spLocks noGrp="1"/>
          </p:cNvSpPr>
          <p:nvPr>
            <p:ph type="title"/>
          </p:nvPr>
        </p:nvSpPr>
        <p:spPr>
          <a:xfrm>
            <a:off x="1703388" y="620713"/>
            <a:ext cx="9756775" cy="1152525"/>
          </a:xfrm>
          <a:prstGeom prst="rect">
            <a:avLst/>
          </a:prstGeom>
        </p:spPr>
        <p:txBody>
          <a:bodyPr vert="horz" lIns="91440" tIns="45720" rIns="91440" bIns="45720" rtlCol="0" anchor="t">
            <a:normAutofit/>
          </a:bodyPr>
          <a:lstStyle/>
          <a:p>
            <a:endParaRPr lang="en-CA" dirty="0"/>
          </a:p>
        </p:txBody>
      </p:sp>
    </p:spTree>
    <p:extLst>
      <p:ext uri="{BB962C8B-B14F-4D97-AF65-F5344CB8AC3E}">
        <p14:creationId xmlns:p14="http://schemas.microsoft.com/office/powerpoint/2010/main" val="15619615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58" r:id="rId5"/>
    <p:sldLayoutId id="2147483666" r:id="rId6"/>
    <p:sldLayoutId id="2147483661" r:id="rId7"/>
    <p:sldLayoutId id="2147483649" r:id="rId8"/>
    <p:sldLayoutId id="2147483664" r:id="rId9"/>
    <p:sldLayoutId id="2147483662" r:id="rId10"/>
    <p:sldLayoutId id="2147483663" r:id="rId11"/>
    <p:sldLayoutId id="2147483665" r:id="rId12"/>
    <p:sldLayoutId id="2147483668" r:id="rId13"/>
    <p:sldLayoutId id="2147483650" r:id="rId14"/>
    <p:sldLayoutId id="2147483660" r:id="rId15"/>
    <p:sldLayoutId id="2147483669" r:id="rId16"/>
  </p:sldLayoutIdLst>
  <p:hf hdr="0" dt="0"/>
  <p:txStyles>
    <p:title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p:titleStyle>
    <p:body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3">
          <p15:clr>
            <a:srgbClr val="F26B43"/>
          </p15:clr>
        </p15:guide>
        <p15:guide id="2" pos="7537">
          <p15:clr>
            <a:srgbClr val="F26B43"/>
          </p15:clr>
        </p15:guide>
        <p15:guide id="3" pos="3863">
          <p15:clr>
            <a:srgbClr val="F26B43"/>
          </p15:clr>
        </p15:guide>
        <p15:guide id="4" pos="3817">
          <p15:clr>
            <a:srgbClr val="F26B43"/>
          </p15:clr>
        </p15:guide>
        <p15:guide id="5" pos="415">
          <p15:clr>
            <a:srgbClr val="F26B43"/>
          </p15:clr>
        </p15:guide>
        <p15:guide id="6" pos="710">
          <p15:clr>
            <a:srgbClr val="F26B43"/>
          </p15:clr>
        </p15:guide>
        <p15:guide id="7" pos="756">
          <p15:clr>
            <a:srgbClr val="F26B43"/>
          </p15:clr>
        </p15:guide>
        <p15:guide id="8" pos="461">
          <p15:clr>
            <a:srgbClr val="F26B43"/>
          </p15:clr>
        </p15:guide>
        <p15:guide id="9" pos="1028">
          <p15:clr>
            <a:srgbClr val="F26B43"/>
          </p15:clr>
        </p15:guide>
        <p15:guide id="10" pos="1073">
          <p15:clr>
            <a:srgbClr val="F26B43"/>
          </p15:clr>
        </p15:guide>
        <p15:guide id="11" pos="1345">
          <p15:clr>
            <a:srgbClr val="F26B43"/>
          </p15:clr>
        </p15:guide>
        <p15:guide id="12" pos="1391">
          <p15:clr>
            <a:srgbClr val="F26B43"/>
          </p15:clr>
        </p15:guide>
        <p15:guide id="13" pos="1640">
          <p15:clr>
            <a:srgbClr val="F26B43"/>
          </p15:clr>
        </p15:guide>
        <p15:guide id="14" pos="1685">
          <p15:clr>
            <a:srgbClr val="F26B43"/>
          </p15:clr>
        </p15:guide>
        <p15:guide id="15" pos="1958">
          <p15:clr>
            <a:srgbClr val="F26B43"/>
          </p15:clr>
        </p15:guide>
        <p15:guide id="16" pos="2003">
          <p15:clr>
            <a:srgbClr val="F26B43"/>
          </p15:clr>
        </p15:guide>
        <p15:guide id="17" pos="2275">
          <p15:clr>
            <a:srgbClr val="F26B43"/>
          </p15:clr>
        </p15:guide>
        <p15:guide id="18" pos="2320">
          <p15:clr>
            <a:srgbClr val="F26B43"/>
          </p15:clr>
        </p15:guide>
        <p15:guide id="19" pos="2570">
          <p15:clr>
            <a:srgbClr val="F26B43"/>
          </p15:clr>
        </p15:guide>
        <p15:guide id="20" pos="2615">
          <p15:clr>
            <a:srgbClr val="F26B43"/>
          </p15:clr>
        </p15:guide>
        <p15:guide id="21" pos="2865">
          <p15:clr>
            <a:srgbClr val="F26B43"/>
          </p15:clr>
        </p15:guide>
        <p15:guide id="22" pos="2933">
          <p15:clr>
            <a:srgbClr val="F26B43"/>
          </p15:clr>
        </p15:guide>
        <p15:guide id="23" pos="3205">
          <p15:clr>
            <a:srgbClr val="F26B43"/>
          </p15:clr>
        </p15:guide>
        <p15:guide id="24" pos="3250">
          <p15:clr>
            <a:srgbClr val="F26B43"/>
          </p15:clr>
        </p15:guide>
        <p15:guide id="25" pos="3500">
          <p15:clr>
            <a:srgbClr val="F26B43"/>
          </p15:clr>
        </p15:guide>
        <p15:guide id="26" pos="3545">
          <p15:clr>
            <a:srgbClr val="F26B43"/>
          </p15:clr>
        </p15:guide>
        <p15:guide id="27" pos="4112">
          <p15:clr>
            <a:srgbClr val="F26B43"/>
          </p15:clr>
        </p15:guide>
        <p15:guide id="28" pos="4158">
          <p15:clr>
            <a:srgbClr val="F26B43"/>
          </p15:clr>
        </p15:guide>
        <p15:guide id="29" pos="4430">
          <p15:clr>
            <a:srgbClr val="F26B43"/>
          </p15:clr>
        </p15:guide>
        <p15:guide id="30" pos="4475">
          <p15:clr>
            <a:srgbClr val="F26B43"/>
          </p15:clr>
        </p15:guide>
        <p15:guide id="31" pos="4747">
          <p15:clr>
            <a:srgbClr val="F26B43"/>
          </p15:clr>
        </p15:guide>
        <p15:guide id="32" pos="4793">
          <p15:clr>
            <a:srgbClr val="F26B43"/>
          </p15:clr>
        </p15:guide>
        <p15:guide id="33" pos="5042">
          <p15:clr>
            <a:srgbClr val="F26B43"/>
          </p15:clr>
        </p15:guide>
        <p15:guide id="34" pos="5087">
          <p15:clr>
            <a:srgbClr val="F26B43"/>
          </p15:clr>
        </p15:guide>
        <p15:guide id="35" pos="5360">
          <p15:clr>
            <a:srgbClr val="F26B43"/>
          </p15:clr>
        </p15:guide>
        <p15:guide id="36" pos="5677">
          <p15:clr>
            <a:srgbClr val="F26B43"/>
          </p15:clr>
        </p15:guide>
        <p15:guide id="37" pos="5722">
          <p15:clr>
            <a:srgbClr val="F26B43"/>
          </p15:clr>
        </p15:guide>
        <p15:guide id="38" pos="5405">
          <p15:clr>
            <a:srgbClr val="F26B43"/>
          </p15:clr>
        </p15:guide>
        <p15:guide id="39" pos="5972">
          <p15:clr>
            <a:srgbClr val="F26B43"/>
          </p15:clr>
        </p15:guide>
        <p15:guide id="40" pos="6017">
          <p15:clr>
            <a:srgbClr val="F26B43"/>
          </p15:clr>
        </p15:guide>
        <p15:guide id="41" pos="6289">
          <p15:clr>
            <a:srgbClr val="F26B43"/>
          </p15:clr>
        </p15:guide>
        <p15:guide id="42" pos="6335">
          <p15:clr>
            <a:srgbClr val="F26B43"/>
          </p15:clr>
        </p15:guide>
        <p15:guide id="43" pos="6607">
          <p15:clr>
            <a:srgbClr val="F26B43"/>
          </p15:clr>
        </p15:guide>
        <p15:guide id="44" pos="6652">
          <p15:clr>
            <a:srgbClr val="F26B43"/>
          </p15:clr>
        </p15:guide>
        <p15:guide id="45" pos="6902">
          <p15:clr>
            <a:srgbClr val="F26B43"/>
          </p15:clr>
        </p15:guide>
        <p15:guide id="46" pos="6947">
          <p15:clr>
            <a:srgbClr val="F26B43"/>
          </p15:clr>
        </p15:guide>
        <p15:guide id="47" pos="7219">
          <p15:clr>
            <a:srgbClr val="F26B43"/>
          </p15:clr>
        </p15:guide>
        <p15:guide id="48" pos="7265">
          <p15:clr>
            <a:srgbClr val="F26B43"/>
          </p15:clr>
        </p15:guide>
        <p15:guide id="49" orient="horz" pos="142">
          <p15:clr>
            <a:srgbClr val="F26B43"/>
          </p15:clr>
        </p15:guide>
        <p15:guide id="50" orient="horz" pos="346">
          <p15:clr>
            <a:srgbClr val="F26B43"/>
          </p15:clr>
        </p15:guide>
        <p15:guide id="51" orient="horz" pos="391">
          <p15:clr>
            <a:srgbClr val="F26B43"/>
          </p15:clr>
        </p15:guide>
        <p15:guide id="52" orient="horz" pos="618">
          <p15:clr>
            <a:srgbClr val="F26B43"/>
          </p15:clr>
        </p15:guide>
        <p15:guide id="53" orient="horz" pos="663">
          <p15:clr>
            <a:srgbClr val="F26B43"/>
          </p15:clr>
        </p15:guide>
        <p15:guide id="54" orient="horz" pos="867">
          <p15:clr>
            <a:srgbClr val="F26B43"/>
          </p15:clr>
        </p15:guide>
        <p15:guide id="55" orient="horz" pos="913">
          <p15:clr>
            <a:srgbClr val="F26B43"/>
          </p15:clr>
        </p15:guide>
        <p15:guide id="56" orient="horz" pos="1117">
          <p15:clr>
            <a:srgbClr val="F26B43"/>
          </p15:clr>
        </p15:guide>
        <p15:guide id="57" orient="horz" pos="1162">
          <p15:clr>
            <a:srgbClr val="F26B43"/>
          </p15:clr>
        </p15:guide>
        <p15:guide id="58" orient="horz" pos="1366">
          <p15:clr>
            <a:srgbClr val="F26B43"/>
          </p15:clr>
        </p15:guide>
        <p15:guide id="59" orient="horz" pos="1412">
          <p15:clr>
            <a:srgbClr val="F26B43"/>
          </p15:clr>
        </p15:guide>
        <p15:guide id="60" orient="horz" pos="1616">
          <p15:clr>
            <a:srgbClr val="F26B43"/>
          </p15:clr>
        </p15:guide>
        <p15:guide id="61" orient="horz" pos="1684">
          <p15:clr>
            <a:srgbClr val="F26B43"/>
          </p15:clr>
        </p15:guide>
        <p15:guide id="62" orient="horz" pos="1888">
          <p15:clr>
            <a:srgbClr val="F26B43"/>
          </p15:clr>
        </p15:guide>
        <p15:guide id="63" orient="horz" pos="1933">
          <p15:clr>
            <a:srgbClr val="F26B43"/>
          </p15:clr>
        </p15:guide>
        <p15:guide id="64" orient="horz" pos="2137">
          <p15:clr>
            <a:srgbClr val="F26B43"/>
          </p15:clr>
        </p15:guide>
        <p15:guide id="65" orient="horz" pos="2183">
          <p15:clr>
            <a:srgbClr val="F26B43"/>
          </p15:clr>
        </p15:guide>
        <p15:guide id="66" orient="horz" pos="2387">
          <p15:clr>
            <a:srgbClr val="F26B43"/>
          </p15:clr>
        </p15:guide>
        <p15:guide id="67" orient="horz" pos="2432">
          <p15:clr>
            <a:srgbClr val="F26B43"/>
          </p15:clr>
        </p15:guide>
        <p15:guide id="68" orient="horz" pos="2636">
          <p15:clr>
            <a:srgbClr val="F26B43"/>
          </p15:clr>
        </p15:guide>
        <p15:guide id="69" orient="horz" pos="2682">
          <p15:clr>
            <a:srgbClr val="F26B43"/>
          </p15:clr>
        </p15:guide>
        <p15:guide id="70" orient="horz" pos="2908">
          <p15:clr>
            <a:srgbClr val="F26B43"/>
          </p15:clr>
        </p15:guide>
        <p15:guide id="71" orient="horz" pos="2954">
          <p15:clr>
            <a:srgbClr val="F26B43"/>
          </p15:clr>
        </p15:guide>
        <p15:guide id="72" orient="horz" pos="3158">
          <p15:clr>
            <a:srgbClr val="F26B43"/>
          </p15:clr>
        </p15:guide>
        <p15:guide id="73" orient="horz" pos="3203">
          <p15:clr>
            <a:srgbClr val="F26B43"/>
          </p15:clr>
        </p15:guide>
        <p15:guide id="74" orient="horz" pos="3407">
          <p15:clr>
            <a:srgbClr val="F26B43"/>
          </p15:clr>
        </p15:guide>
        <p15:guide id="75" orient="horz" pos="3453">
          <p15:clr>
            <a:srgbClr val="F26B43"/>
          </p15:clr>
        </p15:guide>
        <p15:guide id="76" orient="horz" pos="3657">
          <p15:clr>
            <a:srgbClr val="F26B43"/>
          </p15:clr>
        </p15:guide>
        <p15:guide id="77" orient="horz" pos="3702">
          <p15:clr>
            <a:srgbClr val="F26B43"/>
          </p15:clr>
        </p15:guide>
        <p15:guide id="78" orient="horz" pos="3906">
          <p15:clr>
            <a:srgbClr val="F26B43"/>
          </p15:clr>
        </p15:guide>
        <p15:guide id="79" orient="horz" pos="3952">
          <p15:clr>
            <a:srgbClr val="F26B43"/>
          </p15:clr>
        </p15:guide>
        <p15:guide id="80" orient="horz" pos="41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https://wsponline-my.sharepoint.com/personal/jon_gustafson_wsp_com/Documents/Documents/%5eBD/%5e%5eConferences/2019%20NRRA%20Pavement%20Workshop/ROI%20Template_Final.XLSX" TargetMode="External"/><Relationship Id="rId4" Type="http://schemas.openxmlformats.org/officeDocument/2006/relationships/hyperlink" Target="https://wsponline-my.sharepoint.com/personal/jon_gustafson_wsp_com/Documents/Documents/%5eBD/%5e%5eConferences/2019%20NRRA%20Pavement%20Workshop/ROI%20Template_Final.XLS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mailto:Jon.Gustafson@wsp.com" TargetMode="External"/><Relationship Id="rId4" Type="http://schemas.openxmlformats.org/officeDocument/2006/relationships/hyperlink" Target="mailto:Alexa.Mitchell@wsp.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1"/>
          </p:nvPr>
        </p:nvPicPr>
        <p:blipFill>
          <a:blip r:embed="rId3"/>
          <a:srcRect t="6383" b="6383"/>
          <a:stretch>
            <a:fillRect/>
          </a:stretch>
        </p:blipFill>
        <p:spPr/>
      </p:pic>
      <p:sp>
        <p:nvSpPr>
          <p:cNvPr id="3" name="Titre 2"/>
          <p:cNvSpPr>
            <a:spLocks noGrp="1"/>
          </p:cNvSpPr>
          <p:nvPr>
            <p:ph type="ctrTitle"/>
          </p:nvPr>
        </p:nvSpPr>
        <p:spPr>
          <a:xfrm>
            <a:off x="2224216" y="2436566"/>
            <a:ext cx="9251950" cy="3755885"/>
          </a:xfrm>
        </p:spPr>
        <p:txBody>
          <a:bodyPr/>
          <a:lstStyle/>
          <a:p>
            <a:r>
              <a:rPr lang="en-CA" dirty="0">
                <a:latin typeface="Montserrat" panose="00000500000000000000" pitchFamily="2" charset="0"/>
              </a:rPr>
              <a:t>3D Highway Design Model Benefit Cost Analysis</a:t>
            </a:r>
            <a:br>
              <a:rPr lang="en-CA" dirty="0">
                <a:latin typeface="Montserrat" panose="00000500000000000000" pitchFamily="2" charset="0"/>
              </a:rPr>
            </a:br>
            <a:r>
              <a:rPr lang="en-CA" sz="2800" dirty="0">
                <a:latin typeface="Montserrat" panose="00000500000000000000" pitchFamily="2" charset="0"/>
              </a:rPr>
              <a:t>NRRA Pavement Workshop</a:t>
            </a:r>
            <a:endParaRPr lang="en-CA" dirty="0">
              <a:latin typeface="Gentium Basic" panose="02000503060000020004" pitchFamily="2" charset="0"/>
            </a:endParaRPr>
          </a:p>
        </p:txBody>
      </p:sp>
      <p:sp>
        <p:nvSpPr>
          <p:cNvPr id="5" name="Sous-titre 4"/>
          <p:cNvSpPr>
            <a:spLocks noGrp="1"/>
          </p:cNvSpPr>
          <p:nvPr>
            <p:ph type="subTitle" idx="1"/>
          </p:nvPr>
        </p:nvSpPr>
        <p:spPr/>
        <p:txBody>
          <a:bodyPr>
            <a:normAutofit/>
          </a:bodyPr>
          <a:lstStyle/>
          <a:p>
            <a:r>
              <a:rPr lang="en-CA" sz="2000" dirty="0"/>
              <a:t>Jon Gustafson - WSP</a:t>
            </a:r>
          </a:p>
        </p:txBody>
      </p:sp>
      <p:sp>
        <p:nvSpPr>
          <p:cNvPr id="4" name="TextBox 3">
            <a:extLst>
              <a:ext uri="{FF2B5EF4-FFF2-40B4-BE49-F238E27FC236}">
                <a16:creationId xmlns:a16="http://schemas.microsoft.com/office/drawing/2014/main" id="{426204B5-8981-409C-9366-AB5EAA83577C}"/>
              </a:ext>
            </a:extLst>
          </p:cNvPr>
          <p:cNvSpPr txBox="1"/>
          <p:nvPr/>
        </p:nvSpPr>
        <p:spPr>
          <a:xfrm>
            <a:off x="106326" y="106325"/>
            <a:ext cx="1477925" cy="338554"/>
          </a:xfrm>
          <a:prstGeom prst="rect">
            <a:avLst/>
          </a:prstGeom>
          <a:noFill/>
        </p:spPr>
        <p:txBody>
          <a:bodyPr wrap="square" rtlCol="0">
            <a:spAutoFit/>
          </a:bodyPr>
          <a:lstStyle/>
          <a:p>
            <a:r>
              <a:rPr lang="en-US" sz="1600" dirty="0">
                <a:solidFill>
                  <a:schemeClr val="tx2"/>
                </a:solidFill>
              </a:rPr>
              <a:t>May 21, 2019</a:t>
            </a:r>
          </a:p>
        </p:txBody>
      </p:sp>
    </p:spTree>
    <p:extLst>
      <p:ext uri="{BB962C8B-B14F-4D97-AF65-F5344CB8AC3E}">
        <p14:creationId xmlns:p14="http://schemas.microsoft.com/office/powerpoint/2010/main" val="73386751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10</a:t>
            </a:fld>
            <a:endParaRPr lang="en-CA" dirty="0"/>
          </a:p>
        </p:txBody>
      </p:sp>
      <p:sp>
        <p:nvSpPr>
          <p:cNvPr id="4" name="Content Placeholder 3"/>
          <p:cNvSpPr>
            <a:spLocks noGrp="1"/>
          </p:cNvSpPr>
          <p:nvPr>
            <p:ph sz="quarter" idx="13"/>
          </p:nvPr>
        </p:nvSpPr>
        <p:spPr/>
        <p:txBody>
          <a:bodyPr/>
          <a:lstStyle/>
          <a:p>
            <a:r>
              <a:rPr lang="en-US" dirty="0"/>
              <a:t>What items take the longest to develop for the RID process:</a:t>
            </a:r>
          </a:p>
          <a:p>
            <a:pPr lvl="1"/>
            <a:r>
              <a:rPr lang="en-US" dirty="0"/>
              <a:t>Proposed finish grade surface</a:t>
            </a:r>
          </a:p>
          <a:p>
            <a:pPr lvl="1"/>
            <a:r>
              <a:rPr lang="en-US" dirty="0"/>
              <a:t>Alternate surfaces (e.g. subbase)</a:t>
            </a:r>
          </a:p>
          <a:p>
            <a:pPr lvl="1"/>
            <a:r>
              <a:rPr lang="en-US" dirty="0"/>
              <a:t>3D line string</a:t>
            </a:r>
          </a:p>
          <a:p>
            <a:pPr lvl="1"/>
            <a:r>
              <a:rPr lang="en-US" dirty="0"/>
              <a:t>Drainage networks and structures</a:t>
            </a:r>
          </a:p>
          <a:p>
            <a:pPr lvl="1"/>
            <a:r>
              <a:rPr lang="en-US" dirty="0"/>
              <a:t>Utilities and cross sections</a:t>
            </a:r>
          </a:p>
          <a:p>
            <a:pPr lvl="1"/>
            <a:r>
              <a:rPr lang="en-US" dirty="0"/>
              <a:t>Unique areas where geometry is not simple (e.g. roundabouts)</a:t>
            </a:r>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Results of  Surveys and Interviews</a:t>
            </a:r>
            <a:br>
              <a:rPr lang="en-CA" dirty="0"/>
            </a:br>
            <a:r>
              <a:rPr lang="en-US" sz="2000" dirty="0"/>
              <a:t>Considerations for making 3D models contractual</a:t>
            </a:r>
            <a:br>
              <a:rPr lang="en-US" dirty="0"/>
            </a:br>
            <a:endParaRPr lang="en-CA" dirty="0"/>
          </a:p>
        </p:txBody>
      </p:sp>
    </p:spTree>
    <p:extLst>
      <p:ext uri="{BB962C8B-B14F-4D97-AF65-F5344CB8AC3E}">
        <p14:creationId xmlns:p14="http://schemas.microsoft.com/office/powerpoint/2010/main" val="10653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9"/>
          <p:cNvSpPr>
            <a:spLocks noGrp="1"/>
          </p:cNvSpPr>
          <p:nvPr>
            <p:ph type="ftr" sz="quarter" idx="11"/>
          </p:nvPr>
        </p:nvSpPr>
        <p:spPr/>
        <p:txBody>
          <a:bodyPr/>
          <a:lstStyle/>
          <a:p>
            <a:endParaRPr lang="en-CA" dirty="0"/>
          </a:p>
        </p:txBody>
      </p:sp>
      <p:sp>
        <p:nvSpPr>
          <p:cNvPr id="2" name="Espace réservé du numéro de diapositive 1"/>
          <p:cNvSpPr>
            <a:spLocks noGrp="1"/>
          </p:cNvSpPr>
          <p:nvPr>
            <p:ph type="sldNum" sz="quarter" idx="12"/>
          </p:nvPr>
        </p:nvSpPr>
        <p:spPr/>
        <p:txBody>
          <a:bodyPr/>
          <a:lstStyle/>
          <a:p>
            <a:fld id="{52326D77-2960-1A4A-B5CA-B95B3484A035}" type="slidenum">
              <a:rPr lang="en-CA" smtClean="0"/>
              <a:t>11</a:t>
            </a:fld>
            <a:endParaRPr lang="en-CA" dirty="0"/>
          </a:p>
        </p:txBody>
      </p:sp>
      <p:sp>
        <p:nvSpPr>
          <p:cNvPr id="3" name="Titre 2"/>
          <p:cNvSpPr>
            <a:spLocks noGrp="1"/>
          </p:cNvSpPr>
          <p:nvPr>
            <p:ph type="title"/>
          </p:nvPr>
        </p:nvSpPr>
        <p:spPr>
          <a:xfrm>
            <a:off x="1631950" y="620713"/>
            <a:ext cx="10333038" cy="1001656"/>
          </a:xfrm>
        </p:spPr>
        <p:txBody>
          <a:bodyPr>
            <a:normAutofit/>
          </a:bodyPr>
          <a:lstStyle/>
          <a:p>
            <a:r>
              <a:rPr lang="en-CA" dirty="0"/>
              <a:t>Results of  Surveys and Interviews</a:t>
            </a:r>
            <a:br>
              <a:rPr lang="en-CA" dirty="0"/>
            </a:br>
            <a:r>
              <a:rPr lang="en-US" sz="1800" dirty="0"/>
              <a:t>Considerations for making 3D models contractual</a:t>
            </a:r>
            <a:endParaRPr lang="en-CA" b="0" i="1" dirty="0"/>
          </a:p>
        </p:txBody>
      </p:sp>
      <p:sp>
        <p:nvSpPr>
          <p:cNvPr id="4" name="Espace réservé du contenu 3"/>
          <p:cNvSpPr>
            <a:spLocks noGrp="1"/>
          </p:cNvSpPr>
          <p:nvPr>
            <p:ph sz="quarter" idx="16"/>
          </p:nvPr>
        </p:nvSpPr>
        <p:spPr>
          <a:xfrm>
            <a:off x="8562841" y="2086228"/>
            <a:ext cx="3384549" cy="2204426"/>
          </a:xfrm>
        </p:spPr>
        <p:txBody>
          <a:bodyPr anchor="b">
            <a:normAutofit/>
          </a:bodyPr>
          <a:lstStyle/>
          <a:p>
            <a:pPr marL="285750" indent="-285750">
              <a:buFont typeface="Arial" panose="020B0604020202020204" pitchFamily="34" charset="0"/>
              <a:buChar char="•"/>
            </a:pPr>
            <a:r>
              <a:rPr lang="en-CA" dirty="0"/>
              <a:t>Respondents indicated that LOD will drive what elements could become contractual.</a:t>
            </a:r>
          </a:p>
          <a:p>
            <a:pPr marL="285750" indent="-285750">
              <a:buFont typeface="Arial" panose="020B0604020202020204" pitchFamily="34" charset="0"/>
              <a:buChar char="•"/>
            </a:pPr>
            <a:r>
              <a:rPr lang="en-CA" dirty="0"/>
              <a:t>Alignments &amp; profiles could be contractual right away</a:t>
            </a:r>
          </a:p>
          <a:p>
            <a:pPr marL="285750" indent="-285750">
              <a:buFont typeface="Arial" panose="020B0604020202020204" pitchFamily="34" charset="0"/>
              <a:buChar char="•"/>
            </a:pPr>
            <a:r>
              <a:rPr lang="en-CA" dirty="0"/>
              <a:t>Proposed finished grade surface and 3D line string features could become contractual ONLY if LOD was defined</a:t>
            </a:r>
          </a:p>
        </p:txBody>
      </p:sp>
      <p:pic>
        <p:nvPicPr>
          <p:cNvPr id="11" name="Picture Placeholder 10"/>
          <p:cNvPicPr>
            <a:picLocks noGrp="1" noChangeAspect="1"/>
          </p:cNvPicPr>
          <p:nvPr>
            <p:ph type="pic" sz="quarter" idx="15"/>
          </p:nvPr>
        </p:nvPicPr>
        <p:blipFill>
          <a:blip r:embed="rId3"/>
          <a:srcRect l="8057" r="8057"/>
          <a:stretch>
            <a:fillRect/>
          </a:stretch>
        </p:blipFill>
        <p:spPr>
          <a:xfrm>
            <a:off x="1631950" y="2017657"/>
            <a:ext cx="6805612" cy="3260725"/>
          </a:xfrm>
          <a:prstGeom prst="rect">
            <a:avLst/>
          </a:prstGeom>
        </p:spPr>
      </p:pic>
    </p:spTree>
    <p:extLst>
      <p:ext uri="{BB962C8B-B14F-4D97-AF65-F5344CB8AC3E}">
        <p14:creationId xmlns:p14="http://schemas.microsoft.com/office/powerpoint/2010/main" val="135103478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12</a:t>
            </a:fld>
            <a:endParaRPr lang="en-CA" dirty="0"/>
          </a:p>
        </p:txBody>
      </p:sp>
      <p:sp>
        <p:nvSpPr>
          <p:cNvPr id="4" name="Content Placeholder 3"/>
          <p:cNvSpPr>
            <a:spLocks noGrp="1"/>
          </p:cNvSpPr>
          <p:nvPr>
            <p:ph sz="quarter" idx="13"/>
          </p:nvPr>
        </p:nvSpPr>
        <p:spPr>
          <a:xfrm>
            <a:off x="2208212" y="1844675"/>
            <a:ext cx="9524751" cy="4356100"/>
          </a:xfrm>
        </p:spPr>
        <p:txBody>
          <a:bodyPr>
            <a:noAutofit/>
          </a:bodyPr>
          <a:lstStyle/>
          <a:p>
            <a:pPr marL="342900" lvl="1">
              <a:spcBef>
                <a:spcPts val="600"/>
              </a:spcBef>
              <a:spcAft>
                <a:spcPts val="600"/>
              </a:spcAft>
            </a:pPr>
            <a:r>
              <a:rPr lang="en-US" dirty="0"/>
              <a:t>Major challenges identified with AMG projects</a:t>
            </a:r>
          </a:p>
          <a:p>
            <a:pPr marL="685800" lvl="2">
              <a:spcBef>
                <a:spcPts val="600"/>
              </a:spcBef>
              <a:spcAft>
                <a:spcPts val="600"/>
              </a:spcAft>
            </a:pPr>
            <a:r>
              <a:rPr lang="en-US" dirty="0"/>
              <a:t>Consistent coordination with the contractor</a:t>
            </a:r>
          </a:p>
          <a:p>
            <a:pPr marL="685800" lvl="2">
              <a:spcBef>
                <a:spcPts val="600"/>
              </a:spcBef>
              <a:spcAft>
                <a:spcPts val="600"/>
              </a:spcAft>
            </a:pPr>
            <a:r>
              <a:rPr lang="en-US" dirty="0"/>
              <a:t>Lack of guidance and established processes for managing digital data</a:t>
            </a:r>
          </a:p>
          <a:p>
            <a:pPr marL="685800" lvl="2">
              <a:spcBef>
                <a:spcPts val="600"/>
              </a:spcBef>
              <a:spcAft>
                <a:spcPts val="600"/>
              </a:spcAft>
            </a:pPr>
            <a:r>
              <a:rPr lang="en-US" dirty="0"/>
              <a:t>Either inadequate tools and training to work with 3D models</a:t>
            </a:r>
          </a:p>
          <a:p>
            <a:pPr marL="685800" lvl="2">
              <a:spcBef>
                <a:spcPts val="600"/>
              </a:spcBef>
              <a:spcAft>
                <a:spcPts val="600"/>
              </a:spcAft>
            </a:pPr>
            <a:r>
              <a:rPr lang="en-US" dirty="0"/>
              <a:t>Sometimes inaccurate representation of existing conditions</a:t>
            </a:r>
          </a:p>
          <a:p>
            <a:pPr marL="342900" lvl="1">
              <a:spcBef>
                <a:spcPts val="600"/>
              </a:spcBef>
              <a:spcAft>
                <a:spcPts val="600"/>
              </a:spcAft>
            </a:pPr>
            <a:r>
              <a:rPr lang="en-US" dirty="0"/>
              <a:t>Benefits of 3D models and RID</a:t>
            </a:r>
          </a:p>
          <a:p>
            <a:pPr marL="685800" lvl="2">
              <a:spcBef>
                <a:spcPts val="600"/>
              </a:spcBef>
              <a:spcAft>
                <a:spcPts val="600"/>
              </a:spcAft>
            </a:pPr>
            <a:r>
              <a:rPr lang="en-US" dirty="0"/>
              <a:t>Less change orders and claims avoidance</a:t>
            </a:r>
          </a:p>
          <a:p>
            <a:pPr marL="685800" lvl="2">
              <a:spcBef>
                <a:spcPts val="600"/>
              </a:spcBef>
              <a:spcAft>
                <a:spcPts val="600"/>
              </a:spcAft>
            </a:pPr>
            <a:r>
              <a:rPr lang="en-US" dirty="0"/>
              <a:t>Improved safety</a:t>
            </a:r>
          </a:p>
          <a:p>
            <a:pPr marL="685800" lvl="2">
              <a:spcBef>
                <a:spcPts val="600"/>
              </a:spcBef>
              <a:spcAft>
                <a:spcPts val="600"/>
              </a:spcAft>
            </a:pPr>
            <a:r>
              <a:rPr lang="en-US" dirty="0"/>
              <a:t>Allow to achieve aggressive timelines</a:t>
            </a:r>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Results of  Surveys and Interviews</a:t>
            </a:r>
            <a:br>
              <a:rPr lang="en-CA" dirty="0"/>
            </a:br>
            <a:r>
              <a:rPr lang="en-US" sz="2000" dirty="0"/>
              <a:t>MDOT Construction Staff Feedback</a:t>
            </a:r>
            <a:br>
              <a:rPr lang="en-US" dirty="0"/>
            </a:br>
            <a:endParaRPr lang="en-CA" dirty="0"/>
          </a:p>
        </p:txBody>
      </p:sp>
    </p:spTree>
    <p:extLst>
      <p:ext uri="{BB962C8B-B14F-4D97-AF65-F5344CB8AC3E}">
        <p14:creationId xmlns:p14="http://schemas.microsoft.com/office/powerpoint/2010/main" val="232330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Rectangle 5"/>
          <p:cNvSpPr/>
          <p:nvPr/>
        </p:nvSpPr>
        <p:spPr>
          <a:xfrm>
            <a:off x="0" y="1626531"/>
            <a:ext cx="12192000" cy="3523297"/>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4000" kern="0" dirty="0">
                <a:solidFill>
                  <a:srgbClr val="FF0000"/>
                </a:solidFill>
                <a:latin typeface="Arial"/>
              </a:rPr>
              <a:t>Statistical Analysis of Historical Data</a:t>
            </a:r>
            <a:endParaRPr kumimoji="0" lang="en-US" sz="1800" b="0" i="0" u="none" strike="noStrike" kern="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424847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14</a:t>
            </a:fld>
            <a:endParaRPr lang="en-CA" dirty="0"/>
          </a:p>
        </p:txBody>
      </p:sp>
      <p:sp>
        <p:nvSpPr>
          <p:cNvPr id="4" name="Content Placeholder 3"/>
          <p:cNvSpPr>
            <a:spLocks noGrp="1"/>
          </p:cNvSpPr>
          <p:nvPr>
            <p:ph sz="quarter" idx="13"/>
          </p:nvPr>
        </p:nvSpPr>
        <p:spPr>
          <a:xfrm>
            <a:off x="2208212" y="1844675"/>
            <a:ext cx="9524751" cy="4356100"/>
          </a:xfrm>
        </p:spPr>
        <p:txBody>
          <a:bodyPr>
            <a:noAutofit/>
          </a:bodyPr>
          <a:lstStyle/>
          <a:p>
            <a:pPr marL="457200" lvl="1" indent="-457200">
              <a:spcBef>
                <a:spcPts val="600"/>
              </a:spcBef>
              <a:spcAft>
                <a:spcPts val="600"/>
              </a:spcAft>
              <a:buFont typeface="+mj-lt"/>
              <a:buAutoNum type="arabicPeriod"/>
            </a:pPr>
            <a:r>
              <a:rPr lang="en-US" sz="2400" dirty="0"/>
              <a:t>Does the use of 3D models as RID result in overall lower bid prices when compared with those projects using traditional 2D plans?</a:t>
            </a:r>
          </a:p>
          <a:p>
            <a:pPr marL="457200" lvl="1" indent="-457200">
              <a:spcBef>
                <a:spcPts val="600"/>
              </a:spcBef>
              <a:spcAft>
                <a:spcPts val="600"/>
              </a:spcAft>
              <a:buFont typeface="+mj-lt"/>
              <a:buAutoNum type="arabicPeriod"/>
            </a:pPr>
            <a:r>
              <a:rPr lang="en-US" sz="2400" dirty="0"/>
              <a:t>How do 3D models as RID compare with conventional 2D plans in establishing accurate project estimates</a:t>
            </a:r>
          </a:p>
          <a:p>
            <a:pPr marL="457200" lvl="1" indent="-457200">
              <a:spcBef>
                <a:spcPts val="600"/>
              </a:spcBef>
              <a:spcAft>
                <a:spcPts val="600"/>
              </a:spcAft>
              <a:buFont typeface="+mj-lt"/>
              <a:buAutoNum type="arabicPeriod"/>
            </a:pPr>
            <a:r>
              <a:rPr lang="en-US" sz="2400" dirty="0"/>
              <a:t>Given the variability in site conditions and project scope of work among the projects, is the observed evidence consistent enough to conclude that the use of 3D models as RID results in significant financial benefits to MDOT?</a:t>
            </a:r>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Statistical Analysis of Historical Data</a:t>
            </a:r>
            <a:br>
              <a:rPr lang="en-CA" dirty="0"/>
            </a:br>
            <a:r>
              <a:rPr lang="en-US" sz="2000" dirty="0"/>
              <a:t>Hypothesis Testing and Analysis Approach</a:t>
            </a:r>
            <a:br>
              <a:rPr lang="en-US" dirty="0"/>
            </a:br>
            <a:endParaRPr lang="en-CA" dirty="0"/>
          </a:p>
        </p:txBody>
      </p:sp>
    </p:spTree>
    <p:extLst>
      <p:ext uri="{BB962C8B-B14F-4D97-AF65-F5344CB8AC3E}">
        <p14:creationId xmlns:p14="http://schemas.microsoft.com/office/powerpoint/2010/main" val="14546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15</a:t>
            </a:fld>
            <a:endParaRPr lang="en-CA" dirty="0"/>
          </a:p>
        </p:txBody>
      </p:sp>
      <p:pic>
        <p:nvPicPr>
          <p:cNvPr id="6" name="Content Placeholder 5"/>
          <p:cNvPicPr>
            <a:picLocks noGrp="1" noChangeAspect="1"/>
          </p:cNvPicPr>
          <p:nvPr>
            <p:ph sz="quarter" idx="13"/>
          </p:nvPr>
        </p:nvPicPr>
        <p:blipFill>
          <a:blip r:embed="rId3"/>
          <a:stretch>
            <a:fillRect/>
          </a:stretch>
        </p:blipFill>
        <p:spPr>
          <a:xfrm>
            <a:off x="2208214" y="2226478"/>
            <a:ext cx="9525000" cy="1014546"/>
          </a:xfrm>
          <a:prstGeom prst="rect">
            <a:avLst/>
          </a:prstGeom>
        </p:spPr>
      </p:pic>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Statistical Analysis of Historical Data</a:t>
            </a:r>
            <a:br>
              <a:rPr lang="en-CA" dirty="0"/>
            </a:br>
            <a:r>
              <a:rPr lang="en-US" sz="2000" dirty="0"/>
              <a:t>Definitions of Metrics</a:t>
            </a:r>
            <a:endParaRPr lang="en-CA" dirty="0"/>
          </a:p>
        </p:txBody>
      </p:sp>
      <p:pic>
        <p:nvPicPr>
          <p:cNvPr id="7" name="Picture 6"/>
          <p:cNvPicPr>
            <a:picLocks noChangeAspect="1"/>
          </p:cNvPicPr>
          <p:nvPr/>
        </p:nvPicPr>
        <p:blipFill>
          <a:blip r:embed="rId4"/>
          <a:stretch>
            <a:fillRect/>
          </a:stretch>
        </p:blipFill>
        <p:spPr>
          <a:xfrm>
            <a:off x="2291508" y="3970729"/>
            <a:ext cx="9168655" cy="916866"/>
          </a:xfrm>
          <a:prstGeom prst="rect">
            <a:avLst/>
          </a:prstGeom>
        </p:spPr>
      </p:pic>
    </p:spTree>
    <p:extLst>
      <p:ext uri="{BB962C8B-B14F-4D97-AF65-F5344CB8AC3E}">
        <p14:creationId xmlns:p14="http://schemas.microsoft.com/office/powerpoint/2010/main" val="429479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16</a:t>
            </a:fld>
            <a:endParaRPr lang="en-CA" dirty="0"/>
          </a:p>
        </p:txBody>
      </p:sp>
      <p:sp>
        <p:nvSpPr>
          <p:cNvPr id="4" name="Content Placeholder 3"/>
          <p:cNvSpPr>
            <a:spLocks noGrp="1"/>
          </p:cNvSpPr>
          <p:nvPr>
            <p:ph sz="quarter" idx="13"/>
          </p:nvPr>
        </p:nvSpPr>
        <p:spPr>
          <a:xfrm>
            <a:off x="2208212" y="1844675"/>
            <a:ext cx="9524751" cy="4356100"/>
          </a:xfrm>
        </p:spPr>
        <p:txBody>
          <a:bodyPr>
            <a:noAutofit/>
          </a:bodyPr>
          <a:lstStyle/>
          <a:p>
            <a:pPr marL="457200" lvl="1" indent="-457200">
              <a:spcBef>
                <a:spcPts val="600"/>
              </a:spcBef>
              <a:spcAft>
                <a:spcPts val="600"/>
              </a:spcAft>
              <a:buFont typeface="+mj-lt"/>
              <a:buAutoNum type="arabicPeriod"/>
            </a:pPr>
            <a:r>
              <a:rPr lang="en-US" sz="2400" dirty="0"/>
              <a:t>To compare the metrics for two population samples</a:t>
            </a:r>
          </a:p>
          <a:p>
            <a:pPr marL="800100" lvl="2" indent="-457200">
              <a:spcBef>
                <a:spcPts val="600"/>
              </a:spcBef>
              <a:spcAft>
                <a:spcPts val="600"/>
              </a:spcAft>
              <a:buFont typeface="+mj-lt"/>
              <a:buAutoNum type="arabicPeriod"/>
            </a:pPr>
            <a:r>
              <a:rPr lang="en-US" sz="2000" dirty="0"/>
              <a:t>RID 3D model projects</a:t>
            </a:r>
          </a:p>
          <a:p>
            <a:pPr marL="800100" lvl="2" indent="-457200">
              <a:spcBef>
                <a:spcPts val="600"/>
              </a:spcBef>
              <a:spcAft>
                <a:spcPts val="600"/>
              </a:spcAft>
              <a:buFont typeface="+mj-lt"/>
              <a:buAutoNum type="arabicPeriod"/>
            </a:pPr>
            <a:r>
              <a:rPr lang="en-US" sz="2000" dirty="0"/>
              <a:t>2D plan sheet projects</a:t>
            </a:r>
          </a:p>
          <a:p>
            <a:pPr marL="457200" lvl="1" indent="-457200">
              <a:spcBef>
                <a:spcPts val="600"/>
              </a:spcBef>
              <a:spcAft>
                <a:spcPts val="600"/>
              </a:spcAft>
              <a:buFont typeface="+mj-lt"/>
              <a:buAutoNum type="arabicPeriod"/>
            </a:pPr>
            <a:r>
              <a:rPr lang="en-US" sz="2400" dirty="0"/>
              <a:t>Outliers</a:t>
            </a:r>
          </a:p>
          <a:p>
            <a:pPr marL="800100" lvl="2" indent="-457200">
              <a:spcBef>
                <a:spcPts val="600"/>
              </a:spcBef>
              <a:spcAft>
                <a:spcPts val="600"/>
              </a:spcAft>
              <a:buFont typeface="+mj-lt"/>
              <a:buAutoNum type="arabicPeriod"/>
            </a:pPr>
            <a:r>
              <a:rPr lang="en-US" sz="2000" dirty="0"/>
              <a:t>Started 261 total projects</a:t>
            </a:r>
          </a:p>
          <a:p>
            <a:pPr marL="800100" lvl="2" indent="-457200">
              <a:spcBef>
                <a:spcPts val="600"/>
              </a:spcBef>
              <a:spcAft>
                <a:spcPts val="600"/>
              </a:spcAft>
              <a:buFont typeface="+mj-lt"/>
              <a:buAutoNum type="arabicPeriod"/>
            </a:pPr>
            <a:r>
              <a:rPr lang="en-US" sz="2000" dirty="0"/>
              <a:t>Outliers identified by a computation of interquartile range </a:t>
            </a:r>
          </a:p>
          <a:p>
            <a:pPr marL="342900" lvl="2" indent="0">
              <a:spcBef>
                <a:spcPts val="600"/>
              </a:spcBef>
              <a:spcAft>
                <a:spcPts val="600"/>
              </a:spcAft>
              <a:buNone/>
            </a:pPr>
            <a:endParaRPr lang="en-US" sz="2000"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CA" dirty="0"/>
              <a:t>Statistical Analysis of Historical Data</a:t>
            </a:r>
            <a:br>
              <a:rPr lang="en-CA" dirty="0"/>
            </a:br>
            <a:r>
              <a:rPr lang="en-US" sz="2000" dirty="0"/>
              <a:t>Method of Analysis -Outliers</a:t>
            </a:r>
            <a:br>
              <a:rPr lang="en-US" dirty="0"/>
            </a:br>
            <a:endParaRPr lang="en-CA" dirty="0"/>
          </a:p>
        </p:txBody>
      </p:sp>
      <p:pic>
        <p:nvPicPr>
          <p:cNvPr id="6" name="Picture 5"/>
          <p:cNvPicPr>
            <a:picLocks noChangeAspect="1"/>
          </p:cNvPicPr>
          <p:nvPr/>
        </p:nvPicPr>
        <p:blipFill>
          <a:blip r:embed="rId3"/>
          <a:stretch>
            <a:fillRect/>
          </a:stretch>
        </p:blipFill>
        <p:spPr>
          <a:xfrm>
            <a:off x="3893209" y="4522229"/>
            <a:ext cx="5999938" cy="1749982"/>
          </a:xfrm>
          <a:prstGeom prst="rect">
            <a:avLst/>
          </a:prstGeom>
        </p:spPr>
      </p:pic>
    </p:spTree>
    <p:extLst>
      <p:ext uri="{BB962C8B-B14F-4D97-AF65-F5344CB8AC3E}">
        <p14:creationId xmlns:p14="http://schemas.microsoft.com/office/powerpoint/2010/main" val="118892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17</a:t>
            </a:fld>
            <a:endParaRPr lang="en-CA" dirty="0"/>
          </a:p>
        </p:txBody>
      </p:sp>
      <p:sp>
        <p:nvSpPr>
          <p:cNvPr id="8" name="Title 7"/>
          <p:cNvSpPr>
            <a:spLocks noGrp="1"/>
          </p:cNvSpPr>
          <p:nvPr>
            <p:ph type="title"/>
          </p:nvPr>
        </p:nvSpPr>
        <p:spPr/>
        <p:txBody>
          <a:bodyPr/>
          <a:lstStyle/>
          <a:p>
            <a:r>
              <a:rPr lang="en-CA" dirty="0"/>
              <a:t>Statistical Analysis of Historical Data</a:t>
            </a:r>
            <a:br>
              <a:rPr lang="en-CA" dirty="0"/>
            </a:br>
            <a:r>
              <a:rPr lang="en-US" sz="2400" dirty="0"/>
              <a:t>Method of Analysis – Population Samples</a:t>
            </a:r>
            <a:endParaRPr lang="en-US" dirty="0"/>
          </a:p>
        </p:txBody>
      </p:sp>
      <p:graphicFrame>
        <p:nvGraphicFramePr>
          <p:cNvPr id="11" name="Content Placeholder 10"/>
          <p:cNvGraphicFramePr>
            <a:graphicFrameLocks noGrp="1"/>
          </p:cNvGraphicFramePr>
          <p:nvPr>
            <p:ph sz="quarter" idx="13"/>
            <p:extLst>
              <p:ext uri="{D42A27DB-BD31-4B8C-83A1-F6EECF244321}">
                <p14:modId xmlns:p14="http://schemas.microsoft.com/office/powerpoint/2010/main" val="3110157771"/>
              </p:ext>
            </p:extLst>
          </p:nvPr>
        </p:nvGraphicFramePr>
        <p:xfrm>
          <a:off x="1964267" y="3266944"/>
          <a:ext cx="4714521" cy="1937359"/>
        </p:xfrm>
        <a:graphic>
          <a:graphicData uri="http://schemas.openxmlformats.org/drawingml/2006/table">
            <a:tbl>
              <a:tblPr firstRow="1" firstCol="1" bandRow="1">
                <a:tableStyleId>{5C22544A-7EE6-4342-B048-85BDC9FD1C3A}</a:tableStyleId>
              </a:tblPr>
              <a:tblGrid>
                <a:gridCol w="2210033">
                  <a:extLst>
                    <a:ext uri="{9D8B030D-6E8A-4147-A177-3AD203B41FA5}">
                      <a16:colId xmlns:a16="http://schemas.microsoft.com/office/drawing/2014/main" val="3239331457"/>
                    </a:ext>
                  </a:extLst>
                </a:gridCol>
                <a:gridCol w="1281366">
                  <a:extLst>
                    <a:ext uri="{9D8B030D-6E8A-4147-A177-3AD203B41FA5}">
                      <a16:colId xmlns:a16="http://schemas.microsoft.com/office/drawing/2014/main" val="3378659456"/>
                    </a:ext>
                  </a:extLst>
                </a:gridCol>
                <a:gridCol w="1223122">
                  <a:extLst>
                    <a:ext uri="{9D8B030D-6E8A-4147-A177-3AD203B41FA5}">
                      <a16:colId xmlns:a16="http://schemas.microsoft.com/office/drawing/2014/main" val="3841347765"/>
                    </a:ext>
                  </a:extLst>
                </a:gridCol>
              </a:tblGrid>
              <a:tr h="896511">
                <a:tc>
                  <a:txBody>
                    <a:bodyPr/>
                    <a:lstStyle/>
                    <a:p>
                      <a:pPr marL="0" marR="0">
                        <a:spcBef>
                          <a:spcPts val="0"/>
                        </a:spcBef>
                        <a:spcAft>
                          <a:spcPts val="0"/>
                        </a:spcAft>
                      </a:pPr>
                      <a:r>
                        <a:rPr lang="en-US" sz="1400">
                          <a:effectLst/>
                        </a:rPr>
                        <a:t>Population Sample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tc>
                  <a:txBody>
                    <a:bodyPr/>
                    <a:lstStyle/>
                    <a:p>
                      <a:pPr marL="0" marR="0" algn="ctr">
                        <a:spcBef>
                          <a:spcPts val="0"/>
                        </a:spcBef>
                        <a:spcAft>
                          <a:spcPts val="0"/>
                        </a:spcAft>
                      </a:pPr>
                      <a:r>
                        <a:rPr lang="en-US" sz="1400" dirty="0">
                          <a:effectLst/>
                        </a:rPr>
                        <a:t>Statewide Population Size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tc>
                  <a:txBody>
                    <a:bodyPr/>
                    <a:lstStyle/>
                    <a:p>
                      <a:pPr marL="0" marR="0" algn="ctr">
                        <a:spcBef>
                          <a:spcPts val="0"/>
                        </a:spcBef>
                        <a:spcAft>
                          <a:spcPts val="0"/>
                        </a:spcAft>
                      </a:pPr>
                      <a:r>
                        <a:rPr lang="en-US" sz="1400" dirty="0">
                          <a:effectLst/>
                        </a:rPr>
                        <a:t>Regional Population Size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extLst>
                  <a:ext uri="{0D108BD9-81ED-4DB2-BD59-A6C34878D82A}">
                    <a16:rowId xmlns:a16="http://schemas.microsoft.com/office/drawing/2014/main" val="3766394955"/>
                  </a:ext>
                </a:extLst>
              </a:tr>
              <a:tr h="418761">
                <a:tc>
                  <a:txBody>
                    <a:bodyPr/>
                    <a:lstStyle/>
                    <a:p>
                      <a:pPr marL="0" marR="0">
                        <a:lnSpc>
                          <a:spcPct val="90000"/>
                        </a:lnSpc>
                        <a:spcBef>
                          <a:spcPts val="0"/>
                        </a:spcBef>
                        <a:spcAft>
                          <a:spcPts val="600"/>
                        </a:spcAft>
                      </a:pPr>
                      <a:r>
                        <a:rPr lang="en-US" sz="1400">
                          <a:effectLst/>
                        </a:rPr>
                        <a:t>RID 3D Models Projects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tc>
                  <a:txBody>
                    <a:bodyPr/>
                    <a:lstStyle/>
                    <a:p>
                      <a:pPr marL="0" marR="0" algn="ctr">
                        <a:lnSpc>
                          <a:spcPct val="90000"/>
                        </a:lnSpc>
                        <a:spcBef>
                          <a:spcPts val="0"/>
                        </a:spcBef>
                        <a:spcAft>
                          <a:spcPts val="600"/>
                        </a:spcAft>
                      </a:pPr>
                      <a:r>
                        <a:rPr lang="en-US" sz="1400">
                          <a:effectLst/>
                        </a:rPr>
                        <a:t>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tc>
                  <a:txBody>
                    <a:bodyPr/>
                    <a:lstStyle/>
                    <a:p>
                      <a:pPr marL="0" marR="0" algn="ctr">
                        <a:lnSpc>
                          <a:spcPct val="90000"/>
                        </a:lnSpc>
                        <a:spcBef>
                          <a:spcPts val="0"/>
                        </a:spcBef>
                        <a:spcAft>
                          <a:spcPts val="60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extLst>
                  <a:ext uri="{0D108BD9-81ED-4DB2-BD59-A6C34878D82A}">
                    <a16:rowId xmlns:a16="http://schemas.microsoft.com/office/drawing/2014/main" val="3297027259"/>
                  </a:ext>
                </a:extLst>
              </a:tr>
              <a:tr h="418761">
                <a:tc>
                  <a:txBody>
                    <a:bodyPr/>
                    <a:lstStyle/>
                    <a:p>
                      <a:pPr marL="0" marR="0">
                        <a:lnSpc>
                          <a:spcPct val="90000"/>
                        </a:lnSpc>
                        <a:spcBef>
                          <a:spcPts val="0"/>
                        </a:spcBef>
                        <a:spcAft>
                          <a:spcPts val="600"/>
                        </a:spcAft>
                      </a:pPr>
                      <a:r>
                        <a:rPr lang="en-US" sz="1400">
                          <a:effectLst/>
                        </a:rPr>
                        <a:t>Traditional 2D Plans Projects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tc>
                  <a:txBody>
                    <a:bodyPr/>
                    <a:lstStyle/>
                    <a:p>
                      <a:pPr marL="0" marR="0" algn="ctr">
                        <a:lnSpc>
                          <a:spcPct val="90000"/>
                        </a:lnSpc>
                        <a:spcBef>
                          <a:spcPts val="0"/>
                        </a:spcBef>
                        <a:spcAft>
                          <a:spcPts val="600"/>
                        </a:spcAft>
                      </a:pPr>
                      <a:r>
                        <a:rPr lang="en-US" sz="1400">
                          <a:effectLst/>
                        </a:rPr>
                        <a:t>193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tc>
                  <a:txBody>
                    <a:bodyPr/>
                    <a:lstStyle/>
                    <a:p>
                      <a:pPr marL="0" marR="0" algn="ctr">
                        <a:lnSpc>
                          <a:spcPct val="90000"/>
                        </a:lnSpc>
                        <a:spcBef>
                          <a:spcPts val="0"/>
                        </a:spcBef>
                        <a:spcAft>
                          <a:spcPts val="600"/>
                        </a:spcAft>
                      </a:pPr>
                      <a:r>
                        <a:rPr lang="en-US" sz="1400" dirty="0">
                          <a:effectLst/>
                        </a:rPr>
                        <a:t>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8" marR="68188" marT="68188" marB="68188"/>
                </a:tc>
                <a:extLst>
                  <a:ext uri="{0D108BD9-81ED-4DB2-BD59-A6C34878D82A}">
                    <a16:rowId xmlns:a16="http://schemas.microsoft.com/office/drawing/2014/main" val="2296526399"/>
                  </a:ext>
                </a:extLst>
              </a:tr>
            </a:tbl>
          </a:graphicData>
        </a:graphic>
      </p:graphicFrame>
      <p:graphicFrame>
        <p:nvGraphicFramePr>
          <p:cNvPr id="12" name="Content Placeholder 11"/>
          <p:cNvGraphicFramePr>
            <a:graphicFrameLocks noGrp="1"/>
          </p:cNvGraphicFramePr>
          <p:nvPr>
            <p:ph sz="quarter" idx="14"/>
            <p:extLst>
              <p:ext uri="{D42A27DB-BD31-4B8C-83A1-F6EECF244321}">
                <p14:modId xmlns:p14="http://schemas.microsoft.com/office/powerpoint/2010/main" val="3727349889"/>
              </p:ext>
            </p:extLst>
          </p:nvPr>
        </p:nvGraphicFramePr>
        <p:xfrm>
          <a:off x="7029449" y="3262489"/>
          <a:ext cx="4430713" cy="1941815"/>
        </p:xfrm>
        <a:graphic>
          <a:graphicData uri="http://schemas.openxmlformats.org/drawingml/2006/table">
            <a:tbl>
              <a:tblPr firstRow="1" firstCol="1" bandRow="1">
                <a:tableStyleId>{5C22544A-7EE6-4342-B048-85BDC9FD1C3A}</a:tableStyleId>
              </a:tblPr>
              <a:tblGrid>
                <a:gridCol w="2076992">
                  <a:extLst>
                    <a:ext uri="{9D8B030D-6E8A-4147-A177-3AD203B41FA5}">
                      <a16:colId xmlns:a16="http://schemas.microsoft.com/office/drawing/2014/main" val="3507070228"/>
                    </a:ext>
                  </a:extLst>
                </a:gridCol>
                <a:gridCol w="1204229">
                  <a:extLst>
                    <a:ext uri="{9D8B030D-6E8A-4147-A177-3AD203B41FA5}">
                      <a16:colId xmlns:a16="http://schemas.microsoft.com/office/drawing/2014/main" val="466476975"/>
                    </a:ext>
                  </a:extLst>
                </a:gridCol>
                <a:gridCol w="1149492">
                  <a:extLst>
                    <a:ext uri="{9D8B030D-6E8A-4147-A177-3AD203B41FA5}">
                      <a16:colId xmlns:a16="http://schemas.microsoft.com/office/drawing/2014/main" val="1251532335"/>
                    </a:ext>
                  </a:extLst>
                </a:gridCol>
              </a:tblGrid>
              <a:tr h="829307">
                <a:tc>
                  <a:txBody>
                    <a:bodyPr/>
                    <a:lstStyle/>
                    <a:p>
                      <a:pPr marL="0" marR="0">
                        <a:spcBef>
                          <a:spcPts val="0"/>
                        </a:spcBef>
                        <a:spcAft>
                          <a:spcPts val="0"/>
                        </a:spcAft>
                      </a:pPr>
                      <a:r>
                        <a:rPr lang="en-US" sz="1400">
                          <a:effectLst/>
                        </a:rPr>
                        <a:t>Population Sample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tc>
                  <a:txBody>
                    <a:bodyPr/>
                    <a:lstStyle/>
                    <a:p>
                      <a:pPr marL="0" marR="0" algn="ctr">
                        <a:spcBef>
                          <a:spcPts val="0"/>
                        </a:spcBef>
                        <a:spcAft>
                          <a:spcPts val="0"/>
                        </a:spcAft>
                      </a:pPr>
                      <a:r>
                        <a:rPr lang="en-US" sz="1400" dirty="0">
                          <a:effectLst/>
                        </a:rPr>
                        <a:t>Statewide Population Size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tc>
                  <a:txBody>
                    <a:bodyPr/>
                    <a:lstStyle/>
                    <a:p>
                      <a:pPr marL="0" marR="0" algn="ctr">
                        <a:spcBef>
                          <a:spcPts val="0"/>
                        </a:spcBef>
                        <a:spcAft>
                          <a:spcPts val="0"/>
                        </a:spcAft>
                      </a:pPr>
                      <a:r>
                        <a:rPr lang="en-US" sz="1400">
                          <a:effectLst/>
                        </a:rPr>
                        <a:t>Regional Population Size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extLst>
                  <a:ext uri="{0D108BD9-81ED-4DB2-BD59-A6C34878D82A}">
                    <a16:rowId xmlns:a16="http://schemas.microsoft.com/office/drawing/2014/main" val="3364762266"/>
                  </a:ext>
                </a:extLst>
              </a:tr>
              <a:tr h="556254">
                <a:tc>
                  <a:txBody>
                    <a:bodyPr/>
                    <a:lstStyle/>
                    <a:p>
                      <a:pPr marL="0" marR="0">
                        <a:lnSpc>
                          <a:spcPct val="90000"/>
                        </a:lnSpc>
                        <a:spcBef>
                          <a:spcPts val="0"/>
                        </a:spcBef>
                        <a:spcAft>
                          <a:spcPts val="600"/>
                        </a:spcAft>
                      </a:pPr>
                      <a:r>
                        <a:rPr lang="en-US" sz="1400">
                          <a:effectLst/>
                        </a:rPr>
                        <a:t>RID 3D Models Projects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tc>
                  <a:txBody>
                    <a:bodyPr/>
                    <a:lstStyle/>
                    <a:p>
                      <a:pPr marL="0" marR="0" algn="ctr">
                        <a:lnSpc>
                          <a:spcPct val="90000"/>
                        </a:lnSpc>
                        <a:spcBef>
                          <a:spcPts val="0"/>
                        </a:spcBef>
                        <a:spcAft>
                          <a:spcPts val="600"/>
                        </a:spcAft>
                      </a:pPr>
                      <a:r>
                        <a:rPr lang="en-US" sz="1400" dirty="0">
                          <a:effectLst/>
                        </a:rPr>
                        <a:t>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tc>
                  <a:txBody>
                    <a:bodyPr/>
                    <a:lstStyle/>
                    <a:p>
                      <a:pPr marL="0" marR="0" algn="ctr">
                        <a:lnSpc>
                          <a:spcPct val="90000"/>
                        </a:lnSpc>
                        <a:spcBef>
                          <a:spcPts val="0"/>
                        </a:spcBef>
                        <a:spcAft>
                          <a:spcPts val="60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extLst>
                  <a:ext uri="{0D108BD9-81ED-4DB2-BD59-A6C34878D82A}">
                    <a16:rowId xmlns:a16="http://schemas.microsoft.com/office/drawing/2014/main" val="2272571356"/>
                  </a:ext>
                </a:extLst>
              </a:tr>
              <a:tr h="556254">
                <a:tc>
                  <a:txBody>
                    <a:bodyPr/>
                    <a:lstStyle/>
                    <a:p>
                      <a:pPr marL="0" marR="0">
                        <a:lnSpc>
                          <a:spcPct val="90000"/>
                        </a:lnSpc>
                        <a:spcBef>
                          <a:spcPts val="0"/>
                        </a:spcBef>
                        <a:spcAft>
                          <a:spcPts val="600"/>
                        </a:spcAft>
                      </a:pPr>
                      <a:r>
                        <a:rPr lang="en-US" sz="1400">
                          <a:effectLst/>
                        </a:rPr>
                        <a:t>Traditional 2D Plans Projects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tc>
                  <a:txBody>
                    <a:bodyPr/>
                    <a:lstStyle/>
                    <a:p>
                      <a:pPr marL="0" marR="0" algn="ctr">
                        <a:lnSpc>
                          <a:spcPct val="90000"/>
                        </a:lnSpc>
                        <a:spcBef>
                          <a:spcPts val="0"/>
                        </a:spcBef>
                        <a:spcAft>
                          <a:spcPts val="600"/>
                        </a:spcAft>
                      </a:pPr>
                      <a:r>
                        <a:rPr lang="en-US" sz="1400">
                          <a:effectLst/>
                        </a:rPr>
                        <a:t>188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tc>
                  <a:txBody>
                    <a:bodyPr/>
                    <a:lstStyle/>
                    <a:p>
                      <a:pPr marL="0" marR="0" algn="ctr">
                        <a:lnSpc>
                          <a:spcPct val="90000"/>
                        </a:lnSpc>
                        <a:spcBef>
                          <a:spcPts val="0"/>
                        </a:spcBef>
                        <a:spcAft>
                          <a:spcPts val="600"/>
                        </a:spcAft>
                      </a:pPr>
                      <a:r>
                        <a:rPr lang="en-US" sz="1400" dirty="0">
                          <a:effectLst/>
                        </a:rPr>
                        <a:t>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765" marR="68765" marT="68765" marB="68765"/>
                </a:tc>
                <a:extLst>
                  <a:ext uri="{0D108BD9-81ED-4DB2-BD59-A6C34878D82A}">
                    <a16:rowId xmlns:a16="http://schemas.microsoft.com/office/drawing/2014/main" val="2045105949"/>
                  </a:ext>
                </a:extLst>
              </a:tr>
            </a:tbl>
          </a:graphicData>
        </a:graphic>
      </p:graphicFrame>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
        <p:nvSpPr>
          <p:cNvPr id="13" name="Rectangle 1"/>
          <p:cNvSpPr>
            <a:spLocks noChangeArrowheads="1"/>
          </p:cNvSpPr>
          <p:nvPr/>
        </p:nvSpPr>
        <p:spPr bwMode="auto">
          <a:xfrm>
            <a:off x="1982610" y="2194048"/>
            <a:ext cx="46961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4. Population samples used in the hypothesis testing for award growth.</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p:nvPr/>
        </p:nvSpPr>
        <p:spPr>
          <a:xfrm>
            <a:off x="7029449" y="2047740"/>
            <a:ext cx="4631973" cy="815608"/>
          </a:xfrm>
          <a:prstGeom prst="rect">
            <a:avLst/>
          </a:prstGeom>
        </p:spPr>
        <p:txBody>
          <a:bodyPr wrap="square">
            <a:spAutoFit/>
          </a:bodyPr>
          <a:lstStyle/>
          <a:p>
            <a:pPr lvl="0" eaLnBrk="0" fontAlgn="base" hangingPunct="0">
              <a:spcBef>
                <a:spcPct val="0"/>
              </a:spcBef>
              <a:spcAft>
                <a:spcPct val="0"/>
              </a:spcAft>
            </a:pPr>
            <a:endParaRPr lang="en-US" altLang="en-US" sz="1100" dirty="0"/>
          </a:p>
          <a:p>
            <a:pPr lvl="0" eaLnBrk="0" fontAlgn="base" hangingPunct="0">
              <a:spcBef>
                <a:spcPct val="0"/>
              </a:spcBef>
              <a:spcAft>
                <a:spcPct val="0"/>
              </a:spcAft>
            </a:pPr>
            <a:r>
              <a:rPr lang="en-US" altLang="en-US" b="1" i="1" dirty="0">
                <a:latin typeface="Calibri" panose="020F0502020204030204" pitchFamily="34" charset="0"/>
                <a:ea typeface="Calibri" panose="020F0502020204030204" pitchFamily="34" charset="0"/>
                <a:cs typeface="Times New Roman" panose="02020603050405020304" pitchFamily="18" charset="0"/>
              </a:rPr>
              <a:t>Table 5. Population samples used in the hypothesis testing for cost growth.</a:t>
            </a:r>
            <a:endParaRPr lang="en-US" altLang="en-US" sz="1100" dirty="0"/>
          </a:p>
        </p:txBody>
      </p:sp>
    </p:spTree>
    <p:extLst>
      <p:ext uri="{BB962C8B-B14F-4D97-AF65-F5344CB8AC3E}">
        <p14:creationId xmlns:p14="http://schemas.microsoft.com/office/powerpoint/2010/main" val="407380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18</a:t>
            </a:fld>
            <a:endParaRPr lang="en-CA" dirty="0"/>
          </a:p>
        </p:txBody>
      </p:sp>
      <p:sp>
        <p:nvSpPr>
          <p:cNvPr id="8" name="Title 7"/>
          <p:cNvSpPr>
            <a:spLocks noGrp="1"/>
          </p:cNvSpPr>
          <p:nvPr>
            <p:ph type="title"/>
          </p:nvPr>
        </p:nvSpPr>
        <p:spPr/>
        <p:txBody>
          <a:bodyPr/>
          <a:lstStyle/>
          <a:p>
            <a:r>
              <a:rPr lang="en-CA" dirty="0"/>
              <a:t>Statistical Analysis of Historical Data</a:t>
            </a:r>
            <a:br>
              <a:rPr lang="en-CA" dirty="0"/>
            </a:br>
            <a:r>
              <a:rPr lang="en-US" sz="2400" dirty="0"/>
              <a:t>Method of Analysis – Award  and Cost Growth</a:t>
            </a:r>
            <a:endParaRPr lang="en-US" dirty="0"/>
          </a:p>
        </p:txBody>
      </p:sp>
      <p:pic>
        <p:nvPicPr>
          <p:cNvPr id="6" name="Content Placeholder 5"/>
          <p:cNvPicPr>
            <a:picLocks noGrp="1" noChangeAspect="1"/>
          </p:cNvPicPr>
          <p:nvPr>
            <p:ph sz="quarter" idx="13"/>
          </p:nvPr>
        </p:nvPicPr>
        <p:blipFill>
          <a:blip r:embed="rId3"/>
          <a:stretch>
            <a:fillRect/>
          </a:stretch>
        </p:blipFill>
        <p:spPr>
          <a:xfrm>
            <a:off x="1787503" y="2016264"/>
            <a:ext cx="4740298" cy="3424506"/>
          </a:xfrm>
          <a:prstGeom prst="rect">
            <a:avLst/>
          </a:prstGeom>
        </p:spPr>
      </p:pic>
      <p:pic>
        <p:nvPicPr>
          <p:cNvPr id="7" name="Content Placeholder 6"/>
          <p:cNvPicPr>
            <a:picLocks noGrp="1" noChangeAspect="1"/>
          </p:cNvPicPr>
          <p:nvPr>
            <p:ph sz="quarter" idx="14"/>
          </p:nvPr>
        </p:nvPicPr>
        <p:blipFill>
          <a:blip r:embed="rId4"/>
          <a:stretch>
            <a:fillRect/>
          </a:stretch>
        </p:blipFill>
        <p:spPr>
          <a:xfrm>
            <a:off x="7032978" y="2016264"/>
            <a:ext cx="4427185" cy="3176840"/>
          </a:xfrm>
          <a:prstGeom prst="rect">
            <a:avLst/>
          </a:prstGeom>
        </p:spPr>
      </p:pic>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Tree>
    <p:extLst>
      <p:ext uri="{BB962C8B-B14F-4D97-AF65-F5344CB8AC3E}">
        <p14:creationId xmlns:p14="http://schemas.microsoft.com/office/powerpoint/2010/main" val="374157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19</a:t>
            </a:fld>
            <a:endParaRPr lang="en-CA" dirty="0"/>
          </a:p>
        </p:txBody>
      </p:sp>
      <p:sp>
        <p:nvSpPr>
          <p:cNvPr id="8" name="Title 7"/>
          <p:cNvSpPr>
            <a:spLocks noGrp="1"/>
          </p:cNvSpPr>
          <p:nvPr>
            <p:ph type="title"/>
          </p:nvPr>
        </p:nvSpPr>
        <p:spPr/>
        <p:txBody>
          <a:bodyPr/>
          <a:lstStyle/>
          <a:p>
            <a:r>
              <a:rPr lang="en-CA" dirty="0"/>
              <a:t>Statistical Analysis of Historical Data</a:t>
            </a:r>
            <a:br>
              <a:rPr lang="en-CA" dirty="0"/>
            </a:br>
            <a:r>
              <a:rPr lang="en-US" sz="2400" dirty="0"/>
              <a:t>Method of Analysis – Results</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187839381"/>
              </p:ext>
            </p:extLst>
          </p:nvPr>
        </p:nvGraphicFramePr>
        <p:xfrm>
          <a:off x="1736530" y="2656881"/>
          <a:ext cx="4933243" cy="2426396"/>
        </p:xfrm>
        <a:graphic>
          <a:graphicData uri="http://schemas.openxmlformats.org/drawingml/2006/table">
            <a:tbl>
              <a:tblPr firstRow="1" firstCol="1" bandRow="1">
                <a:tableStyleId>{5C22544A-7EE6-4342-B048-85BDC9FD1C3A}</a:tableStyleId>
              </a:tblPr>
              <a:tblGrid>
                <a:gridCol w="1101593">
                  <a:extLst>
                    <a:ext uri="{9D8B030D-6E8A-4147-A177-3AD203B41FA5}">
                      <a16:colId xmlns:a16="http://schemas.microsoft.com/office/drawing/2014/main" val="2915272696"/>
                    </a:ext>
                  </a:extLst>
                </a:gridCol>
                <a:gridCol w="838447">
                  <a:extLst>
                    <a:ext uri="{9D8B030D-6E8A-4147-A177-3AD203B41FA5}">
                      <a16:colId xmlns:a16="http://schemas.microsoft.com/office/drawing/2014/main" val="2434879789"/>
                    </a:ext>
                  </a:extLst>
                </a:gridCol>
                <a:gridCol w="840197">
                  <a:extLst>
                    <a:ext uri="{9D8B030D-6E8A-4147-A177-3AD203B41FA5}">
                      <a16:colId xmlns:a16="http://schemas.microsoft.com/office/drawing/2014/main" val="1158320408"/>
                    </a:ext>
                  </a:extLst>
                </a:gridCol>
                <a:gridCol w="2153006">
                  <a:extLst>
                    <a:ext uri="{9D8B030D-6E8A-4147-A177-3AD203B41FA5}">
                      <a16:colId xmlns:a16="http://schemas.microsoft.com/office/drawing/2014/main" val="83522499"/>
                    </a:ext>
                  </a:extLst>
                </a:gridCol>
              </a:tblGrid>
              <a:tr h="801049">
                <a:tc>
                  <a:txBody>
                    <a:bodyPr/>
                    <a:lstStyle/>
                    <a:p>
                      <a:pPr marL="0" marR="0" algn="ctr">
                        <a:spcBef>
                          <a:spcPts val="0"/>
                        </a:spcBef>
                        <a:spcAft>
                          <a:spcPts val="0"/>
                        </a:spcAft>
                      </a:pPr>
                      <a:r>
                        <a:rPr lang="en-US" sz="1600">
                          <a:effectLst/>
                        </a:rPr>
                        <a:t>Project Size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dirty="0">
                          <a:effectLst/>
                        </a:rPr>
                        <a:t>2D Plans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a:effectLst/>
                        </a:rPr>
                        <a:t>3D Models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a:effectLst/>
                        </a:rPr>
                        <a:t>Evidence in Favor of 3D Models (Confidence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1776960394"/>
                  </a:ext>
                </a:extLst>
              </a:tr>
              <a:tr h="463236">
                <a:tc>
                  <a:txBody>
                    <a:bodyPr/>
                    <a:lstStyle/>
                    <a:p>
                      <a:pPr marL="0" marR="0">
                        <a:lnSpc>
                          <a:spcPct val="90000"/>
                        </a:lnSpc>
                        <a:spcBef>
                          <a:spcPts val="0"/>
                        </a:spcBef>
                        <a:spcAft>
                          <a:spcPts val="600"/>
                        </a:spcAft>
                      </a:pPr>
                      <a:r>
                        <a:rPr lang="en-US" sz="1600">
                          <a:effectLst/>
                        </a:rPr>
                        <a:t>&lt; $5 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Moderate (84%)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237093267"/>
                  </a:ext>
                </a:extLst>
              </a:tr>
              <a:tr h="622354">
                <a:tc>
                  <a:txBody>
                    <a:bodyPr/>
                    <a:lstStyle/>
                    <a:p>
                      <a:pPr marL="0" marR="0">
                        <a:lnSpc>
                          <a:spcPct val="90000"/>
                        </a:lnSpc>
                        <a:spcBef>
                          <a:spcPts val="0"/>
                        </a:spcBef>
                        <a:spcAft>
                          <a:spcPts val="600"/>
                        </a:spcAft>
                      </a:pPr>
                      <a:r>
                        <a:rPr lang="en-US" sz="1600">
                          <a:effectLst/>
                        </a:rPr>
                        <a:t>$5 M - $20 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Very Strong (99.4%)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1220285483"/>
                  </a:ext>
                </a:extLst>
              </a:tr>
              <a:tr h="463236">
                <a:tc>
                  <a:txBody>
                    <a:bodyPr/>
                    <a:lstStyle/>
                    <a:p>
                      <a:pPr marL="0" marR="0">
                        <a:lnSpc>
                          <a:spcPct val="90000"/>
                        </a:lnSpc>
                        <a:spcBef>
                          <a:spcPts val="0"/>
                        </a:spcBef>
                        <a:spcAft>
                          <a:spcPts val="600"/>
                        </a:spcAft>
                      </a:pPr>
                      <a:r>
                        <a:rPr lang="en-US" sz="1600" dirty="0">
                          <a:effectLst/>
                        </a:rPr>
                        <a:t>&gt; $20 M</a:t>
                      </a:r>
                      <a:r>
                        <a:rPr lang="en-US" sz="1600" baseline="300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1830614149"/>
                  </a:ext>
                </a:extLst>
              </a:tr>
            </a:tbl>
          </a:graphicData>
        </a:graphic>
      </p:graphicFrame>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
        <p:nvSpPr>
          <p:cNvPr id="7" name="Rectangle 6"/>
          <p:cNvSpPr/>
          <p:nvPr/>
        </p:nvSpPr>
        <p:spPr>
          <a:xfrm>
            <a:off x="1739193" y="1855361"/>
            <a:ext cx="4718755" cy="646331"/>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Table 15. Award growth results by project size (statewide)</a:t>
            </a:r>
            <a:r>
              <a:rPr lang="en-US" b="1" baseline="30000" dirty="0">
                <a:latin typeface="Calibri" panose="020F0502020204030204" pitchFamily="34" charset="0"/>
                <a:ea typeface="Calibri" panose="020F0502020204030204" pitchFamily="34" charset="0"/>
                <a:cs typeface="Times New Roman" panose="02020603050405020304" pitchFamily="18" charset="0"/>
              </a:rPr>
              <a:t>1</a:t>
            </a:r>
            <a:endParaRPr lang="en-US" b="1" dirty="0"/>
          </a:p>
        </p:txBody>
      </p:sp>
      <p:graphicFrame>
        <p:nvGraphicFramePr>
          <p:cNvPr id="15" name="Table 14"/>
          <p:cNvGraphicFramePr>
            <a:graphicFrameLocks noGrp="1"/>
          </p:cNvGraphicFramePr>
          <p:nvPr>
            <p:extLst>
              <p:ext uri="{D42A27DB-BD31-4B8C-83A1-F6EECF244321}">
                <p14:modId xmlns:p14="http://schemas.microsoft.com/office/powerpoint/2010/main" val="157127951"/>
              </p:ext>
            </p:extLst>
          </p:nvPr>
        </p:nvGraphicFramePr>
        <p:xfrm>
          <a:off x="7026098" y="2653043"/>
          <a:ext cx="4615462" cy="2641867"/>
        </p:xfrm>
        <a:graphic>
          <a:graphicData uri="http://schemas.openxmlformats.org/drawingml/2006/table">
            <a:tbl>
              <a:tblPr firstRow="1" firstCol="1" bandRow="1">
                <a:tableStyleId>{5C22544A-7EE6-4342-B048-85BDC9FD1C3A}</a:tableStyleId>
              </a:tblPr>
              <a:tblGrid>
                <a:gridCol w="1028994">
                  <a:extLst>
                    <a:ext uri="{9D8B030D-6E8A-4147-A177-3AD203B41FA5}">
                      <a16:colId xmlns:a16="http://schemas.microsoft.com/office/drawing/2014/main" val="1338051002"/>
                    </a:ext>
                  </a:extLst>
                </a:gridCol>
                <a:gridCol w="786075">
                  <a:extLst>
                    <a:ext uri="{9D8B030D-6E8A-4147-A177-3AD203B41FA5}">
                      <a16:colId xmlns:a16="http://schemas.microsoft.com/office/drawing/2014/main" val="253742377"/>
                    </a:ext>
                  </a:extLst>
                </a:gridCol>
                <a:gridCol w="786075">
                  <a:extLst>
                    <a:ext uri="{9D8B030D-6E8A-4147-A177-3AD203B41FA5}">
                      <a16:colId xmlns:a16="http://schemas.microsoft.com/office/drawing/2014/main" val="323396264"/>
                    </a:ext>
                  </a:extLst>
                </a:gridCol>
                <a:gridCol w="2014318">
                  <a:extLst>
                    <a:ext uri="{9D8B030D-6E8A-4147-A177-3AD203B41FA5}">
                      <a16:colId xmlns:a16="http://schemas.microsoft.com/office/drawing/2014/main" val="1539149013"/>
                    </a:ext>
                  </a:extLst>
                </a:gridCol>
              </a:tblGrid>
              <a:tr h="885417">
                <a:tc>
                  <a:txBody>
                    <a:bodyPr/>
                    <a:lstStyle/>
                    <a:p>
                      <a:pPr marL="0" marR="0" algn="ctr">
                        <a:spcBef>
                          <a:spcPts val="0"/>
                        </a:spcBef>
                        <a:spcAft>
                          <a:spcPts val="0"/>
                        </a:spcAft>
                      </a:pPr>
                      <a:r>
                        <a:rPr lang="en-US" sz="1600" dirty="0">
                          <a:effectLst/>
                        </a:rPr>
                        <a:t>Project Size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dirty="0">
                          <a:effectLst/>
                        </a:rPr>
                        <a:t>2D Plans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a:effectLst/>
                        </a:rPr>
                        <a:t>3D Models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dirty="0">
                          <a:effectLst/>
                        </a:rPr>
                        <a:t>Evidence in Favor of 3D Models (Confidence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1624099087"/>
                  </a:ext>
                </a:extLst>
              </a:tr>
              <a:tr h="454751">
                <a:tc>
                  <a:txBody>
                    <a:bodyPr/>
                    <a:lstStyle/>
                    <a:p>
                      <a:pPr marL="0" marR="0">
                        <a:lnSpc>
                          <a:spcPct val="90000"/>
                        </a:lnSpc>
                        <a:spcBef>
                          <a:spcPts val="0"/>
                        </a:spcBef>
                        <a:spcAft>
                          <a:spcPts val="600"/>
                        </a:spcAft>
                      </a:pPr>
                      <a:r>
                        <a:rPr lang="en-US" sz="1600">
                          <a:effectLst/>
                        </a:rPr>
                        <a:t>&lt; $5 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Moderate</a:t>
                      </a:r>
                      <a:r>
                        <a:rPr lang="en-US" sz="1600" baseline="30000">
                          <a:effectLst/>
                        </a:rPr>
                        <a:t>2</a:t>
                      </a:r>
                      <a:r>
                        <a:rPr lang="en-US" sz="1600">
                          <a:effectLst/>
                        </a:rPr>
                        <a:t> (80%)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085370843"/>
                  </a:ext>
                </a:extLst>
              </a:tr>
              <a:tr h="610955">
                <a:tc>
                  <a:txBody>
                    <a:bodyPr/>
                    <a:lstStyle/>
                    <a:p>
                      <a:pPr marL="0" marR="0">
                        <a:lnSpc>
                          <a:spcPct val="90000"/>
                        </a:lnSpc>
                        <a:spcBef>
                          <a:spcPts val="0"/>
                        </a:spcBef>
                        <a:spcAft>
                          <a:spcPts val="600"/>
                        </a:spcAft>
                      </a:pPr>
                      <a:r>
                        <a:rPr lang="en-US" sz="1600">
                          <a:effectLst/>
                        </a:rPr>
                        <a:t>$5 M - $20 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Strong (90%)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3401186076"/>
                  </a:ext>
                </a:extLst>
              </a:tr>
              <a:tr h="454751">
                <a:tc>
                  <a:txBody>
                    <a:bodyPr/>
                    <a:lstStyle/>
                    <a:p>
                      <a:pPr marL="0" marR="0">
                        <a:lnSpc>
                          <a:spcPct val="90000"/>
                        </a:lnSpc>
                        <a:spcBef>
                          <a:spcPts val="0"/>
                        </a:spcBef>
                        <a:spcAft>
                          <a:spcPts val="600"/>
                        </a:spcAft>
                      </a:pPr>
                      <a:r>
                        <a:rPr lang="en-US" sz="1600">
                          <a:effectLst/>
                        </a:rPr>
                        <a:t>&gt; $20 M</a:t>
                      </a:r>
                      <a:r>
                        <a:rPr lang="en-US" sz="1600" baseline="300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a:effectLst/>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120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71253861"/>
                  </a:ext>
                </a:extLst>
              </a:tr>
            </a:tbl>
          </a:graphicData>
        </a:graphic>
      </p:graphicFrame>
      <p:sp>
        <p:nvSpPr>
          <p:cNvPr id="16" name="Rectangle 2"/>
          <p:cNvSpPr>
            <a:spLocks noChangeArrowheads="1"/>
          </p:cNvSpPr>
          <p:nvPr/>
        </p:nvSpPr>
        <p:spPr bwMode="auto">
          <a:xfrm>
            <a:off x="7026098" y="1855361"/>
            <a:ext cx="4489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16. Cost growth results by project size</a:t>
            </a:r>
            <a:r>
              <a:rPr kumimoji="0" lang="en-US" altLang="en-US" b="1" i="1"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7"/>
          <p:cNvSpPr/>
          <p:nvPr/>
        </p:nvSpPr>
        <p:spPr>
          <a:xfrm>
            <a:off x="6900225" y="5407552"/>
            <a:ext cx="4741335" cy="1169551"/>
          </a:xfrm>
          <a:prstGeom prst="rect">
            <a:avLst/>
          </a:prstGeom>
        </p:spPr>
        <p:txBody>
          <a:bodyPr wrap="square">
            <a:spAutoFit/>
          </a:bodyPr>
          <a:lstStyle/>
          <a:p>
            <a:pPr lvl="0" eaLnBrk="0" fontAlgn="base" hangingPunct="0">
              <a:spcBef>
                <a:spcPct val="0"/>
              </a:spcBef>
              <a:spcAft>
                <a:spcPct val="0"/>
              </a:spcAft>
            </a:pPr>
            <a:r>
              <a:rPr lang="en-US" altLang="en-US" sz="1400" i="1" baseline="30000" dirty="0">
                <a:latin typeface="Calibri" panose="020F0502020204030204" pitchFamily="34" charset="0"/>
                <a:ea typeface="Calibri" panose="020F0502020204030204" pitchFamily="34" charset="0"/>
                <a:cs typeface="Times New Roman" panose="02020603050405020304" pitchFamily="18" charset="0"/>
              </a:rPr>
              <a:t>1</a:t>
            </a:r>
            <a:r>
              <a:rPr lang="en-US" altLang="en-US" sz="1400" i="1" dirty="0">
                <a:latin typeface="Calibri" panose="020F0502020204030204" pitchFamily="34" charset="0"/>
                <a:ea typeface="Calibri" panose="020F0502020204030204" pitchFamily="34" charset="0"/>
                <a:cs typeface="Times New Roman" panose="02020603050405020304" pitchFamily="18" charset="0"/>
              </a:rPr>
              <a:t> The benchmark is the project award amount.</a:t>
            </a:r>
            <a:endParaRPr lang="en-US" altLang="en-US" sz="1000" dirty="0"/>
          </a:p>
          <a:p>
            <a:pPr lvl="0" eaLnBrk="0" fontAlgn="base" hangingPunct="0">
              <a:spcBef>
                <a:spcPct val="0"/>
              </a:spcBef>
              <a:spcAft>
                <a:spcPct val="0"/>
              </a:spcAft>
            </a:pPr>
            <a:r>
              <a:rPr lang="en-US" altLang="en-US" sz="1400" b="1" i="1" baseline="30000" dirty="0">
                <a:latin typeface="Calibri" panose="020F0502020204030204" pitchFamily="34" charset="0"/>
                <a:ea typeface="Calibri" panose="020F0502020204030204" pitchFamily="34" charset="0"/>
                <a:cs typeface="Times New Roman" panose="02020603050405020304" pitchFamily="18" charset="0"/>
              </a:rPr>
              <a:t>2 </a:t>
            </a:r>
            <a:r>
              <a:rPr lang="en-US" altLang="en-US" sz="1400" i="1" dirty="0">
                <a:latin typeface="Calibri" panose="020F0502020204030204" pitchFamily="34" charset="0"/>
                <a:ea typeface="Calibri" panose="020F0502020204030204" pitchFamily="34" charset="0"/>
                <a:cs typeface="Times New Roman" panose="02020603050405020304" pitchFamily="18" charset="0"/>
              </a:rPr>
              <a:t>The cost growth for this project size is more favorable to 2D plans.</a:t>
            </a:r>
            <a:endParaRPr lang="en-US" altLang="en-US" sz="1000" dirty="0"/>
          </a:p>
          <a:p>
            <a:pPr lvl="0" eaLnBrk="0" fontAlgn="base" hangingPunct="0">
              <a:spcBef>
                <a:spcPct val="0"/>
              </a:spcBef>
              <a:spcAft>
                <a:spcPct val="0"/>
              </a:spcAft>
            </a:pPr>
            <a:r>
              <a:rPr lang="en-US" altLang="en-US" sz="1400" i="1" baseline="30000" dirty="0">
                <a:latin typeface="Calibri" panose="020F0502020204030204" pitchFamily="34" charset="0"/>
                <a:ea typeface="Calibri" panose="020F0502020204030204" pitchFamily="34" charset="0"/>
                <a:cs typeface="Times New Roman" panose="02020603050405020304" pitchFamily="18" charset="0"/>
              </a:rPr>
              <a:t>3 </a:t>
            </a:r>
            <a:r>
              <a:rPr lang="en-US" altLang="en-US" sz="1400" i="1" dirty="0">
                <a:latin typeface="Calibri" panose="020F0502020204030204" pitchFamily="34" charset="0"/>
                <a:ea typeface="Calibri" panose="020F0502020204030204" pitchFamily="34" charset="0"/>
                <a:cs typeface="Times New Roman" panose="02020603050405020304" pitchFamily="18" charset="0"/>
              </a:rPr>
              <a:t>Hypothesis testing using T-tests </a:t>
            </a:r>
            <a:r>
              <a:rPr lang="en-US" altLang="en-US" sz="1400" b="1" i="1" dirty="0">
                <a:latin typeface="Calibri" panose="020F0502020204030204" pitchFamily="34" charset="0"/>
                <a:ea typeface="Calibri" panose="020F0502020204030204" pitchFamily="34" charset="0"/>
                <a:cs typeface="Times New Roman" panose="02020603050405020304" pitchFamily="18" charset="0"/>
              </a:rPr>
              <a:t>was not conducted as the sample size was too small</a:t>
            </a:r>
            <a:r>
              <a:rPr lang="en-US" altLang="en-US" sz="1400" i="1" dirty="0">
                <a:latin typeface="Calibri" panose="020F0502020204030204" pitchFamily="34" charset="0"/>
                <a:ea typeface="Calibri" panose="020F0502020204030204" pitchFamily="34" charset="0"/>
                <a:cs typeface="Times New Roman" panose="02020603050405020304" pitchFamily="18" charset="0"/>
              </a:rPr>
              <a:t> to draw reasonable conclusions.</a:t>
            </a:r>
            <a:endParaRPr lang="en-US" sz="1400" dirty="0"/>
          </a:p>
        </p:txBody>
      </p:sp>
      <p:sp>
        <p:nvSpPr>
          <p:cNvPr id="19" name="Rectangle 18"/>
          <p:cNvSpPr/>
          <p:nvPr/>
        </p:nvSpPr>
        <p:spPr>
          <a:xfrm>
            <a:off x="1733867" y="5222938"/>
            <a:ext cx="4935906" cy="738664"/>
          </a:xfrm>
          <a:prstGeom prst="rect">
            <a:avLst/>
          </a:prstGeom>
        </p:spPr>
        <p:txBody>
          <a:bodyPr wrap="square">
            <a:spAutoFit/>
          </a:bodyPr>
          <a:lstStyle/>
          <a:p>
            <a:pPr marR="0">
              <a:spcBef>
                <a:spcPts val="0"/>
              </a:spcBef>
              <a:spcAft>
                <a:spcPts val="0"/>
              </a:spcAft>
            </a:pPr>
            <a:r>
              <a:rPr lang="en-US" sz="1400" i="1"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i="1" dirty="0">
                <a:latin typeface="Calibri" panose="020F0502020204030204" pitchFamily="34" charset="0"/>
                <a:ea typeface="Calibri" panose="020F0502020204030204" pitchFamily="34" charset="0"/>
                <a:cs typeface="Times New Roman" panose="02020603050405020304" pitchFamily="18" charset="0"/>
              </a:rPr>
              <a:t> The benchmark is the engineer’s estimate.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400" i="1" baseline="30000" dirty="0">
                <a:latin typeface="Calibri" panose="020F0502020204030204" pitchFamily="34" charset="0"/>
                <a:ea typeface="Calibri" panose="020F0502020204030204" pitchFamily="34" charset="0"/>
                <a:cs typeface="Times New Roman" panose="02020603050405020304" pitchFamily="18" charset="0"/>
              </a:rPr>
              <a:t>2 </a:t>
            </a:r>
            <a:r>
              <a:rPr lang="en-US" sz="1400" i="1" dirty="0">
                <a:latin typeface="Calibri" panose="020F0502020204030204" pitchFamily="34" charset="0"/>
                <a:ea typeface="Calibri" panose="020F0502020204030204" pitchFamily="34" charset="0"/>
                <a:cs typeface="Times New Roman" panose="02020603050405020304" pitchFamily="18" charset="0"/>
              </a:rPr>
              <a:t>Hypothesis testing using T-tests </a:t>
            </a:r>
            <a:r>
              <a:rPr lang="en-US" sz="1400" b="1" i="1" dirty="0">
                <a:latin typeface="Calibri" panose="020F0502020204030204" pitchFamily="34" charset="0"/>
                <a:ea typeface="Calibri" panose="020F0502020204030204" pitchFamily="34" charset="0"/>
                <a:cs typeface="Times New Roman" panose="02020603050405020304" pitchFamily="18" charset="0"/>
              </a:rPr>
              <a:t>was not conducted as the sample size was too small</a:t>
            </a:r>
            <a:r>
              <a:rPr lang="en-US" sz="1400" i="1" dirty="0">
                <a:latin typeface="Calibri" panose="020F0502020204030204" pitchFamily="34" charset="0"/>
                <a:ea typeface="Calibri" panose="020F0502020204030204" pitchFamily="34" charset="0"/>
                <a:cs typeface="Times New Roman" panose="02020603050405020304" pitchFamily="18" charset="0"/>
              </a:rPr>
              <a:t> to draw reasonable conclusions.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988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r>
              <a:rPr lang="en-CA" sz="1600" dirty="0"/>
              <a:t>At a glance</a:t>
            </a:r>
          </a:p>
        </p:txBody>
      </p:sp>
      <p:sp>
        <p:nvSpPr>
          <p:cNvPr id="4" name="Espace réservé du numéro de diapositive 3"/>
          <p:cNvSpPr>
            <a:spLocks noGrp="1"/>
          </p:cNvSpPr>
          <p:nvPr>
            <p:ph type="sldNum" sz="quarter" idx="12"/>
          </p:nvPr>
        </p:nvSpPr>
        <p:spPr/>
        <p:txBody>
          <a:bodyPr/>
          <a:lstStyle/>
          <a:p>
            <a:fld id="{52326D77-2960-1A4A-B5CA-B95B3484A035}" type="slidenum">
              <a:rPr lang="en-CA" smtClean="0"/>
              <a:t>2</a:t>
            </a:fld>
            <a:endParaRPr lang="en-CA" dirty="0"/>
          </a:p>
        </p:txBody>
      </p:sp>
      <p:sp>
        <p:nvSpPr>
          <p:cNvPr id="2" name="Titre 1"/>
          <p:cNvSpPr>
            <a:spLocks noGrp="1"/>
          </p:cNvSpPr>
          <p:nvPr>
            <p:ph type="title" idx="4294967295"/>
          </p:nvPr>
        </p:nvSpPr>
        <p:spPr>
          <a:xfrm>
            <a:off x="2208214" y="620713"/>
            <a:ext cx="9251949" cy="1152526"/>
          </a:xfrm>
        </p:spPr>
        <p:txBody>
          <a:bodyPr/>
          <a:lstStyle/>
          <a:p>
            <a:r>
              <a:rPr lang="en-CA" dirty="0"/>
              <a:t>Outline</a:t>
            </a:r>
          </a:p>
        </p:txBody>
      </p:sp>
      <p:sp>
        <p:nvSpPr>
          <p:cNvPr id="3" name="Espace réservé du contenu 2"/>
          <p:cNvSpPr>
            <a:spLocks noGrp="1"/>
          </p:cNvSpPr>
          <p:nvPr>
            <p:ph sz="quarter" idx="13"/>
          </p:nvPr>
        </p:nvSpPr>
        <p:spPr>
          <a:xfrm>
            <a:off x="2208214" y="1174869"/>
            <a:ext cx="9251950" cy="4356100"/>
          </a:xfrm>
        </p:spPr>
        <p:txBody>
          <a:bodyPr/>
          <a:lstStyle/>
          <a:p>
            <a:r>
              <a:rPr lang="en-US" dirty="0"/>
              <a:t>Background</a:t>
            </a:r>
            <a:endParaRPr lang="en-US" sz="2800" dirty="0"/>
          </a:p>
          <a:p>
            <a:r>
              <a:rPr lang="en-US" dirty="0"/>
              <a:t>Results of Surveys and Interviews</a:t>
            </a:r>
          </a:p>
          <a:p>
            <a:r>
              <a:rPr lang="en-US" dirty="0"/>
              <a:t>Statistical Analysis of Historical Data</a:t>
            </a:r>
          </a:p>
          <a:p>
            <a:r>
              <a:rPr lang="en-US" dirty="0"/>
              <a:t>Return-on-Investment (ROI)</a:t>
            </a:r>
          </a:p>
          <a:p>
            <a:r>
              <a:rPr lang="en-US" dirty="0"/>
              <a:t>Recommendations and Conclusions</a:t>
            </a:r>
          </a:p>
        </p:txBody>
      </p:sp>
    </p:spTree>
    <p:extLst>
      <p:ext uri="{BB962C8B-B14F-4D97-AF65-F5344CB8AC3E}">
        <p14:creationId xmlns:p14="http://schemas.microsoft.com/office/powerpoint/2010/main" val="69444929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20</a:t>
            </a:fld>
            <a:endParaRPr lang="en-CA"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700714111"/>
              </p:ext>
            </p:extLst>
          </p:nvPr>
        </p:nvGraphicFramePr>
        <p:xfrm>
          <a:off x="1930400" y="1773239"/>
          <a:ext cx="7286979" cy="2725928"/>
        </p:xfrm>
        <a:graphic>
          <a:graphicData uri="http://schemas.openxmlformats.org/drawingml/2006/table">
            <a:tbl>
              <a:tblPr firstRow="1" firstCol="1" bandRow="1">
                <a:tableStyleId>{5C22544A-7EE6-4342-B048-85BDC9FD1C3A}</a:tableStyleId>
              </a:tblPr>
              <a:tblGrid>
                <a:gridCol w="3584223">
                  <a:extLst>
                    <a:ext uri="{9D8B030D-6E8A-4147-A177-3AD203B41FA5}">
                      <a16:colId xmlns:a16="http://schemas.microsoft.com/office/drawing/2014/main" val="2025922457"/>
                    </a:ext>
                  </a:extLst>
                </a:gridCol>
                <a:gridCol w="1836911">
                  <a:extLst>
                    <a:ext uri="{9D8B030D-6E8A-4147-A177-3AD203B41FA5}">
                      <a16:colId xmlns:a16="http://schemas.microsoft.com/office/drawing/2014/main" val="2294129744"/>
                    </a:ext>
                  </a:extLst>
                </a:gridCol>
                <a:gridCol w="1865845">
                  <a:extLst>
                    <a:ext uri="{9D8B030D-6E8A-4147-A177-3AD203B41FA5}">
                      <a16:colId xmlns:a16="http://schemas.microsoft.com/office/drawing/2014/main" val="618574640"/>
                    </a:ext>
                  </a:extLst>
                </a:gridCol>
              </a:tblGrid>
              <a:tr h="0">
                <a:tc>
                  <a:txBody>
                    <a:bodyPr/>
                    <a:lstStyle/>
                    <a:p>
                      <a:pPr marL="0" marR="0">
                        <a:spcBef>
                          <a:spcPts val="0"/>
                        </a:spcBef>
                        <a:spcAft>
                          <a:spcPts val="0"/>
                        </a:spcAft>
                      </a:pPr>
                      <a:r>
                        <a:rPr lang="en-US" sz="1400" dirty="0">
                          <a:effectLst/>
                        </a:rPr>
                        <a:t>Categories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400" dirty="0">
                          <a:effectLst/>
                        </a:rPr>
                        <a:t>2D Plans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400" dirty="0">
                          <a:effectLst/>
                        </a:rPr>
                        <a:t>3D Models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204587929"/>
                  </a:ext>
                </a:extLst>
              </a:tr>
              <a:tr h="0">
                <a:tc>
                  <a:txBody>
                    <a:bodyPr/>
                    <a:lstStyle/>
                    <a:p>
                      <a:pPr marL="0" marR="0">
                        <a:lnSpc>
                          <a:spcPct val="90000"/>
                        </a:lnSpc>
                        <a:spcBef>
                          <a:spcPts val="0"/>
                        </a:spcBef>
                        <a:spcAft>
                          <a:spcPts val="600"/>
                        </a:spcAft>
                      </a:pPr>
                      <a:r>
                        <a:rPr lang="en-US" sz="1400" dirty="0">
                          <a:effectLst/>
                        </a:rPr>
                        <a:t>Total Engineer’s Estimates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$1,148.9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$288.3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208990196"/>
                  </a:ext>
                </a:extLst>
              </a:tr>
              <a:tr h="0">
                <a:tc>
                  <a:txBody>
                    <a:bodyPr/>
                    <a:lstStyle/>
                    <a:p>
                      <a:pPr marL="0" marR="0">
                        <a:lnSpc>
                          <a:spcPct val="90000"/>
                        </a:lnSpc>
                        <a:spcBef>
                          <a:spcPts val="0"/>
                        </a:spcBef>
                        <a:spcAft>
                          <a:spcPts val="600"/>
                        </a:spcAft>
                      </a:pPr>
                      <a:r>
                        <a:rPr lang="en-US" sz="1400" dirty="0">
                          <a:effectLst/>
                        </a:rPr>
                        <a:t>Total Bid Costs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$1,159.2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dirty="0">
                          <a:effectLst/>
                        </a:rPr>
                        <a:t>$277.4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315919520"/>
                  </a:ext>
                </a:extLst>
              </a:tr>
              <a:tr h="0">
                <a:tc>
                  <a:txBody>
                    <a:bodyPr/>
                    <a:lstStyle/>
                    <a:p>
                      <a:pPr marL="0" marR="0">
                        <a:lnSpc>
                          <a:spcPct val="90000"/>
                        </a:lnSpc>
                        <a:spcBef>
                          <a:spcPts val="0"/>
                        </a:spcBef>
                        <a:spcAft>
                          <a:spcPts val="600"/>
                        </a:spcAft>
                      </a:pPr>
                      <a:r>
                        <a:rPr lang="en-US" sz="1400" dirty="0">
                          <a:effectLst/>
                        </a:rPr>
                        <a:t>Total Final Contract Costs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$1,168.1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$275.4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636077961"/>
                  </a:ext>
                </a:extLst>
              </a:tr>
              <a:tr h="0">
                <a:tc>
                  <a:txBody>
                    <a:bodyPr/>
                    <a:lstStyle/>
                    <a:p>
                      <a:pPr marL="0" marR="0">
                        <a:lnSpc>
                          <a:spcPct val="90000"/>
                        </a:lnSpc>
                        <a:spcBef>
                          <a:spcPts val="0"/>
                        </a:spcBef>
                        <a:spcAft>
                          <a:spcPts val="600"/>
                        </a:spcAft>
                      </a:pPr>
                      <a:r>
                        <a:rPr lang="en-US" sz="1400" dirty="0">
                          <a:effectLst/>
                        </a:rPr>
                        <a:t>Net Cost Savings at Award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$11.0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191595475"/>
                  </a:ext>
                </a:extLst>
              </a:tr>
              <a:tr h="0">
                <a:tc>
                  <a:txBody>
                    <a:bodyPr/>
                    <a:lstStyle/>
                    <a:p>
                      <a:pPr marL="0" marR="0">
                        <a:lnSpc>
                          <a:spcPct val="90000"/>
                        </a:lnSpc>
                        <a:spcBef>
                          <a:spcPts val="0"/>
                        </a:spcBef>
                        <a:spcAft>
                          <a:spcPts val="600"/>
                        </a:spcAft>
                      </a:pPr>
                      <a:r>
                        <a:rPr lang="en-US" sz="1400" dirty="0">
                          <a:effectLst/>
                        </a:rPr>
                        <a:t>Net Cost Savings at Project Closeout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675627577"/>
                  </a:ext>
                </a:extLst>
              </a:tr>
              <a:tr h="0">
                <a:tc>
                  <a:txBody>
                    <a:bodyPr/>
                    <a:lstStyle/>
                    <a:p>
                      <a:pPr marL="0" marR="0">
                        <a:lnSpc>
                          <a:spcPct val="90000"/>
                        </a:lnSpc>
                        <a:spcBef>
                          <a:spcPts val="0"/>
                        </a:spcBef>
                        <a:spcAft>
                          <a:spcPts val="600"/>
                        </a:spcAft>
                      </a:pPr>
                      <a:r>
                        <a:rPr lang="en-US" sz="1400" dirty="0">
                          <a:effectLst/>
                        </a:rPr>
                        <a:t>Net Program Cost Savings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dirty="0">
                          <a:effectLst/>
                        </a:rPr>
                        <a:t>-$19.2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dirty="0">
                          <a:effectLst/>
                        </a:rPr>
                        <a:t>$12.9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110986199"/>
                  </a:ext>
                </a:extLst>
              </a:tr>
              <a:tr h="0">
                <a:tc>
                  <a:txBody>
                    <a:bodyPr/>
                    <a:lstStyle/>
                    <a:p>
                      <a:pPr marL="0" marR="0">
                        <a:lnSpc>
                          <a:spcPct val="90000"/>
                        </a:lnSpc>
                        <a:spcBef>
                          <a:spcPts val="0"/>
                        </a:spcBef>
                        <a:spcAft>
                          <a:spcPts val="600"/>
                        </a:spcAft>
                      </a:pPr>
                      <a:r>
                        <a:rPr lang="en-US" sz="1400" dirty="0">
                          <a:effectLst/>
                        </a:rPr>
                        <a:t>Percent Program Cost Savings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dirty="0">
                          <a:effectLst/>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dirty="0">
                          <a:effectLst/>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58035631"/>
                  </a:ext>
                </a:extLst>
              </a:tr>
            </a:tbl>
          </a:graphicData>
        </a:graphic>
      </p:graphicFrame>
      <p:sp>
        <p:nvSpPr>
          <p:cNvPr id="8" name="Title 7"/>
          <p:cNvSpPr>
            <a:spLocks noGrp="1"/>
          </p:cNvSpPr>
          <p:nvPr>
            <p:ph type="title" idx="4294967295"/>
          </p:nvPr>
        </p:nvSpPr>
        <p:spPr>
          <a:xfrm>
            <a:off x="2083524" y="130293"/>
            <a:ext cx="9251950" cy="1152525"/>
          </a:xfrm>
        </p:spPr>
        <p:txBody>
          <a:bodyPr/>
          <a:lstStyle/>
          <a:p>
            <a:r>
              <a:rPr lang="en-CA" dirty="0"/>
              <a:t>Statistical Analysis of Historical Data</a:t>
            </a:r>
            <a:br>
              <a:rPr lang="en-CA" dirty="0"/>
            </a:br>
            <a:r>
              <a:rPr lang="en-US" sz="2400" dirty="0"/>
              <a:t>Method of Analysis – Results</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
        <p:nvSpPr>
          <p:cNvPr id="7" name="Rectangle 1"/>
          <p:cNvSpPr>
            <a:spLocks noChangeArrowheads="1"/>
          </p:cNvSpPr>
          <p:nvPr/>
        </p:nvSpPr>
        <p:spPr bwMode="auto">
          <a:xfrm>
            <a:off x="1930400" y="1187483"/>
            <a:ext cx="97084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17. Overall cost savings and overruns of 3D models versus 2D plans  (millions of dollars, statewide).</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Totals may not add due to rounding.</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18976036"/>
              </p:ext>
            </p:extLst>
          </p:nvPr>
        </p:nvGraphicFramePr>
        <p:xfrm>
          <a:off x="1879599" y="5141496"/>
          <a:ext cx="5650089" cy="1101080"/>
        </p:xfrm>
        <a:graphic>
          <a:graphicData uri="http://schemas.openxmlformats.org/drawingml/2006/table">
            <a:tbl>
              <a:tblPr firstRow="1" firstCol="1" bandRow="1">
                <a:tableStyleId>{5C22544A-7EE6-4342-B048-85BDC9FD1C3A}</a:tableStyleId>
              </a:tblPr>
              <a:tblGrid>
                <a:gridCol w="3313290">
                  <a:extLst>
                    <a:ext uri="{9D8B030D-6E8A-4147-A177-3AD203B41FA5}">
                      <a16:colId xmlns:a16="http://schemas.microsoft.com/office/drawing/2014/main" val="1311875758"/>
                    </a:ext>
                  </a:extLst>
                </a:gridCol>
                <a:gridCol w="2336799">
                  <a:extLst>
                    <a:ext uri="{9D8B030D-6E8A-4147-A177-3AD203B41FA5}">
                      <a16:colId xmlns:a16="http://schemas.microsoft.com/office/drawing/2014/main" val="3366680970"/>
                    </a:ext>
                  </a:extLst>
                </a:gridCol>
              </a:tblGrid>
              <a:tr h="424932">
                <a:tc>
                  <a:txBody>
                    <a:bodyPr/>
                    <a:lstStyle/>
                    <a:p>
                      <a:pPr marL="0" marR="0">
                        <a:spcBef>
                          <a:spcPts val="0"/>
                        </a:spcBef>
                        <a:spcAft>
                          <a:spcPts val="0"/>
                        </a:spcAft>
                      </a:pPr>
                      <a:r>
                        <a:rPr lang="en-US" sz="1400">
                          <a:effectLst/>
                        </a:rPr>
                        <a:t>Description of Benefits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400">
                          <a:effectLst/>
                        </a:rPr>
                        <a:t>Calculated Benefits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90324818"/>
                  </a:ext>
                </a:extLst>
              </a:tr>
              <a:tr h="0">
                <a:tc>
                  <a:txBody>
                    <a:bodyPr/>
                    <a:lstStyle/>
                    <a:p>
                      <a:pPr marL="0" marR="0">
                        <a:lnSpc>
                          <a:spcPct val="90000"/>
                        </a:lnSpc>
                        <a:spcBef>
                          <a:spcPts val="0"/>
                        </a:spcBef>
                        <a:spcAft>
                          <a:spcPts val="600"/>
                        </a:spcAft>
                      </a:pPr>
                      <a:r>
                        <a:rPr lang="en-US" sz="1400">
                          <a:effectLst/>
                        </a:rPr>
                        <a:t>Cost Savings of 3D over 2D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a:effectLst/>
                        </a:rPr>
                        <a:t>$32.2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023669560"/>
                  </a:ext>
                </a:extLst>
              </a:tr>
              <a:tr h="0">
                <a:tc>
                  <a:txBody>
                    <a:bodyPr/>
                    <a:lstStyle/>
                    <a:p>
                      <a:pPr marL="0" marR="0">
                        <a:lnSpc>
                          <a:spcPct val="90000"/>
                        </a:lnSpc>
                        <a:spcBef>
                          <a:spcPts val="0"/>
                        </a:spcBef>
                        <a:spcAft>
                          <a:spcPts val="600"/>
                        </a:spcAft>
                      </a:pPr>
                      <a:r>
                        <a:rPr lang="en-US" sz="1400">
                          <a:effectLst/>
                        </a:rPr>
                        <a:t>Percent Cost Savings of 3D over 2D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400" dirty="0">
                          <a:effectLst/>
                        </a:rPr>
                        <a:t>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297164648"/>
                  </a:ext>
                </a:extLst>
              </a:tr>
            </a:tbl>
          </a:graphicData>
        </a:graphic>
      </p:graphicFrame>
      <p:sp>
        <p:nvSpPr>
          <p:cNvPr id="12" name="Rectangle 2"/>
          <p:cNvSpPr>
            <a:spLocks noChangeArrowheads="1"/>
          </p:cNvSpPr>
          <p:nvPr/>
        </p:nvSpPr>
        <p:spPr bwMode="auto">
          <a:xfrm>
            <a:off x="1800576" y="4811225"/>
            <a:ext cx="9455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18. Summary of overall calculated benefits of 3D models versus 2D plans (millions of dollars, statewide)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892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21</a:t>
            </a:fld>
            <a:endParaRPr lang="en-CA" dirty="0"/>
          </a:p>
        </p:txBody>
      </p:sp>
      <p:sp>
        <p:nvSpPr>
          <p:cNvPr id="8" name="Title 7"/>
          <p:cNvSpPr>
            <a:spLocks noGrp="1"/>
          </p:cNvSpPr>
          <p:nvPr>
            <p:ph type="title" idx="4294967295"/>
          </p:nvPr>
        </p:nvSpPr>
        <p:spPr>
          <a:xfrm>
            <a:off x="2083524" y="232680"/>
            <a:ext cx="9251950" cy="1152525"/>
          </a:xfrm>
        </p:spPr>
        <p:txBody>
          <a:bodyPr/>
          <a:lstStyle/>
          <a:p>
            <a:r>
              <a:rPr lang="en-CA" dirty="0"/>
              <a:t>Statistical Analysis of Historical Data</a:t>
            </a:r>
            <a:br>
              <a:rPr lang="en-CA" dirty="0"/>
            </a:br>
            <a:r>
              <a:rPr lang="en-US" sz="2400" dirty="0"/>
              <a:t>Method of Analysis – Missed Opportunities</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pic>
        <p:nvPicPr>
          <p:cNvPr id="6" name="Picture 5"/>
          <p:cNvPicPr>
            <a:picLocks noChangeAspect="1"/>
          </p:cNvPicPr>
          <p:nvPr/>
        </p:nvPicPr>
        <p:blipFill>
          <a:blip r:embed="rId3"/>
          <a:stretch>
            <a:fillRect/>
          </a:stretch>
        </p:blipFill>
        <p:spPr>
          <a:xfrm>
            <a:off x="1756640" y="1728530"/>
            <a:ext cx="5945673" cy="412166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72977330"/>
              </p:ext>
            </p:extLst>
          </p:nvPr>
        </p:nvGraphicFramePr>
        <p:xfrm>
          <a:off x="7702313" y="2161272"/>
          <a:ext cx="3930869" cy="2436876"/>
        </p:xfrm>
        <a:graphic>
          <a:graphicData uri="http://schemas.openxmlformats.org/drawingml/2006/table">
            <a:tbl>
              <a:tblPr firstRow="1" firstCol="1" bandRow="1">
                <a:tableStyleId>{5C22544A-7EE6-4342-B048-85BDC9FD1C3A}</a:tableStyleId>
              </a:tblPr>
              <a:tblGrid>
                <a:gridCol w="2841389">
                  <a:extLst>
                    <a:ext uri="{9D8B030D-6E8A-4147-A177-3AD203B41FA5}">
                      <a16:colId xmlns:a16="http://schemas.microsoft.com/office/drawing/2014/main" val="679195041"/>
                    </a:ext>
                  </a:extLst>
                </a:gridCol>
                <a:gridCol w="1089480">
                  <a:extLst>
                    <a:ext uri="{9D8B030D-6E8A-4147-A177-3AD203B41FA5}">
                      <a16:colId xmlns:a16="http://schemas.microsoft.com/office/drawing/2014/main" val="2234888569"/>
                    </a:ext>
                  </a:extLst>
                </a:gridCol>
              </a:tblGrid>
              <a:tr h="370667">
                <a:tc>
                  <a:txBody>
                    <a:bodyPr/>
                    <a:lstStyle/>
                    <a:p>
                      <a:pPr marL="0" marR="0">
                        <a:spcBef>
                          <a:spcPts val="0"/>
                        </a:spcBef>
                        <a:spcAft>
                          <a:spcPts val="0"/>
                        </a:spcAft>
                      </a:pPr>
                      <a:r>
                        <a:rPr lang="en-US" sz="1600">
                          <a:effectLst/>
                        </a:rPr>
                        <a:t>Design Element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spcBef>
                          <a:spcPts val="0"/>
                        </a:spcBef>
                        <a:spcAft>
                          <a:spcPts val="0"/>
                        </a:spcAft>
                      </a:pPr>
                      <a:r>
                        <a:rPr lang="en-US" sz="1600">
                          <a:effectLst/>
                        </a:rPr>
                        <a:t>Risk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040196649"/>
                  </a:ext>
                </a:extLst>
              </a:tr>
              <a:tr h="529138">
                <a:tc>
                  <a:txBody>
                    <a:bodyPr/>
                    <a:lstStyle/>
                    <a:p>
                      <a:pPr marL="0" marR="0">
                        <a:lnSpc>
                          <a:spcPct val="90000"/>
                        </a:lnSpc>
                        <a:spcBef>
                          <a:spcPts val="0"/>
                        </a:spcBef>
                        <a:spcAft>
                          <a:spcPts val="600"/>
                        </a:spcAft>
                      </a:pPr>
                      <a:r>
                        <a:rPr lang="en-US" sz="1600">
                          <a:effectLst/>
                        </a:rPr>
                        <a:t>Structures (general, bridges, and walls)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600" dirty="0">
                          <a:effectLst/>
                        </a:rPr>
                        <a:t>High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3057907632"/>
                  </a:ext>
                </a:extLst>
              </a:tr>
              <a:tr h="350858">
                <a:tc>
                  <a:txBody>
                    <a:bodyPr/>
                    <a:lstStyle/>
                    <a:p>
                      <a:pPr marL="0" marR="0">
                        <a:lnSpc>
                          <a:spcPct val="90000"/>
                        </a:lnSpc>
                        <a:spcBef>
                          <a:spcPts val="0"/>
                        </a:spcBef>
                        <a:spcAft>
                          <a:spcPts val="600"/>
                        </a:spcAft>
                      </a:pPr>
                      <a:r>
                        <a:rPr lang="en-US" sz="1600" dirty="0">
                          <a:effectLst/>
                        </a:rPr>
                        <a:t>Drainage/Utilities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600">
                          <a:effectLst/>
                        </a:rPr>
                        <a:t>High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3956277106"/>
                  </a:ext>
                </a:extLst>
              </a:tr>
              <a:tr h="350858">
                <a:tc>
                  <a:txBody>
                    <a:bodyPr/>
                    <a:lstStyle/>
                    <a:p>
                      <a:pPr marL="0" marR="0">
                        <a:lnSpc>
                          <a:spcPct val="90000"/>
                        </a:lnSpc>
                        <a:spcBef>
                          <a:spcPts val="0"/>
                        </a:spcBef>
                        <a:spcAft>
                          <a:spcPts val="600"/>
                        </a:spcAft>
                      </a:pPr>
                      <a:r>
                        <a:rPr lang="en-US" sz="1600">
                          <a:effectLst/>
                        </a:rPr>
                        <a:t>Earthwork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600">
                          <a:effectLst/>
                        </a:rPr>
                        <a:t>Low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1902917399"/>
                  </a:ext>
                </a:extLst>
              </a:tr>
              <a:tr h="350858">
                <a:tc>
                  <a:txBody>
                    <a:bodyPr/>
                    <a:lstStyle/>
                    <a:p>
                      <a:pPr marL="0" marR="0">
                        <a:lnSpc>
                          <a:spcPct val="90000"/>
                        </a:lnSpc>
                        <a:spcBef>
                          <a:spcPts val="0"/>
                        </a:spcBef>
                        <a:spcAft>
                          <a:spcPts val="600"/>
                        </a:spcAft>
                      </a:pPr>
                      <a:r>
                        <a:rPr lang="en-US" sz="1600">
                          <a:effectLst/>
                        </a:rPr>
                        <a:t>Electrical/ITS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600">
                          <a:effectLst/>
                        </a:rPr>
                        <a:t>Low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705943307"/>
                  </a:ext>
                </a:extLst>
              </a:tr>
              <a:tr h="350858">
                <a:tc>
                  <a:txBody>
                    <a:bodyPr/>
                    <a:lstStyle/>
                    <a:p>
                      <a:pPr marL="0" marR="0">
                        <a:lnSpc>
                          <a:spcPct val="90000"/>
                        </a:lnSpc>
                        <a:spcBef>
                          <a:spcPts val="0"/>
                        </a:spcBef>
                        <a:spcAft>
                          <a:spcPts val="600"/>
                        </a:spcAft>
                      </a:pPr>
                      <a:r>
                        <a:rPr lang="en-US" sz="1600">
                          <a:effectLst/>
                        </a:rPr>
                        <a:t>Traffic Control /Signs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lgn="ctr">
                        <a:lnSpc>
                          <a:spcPct val="90000"/>
                        </a:lnSpc>
                        <a:spcBef>
                          <a:spcPts val="0"/>
                        </a:spcBef>
                        <a:spcAft>
                          <a:spcPts val="600"/>
                        </a:spcAft>
                      </a:pPr>
                      <a:r>
                        <a:rPr lang="en-US" sz="1600" dirty="0">
                          <a:effectLst/>
                        </a:rPr>
                        <a:t>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892726500"/>
                  </a:ext>
                </a:extLst>
              </a:tr>
            </a:tbl>
          </a:graphicData>
        </a:graphic>
      </p:graphicFrame>
      <p:sp>
        <p:nvSpPr>
          <p:cNvPr id="10" name="Rectangle 1"/>
          <p:cNvSpPr>
            <a:spLocks noChangeArrowheads="1"/>
          </p:cNvSpPr>
          <p:nvPr/>
        </p:nvSpPr>
        <p:spPr bwMode="auto">
          <a:xfrm>
            <a:off x="7628506" y="1773239"/>
            <a:ext cx="42977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19. Design elements identified as high or low risk.</a:t>
            </a:r>
            <a:endParaRPr kumimoji="0" lang="en-US"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1630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Rectangle 5"/>
          <p:cNvSpPr/>
          <p:nvPr/>
        </p:nvSpPr>
        <p:spPr>
          <a:xfrm>
            <a:off x="0" y="1626531"/>
            <a:ext cx="12192000" cy="3523297"/>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4000" kern="0" dirty="0">
                <a:solidFill>
                  <a:srgbClr val="FF0000"/>
                </a:solidFill>
                <a:latin typeface="Arial"/>
              </a:rPr>
              <a:t>ROI Framework</a:t>
            </a:r>
            <a:endParaRPr kumimoji="0" lang="en-US" sz="1800" b="0" i="0" u="none" strike="noStrike" kern="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412363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23</a:t>
            </a:fld>
            <a:endParaRPr lang="en-CA" dirty="0"/>
          </a:p>
        </p:txBody>
      </p:sp>
      <p:sp>
        <p:nvSpPr>
          <p:cNvPr id="8" name="Title 7"/>
          <p:cNvSpPr>
            <a:spLocks noGrp="1"/>
          </p:cNvSpPr>
          <p:nvPr>
            <p:ph type="title" idx="4294967295"/>
          </p:nvPr>
        </p:nvSpPr>
        <p:spPr>
          <a:xfrm>
            <a:off x="2083524" y="232680"/>
            <a:ext cx="9251950" cy="1152525"/>
          </a:xfrm>
        </p:spPr>
        <p:txBody>
          <a:bodyPr/>
          <a:lstStyle/>
          <a:p>
            <a:r>
              <a:rPr lang="en-CA" dirty="0"/>
              <a:t>ROI Framework</a:t>
            </a:r>
            <a:br>
              <a:rPr lang="en-CA" dirty="0"/>
            </a:br>
            <a:r>
              <a:rPr lang="en-US" sz="2400" dirty="0"/>
              <a:t>Spreadsheet</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graphicFrame>
        <p:nvGraphicFramePr>
          <p:cNvPr id="7" name="Content Placeholder 6">
            <a:hlinkClick r:id="rId4"/>
          </p:cNvPr>
          <p:cNvGraphicFramePr>
            <a:graphicFrameLocks noGrp="1" noChangeAspect="1"/>
          </p:cNvGraphicFramePr>
          <p:nvPr>
            <p:ph sz="quarter" idx="13"/>
            <p:extLst>
              <p:ext uri="{D42A27DB-BD31-4B8C-83A1-F6EECF244321}">
                <p14:modId xmlns:p14="http://schemas.microsoft.com/office/powerpoint/2010/main" val="3875645224"/>
              </p:ext>
            </p:extLst>
          </p:nvPr>
        </p:nvGraphicFramePr>
        <p:xfrm>
          <a:off x="4848225" y="981075"/>
          <a:ext cx="3722688" cy="3808413"/>
        </p:xfrm>
        <a:graphic>
          <a:graphicData uri="http://schemas.openxmlformats.org/presentationml/2006/ole">
            <mc:AlternateContent xmlns:mc="http://schemas.openxmlformats.org/markup-compatibility/2006">
              <mc:Choice xmlns:v="urn:schemas-microsoft-com:vml" Requires="v">
                <p:oleObj spid="_x0000_s1026" name="Worksheet" r:id="rId5" imgW="11818640" imgH="12092976" progId="Excel.Sheet.12">
                  <p:link updateAutomatic="1"/>
                </p:oleObj>
              </mc:Choice>
              <mc:Fallback>
                <p:oleObj name="Worksheet" r:id="rId5" imgW="11818640" imgH="12092976" progId="Excel.Sheet.12">
                  <p:link updateAutomatic="1"/>
                  <p:pic>
                    <p:nvPicPr>
                      <p:cNvPr id="7" name="Content Placeholder 6">
                        <a:hlinkClick r:id="rId4"/>
                      </p:cNvPr>
                      <p:cNvPicPr/>
                      <p:nvPr/>
                    </p:nvPicPr>
                    <p:blipFill>
                      <a:blip r:embed="rId6"/>
                      <a:stretch>
                        <a:fillRect/>
                      </a:stretch>
                    </p:blipFill>
                    <p:spPr>
                      <a:xfrm>
                        <a:off x="4848225" y="981075"/>
                        <a:ext cx="3722688" cy="3808413"/>
                      </a:xfrm>
                      <a:prstGeom prst="rect">
                        <a:avLst/>
                      </a:prstGeom>
                    </p:spPr>
                  </p:pic>
                </p:oleObj>
              </mc:Fallback>
            </mc:AlternateContent>
          </a:graphicData>
        </a:graphic>
      </p:graphicFrame>
      <p:sp>
        <p:nvSpPr>
          <p:cNvPr id="12" name="Content Placeholder 3"/>
          <p:cNvSpPr txBox="1">
            <a:spLocks/>
          </p:cNvSpPr>
          <p:nvPr/>
        </p:nvSpPr>
        <p:spPr>
          <a:xfrm>
            <a:off x="1976720" y="3078865"/>
            <a:ext cx="9251950" cy="3121909"/>
          </a:xfrm>
          <a:prstGeom prst="rect">
            <a:avLst/>
          </a:prstGeom>
        </p:spPr>
        <p:txBody>
          <a:bodyPr vert="horz" lIns="91440" tIns="45720" rIns="91440" bIns="45720" rtlCol="0" anchor="b">
            <a:normAutofit/>
          </a:bodyPr>
          <a:lst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Cost categories</a:t>
            </a:r>
          </a:p>
          <a:p>
            <a:r>
              <a:rPr lang="en-US" dirty="0"/>
              <a:t>Benefit categories</a:t>
            </a:r>
          </a:p>
          <a:p>
            <a:r>
              <a:rPr lang="en-US" dirty="0"/>
              <a:t>Other benefits to consider (not captured in study)</a:t>
            </a:r>
          </a:p>
        </p:txBody>
      </p:sp>
    </p:spTree>
    <p:extLst>
      <p:ext uri="{BB962C8B-B14F-4D97-AF65-F5344CB8AC3E}">
        <p14:creationId xmlns:p14="http://schemas.microsoft.com/office/powerpoint/2010/main" val="403437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Rectangle 5"/>
          <p:cNvSpPr/>
          <p:nvPr/>
        </p:nvSpPr>
        <p:spPr>
          <a:xfrm>
            <a:off x="0" y="1626531"/>
            <a:ext cx="12192000" cy="3523297"/>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4000" kern="0" dirty="0">
                <a:solidFill>
                  <a:srgbClr val="FF0000"/>
                </a:solidFill>
                <a:latin typeface="Arial"/>
              </a:rPr>
              <a:t>Recommendations and Conclusions</a:t>
            </a:r>
            <a:endParaRPr kumimoji="0" lang="en-US" sz="1800" b="0" i="0" u="none" strike="noStrike" kern="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409953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25</a:t>
            </a:fld>
            <a:endParaRPr lang="en-CA" dirty="0"/>
          </a:p>
        </p:txBody>
      </p:sp>
      <p:sp>
        <p:nvSpPr>
          <p:cNvPr id="8" name="Title 7"/>
          <p:cNvSpPr>
            <a:spLocks noGrp="1"/>
          </p:cNvSpPr>
          <p:nvPr>
            <p:ph type="title" idx="4294967295"/>
          </p:nvPr>
        </p:nvSpPr>
        <p:spPr>
          <a:xfrm>
            <a:off x="2083524" y="232680"/>
            <a:ext cx="9251950" cy="1152525"/>
          </a:xfrm>
        </p:spPr>
        <p:txBody>
          <a:bodyPr/>
          <a:lstStyle/>
          <a:p>
            <a:r>
              <a:rPr lang="en-CA" dirty="0"/>
              <a:t>Recommendations and Conclusions</a:t>
            </a:r>
            <a:br>
              <a:rPr lang="en-CA" dirty="0"/>
            </a:br>
            <a:r>
              <a:rPr lang="en-US" sz="2400" dirty="0"/>
              <a:t>Outreach, Education, and Multi-disciplinary Collaboration</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
        <p:nvSpPr>
          <p:cNvPr id="9" name="Content Placeholder 8"/>
          <p:cNvSpPr>
            <a:spLocks noGrp="1"/>
          </p:cNvSpPr>
          <p:nvPr>
            <p:ph sz="quarter" idx="13"/>
          </p:nvPr>
        </p:nvSpPr>
        <p:spPr>
          <a:xfrm>
            <a:off x="2083524" y="1781682"/>
            <a:ext cx="9251950" cy="3851474"/>
          </a:xfrm>
        </p:spPr>
        <p:txBody>
          <a:bodyPr>
            <a:normAutofit lnSpcReduction="10000"/>
          </a:bodyPr>
          <a:lstStyle/>
          <a:p>
            <a:r>
              <a:rPr lang="en-US" dirty="0"/>
              <a:t>Outreach to educate internal and external stakeholders</a:t>
            </a:r>
          </a:p>
          <a:p>
            <a:pPr lvl="1"/>
            <a:r>
              <a:rPr lang="en-US" dirty="0"/>
              <a:t>When does digital data works well (use cases)?</a:t>
            </a:r>
          </a:p>
          <a:p>
            <a:pPr lvl="1"/>
            <a:r>
              <a:rPr lang="en-US" dirty="0"/>
              <a:t>What tools are available to produce, view and share information?</a:t>
            </a:r>
          </a:p>
          <a:p>
            <a:pPr lvl="1"/>
            <a:r>
              <a:rPr lang="en-US" dirty="0"/>
              <a:t>How do we get there together?</a:t>
            </a:r>
          </a:p>
          <a:p>
            <a:r>
              <a:rPr lang="en-US" dirty="0"/>
              <a:t>Establish a framework for multi-disciplinary collaboration</a:t>
            </a:r>
          </a:p>
          <a:p>
            <a:pPr lvl="1"/>
            <a:r>
              <a:rPr lang="en-US" dirty="0"/>
              <a:t>Collaborative milestone review (clash detection, constructability)</a:t>
            </a:r>
          </a:p>
          <a:p>
            <a:pPr lvl="1"/>
            <a:r>
              <a:rPr lang="en-US" dirty="0"/>
              <a:t>Data exchanges between disciplines (survey, design, bridge, hydraulics, etc.)</a:t>
            </a:r>
          </a:p>
          <a:p>
            <a:r>
              <a:rPr lang="en-US" dirty="0"/>
              <a:t>Develop training for construction inspection digital processes</a:t>
            </a:r>
          </a:p>
          <a:p>
            <a:pPr lvl="1"/>
            <a:r>
              <a:rPr lang="en-US" dirty="0"/>
              <a:t>Data, tools, processes, and people.</a:t>
            </a:r>
          </a:p>
        </p:txBody>
      </p:sp>
    </p:spTree>
    <p:extLst>
      <p:ext uri="{BB962C8B-B14F-4D97-AF65-F5344CB8AC3E}">
        <p14:creationId xmlns:p14="http://schemas.microsoft.com/office/powerpoint/2010/main" val="59691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26</a:t>
            </a:fld>
            <a:endParaRPr lang="en-CA" dirty="0"/>
          </a:p>
        </p:txBody>
      </p:sp>
      <p:sp>
        <p:nvSpPr>
          <p:cNvPr id="8" name="Title 7"/>
          <p:cNvSpPr>
            <a:spLocks noGrp="1"/>
          </p:cNvSpPr>
          <p:nvPr>
            <p:ph type="title" idx="4294967295"/>
          </p:nvPr>
        </p:nvSpPr>
        <p:spPr>
          <a:xfrm>
            <a:off x="2083524" y="232680"/>
            <a:ext cx="9251950" cy="1152525"/>
          </a:xfrm>
        </p:spPr>
        <p:txBody>
          <a:bodyPr/>
          <a:lstStyle/>
          <a:p>
            <a:r>
              <a:rPr lang="en-CA" dirty="0"/>
              <a:t>Recommendations and Conclusions</a:t>
            </a:r>
            <a:br>
              <a:rPr lang="en-CA" dirty="0"/>
            </a:br>
            <a:r>
              <a:rPr lang="en-US" sz="2400" dirty="0"/>
              <a:t>Outreach, Education, and Multi-disciplinary Collaboration</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70374503"/>
              </p:ext>
            </p:extLst>
          </p:nvPr>
        </p:nvGraphicFramePr>
        <p:xfrm>
          <a:off x="1913034" y="1385205"/>
          <a:ext cx="9842307" cy="5094295"/>
        </p:xfrm>
        <a:graphic>
          <a:graphicData uri="http://schemas.openxmlformats.org/drawingml/2006/table">
            <a:tbl>
              <a:tblPr firstRow="1" firstCol="1" bandRow="1">
                <a:tableStyleId>{5C22544A-7EE6-4342-B048-85BDC9FD1C3A}</a:tableStyleId>
              </a:tblPr>
              <a:tblGrid>
                <a:gridCol w="3280769">
                  <a:extLst>
                    <a:ext uri="{9D8B030D-6E8A-4147-A177-3AD203B41FA5}">
                      <a16:colId xmlns:a16="http://schemas.microsoft.com/office/drawing/2014/main" val="1508436870"/>
                    </a:ext>
                  </a:extLst>
                </a:gridCol>
                <a:gridCol w="3280769">
                  <a:extLst>
                    <a:ext uri="{9D8B030D-6E8A-4147-A177-3AD203B41FA5}">
                      <a16:colId xmlns:a16="http://schemas.microsoft.com/office/drawing/2014/main" val="1959940431"/>
                    </a:ext>
                  </a:extLst>
                </a:gridCol>
                <a:gridCol w="3280769">
                  <a:extLst>
                    <a:ext uri="{9D8B030D-6E8A-4147-A177-3AD203B41FA5}">
                      <a16:colId xmlns:a16="http://schemas.microsoft.com/office/drawing/2014/main" val="198673703"/>
                    </a:ext>
                  </a:extLst>
                </a:gridCol>
              </a:tblGrid>
              <a:tr h="235172">
                <a:tc>
                  <a:txBody>
                    <a:bodyPr/>
                    <a:lstStyle/>
                    <a:p>
                      <a:pPr marL="0" marR="0">
                        <a:spcBef>
                          <a:spcPts val="0"/>
                        </a:spcBef>
                        <a:spcAft>
                          <a:spcPts val="0"/>
                        </a:spcAft>
                      </a:pPr>
                      <a:r>
                        <a:rPr lang="en-US" sz="1000" dirty="0">
                          <a:effectLst/>
                        </a:rPr>
                        <a:t>Core Knowledge 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0" marR="0" algn="ctr">
                        <a:spcBef>
                          <a:spcPts val="0"/>
                        </a:spcBef>
                        <a:spcAft>
                          <a:spcPts val="0"/>
                        </a:spcAft>
                      </a:pPr>
                      <a:r>
                        <a:rPr lang="en-US" sz="1000">
                          <a:effectLst/>
                        </a:rPr>
                        <a:t>Suitable Topics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0" marR="0" algn="ctr">
                        <a:spcBef>
                          <a:spcPts val="0"/>
                        </a:spcBef>
                        <a:spcAft>
                          <a:spcPts val="0"/>
                        </a:spcAft>
                      </a:pPr>
                      <a:r>
                        <a:rPr lang="en-US" sz="1000">
                          <a:effectLst/>
                        </a:rPr>
                        <a:t>Training Medium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extLst>
                  <a:ext uri="{0D108BD9-81ED-4DB2-BD59-A6C34878D82A}">
                    <a16:rowId xmlns:a16="http://schemas.microsoft.com/office/drawing/2014/main" val="195881754"/>
                  </a:ext>
                </a:extLst>
              </a:tr>
              <a:tr h="1014329">
                <a:tc>
                  <a:txBody>
                    <a:bodyPr/>
                    <a:lstStyle/>
                    <a:p>
                      <a:pPr marL="0" marR="0">
                        <a:spcBef>
                          <a:spcPts val="0"/>
                        </a:spcBef>
                        <a:spcAft>
                          <a:spcPts val="300"/>
                        </a:spcAft>
                      </a:pPr>
                      <a:r>
                        <a:rPr lang="en-US" sz="1000" dirty="0">
                          <a:effectLst/>
                        </a:rPr>
                        <a:t>Policy and procedures</a:t>
                      </a:r>
                    </a:p>
                    <a:p>
                      <a:pPr marL="0" marR="0">
                        <a:lnSpc>
                          <a:spcPct val="90000"/>
                        </a:lnSpc>
                        <a:spcBef>
                          <a:spcPts val="0"/>
                        </a:spcBef>
                        <a:spcAft>
                          <a:spcPts val="600"/>
                        </a:spcAft>
                      </a:pPr>
                      <a:r>
                        <a:rPr lang="en-US" sz="1000" b="0" dirty="0">
                          <a:effectLst/>
                        </a:rPr>
                        <a:t>Updates to construction specifications and manuals should be made to ensure alignment with the use of digital data (e.g., items to be checked, tolerances, timing). </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Overview of policies and specifications for 3D model-centric activities.</a:t>
                      </a:r>
                    </a:p>
                    <a:p>
                      <a:pPr marL="342900" marR="0" lvl="0" indent="-342900">
                        <a:lnSpc>
                          <a:spcPct val="100000"/>
                        </a:lnSpc>
                        <a:spcBef>
                          <a:spcPts val="0"/>
                        </a:spcBef>
                        <a:spcAft>
                          <a:spcPts val="1200"/>
                        </a:spcAft>
                        <a:buFont typeface="Symbol" panose="05050102010706020507" pitchFamily="18" charset="2"/>
                        <a:buChar char=""/>
                      </a:pPr>
                      <a:r>
                        <a:rPr lang="en-US" sz="1000" dirty="0">
                          <a:effectLst/>
                        </a:rPr>
                        <a:t>Overview of model-based inspection activities.</a:t>
                      </a:r>
                    </a:p>
                    <a:p>
                      <a:pPr marL="342900" marR="0" lvl="0" indent="-342900">
                        <a:lnSpc>
                          <a:spcPct val="100000"/>
                        </a:lnSpc>
                        <a:spcBef>
                          <a:spcPts val="0"/>
                        </a:spcBef>
                        <a:spcAft>
                          <a:spcPts val="800"/>
                        </a:spcAft>
                        <a:buFont typeface="Symbol" panose="05050102010706020507" pitchFamily="18" charset="2"/>
                        <a:buChar char=""/>
                      </a:pPr>
                      <a:r>
                        <a:rPr lang="en-US" sz="1000" dirty="0">
                          <a:effectLst/>
                        </a:rPr>
                        <a:t>Selection of appropriate survey equipment for different activities based on accepted tolerances.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Live webinar for initial regional training.</a:t>
                      </a:r>
                    </a:p>
                    <a:p>
                      <a:pPr marL="342900" marR="0" lvl="0" indent="-342900">
                        <a:lnSpc>
                          <a:spcPct val="100000"/>
                        </a:lnSpc>
                        <a:spcBef>
                          <a:spcPts val="0"/>
                        </a:spcBef>
                        <a:spcAft>
                          <a:spcPts val="800"/>
                        </a:spcAft>
                        <a:buFont typeface="Symbol" panose="05050102010706020507" pitchFamily="18" charset="2"/>
                        <a:buChar char=""/>
                      </a:pPr>
                      <a:r>
                        <a:rPr lang="en-US" sz="1000" dirty="0">
                          <a:effectLst/>
                        </a:rPr>
                        <a:t>Online videos and updated construction guidelines and specifications.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extLst>
                  <a:ext uri="{0D108BD9-81ED-4DB2-BD59-A6C34878D82A}">
                    <a16:rowId xmlns:a16="http://schemas.microsoft.com/office/drawing/2014/main" val="3664534916"/>
                  </a:ext>
                </a:extLst>
              </a:tr>
              <a:tr h="688253">
                <a:tc>
                  <a:txBody>
                    <a:bodyPr/>
                    <a:lstStyle/>
                    <a:p>
                      <a:pPr marL="0" marR="0">
                        <a:spcBef>
                          <a:spcPts val="0"/>
                        </a:spcBef>
                        <a:spcAft>
                          <a:spcPts val="300"/>
                        </a:spcAft>
                      </a:pPr>
                      <a:r>
                        <a:rPr lang="en-US" sz="1000" dirty="0">
                          <a:effectLst/>
                        </a:rPr>
                        <a:t>Surveying basic concepts</a:t>
                      </a:r>
                    </a:p>
                    <a:p>
                      <a:pPr marL="0" marR="0">
                        <a:lnSpc>
                          <a:spcPct val="90000"/>
                        </a:lnSpc>
                        <a:spcBef>
                          <a:spcPts val="0"/>
                        </a:spcBef>
                        <a:spcAft>
                          <a:spcPts val="600"/>
                        </a:spcAft>
                      </a:pPr>
                      <a:r>
                        <a:rPr lang="en-US" sz="1000" b="0" dirty="0">
                          <a:effectLst/>
                        </a:rPr>
                        <a:t>General overview of mapping fundamentals. It may be beneficial to work with local colleges to develop a basic online course.</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342900" marR="0" lvl="0" indent="-342900">
                        <a:lnSpc>
                          <a:spcPct val="100000"/>
                        </a:lnSpc>
                        <a:spcBef>
                          <a:spcPts val="0"/>
                        </a:spcBef>
                        <a:spcAft>
                          <a:spcPts val="800"/>
                        </a:spcAft>
                        <a:buFont typeface="Symbol" panose="05050102010706020507" pitchFamily="18" charset="2"/>
                        <a:buChar char=""/>
                      </a:pPr>
                      <a:r>
                        <a:rPr lang="en-US" sz="1000" dirty="0">
                          <a:effectLst/>
                        </a:rPr>
                        <a:t>Coordinate systems, project scale-factors, and site localization.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Online video tutorials</a:t>
                      </a:r>
                    </a:p>
                    <a:p>
                      <a:pPr marL="342900" marR="0" lvl="0" indent="-342900">
                        <a:lnSpc>
                          <a:spcPct val="100000"/>
                        </a:lnSpc>
                        <a:spcBef>
                          <a:spcPts val="0"/>
                        </a:spcBef>
                        <a:spcAft>
                          <a:spcPts val="800"/>
                        </a:spcAft>
                        <a:buFont typeface="Symbol" panose="05050102010706020507" pitchFamily="18" charset="2"/>
                        <a:buChar char=""/>
                      </a:pPr>
                      <a:r>
                        <a:rPr lang="en-US" sz="1000" dirty="0">
                          <a:effectLst/>
                        </a:rPr>
                        <a:t>Quick reference sheets.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extLst>
                  <a:ext uri="{0D108BD9-81ED-4DB2-BD59-A6C34878D82A}">
                    <a16:rowId xmlns:a16="http://schemas.microsoft.com/office/drawing/2014/main" val="1812460328"/>
                  </a:ext>
                </a:extLst>
              </a:tr>
              <a:tr h="988477">
                <a:tc>
                  <a:txBody>
                    <a:bodyPr/>
                    <a:lstStyle/>
                    <a:p>
                      <a:pPr marL="0" marR="0">
                        <a:spcBef>
                          <a:spcPts val="0"/>
                        </a:spcBef>
                        <a:spcAft>
                          <a:spcPts val="300"/>
                        </a:spcAft>
                      </a:pPr>
                      <a:r>
                        <a:rPr lang="en-US" sz="1000" dirty="0">
                          <a:effectLst/>
                        </a:rPr>
                        <a:t>Survey hardware and software skills</a:t>
                      </a:r>
                    </a:p>
                    <a:p>
                      <a:pPr marL="0" marR="0">
                        <a:lnSpc>
                          <a:spcPct val="90000"/>
                        </a:lnSpc>
                        <a:spcBef>
                          <a:spcPts val="0"/>
                        </a:spcBef>
                        <a:spcAft>
                          <a:spcPts val="600"/>
                        </a:spcAft>
                      </a:pPr>
                      <a:r>
                        <a:rPr lang="en-US" sz="1000" b="0" dirty="0">
                          <a:effectLst/>
                        </a:rPr>
                        <a:t>Instructions for using modern surveying equipment. It may be beneficial to work with equipment vendor or surveying consultants to develop a sustainable training program.</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Overview of survey equipment setup, data collection and analysis techniques.</a:t>
                      </a:r>
                    </a:p>
                    <a:p>
                      <a:pPr marL="342900" marR="0" lvl="0" indent="-342900">
                        <a:lnSpc>
                          <a:spcPct val="100000"/>
                        </a:lnSpc>
                        <a:spcBef>
                          <a:spcPts val="0"/>
                        </a:spcBef>
                        <a:spcAft>
                          <a:spcPts val="800"/>
                        </a:spcAft>
                        <a:buFont typeface="Symbol" panose="05050102010706020507" pitchFamily="18" charset="2"/>
                        <a:buChar char=""/>
                      </a:pPr>
                      <a:r>
                        <a:rPr lang="en-US" sz="1000" dirty="0">
                          <a:effectLst/>
                        </a:rPr>
                        <a:t>Equipment use, demonstrations, situational learning, troubleshooting, and train-the trainer opportunities.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a:effectLst/>
                        </a:rPr>
                        <a:t>Initial “train-the-trainer” hands-on training. </a:t>
                      </a:r>
                    </a:p>
                    <a:p>
                      <a:pPr marL="342900" marR="0" lvl="0" indent="-342900">
                        <a:lnSpc>
                          <a:spcPct val="100000"/>
                        </a:lnSpc>
                        <a:spcBef>
                          <a:spcPts val="0"/>
                        </a:spcBef>
                        <a:spcAft>
                          <a:spcPts val="1200"/>
                        </a:spcAft>
                        <a:buFont typeface="Symbol" panose="05050102010706020507" pitchFamily="18" charset="2"/>
                        <a:buChar char=""/>
                      </a:pPr>
                      <a:r>
                        <a:rPr lang="en-US" sz="1000">
                          <a:effectLst/>
                        </a:rPr>
                        <a:t>Equipment and software training manual.</a:t>
                      </a:r>
                    </a:p>
                    <a:p>
                      <a:pPr marL="342900" marR="0" lvl="0" indent="-342900">
                        <a:lnSpc>
                          <a:spcPct val="100000"/>
                        </a:lnSpc>
                        <a:spcBef>
                          <a:spcPts val="0"/>
                        </a:spcBef>
                        <a:spcAft>
                          <a:spcPts val="800"/>
                        </a:spcAft>
                        <a:buFont typeface="Symbol" panose="05050102010706020507" pitchFamily="18" charset="2"/>
                        <a:buChar char=""/>
                      </a:pPr>
                      <a:r>
                        <a:rPr lang="en-US" sz="1000">
                          <a:effectLst/>
                        </a:rPr>
                        <a:t>Online video tutorials and on-the-job training.</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extLst>
                  <a:ext uri="{0D108BD9-81ED-4DB2-BD59-A6C34878D82A}">
                    <a16:rowId xmlns:a16="http://schemas.microsoft.com/office/drawing/2014/main" val="1746677811"/>
                  </a:ext>
                </a:extLst>
              </a:tr>
              <a:tr h="1046451">
                <a:tc>
                  <a:txBody>
                    <a:bodyPr/>
                    <a:lstStyle/>
                    <a:p>
                      <a:pPr marL="0" marR="0">
                        <a:spcBef>
                          <a:spcPts val="0"/>
                        </a:spcBef>
                        <a:spcAft>
                          <a:spcPts val="300"/>
                        </a:spcAft>
                      </a:pPr>
                      <a:r>
                        <a:rPr lang="en-US" sz="1000" dirty="0">
                          <a:effectLst/>
                        </a:rPr>
                        <a:t>Digital data software skills</a:t>
                      </a:r>
                    </a:p>
                    <a:p>
                      <a:pPr marL="0" marR="0">
                        <a:lnSpc>
                          <a:spcPct val="90000"/>
                        </a:lnSpc>
                        <a:spcBef>
                          <a:spcPts val="0"/>
                        </a:spcBef>
                        <a:spcAft>
                          <a:spcPts val="600"/>
                        </a:spcAft>
                      </a:pPr>
                      <a:r>
                        <a:rPr lang="en-US" sz="1000" b="0" dirty="0">
                          <a:effectLst/>
                        </a:rPr>
                        <a:t>Instructions on using various programs on specific hardware, including mobile applications, CADD software, and databases.</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Operation of data collection software and the use of digital to verify location and elevations and measure quantities.</a:t>
                      </a:r>
                    </a:p>
                    <a:p>
                      <a:pPr marL="342900" marR="0" lvl="0" indent="-342900">
                        <a:lnSpc>
                          <a:spcPct val="100000"/>
                        </a:lnSpc>
                        <a:spcBef>
                          <a:spcPts val="0"/>
                        </a:spcBef>
                        <a:spcAft>
                          <a:spcPts val="800"/>
                        </a:spcAft>
                        <a:buFont typeface="Symbol" panose="05050102010706020507" pitchFamily="18" charset="2"/>
                        <a:buChar char=""/>
                      </a:pPr>
                      <a:r>
                        <a:rPr lang="en-US" sz="1000" dirty="0">
                          <a:effectLst/>
                        </a:rPr>
                        <a:t>Reviewing and updating CADD data.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Initial “train-the-trainer” instructor-led and hands-on training. </a:t>
                      </a:r>
                    </a:p>
                    <a:p>
                      <a:pPr marL="342900" marR="0" lvl="0" indent="-342900">
                        <a:lnSpc>
                          <a:spcPct val="100000"/>
                        </a:lnSpc>
                        <a:spcBef>
                          <a:spcPts val="0"/>
                        </a:spcBef>
                        <a:spcAft>
                          <a:spcPts val="1200"/>
                        </a:spcAft>
                        <a:buFont typeface="Symbol" panose="05050102010706020507" pitchFamily="18" charset="2"/>
                        <a:buChar char=""/>
                      </a:pPr>
                      <a:r>
                        <a:rPr lang="en-US" sz="1000" dirty="0">
                          <a:effectLst/>
                        </a:rPr>
                        <a:t>Online video tutorials and on-the-job training</a:t>
                      </a:r>
                    </a:p>
                    <a:p>
                      <a:pPr marL="171450" marR="0" indent="-171450">
                        <a:lnSpc>
                          <a:spcPct val="100000"/>
                        </a:lnSpc>
                        <a:spcBef>
                          <a:spcPts val="0"/>
                        </a:spcBef>
                        <a:spcAft>
                          <a:spcPts val="6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extLst>
                  <a:ext uri="{0D108BD9-81ED-4DB2-BD59-A6C34878D82A}">
                    <a16:rowId xmlns:a16="http://schemas.microsoft.com/office/drawing/2014/main" val="708708206"/>
                  </a:ext>
                </a:extLst>
              </a:tr>
              <a:tr h="688747">
                <a:tc>
                  <a:txBody>
                    <a:bodyPr/>
                    <a:lstStyle/>
                    <a:p>
                      <a:pPr marL="0" marR="0">
                        <a:spcBef>
                          <a:spcPts val="0"/>
                        </a:spcBef>
                        <a:spcAft>
                          <a:spcPts val="300"/>
                        </a:spcAft>
                      </a:pPr>
                      <a:r>
                        <a:rPr lang="en-US" sz="1000" dirty="0">
                          <a:effectLst/>
                        </a:rPr>
                        <a:t>Data Management</a:t>
                      </a:r>
                    </a:p>
                    <a:p>
                      <a:pPr marL="0" marR="0">
                        <a:lnSpc>
                          <a:spcPct val="90000"/>
                        </a:lnSpc>
                        <a:spcBef>
                          <a:spcPts val="0"/>
                        </a:spcBef>
                        <a:spcAft>
                          <a:spcPts val="600"/>
                        </a:spcAft>
                      </a:pPr>
                      <a:r>
                        <a:rPr lang="en-US" sz="1000" b="0" dirty="0">
                          <a:effectLst/>
                        </a:rPr>
                        <a:t>Instructions for managing data files, including version control, review and validation of data, and collaboration tools.</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418" marR="37418" marT="37418" marB="37418"/>
                </a:tc>
                <a:tc>
                  <a:txBody>
                    <a:bodyPr/>
                    <a:lstStyle/>
                    <a:p>
                      <a:pPr marL="342900" marR="0" lvl="0" indent="-342900">
                        <a:lnSpc>
                          <a:spcPct val="100000"/>
                        </a:lnSpc>
                        <a:spcBef>
                          <a:spcPts val="0"/>
                        </a:spcBef>
                        <a:spcAft>
                          <a:spcPts val="800"/>
                        </a:spcAft>
                        <a:buFont typeface="Symbol" panose="05050102010706020507" pitchFamily="18" charset="2"/>
                        <a:buChar char=""/>
                      </a:pPr>
                      <a:r>
                        <a:rPr lang="en-US" sz="1000">
                          <a:effectLst/>
                        </a:rPr>
                        <a:t>Naming convention, workflows for data management, file types, and acceptable formats.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tc>
                  <a:txBody>
                    <a:bodyPr/>
                    <a:lstStyle/>
                    <a:p>
                      <a:pPr marL="342900" marR="0" lvl="0" indent="-342900">
                        <a:lnSpc>
                          <a:spcPct val="100000"/>
                        </a:lnSpc>
                        <a:spcBef>
                          <a:spcPts val="0"/>
                        </a:spcBef>
                        <a:spcAft>
                          <a:spcPts val="1200"/>
                        </a:spcAft>
                        <a:buFont typeface="Symbol" panose="05050102010706020507" pitchFamily="18" charset="2"/>
                        <a:buChar char=""/>
                      </a:pPr>
                      <a:r>
                        <a:rPr lang="en-US" sz="1000" dirty="0">
                          <a:effectLst/>
                        </a:rPr>
                        <a:t>Live webinar for initial regional training.</a:t>
                      </a:r>
                    </a:p>
                    <a:p>
                      <a:pPr marL="342900" marR="0" lvl="0" indent="-342900">
                        <a:lnSpc>
                          <a:spcPct val="100000"/>
                        </a:lnSpc>
                        <a:spcBef>
                          <a:spcPts val="0"/>
                        </a:spcBef>
                        <a:spcAft>
                          <a:spcPts val="800"/>
                        </a:spcAft>
                        <a:buFont typeface="Symbol" panose="05050102010706020507" pitchFamily="18" charset="2"/>
                        <a:buChar char=""/>
                      </a:pPr>
                      <a:r>
                        <a:rPr lang="en-US" sz="1000" dirty="0">
                          <a:effectLst/>
                        </a:rPr>
                        <a:t>Online videos and updated CADD guidelines and specifications.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7418" marR="37418" marT="37418" marB="37418"/>
                </a:tc>
                <a:extLst>
                  <a:ext uri="{0D108BD9-81ED-4DB2-BD59-A6C34878D82A}">
                    <a16:rowId xmlns:a16="http://schemas.microsoft.com/office/drawing/2014/main" val="2298090038"/>
                  </a:ext>
                </a:extLst>
              </a:tr>
            </a:tbl>
          </a:graphicData>
        </a:graphic>
      </p:graphicFrame>
      <p:sp>
        <p:nvSpPr>
          <p:cNvPr id="7" name="Rectangle 1"/>
          <p:cNvSpPr>
            <a:spLocks noChangeArrowheads="1"/>
          </p:cNvSpPr>
          <p:nvPr/>
        </p:nvSpPr>
        <p:spPr bwMode="auto">
          <a:xfrm>
            <a:off x="1849986" y="1089799"/>
            <a:ext cx="877781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22. Recommendations for development of core knowledge area topics and training framework.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344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27</a:t>
            </a:fld>
            <a:endParaRPr lang="en-CA" dirty="0"/>
          </a:p>
        </p:txBody>
      </p:sp>
      <p:sp>
        <p:nvSpPr>
          <p:cNvPr id="4" name="Content Placeholder 3"/>
          <p:cNvSpPr>
            <a:spLocks noGrp="1"/>
          </p:cNvSpPr>
          <p:nvPr>
            <p:ph sz="quarter" idx="13"/>
          </p:nvPr>
        </p:nvSpPr>
        <p:spPr>
          <a:xfrm>
            <a:off x="2083524" y="1449388"/>
            <a:ext cx="9251950" cy="4356100"/>
          </a:xfrm>
        </p:spPr>
        <p:txBody>
          <a:bodyPr/>
          <a:lstStyle/>
          <a:p>
            <a:r>
              <a:rPr lang="en-US" dirty="0"/>
              <a:t>General Requirements</a:t>
            </a:r>
          </a:p>
          <a:p>
            <a:r>
              <a:rPr lang="en-US" dirty="0"/>
              <a:t>Model Development Specifications</a:t>
            </a:r>
          </a:p>
          <a:p>
            <a:r>
              <a:rPr lang="en-US" dirty="0"/>
              <a:t>Data Management Guidelines</a:t>
            </a:r>
          </a:p>
          <a:p>
            <a:r>
              <a:rPr lang="en-US" dirty="0"/>
              <a:t>Special Provisions</a:t>
            </a:r>
          </a:p>
          <a:p>
            <a:r>
              <a:rPr lang="en-US" dirty="0"/>
              <a:t>Lean Processes</a:t>
            </a:r>
          </a:p>
        </p:txBody>
      </p:sp>
      <p:sp>
        <p:nvSpPr>
          <p:cNvPr id="8" name="Title 7"/>
          <p:cNvSpPr>
            <a:spLocks noGrp="1"/>
          </p:cNvSpPr>
          <p:nvPr>
            <p:ph type="title" idx="4294967295"/>
          </p:nvPr>
        </p:nvSpPr>
        <p:spPr>
          <a:xfrm>
            <a:off x="2083524" y="232680"/>
            <a:ext cx="9251950" cy="1152525"/>
          </a:xfrm>
        </p:spPr>
        <p:txBody>
          <a:bodyPr/>
          <a:lstStyle/>
          <a:p>
            <a:r>
              <a:rPr lang="en-CA" dirty="0"/>
              <a:t>Recommendations and Conclusions</a:t>
            </a:r>
            <a:br>
              <a:rPr lang="en-CA" dirty="0"/>
            </a:br>
            <a:r>
              <a:rPr lang="en-US" sz="2400" dirty="0"/>
              <a:t>Framework for Contractual 3D Model Requirements</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Tree>
    <p:extLst>
      <p:ext uri="{BB962C8B-B14F-4D97-AF65-F5344CB8AC3E}">
        <p14:creationId xmlns:p14="http://schemas.microsoft.com/office/powerpoint/2010/main" val="230049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28</a:t>
            </a:fld>
            <a:endParaRPr lang="en-CA" dirty="0"/>
          </a:p>
        </p:txBody>
      </p:sp>
      <p:sp>
        <p:nvSpPr>
          <p:cNvPr id="8" name="Title 7"/>
          <p:cNvSpPr>
            <a:spLocks noGrp="1"/>
          </p:cNvSpPr>
          <p:nvPr>
            <p:ph type="title" idx="4294967295"/>
          </p:nvPr>
        </p:nvSpPr>
        <p:spPr>
          <a:xfrm>
            <a:off x="2083524" y="232680"/>
            <a:ext cx="9251950" cy="1152525"/>
          </a:xfrm>
        </p:spPr>
        <p:txBody>
          <a:bodyPr/>
          <a:lstStyle/>
          <a:p>
            <a:r>
              <a:rPr lang="en-CA" dirty="0"/>
              <a:t>Recommendations and Conclusions</a:t>
            </a:r>
            <a:br>
              <a:rPr lang="en-CA" dirty="0"/>
            </a:br>
            <a:r>
              <a:rPr lang="en-US" sz="2400" dirty="0"/>
              <a:t>Framework for Contractual 3D Model Requirements</a:t>
            </a:r>
            <a:endParaRPr lang="en-US" dirty="0"/>
          </a:p>
        </p:txBody>
      </p:sp>
      <p:sp>
        <p:nvSpPr>
          <p:cNvPr id="5" name="Titre 1"/>
          <p:cNvSpPr txBox="1">
            <a:spLocks/>
          </p:cNvSpPr>
          <p:nvPr/>
        </p:nvSpPr>
        <p:spPr>
          <a:xfrm>
            <a:off x="2208214" y="620713"/>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pic>
        <p:nvPicPr>
          <p:cNvPr id="9" name="Picture 8">
            <a:extLst>
              <a:ext uri="{FF2B5EF4-FFF2-40B4-BE49-F238E27FC236}">
                <a16:creationId xmlns:a16="http://schemas.microsoft.com/office/drawing/2014/main" id="{1234F8A2-D3C4-4A3A-9343-32E021B0671A}"/>
              </a:ext>
            </a:extLst>
          </p:cNvPr>
          <p:cNvPicPr>
            <a:picLocks noChangeAspect="1"/>
          </p:cNvPicPr>
          <p:nvPr/>
        </p:nvPicPr>
        <p:blipFill>
          <a:blip r:embed="rId3"/>
          <a:stretch>
            <a:fillRect/>
          </a:stretch>
        </p:blipFill>
        <p:spPr>
          <a:xfrm>
            <a:off x="3581400" y="1076482"/>
            <a:ext cx="6339840" cy="5592272"/>
          </a:xfrm>
          <a:prstGeom prst="rect">
            <a:avLst/>
          </a:prstGeom>
        </p:spPr>
      </p:pic>
    </p:spTree>
    <p:extLst>
      <p:ext uri="{BB962C8B-B14F-4D97-AF65-F5344CB8AC3E}">
        <p14:creationId xmlns:p14="http://schemas.microsoft.com/office/powerpoint/2010/main" val="96817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26D77-2960-1A4A-B5CA-B95B3484A035}" type="slidenum">
              <a:rPr lang="en-CA" smtClean="0"/>
              <a:t>29</a:t>
            </a:fld>
            <a:endParaRPr lang="en-CA" dirty="0"/>
          </a:p>
        </p:txBody>
      </p:sp>
      <p:sp>
        <p:nvSpPr>
          <p:cNvPr id="8" name="Title 7"/>
          <p:cNvSpPr>
            <a:spLocks noGrp="1"/>
          </p:cNvSpPr>
          <p:nvPr>
            <p:ph type="title" idx="4294967295"/>
          </p:nvPr>
        </p:nvSpPr>
        <p:spPr>
          <a:xfrm>
            <a:off x="2083524" y="232680"/>
            <a:ext cx="9251950" cy="1152525"/>
          </a:xfrm>
        </p:spPr>
        <p:txBody>
          <a:bodyPr/>
          <a:lstStyle/>
          <a:p>
            <a:r>
              <a:rPr lang="en-CA" dirty="0"/>
              <a:t>Recommendations and Conclusions</a:t>
            </a:r>
            <a:br>
              <a:rPr lang="en-CA" dirty="0"/>
            </a:br>
            <a:r>
              <a:rPr lang="en-US" sz="2400" dirty="0"/>
              <a:t>Framework for Contractual 3D Model Requirements</a:t>
            </a:r>
            <a:endParaRPr lang="en-US" dirty="0"/>
          </a:p>
        </p:txBody>
      </p:sp>
      <p:sp>
        <p:nvSpPr>
          <p:cNvPr id="5" name="Titre 1"/>
          <p:cNvSpPr txBox="1">
            <a:spLocks/>
          </p:cNvSpPr>
          <p:nvPr/>
        </p:nvSpPr>
        <p:spPr>
          <a:xfrm>
            <a:off x="227014" y="692149"/>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pic>
        <p:nvPicPr>
          <p:cNvPr id="9" name="Picture 8">
            <a:extLst>
              <a:ext uri="{FF2B5EF4-FFF2-40B4-BE49-F238E27FC236}">
                <a16:creationId xmlns:a16="http://schemas.microsoft.com/office/drawing/2014/main" id="{63BB3D52-826A-4BA0-A7F9-C62945FA497A}"/>
              </a:ext>
            </a:extLst>
          </p:cNvPr>
          <p:cNvPicPr>
            <a:picLocks noChangeAspect="1"/>
          </p:cNvPicPr>
          <p:nvPr/>
        </p:nvPicPr>
        <p:blipFill>
          <a:blip r:embed="rId3"/>
          <a:stretch>
            <a:fillRect/>
          </a:stretch>
        </p:blipFill>
        <p:spPr>
          <a:xfrm>
            <a:off x="3913396" y="1028238"/>
            <a:ext cx="5592205" cy="5829761"/>
          </a:xfrm>
          <a:prstGeom prst="rect">
            <a:avLst/>
          </a:prstGeom>
        </p:spPr>
      </p:pic>
    </p:spTree>
    <p:extLst>
      <p:ext uri="{BB962C8B-B14F-4D97-AF65-F5344CB8AC3E}">
        <p14:creationId xmlns:p14="http://schemas.microsoft.com/office/powerpoint/2010/main" val="409921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r>
              <a:rPr lang="en-CA" sz="1600" dirty="0"/>
              <a:t>At a glance</a:t>
            </a:r>
          </a:p>
        </p:txBody>
      </p:sp>
      <p:sp>
        <p:nvSpPr>
          <p:cNvPr id="4" name="Espace réservé du numéro de diapositive 3"/>
          <p:cNvSpPr>
            <a:spLocks noGrp="1"/>
          </p:cNvSpPr>
          <p:nvPr>
            <p:ph type="sldNum" sz="quarter" idx="12"/>
          </p:nvPr>
        </p:nvSpPr>
        <p:spPr/>
        <p:txBody>
          <a:bodyPr/>
          <a:lstStyle/>
          <a:p>
            <a:fld id="{52326D77-2960-1A4A-B5CA-B95B3484A035}" type="slidenum">
              <a:rPr lang="en-CA" smtClean="0"/>
              <a:t>3</a:t>
            </a:fld>
            <a:endParaRPr lang="en-CA" dirty="0"/>
          </a:p>
        </p:txBody>
      </p:sp>
      <p:sp>
        <p:nvSpPr>
          <p:cNvPr id="2" name="Titre 1"/>
          <p:cNvSpPr>
            <a:spLocks noGrp="1"/>
          </p:cNvSpPr>
          <p:nvPr>
            <p:ph type="title" idx="4294967295"/>
          </p:nvPr>
        </p:nvSpPr>
        <p:spPr>
          <a:xfrm>
            <a:off x="2208214" y="620713"/>
            <a:ext cx="9251949" cy="1152526"/>
          </a:xfrm>
        </p:spPr>
        <p:txBody>
          <a:bodyPr/>
          <a:lstStyle/>
          <a:p>
            <a:r>
              <a:rPr lang="en-CA" dirty="0"/>
              <a:t>Objectives</a:t>
            </a:r>
          </a:p>
        </p:txBody>
      </p:sp>
      <p:sp>
        <p:nvSpPr>
          <p:cNvPr id="3" name="Espace réservé du contenu 2"/>
          <p:cNvSpPr>
            <a:spLocks noGrp="1"/>
          </p:cNvSpPr>
          <p:nvPr>
            <p:ph sz="quarter" idx="13"/>
          </p:nvPr>
        </p:nvSpPr>
        <p:spPr>
          <a:xfrm>
            <a:off x="2208214" y="1163717"/>
            <a:ext cx="9251950" cy="4356100"/>
          </a:xfrm>
        </p:spPr>
        <p:txBody>
          <a:bodyPr/>
          <a:lstStyle/>
          <a:p>
            <a:pPr>
              <a:spcBef>
                <a:spcPts val="600"/>
              </a:spcBef>
              <a:spcAft>
                <a:spcPts val="600"/>
              </a:spcAft>
            </a:pPr>
            <a:r>
              <a:rPr lang="en-US" dirty="0"/>
              <a:t>Document use of 3D models as RID</a:t>
            </a:r>
          </a:p>
          <a:p>
            <a:pPr>
              <a:spcBef>
                <a:spcPts val="600"/>
              </a:spcBef>
              <a:spcAft>
                <a:spcPts val="600"/>
              </a:spcAft>
            </a:pPr>
            <a:r>
              <a:rPr lang="en-US" dirty="0"/>
              <a:t>Quantify costs and benefits to calculate ROI</a:t>
            </a:r>
          </a:p>
          <a:p>
            <a:pPr>
              <a:spcBef>
                <a:spcPts val="600"/>
              </a:spcBef>
              <a:spcAft>
                <a:spcPts val="600"/>
              </a:spcAft>
            </a:pPr>
            <a:r>
              <a:rPr lang="en-US" dirty="0"/>
              <a:t>Find ways to streamline plan production</a:t>
            </a:r>
          </a:p>
          <a:p>
            <a:pPr>
              <a:spcBef>
                <a:spcPts val="600"/>
              </a:spcBef>
              <a:spcAft>
                <a:spcPts val="600"/>
              </a:spcAft>
            </a:pPr>
            <a:r>
              <a:rPr lang="en-US" dirty="0"/>
              <a:t>Improve downstream use of elements from contractual 3D models</a:t>
            </a:r>
          </a:p>
          <a:p>
            <a:pPr>
              <a:spcBef>
                <a:spcPts val="600"/>
              </a:spcBef>
              <a:spcAft>
                <a:spcPts val="600"/>
              </a:spcAft>
            </a:pPr>
            <a:r>
              <a:rPr lang="en-US" dirty="0"/>
              <a:t>Analyze potential and actual risk reduction</a:t>
            </a:r>
          </a:p>
        </p:txBody>
      </p:sp>
    </p:spTree>
    <p:extLst>
      <p:ext uri="{BB962C8B-B14F-4D97-AF65-F5344CB8AC3E}">
        <p14:creationId xmlns:p14="http://schemas.microsoft.com/office/powerpoint/2010/main" val="65631995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326D77-2960-1A4A-B5CA-B95B3484A035}" type="slidenum">
              <a:rPr lang="en-CA" smtClean="0"/>
              <a:pPr/>
              <a:t>30</a:t>
            </a:fld>
            <a:endParaRPr lang="en-CA" dirty="0"/>
          </a:p>
        </p:txBody>
      </p:sp>
      <p:sp>
        <p:nvSpPr>
          <p:cNvPr id="5" name="Titre 1"/>
          <p:cNvSpPr txBox="1">
            <a:spLocks/>
          </p:cNvSpPr>
          <p:nvPr/>
        </p:nvSpPr>
        <p:spPr>
          <a:xfrm>
            <a:off x="227014" y="692149"/>
            <a:ext cx="9251949" cy="1152526"/>
          </a:xfrm>
          <a:prstGeom prst="rect">
            <a:avLst/>
          </a:prstGeom>
        </p:spPr>
        <p:txBody>
          <a:bodyPr>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br>
              <a:rPr lang="en-US" dirty="0"/>
            </a:br>
            <a:endParaRPr lang="en-CA" dirty="0"/>
          </a:p>
        </p:txBody>
      </p:sp>
      <p:sp>
        <p:nvSpPr>
          <p:cNvPr id="7" name="Title 7">
            <a:extLst>
              <a:ext uri="{FF2B5EF4-FFF2-40B4-BE49-F238E27FC236}">
                <a16:creationId xmlns:a16="http://schemas.microsoft.com/office/drawing/2014/main" id="{FCFB0717-A1FB-45B8-9200-824058C82730}"/>
              </a:ext>
            </a:extLst>
          </p:cNvPr>
          <p:cNvSpPr txBox="1">
            <a:spLocks/>
          </p:cNvSpPr>
          <p:nvPr/>
        </p:nvSpPr>
        <p:spPr>
          <a:xfrm>
            <a:off x="2083524" y="232680"/>
            <a:ext cx="9251950" cy="1152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rgbClr val="FF4337"/>
                </a:solidFill>
                <a:latin typeface="Montserrat SemiBold" charset="0"/>
                <a:ea typeface="Montserrat SemiBold" charset="0"/>
                <a:cs typeface="Montserrat SemiBold" charset="0"/>
              </a:defRPr>
            </a:lvl1pPr>
          </a:lstStyle>
          <a:p>
            <a:r>
              <a:rPr lang="en-US" dirty="0"/>
              <a:t>Acknowledgements</a:t>
            </a:r>
          </a:p>
        </p:txBody>
      </p:sp>
      <p:pic>
        <p:nvPicPr>
          <p:cNvPr id="10" name="Picture 9">
            <a:extLst>
              <a:ext uri="{FF2B5EF4-FFF2-40B4-BE49-F238E27FC236}">
                <a16:creationId xmlns:a16="http://schemas.microsoft.com/office/drawing/2014/main" id="{73517A6F-FA21-44B1-B40B-6F0661E82A7E}"/>
              </a:ext>
            </a:extLst>
          </p:cNvPr>
          <p:cNvPicPr>
            <a:picLocks noChangeAspect="1"/>
          </p:cNvPicPr>
          <p:nvPr/>
        </p:nvPicPr>
        <p:blipFill>
          <a:blip r:embed="rId3"/>
          <a:stretch>
            <a:fillRect/>
          </a:stretch>
        </p:blipFill>
        <p:spPr>
          <a:xfrm>
            <a:off x="2202761" y="2113157"/>
            <a:ext cx="9674914" cy="4558526"/>
          </a:xfrm>
          <a:prstGeom prst="rect">
            <a:avLst/>
          </a:prstGeom>
        </p:spPr>
      </p:pic>
      <p:sp>
        <p:nvSpPr>
          <p:cNvPr id="11" name="Content Placeholder 3">
            <a:extLst>
              <a:ext uri="{FF2B5EF4-FFF2-40B4-BE49-F238E27FC236}">
                <a16:creationId xmlns:a16="http://schemas.microsoft.com/office/drawing/2014/main" id="{56840122-A54A-4CA6-BF11-F943567891B4}"/>
              </a:ext>
            </a:extLst>
          </p:cNvPr>
          <p:cNvSpPr>
            <a:spLocks noGrp="1"/>
          </p:cNvSpPr>
          <p:nvPr>
            <p:ph sz="quarter" idx="13"/>
          </p:nvPr>
        </p:nvSpPr>
        <p:spPr>
          <a:xfrm>
            <a:off x="2202760" y="902978"/>
            <a:ext cx="9539473" cy="1501025"/>
          </a:xfrm>
        </p:spPr>
        <p:txBody>
          <a:bodyPr>
            <a:normAutofit/>
          </a:bodyPr>
          <a:lstStyle/>
          <a:p>
            <a:pPr marL="0" indent="0">
              <a:buNone/>
            </a:pPr>
            <a:r>
              <a:rPr lang="en-US" sz="1800" dirty="0">
                <a:latin typeface="Arial" panose="020B0604020202020204" pitchFamily="34" charset="0"/>
                <a:cs typeface="Arial" panose="020B0604020202020204" pitchFamily="34" charset="0"/>
              </a:rPr>
              <a:t>Research Team:</a:t>
            </a:r>
          </a:p>
          <a:p>
            <a:pPr marL="0" indent="0">
              <a:buNone/>
            </a:pPr>
            <a:r>
              <a:rPr lang="en-US" sz="1800" dirty="0">
                <a:latin typeface="Arial" panose="020B0604020202020204" pitchFamily="34" charset="0"/>
                <a:cs typeface="Arial" panose="020B0604020202020204" pitchFamily="34" charset="0"/>
              </a:rPr>
              <a:t>WSP (Alexa Mitchell – PI, Elyssa Gensib, Dr. Suri Sadasivam, Jon Gustafson, and Tim Day)</a:t>
            </a:r>
          </a:p>
          <a:p>
            <a:pPr marL="0" indent="0">
              <a:buNone/>
            </a:pPr>
            <a:r>
              <a:rPr lang="en-US" sz="1800" dirty="0">
                <a:latin typeface="Arial" panose="020B0604020202020204" pitchFamily="34" charset="0"/>
                <a:cs typeface="Arial" panose="020B0604020202020204" pitchFamily="34" charset="0"/>
              </a:rPr>
              <a:t>SSI (Jeff Bartlett, and Todd </a:t>
            </a:r>
            <a:r>
              <a:rPr lang="en-US" sz="1800" dirty="0" err="1">
                <a:latin typeface="Arial" panose="020B0604020202020204" pitchFamily="34" charset="0"/>
                <a:cs typeface="Arial" panose="020B0604020202020204" pitchFamily="34" charset="0"/>
              </a:rPr>
              <a:t>Bonzelet</a:t>
            </a:r>
            <a:r>
              <a:rPr lang="en-US"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9229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p:cNvPicPr>
            <a:picLocks noGrp="1" noChangeAspect="1"/>
          </p:cNvPicPr>
          <p:nvPr>
            <p:ph type="pic" sz="quarter" idx="11"/>
          </p:nvPr>
        </p:nvPicPr>
        <p:blipFill>
          <a:blip r:embed="rId3"/>
          <a:srcRect l="10016" r="10016"/>
          <a:stretch>
            <a:fillRect/>
          </a:stretch>
        </p:blipFill>
        <p:spPr>
          <a:xfrm>
            <a:off x="1703388" y="0"/>
            <a:ext cx="10488612" cy="6858000"/>
          </a:xfrm>
        </p:spPr>
      </p:pic>
      <p:sp>
        <p:nvSpPr>
          <p:cNvPr id="3" name="Title 2"/>
          <p:cNvSpPr>
            <a:spLocks noGrp="1"/>
          </p:cNvSpPr>
          <p:nvPr>
            <p:ph type="ctrTitle"/>
          </p:nvPr>
        </p:nvSpPr>
        <p:spPr>
          <a:xfrm>
            <a:off x="6663332" y="52094"/>
            <a:ext cx="5106988" cy="1330657"/>
          </a:xfrm>
        </p:spPr>
        <p:txBody>
          <a:bodyPr/>
          <a:lstStyle/>
          <a:p>
            <a:r>
              <a:rPr lang="en-US" b="1" dirty="0">
                <a:solidFill>
                  <a:schemeClr val="bg1"/>
                </a:solidFill>
              </a:rPr>
              <a:t>Thank You</a:t>
            </a:r>
          </a:p>
        </p:txBody>
      </p:sp>
      <p:sp>
        <p:nvSpPr>
          <p:cNvPr id="4" name="Subtitle 3"/>
          <p:cNvSpPr>
            <a:spLocks noGrp="1"/>
          </p:cNvSpPr>
          <p:nvPr>
            <p:ph type="subTitle" idx="1"/>
          </p:nvPr>
        </p:nvSpPr>
        <p:spPr>
          <a:xfrm>
            <a:off x="1703388" y="3852746"/>
            <a:ext cx="4068442" cy="3005254"/>
          </a:xfrm>
          <a:solidFill>
            <a:schemeClr val="bg1"/>
          </a:solidFill>
        </p:spPr>
        <p:txBody>
          <a:bodyPr>
            <a:normAutofit/>
          </a:bodyPr>
          <a:lstStyle/>
          <a:p>
            <a:r>
              <a:rPr lang="en-US" b="1" dirty="0">
                <a:solidFill>
                  <a:schemeClr val="accent1"/>
                </a:solidFill>
              </a:rPr>
              <a:t>Principal Investigator:</a:t>
            </a:r>
          </a:p>
          <a:p>
            <a:r>
              <a:rPr lang="en-US" b="1" dirty="0">
                <a:solidFill>
                  <a:schemeClr val="accent1"/>
                </a:solidFill>
              </a:rPr>
              <a:t>Alexa Mitchell (WSP)</a:t>
            </a:r>
          </a:p>
          <a:p>
            <a:r>
              <a:rPr lang="en-US" b="1" dirty="0">
                <a:solidFill>
                  <a:schemeClr val="accent1"/>
                </a:solidFill>
                <a:hlinkClick r:id="rId4"/>
              </a:rPr>
              <a:t>Alexa.Mitchell@wsp.com</a:t>
            </a:r>
            <a:endParaRPr lang="en-US" b="1" dirty="0">
              <a:solidFill>
                <a:schemeClr val="accent1"/>
              </a:solidFill>
            </a:endParaRPr>
          </a:p>
          <a:p>
            <a:endParaRPr lang="en-US" b="1" dirty="0">
              <a:solidFill>
                <a:schemeClr val="accent1"/>
              </a:solidFill>
            </a:endParaRPr>
          </a:p>
          <a:p>
            <a:r>
              <a:rPr lang="en-US" b="1" dirty="0">
                <a:solidFill>
                  <a:schemeClr val="accent1"/>
                </a:solidFill>
              </a:rPr>
              <a:t>Investigator:</a:t>
            </a:r>
          </a:p>
          <a:p>
            <a:r>
              <a:rPr lang="en-US" b="1" dirty="0">
                <a:solidFill>
                  <a:schemeClr val="accent1"/>
                </a:solidFill>
              </a:rPr>
              <a:t>Jon Gustafson (WSP)</a:t>
            </a:r>
          </a:p>
          <a:p>
            <a:r>
              <a:rPr lang="en-US" b="1" dirty="0">
                <a:solidFill>
                  <a:schemeClr val="accent1"/>
                </a:solidFill>
                <a:hlinkClick r:id="rId5"/>
              </a:rPr>
              <a:t>Jon.Gustafson@wsp.com</a:t>
            </a:r>
            <a:r>
              <a:rPr lang="en-US" b="1" dirty="0">
                <a:solidFill>
                  <a:schemeClr val="accent1"/>
                </a:solidFill>
              </a:rPr>
              <a:t> </a:t>
            </a:r>
          </a:p>
          <a:p>
            <a:endParaRPr lang="en-US" b="1" dirty="0">
              <a:solidFill>
                <a:schemeClr val="accent1"/>
              </a:solidFill>
            </a:endParaRPr>
          </a:p>
        </p:txBody>
      </p:sp>
    </p:spTree>
    <p:extLst>
      <p:ext uri="{BB962C8B-B14F-4D97-AF65-F5344CB8AC3E}">
        <p14:creationId xmlns:p14="http://schemas.microsoft.com/office/powerpoint/2010/main" val="50993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7"/>
          <p:cNvSpPr>
            <a:spLocks noGrp="1"/>
          </p:cNvSpPr>
          <p:nvPr>
            <p:ph type="ftr" sz="quarter" idx="11"/>
          </p:nvPr>
        </p:nvSpPr>
        <p:spPr/>
        <p:txBody>
          <a:bodyPr/>
          <a:lstStyle/>
          <a:p>
            <a:endParaRPr lang="en-CA" dirty="0"/>
          </a:p>
        </p:txBody>
      </p:sp>
      <p:sp>
        <p:nvSpPr>
          <p:cNvPr id="455" name="Espace réservé du numéro de diapositive 454"/>
          <p:cNvSpPr>
            <a:spLocks noGrp="1"/>
          </p:cNvSpPr>
          <p:nvPr>
            <p:ph type="sldNum" sz="quarter" idx="12"/>
          </p:nvPr>
        </p:nvSpPr>
        <p:spPr/>
        <p:txBody>
          <a:bodyPr/>
          <a:lstStyle/>
          <a:p>
            <a:fld id="{52326D77-2960-1A4A-B5CA-B95B3484A035}" type="slidenum">
              <a:rPr lang="en-CA" smtClean="0"/>
              <a:t>32</a:t>
            </a:fld>
            <a:endParaRPr lang="en-CA" dirty="0"/>
          </a:p>
        </p:txBody>
      </p:sp>
      <p:sp>
        <p:nvSpPr>
          <p:cNvPr id="2" name="Titre 1"/>
          <p:cNvSpPr>
            <a:spLocks noGrp="1"/>
          </p:cNvSpPr>
          <p:nvPr>
            <p:ph type="title" idx="4294967295"/>
          </p:nvPr>
        </p:nvSpPr>
        <p:spPr>
          <a:xfrm>
            <a:off x="2208214" y="620713"/>
            <a:ext cx="9251949" cy="1152526"/>
          </a:xfrm>
        </p:spPr>
        <p:txBody>
          <a:bodyPr/>
          <a:lstStyle/>
          <a:p>
            <a:r>
              <a:rPr lang="en-CA" dirty="0"/>
              <a:t>Map</a:t>
            </a:r>
          </a:p>
        </p:txBody>
      </p:sp>
      <p:grpSp>
        <p:nvGrpSpPr>
          <p:cNvPr id="456" name="Group 84"/>
          <p:cNvGrpSpPr/>
          <p:nvPr/>
        </p:nvGrpSpPr>
        <p:grpSpPr>
          <a:xfrm>
            <a:off x="2263917" y="1550856"/>
            <a:ext cx="9404593" cy="4652289"/>
            <a:chOff x="3843499" y="3719582"/>
            <a:chExt cx="16665619" cy="8244192"/>
          </a:xfrm>
          <a:solidFill>
            <a:srgbClr val="D9D9D6"/>
          </a:solidFill>
        </p:grpSpPr>
        <p:sp>
          <p:nvSpPr>
            <p:cNvPr id="457" name="Freeform 781"/>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58" name="Freeform 403"/>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59" name="Freeform 404"/>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0" name="Freeform 405"/>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1" name="Freeform 406"/>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2" name="Freeform 407"/>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3" name="Freeform 408"/>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4" name="Freeform 409"/>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5" name="Freeform 410"/>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6" name="Freeform 411"/>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7" name="Freeform 412"/>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8" name="Freeform 413"/>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69" name="Freeform 414"/>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0" name="Freeform 415"/>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1" name="Freeform 416"/>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2" name="Freeform 417"/>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3" name="Freeform 418"/>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4" name="Freeform 419"/>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5" name="Freeform 420"/>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6" name="Freeform 421"/>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7" name="Freeform 422"/>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8" name="Freeform 423"/>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79" name="Freeform 424"/>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0" name="Freeform 425"/>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1" name="Freeform 426"/>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2" name="Freeform 427"/>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3" name="Freeform 428"/>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4" name="Freeform 429"/>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grpSp>
          <p:nvGrpSpPr>
            <p:cNvPr id="485" name="Group 113"/>
            <p:cNvGrpSpPr/>
            <p:nvPr/>
          </p:nvGrpSpPr>
          <p:grpSpPr>
            <a:xfrm>
              <a:off x="17709756" y="6761778"/>
              <a:ext cx="697449" cy="662593"/>
              <a:chOff x="5961121" y="2686387"/>
              <a:chExt cx="288233" cy="273757"/>
            </a:xfrm>
            <a:grpFill/>
          </p:grpSpPr>
          <p:sp>
            <p:nvSpPr>
              <p:cNvPr id="850"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51"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grpSp>
        <p:sp>
          <p:nvSpPr>
            <p:cNvPr id="486" name="Freeform 432"/>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7" name="Freeform 433"/>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8" name="Freeform 434"/>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89" name="Freeform 435"/>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0" name="Freeform 436"/>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1" name="Freeform 437"/>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2" name="Freeform 438"/>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3" name="Freeform 439"/>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4" name="Freeform 440"/>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5" name="Freeform 441"/>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6" name="Freeform 442"/>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7" name="Freeform 443"/>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8" name="Freeform 444"/>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499" name="Freeform 445"/>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0" name="Freeform 446"/>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1" name="Freeform 447"/>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2" name="Freeform 448"/>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3" name="Freeform 449"/>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4" name="Freeform 450"/>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5" name="Freeform 451"/>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6" name="Freeform 452"/>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7" name="Freeform 453"/>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8" name="Freeform 454"/>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09" name="Freeform 455"/>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0" name="Freeform 456"/>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1" name="Freeform 457"/>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2" name="Freeform 458"/>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3" name="Freeform 459"/>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4" name="Freeform 460"/>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5" name="Freeform 461"/>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6" name="Freeform 462"/>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7" name="Freeform 463"/>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8" name="Freeform 464"/>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19" name="Freeform 465"/>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0" name="Freeform 466"/>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1" name="Freeform 467"/>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2" name="Freeform 468"/>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3" name="Freeform 469"/>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4" name="Freeform 470"/>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5" name="Freeform 471"/>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6" name="Freeform 472"/>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7" name="Freeform 473"/>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8" name="Freeform 474"/>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29" name="Freeform 475"/>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0" name="Freeform 476"/>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1" name="Freeform 477"/>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2" name="Freeform 478"/>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3" name="Freeform 479"/>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4" name="Freeform 480"/>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5" name="Freeform 481"/>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6" name="Freeform 482"/>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7" name="Freeform 483"/>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8" name="Freeform 484"/>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39" name="Freeform 485"/>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0" name="Freeform 486"/>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1" name="Freeform 487"/>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2" name="Freeform 488"/>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3" name="Freeform 489"/>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4" name="Freeform 490"/>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5" name="Freeform 491"/>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6" name="Freeform 492"/>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7" name="Freeform 493"/>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8" name="Freeform 494"/>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49" name="Freeform 495"/>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0" name="Freeform 496"/>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1" name="Freeform 497"/>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2" name="Freeform 498"/>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3" name="Freeform 499"/>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4" name="Freeform 500"/>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5" name="Freeform 501"/>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6" name="Freeform 502"/>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7" name="Freeform 503"/>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8" name="Freeform 504"/>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59" name="Freeform 505"/>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0" name="Freeform 506"/>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1" name="Freeform 507"/>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2" name="Freeform 508"/>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3" name="Freeform 509"/>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4" name="Freeform 510"/>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5" name="Freeform 511"/>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6" name="Freeform 512"/>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7" name="Freeform 513"/>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8" name="Freeform 514"/>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69" name="Freeform 515"/>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0" name="Freeform 516"/>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1" name="Freeform 517"/>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2" name="Freeform 518"/>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3" name="Freeform 519"/>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4" name="Freeform 520"/>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5" name="Freeform 521"/>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6" name="Freeform 522"/>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7" name="Freeform 523"/>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8" name="Freeform 524"/>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accent1"/>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79" name="Freeform 525"/>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0" name="Freeform 526"/>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1" name="Freeform 527"/>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2" name="Freeform 528"/>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3" name="Freeform 529"/>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4" name="Freeform 530"/>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5" name="Freeform 531"/>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6" name="Freeform 532"/>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7" name="Freeform 533"/>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8" name="Freeform 534"/>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89" name="Freeform 535"/>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0" name="Freeform 536"/>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1" name="Freeform 537"/>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2" name="Freeform 538"/>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3" name="Freeform 539"/>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4" name="Freeform 540"/>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5" name="Freeform 541"/>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6" name="Freeform 542"/>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7" name="Freeform 543"/>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8" name="Freeform 544"/>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599" name="Freeform 545"/>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0" name="Freeform 546"/>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1" name="Freeform 547"/>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2" name="Freeform 548"/>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3" name="Freeform 549"/>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4" name="Freeform 550"/>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5" name="Freeform 551"/>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6" name="Freeform 552"/>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7" name="Freeform 553"/>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8" name="Freeform 554"/>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09" name="Freeform 555"/>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0" name="Freeform 556"/>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1" name="Freeform 557"/>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2" name="Freeform 558"/>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3" name="Freeform 559"/>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4" name="Freeform 560"/>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5" name="Freeform 561"/>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6" name="Freeform 562"/>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7" name="Freeform 563"/>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8" name="Freeform 564"/>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19" name="Freeform 565"/>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0" name="Freeform 566"/>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1" name="Freeform 567"/>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2" name="Freeform 568"/>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3" name="Freeform 569"/>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4" name="Freeform 570"/>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5" name="Freeform 571"/>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6" name="Freeform 572"/>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7" name="Freeform 573"/>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8" name="Freeform 574"/>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29" name="Freeform 575"/>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0" name="Freeform 576"/>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1" name="Freeform 577"/>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2" name="Freeform 578"/>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3" name="Freeform 579"/>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4" name="Freeform 580"/>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5" name="Freeform 581"/>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6" name="Freeform 582"/>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7" name="Freeform 583"/>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8" name="Freeform 584"/>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39" name="Freeform 585"/>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0" name="Freeform 586"/>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1" name="Freeform 587"/>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2" name="Freeform 588"/>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3" name="Freeform 589"/>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4" name="Freeform 590"/>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5" name="Freeform 591"/>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6" name="Freeform 592"/>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7" name="Freeform 593"/>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8" name="Freeform 594"/>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49" name="Freeform 595"/>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0" name="Freeform 596"/>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1" name="Freeform 597"/>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2" name="Freeform 598"/>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3" name="Freeform 599"/>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4" name="Freeform 600"/>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5" name="Freeform 601"/>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6" name="Freeform 602"/>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7" name="Freeform 604"/>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8" name="Freeform 605"/>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59" name="Freeform 606"/>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0" name="Freeform 607"/>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1" name="Freeform 608"/>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2" name="Freeform 609"/>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3" name="Freeform 610"/>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4" name="Freeform 611"/>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5" name="Freeform 612"/>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6" name="Rectangle 613"/>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7" name="Freeform 614"/>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8" name="Freeform 615"/>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69" name="Freeform 616"/>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0" name="Freeform 617"/>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1" name="Freeform 618"/>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2" name="Freeform 619"/>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3" name="Freeform 620"/>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4" name="Freeform 621"/>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5" name="Freeform 622"/>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6" name="Freeform 623"/>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7" name="Freeform 624"/>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8" name="Freeform 625"/>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79" name="Freeform 626"/>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0" name="Freeform 627"/>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1" name="Freeform 628"/>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2" name="Freeform 629"/>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3" name="Freeform 630"/>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4" name="Freeform 631"/>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5" name="Freeform 632"/>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6" name="Freeform 633"/>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7" name="Freeform 634"/>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8" name="Freeform 635"/>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89" name="Freeform 636"/>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0" name="Freeform 637"/>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1" name="Freeform 638"/>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2" name="Freeform 639"/>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3" name="Freeform 640"/>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4" name="Freeform 641"/>
            <p:cNvSpPr>
              <a:spLocks/>
            </p:cNvSpPr>
            <p:nvPr/>
          </p:nvSpPr>
          <p:spPr bwMode="auto">
            <a:xfrm>
              <a:off x="5888086" y="6516490"/>
              <a:ext cx="2697456"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FF4337"/>
            </a:solid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5" name="Freeform 642"/>
            <p:cNvSpPr>
              <a:spLocks noEditPoints="1"/>
            </p:cNvSpPr>
            <p:nvPr/>
          </p:nvSpPr>
          <p:spPr bwMode="auto">
            <a:xfrm>
              <a:off x="5133309" y="4907792"/>
              <a:ext cx="3984079"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6" name="Freeform 643"/>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7" name="Freeform 644"/>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8" name="Freeform 645"/>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699" name="Freeform 646"/>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0" name="Freeform 647"/>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1" name="Freeform 648"/>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2" name="Freeform 649"/>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rgbClr val="FF4337"/>
            </a:solid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3" name="Freeform 650"/>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4" name="Freeform 651"/>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5" name="Freeform 652"/>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6" name="Freeform 653"/>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7" name="Freeform 654"/>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8" name="Freeform 655"/>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09" name="Freeform 656"/>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0" name="Freeform 657"/>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1" name="Freeform 658"/>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2" name="Freeform 659"/>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3" name="Freeform 660"/>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4" name="Freeform 661"/>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5" name="Freeform 662"/>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6" name="Freeform 663"/>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7" name="Freeform 664"/>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8" name="Freeform 665"/>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19" name="Freeform 666"/>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0" name="Freeform 667"/>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1" name="Freeform 668"/>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2" name="Freeform 669"/>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3" name="Freeform 670"/>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4" name="Freeform 671"/>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5" name="Freeform 672"/>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6" name="Freeform 673"/>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7" name="Freeform 674"/>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8" name="Freeform 675"/>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29" name="Freeform 676"/>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0" name="Freeform 677"/>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1" name="Freeform 678"/>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2" name="Freeform 679"/>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3" name="Freeform 680"/>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4" name="Freeform 681"/>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5" name="Freeform 682"/>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6" name="Freeform 683"/>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rgbClr val="FF4337"/>
            </a:solid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7" name="Freeform 684"/>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8" name="Freeform 685"/>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39" name="Freeform 686"/>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0" name="Freeform 687"/>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1" name="Freeform 688"/>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2" name="Freeform 689"/>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3" name="Freeform 690"/>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4" name="Freeform 691"/>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5" name="Freeform 692"/>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6" name="Freeform 693"/>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7" name="Freeform 694"/>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8" name="Freeform 695"/>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49" name="Freeform 696"/>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0" name="Freeform 697"/>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1" name="Freeform 698"/>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2" name="Freeform 699"/>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3" name="Freeform 700"/>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4" name="Freeform 701"/>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5" name="Freeform 702"/>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6" name="Freeform 703"/>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7" name="Freeform 704"/>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8" name="Freeform 705"/>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59" name="Freeform 706"/>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0" name="Freeform 707"/>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1" name="Freeform 708"/>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2" name="Freeform 709"/>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3" name="Freeform 710"/>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4" name="Freeform 711"/>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5" name="Freeform 712"/>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6" name="Freeform 713"/>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7" name="Freeform 714"/>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8" name="Freeform 715"/>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rgbClr val="FF4337"/>
            </a:solid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69" name="Freeform 716"/>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0" name="Freeform 717"/>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1" name="Freeform 718"/>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2" name="Freeform 719"/>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3" name="Freeform 720"/>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4" name="Freeform 721"/>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D9D9D6"/>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5" name="Freeform 722"/>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6" name="Freeform 723"/>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7" name="Freeform 724"/>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8" name="Freeform 725"/>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79" name="Freeform 726"/>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0" name="Freeform 727"/>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1" name="Freeform 728"/>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2" name="Freeform 729"/>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3" name="Freeform 730"/>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4" name="Freeform 731"/>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5" name="Freeform 732"/>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6" name="Freeform 733"/>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7" name="Freeform 734"/>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8" name="Freeform 735"/>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89" name="Freeform 736"/>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0" name="Freeform 737"/>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1" name="Freeform 738"/>
            <p:cNvSpPr>
              <a:spLocks noEditPoints="1"/>
            </p:cNvSpPr>
            <p:nvPr/>
          </p:nvSpPr>
          <p:spPr bwMode="auto">
            <a:xfrm>
              <a:off x="12442232" y="10090672"/>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FF4337"/>
            </a:solid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2" name="Freeform 739"/>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3" name="Freeform 740"/>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4" name="Freeform 741"/>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5" name="Freeform 742"/>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6" name="Freeform 743"/>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7" name="Freeform 744"/>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8" name="Freeform 745"/>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799" name="Freeform 746"/>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0" name="Freeform 747"/>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1" name="Freeform 748"/>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2" name="Freeform 749"/>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3" name="Freeform 750"/>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4" name="Freeform 751"/>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5" name="Freeform 752"/>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6" name="Freeform 753"/>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7" name="Freeform 754"/>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8" name="Freeform 755"/>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09" name="Freeform 756"/>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0" name="Freeform 757"/>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1" name="Freeform 758"/>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rgbClr val="FF4337"/>
            </a:solid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2" name="Freeform 759"/>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3" name="Freeform 760"/>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4" name="Freeform 761"/>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5" name="Freeform 762"/>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6" name="Freeform 763"/>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7" name="Freeform 764"/>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8" name="Freeform 765"/>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19" name="Freeform 766"/>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0" name="Freeform 767"/>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1" name="Freeform 768"/>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2" name="Freeform 769"/>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3" name="Freeform 770"/>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4" name="Freeform 771"/>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5" name="Freeform 772"/>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6" name="Freeform 773"/>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7" name="Freeform 774"/>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8" name="Freeform 775"/>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29" name="Freeform 776"/>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0" name="Freeform 777"/>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1" name="Freeform 778"/>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2" name="Freeform 779"/>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3" name="Freeform 780"/>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4" name="Freeform 782"/>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5" name="Freeform 783"/>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6" name="Freeform 784"/>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7" name="Freeform 785"/>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8" name="Freeform 786"/>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39" name="Freeform 787"/>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0" name="Freeform 788"/>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1" name="Freeform 789"/>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2" name="Freeform 790"/>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3" name="Freeform 791"/>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4" name="Freeform 792"/>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5" name="Freeform 793"/>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6" name="Freeform 794"/>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7" name="Freeform 795"/>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8" name="Freeform 796"/>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sp>
          <p:nvSpPr>
            <p:cNvPr id="849" name="Freeform 797"/>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CA" dirty="0">
                <a:latin typeface="Montserrat" panose="00000500000000000000" pitchFamily="2" charset="0"/>
              </a:endParaRPr>
            </a:p>
          </p:txBody>
        </p:sp>
      </p:grpSp>
    </p:spTree>
    <p:extLst>
      <p:ext uri="{BB962C8B-B14F-4D97-AF65-F5344CB8AC3E}">
        <p14:creationId xmlns:p14="http://schemas.microsoft.com/office/powerpoint/2010/main" val="840399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Rectangle 5"/>
          <p:cNvSpPr/>
          <p:nvPr/>
        </p:nvSpPr>
        <p:spPr>
          <a:xfrm>
            <a:off x="0" y="1626531"/>
            <a:ext cx="12192000" cy="3523297"/>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4000" kern="0" dirty="0">
                <a:solidFill>
                  <a:srgbClr val="FF0000"/>
                </a:solidFill>
                <a:latin typeface="Arial"/>
              </a:rPr>
              <a:t>Results of Surveys and Interviews</a:t>
            </a:r>
            <a:endParaRPr kumimoji="0" lang="en-US" sz="1800" b="0" i="0" u="none" strike="noStrike" kern="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199407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endParaRPr lang="en-CA" dirty="0"/>
          </a:p>
        </p:txBody>
      </p:sp>
      <p:sp>
        <p:nvSpPr>
          <p:cNvPr id="4" name="Espace réservé du numéro de diapositive 3"/>
          <p:cNvSpPr>
            <a:spLocks noGrp="1"/>
          </p:cNvSpPr>
          <p:nvPr>
            <p:ph type="sldNum" sz="quarter" idx="12"/>
          </p:nvPr>
        </p:nvSpPr>
        <p:spPr/>
        <p:txBody>
          <a:bodyPr/>
          <a:lstStyle/>
          <a:p>
            <a:fld id="{52326D77-2960-1A4A-B5CA-B95B3484A035}" type="slidenum">
              <a:rPr lang="en-CA" smtClean="0"/>
              <a:t>5</a:t>
            </a:fld>
            <a:endParaRPr lang="en-CA" dirty="0"/>
          </a:p>
        </p:txBody>
      </p:sp>
      <p:sp>
        <p:nvSpPr>
          <p:cNvPr id="2" name="Titre 1"/>
          <p:cNvSpPr>
            <a:spLocks noGrp="1"/>
          </p:cNvSpPr>
          <p:nvPr>
            <p:ph type="title"/>
          </p:nvPr>
        </p:nvSpPr>
        <p:spPr>
          <a:xfrm>
            <a:off x="1930400" y="3281137"/>
            <a:ext cx="4597400" cy="398497"/>
          </a:xfrm>
        </p:spPr>
        <p:txBody>
          <a:bodyPr>
            <a:normAutofit/>
          </a:bodyPr>
          <a:lstStyle/>
          <a:p>
            <a:r>
              <a:rPr lang="en-CA" sz="2000" b="0" dirty="0">
                <a:latin typeface="Montserrat" panose="00000500000000000000" pitchFamily="2" charset="0"/>
              </a:rPr>
              <a:t>Contractors Feedback</a:t>
            </a:r>
          </a:p>
        </p:txBody>
      </p:sp>
      <p:sp>
        <p:nvSpPr>
          <p:cNvPr id="3" name="Espace réservé du contenu 2"/>
          <p:cNvSpPr>
            <a:spLocks noGrp="1"/>
          </p:cNvSpPr>
          <p:nvPr>
            <p:ph sz="quarter" idx="16"/>
          </p:nvPr>
        </p:nvSpPr>
        <p:spPr>
          <a:xfrm>
            <a:off x="1930399" y="3591499"/>
            <a:ext cx="4690737" cy="2612052"/>
          </a:xfrm>
        </p:spPr>
        <p:txBody>
          <a:bodyPr>
            <a:normAutofit/>
          </a:bodyPr>
          <a:lstStyle/>
          <a:p>
            <a:pPr marL="285750" indent="-285750">
              <a:buFont typeface="Arial" panose="020B0604020202020204" pitchFamily="34" charset="0"/>
              <a:buChar char="•"/>
            </a:pPr>
            <a:r>
              <a:rPr lang="en-US" sz="1700" dirty="0"/>
              <a:t>Satisfied with quality of RID 3D models</a:t>
            </a:r>
          </a:p>
          <a:p>
            <a:pPr marL="285750" indent="-285750">
              <a:buFont typeface="Arial" panose="020B0604020202020204" pitchFamily="34" charset="0"/>
              <a:buChar char="•"/>
            </a:pPr>
            <a:r>
              <a:rPr lang="en-US" sz="1700" dirty="0"/>
              <a:t>AMG construction equipment</a:t>
            </a:r>
            <a:endParaRPr lang="en-US" sz="3500" dirty="0"/>
          </a:p>
          <a:p>
            <a:pPr marL="285750" indent="-285750">
              <a:buFont typeface="Arial" panose="020B0604020202020204" pitchFamily="34" charset="0"/>
              <a:buChar char="•"/>
            </a:pPr>
            <a:r>
              <a:rPr lang="en-US" sz="1700" dirty="0"/>
              <a:t>Performing QTO for bidding</a:t>
            </a:r>
          </a:p>
          <a:p>
            <a:pPr marL="285750" indent="-285750">
              <a:buFont typeface="Arial" panose="020B0604020202020204" pitchFamily="34" charset="0"/>
              <a:buChar char="•"/>
            </a:pPr>
            <a:r>
              <a:rPr lang="en-US" sz="1700" dirty="0"/>
              <a:t>Compare RID files to plans</a:t>
            </a:r>
          </a:p>
          <a:p>
            <a:pPr marL="285750" indent="-285750">
              <a:buFont typeface="Arial" panose="020B0604020202020204" pitchFamily="34" charset="0"/>
              <a:buChar char="•"/>
            </a:pPr>
            <a:r>
              <a:rPr lang="en-US" sz="1700" dirty="0"/>
              <a:t>Validating independent 3D models</a:t>
            </a:r>
          </a:p>
          <a:p>
            <a:pPr marL="285750" indent="-285750">
              <a:buFont typeface="Arial" panose="020B0604020202020204" pitchFamily="34" charset="0"/>
              <a:buChar char="•"/>
            </a:pPr>
            <a:r>
              <a:rPr lang="en-US" sz="1700" dirty="0"/>
              <a:t>Determine storage locations</a:t>
            </a:r>
          </a:p>
          <a:p>
            <a:pPr marL="285750" indent="-285750">
              <a:buFont typeface="Arial" panose="020B0604020202020204" pitchFamily="34" charset="0"/>
              <a:buChar char="•"/>
            </a:pPr>
            <a:r>
              <a:rPr lang="en-US" sz="1700" dirty="0"/>
              <a:t>Creating 4D models</a:t>
            </a:r>
            <a:endParaRPr lang="en-US" sz="2400" dirty="0"/>
          </a:p>
        </p:txBody>
      </p:sp>
      <p:sp>
        <p:nvSpPr>
          <p:cNvPr id="13" name="Text Placeholder 12"/>
          <p:cNvSpPr>
            <a:spLocks noGrp="1"/>
          </p:cNvSpPr>
          <p:nvPr>
            <p:ph type="body" sz="quarter" idx="19"/>
          </p:nvPr>
        </p:nvSpPr>
        <p:spPr>
          <a:xfrm>
            <a:off x="7104063" y="3281363"/>
            <a:ext cx="4860925" cy="398271"/>
          </a:xfrm>
        </p:spPr>
        <p:txBody>
          <a:bodyPr>
            <a:normAutofit/>
          </a:bodyPr>
          <a:lstStyle/>
          <a:p>
            <a:r>
              <a:rPr lang="en-US" sz="2000" dirty="0">
                <a:solidFill>
                  <a:srgbClr val="FF0000"/>
                </a:solidFill>
              </a:rPr>
              <a:t>Design Firms Feedback</a:t>
            </a:r>
          </a:p>
        </p:txBody>
      </p:sp>
      <p:pic>
        <p:nvPicPr>
          <p:cNvPr id="15" name="Picture Placeholder 9"/>
          <p:cNvPicPr>
            <a:picLocks noGrp="1" noChangeAspect="1"/>
          </p:cNvPicPr>
          <p:nvPr>
            <p:ph type="pic" sz="quarter" idx="17"/>
          </p:nvPr>
        </p:nvPicPr>
        <p:blipFill>
          <a:blip r:embed="rId3"/>
          <a:srcRect t="29584" b="29584"/>
          <a:stretch>
            <a:fillRect/>
          </a:stretch>
        </p:blipFill>
        <p:spPr>
          <a:xfrm>
            <a:off x="2042978" y="1145571"/>
            <a:ext cx="3556995" cy="1936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1571433" y="187751"/>
            <a:ext cx="9912733" cy="830997"/>
          </a:xfrm>
          <a:prstGeom prst="rect">
            <a:avLst/>
          </a:prstGeom>
        </p:spPr>
        <p:txBody>
          <a:bodyPr wrap="square">
            <a:spAutoFit/>
          </a:bodyPr>
          <a:lstStyle/>
          <a:p>
            <a:r>
              <a:rPr lang="en-CA" sz="2800" b="1" dirty="0">
                <a:solidFill>
                  <a:srgbClr val="FF4337"/>
                </a:solidFill>
                <a:latin typeface="Montserrat SemiBold" charset="0"/>
              </a:rPr>
              <a:t>Results of  Surveys and Interviews</a:t>
            </a:r>
            <a:br>
              <a:rPr lang="en-CA" sz="2800" b="1" dirty="0">
                <a:solidFill>
                  <a:srgbClr val="FF4337"/>
                </a:solidFill>
                <a:latin typeface="Montserrat SemiBold" charset="0"/>
              </a:rPr>
            </a:br>
            <a:r>
              <a:rPr lang="en-CA" sz="2000" b="1" dirty="0">
                <a:solidFill>
                  <a:srgbClr val="FF4337"/>
                </a:solidFill>
                <a:latin typeface="Montserrat SemiBold" charset="0"/>
              </a:rPr>
              <a:t>How do you use RID 3D models?</a:t>
            </a:r>
            <a:endParaRPr lang="en-US" dirty="0"/>
          </a:p>
        </p:txBody>
      </p:sp>
      <p:sp>
        <p:nvSpPr>
          <p:cNvPr id="23" name="Espace réservé du contenu 2"/>
          <p:cNvSpPr>
            <a:spLocks noGrp="1"/>
          </p:cNvSpPr>
          <p:nvPr>
            <p:ph sz="quarter" idx="16"/>
          </p:nvPr>
        </p:nvSpPr>
        <p:spPr>
          <a:xfrm>
            <a:off x="7140518" y="3679634"/>
            <a:ext cx="4597400" cy="2577280"/>
          </a:xfrm>
        </p:spPr>
        <p:txBody>
          <a:bodyPr>
            <a:normAutofit fontScale="85000" lnSpcReduction="20000"/>
          </a:bodyPr>
          <a:lstStyle/>
          <a:p>
            <a:pPr marL="285750" indent="-285750">
              <a:buFont typeface="Arial" panose="020B0604020202020204" pitchFamily="34" charset="0"/>
              <a:buChar char="•"/>
            </a:pPr>
            <a:r>
              <a:rPr lang="en-US" sz="2000" dirty="0"/>
              <a:t>Constructability reviews with MDOT staff</a:t>
            </a:r>
          </a:p>
          <a:p>
            <a:pPr marL="285750" indent="-285750">
              <a:buFont typeface="Arial" panose="020B0604020202020204" pitchFamily="34" charset="0"/>
              <a:buChar char="•"/>
            </a:pPr>
            <a:r>
              <a:rPr lang="en-US" sz="2000" dirty="0"/>
              <a:t>Computing earthwork and subbase quantities</a:t>
            </a:r>
            <a:endParaRPr lang="en-US" sz="4000" dirty="0"/>
          </a:p>
          <a:p>
            <a:pPr marL="285750" indent="-285750">
              <a:buFont typeface="Arial" panose="020B0604020202020204" pitchFamily="34" charset="0"/>
              <a:buChar char="•"/>
            </a:pPr>
            <a:r>
              <a:rPr lang="en-US" sz="2000" dirty="0"/>
              <a:t>Evaluating right-of-way impacts</a:t>
            </a:r>
          </a:p>
          <a:p>
            <a:pPr marL="285750" indent="-285750">
              <a:buFont typeface="Arial" panose="020B0604020202020204" pitchFamily="34" charset="0"/>
              <a:buChar char="•"/>
            </a:pPr>
            <a:r>
              <a:rPr lang="en-US" sz="2000" dirty="0"/>
              <a:t>Establishing slope stake lines and construction layout</a:t>
            </a:r>
          </a:p>
          <a:p>
            <a:pPr marL="285750" indent="-285750">
              <a:buFont typeface="Arial" panose="020B0604020202020204" pitchFamily="34" charset="0"/>
              <a:buChar char="•"/>
            </a:pPr>
            <a:r>
              <a:rPr lang="en-US" sz="2000" dirty="0"/>
              <a:t>Developing detail grades and clearances</a:t>
            </a:r>
          </a:p>
          <a:p>
            <a:pPr marL="285750" indent="-285750">
              <a:buFont typeface="Arial" panose="020B0604020202020204" pitchFamily="34" charset="0"/>
              <a:buChar char="•"/>
            </a:pPr>
            <a:r>
              <a:rPr lang="en-US" sz="2000" dirty="0"/>
              <a:t>Checking drainage design items</a:t>
            </a:r>
            <a:endParaRPr lang="en-US" sz="2400" dirty="0"/>
          </a:p>
        </p:txBody>
      </p:sp>
      <p:pic>
        <p:nvPicPr>
          <p:cNvPr id="26" name="Picture Placeholder 11"/>
          <p:cNvPicPr>
            <a:picLocks noGrp="1" noChangeAspect="1"/>
          </p:cNvPicPr>
          <p:nvPr>
            <p:ph type="pic" sz="quarter" idx="15"/>
          </p:nvPr>
        </p:nvPicPr>
        <p:blipFill rotWithShape="1">
          <a:blip r:embed="rId4"/>
          <a:srcRect t="454" b="454"/>
          <a:stretch/>
        </p:blipFill>
        <p:spPr>
          <a:xfrm>
            <a:off x="7140518" y="1178928"/>
            <a:ext cx="3550620" cy="190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25514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9"/>
          <p:cNvSpPr>
            <a:spLocks noGrp="1"/>
          </p:cNvSpPr>
          <p:nvPr>
            <p:ph type="ftr" sz="quarter" idx="11"/>
          </p:nvPr>
        </p:nvSpPr>
        <p:spPr/>
        <p:txBody>
          <a:bodyPr/>
          <a:lstStyle/>
          <a:p>
            <a:endParaRPr lang="en-CA" dirty="0"/>
          </a:p>
        </p:txBody>
      </p:sp>
      <p:sp>
        <p:nvSpPr>
          <p:cNvPr id="13" name="Espace réservé du numéro de diapositive 12"/>
          <p:cNvSpPr>
            <a:spLocks noGrp="1"/>
          </p:cNvSpPr>
          <p:nvPr>
            <p:ph type="sldNum" sz="quarter" idx="12"/>
          </p:nvPr>
        </p:nvSpPr>
        <p:spPr/>
        <p:txBody>
          <a:bodyPr/>
          <a:lstStyle/>
          <a:p>
            <a:fld id="{52326D77-2960-1A4A-B5CA-B95B3484A035}" type="slidenum">
              <a:rPr lang="en-CA" smtClean="0"/>
              <a:t>6</a:t>
            </a:fld>
            <a:endParaRPr lang="en-CA" dirty="0"/>
          </a:p>
        </p:txBody>
      </p:sp>
      <p:sp>
        <p:nvSpPr>
          <p:cNvPr id="3" name="Titre 2"/>
          <p:cNvSpPr>
            <a:spLocks noGrp="1"/>
          </p:cNvSpPr>
          <p:nvPr>
            <p:ph type="title"/>
          </p:nvPr>
        </p:nvSpPr>
        <p:spPr/>
        <p:txBody>
          <a:bodyPr>
            <a:normAutofit/>
          </a:bodyPr>
          <a:lstStyle/>
          <a:p>
            <a:r>
              <a:rPr lang="en-CA" dirty="0"/>
              <a:t>Results of  Surveys and Interviews</a:t>
            </a:r>
            <a:br>
              <a:rPr lang="en-CA" dirty="0"/>
            </a:br>
            <a:r>
              <a:rPr lang="en-US" sz="2000" dirty="0"/>
              <a:t>Financial Impact</a:t>
            </a:r>
            <a:endParaRPr lang="en-CA" dirty="0"/>
          </a:p>
        </p:txBody>
      </p:sp>
      <p:sp>
        <p:nvSpPr>
          <p:cNvPr id="14" name="Content Placeholder 3"/>
          <p:cNvSpPr>
            <a:spLocks noGrp="1"/>
          </p:cNvSpPr>
          <p:nvPr>
            <p:ph sz="quarter" idx="13"/>
          </p:nvPr>
        </p:nvSpPr>
        <p:spPr>
          <a:prstGeom prst="rect">
            <a:avLst/>
          </a:prstGeom>
        </p:spPr>
        <p:txBody>
          <a:bodyPr>
            <a:normAutofit/>
          </a:bodyPr>
          <a:lstStyle/>
          <a:p>
            <a:r>
              <a:rPr lang="en-US" sz="2000" dirty="0"/>
              <a:t>Estimators spend less time in QTO</a:t>
            </a:r>
          </a:p>
          <a:p>
            <a:r>
              <a:rPr lang="en-US" sz="2000" dirty="0"/>
              <a:t>Better understanding of design intent</a:t>
            </a:r>
          </a:p>
          <a:p>
            <a:r>
              <a:rPr lang="en-US" sz="2000" dirty="0"/>
              <a:t>Cost between 0.5 and 3% of overall construction contract value</a:t>
            </a:r>
          </a:p>
          <a:p>
            <a:r>
              <a:rPr lang="en-US" sz="2000" dirty="0"/>
              <a:t>RID 3D models save between 25-50% time to create AMG models ($750/mile)</a:t>
            </a:r>
          </a:p>
          <a:p>
            <a:r>
              <a:rPr lang="en-US" sz="2000" dirty="0"/>
              <a:t>AMG for earthwork saves 30-40% on production cost</a:t>
            </a:r>
          </a:p>
        </p:txBody>
      </p:sp>
      <p:sp>
        <p:nvSpPr>
          <p:cNvPr id="15" name="Content Placeholder 3"/>
          <p:cNvSpPr>
            <a:spLocks noGrp="1"/>
          </p:cNvSpPr>
          <p:nvPr>
            <p:ph sz="quarter" idx="14"/>
          </p:nvPr>
        </p:nvSpPr>
        <p:spPr>
          <a:xfrm>
            <a:off x="7104064" y="1844675"/>
            <a:ext cx="4356100" cy="1620838"/>
          </a:xfrm>
          <a:prstGeom prst="rect">
            <a:avLst/>
          </a:prstGeom>
        </p:spPr>
        <p:txBody>
          <a:bodyPr>
            <a:normAutofit/>
          </a:bodyPr>
          <a:lstStyle/>
          <a:p>
            <a:r>
              <a:rPr lang="en-US" sz="2000" dirty="0"/>
              <a:t>Cost to produce RID 3D models and plans is &lt;10% of design contract (or 1% of construction contract)</a:t>
            </a:r>
          </a:p>
        </p:txBody>
      </p:sp>
      <p:sp>
        <p:nvSpPr>
          <p:cNvPr id="16" name="Rectangle 15"/>
          <p:cNvSpPr/>
          <p:nvPr/>
        </p:nvSpPr>
        <p:spPr>
          <a:xfrm>
            <a:off x="2991755" y="1439625"/>
            <a:ext cx="2667718" cy="369332"/>
          </a:xfrm>
          <a:prstGeom prst="rect">
            <a:avLst/>
          </a:prstGeom>
        </p:spPr>
        <p:txBody>
          <a:bodyPr wrap="none">
            <a:spAutoFit/>
          </a:bodyPr>
          <a:lstStyle/>
          <a:p>
            <a:r>
              <a:rPr lang="en-CA" dirty="0">
                <a:solidFill>
                  <a:srgbClr val="FF0000"/>
                </a:solidFill>
              </a:rPr>
              <a:t>Contractor Feedback</a:t>
            </a:r>
            <a:endParaRPr lang="en-US" dirty="0">
              <a:solidFill>
                <a:srgbClr val="FF0000"/>
              </a:solidFill>
            </a:endParaRPr>
          </a:p>
        </p:txBody>
      </p:sp>
      <p:sp>
        <p:nvSpPr>
          <p:cNvPr id="17" name="Rectangle 16"/>
          <p:cNvSpPr/>
          <p:nvPr/>
        </p:nvSpPr>
        <p:spPr>
          <a:xfrm>
            <a:off x="8009454" y="1439625"/>
            <a:ext cx="2799164" cy="369332"/>
          </a:xfrm>
          <a:prstGeom prst="rect">
            <a:avLst/>
          </a:prstGeom>
        </p:spPr>
        <p:txBody>
          <a:bodyPr wrap="none">
            <a:spAutoFit/>
          </a:bodyPr>
          <a:lstStyle/>
          <a:p>
            <a:r>
              <a:rPr lang="en-CA" dirty="0">
                <a:solidFill>
                  <a:srgbClr val="FF0000"/>
                </a:solidFill>
              </a:rPr>
              <a:t>Design Firm Feedback</a:t>
            </a:r>
            <a:endParaRPr lang="en-US" dirty="0">
              <a:solidFill>
                <a:srgbClr val="FF0000"/>
              </a:solidFill>
            </a:endParaRPr>
          </a:p>
        </p:txBody>
      </p:sp>
    </p:spTree>
    <p:extLst>
      <p:ext uri="{BB962C8B-B14F-4D97-AF65-F5344CB8AC3E}">
        <p14:creationId xmlns:p14="http://schemas.microsoft.com/office/powerpoint/2010/main" val="20655723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endParaRPr lang="en-CA" dirty="0"/>
          </a:p>
        </p:txBody>
      </p:sp>
      <p:sp>
        <p:nvSpPr>
          <p:cNvPr id="4" name="Espace réservé du numéro de diapositive 3"/>
          <p:cNvSpPr>
            <a:spLocks noGrp="1"/>
          </p:cNvSpPr>
          <p:nvPr>
            <p:ph type="sldNum" sz="quarter" idx="12"/>
          </p:nvPr>
        </p:nvSpPr>
        <p:spPr/>
        <p:txBody>
          <a:bodyPr/>
          <a:lstStyle/>
          <a:p>
            <a:fld id="{52326D77-2960-1A4A-B5CA-B95B3484A035}" type="slidenum">
              <a:rPr lang="en-CA" smtClean="0"/>
              <a:t>7</a:t>
            </a:fld>
            <a:endParaRPr lang="en-CA" dirty="0"/>
          </a:p>
        </p:txBody>
      </p:sp>
      <p:sp>
        <p:nvSpPr>
          <p:cNvPr id="2" name="Titre 1"/>
          <p:cNvSpPr>
            <a:spLocks noGrp="1"/>
          </p:cNvSpPr>
          <p:nvPr>
            <p:ph type="title"/>
          </p:nvPr>
        </p:nvSpPr>
        <p:spPr/>
        <p:txBody>
          <a:bodyPr/>
          <a:lstStyle/>
          <a:p>
            <a:r>
              <a:rPr lang="en-CA" dirty="0"/>
              <a:t>Results of  Surveys and Interviews</a:t>
            </a:r>
            <a:br>
              <a:rPr lang="en-CA" dirty="0"/>
            </a:br>
            <a:r>
              <a:rPr lang="en-CA" sz="2000" dirty="0"/>
              <a:t>Software and File Types</a:t>
            </a:r>
            <a:endParaRPr lang="en-CA" dirty="0"/>
          </a:p>
        </p:txBody>
      </p:sp>
      <p:sp>
        <p:nvSpPr>
          <p:cNvPr id="3" name="Espace réservé du contenu 2"/>
          <p:cNvSpPr>
            <a:spLocks noGrp="1"/>
          </p:cNvSpPr>
          <p:nvPr>
            <p:ph sz="quarter" idx="13"/>
          </p:nvPr>
        </p:nvSpPr>
        <p:spPr/>
        <p:txBody>
          <a:bodyPr>
            <a:normAutofit/>
          </a:bodyPr>
          <a:lstStyle/>
          <a:p>
            <a:r>
              <a:rPr lang="en-US" sz="2000" dirty="0"/>
              <a:t>Software Packages Used</a:t>
            </a:r>
            <a:endParaRPr lang="en-US" dirty="0"/>
          </a:p>
          <a:p>
            <a:pPr lvl="1"/>
            <a:r>
              <a:rPr lang="en-US" dirty="0"/>
              <a:t>Agtek</a:t>
            </a:r>
          </a:p>
          <a:p>
            <a:pPr lvl="1"/>
            <a:r>
              <a:rPr lang="en-US" dirty="0"/>
              <a:t>AutoCAD/C3D</a:t>
            </a:r>
          </a:p>
          <a:p>
            <a:pPr lvl="1"/>
            <a:r>
              <a:rPr lang="en-US" dirty="0"/>
              <a:t>Carlson</a:t>
            </a:r>
          </a:p>
          <a:p>
            <a:pPr lvl="1"/>
            <a:r>
              <a:rPr lang="en-US" dirty="0"/>
              <a:t>MicroStation/Geopak/ PowerGEOPAK</a:t>
            </a:r>
          </a:p>
          <a:p>
            <a:pPr lvl="1"/>
            <a:r>
              <a:rPr lang="en-US" dirty="0"/>
              <a:t>Leica Captivate</a:t>
            </a:r>
          </a:p>
          <a:p>
            <a:pPr lvl="1"/>
            <a:r>
              <a:rPr lang="en-US" dirty="0"/>
              <a:t>Topcon Magnet</a:t>
            </a:r>
          </a:p>
          <a:p>
            <a:pPr lvl="1"/>
            <a:r>
              <a:rPr lang="en-US" dirty="0"/>
              <a:t>Trimble Business Center</a:t>
            </a:r>
          </a:p>
          <a:p>
            <a:r>
              <a:rPr lang="en-US" sz="2000" dirty="0"/>
              <a:t>Beneficial or Essential Files</a:t>
            </a:r>
            <a:endParaRPr lang="en-US" dirty="0"/>
          </a:p>
          <a:p>
            <a:pPr lvl="1"/>
            <a:r>
              <a:rPr lang="en-US" dirty="0"/>
              <a:t>LandXML for alignments, profiles and surfaces</a:t>
            </a:r>
          </a:p>
          <a:p>
            <a:pPr lvl="1"/>
            <a:r>
              <a:rPr lang="en-US" dirty="0"/>
              <a:t>DGN files</a:t>
            </a:r>
          </a:p>
          <a:p>
            <a:pPr marL="457200" lvl="1" indent="0">
              <a:buNone/>
            </a:pPr>
            <a:endParaRPr lang="en-US" dirty="0"/>
          </a:p>
        </p:txBody>
      </p:sp>
      <p:sp>
        <p:nvSpPr>
          <p:cNvPr id="5" name="Content Placeholder 4"/>
          <p:cNvSpPr>
            <a:spLocks noGrp="1"/>
          </p:cNvSpPr>
          <p:nvPr>
            <p:ph sz="quarter" idx="14"/>
          </p:nvPr>
        </p:nvSpPr>
        <p:spPr>
          <a:xfrm>
            <a:off x="7104063" y="1844675"/>
            <a:ext cx="4639917" cy="4356100"/>
          </a:xfrm>
        </p:spPr>
        <p:txBody>
          <a:bodyPr>
            <a:normAutofit/>
          </a:bodyPr>
          <a:lstStyle/>
          <a:p>
            <a:r>
              <a:rPr lang="en-US" sz="2000" dirty="0"/>
              <a:t>Software Used</a:t>
            </a:r>
          </a:p>
          <a:p>
            <a:pPr lvl="1"/>
            <a:r>
              <a:rPr lang="en-US" dirty="0"/>
              <a:t>MicroStation/Geopak</a:t>
            </a:r>
          </a:p>
          <a:p>
            <a:pPr lvl="1"/>
            <a:r>
              <a:rPr lang="en-US" dirty="0"/>
              <a:t>Autodesk (outside of DOT)</a:t>
            </a:r>
          </a:p>
          <a:p>
            <a:pPr lvl="1"/>
            <a:r>
              <a:rPr lang="en-US" dirty="0"/>
              <a:t>Geotechnical information</a:t>
            </a:r>
          </a:p>
          <a:p>
            <a:r>
              <a:rPr lang="en-US" sz="2000" dirty="0"/>
              <a:t>Digital Data Delivered (DB)*</a:t>
            </a:r>
          </a:p>
          <a:p>
            <a:pPr lvl="1"/>
            <a:r>
              <a:rPr lang="en-US" dirty="0"/>
              <a:t>3D surfaces</a:t>
            </a:r>
          </a:p>
          <a:p>
            <a:pPr lvl="1"/>
            <a:r>
              <a:rPr lang="en-US" dirty="0"/>
              <a:t>3D line strings</a:t>
            </a:r>
          </a:p>
          <a:p>
            <a:pPr lvl="1"/>
            <a:r>
              <a:rPr lang="en-US" dirty="0"/>
              <a:t>Coordinate geometry</a:t>
            </a:r>
          </a:p>
          <a:p>
            <a:endParaRPr lang="en-US" dirty="0"/>
          </a:p>
          <a:p>
            <a:endParaRPr lang="en-US" dirty="0"/>
          </a:p>
          <a:p>
            <a:pPr marL="396875" lvl="1" indent="0">
              <a:buNone/>
            </a:pPr>
            <a:r>
              <a:rPr lang="en-US" sz="1600" dirty="0"/>
              <a:t>*LandXML, DGN, DWG</a:t>
            </a:r>
            <a:endParaRPr lang="en-US" dirty="0"/>
          </a:p>
        </p:txBody>
      </p:sp>
      <p:sp>
        <p:nvSpPr>
          <p:cNvPr id="6" name="Espace réservé du contenu 2"/>
          <p:cNvSpPr txBox="1">
            <a:spLocks/>
          </p:cNvSpPr>
          <p:nvPr/>
        </p:nvSpPr>
        <p:spPr>
          <a:xfrm>
            <a:off x="2124131" y="5072617"/>
            <a:ext cx="4823208" cy="1504453"/>
          </a:xfrm>
          <a:prstGeom prst="rect">
            <a:avLst/>
          </a:prstGeom>
        </p:spPr>
        <p:txBody>
          <a:bodyPr vert="horz" lIns="91440" tIns="45720" rIns="91440" bIns="45720" rtlCol="0">
            <a:normAutofit/>
          </a:bodyPr>
          <a:lstStyle>
            <a:lvl1pPr marL="403225" indent="-403225" algn="l" defTabSz="914400" rtl="0" eaLnBrk="1" latinLnBrk="0" hangingPunct="1">
              <a:lnSpc>
                <a:spcPct val="90000"/>
              </a:lnSpc>
              <a:spcBef>
                <a:spcPts val="1000"/>
              </a:spcBef>
              <a:buFont typeface=".HelveticaNeueDeskInterface-Regular" charset="0"/>
              <a:buChar char="—"/>
              <a:tabLst/>
              <a:defRPr sz="240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800100" indent="-342900" algn="l" defTabSz="914400" rtl="0" eaLnBrk="1" latinLnBrk="0" hangingPunct="1">
              <a:lnSpc>
                <a:spcPct val="90000"/>
              </a:lnSpc>
              <a:spcBef>
                <a:spcPts val="500"/>
              </a:spcBef>
              <a:buFont typeface=".HelveticaNeueDeskInterface-Regular" charset="0"/>
              <a:buChar char="—"/>
              <a:tabLst/>
              <a:defRPr sz="20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gn="l" defTabSz="914400" rtl="0" eaLnBrk="1" latinLnBrk="0" hangingPunct="1">
              <a:lnSpc>
                <a:spcPct val="90000"/>
              </a:lnSpc>
              <a:spcBef>
                <a:spcPts val="500"/>
              </a:spcBef>
              <a:buFont typeface=".HelveticaNeueDeskInterface-Regular" charset="0"/>
              <a:buChar char="—"/>
              <a:defRPr sz="16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dirty="0"/>
          </a:p>
          <a:p>
            <a:pPr marL="457200" lvl="1" indent="0">
              <a:buNone/>
            </a:pPr>
            <a:endParaRPr lang="en-US" dirty="0"/>
          </a:p>
        </p:txBody>
      </p:sp>
      <p:sp>
        <p:nvSpPr>
          <p:cNvPr id="8" name="Rectangle 7"/>
          <p:cNvSpPr/>
          <p:nvPr/>
        </p:nvSpPr>
        <p:spPr>
          <a:xfrm>
            <a:off x="2991755" y="1439625"/>
            <a:ext cx="2667718" cy="369332"/>
          </a:xfrm>
          <a:prstGeom prst="rect">
            <a:avLst/>
          </a:prstGeom>
        </p:spPr>
        <p:txBody>
          <a:bodyPr wrap="none">
            <a:spAutoFit/>
          </a:bodyPr>
          <a:lstStyle/>
          <a:p>
            <a:r>
              <a:rPr lang="en-CA" dirty="0">
                <a:solidFill>
                  <a:srgbClr val="FF0000"/>
                </a:solidFill>
              </a:rPr>
              <a:t>Contractors Feedback</a:t>
            </a:r>
            <a:endParaRPr lang="en-US" dirty="0">
              <a:solidFill>
                <a:srgbClr val="FF0000"/>
              </a:solidFill>
            </a:endParaRPr>
          </a:p>
        </p:txBody>
      </p:sp>
      <p:sp>
        <p:nvSpPr>
          <p:cNvPr id="9" name="Rectangle 8"/>
          <p:cNvSpPr/>
          <p:nvPr/>
        </p:nvSpPr>
        <p:spPr>
          <a:xfrm>
            <a:off x="8009454" y="1439625"/>
            <a:ext cx="2837636" cy="369332"/>
          </a:xfrm>
          <a:prstGeom prst="rect">
            <a:avLst/>
          </a:prstGeom>
        </p:spPr>
        <p:txBody>
          <a:bodyPr wrap="none">
            <a:spAutoFit/>
          </a:bodyPr>
          <a:lstStyle/>
          <a:p>
            <a:r>
              <a:rPr lang="en-CA" dirty="0">
                <a:solidFill>
                  <a:srgbClr val="FF0000"/>
                </a:solidFill>
              </a:rPr>
              <a:t>Design Firms Feedback</a:t>
            </a:r>
            <a:endParaRPr lang="en-US" dirty="0">
              <a:solidFill>
                <a:srgbClr val="FF0000"/>
              </a:solidFill>
            </a:endParaRPr>
          </a:p>
        </p:txBody>
      </p:sp>
    </p:spTree>
    <p:extLst>
      <p:ext uri="{BB962C8B-B14F-4D97-AF65-F5344CB8AC3E}">
        <p14:creationId xmlns:p14="http://schemas.microsoft.com/office/powerpoint/2010/main" val="34188442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52326D77-2960-1A4A-B5CA-B95B3484A035}" type="slidenum">
              <a:rPr lang="en-CA" smtClean="0"/>
              <a:t>8</a:t>
            </a:fld>
            <a:endParaRPr lang="en-CA" dirty="0"/>
          </a:p>
        </p:txBody>
      </p:sp>
      <p:sp>
        <p:nvSpPr>
          <p:cNvPr id="6" name="Title 5"/>
          <p:cNvSpPr>
            <a:spLocks noGrp="1"/>
          </p:cNvSpPr>
          <p:nvPr>
            <p:ph type="title"/>
          </p:nvPr>
        </p:nvSpPr>
        <p:spPr/>
        <p:txBody>
          <a:bodyPr>
            <a:normAutofit fontScale="90000"/>
          </a:bodyPr>
          <a:lstStyle/>
          <a:p>
            <a:r>
              <a:rPr lang="en-CA" dirty="0"/>
              <a:t>Results of  Surveys and Interviews</a:t>
            </a:r>
            <a:br>
              <a:rPr lang="en-CA" dirty="0"/>
            </a:br>
            <a:r>
              <a:rPr lang="en-CA" sz="2000" dirty="0"/>
              <a:t>Contractor Feedback</a:t>
            </a:r>
            <a:endParaRPr lang="en-US" dirty="0"/>
          </a:p>
        </p:txBody>
      </p:sp>
      <p:sp>
        <p:nvSpPr>
          <p:cNvPr id="14" name="Content Placeholder 13"/>
          <p:cNvSpPr>
            <a:spLocks noGrp="1"/>
          </p:cNvSpPr>
          <p:nvPr>
            <p:ph sz="quarter" idx="16"/>
          </p:nvPr>
        </p:nvSpPr>
        <p:spPr>
          <a:xfrm>
            <a:off x="5675537" y="439829"/>
            <a:ext cx="2666206" cy="886632"/>
          </a:xfrm>
        </p:spPr>
        <p:txBody>
          <a:bodyPr>
            <a:normAutofit/>
          </a:bodyPr>
          <a:lstStyle/>
          <a:p>
            <a:r>
              <a:rPr lang="en-US" dirty="0"/>
              <a:t>Finished surface and all pavement layers without the side slope conditions</a:t>
            </a:r>
          </a:p>
          <a:p>
            <a:pPr lvl="1"/>
            <a:endParaRPr lang="en-US" dirty="0"/>
          </a:p>
        </p:txBody>
      </p:sp>
      <p:sp>
        <p:nvSpPr>
          <p:cNvPr id="10" name="Rectangle 9"/>
          <p:cNvSpPr/>
          <p:nvPr/>
        </p:nvSpPr>
        <p:spPr>
          <a:xfrm>
            <a:off x="9013827" y="2479124"/>
            <a:ext cx="2647241" cy="283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t>What type of information should be included in the model?</a:t>
            </a:r>
          </a:p>
        </p:txBody>
      </p:sp>
      <p:pic>
        <p:nvPicPr>
          <p:cNvPr id="17" name="Picture 16"/>
          <p:cNvPicPr/>
          <p:nvPr/>
        </p:nvPicPr>
        <p:blipFill>
          <a:blip r:embed="rId3"/>
          <a:stretch>
            <a:fillRect/>
          </a:stretch>
        </p:blipFill>
        <p:spPr>
          <a:xfrm>
            <a:off x="1826225" y="225425"/>
            <a:ext cx="3625669" cy="2202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Placeholder 8"/>
          <p:cNvPicPr>
            <a:picLocks noGrp="1"/>
          </p:cNvPicPr>
          <p:nvPr>
            <p:ph type="pic" sz="quarter" idx="15"/>
          </p:nvPr>
        </p:nvPicPr>
        <p:blipFill>
          <a:blip r:embed="rId4"/>
          <a:srcRect l="26466" r="26466"/>
          <a:stretch>
            <a:fillRect/>
          </a:stretch>
        </p:blipFill>
        <p:spPr>
          <a:xfrm>
            <a:off x="1826224" y="2479124"/>
            <a:ext cx="3625669" cy="2087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ontent Placeholder 13"/>
          <p:cNvSpPr txBox="1">
            <a:spLocks/>
          </p:cNvSpPr>
          <p:nvPr/>
        </p:nvSpPr>
        <p:spPr>
          <a:xfrm>
            <a:off x="5646167" y="2716829"/>
            <a:ext cx="2821481" cy="88663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HelveticaNeueDeskInterface-Regular" charset="0"/>
              <a:buNone/>
              <a:tabLst/>
              <a:defRPr sz="1400" kern="1200" baseline="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457200" indent="0" algn="l" defTabSz="914400" rtl="0" eaLnBrk="1" latinLnBrk="0" hangingPunct="1">
              <a:lnSpc>
                <a:spcPct val="90000"/>
              </a:lnSpc>
              <a:spcBef>
                <a:spcPts val="500"/>
              </a:spcBef>
              <a:buFont typeface=".HelveticaNeueDeskInterface-Regular" charset="0"/>
              <a:buNone/>
              <a:tabLst/>
              <a:defRPr sz="14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914400" indent="0" algn="l" defTabSz="914400" rtl="0" eaLnBrk="1" latinLnBrk="0" hangingPunct="1">
              <a:lnSpc>
                <a:spcPct val="90000"/>
              </a:lnSpc>
              <a:spcBef>
                <a:spcPts val="500"/>
              </a:spcBef>
              <a:buFont typeface=".HelveticaNeueDeskInterface-Regular" charset="0"/>
              <a:buNone/>
              <a:defRPr sz="14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371600" indent="0" algn="l" defTabSz="914400" rtl="0" eaLnBrk="1" latinLnBrk="0" hangingPunct="1">
              <a:lnSpc>
                <a:spcPct val="90000"/>
              </a:lnSpc>
              <a:spcBef>
                <a:spcPts val="500"/>
              </a:spcBef>
              <a:buFont typeface=".HelveticaNeueDeskInterface-Regular" charset="0"/>
              <a:buNone/>
              <a:defRPr sz="14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1828800" indent="0" algn="l" defTabSz="914400" rtl="0" eaLnBrk="1" latinLnBrk="0" hangingPunct="1">
              <a:lnSpc>
                <a:spcPct val="90000"/>
              </a:lnSpc>
              <a:spcBef>
                <a:spcPts val="500"/>
              </a:spcBef>
              <a:buFont typeface=".HelveticaNeueDeskInterface-Regular" charset="0"/>
              <a:buNone/>
              <a:defRPr sz="14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All detailed information, including all pavement layers and side slopes</a:t>
            </a:r>
          </a:p>
          <a:p>
            <a:pPr lvl="1"/>
            <a:endParaRPr lang="en-US" dirty="0"/>
          </a:p>
        </p:txBody>
      </p:sp>
      <p:pic>
        <p:nvPicPr>
          <p:cNvPr id="12" name="Picture 11"/>
          <p:cNvPicPr/>
          <p:nvPr/>
        </p:nvPicPr>
        <p:blipFill>
          <a:blip r:embed="rId5"/>
          <a:stretch>
            <a:fillRect/>
          </a:stretch>
        </p:blipFill>
        <p:spPr>
          <a:xfrm>
            <a:off x="1826226" y="4618343"/>
            <a:ext cx="3625668" cy="2091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ontent Placeholder 13"/>
          <p:cNvSpPr txBox="1">
            <a:spLocks/>
          </p:cNvSpPr>
          <p:nvPr/>
        </p:nvSpPr>
        <p:spPr>
          <a:xfrm>
            <a:off x="5646167" y="4709701"/>
            <a:ext cx="2587925" cy="88663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HelveticaNeueDeskInterface-Regular" charset="0"/>
              <a:buNone/>
              <a:tabLst/>
              <a:defRPr sz="1400" kern="1200" baseline="0">
                <a:solidFill>
                  <a:srgbClr val="1E242B"/>
                </a:solidFill>
                <a:latin typeface="Montserrat" panose="00000500000000000000" pitchFamily="2" charset="0"/>
                <a:ea typeface="Montserrat" panose="00000500000000000000" pitchFamily="2" charset="0"/>
                <a:cs typeface="Montserrat" panose="00000500000000000000" pitchFamily="2" charset="0"/>
              </a:defRPr>
            </a:lvl1pPr>
            <a:lvl2pPr marL="457200" indent="0" algn="l" defTabSz="914400" rtl="0" eaLnBrk="1" latinLnBrk="0" hangingPunct="1">
              <a:lnSpc>
                <a:spcPct val="90000"/>
              </a:lnSpc>
              <a:spcBef>
                <a:spcPts val="500"/>
              </a:spcBef>
              <a:buFont typeface=".HelveticaNeueDeskInterface-Regular" charset="0"/>
              <a:buNone/>
              <a:tabLst/>
              <a:defRPr sz="1400" b="0" i="1"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2pPr>
            <a:lvl3pPr marL="914400" indent="0" algn="l" defTabSz="914400" rtl="0" eaLnBrk="1" latinLnBrk="0" hangingPunct="1">
              <a:lnSpc>
                <a:spcPct val="90000"/>
              </a:lnSpc>
              <a:spcBef>
                <a:spcPts val="500"/>
              </a:spcBef>
              <a:buFont typeface=".HelveticaNeueDeskInterface-Regular" charset="0"/>
              <a:buNone/>
              <a:defRPr sz="14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3pPr>
            <a:lvl4pPr marL="1371600" indent="0" algn="l" defTabSz="914400" rtl="0" eaLnBrk="1" latinLnBrk="0" hangingPunct="1">
              <a:lnSpc>
                <a:spcPct val="90000"/>
              </a:lnSpc>
              <a:spcBef>
                <a:spcPts val="500"/>
              </a:spcBef>
              <a:buFont typeface=".HelveticaNeueDeskInterface-Regular" charset="0"/>
              <a:buNone/>
              <a:defRPr sz="14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4pPr>
            <a:lvl5pPr marL="1828800" indent="0" algn="l" defTabSz="914400" rtl="0" eaLnBrk="1" latinLnBrk="0" hangingPunct="1">
              <a:lnSpc>
                <a:spcPct val="90000"/>
              </a:lnSpc>
              <a:spcBef>
                <a:spcPts val="500"/>
              </a:spcBef>
              <a:buFont typeface=".HelveticaNeueDeskInterface-Regular" charset="0"/>
              <a:buNone/>
              <a:defRPr sz="1400" b="0" i="0" kern="1200">
                <a:solidFill>
                  <a:srgbClr val="1E242B"/>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Only the top finished surface with/without shoulders and side slope conditions</a:t>
            </a:r>
          </a:p>
        </p:txBody>
      </p:sp>
    </p:spTree>
    <p:extLst>
      <p:ext uri="{BB962C8B-B14F-4D97-AF65-F5344CB8AC3E}">
        <p14:creationId xmlns:p14="http://schemas.microsoft.com/office/powerpoint/2010/main" val="288576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endParaRPr lang="en-CA" dirty="0"/>
          </a:p>
        </p:txBody>
      </p:sp>
      <p:sp>
        <p:nvSpPr>
          <p:cNvPr id="3" name="Espace réservé du numéro de diapositive 2"/>
          <p:cNvSpPr>
            <a:spLocks noGrp="1"/>
          </p:cNvSpPr>
          <p:nvPr>
            <p:ph type="sldNum" sz="quarter" idx="12"/>
          </p:nvPr>
        </p:nvSpPr>
        <p:spPr/>
        <p:txBody>
          <a:bodyPr/>
          <a:lstStyle/>
          <a:p>
            <a:fld id="{52326D77-2960-1A4A-B5CA-B95B3484A035}" type="slidenum">
              <a:rPr lang="en-CA" smtClean="0"/>
              <a:t>9</a:t>
            </a:fld>
            <a:endParaRPr lang="en-CA" dirty="0"/>
          </a:p>
        </p:txBody>
      </p:sp>
      <p:sp>
        <p:nvSpPr>
          <p:cNvPr id="2" name="Titre 1"/>
          <p:cNvSpPr>
            <a:spLocks noGrp="1"/>
          </p:cNvSpPr>
          <p:nvPr>
            <p:ph type="title"/>
          </p:nvPr>
        </p:nvSpPr>
        <p:spPr/>
        <p:txBody>
          <a:bodyPr>
            <a:normAutofit/>
          </a:bodyPr>
          <a:lstStyle/>
          <a:p>
            <a:r>
              <a:rPr lang="en-CA" dirty="0"/>
              <a:t>Results of  Surveys and Interviews</a:t>
            </a:r>
            <a:br>
              <a:rPr lang="en-CA" dirty="0"/>
            </a:br>
            <a:r>
              <a:rPr lang="en-US" sz="2000" dirty="0"/>
              <a:t>Considerations for making 3D models contractual</a:t>
            </a:r>
            <a:br>
              <a:rPr lang="en-US" dirty="0"/>
            </a:br>
            <a:endParaRPr lang="en-CA" dirty="0"/>
          </a:p>
        </p:txBody>
      </p:sp>
      <p:sp>
        <p:nvSpPr>
          <p:cNvPr id="4" name="Content Placeholder 3"/>
          <p:cNvSpPr>
            <a:spLocks noGrp="1"/>
          </p:cNvSpPr>
          <p:nvPr>
            <p:ph sz="quarter" idx="13"/>
          </p:nvPr>
        </p:nvSpPr>
        <p:spPr>
          <a:xfrm>
            <a:off x="2208214" y="2329417"/>
            <a:ext cx="4319587" cy="3465456"/>
          </a:xfrm>
        </p:spPr>
        <p:txBody>
          <a:bodyPr>
            <a:normAutofit/>
          </a:bodyPr>
          <a:lstStyle/>
          <a:p>
            <a:r>
              <a:rPr lang="en-US" sz="2000" dirty="0"/>
              <a:t>Use special provision</a:t>
            </a:r>
          </a:p>
          <a:p>
            <a:r>
              <a:rPr lang="en-US" sz="2000" dirty="0"/>
              <a:t>Consider industry learning curve</a:t>
            </a:r>
          </a:p>
          <a:p>
            <a:r>
              <a:rPr lang="en-US" sz="2000" dirty="0"/>
              <a:t>Suggest experience QA staff for certifying grades</a:t>
            </a:r>
          </a:p>
          <a:p>
            <a:r>
              <a:rPr lang="en-US" sz="2000" dirty="0"/>
              <a:t>Simply/eliminate horizontal alignment, pavement marking and signing sheets </a:t>
            </a:r>
          </a:p>
          <a:p>
            <a:r>
              <a:rPr lang="en-US" sz="2000" dirty="0"/>
              <a:t>Model without proper documentation is high risk</a:t>
            </a:r>
          </a:p>
        </p:txBody>
      </p:sp>
      <p:sp>
        <p:nvSpPr>
          <p:cNvPr id="5" name="Rectangle 4"/>
          <p:cNvSpPr/>
          <p:nvPr/>
        </p:nvSpPr>
        <p:spPr>
          <a:xfrm>
            <a:off x="2870569" y="1761745"/>
            <a:ext cx="2667718" cy="369332"/>
          </a:xfrm>
          <a:prstGeom prst="rect">
            <a:avLst/>
          </a:prstGeom>
        </p:spPr>
        <p:txBody>
          <a:bodyPr wrap="none">
            <a:spAutoFit/>
          </a:bodyPr>
          <a:lstStyle/>
          <a:p>
            <a:r>
              <a:rPr lang="en-CA" dirty="0">
                <a:solidFill>
                  <a:srgbClr val="FF0000"/>
                </a:solidFill>
              </a:rPr>
              <a:t>Contractor Feedback</a:t>
            </a:r>
            <a:endParaRPr lang="en-US" dirty="0">
              <a:solidFill>
                <a:srgbClr val="FF0000"/>
              </a:solidFill>
            </a:endParaRPr>
          </a:p>
        </p:txBody>
      </p:sp>
      <p:sp>
        <p:nvSpPr>
          <p:cNvPr id="10" name="Rectangle 9"/>
          <p:cNvSpPr/>
          <p:nvPr/>
        </p:nvSpPr>
        <p:spPr>
          <a:xfrm>
            <a:off x="7882531" y="1761745"/>
            <a:ext cx="2799164" cy="369332"/>
          </a:xfrm>
          <a:prstGeom prst="rect">
            <a:avLst/>
          </a:prstGeom>
        </p:spPr>
        <p:txBody>
          <a:bodyPr wrap="none">
            <a:spAutoFit/>
          </a:bodyPr>
          <a:lstStyle/>
          <a:p>
            <a:r>
              <a:rPr lang="en-CA" dirty="0">
                <a:solidFill>
                  <a:srgbClr val="FF0000"/>
                </a:solidFill>
              </a:rPr>
              <a:t>Design Firm Feedback</a:t>
            </a:r>
            <a:endParaRPr lang="en-US" dirty="0">
              <a:solidFill>
                <a:srgbClr val="FF0000"/>
              </a:solidFill>
            </a:endParaRPr>
          </a:p>
        </p:txBody>
      </p:sp>
      <p:sp>
        <p:nvSpPr>
          <p:cNvPr id="6" name="Content Placeholder 5"/>
          <p:cNvSpPr>
            <a:spLocks noGrp="1"/>
          </p:cNvSpPr>
          <p:nvPr>
            <p:ph sz="quarter" idx="14"/>
          </p:nvPr>
        </p:nvSpPr>
        <p:spPr>
          <a:xfrm>
            <a:off x="7104063" y="2329418"/>
            <a:ext cx="4356100" cy="3465456"/>
          </a:xfrm>
        </p:spPr>
        <p:txBody>
          <a:bodyPr>
            <a:normAutofit/>
          </a:bodyPr>
          <a:lstStyle/>
          <a:p>
            <a:r>
              <a:rPr lang="en-US" sz="2000" dirty="0"/>
              <a:t>Consider updating compensation based model-centric milestones</a:t>
            </a:r>
          </a:p>
          <a:p>
            <a:r>
              <a:rPr lang="en-US" sz="2000" dirty="0"/>
              <a:t>Accelerated timelines don’t allow for proper reviews</a:t>
            </a:r>
          </a:p>
          <a:p>
            <a:r>
              <a:rPr lang="en-US" sz="2000" dirty="0"/>
              <a:t>Consider compensation for duplicate effort to finish contract plans &amp; models</a:t>
            </a:r>
          </a:p>
          <a:p>
            <a:r>
              <a:rPr lang="en-US" sz="2000" dirty="0"/>
              <a:t>Suggest defining authorized uses for the models</a:t>
            </a:r>
          </a:p>
          <a:p>
            <a:endParaRPr lang="en-US" dirty="0"/>
          </a:p>
        </p:txBody>
      </p:sp>
    </p:spTree>
    <p:extLst>
      <p:ext uri="{BB962C8B-B14F-4D97-AF65-F5344CB8AC3E}">
        <p14:creationId xmlns:p14="http://schemas.microsoft.com/office/powerpoint/2010/main" val="35696427"/>
      </p:ext>
    </p:extLst>
  </p:cSld>
  <p:clrMapOvr>
    <a:masterClrMapping/>
  </p:clrMapOvr>
  <p:transition spd="slow">
    <p:push dir="u"/>
  </p:transition>
</p:sld>
</file>

<file path=ppt/theme/theme1.xml><?xml version="1.0" encoding="utf-8"?>
<a:theme xmlns:a="http://schemas.openxmlformats.org/drawingml/2006/main" name="Thème Offic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Personnalisé 1">
      <a:majorFont>
        <a:latin typeface="Montserrat"/>
        <a:ea typeface=""/>
        <a:cs typeface=""/>
      </a:majorFont>
      <a:minorFont>
        <a:latin typeface="Montserra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P Presentation - HD Light.potm [Read-Only]" id="{D086B635-4F59-497C-8BF2-D578215956CA}" vid="{5E13A280-4C07-434D-8C25-3A7B3C1D89F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B8A708A75E0F4EAC944B784E496D77" ma:contentTypeVersion="1" ma:contentTypeDescription="Create a new document." ma:contentTypeScope="" ma:versionID="5b26c55f859ef7092d05314e23a4236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42B9AE-6C39-457D-A7E8-652A8DCF9406}">
  <ds:schemaRef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7B94F7B-A7D8-4E88-A715-AEAAD372A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EE0D15-0C5A-4704-AFC6-EED1C09DB9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WSP%20Presentation%20-%20HD%20Light</Template>
  <TotalTime>6837</TotalTime>
  <Words>1789</Words>
  <Application>Microsoft Office PowerPoint</Application>
  <PresentationFormat>Widescreen</PresentationFormat>
  <Paragraphs>374</Paragraphs>
  <Slides>32</Slides>
  <Notes>32</Notes>
  <HiddenSlides>1</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1</vt:i4>
      </vt:variant>
      <vt:variant>
        <vt:lpstr>Slide Titles</vt:lpstr>
      </vt:variant>
      <vt:variant>
        <vt:i4>32</vt:i4>
      </vt:variant>
    </vt:vector>
  </HeadingPairs>
  <TitlesOfParts>
    <vt:vector size="42" baseType="lpstr">
      <vt:lpstr>.HelveticaNeueDeskInterface-Regular</vt:lpstr>
      <vt:lpstr>Times New Roman</vt:lpstr>
      <vt:lpstr>Calibri</vt:lpstr>
      <vt:lpstr>Symbol</vt:lpstr>
      <vt:lpstr>Montserrat</vt:lpstr>
      <vt:lpstr>Arial</vt:lpstr>
      <vt:lpstr>Montserrat SemiBold</vt:lpstr>
      <vt:lpstr>Gentium Basic</vt:lpstr>
      <vt:lpstr>Thème Office</vt:lpstr>
      <vt:lpstr>https://wsponline-my.sharepoint.com/personal/jon_gustafson_wsp_com/Documents/Documents/%5eBD/%5e%5eConferences/2019%20NRRA%20Pavement%20Workshop/ROI%20Template_Final.XLSX</vt:lpstr>
      <vt:lpstr>3D Highway Design Model Benefit Cost Analysis NRRA Pavement Workshop</vt:lpstr>
      <vt:lpstr>Outline</vt:lpstr>
      <vt:lpstr>Objectives</vt:lpstr>
      <vt:lpstr>PowerPoint Presentation</vt:lpstr>
      <vt:lpstr>Contractors Feedback</vt:lpstr>
      <vt:lpstr>Results of  Surveys and Interviews Financial Impact</vt:lpstr>
      <vt:lpstr>Results of  Surveys and Interviews Software and File Types</vt:lpstr>
      <vt:lpstr>Results of  Surveys and Interviews Contractor Feedback</vt:lpstr>
      <vt:lpstr>Results of  Surveys and Interviews Considerations for making 3D models contractual </vt:lpstr>
      <vt:lpstr>PowerPoint Presentation</vt:lpstr>
      <vt:lpstr>Results of  Surveys and Interviews Considerations for making 3D models contractual</vt:lpstr>
      <vt:lpstr>PowerPoint Presentation</vt:lpstr>
      <vt:lpstr>PowerPoint Presentation</vt:lpstr>
      <vt:lpstr>PowerPoint Presentation</vt:lpstr>
      <vt:lpstr>PowerPoint Presentation</vt:lpstr>
      <vt:lpstr>PowerPoint Presentation</vt:lpstr>
      <vt:lpstr>Statistical Analysis of Historical Data Method of Analysis – Population Samples</vt:lpstr>
      <vt:lpstr>Statistical Analysis of Historical Data Method of Analysis – Award  and Cost Growth</vt:lpstr>
      <vt:lpstr>Statistical Analysis of Historical Data Method of Analysis – Results</vt:lpstr>
      <vt:lpstr>Statistical Analysis of Historical Data Method of Analysis – Results</vt:lpstr>
      <vt:lpstr>Statistical Analysis of Historical Data Method of Analysis – Missed Opportunities</vt:lpstr>
      <vt:lpstr>PowerPoint Presentation</vt:lpstr>
      <vt:lpstr>ROI Framework Spreadsheet</vt:lpstr>
      <vt:lpstr>PowerPoint Presentation</vt:lpstr>
      <vt:lpstr>Recommendations and Conclusions Outreach, Education, and Multi-disciplinary Collaboration</vt:lpstr>
      <vt:lpstr>Recommendations and Conclusions Outreach, Education, and Multi-disciplinary Collaboration</vt:lpstr>
      <vt:lpstr>Recommendations and Conclusions Framework for Contractual 3D Model Requirements</vt:lpstr>
      <vt:lpstr>Recommendations and Conclusions Framework for Contractual 3D Model Requirements</vt:lpstr>
      <vt:lpstr>Recommendations and Conclusions Framework for Contractual 3D Model Requirements</vt:lpstr>
      <vt:lpstr>PowerPoint Presentation</vt:lpstr>
      <vt:lpstr>Thank You</vt:lpstr>
      <vt:lpstr>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today imagine tomorrow create for the future</dc:title>
  <dc:creator>Mitchell, Alexa B.</dc:creator>
  <cp:lastModifiedBy>Gustafson, Jon</cp:lastModifiedBy>
  <cp:revision>69</cp:revision>
  <dcterms:created xsi:type="dcterms:W3CDTF">2019-01-31T23:46:37Z</dcterms:created>
  <dcterms:modified xsi:type="dcterms:W3CDTF">2019-05-28T19:37:28Z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0x01010049B8A708A75E0F4EAC944B784E496D77</vt:lpwstr>
  </property>
</Properties>
</file>