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3">
  <p:sldMasterIdLst>
    <p:sldMasterId id="2147483725" r:id="rId4"/>
    <p:sldMasterId id="2147483731" r:id="rId5"/>
  </p:sldMasterIdLst>
  <p:notesMasterIdLst>
    <p:notesMasterId r:id="rId48"/>
  </p:notesMasterIdLst>
  <p:handoutMasterIdLst>
    <p:handoutMasterId r:id="rId49"/>
  </p:handoutMasterIdLst>
  <p:sldIdLst>
    <p:sldId id="347" r:id="rId6"/>
    <p:sldId id="419" r:id="rId7"/>
    <p:sldId id="536" r:id="rId8"/>
    <p:sldId id="464" r:id="rId9"/>
    <p:sldId id="593" r:id="rId10"/>
    <p:sldId id="586" r:id="rId11"/>
    <p:sldId id="591" r:id="rId12"/>
    <p:sldId id="615" r:id="rId13"/>
    <p:sldId id="597" r:id="rId14"/>
    <p:sldId id="598" r:id="rId15"/>
    <p:sldId id="595" r:id="rId16"/>
    <p:sldId id="587" r:id="rId17"/>
    <p:sldId id="539" r:id="rId18"/>
    <p:sldId id="596" r:id="rId19"/>
    <p:sldId id="567" r:id="rId20"/>
    <p:sldId id="566" r:id="rId21"/>
    <p:sldId id="600" r:id="rId22"/>
    <p:sldId id="601" r:id="rId23"/>
    <p:sldId id="602" r:id="rId24"/>
    <p:sldId id="604" r:id="rId25"/>
    <p:sldId id="605" r:id="rId26"/>
    <p:sldId id="575" r:id="rId27"/>
    <p:sldId id="607" r:id="rId28"/>
    <p:sldId id="581" r:id="rId29"/>
    <p:sldId id="608" r:id="rId30"/>
    <p:sldId id="627" r:id="rId31"/>
    <p:sldId id="609" r:id="rId32"/>
    <p:sldId id="610" r:id="rId33"/>
    <p:sldId id="611" r:id="rId34"/>
    <p:sldId id="612" r:id="rId35"/>
    <p:sldId id="613" r:id="rId36"/>
    <p:sldId id="544" r:id="rId37"/>
    <p:sldId id="625" r:id="rId38"/>
    <p:sldId id="616" r:id="rId39"/>
    <p:sldId id="617" r:id="rId40"/>
    <p:sldId id="618" r:id="rId41"/>
    <p:sldId id="619" r:id="rId42"/>
    <p:sldId id="620" r:id="rId43"/>
    <p:sldId id="621" r:id="rId44"/>
    <p:sldId id="622" r:id="rId45"/>
    <p:sldId id="623" r:id="rId46"/>
    <p:sldId id="624" r:id="rId4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04">
          <p15:clr>
            <a:srgbClr val="A4A3A4"/>
          </p15:clr>
        </p15:guide>
        <p15:guide id="2" orient="horz" pos="624">
          <p15:clr>
            <a:srgbClr val="A4A3A4"/>
          </p15:clr>
        </p15:guide>
        <p15:guide id="3" pos="2880">
          <p15:clr>
            <a:srgbClr val="A4A3A4"/>
          </p15:clr>
        </p15:guide>
        <p15:guide id="4" pos="240" userDrawn="1">
          <p15:clr>
            <a:srgbClr val="A4A3A4"/>
          </p15:clr>
        </p15:guide>
        <p15:guide id="5" pos="5664" userDrawn="1">
          <p15:clr>
            <a:srgbClr val="A4A3A4"/>
          </p15:clr>
        </p15:guide>
        <p15:guide id="6" orient="horz" pos="3744" userDrawn="1">
          <p15:clr>
            <a:srgbClr val="A4A3A4"/>
          </p15:clr>
        </p15:guide>
        <p15:guide id="7" pos="3216" userDrawn="1">
          <p15:clr>
            <a:srgbClr val="A4A3A4"/>
          </p15:clr>
        </p15:guide>
        <p15:guide id="8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ie Butts" initials="LB" lastIdx="2" clrIdx="0"/>
  <p:cmAuthor id="1" name="Irwin, Benjamin CTR (VOLPE)" initials="IBC(" lastIdx="2" clrIdx="1"/>
  <p:cmAuthor id="2" name="Irwin, Benjamin CTR (VOLPE)" initials="BI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95C1"/>
    <a:srgbClr val="5CC292"/>
    <a:srgbClr val="C1706F"/>
    <a:srgbClr val="253C88"/>
    <a:srgbClr val="B43B4A"/>
    <a:srgbClr val="F79646"/>
    <a:srgbClr val="AE0A8F"/>
    <a:srgbClr val="21368B"/>
    <a:srgbClr val="758AE1"/>
    <a:srgbClr val="95B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12" autoAdjust="0"/>
    <p:restoredTop sz="92512" autoAdjust="0"/>
  </p:normalViewPr>
  <p:slideViewPr>
    <p:cSldViewPr>
      <p:cViewPr varScale="1">
        <p:scale>
          <a:sx n="108" d="100"/>
          <a:sy n="108" d="100"/>
        </p:scale>
        <p:origin x="1524" y="96"/>
      </p:cViewPr>
      <p:guideLst>
        <p:guide orient="horz" pos="3504"/>
        <p:guide orient="horz" pos="624"/>
        <p:guide pos="2880"/>
        <p:guide pos="240"/>
        <p:guide pos="5664"/>
        <p:guide orient="horz" pos="3744"/>
        <p:guide pos="3216"/>
        <p:guide orient="horz" pos="41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8" d="100"/>
        <a:sy n="88" d="100"/>
      </p:scale>
      <p:origin x="0" y="0"/>
    </p:cViewPr>
  </p:sorterViewPr>
  <p:notesViewPr>
    <p:cSldViewPr>
      <p:cViewPr>
        <p:scale>
          <a:sx n="88" d="100"/>
          <a:sy n="88" d="100"/>
        </p:scale>
        <p:origin x="-3078" y="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FD8472-62F9-4366-A930-3484DF986CF9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C17C33-D84F-4229-B39A-0A0BC5B15C47}">
      <dgm:prSet phldrT="[Text]"/>
      <dgm:spPr>
        <a:solidFill>
          <a:schemeClr val="bg2"/>
        </a:solid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IC and PMTP Technology</a:t>
          </a:r>
          <a:endParaRPr lang="en-US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8EB23B-47F7-43B1-9A50-F694DE425A4D}" type="parTrans" cxnId="{8F58B554-633F-4629-A73C-7C9BEA24B2D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9A46C2-CD6E-4C70-9C60-37DF2CB4BDBD}" type="sibTrans" cxnId="{8F58B554-633F-4629-A73C-7C9BEA24B2D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161B18-D022-4918-A922-3182B6E40B17}">
      <dgm:prSet phldrT="[Text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Reduced Paver Speeds</a:t>
          </a:r>
          <a:endParaRPr lang="en-US" sz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325DD0-22DC-46F7-B08D-36BABB301307}" type="parTrans" cxnId="{270DE6DF-0A56-43D1-BC7F-3691CC010120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32E7AC-5FA4-446C-97E0-63D76229C1D3}" type="sibTrans" cxnId="{270DE6DF-0A56-43D1-BC7F-3691CC01012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5CBE94-BE31-49E8-BB5B-9148F4A45472}">
      <dgm:prSet phldrT="[Text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Additional Rollers</a:t>
          </a:r>
          <a:endParaRPr lang="en-US" sz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339D61-2ADA-472F-BD49-99C1314C07B6}" type="parTrans" cxnId="{E5575208-1A7E-4911-B8BE-A4B5D8AC373B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A01719-14DA-440F-BE1F-1F5C36468361}" type="sibTrans" cxnId="{E5575208-1A7E-4911-B8BE-A4B5D8AC373B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1D37EF-8366-4441-B121-B84E567EFB25}">
      <dgm:prSet phldrT="[Text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Delivery Method Changes</a:t>
          </a:r>
        </a:p>
      </dgm:t>
    </dgm:pt>
    <dgm:pt modelId="{8F88CB15-F7EC-4C4B-8293-985BCE537172}" type="parTrans" cxnId="{7E153723-A6B8-4A08-AD21-E29CDFE4565E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DBC482-812C-459B-B0DC-E7B382666921}" type="sibTrans" cxnId="{7E153723-A6B8-4A08-AD21-E29CDFE4565E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97A041-9E50-42D4-AA39-CE4749EAFC90}">
      <dgm:prSet phldrT="[Text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Equipment Considerations</a:t>
          </a:r>
        </a:p>
      </dgm:t>
    </dgm:pt>
    <dgm:pt modelId="{69045BA1-6DB4-4EB2-8734-2DA311145E62}" type="parTrans" cxnId="{05E25ED1-49F1-4048-B2F4-525F12246D55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C7D0CE-11F4-45B8-8876-DDE4A8D465D2}" type="sibTrans" cxnId="{05E25ED1-49F1-4048-B2F4-525F12246D55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4C65F2-234E-4B47-B74B-1AF353E7E8CD}">
      <dgm:prSet phldrT="[Text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Increased Fleet Management</a:t>
          </a:r>
        </a:p>
      </dgm:t>
    </dgm:pt>
    <dgm:pt modelId="{114F1C6A-45BA-4D22-B909-65BA54F79D37}" type="parTrans" cxnId="{1D79F2E4-600C-4F65-848B-EEA5209224AF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45FF31-2A4B-4158-BDCA-32DD9503C273}" type="sibTrans" cxnId="{1D79F2E4-600C-4F65-848B-EEA5209224AF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0E158-2E88-4FCF-AC3C-89B22511702A}">
      <dgm:prSet phldrT="[Text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Tarping Trucks</a:t>
          </a:r>
          <a:endParaRPr lang="en-US" sz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B6DA0B-E506-4D09-ADF6-E666FEA0A489}" type="parTrans" cxnId="{9E83B305-E80C-463F-811F-AA3FEA03F76E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475882-3130-4115-9202-3E4EAD82E995}" type="sibTrans" cxnId="{9E83B305-E80C-463F-811F-AA3FEA03F76E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FB7265-08E2-4581-8E69-49AEA3BE5BAE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Modification to Rolling Patterns</a:t>
          </a:r>
          <a:endParaRPr lang="en-US" sz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8AC1A3-A574-42EB-A620-07BD6B2E4DB5}" type="parTrans" cxnId="{97044695-6A2C-4B0F-A833-4DDB43045A7F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42DEEC-44E2-4686-9023-93D538D9CE8B}" type="sibTrans" cxnId="{97044695-6A2C-4B0F-A833-4DDB43045A7F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F78DC4-9E4F-4D9C-8EE6-5B8145D231D5}">
      <dgm:prSet phldrT="[Text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Steps to Reduce Number of Paver Stops</a:t>
          </a:r>
          <a:endParaRPr lang="en-US" sz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952315-BA21-489A-96B5-9B09936DA438}" type="parTrans" cxnId="{AA4A244D-5A5E-428A-9AFA-92C695940AEE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/>
        </a:p>
      </dgm:t>
    </dgm:pt>
    <dgm:pt modelId="{F497A052-51A8-431D-AFA1-8F8B2FA33D3A}" type="sibTrans" cxnId="{AA4A244D-5A5E-428A-9AFA-92C695940AEE}">
      <dgm:prSet/>
      <dgm:spPr/>
      <dgm:t>
        <a:bodyPr/>
        <a:lstStyle/>
        <a:p>
          <a:endParaRPr lang="en-US"/>
        </a:p>
      </dgm:t>
    </dgm:pt>
    <dgm:pt modelId="{4ED8A4E1-C3AB-4B53-8D06-20E48D045100}">
      <dgm:prSet phldrT="[Text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Monitor Stockpiles</a:t>
          </a:r>
          <a:endParaRPr lang="en-US" sz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80CF02-EA9E-4846-9653-851B51A00A5F}" type="parTrans" cxnId="{942ED0EF-0DB7-4B82-ACCF-1D5965AF6D57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/>
        </a:p>
      </dgm:t>
    </dgm:pt>
    <dgm:pt modelId="{2F1FE58F-BC17-4AEB-B703-16495E178F15}" type="sibTrans" cxnId="{942ED0EF-0DB7-4B82-ACCF-1D5965AF6D57}">
      <dgm:prSet/>
      <dgm:spPr/>
      <dgm:t>
        <a:bodyPr/>
        <a:lstStyle/>
        <a:p>
          <a:endParaRPr lang="en-US"/>
        </a:p>
      </dgm:t>
    </dgm:pt>
    <dgm:pt modelId="{B36161F6-2C9D-47E7-9894-EFCEAA0327DA}">
      <dgm:prSet phldrT="[Text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Requesting Paving Crew Summaries</a:t>
          </a:r>
          <a:endParaRPr lang="en-US" sz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85CDAE-EBDD-49A3-B7C3-95BA89405834}" type="parTrans" cxnId="{3BFD99D0-E118-478D-92A0-60A9AEA489D6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/>
        </a:p>
      </dgm:t>
    </dgm:pt>
    <dgm:pt modelId="{02064A7B-B3A5-49A0-BD4E-37C3C44F11C7}" type="sibTrans" cxnId="{3BFD99D0-E118-478D-92A0-60A9AEA489D6}">
      <dgm:prSet/>
      <dgm:spPr/>
      <dgm:t>
        <a:bodyPr/>
        <a:lstStyle/>
        <a:p>
          <a:endParaRPr lang="en-US"/>
        </a:p>
      </dgm:t>
    </dgm:pt>
    <dgm:pt modelId="{BEF09EB2-F85E-4A8B-99A2-83CF3B879E83}">
      <dgm:prSet phldrT="[Text]" custT="1"/>
      <dgm:spPr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Caring and taking Pride</a:t>
          </a:r>
          <a:endParaRPr lang="en-US" sz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F69AE8-F569-4ED3-BD66-D232F32871E7}" type="parTrans" cxnId="{AA5D7578-6054-4CC1-B9E2-00D1B2D3FFE6}">
      <dgm:prSet/>
      <dgm:spPr>
        <a:ln>
          <a:solidFill>
            <a:schemeClr val="accent1"/>
          </a:solidFill>
          <a:headEnd type="none" w="med" len="med"/>
          <a:tailEnd type="triangle" w="med" len="med"/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/>
        </a:p>
      </dgm:t>
    </dgm:pt>
    <dgm:pt modelId="{D86E153F-1812-4581-9DB3-09ABE6B0EA9F}" type="sibTrans" cxnId="{AA5D7578-6054-4CC1-B9E2-00D1B2D3FFE6}">
      <dgm:prSet/>
      <dgm:spPr/>
      <dgm:t>
        <a:bodyPr/>
        <a:lstStyle/>
        <a:p>
          <a:endParaRPr lang="en-US"/>
        </a:p>
      </dgm:t>
    </dgm:pt>
    <dgm:pt modelId="{DF3948C3-277F-4E65-85CA-CDE92A6BACC1}" type="pres">
      <dgm:prSet presAssocID="{96FD8472-62F9-4366-A930-3484DF986CF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46EB62-BE45-4687-B907-F22ECAC3167F}" type="pres">
      <dgm:prSet presAssocID="{06C17C33-D84F-4229-B39A-0A0BC5B15C47}" presName="centerShape" presStyleLbl="node0" presStyleIdx="0" presStyleCnt="1"/>
      <dgm:spPr/>
      <dgm:t>
        <a:bodyPr/>
        <a:lstStyle/>
        <a:p>
          <a:endParaRPr lang="en-US"/>
        </a:p>
      </dgm:t>
    </dgm:pt>
    <dgm:pt modelId="{8C2CDB89-AAB3-490F-92B3-8A96F477E43F}" type="pres">
      <dgm:prSet presAssocID="{8A325DD0-22DC-46F7-B08D-36BABB301307}" presName="Name9" presStyleLbl="parChTrans1D2" presStyleIdx="0" presStyleCnt="11"/>
      <dgm:spPr/>
      <dgm:t>
        <a:bodyPr/>
        <a:lstStyle/>
        <a:p>
          <a:endParaRPr lang="en-US"/>
        </a:p>
      </dgm:t>
    </dgm:pt>
    <dgm:pt modelId="{A434CC67-6716-46CF-8838-B9D3D8E22530}" type="pres">
      <dgm:prSet presAssocID="{8A325DD0-22DC-46F7-B08D-36BABB301307}" presName="connTx" presStyleLbl="parChTrans1D2" presStyleIdx="0" presStyleCnt="11"/>
      <dgm:spPr/>
      <dgm:t>
        <a:bodyPr/>
        <a:lstStyle/>
        <a:p>
          <a:endParaRPr lang="en-US"/>
        </a:p>
      </dgm:t>
    </dgm:pt>
    <dgm:pt modelId="{794854A6-F9C0-4D83-8589-EC03BE7548CC}" type="pres">
      <dgm:prSet presAssocID="{52161B18-D022-4918-A922-3182B6E40B17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B4B387-714F-49EC-B8EA-B94DFD264464}" type="pres">
      <dgm:prSet presAssocID="{0A952315-BA21-489A-96B5-9B09936DA438}" presName="Name9" presStyleLbl="parChTrans1D2" presStyleIdx="1" presStyleCnt="11"/>
      <dgm:spPr/>
      <dgm:t>
        <a:bodyPr/>
        <a:lstStyle/>
        <a:p>
          <a:endParaRPr lang="en-US"/>
        </a:p>
      </dgm:t>
    </dgm:pt>
    <dgm:pt modelId="{097BDC20-5219-449E-8C74-E285A56BE66E}" type="pres">
      <dgm:prSet presAssocID="{0A952315-BA21-489A-96B5-9B09936DA438}" presName="connTx" presStyleLbl="parChTrans1D2" presStyleIdx="1" presStyleCnt="11"/>
      <dgm:spPr/>
      <dgm:t>
        <a:bodyPr/>
        <a:lstStyle/>
        <a:p>
          <a:endParaRPr lang="en-US"/>
        </a:p>
      </dgm:t>
    </dgm:pt>
    <dgm:pt modelId="{9B771A41-7C65-4617-A97C-484EFCC3CF34}" type="pres">
      <dgm:prSet presAssocID="{50F78DC4-9E4F-4D9C-8EE6-5B8145D231D5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95C691-1925-4E0E-B189-F3E5994F73C2}" type="pres">
      <dgm:prSet presAssocID="{F6339D61-2ADA-472F-BD49-99C1314C07B6}" presName="Name9" presStyleLbl="parChTrans1D2" presStyleIdx="2" presStyleCnt="11"/>
      <dgm:spPr/>
      <dgm:t>
        <a:bodyPr/>
        <a:lstStyle/>
        <a:p>
          <a:endParaRPr lang="en-US"/>
        </a:p>
      </dgm:t>
    </dgm:pt>
    <dgm:pt modelId="{49FC77F8-7533-45F2-A68E-1816FD8D2B36}" type="pres">
      <dgm:prSet presAssocID="{F6339D61-2ADA-472F-BD49-99C1314C07B6}" presName="connTx" presStyleLbl="parChTrans1D2" presStyleIdx="2" presStyleCnt="11"/>
      <dgm:spPr/>
      <dgm:t>
        <a:bodyPr/>
        <a:lstStyle/>
        <a:p>
          <a:endParaRPr lang="en-US"/>
        </a:p>
      </dgm:t>
    </dgm:pt>
    <dgm:pt modelId="{7DE11CD4-3BEB-457C-9E8A-B40504B5C021}" type="pres">
      <dgm:prSet presAssocID="{7C5CBE94-BE31-49E8-BB5B-9148F4A45472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D7CCB0-1273-4652-9A8C-9537EC8193E1}" type="pres">
      <dgm:prSet presAssocID="{928AC1A3-A574-42EB-A620-07BD6B2E4DB5}" presName="Name9" presStyleLbl="parChTrans1D2" presStyleIdx="3" presStyleCnt="11"/>
      <dgm:spPr/>
      <dgm:t>
        <a:bodyPr/>
        <a:lstStyle/>
        <a:p>
          <a:endParaRPr lang="en-US"/>
        </a:p>
      </dgm:t>
    </dgm:pt>
    <dgm:pt modelId="{2FE102EE-43CD-4C09-8964-B6BECDFCCA04}" type="pres">
      <dgm:prSet presAssocID="{928AC1A3-A574-42EB-A620-07BD6B2E4DB5}" presName="connTx" presStyleLbl="parChTrans1D2" presStyleIdx="3" presStyleCnt="11"/>
      <dgm:spPr/>
      <dgm:t>
        <a:bodyPr/>
        <a:lstStyle/>
        <a:p>
          <a:endParaRPr lang="en-US"/>
        </a:p>
      </dgm:t>
    </dgm:pt>
    <dgm:pt modelId="{EA67707F-534C-473A-B9CA-949A0DC1869E}" type="pres">
      <dgm:prSet presAssocID="{0EFB7265-08E2-4581-8E69-49AEA3BE5BAE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5317E5-7AA9-4E6A-8EDD-B7FE1E023228}" type="pres">
      <dgm:prSet presAssocID="{8F88CB15-F7EC-4C4B-8293-985BCE537172}" presName="Name9" presStyleLbl="parChTrans1D2" presStyleIdx="4" presStyleCnt="11"/>
      <dgm:spPr/>
      <dgm:t>
        <a:bodyPr/>
        <a:lstStyle/>
        <a:p>
          <a:endParaRPr lang="en-US"/>
        </a:p>
      </dgm:t>
    </dgm:pt>
    <dgm:pt modelId="{34877A53-5AC8-443E-83D5-8F05E3E5F2A1}" type="pres">
      <dgm:prSet presAssocID="{8F88CB15-F7EC-4C4B-8293-985BCE537172}" presName="connTx" presStyleLbl="parChTrans1D2" presStyleIdx="4" presStyleCnt="11"/>
      <dgm:spPr/>
      <dgm:t>
        <a:bodyPr/>
        <a:lstStyle/>
        <a:p>
          <a:endParaRPr lang="en-US"/>
        </a:p>
      </dgm:t>
    </dgm:pt>
    <dgm:pt modelId="{2E553850-0F1C-42B7-A574-3E6AB94F08EC}" type="pres">
      <dgm:prSet presAssocID="{E31D37EF-8366-4441-B121-B84E567EFB25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52CC16-48E4-430C-9A1E-3EE2A2E38465}" type="pres">
      <dgm:prSet presAssocID="{69045BA1-6DB4-4EB2-8734-2DA311145E62}" presName="Name9" presStyleLbl="parChTrans1D2" presStyleIdx="5" presStyleCnt="11"/>
      <dgm:spPr/>
      <dgm:t>
        <a:bodyPr/>
        <a:lstStyle/>
        <a:p>
          <a:endParaRPr lang="en-US"/>
        </a:p>
      </dgm:t>
    </dgm:pt>
    <dgm:pt modelId="{27A2BC3B-88FE-4DC6-99CD-6BA8F52E31A0}" type="pres">
      <dgm:prSet presAssocID="{69045BA1-6DB4-4EB2-8734-2DA311145E62}" presName="connTx" presStyleLbl="parChTrans1D2" presStyleIdx="5" presStyleCnt="11"/>
      <dgm:spPr/>
      <dgm:t>
        <a:bodyPr/>
        <a:lstStyle/>
        <a:p>
          <a:endParaRPr lang="en-US"/>
        </a:p>
      </dgm:t>
    </dgm:pt>
    <dgm:pt modelId="{C02EF80F-3101-4C06-9321-7F3AE10F2EFF}" type="pres">
      <dgm:prSet presAssocID="{FA97A041-9E50-42D4-AA39-CE4749EAFC90}" presName="node" presStyleLbl="node1" presStyleIdx="5" presStyleCnt="11" custScaleX="1118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5C0742-8314-4EA5-B4B7-653E1387E646}" type="pres">
      <dgm:prSet presAssocID="{114F1C6A-45BA-4D22-B909-65BA54F79D37}" presName="Name9" presStyleLbl="parChTrans1D2" presStyleIdx="6" presStyleCnt="11"/>
      <dgm:spPr/>
      <dgm:t>
        <a:bodyPr/>
        <a:lstStyle/>
        <a:p>
          <a:endParaRPr lang="en-US"/>
        </a:p>
      </dgm:t>
    </dgm:pt>
    <dgm:pt modelId="{6CE34A59-1CF3-49E2-AD8B-50FC1274D023}" type="pres">
      <dgm:prSet presAssocID="{114F1C6A-45BA-4D22-B909-65BA54F79D37}" presName="connTx" presStyleLbl="parChTrans1D2" presStyleIdx="6" presStyleCnt="11"/>
      <dgm:spPr/>
      <dgm:t>
        <a:bodyPr/>
        <a:lstStyle/>
        <a:p>
          <a:endParaRPr lang="en-US"/>
        </a:p>
      </dgm:t>
    </dgm:pt>
    <dgm:pt modelId="{67C318ED-DC71-4260-A632-626CCCE5E5E3}" type="pres">
      <dgm:prSet presAssocID="{2B4C65F2-234E-4B47-B74B-1AF353E7E8CD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EBCB77-38E9-4C11-9AC2-4615DD4C1572}" type="pres">
      <dgm:prSet presAssocID="{3DB6DA0B-E506-4D09-ADF6-E666FEA0A489}" presName="Name9" presStyleLbl="parChTrans1D2" presStyleIdx="7" presStyleCnt="11"/>
      <dgm:spPr/>
      <dgm:t>
        <a:bodyPr/>
        <a:lstStyle/>
        <a:p>
          <a:endParaRPr lang="en-US"/>
        </a:p>
      </dgm:t>
    </dgm:pt>
    <dgm:pt modelId="{065D7F50-EF8C-4A40-8AAB-3373F39FC26D}" type="pres">
      <dgm:prSet presAssocID="{3DB6DA0B-E506-4D09-ADF6-E666FEA0A489}" presName="connTx" presStyleLbl="parChTrans1D2" presStyleIdx="7" presStyleCnt="11"/>
      <dgm:spPr/>
      <dgm:t>
        <a:bodyPr/>
        <a:lstStyle/>
        <a:p>
          <a:endParaRPr lang="en-US"/>
        </a:p>
      </dgm:t>
    </dgm:pt>
    <dgm:pt modelId="{DD5274A7-D707-4D76-B271-8C715F515DAD}" type="pres">
      <dgm:prSet presAssocID="{4320E158-2E88-4FCF-AC3C-89B22511702A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44B543-0786-438A-947C-2A856C533334}" type="pres">
      <dgm:prSet presAssocID="{DB80CF02-EA9E-4846-9653-851B51A00A5F}" presName="Name9" presStyleLbl="parChTrans1D2" presStyleIdx="8" presStyleCnt="11"/>
      <dgm:spPr/>
      <dgm:t>
        <a:bodyPr/>
        <a:lstStyle/>
        <a:p>
          <a:endParaRPr lang="en-US"/>
        </a:p>
      </dgm:t>
    </dgm:pt>
    <dgm:pt modelId="{015E5C8C-0712-4313-A201-635549C3895C}" type="pres">
      <dgm:prSet presAssocID="{DB80CF02-EA9E-4846-9653-851B51A00A5F}" presName="connTx" presStyleLbl="parChTrans1D2" presStyleIdx="8" presStyleCnt="11"/>
      <dgm:spPr/>
      <dgm:t>
        <a:bodyPr/>
        <a:lstStyle/>
        <a:p>
          <a:endParaRPr lang="en-US"/>
        </a:p>
      </dgm:t>
    </dgm:pt>
    <dgm:pt modelId="{C7A348B6-363F-4DB8-AEB0-2DF87E7892AD}" type="pres">
      <dgm:prSet presAssocID="{4ED8A4E1-C3AB-4B53-8D06-20E48D045100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19C668-8E1B-4554-88E7-F1D40F2034E2}" type="pres">
      <dgm:prSet presAssocID="{1585CDAE-EBDD-49A3-B7C3-95BA89405834}" presName="Name9" presStyleLbl="parChTrans1D2" presStyleIdx="9" presStyleCnt="11"/>
      <dgm:spPr/>
      <dgm:t>
        <a:bodyPr/>
        <a:lstStyle/>
        <a:p>
          <a:endParaRPr lang="en-US"/>
        </a:p>
      </dgm:t>
    </dgm:pt>
    <dgm:pt modelId="{DA743C36-BA66-4782-A727-6E4F6EFC13FA}" type="pres">
      <dgm:prSet presAssocID="{1585CDAE-EBDD-49A3-B7C3-95BA89405834}" presName="connTx" presStyleLbl="parChTrans1D2" presStyleIdx="9" presStyleCnt="11"/>
      <dgm:spPr/>
      <dgm:t>
        <a:bodyPr/>
        <a:lstStyle/>
        <a:p>
          <a:endParaRPr lang="en-US"/>
        </a:p>
      </dgm:t>
    </dgm:pt>
    <dgm:pt modelId="{AADBD99D-8D84-4FE9-B51B-06762A5C59BB}" type="pres">
      <dgm:prSet presAssocID="{B36161F6-2C9D-47E7-9894-EFCEAA0327DA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FB438-3856-4412-A5E3-C87EB20E38BE}" type="pres">
      <dgm:prSet presAssocID="{62F69AE8-F569-4ED3-BD66-D232F32871E7}" presName="Name9" presStyleLbl="parChTrans1D2" presStyleIdx="10" presStyleCnt="11"/>
      <dgm:spPr/>
      <dgm:t>
        <a:bodyPr/>
        <a:lstStyle/>
        <a:p>
          <a:endParaRPr lang="en-US"/>
        </a:p>
      </dgm:t>
    </dgm:pt>
    <dgm:pt modelId="{F61CD4FA-B4B3-40D5-933E-AEB8C6F9BBA8}" type="pres">
      <dgm:prSet presAssocID="{62F69AE8-F569-4ED3-BD66-D232F32871E7}" presName="connTx" presStyleLbl="parChTrans1D2" presStyleIdx="10" presStyleCnt="11"/>
      <dgm:spPr/>
      <dgm:t>
        <a:bodyPr/>
        <a:lstStyle/>
        <a:p>
          <a:endParaRPr lang="en-US"/>
        </a:p>
      </dgm:t>
    </dgm:pt>
    <dgm:pt modelId="{F3BB0DDF-F345-454D-BF29-691E1623B68A}" type="pres">
      <dgm:prSet presAssocID="{BEF09EB2-F85E-4A8B-99A2-83CF3B879E83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F6D07C-81FF-4682-84DE-E039EA6E7D74}" type="presOf" srcId="{114F1C6A-45BA-4D22-B909-65BA54F79D37}" destId="{875C0742-8314-4EA5-B4B7-653E1387E646}" srcOrd="0" destOrd="0" presId="urn:microsoft.com/office/officeart/2005/8/layout/radial1"/>
    <dgm:cxn modelId="{35C86C43-89DE-4E89-B326-14782E7ED0E0}" type="presOf" srcId="{8F88CB15-F7EC-4C4B-8293-985BCE537172}" destId="{34877A53-5AC8-443E-83D5-8F05E3E5F2A1}" srcOrd="1" destOrd="0" presId="urn:microsoft.com/office/officeart/2005/8/layout/radial1"/>
    <dgm:cxn modelId="{5CA265C5-6557-4768-A422-B5CFE1460AD9}" type="presOf" srcId="{62F69AE8-F569-4ED3-BD66-D232F32871E7}" destId="{ACDFB438-3856-4412-A5E3-C87EB20E38BE}" srcOrd="0" destOrd="0" presId="urn:microsoft.com/office/officeart/2005/8/layout/radial1"/>
    <dgm:cxn modelId="{3DFC5727-4E5D-4F49-93E2-E05B6CD96AA2}" type="presOf" srcId="{7C5CBE94-BE31-49E8-BB5B-9148F4A45472}" destId="{7DE11CD4-3BEB-457C-9E8A-B40504B5C021}" srcOrd="0" destOrd="0" presId="urn:microsoft.com/office/officeart/2005/8/layout/radial1"/>
    <dgm:cxn modelId="{942ED0EF-0DB7-4B82-ACCF-1D5965AF6D57}" srcId="{06C17C33-D84F-4229-B39A-0A0BC5B15C47}" destId="{4ED8A4E1-C3AB-4B53-8D06-20E48D045100}" srcOrd="8" destOrd="0" parTransId="{DB80CF02-EA9E-4846-9653-851B51A00A5F}" sibTransId="{2F1FE58F-BC17-4AEB-B703-16495E178F15}"/>
    <dgm:cxn modelId="{23BABF91-6897-4E80-89E8-7635131B314F}" type="presOf" srcId="{DB80CF02-EA9E-4846-9653-851B51A00A5F}" destId="{015E5C8C-0712-4313-A201-635549C3895C}" srcOrd="1" destOrd="0" presId="urn:microsoft.com/office/officeart/2005/8/layout/radial1"/>
    <dgm:cxn modelId="{AA5D7578-6054-4CC1-B9E2-00D1B2D3FFE6}" srcId="{06C17C33-D84F-4229-B39A-0A0BC5B15C47}" destId="{BEF09EB2-F85E-4A8B-99A2-83CF3B879E83}" srcOrd="10" destOrd="0" parTransId="{62F69AE8-F569-4ED3-BD66-D232F32871E7}" sibTransId="{D86E153F-1812-4581-9DB3-09ABE6B0EA9F}"/>
    <dgm:cxn modelId="{AB008043-5886-4E82-896E-ACA18A76D158}" type="presOf" srcId="{DB80CF02-EA9E-4846-9653-851B51A00A5F}" destId="{CB44B543-0786-438A-947C-2A856C533334}" srcOrd="0" destOrd="0" presId="urn:microsoft.com/office/officeart/2005/8/layout/radial1"/>
    <dgm:cxn modelId="{36F8DC76-B017-4A9B-8B07-BF8D78D1B204}" type="presOf" srcId="{F6339D61-2ADA-472F-BD49-99C1314C07B6}" destId="{49FC77F8-7533-45F2-A68E-1816FD8D2B36}" srcOrd="1" destOrd="0" presId="urn:microsoft.com/office/officeart/2005/8/layout/radial1"/>
    <dgm:cxn modelId="{5AFE838E-E6A1-4862-BEED-A6AB21872515}" type="presOf" srcId="{50F78DC4-9E4F-4D9C-8EE6-5B8145D231D5}" destId="{9B771A41-7C65-4617-A97C-484EFCC3CF34}" srcOrd="0" destOrd="0" presId="urn:microsoft.com/office/officeart/2005/8/layout/radial1"/>
    <dgm:cxn modelId="{2AC35193-1BC9-4B5E-8DA9-EC1592A4366B}" type="presOf" srcId="{8A325DD0-22DC-46F7-B08D-36BABB301307}" destId="{A434CC67-6716-46CF-8838-B9D3D8E22530}" srcOrd="1" destOrd="0" presId="urn:microsoft.com/office/officeart/2005/8/layout/radial1"/>
    <dgm:cxn modelId="{3BFD99D0-E118-478D-92A0-60A9AEA489D6}" srcId="{06C17C33-D84F-4229-B39A-0A0BC5B15C47}" destId="{B36161F6-2C9D-47E7-9894-EFCEAA0327DA}" srcOrd="9" destOrd="0" parTransId="{1585CDAE-EBDD-49A3-B7C3-95BA89405834}" sibTransId="{02064A7B-B3A5-49A0-BD4E-37C3C44F11C7}"/>
    <dgm:cxn modelId="{E5B8ACEE-E369-45B6-B1F4-5BF6CE14EB60}" type="presOf" srcId="{8A325DD0-22DC-46F7-B08D-36BABB301307}" destId="{8C2CDB89-AAB3-490F-92B3-8A96F477E43F}" srcOrd="0" destOrd="0" presId="urn:microsoft.com/office/officeart/2005/8/layout/radial1"/>
    <dgm:cxn modelId="{B258DEEE-002B-4283-A115-6D1892953991}" type="presOf" srcId="{928AC1A3-A574-42EB-A620-07BD6B2E4DB5}" destId="{2FE102EE-43CD-4C09-8964-B6BECDFCCA04}" srcOrd="1" destOrd="0" presId="urn:microsoft.com/office/officeart/2005/8/layout/radial1"/>
    <dgm:cxn modelId="{08273D13-E27A-4CEC-83A9-0FB8D61B3B82}" type="presOf" srcId="{1585CDAE-EBDD-49A3-B7C3-95BA89405834}" destId="{C419C668-8E1B-4554-88E7-F1D40F2034E2}" srcOrd="0" destOrd="0" presId="urn:microsoft.com/office/officeart/2005/8/layout/radial1"/>
    <dgm:cxn modelId="{15135438-589E-49DD-8854-B864F200F095}" type="presOf" srcId="{1585CDAE-EBDD-49A3-B7C3-95BA89405834}" destId="{DA743C36-BA66-4782-A727-6E4F6EFC13FA}" srcOrd="1" destOrd="0" presId="urn:microsoft.com/office/officeart/2005/8/layout/radial1"/>
    <dgm:cxn modelId="{8F58B554-633F-4629-A73C-7C9BEA24B2D8}" srcId="{96FD8472-62F9-4366-A930-3484DF986CF9}" destId="{06C17C33-D84F-4229-B39A-0A0BC5B15C47}" srcOrd="0" destOrd="0" parTransId="{0B8EB23B-47F7-43B1-9A50-F694DE425A4D}" sibTransId="{289A46C2-CD6E-4C70-9C60-37DF2CB4BDBD}"/>
    <dgm:cxn modelId="{CFC56134-702E-4291-AE81-D36467620211}" type="presOf" srcId="{114F1C6A-45BA-4D22-B909-65BA54F79D37}" destId="{6CE34A59-1CF3-49E2-AD8B-50FC1274D023}" srcOrd="1" destOrd="0" presId="urn:microsoft.com/office/officeart/2005/8/layout/radial1"/>
    <dgm:cxn modelId="{8DEAC599-2DEB-459E-91C8-7272886E426D}" type="presOf" srcId="{69045BA1-6DB4-4EB2-8734-2DA311145E62}" destId="{4D52CC16-48E4-430C-9A1E-3EE2A2E38465}" srcOrd="0" destOrd="0" presId="urn:microsoft.com/office/officeart/2005/8/layout/radial1"/>
    <dgm:cxn modelId="{5FC2127C-5DF3-4A8B-8A44-D428A7D4520D}" type="presOf" srcId="{52161B18-D022-4918-A922-3182B6E40B17}" destId="{794854A6-F9C0-4D83-8589-EC03BE7548CC}" srcOrd="0" destOrd="0" presId="urn:microsoft.com/office/officeart/2005/8/layout/radial1"/>
    <dgm:cxn modelId="{0F16FB14-5282-4721-A012-EE953C80AC4D}" type="presOf" srcId="{96FD8472-62F9-4366-A930-3484DF986CF9}" destId="{DF3948C3-277F-4E65-85CA-CDE92A6BACC1}" srcOrd="0" destOrd="0" presId="urn:microsoft.com/office/officeart/2005/8/layout/radial1"/>
    <dgm:cxn modelId="{4079C2F8-7DAF-413D-A94A-EF4FD5AA3327}" type="presOf" srcId="{4320E158-2E88-4FCF-AC3C-89B22511702A}" destId="{DD5274A7-D707-4D76-B271-8C715F515DAD}" srcOrd="0" destOrd="0" presId="urn:microsoft.com/office/officeart/2005/8/layout/radial1"/>
    <dgm:cxn modelId="{E6FF1712-17B5-455D-82E1-BBFDA315A060}" type="presOf" srcId="{4ED8A4E1-C3AB-4B53-8D06-20E48D045100}" destId="{C7A348B6-363F-4DB8-AEB0-2DF87E7892AD}" srcOrd="0" destOrd="0" presId="urn:microsoft.com/office/officeart/2005/8/layout/radial1"/>
    <dgm:cxn modelId="{E5575208-1A7E-4911-B8BE-A4B5D8AC373B}" srcId="{06C17C33-D84F-4229-B39A-0A0BC5B15C47}" destId="{7C5CBE94-BE31-49E8-BB5B-9148F4A45472}" srcOrd="2" destOrd="0" parTransId="{F6339D61-2ADA-472F-BD49-99C1314C07B6}" sibTransId="{36A01719-14DA-440F-BE1F-1F5C36468361}"/>
    <dgm:cxn modelId="{7424FE58-E99A-4841-BC67-3CCD6766146A}" type="presOf" srcId="{0EFB7265-08E2-4581-8E69-49AEA3BE5BAE}" destId="{EA67707F-534C-473A-B9CA-949A0DC1869E}" srcOrd="0" destOrd="0" presId="urn:microsoft.com/office/officeart/2005/8/layout/radial1"/>
    <dgm:cxn modelId="{AA4A244D-5A5E-428A-9AFA-92C695940AEE}" srcId="{06C17C33-D84F-4229-B39A-0A0BC5B15C47}" destId="{50F78DC4-9E4F-4D9C-8EE6-5B8145D231D5}" srcOrd="1" destOrd="0" parTransId="{0A952315-BA21-489A-96B5-9B09936DA438}" sibTransId="{F497A052-51A8-431D-AFA1-8F8B2FA33D3A}"/>
    <dgm:cxn modelId="{270DE6DF-0A56-43D1-BC7F-3691CC010120}" srcId="{06C17C33-D84F-4229-B39A-0A0BC5B15C47}" destId="{52161B18-D022-4918-A922-3182B6E40B17}" srcOrd="0" destOrd="0" parTransId="{8A325DD0-22DC-46F7-B08D-36BABB301307}" sibTransId="{AE32E7AC-5FA4-446C-97E0-63D76229C1D3}"/>
    <dgm:cxn modelId="{6E555482-96FB-4676-A505-EC287BC1F9EE}" type="presOf" srcId="{0A952315-BA21-489A-96B5-9B09936DA438}" destId="{57B4B387-714F-49EC-B8EA-B94DFD264464}" srcOrd="0" destOrd="0" presId="urn:microsoft.com/office/officeart/2005/8/layout/radial1"/>
    <dgm:cxn modelId="{05E25ED1-49F1-4048-B2F4-525F12246D55}" srcId="{06C17C33-D84F-4229-B39A-0A0BC5B15C47}" destId="{FA97A041-9E50-42D4-AA39-CE4749EAFC90}" srcOrd="5" destOrd="0" parTransId="{69045BA1-6DB4-4EB2-8734-2DA311145E62}" sibTransId="{FAC7D0CE-11F4-45B8-8876-DDE4A8D465D2}"/>
    <dgm:cxn modelId="{1CE8514A-21C4-491B-843B-91CA1F584173}" type="presOf" srcId="{BEF09EB2-F85E-4A8B-99A2-83CF3B879E83}" destId="{F3BB0DDF-F345-454D-BF29-691E1623B68A}" srcOrd="0" destOrd="0" presId="urn:microsoft.com/office/officeart/2005/8/layout/radial1"/>
    <dgm:cxn modelId="{30EB839A-9FB1-49CE-8CD0-5DB08E805C35}" type="presOf" srcId="{3DB6DA0B-E506-4D09-ADF6-E666FEA0A489}" destId="{065D7F50-EF8C-4A40-8AAB-3373F39FC26D}" srcOrd="1" destOrd="0" presId="urn:microsoft.com/office/officeart/2005/8/layout/radial1"/>
    <dgm:cxn modelId="{0C00CB83-D350-4B29-9EF1-B6645DF26464}" type="presOf" srcId="{06C17C33-D84F-4229-B39A-0A0BC5B15C47}" destId="{6F46EB62-BE45-4687-B907-F22ECAC3167F}" srcOrd="0" destOrd="0" presId="urn:microsoft.com/office/officeart/2005/8/layout/radial1"/>
    <dgm:cxn modelId="{1D79F2E4-600C-4F65-848B-EEA5209224AF}" srcId="{06C17C33-D84F-4229-B39A-0A0BC5B15C47}" destId="{2B4C65F2-234E-4B47-B74B-1AF353E7E8CD}" srcOrd="6" destOrd="0" parTransId="{114F1C6A-45BA-4D22-B909-65BA54F79D37}" sibTransId="{3D45FF31-2A4B-4158-BDCA-32DD9503C273}"/>
    <dgm:cxn modelId="{20FC094B-33A5-4CEB-BEBC-FE64112D2A8A}" type="presOf" srcId="{928AC1A3-A574-42EB-A620-07BD6B2E4DB5}" destId="{66D7CCB0-1273-4652-9A8C-9537EC8193E1}" srcOrd="0" destOrd="0" presId="urn:microsoft.com/office/officeart/2005/8/layout/radial1"/>
    <dgm:cxn modelId="{2D56E549-BE3C-4324-858D-870B49ED7B31}" type="presOf" srcId="{3DB6DA0B-E506-4D09-ADF6-E666FEA0A489}" destId="{6DEBCB77-38E9-4C11-9AC2-4615DD4C1572}" srcOrd="0" destOrd="0" presId="urn:microsoft.com/office/officeart/2005/8/layout/radial1"/>
    <dgm:cxn modelId="{24A4AB1C-4EFE-45E5-BD6F-43C0404B27EA}" type="presOf" srcId="{E31D37EF-8366-4441-B121-B84E567EFB25}" destId="{2E553850-0F1C-42B7-A574-3E6AB94F08EC}" srcOrd="0" destOrd="0" presId="urn:microsoft.com/office/officeart/2005/8/layout/radial1"/>
    <dgm:cxn modelId="{4B5E62CB-94E7-47EE-A271-4D63EA8582BE}" type="presOf" srcId="{8F88CB15-F7EC-4C4B-8293-985BCE537172}" destId="{395317E5-7AA9-4E6A-8EDD-B7FE1E023228}" srcOrd="0" destOrd="0" presId="urn:microsoft.com/office/officeart/2005/8/layout/radial1"/>
    <dgm:cxn modelId="{E259243E-EBB9-4E41-9C5D-D6CE439FEE6B}" type="presOf" srcId="{62F69AE8-F569-4ED3-BD66-D232F32871E7}" destId="{F61CD4FA-B4B3-40D5-933E-AEB8C6F9BBA8}" srcOrd="1" destOrd="0" presId="urn:microsoft.com/office/officeart/2005/8/layout/radial1"/>
    <dgm:cxn modelId="{A227FA15-DED3-474E-BDA6-44F904BCC370}" type="presOf" srcId="{0A952315-BA21-489A-96B5-9B09936DA438}" destId="{097BDC20-5219-449E-8C74-E285A56BE66E}" srcOrd="1" destOrd="0" presId="urn:microsoft.com/office/officeart/2005/8/layout/radial1"/>
    <dgm:cxn modelId="{97044695-6A2C-4B0F-A833-4DDB43045A7F}" srcId="{06C17C33-D84F-4229-B39A-0A0BC5B15C47}" destId="{0EFB7265-08E2-4581-8E69-49AEA3BE5BAE}" srcOrd="3" destOrd="0" parTransId="{928AC1A3-A574-42EB-A620-07BD6B2E4DB5}" sibTransId="{3442DEEC-44E2-4686-9023-93D538D9CE8B}"/>
    <dgm:cxn modelId="{CD62AF20-3B17-407B-BF3D-27E6A9800DE4}" type="presOf" srcId="{69045BA1-6DB4-4EB2-8734-2DA311145E62}" destId="{27A2BC3B-88FE-4DC6-99CD-6BA8F52E31A0}" srcOrd="1" destOrd="0" presId="urn:microsoft.com/office/officeart/2005/8/layout/radial1"/>
    <dgm:cxn modelId="{7E153723-A6B8-4A08-AD21-E29CDFE4565E}" srcId="{06C17C33-D84F-4229-B39A-0A0BC5B15C47}" destId="{E31D37EF-8366-4441-B121-B84E567EFB25}" srcOrd="4" destOrd="0" parTransId="{8F88CB15-F7EC-4C4B-8293-985BCE537172}" sibTransId="{1CDBC482-812C-459B-B0DC-E7B382666921}"/>
    <dgm:cxn modelId="{9E83B305-E80C-463F-811F-AA3FEA03F76E}" srcId="{06C17C33-D84F-4229-B39A-0A0BC5B15C47}" destId="{4320E158-2E88-4FCF-AC3C-89B22511702A}" srcOrd="7" destOrd="0" parTransId="{3DB6DA0B-E506-4D09-ADF6-E666FEA0A489}" sibTransId="{A9475882-3130-4115-9202-3E4EAD82E995}"/>
    <dgm:cxn modelId="{3D91C5DE-A9D5-4530-B65F-5B4D5B7E82F1}" type="presOf" srcId="{2B4C65F2-234E-4B47-B74B-1AF353E7E8CD}" destId="{67C318ED-DC71-4260-A632-626CCCE5E5E3}" srcOrd="0" destOrd="0" presId="urn:microsoft.com/office/officeart/2005/8/layout/radial1"/>
    <dgm:cxn modelId="{21D7636F-6E7D-4996-ACA9-22F6D0BDDA24}" type="presOf" srcId="{FA97A041-9E50-42D4-AA39-CE4749EAFC90}" destId="{C02EF80F-3101-4C06-9321-7F3AE10F2EFF}" srcOrd="0" destOrd="0" presId="urn:microsoft.com/office/officeart/2005/8/layout/radial1"/>
    <dgm:cxn modelId="{F7851D29-53E5-47E0-8684-980C99CAE323}" type="presOf" srcId="{F6339D61-2ADA-472F-BD49-99C1314C07B6}" destId="{F595C691-1925-4E0E-B189-F3E5994F73C2}" srcOrd="0" destOrd="0" presId="urn:microsoft.com/office/officeart/2005/8/layout/radial1"/>
    <dgm:cxn modelId="{F1A05693-D0D8-4130-9475-78A2EF4607AA}" type="presOf" srcId="{B36161F6-2C9D-47E7-9894-EFCEAA0327DA}" destId="{AADBD99D-8D84-4FE9-B51B-06762A5C59BB}" srcOrd="0" destOrd="0" presId="urn:microsoft.com/office/officeart/2005/8/layout/radial1"/>
    <dgm:cxn modelId="{F12D6A62-E3B3-4B8F-9B02-3BBF17F07194}" type="presParOf" srcId="{DF3948C3-277F-4E65-85CA-CDE92A6BACC1}" destId="{6F46EB62-BE45-4687-B907-F22ECAC3167F}" srcOrd="0" destOrd="0" presId="urn:microsoft.com/office/officeart/2005/8/layout/radial1"/>
    <dgm:cxn modelId="{1394DA7B-36EE-49FD-94B8-EB15AFEBBCAB}" type="presParOf" srcId="{DF3948C3-277F-4E65-85CA-CDE92A6BACC1}" destId="{8C2CDB89-AAB3-490F-92B3-8A96F477E43F}" srcOrd="1" destOrd="0" presId="urn:microsoft.com/office/officeart/2005/8/layout/radial1"/>
    <dgm:cxn modelId="{A37BC78C-8DF5-4D2A-82DD-EB988FD4ADFA}" type="presParOf" srcId="{8C2CDB89-AAB3-490F-92B3-8A96F477E43F}" destId="{A434CC67-6716-46CF-8838-B9D3D8E22530}" srcOrd="0" destOrd="0" presId="urn:microsoft.com/office/officeart/2005/8/layout/radial1"/>
    <dgm:cxn modelId="{76E729A6-F308-4564-B7AB-8FA31F853567}" type="presParOf" srcId="{DF3948C3-277F-4E65-85CA-CDE92A6BACC1}" destId="{794854A6-F9C0-4D83-8589-EC03BE7548CC}" srcOrd="2" destOrd="0" presId="urn:microsoft.com/office/officeart/2005/8/layout/radial1"/>
    <dgm:cxn modelId="{A815621C-B3D6-4E60-A9BC-B5074C910269}" type="presParOf" srcId="{DF3948C3-277F-4E65-85CA-CDE92A6BACC1}" destId="{57B4B387-714F-49EC-B8EA-B94DFD264464}" srcOrd="3" destOrd="0" presId="urn:microsoft.com/office/officeart/2005/8/layout/radial1"/>
    <dgm:cxn modelId="{031551F3-C9A2-42D6-9118-AA095EE3D828}" type="presParOf" srcId="{57B4B387-714F-49EC-B8EA-B94DFD264464}" destId="{097BDC20-5219-449E-8C74-E285A56BE66E}" srcOrd="0" destOrd="0" presId="urn:microsoft.com/office/officeart/2005/8/layout/radial1"/>
    <dgm:cxn modelId="{2A02DF92-FFED-4EAB-A977-A26E450748E4}" type="presParOf" srcId="{DF3948C3-277F-4E65-85CA-CDE92A6BACC1}" destId="{9B771A41-7C65-4617-A97C-484EFCC3CF34}" srcOrd="4" destOrd="0" presId="urn:microsoft.com/office/officeart/2005/8/layout/radial1"/>
    <dgm:cxn modelId="{4D71A8AD-4EAF-4863-B7A7-5FF29464935F}" type="presParOf" srcId="{DF3948C3-277F-4E65-85CA-CDE92A6BACC1}" destId="{F595C691-1925-4E0E-B189-F3E5994F73C2}" srcOrd="5" destOrd="0" presId="urn:microsoft.com/office/officeart/2005/8/layout/radial1"/>
    <dgm:cxn modelId="{A08F73A3-FC99-4D16-A0E5-74618A7336D9}" type="presParOf" srcId="{F595C691-1925-4E0E-B189-F3E5994F73C2}" destId="{49FC77F8-7533-45F2-A68E-1816FD8D2B36}" srcOrd="0" destOrd="0" presId="urn:microsoft.com/office/officeart/2005/8/layout/radial1"/>
    <dgm:cxn modelId="{89160C46-09EE-462C-86E9-DC9363645957}" type="presParOf" srcId="{DF3948C3-277F-4E65-85CA-CDE92A6BACC1}" destId="{7DE11CD4-3BEB-457C-9E8A-B40504B5C021}" srcOrd="6" destOrd="0" presId="urn:microsoft.com/office/officeart/2005/8/layout/radial1"/>
    <dgm:cxn modelId="{68E957B1-1D59-4E7B-B361-F98D70D794C1}" type="presParOf" srcId="{DF3948C3-277F-4E65-85CA-CDE92A6BACC1}" destId="{66D7CCB0-1273-4652-9A8C-9537EC8193E1}" srcOrd="7" destOrd="0" presId="urn:microsoft.com/office/officeart/2005/8/layout/radial1"/>
    <dgm:cxn modelId="{90F074AC-803E-47B2-8514-5ACA0D1058D7}" type="presParOf" srcId="{66D7CCB0-1273-4652-9A8C-9537EC8193E1}" destId="{2FE102EE-43CD-4C09-8964-B6BECDFCCA04}" srcOrd="0" destOrd="0" presId="urn:microsoft.com/office/officeart/2005/8/layout/radial1"/>
    <dgm:cxn modelId="{9B1D112E-5579-4FC6-8491-8B009A42E46A}" type="presParOf" srcId="{DF3948C3-277F-4E65-85CA-CDE92A6BACC1}" destId="{EA67707F-534C-473A-B9CA-949A0DC1869E}" srcOrd="8" destOrd="0" presId="urn:microsoft.com/office/officeart/2005/8/layout/radial1"/>
    <dgm:cxn modelId="{C1807784-B6BA-4951-BC87-6D4ECABD0684}" type="presParOf" srcId="{DF3948C3-277F-4E65-85CA-CDE92A6BACC1}" destId="{395317E5-7AA9-4E6A-8EDD-B7FE1E023228}" srcOrd="9" destOrd="0" presId="urn:microsoft.com/office/officeart/2005/8/layout/radial1"/>
    <dgm:cxn modelId="{27F41B6E-D5D3-49AD-B695-086887C709A5}" type="presParOf" srcId="{395317E5-7AA9-4E6A-8EDD-B7FE1E023228}" destId="{34877A53-5AC8-443E-83D5-8F05E3E5F2A1}" srcOrd="0" destOrd="0" presId="urn:microsoft.com/office/officeart/2005/8/layout/radial1"/>
    <dgm:cxn modelId="{9BD3F1F3-5B9E-4241-8D9C-5B6526DB94C5}" type="presParOf" srcId="{DF3948C3-277F-4E65-85CA-CDE92A6BACC1}" destId="{2E553850-0F1C-42B7-A574-3E6AB94F08EC}" srcOrd="10" destOrd="0" presId="urn:microsoft.com/office/officeart/2005/8/layout/radial1"/>
    <dgm:cxn modelId="{D9C4F479-D20D-4688-A536-B7E5CCC9ABC1}" type="presParOf" srcId="{DF3948C3-277F-4E65-85CA-CDE92A6BACC1}" destId="{4D52CC16-48E4-430C-9A1E-3EE2A2E38465}" srcOrd="11" destOrd="0" presId="urn:microsoft.com/office/officeart/2005/8/layout/radial1"/>
    <dgm:cxn modelId="{91F62FD4-5A19-42AF-A088-EC0256889E6B}" type="presParOf" srcId="{4D52CC16-48E4-430C-9A1E-3EE2A2E38465}" destId="{27A2BC3B-88FE-4DC6-99CD-6BA8F52E31A0}" srcOrd="0" destOrd="0" presId="urn:microsoft.com/office/officeart/2005/8/layout/radial1"/>
    <dgm:cxn modelId="{FFEED6E0-9E9C-45DE-8FD1-0BD7D67CD2D5}" type="presParOf" srcId="{DF3948C3-277F-4E65-85CA-CDE92A6BACC1}" destId="{C02EF80F-3101-4C06-9321-7F3AE10F2EFF}" srcOrd="12" destOrd="0" presId="urn:microsoft.com/office/officeart/2005/8/layout/radial1"/>
    <dgm:cxn modelId="{48A6F6D8-8259-4A84-8C26-7607ADB2DE80}" type="presParOf" srcId="{DF3948C3-277F-4E65-85CA-CDE92A6BACC1}" destId="{875C0742-8314-4EA5-B4B7-653E1387E646}" srcOrd="13" destOrd="0" presId="urn:microsoft.com/office/officeart/2005/8/layout/radial1"/>
    <dgm:cxn modelId="{77E0F89D-8D1D-4679-BA82-A4D560593DAF}" type="presParOf" srcId="{875C0742-8314-4EA5-B4B7-653E1387E646}" destId="{6CE34A59-1CF3-49E2-AD8B-50FC1274D023}" srcOrd="0" destOrd="0" presId="urn:microsoft.com/office/officeart/2005/8/layout/radial1"/>
    <dgm:cxn modelId="{877A3B9A-19BE-4D73-B4CE-759AE06104FE}" type="presParOf" srcId="{DF3948C3-277F-4E65-85CA-CDE92A6BACC1}" destId="{67C318ED-DC71-4260-A632-626CCCE5E5E3}" srcOrd="14" destOrd="0" presId="urn:microsoft.com/office/officeart/2005/8/layout/radial1"/>
    <dgm:cxn modelId="{83767ABF-9FCD-4180-A6BF-7A3C8C8BC6AD}" type="presParOf" srcId="{DF3948C3-277F-4E65-85CA-CDE92A6BACC1}" destId="{6DEBCB77-38E9-4C11-9AC2-4615DD4C1572}" srcOrd="15" destOrd="0" presId="urn:microsoft.com/office/officeart/2005/8/layout/radial1"/>
    <dgm:cxn modelId="{A09D6013-F9EA-4FF0-98DA-3F1E83A2E43E}" type="presParOf" srcId="{6DEBCB77-38E9-4C11-9AC2-4615DD4C1572}" destId="{065D7F50-EF8C-4A40-8AAB-3373F39FC26D}" srcOrd="0" destOrd="0" presId="urn:microsoft.com/office/officeart/2005/8/layout/radial1"/>
    <dgm:cxn modelId="{3E10231A-B032-4C3F-8E2A-FBBD01D2D963}" type="presParOf" srcId="{DF3948C3-277F-4E65-85CA-CDE92A6BACC1}" destId="{DD5274A7-D707-4D76-B271-8C715F515DAD}" srcOrd="16" destOrd="0" presId="urn:microsoft.com/office/officeart/2005/8/layout/radial1"/>
    <dgm:cxn modelId="{856641CC-FA9F-4A9A-83AD-751DCFC24297}" type="presParOf" srcId="{DF3948C3-277F-4E65-85CA-CDE92A6BACC1}" destId="{CB44B543-0786-438A-947C-2A856C533334}" srcOrd="17" destOrd="0" presId="urn:microsoft.com/office/officeart/2005/8/layout/radial1"/>
    <dgm:cxn modelId="{226B394F-91CE-4DA8-BE79-21BCB2154F2F}" type="presParOf" srcId="{CB44B543-0786-438A-947C-2A856C533334}" destId="{015E5C8C-0712-4313-A201-635549C3895C}" srcOrd="0" destOrd="0" presId="urn:microsoft.com/office/officeart/2005/8/layout/radial1"/>
    <dgm:cxn modelId="{0D357A41-5540-4E6C-AFFE-2A46D447D465}" type="presParOf" srcId="{DF3948C3-277F-4E65-85CA-CDE92A6BACC1}" destId="{C7A348B6-363F-4DB8-AEB0-2DF87E7892AD}" srcOrd="18" destOrd="0" presId="urn:microsoft.com/office/officeart/2005/8/layout/radial1"/>
    <dgm:cxn modelId="{08564902-1961-42A3-A5B8-B3E92EF02CB5}" type="presParOf" srcId="{DF3948C3-277F-4E65-85CA-CDE92A6BACC1}" destId="{C419C668-8E1B-4554-88E7-F1D40F2034E2}" srcOrd="19" destOrd="0" presId="urn:microsoft.com/office/officeart/2005/8/layout/radial1"/>
    <dgm:cxn modelId="{0F217469-ECE4-4C09-8AB3-B4B2BC995510}" type="presParOf" srcId="{C419C668-8E1B-4554-88E7-F1D40F2034E2}" destId="{DA743C36-BA66-4782-A727-6E4F6EFC13FA}" srcOrd="0" destOrd="0" presId="urn:microsoft.com/office/officeart/2005/8/layout/radial1"/>
    <dgm:cxn modelId="{9A006110-76F2-4085-99CC-51D216956967}" type="presParOf" srcId="{DF3948C3-277F-4E65-85CA-CDE92A6BACC1}" destId="{AADBD99D-8D84-4FE9-B51B-06762A5C59BB}" srcOrd="20" destOrd="0" presId="urn:microsoft.com/office/officeart/2005/8/layout/radial1"/>
    <dgm:cxn modelId="{277518BF-E3BA-4E01-88D7-5762A491E353}" type="presParOf" srcId="{DF3948C3-277F-4E65-85CA-CDE92A6BACC1}" destId="{ACDFB438-3856-4412-A5E3-C87EB20E38BE}" srcOrd="21" destOrd="0" presId="urn:microsoft.com/office/officeart/2005/8/layout/radial1"/>
    <dgm:cxn modelId="{D14E141D-B7BD-466E-B332-9C510733188B}" type="presParOf" srcId="{ACDFB438-3856-4412-A5E3-C87EB20E38BE}" destId="{F61CD4FA-B4B3-40D5-933E-AEB8C6F9BBA8}" srcOrd="0" destOrd="0" presId="urn:microsoft.com/office/officeart/2005/8/layout/radial1"/>
    <dgm:cxn modelId="{CDD56C96-5702-4BB9-8B11-3E39E11A24C5}" type="presParOf" srcId="{DF3948C3-277F-4E65-85CA-CDE92A6BACC1}" destId="{F3BB0DDF-F345-454D-BF29-691E1623B68A}" srcOrd="22" destOrd="0" presId="urn:microsoft.com/office/officeart/2005/8/layout/radial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6EB62-BE45-4687-B907-F22ECAC3167F}">
      <dsp:nvSpPr>
        <dsp:cNvPr id="0" name=""/>
        <dsp:cNvSpPr/>
      </dsp:nvSpPr>
      <dsp:spPr>
        <a:xfrm>
          <a:off x="3963987" y="2839814"/>
          <a:ext cx="1216024" cy="1216024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IC and PMTP Technology</a:t>
          </a:r>
          <a:endParaRPr lang="en-US" sz="1400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2070" y="3017897"/>
        <a:ext cx="859858" cy="859858"/>
      </dsp:txXfrm>
    </dsp:sp>
    <dsp:sp modelId="{8C2CDB89-AAB3-490F-92B3-8A96F477E43F}">
      <dsp:nvSpPr>
        <dsp:cNvPr id="0" name=""/>
        <dsp:cNvSpPr/>
      </dsp:nvSpPr>
      <dsp:spPr>
        <a:xfrm rot="16200000">
          <a:off x="3774650" y="2030496"/>
          <a:ext cx="1594698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94698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32132" y="2002598"/>
        <a:ext cx="79734" cy="79734"/>
      </dsp:txXfrm>
    </dsp:sp>
    <dsp:sp modelId="{794854A6-F9C0-4D83-8589-EC03BE7548CC}">
      <dsp:nvSpPr>
        <dsp:cNvPr id="0" name=""/>
        <dsp:cNvSpPr/>
      </dsp:nvSpPr>
      <dsp:spPr>
        <a:xfrm>
          <a:off x="3963987" y="29091"/>
          <a:ext cx="1216024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Reduced Paver Speeds</a:t>
          </a:r>
          <a:endParaRPr lang="en-US" sz="1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2070" y="207174"/>
        <a:ext cx="859858" cy="859858"/>
      </dsp:txXfrm>
    </dsp:sp>
    <dsp:sp modelId="{57B4B387-714F-49EC-B8EA-B94DFD264464}">
      <dsp:nvSpPr>
        <dsp:cNvPr id="0" name=""/>
        <dsp:cNvSpPr/>
      </dsp:nvSpPr>
      <dsp:spPr>
        <a:xfrm rot="18163636">
          <a:off x="4534446" y="2253592"/>
          <a:ext cx="1594698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94698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91928" y="2225694"/>
        <a:ext cx="79734" cy="79734"/>
      </dsp:txXfrm>
    </dsp:sp>
    <dsp:sp modelId="{9B771A41-7C65-4617-A97C-484EFCC3CF34}">
      <dsp:nvSpPr>
        <dsp:cNvPr id="0" name=""/>
        <dsp:cNvSpPr/>
      </dsp:nvSpPr>
      <dsp:spPr>
        <a:xfrm>
          <a:off x="5483579" y="475284"/>
          <a:ext cx="1216024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Steps to Reduce Number of Paver Stops</a:t>
          </a:r>
          <a:endParaRPr lang="en-US" sz="1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61662" y="653367"/>
        <a:ext cx="859858" cy="859858"/>
      </dsp:txXfrm>
    </dsp:sp>
    <dsp:sp modelId="{F595C691-1925-4E0E-B189-F3E5994F73C2}">
      <dsp:nvSpPr>
        <dsp:cNvPr id="0" name=""/>
        <dsp:cNvSpPr/>
      </dsp:nvSpPr>
      <dsp:spPr>
        <a:xfrm rot="20127273">
          <a:off x="5053012" y="2852050"/>
          <a:ext cx="1594698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94698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10494" y="2824151"/>
        <a:ext cx="79734" cy="79734"/>
      </dsp:txXfrm>
    </dsp:sp>
    <dsp:sp modelId="{7DE11CD4-3BEB-457C-9E8A-B40504B5C021}">
      <dsp:nvSpPr>
        <dsp:cNvPr id="0" name=""/>
        <dsp:cNvSpPr/>
      </dsp:nvSpPr>
      <dsp:spPr>
        <a:xfrm>
          <a:off x="6520711" y="1672198"/>
          <a:ext cx="1216024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Additional Rollers</a:t>
          </a:r>
          <a:endParaRPr lang="en-US" sz="1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98794" y="1850281"/>
        <a:ext cx="859858" cy="859858"/>
      </dsp:txXfrm>
    </dsp:sp>
    <dsp:sp modelId="{66D7CCB0-1273-4652-9A8C-9537EC8193E1}">
      <dsp:nvSpPr>
        <dsp:cNvPr id="0" name=""/>
        <dsp:cNvSpPr/>
      </dsp:nvSpPr>
      <dsp:spPr>
        <a:xfrm rot="490909">
          <a:off x="5165707" y="3635862"/>
          <a:ext cx="1594698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94698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23189" y="3607963"/>
        <a:ext cx="79734" cy="79734"/>
      </dsp:txXfrm>
    </dsp:sp>
    <dsp:sp modelId="{EA67707F-534C-473A-B9CA-949A0DC1869E}">
      <dsp:nvSpPr>
        <dsp:cNvPr id="0" name=""/>
        <dsp:cNvSpPr/>
      </dsp:nvSpPr>
      <dsp:spPr>
        <a:xfrm>
          <a:off x="6746101" y="3239822"/>
          <a:ext cx="1216024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Modification to Rolling Patterns</a:t>
          </a:r>
          <a:endParaRPr lang="en-US" sz="1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24184" y="3417905"/>
        <a:ext cx="859858" cy="859858"/>
      </dsp:txXfrm>
    </dsp:sp>
    <dsp:sp modelId="{395317E5-7AA9-4E6A-8EDD-B7FE1E023228}">
      <dsp:nvSpPr>
        <dsp:cNvPr id="0" name=""/>
        <dsp:cNvSpPr/>
      </dsp:nvSpPr>
      <dsp:spPr>
        <a:xfrm rot="2454545">
          <a:off x="4836752" y="4356174"/>
          <a:ext cx="1594698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94698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94233" y="4328275"/>
        <a:ext cx="79734" cy="79734"/>
      </dsp:txXfrm>
    </dsp:sp>
    <dsp:sp modelId="{2E553850-0F1C-42B7-A574-3E6AB94F08EC}">
      <dsp:nvSpPr>
        <dsp:cNvPr id="0" name=""/>
        <dsp:cNvSpPr/>
      </dsp:nvSpPr>
      <dsp:spPr>
        <a:xfrm>
          <a:off x="6088190" y="4680446"/>
          <a:ext cx="1216024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Delivery Method Changes</a:t>
          </a:r>
        </a:p>
      </dsp:txBody>
      <dsp:txXfrm>
        <a:off x="6266273" y="4858529"/>
        <a:ext cx="859858" cy="859858"/>
      </dsp:txXfrm>
    </dsp:sp>
    <dsp:sp modelId="{4D52CC16-48E4-430C-9A1E-3EE2A2E38465}">
      <dsp:nvSpPr>
        <dsp:cNvPr id="0" name=""/>
        <dsp:cNvSpPr/>
      </dsp:nvSpPr>
      <dsp:spPr>
        <a:xfrm rot="4418182">
          <a:off x="4172343" y="4781945"/>
          <a:ext cx="1589806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89806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27501" y="4754169"/>
        <a:ext cx="79490" cy="79490"/>
      </dsp:txXfrm>
    </dsp:sp>
    <dsp:sp modelId="{C02EF80F-3101-4C06-9321-7F3AE10F2EFF}">
      <dsp:nvSpPr>
        <dsp:cNvPr id="0" name=""/>
        <dsp:cNvSpPr/>
      </dsp:nvSpPr>
      <dsp:spPr>
        <a:xfrm>
          <a:off x="4683962" y="5536683"/>
          <a:ext cx="1359819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Equipment Considerations</a:t>
          </a:r>
        </a:p>
      </dsp:txBody>
      <dsp:txXfrm>
        <a:off x="4883103" y="5714766"/>
        <a:ext cx="961537" cy="859858"/>
      </dsp:txXfrm>
    </dsp:sp>
    <dsp:sp modelId="{875C0742-8314-4EA5-B4B7-653E1387E646}">
      <dsp:nvSpPr>
        <dsp:cNvPr id="0" name=""/>
        <dsp:cNvSpPr/>
      </dsp:nvSpPr>
      <dsp:spPr>
        <a:xfrm rot="6381818">
          <a:off x="3378714" y="4784292"/>
          <a:ext cx="1594698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94698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136196" y="4756393"/>
        <a:ext cx="79734" cy="79734"/>
      </dsp:txXfrm>
    </dsp:sp>
    <dsp:sp modelId="{67C318ED-DC71-4260-A632-626CCCE5E5E3}">
      <dsp:nvSpPr>
        <dsp:cNvPr id="0" name=""/>
        <dsp:cNvSpPr/>
      </dsp:nvSpPr>
      <dsp:spPr>
        <a:xfrm>
          <a:off x="3172115" y="5536683"/>
          <a:ext cx="1216024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Increased Fleet Management</a:t>
          </a:r>
        </a:p>
      </dsp:txBody>
      <dsp:txXfrm>
        <a:off x="3350198" y="5714766"/>
        <a:ext cx="859858" cy="859858"/>
      </dsp:txXfrm>
    </dsp:sp>
    <dsp:sp modelId="{6DEBCB77-38E9-4C11-9AC2-4615DD4C1572}">
      <dsp:nvSpPr>
        <dsp:cNvPr id="0" name=""/>
        <dsp:cNvSpPr/>
      </dsp:nvSpPr>
      <dsp:spPr>
        <a:xfrm rot="8345455">
          <a:off x="2712549" y="4356174"/>
          <a:ext cx="1594698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94698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470031" y="4328275"/>
        <a:ext cx="79734" cy="79734"/>
      </dsp:txXfrm>
    </dsp:sp>
    <dsp:sp modelId="{DD5274A7-D707-4D76-B271-8C715F515DAD}">
      <dsp:nvSpPr>
        <dsp:cNvPr id="0" name=""/>
        <dsp:cNvSpPr/>
      </dsp:nvSpPr>
      <dsp:spPr>
        <a:xfrm>
          <a:off x="1839785" y="4680446"/>
          <a:ext cx="1216024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Tarping Trucks</a:t>
          </a:r>
          <a:endParaRPr lang="en-US" sz="1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17868" y="4858529"/>
        <a:ext cx="859858" cy="859858"/>
      </dsp:txXfrm>
    </dsp:sp>
    <dsp:sp modelId="{CB44B543-0786-438A-947C-2A856C533334}">
      <dsp:nvSpPr>
        <dsp:cNvPr id="0" name=""/>
        <dsp:cNvSpPr/>
      </dsp:nvSpPr>
      <dsp:spPr>
        <a:xfrm rot="10309091">
          <a:off x="2383593" y="3635862"/>
          <a:ext cx="1594698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94698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141075" y="3607963"/>
        <a:ext cx="79734" cy="79734"/>
      </dsp:txXfrm>
    </dsp:sp>
    <dsp:sp modelId="{C7A348B6-363F-4DB8-AEB0-2DF87E7892AD}">
      <dsp:nvSpPr>
        <dsp:cNvPr id="0" name=""/>
        <dsp:cNvSpPr/>
      </dsp:nvSpPr>
      <dsp:spPr>
        <a:xfrm>
          <a:off x="1181873" y="3239822"/>
          <a:ext cx="1216024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Monitor Stockpiles</a:t>
          </a:r>
          <a:endParaRPr lang="en-US" sz="1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59956" y="3417905"/>
        <a:ext cx="859858" cy="859858"/>
      </dsp:txXfrm>
    </dsp:sp>
    <dsp:sp modelId="{C419C668-8E1B-4554-88E7-F1D40F2034E2}">
      <dsp:nvSpPr>
        <dsp:cNvPr id="0" name=""/>
        <dsp:cNvSpPr/>
      </dsp:nvSpPr>
      <dsp:spPr>
        <a:xfrm rot="12272727">
          <a:off x="2496289" y="2852050"/>
          <a:ext cx="1594698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94698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253770" y="2824151"/>
        <a:ext cx="79734" cy="79734"/>
      </dsp:txXfrm>
    </dsp:sp>
    <dsp:sp modelId="{AADBD99D-8D84-4FE9-B51B-06762A5C59BB}">
      <dsp:nvSpPr>
        <dsp:cNvPr id="0" name=""/>
        <dsp:cNvSpPr/>
      </dsp:nvSpPr>
      <dsp:spPr>
        <a:xfrm>
          <a:off x="1407264" y="1672198"/>
          <a:ext cx="1216024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Requesting Paving Crew Summaries</a:t>
          </a:r>
          <a:endParaRPr lang="en-US" sz="1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85347" y="1850281"/>
        <a:ext cx="859858" cy="859858"/>
      </dsp:txXfrm>
    </dsp:sp>
    <dsp:sp modelId="{ACDFB438-3856-4412-A5E3-C87EB20E38BE}">
      <dsp:nvSpPr>
        <dsp:cNvPr id="0" name=""/>
        <dsp:cNvSpPr/>
      </dsp:nvSpPr>
      <dsp:spPr>
        <a:xfrm rot="14236364">
          <a:off x="3014855" y="2253592"/>
          <a:ext cx="1594698" cy="23937"/>
        </a:xfrm>
        <a:custGeom>
          <a:avLst/>
          <a:gdLst/>
          <a:ahLst/>
          <a:cxnLst/>
          <a:rect l="0" t="0" r="0" b="0"/>
          <a:pathLst>
            <a:path>
              <a:moveTo>
                <a:pt x="0" y="11968"/>
              </a:moveTo>
              <a:lnTo>
                <a:pt x="1594698" y="11968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headEnd type="none" w="med" len="med"/>
          <a:tailEnd type="triangle" w="med" len="me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772336" y="2225694"/>
        <a:ext cx="79734" cy="79734"/>
      </dsp:txXfrm>
    </dsp:sp>
    <dsp:sp modelId="{F3BB0DDF-F345-454D-BF29-691E1623B68A}">
      <dsp:nvSpPr>
        <dsp:cNvPr id="0" name=""/>
        <dsp:cNvSpPr/>
      </dsp:nvSpPr>
      <dsp:spPr>
        <a:xfrm>
          <a:off x="2444396" y="475284"/>
          <a:ext cx="1216024" cy="12160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Caring and taking Pride</a:t>
          </a:r>
          <a:endParaRPr lang="en-US" sz="1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22479" y="653367"/>
        <a:ext cx="859858" cy="8598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27" cy="464981"/>
          </a:xfrm>
          <a:prstGeom prst="rect">
            <a:avLst/>
          </a:prstGeom>
        </p:spPr>
        <p:txBody>
          <a:bodyPr vert="horz" lIns="92114" tIns="46057" rIns="92114" bIns="4605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72" y="0"/>
            <a:ext cx="3037627" cy="464981"/>
          </a:xfrm>
          <a:prstGeom prst="rect">
            <a:avLst/>
          </a:prstGeom>
        </p:spPr>
        <p:txBody>
          <a:bodyPr vert="horz" lIns="92114" tIns="46057" rIns="92114" bIns="46057" rtlCol="0"/>
          <a:lstStyle>
            <a:lvl1pPr algn="r">
              <a:defRPr sz="1300"/>
            </a:lvl1pPr>
          </a:lstStyle>
          <a:p>
            <a:fld id="{6E11028E-D9B2-4587-87F2-04394A52D051}" type="datetimeFigureOut">
              <a:rPr lang="en-US" smtClean="0"/>
              <a:pPr/>
              <a:t>5/28/2019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822"/>
            <a:ext cx="3037627" cy="464981"/>
          </a:xfrm>
          <a:prstGeom prst="rect">
            <a:avLst/>
          </a:prstGeom>
        </p:spPr>
        <p:txBody>
          <a:bodyPr vert="horz" lIns="92114" tIns="46057" rIns="92114" bIns="4605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72" y="8829822"/>
            <a:ext cx="3037627" cy="464981"/>
          </a:xfrm>
          <a:prstGeom prst="rect">
            <a:avLst/>
          </a:prstGeom>
        </p:spPr>
        <p:txBody>
          <a:bodyPr vert="horz" lIns="92114" tIns="46057" rIns="92114" bIns="46057" rtlCol="0" anchor="b"/>
          <a:lstStyle>
            <a:lvl1pPr algn="r">
              <a:defRPr sz="1300"/>
            </a:lvl1pPr>
          </a:lstStyle>
          <a:p>
            <a:fld id="{CC2D2EDF-DB0A-4792-81C8-2654E067C3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205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27" cy="464981"/>
          </a:xfrm>
          <a:prstGeom prst="rect">
            <a:avLst/>
          </a:prstGeom>
        </p:spPr>
        <p:txBody>
          <a:bodyPr vert="horz" lIns="93173" tIns="46587" rIns="93173" bIns="46587" rtlCol="0"/>
          <a:lstStyle>
            <a:lvl1pPr algn="l">
              <a:defRPr sz="13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172" y="0"/>
            <a:ext cx="3037627" cy="464981"/>
          </a:xfrm>
          <a:prstGeom prst="rect">
            <a:avLst/>
          </a:prstGeom>
        </p:spPr>
        <p:txBody>
          <a:bodyPr vert="horz" lIns="93173" tIns="46587" rIns="93173" bIns="46587" rtlCol="0"/>
          <a:lstStyle>
            <a:lvl1pPr algn="r">
              <a:defRPr sz="13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fld id="{9C662C85-421C-4F6A-ADF5-C224E6F47FED}" type="datetimeFigureOut">
              <a:rPr lang="en-US"/>
              <a:pPr>
                <a:defRPr/>
              </a:pPr>
              <a:t>5/28/2019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3" tIns="46587" rIns="93173" bIns="4658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1" y="4416510"/>
            <a:ext cx="5607680" cy="4183220"/>
          </a:xfrm>
          <a:prstGeom prst="rect">
            <a:avLst/>
          </a:prstGeom>
        </p:spPr>
        <p:txBody>
          <a:bodyPr vert="horz" lIns="93173" tIns="46587" rIns="93173" bIns="46587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822"/>
            <a:ext cx="3037627" cy="464981"/>
          </a:xfrm>
          <a:prstGeom prst="rect">
            <a:avLst/>
          </a:prstGeom>
        </p:spPr>
        <p:txBody>
          <a:bodyPr vert="horz" lIns="93173" tIns="46587" rIns="93173" bIns="46587" rtlCol="0" anchor="b"/>
          <a:lstStyle>
            <a:lvl1pPr algn="l">
              <a:defRPr sz="13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172" y="8829822"/>
            <a:ext cx="3037627" cy="464981"/>
          </a:xfrm>
          <a:prstGeom prst="rect">
            <a:avLst/>
          </a:prstGeom>
        </p:spPr>
        <p:txBody>
          <a:bodyPr vert="horz" lIns="93173" tIns="46587" rIns="93173" bIns="46587" rtlCol="0" anchor="b"/>
          <a:lstStyle>
            <a:lvl1pPr algn="r">
              <a:defRPr sz="13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fld id="{1B1249FA-3784-4984-8481-5ED3EAB771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7557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1249FA-3784-4984-8481-5ED3EAB7717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521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1249FA-3784-4984-8481-5ED3EAB7717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079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1249FA-3784-4984-8481-5ED3EAB7717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95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130" indent="-275434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38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2433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3128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7B1322-7330-4B17-86DD-7F588E984DA7}" type="slidenum">
              <a:rPr lang="zh-CN" altLang="en-US" sz="1200"/>
              <a:pPr/>
              <a:t>4</a:t>
            </a:fld>
            <a:endParaRPr lang="en-US" altLang="zh-CN" sz="1200"/>
          </a:p>
        </p:txBody>
      </p:sp>
      <p:sp>
        <p:nvSpPr>
          <p:cNvPr id="317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974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5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21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130" indent="-275434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38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2433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3128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9B9717-5EAC-47B0-BC19-E9F96602DBD8}" type="slidenum">
              <a:rPr lang="zh-CN" altLang="en-US" sz="1200"/>
              <a:pPr/>
              <a:t>6</a:t>
            </a:fld>
            <a:endParaRPr lang="en-US" altLang="zh-CN" sz="1200"/>
          </a:p>
        </p:txBody>
      </p:sp>
      <p:sp>
        <p:nvSpPr>
          <p:cNvPr id="2560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9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7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097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8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639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9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749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10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086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11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18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12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508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1249FA-3784-4984-8481-5ED3EAB7717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03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1249FA-3784-4984-8481-5ED3EAB77173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508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23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71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24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487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25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56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26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279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27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0190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28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663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29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5079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30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8106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4462F8-0E61-481F-8882-76F8F2CF85F0}" type="slidenum">
              <a:rPr lang="zh-CN" altLang="en-US" sz="1200" smtClean="0"/>
              <a:pPr/>
              <a:t>31</a:t>
            </a:fld>
            <a:endParaRPr lang="en-US" altLang="zh-CN" sz="1200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5962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C56BB1-5FCE-4105-8BEF-584522720A55}" type="slidenum">
              <a:rPr lang="zh-CN" altLang="en-US" sz="1200" smtClean="0"/>
              <a:pPr/>
              <a:t>32</a:t>
            </a:fld>
            <a:endParaRPr lang="en-US" altLang="zh-CN" sz="1200" smtClean="0"/>
          </a:p>
        </p:txBody>
      </p:sp>
      <p:sp>
        <p:nvSpPr>
          <p:cNvPr id="3686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633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C56BB1-5FCE-4105-8BEF-584522720A55}" type="slidenum">
              <a:rPr lang="zh-CN" altLang="en-US" sz="1200" smtClean="0"/>
              <a:pPr/>
              <a:t>33</a:t>
            </a:fld>
            <a:endParaRPr lang="en-US" altLang="zh-CN" sz="1200" smtClean="0"/>
          </a:p>
        </p:txBody>
      </p:sp>
      <p:sp>
        <p:nvSpPr>
          <p:cNvPr id="3686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165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130" indent="-275434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38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2433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3128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7B1322-7330-4B17-86DD-7F588E984DA7}" type="slidenum">
              <a:rPr lang="zh-CN" altLang="en-US" sz="1200"/>
              <a:pPr/>
              <a:t>34</a:t>
            </a:fld>
            <a:endParaRPr lang="en-US" altLang="zh-CN" sz="1200"/>
          </a:p>
        </p:txBody>
      </p:sp>
      <p:sp>
        <p:nvSpPr>
          <p:cNvPr id="317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5792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78E4D4-E060-4495-B6FF-9F78F9502C8A}" type="slidenum">
              <a:rPr lang="zh-CN" altLang="en-US" sz="1200" smtClean="0"/>
              <a:pPr/>
              <a:t>36</a:t>
            </a:fld>
            <a:endParaRPr lang="en-US" altLang="zh-CN" sz="1200" smtClean="0"/>
          </a:p>
        </p:txBody>
      </p:sp>
      <p:sp>
        <p:nvSpPr>
          <p:cNvPr id="419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1717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130" indent="-275434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38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2433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3128" indent="-220348"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 sz="31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7B1322-7330-4B17-86DD-7F588E984DA7}" type="slidenum">
              <a:rPr lang="zh-CN" altLang="en-US" sz="1200"/>
              <a:pPr/>
              <a:t>40</a:t>
            </a:fld>
            <a:endParaRPr lang="en-US" altLang="zh-CN" sz="1200"/>
          </a:p>
        </p:txBody>
      </p:sp>
      <p:sp>
        <p:nvSpPr>
          <p:cNvPr id="317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0849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b="1" smtClean="0">
              <a:latin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2C6ADF-A8AC-4DED-ADC9-49E2700C0EB8}" type="slidenum">
              <a:rPr lang="en-US" altLang="en-US" sz="1200" smtClean="0"/>
              <a:pPr/>
              <a:t>41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1505705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b="1" smtClean="0">
              <a:latin typeface="Arial" panose="020B0604020202020204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B7182F-701A-44CB-9582-BCD02F7C4170}" type="slidenum">
              <a:rPr lang="en-US" altLang="en-US" sz="1200" smtClean="0"/>
              <a:pPr/>
              <a:t>42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57630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81000" y="25146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latin typeface="Franklin Gothic Book" pitchFamily="34" charset="0"/>
              </a:defRPr>
            </a:lvl1pPr>
          </a:lstStyle>
          <a:p>
            <a:r>
              <a:rPr lang="en-US" dirty="0"/>
              <a:t>Title: Franklin Gothic Book, 32 pt., Black, Bold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429000"/>
            <a:ext cx="7315200" cy="9144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dirty="0"/>
              <a:t>Click to edit date</a:t>
            </a:r>
          </a:p>
        </p:txBody>
      </p:sp>
    </p:spTree>
    <p:extLst>
      <p:ext uri="{BB962C8B-B14F-4D97-AF65-F5344CB8AC3E}">
        <p14:creationId xmlns:p14="http://schemas.microsoft.com/office/powerpoint/2010/main" val="75728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362200"/>
            <a:ext cx="8153400" cy="762000"/>
          </a:xfrm>
        </p:spPr>
        <p:txBody>
          <a:bodyPr/>
          <a:lstStyle>
            <a:lvl1pPr>
              <a:defRPr b="1">
                <a:latin typeface="Franklin Gothic Book" pitchFamily="34" charset="0"/>
              </a:defRPr>
            </a:lvl1pPr>
          </a:lstStyle>
          <a:p>
            <a:r>
              <a:rPr lang="en-US" dirty="0"/>
              <a:t>Click to edit title </a:t>
            </a:r>
          </a:p>
        </p:txBody>
      </p:sp>
      <p:pic>
        <p:nvPicPr>
          <p:cNvPr id="24" name="Picture 2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91440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429000"/>
            <a:ext cx="7315200" cy="914400"/>
          </a:xfrm>
          <a:prstGeom prst="rect">
            <a:avLst/>
          </a:prstGeo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/>
              <a:t>Click to edit second line</a:t>
            </a:r>
          </a:p>
        </p:txBody>
      </p:sp>
    </p:spTree>
    <p:extLst>
      <p:ext uri="{BB962C8B-B14F-4D97-AF65-F5344CB8AC3E}">
        <p14:creationId xmlns:p14="http://schemas.microsoft.com/office/powerpoint/2010/main" val="2927419134"/>
      </p:ext>
    </p:extLst>
  </p:cSld>
  <p:clrMapOvr>
    <a:masterClrMapping/>
  </p:clrMapOvr>
  <p:transition spd="med"/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3438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0" hasCustomPrompt="1"/>
          </p:nvPr>
        </p:nvSpPr>
        <p:spPr>
          <a:xfrm>
            <a:off x="228600" y="1524000"/>
            <a:ext cx="8610600" cy="4648200"/>
          </a:xfrm>
          <a:prstGeom prst="rect">
            <a:avLst/>
          </a:prstGeom>
        </p:spPr>
        <p:txBody>
          <a:bodyPr vert="horz" lIns="91440"/>
          <a:lstStyle>
            <a:lvl1pPr marL="0" indent="228600">
              <a:defRPr sz="2400" b="0" i="0">
                <a:latin typeface="Franklin Gothic Book" panose="020B0503020102020204" pitchFamily="34" charset="0"/>
                <a:cs typeface="Arial" pitchFamily="34" charset="0"/>
              </a:defRPr>
            </a:lvl1pPr>
            <a:lvl2pPr marL="57150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Franklin Gothic Book" pitchFamily="34" charset="0"/>
              <a:buChar char="–"/>
              <a:defRPr sz="2200" b="0" i="0">
                <a:latin typeface="Franklin Gothic Book" panose="020B0503020102020204" pitchFamily="34" charset="0"/>
                <a:cs typeface="Arial" pitchFamily="34" charset="0"/>
              </a:defRPr>
            </a:lvl2pPr>
            <a:lvl3pPr marL="857250" indent="-285750">
              <a:spcBef>
                <a:spcPts val="300"/>
              </a:spcBef>
              <a:buFont typeface="Wingdings" pitchFamily="2" charset="2"/>
              <a:buChar char="§"/>
              <a:defRPr sz="2000" b="0" i="0">
                <a:latin typeface="Franklin Gothic Book" panose="020B0503020102020204" pitchFamily="34" charset="0"/>
                <a:cs typeface="Arial" pitchFamily="34" charset="0"/>
              </a:defRPr>
            </a:lvl3pPr>
            <a:lvl4pPr>
              <a:spcBef>
                <a:spcPts val="300"/>
              </a:spcBef>
              <a:buFont typeface="Lucida Grande"/>
              <a:buChar char="»"/>
              <a:defRPr sz="1800" b="0" i="0">
                <a:latin typeface="Franklin Gothic Book" panose="020B0503020102020204" pitchFamily="34" charset="0"/>
                <a:cs typeface="Arial" pitchFamily="34" charset="0"/>
              </a:defRPr>
            </a:lvl4pPr>
            <a:lvl5pPr>
              <a:spcBef>
                <a:spcPts val="400"/>
              </a:spcBef>
              <a:defRPr b="0" i="0">
                <a:latin typeface="Franklin Gothic Book" panose="020B0503020102020204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bullet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7" descr="presentation_header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049189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362200"/>
            <a:ext cx="3886200" cy="3352800"/>
          </a:xfrm>
          <a:prstGeom prst="rect">
            <a:avLst/>
          </a:prstGeom>
        </p:spPr>
        <p:txBody>
          <a:bodyPr vert="horz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itchFamily="34" charset="0"/>
              <a:buChar char="•"/>
              <a:tabLst/>
              <a:defRPr sz="2200" b="0" i="0">
                <a:latin typeface="Franklin Gothic Book" panose="020B0503020102020204" pitchFamily="34" charset="0"/>
                <a:cs typeface="Arial" pitchFamily="34" charset="0"/>
              </a:defRPr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Wingdings" charset="2"/>
              <a:buChar char="§"/>
              <a:tabLst/>
              <a:defRPr sz="2200" b="0" i="0">
                <a:latin typeface="Franklin Gothic Book" panose="020B0503020102020204" pitchFamily="34" charset="0"/>
                <a:cs typeface="Arial" pitchFamily="34" charset="0"/>
              </a:defRPr>
            </a:lvl2pPr>
            <a:lvl3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itchFamily="34" charset="0"/>
              <a:buChar char="–"/>
              <a:tabLst>
                <a:tab pos="685800" algn="l"/>
              </a:tabLst>
              <a:defRPr sz="2000" b="0" i="0">
                <a:latin typeface="Franklin Gothic Book" panose="020B0503020102020204" pitchFamily="34" charset="0"/>
                <a:cs typeface="Arial" pitchFamily="34" charset="0"/>
              </a:defRPr>
            </a:lvl3pPr>
            <a:lvl4pPr marL="97155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Lucida Grande"/>
              <a:buChar char="»"/>
              <a:tabLst/>
              <a:defRPr sz="1800" b="0" i="0">
                <a:latin typeface="Franklin Gothic Book" panose="020B0503020102020204" pitchFamily="34" charset="0"/>
                <a:cs typeface="Arial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/>
              <a:buChar char="•"/>
              <a:tabLst/>
              <a:defRPr b="0" i="0"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bullet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" y="1676400"/>
            <a:ext cx="3886200" cy="6096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2400" b="1" i="0" baseline="0">
                <a:latin typeface="Franklin Gothic Book" panose="020B0503020102020204" pitchFamily="34" charset="0"/>
                <a:cs typeface="Arial" pitchFamily="34" charset="0"/>
              </a:defRPr>
            </a:lvl1pPr>
          </a:lstStyle>
          <a:p>
            <a:pPr lvl="0"/>
            <a:r>
              <a:rPr lang="en-US" b="0" i="0" dirty="0"/>
              <a:t>Click to edit subtitle</a:t>
            </a:r>
            <a:endParaRPr lang="en-US" dirty="0"/>
          </a:p>
        </p:txBody>
      </p:sp>
      <p:sp>
        <p:nvSpPr>
          <p:cNvPr id="23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4724400" y="1676400"/>
            <a:ext cx="3886200" cy="6096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2400" b="1" i="0">
                <a:latin typeface="Franklin Gothic Book" panose="020B0503020102020204" pitchFamily="34" charset="0"/>
                <a:cs typeface="Arial" pitchFamily="34" charset="0"/>
              </a:defRPr>
            </a:lvl1pPr>
          </a:lstStyle>
          <a:p>
            <a:pPr lvl="0"/>
            <a:r>
              <a:rPr lang="en-US" b="0" i="0" dirty="0"/>
              <a:t>Click to edit subtitle</a:t>
            </a:r>
            <a:endParaRPr lang="en-US" dirty="0"/>
          </a:p>
        </p:txBody>
      </p:sp>
      <p:sp>
        <p:nvSpPr>
          <p:cNvPr id="28" name="Title Placeholder 18"/>
          <p:cNvSpPr>
            <a:spLocks noGrp="1"/>
          </p:cNvSpPr>
          <p:nvPr>
            <p:ph type="title" hasCustomPrompt="1"/>
          </p:nvPr>
        </p:nvSpPr>
        <p:spPr>
          <a:xfrm>
            <a:off x="152400" y="152400"/>
            <a:ext cx="8077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kern="1200" dirty="0">
                <a:solidFill>
                  <a:schemeClr val="bg1"/>
                </a:solidFill>
                <a:latin typeface="Franklin Gothic Book"/>
                <a:ea typeface="+mj-ea"/>
                <a:cs typeface="+mj-cs"/>
              </a:defRPr>
            </a:lvl1pPr>
          </a:lstStyle>
          <a:p>
            <a:pPr lvl="0"/>
            <a:r>
              <a:rPr lang="en-US" dirty="0">
                <a:solidFill>
                  <a:schemeClr val="bg1"/>
                </a:solidFill>
                <a:latin typeface="Franklin Gothic Book"/>
              </a:rPr>
              <a:t>Click to edit title</a:t>
            </a:r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4724400" y="2362200"/>
            <a:ext cx="3886200" cy="3352800"/>
          </a:xfrm>
          <a:prstGeom prst="rect">
            <a:avLst/>
          </a:prstGeom>
        </p:spPr>
        <p:txBody>
          <a:bodyPr vert="horz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itchFamily="34" charset="0"/>
              <a:buChar char="•"/>
              <a:tabLst/>
              <a:defRPr sz="2200" b="0" i="0">
                <a:latin typeface="Franklin Gothic Book" panose="020B0503020102020204" pitchFamily="34" charset="0"/>
                <a:cs typeface="Arial" pitchFamily="34" charset="0"/>
              </a:defRPr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Wingdings" charset="2"/>
              <a:buChar char="§"/>
              <a:tabLst/>
              <a:defRPr sz="2200" b="0" i="0">
                <a:latin typeface="Franklin Gothic Book" panose="020B0503020102020204" pitchFamily="34" charset="0"/>
                <a:cs typeface="Arial" pitchFamily="34" charset="0"/>
              </a:defRPr>
            </a:lvl2pPr>
            <a:lvl3pPr marL="742950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itchFamily="34" charset="0"/>
              <a:buChar char="–"/>
              <a:tabLst>
                <a:tab pos="685800" algn="l"/>
              </a:tabLst>
              <a:defRPr sz="2000" b="0" i="0">
                <a:latin typeface="Franklin Gothic Book" panose="020B0503020102020204" pitchFamily="34" charset="0"/>
                <a:cs typeface="Arial" pitchFamily="34" charset="0"/>
              </a:defRPr>
            </a:lvl3pPr>
            <a:lvl4pPr marL="97155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Lucida Grande"/>
              <a:buChar char="»"/>
              <a:tabLst/>
              <a:defRPr sz="1800" b="0" i="0">
                <a:latin typeface="Franklin Gothic Book" panose="020B0503020102020204" pitchFamily="34" charset="0"/>
                <a:cs typeface="Arial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/>
              <a:buChar char="•"/>
              <a:tabLst/>
              <a:defRPr b="0" i="0"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bullet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2185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1524000"/>
            <a:ext cx="8534400" cy="45720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400" b="0" i="0">
                <a:latin typeface="Franklin Gothic Book" panose="020B0503020102020204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plain paragraph style</a:t>
            </a:r>
          </a:p>
        </p:txBody>
      </p:sp>
      <p:sp>
        <p:nvSpPr>
          <p:cNvPr id="6" name="Title Placeholder 18"/>
          <p:cNvSpPr>
            <a:spLocks noGrp="1"/>
          </p:cNvSpPr>
          <p:nvPr>
            <p:ph type="title" hasCustomPrompt="1"/>
          </p:nvPr>
        </p:nvSpPr>
        <p:spPr>
          <a:xfrm>
            <a:off x="152400" y="152400"/>
            <a:ext cx="8077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kern="1200" dirty="0">
                <a:solidFill>
                  <a:schemeClr val="bg1"/>
                </a:solidFill>
                <a:latin typeface="Franklin Gothic Book"/>
                <a:ea typeface="+mj-ea"/>
                <a:cs typeface="+mj-cs"/>
              </a:defRPr>
            </a:lvl1pPr>
          </a:lstStyle>
          <a:p>
            <a:pPr lvl="0"/>
            <a:r>
              <a:rPr lang="en-US" dirty="0">
                <a:solidFill>
                  <a:schemeClr val="bg1"/>
                </a:solidFill>
                <a:latin typeface="Franklin Gothic Book"/>
              </a:rPr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35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1778663"/>
            <a:ext cx="7772977" cy="411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xfrm>
            <a:off x="1143000" y="6248871"/>
            <a:ext cx="1905000" cy="45644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978" y="6248871"/>
            <a:ext cx="2895023" cy="45644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977" y="6248871"/>
            <a:ext cx="1905000" cy="45644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741CE-DEED-42BB-AB06-C96D1EAC790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3901577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AD8A1D-7D6F-4D6F-9297-C7B60A2FF0E4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34FA-0FCF-43A1-B582-4D7FFD32B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14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11" Type="http://schemas.openxmlformats.org/officeDocument/2006/relationships/image" Target="../media/image7.jpg"/><Relationship Id="rId5" Type="http://schemas.openxmlformats.org/officeDocument/2006/relationships/image" Target="../media/image1.png"/><Relationship Id="rId10" Type="http://schemas.openxmlformats.org/officeDocument/2006/relationships/image" Target="../media/image6.jpg"/><Relationship Id="rId4" Type="http://schemas.openxmlformats.org/officeDocument/2006/relationships/theme" Target="../theme/theme1.xml"/><Relationship Id="rId9" Type="http://schemas.openxmlformats.org/officeDocument/2006/relationships/image" Target="../media/image5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2172964" y="1752986"/>
            <a:ext cx="6971036" cy="4646148"/>
            <a:chOff x="0" y="0"/>
            <a:chExt cx="9144000" cy="6094413"/>
          </a:xfrm>
        </p:grpSpPr>
        <p:pic>
          <p:nvPicPr>
            <p:cNvPr id="20" name="Picture 7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094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1143000" y="1828800"/>
              <a:ext cx="6781800" cy="990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590800" y="2741613"/>
              <a:ext cx="38100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048000" y="3351213"/>
              <a:ext cx="2667000" cy="381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24" name="Picture 23" descr="FHWA logo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0" y="6047526"/>
            <a:ext cx="1767541" cy="72097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8988" y="6101416"/>
            <a:ext cx="1621374" cy="620352"/>
          </a:xfrm>
          <a:prstGeom prst="rect">
            <a:avLst/>
          </a:prstGeom>
        </p:spPr>
      </p:pic>
      <p:pic>
        <p:nvPicPr>
          <p:cNvPr id="8" name="Picture 7" descr="C:\Users\benjamin.irwin.ctr\Desktop\SHRP2 Documents\Graphics Files\Approved Logos\SHRP2_Logo_Final_H_Tag_RGB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524000"/>
            <a:ext cx="30654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81000" y="23622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Title: Franklin Gothic Book, 32 pt., Black, Bold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9144000" cy="1040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9"/>
          <a:srcRect b="14404"/>
          <a:stretch/>
        </p:blipFill>
        <p:spPr>
          <a:xfrm>
            <a:off x="5569742" y="-71675"/>
            <a:ext cx="1669258" cy="10716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0"/>
          <a:srcRect b="36905"/>
          <a:stretch/>
        </p:blipFill>
        <p:spPr>
          <a:xfrm>
            <a:off x="1604159" y="-41590"/>
            <a:ext cx="2201000" cy="10415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1"/>
          <a:srcRect b="12282"/>
          <a:stretch/>
        </p:blipFill>
        <p:spPr>
          <a:xfrm>
            <a:off x="3861354" y="-92243"/>
            <a:ext cx="1660156" cy="109218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12"/>
          <a:srcRect b="12957"/>
          <a:stretch/>
        </p:blipFill>
        <p:spPr>
          <a:xfrm>
            <a:off x="-19633" y="-27366"/>
            <a:ext cx="1573653" cy="102731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13"/>
          <a:srcRect t="5066" b="8826"/>
          <a:stretch/>
        </p:blipFill>
        <p:spPr>
          <a:xfrm>
            <a:off x="7287232" y="-251272"/>
            <a:ext cx="1938948" cy="125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1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9" r:id="rId2"/>
    <p:sldLayoutId id="2147483728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 baseline="0">
          <a:solidFill>
            <a:schemeClr val="tx1"/>
          </a:solidFill>
          <a:latin typeface="Franklin Gothic Book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b="1" kern="1200">
          <a:solidFill>
            <a:schemeClr val="bg1">
              <a:lumMod val="50000"/>
            </a:schemeClr>
          </a:solidFill>
          <a:latin typeface="Franklin Gothic Book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presentation_header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8305800" y="6438900"/>
            <a:ext cx="5334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lumMod val="75000"/>
                  </a:schemeClr>
                </a:solidFill>
                <a:latin typeface="Arial" pitchFamily="34" charset="0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/>
                <a:cs typeface="ＭＳ Ｐゴシック"/>
              </a:defRPr>
            </a:lvl9pPr>
          </a:lstStyle>
          <a:p>
            <a:pPr algn="l"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dirty="0">
                <a:latin typeface="Arial" pitchFamily="34" charset="0"/>
                <a:cs typeface="Arial" pitchFamily="34" charset="0"/>
              </a:rPr>
              <a:t> |  </a:t>
            </a:r>
            <a:fld id="{10DE4485-A0E1-41F7-AC9F-B59C2DFC6A32}" type="slidenum">
              <a:rPr lang="en-US" sz="1000" smtClean="0">
                <a:latin typeface="Arial" pitchFamily="34" charset="0"/>
                <a:cs typeface="Arial" pitchFamily="34" charset="0"/>
              </a:rPr>
              <a:pPr algn="l">
                <a:defRPr/>
              </a:pPr>
              <a:t>‹#›</a:t>
            </a:fld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:\Users\benjamin.irwin.ctr\Desktop\SHRP2 Documents\Graphics Files\Approved Logos\SHRP2_Logo_Final_H_NoTag_RGB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424335"/>
            <a:ext cx="1447800" cy="2662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041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8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Franklin Gothic Book" pitchFamily="34" charset="0"/>
          <a:ea typeface="+mj-ea"/>
          <a:cs typeface="+mj-cs"/>
        </a:defRPr>
      </a:lvl1pPr>
    </p:titleStyle>
    <p:bodyStyle>
      <a:lvl1pPr marL="0" indent="228600" algn="l" defTabSz="914400" rtl="0" eaLnBrk="1" latinLnBrk="0" hangingPunct="1">
        <a:lnSpc>
          <a:spcPct val="100000"/>
        </a:lnSpc>
        <a:spcBef>
          <a:spcPts val="600"/>
        </a:spcBef>
        <a:buClr>
          <a:srgbClr val="F3901D"/>
        </a:buClr>
        <a:buFont typeface="Arial" pitchFamily="34" charset="0"/>
        <a:buChar char="•"/>
        <a:defRPr sz="2400" b="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ct val="20000"/>
        </a:spcBef>
        <a:buFontTx/>
        <a:buNone/>
        <a:defRPr sz="20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90563" indent="-292100" algn="l" defTabSz="914400" rtl="0" eaLnBrk="1" latinLnBrk="0" hangingPunct="1">
        <a:spcBef>
          <a:spcPts val="600"/>
        </a:spcBef>
        <a:buClr>
          <a:srgbClr val="F3901D"/>
        </a:buClr>
        <a:buFont typeface="Arial" pitchFamily="34" charset="0"/>
        <a:buChar char="–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188720" indent="-228600" algn="l" defTabSz="914400" rtl="0" eaLnBrk="1" latinLnBrk="0" hangingPunct="1">
        <a:spcBef>
          <a:spcPts val="600"/>
        </a:spcBef>
        <a:buClr>
          <a:srgbClr val="F3901D"/>
        </a:buClr>
        <a:buFont typeface="Courier New" pitchFamily="49" charset="0"/>
        <a:buChar char="»"/>
        <a:defRPr lang="en-US" sz="20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600200" indent="-228600" algn="l" defTabSz="914400" rtl="0" eaLnBrk="1" latinLnBrk="0" hangingPunct="1">
        <a:spcBef>
          <a:spcPts val="600"/>
        </a:spcBef>
        <a:buClr>
          <a:srgbClr val="F3901D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cid:image001.png@01D50C99.F762E200" TargetMode="Externa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cid:image002.png@01D50C99.F762E200" TargetMode="External"/><Relationship Id="rId5" Type="http://schemas.openxmlformats.org/officeDocument/2006/relationships/image" Target="../media/image49.png"/><Relationship Id="rId4" Type="http://schemas.openxmlformats.org/officeDocument/2006/relationships/image" Target="cid:image003.png@01D50C99.F762E200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2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133" y="24384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dirty="0" smtClean="0">
                <a:ea typeface="SimSun" panose="02010600030101010101" pitchFamily="2" charset="-122"/>
              </a:rPr>
              <a:t>Density Profiling System: Toward Coreless Continuous Compaction Assessment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altLang="zh-CN" dirty="0">
                <a:solidFill>
                  <a:schemeClr val="tx1"/>
                </a:solidFill>
                <a:ea typeface="SimSun" panose="02010600030101010101" pitchFamily="2" charset="-122"/>
              </a:rPr>
              <a:t>Kyle Hoegh, </a:t>
            </a:r>
            <a:r>
              <a:rPr lang="en-US" altLang="zh-CN" dirty="0" err="1" smtClean="0">
                <a:solidFill>
                  <a:schemeClr val="tx1"/>
                </a:solidFill>
                <a:ea typeface="SimSun" panose="02010600030101010101" pitchFamily="2" charset="-122"/>
              </a:rPr>
              <a:t>MnDOT</a:t>
            </a:r>
            <a:r>
              <a:rPr lang="en-US" altLang="zh-CN" dirty="0" smtClean="0">
                <a:solidFill>
                  <a:schemeClr val="tx1"/>
                </a:solidFill>
                <a:ea typeface="SimSun" panose="02010600030101010101" pitchFamily="2" charset="-122"/>
              </a:rPr>
              <a:t> (presenter)</a:t>
            </a:r>
            <a:endParaRPr lang="en-US" altLang="zh-CN" dirty="0">
              <a:solidFill>
                <a:schemeClr val="tx1"/>
              </a:solidFill>
              <a:ea typeface="SimSun" panose="02010600030101010101" pitchFamily="2" charset="-122"/>
            </a:endParaRPr>
          </a:p>
          <a:p>
            <a:pPr algn="ctr"/>
            <a:r>
              <a:rPr lang="en-US" altLang="zh-CN" dirty="0" smtClean="0">
                <a:solidFill>
                  <a:schemeClr val="tx1"/>
                </a:solidFill>
                <a:ea typeface="SimSun" panose="02010600030101010101" pitchFamily="2" charset="-122"/>
              </a:rPr>
              <a:t>Shongtao </a:t>
            </a:r>
            <a:r>
              <a:rPr lang="en-US" altLang="zh-CN" dirty="0">
                <a:solidFill>
                  <a:schemeClr val="tx1"/>
                </a:solidFill>
                <a:ea typeface="SimSun" panose="02010600030101010101" pitchFamily="2" charset="-122"/>
              </a:rPr>
              <a:t>Dai, </a:t>
            </a:r>
            <a:r>
              <a:rPr lang="en-US" altLang="zh-CN" dirty="0" err="1">
                <a:solidFill>
                  <a:schemeClr val="tx1"/>
                </a:solidFill>
                <a:ea typeface="SimSun" panose="02010600030101010101" pitchFamily="2" charset="-122"/>
              </a:rPr>
              <a:t>MnDOT</a:t>
            </a:r>
            <a:r>
              <a:rPr lang="en-US" altLang="zh-CN" dirty="0">
                <a:solidFill>
                  <a:schemeClr val="tx1"/>
                </a:solidFill>
                <a:ea typeface="SimSun" panose="02010600030101010101" pitchFamily="2" charset="-122"/>
              </a:rPr>
              <a:t> </a:t>
            </a:r>
            <a:endParaRPr lang="en-US" altLang="zh-CN" dirty="0" smtClean="0">
              <a:solidFill>
                <a:schemeClr val="tx1"/>
              </a:solidFill>
              <a:ea typeface="SimSun" panose="02010600030101010101" pitchFamily="2" charset="-122"/>
            </a:endParaRPr>
          </a:p>
          <a:p>
            <a:pPr algn="ctr"/>
            <a:r>
              <a:rPr lang="en-US" altLang="zh-CN" dirty="0" smtClean="0">
                <a:solidFill>
                  <a:schemeClr val="tx1"/>
                </a:solidFill>
                <a:ea typeface="SimSun" panose="02010600030101010101" pitchFamily="2" charset="-122"/>
              </a:rPr>
              <a:t>Eyoab Zegeye, </a:t>
            </a:r>
            <a:r>
              <a:rPr lang="en-US" altLang="zh-CN" dirty="0" err="1" smtClean="0">
                <a:solidFill>
                  <a:schemeClr val="tx1"/>
                </a:solidFill>
                <a:ea typeface="SimSun" panose="02010600030101010101" pitchFamily="2" charset="-122"/>
              </a:rPr>
              <a:t>MnDOT</a:t>
            </a:r>
            <a:endParaRPr lang="en-US" altLang="zh-CN" dirty="0" smtClean="0">
              <a:solidFill>
                <a:schemeClr val="tx1"/>
              </a:solidFill>
              <a:ea typeface="SimSun" panose="02010600030101010101" pitchFamily="2" charset="-122"/>
            </a:endParaRPr>
          </a:p>
          <a:p>
            <a:pPr algn="ctr"/>
            <a:r>
              <a:rPr lang="en-US" altLang="zh-CN" dirty="0">
                <a:solidFill>
                  <a:schemeClr val="tx1"/>
                </a:solidFill>
                <a:ea typeface="SimSun" panose="02010600030101010101" pitchFamily="2" charset="-122"/>
              </a:rPr>
              <a:t/>
            </a:r>
            <a:br>
              <a:rPr lang="en-US" altLang="zh-CN" dirty="0">
                <a:solidFill>
                  <a:schemeClr val="tx1"/>
                </a:solidFill>
                <a:ea typeface="SimSun" panose="02010600030101010101" pitchFamily="2" charset="-122"/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0" y="1295400"/>
            <a:ext cx="8610600" cy="2057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800" dirty="0"/>
              <a:t>FHWA/AASHTO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800" dirty="0" smtClean="0"/>
              <a:t>GSSI 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800" dirty="0" err="1"/>
              <a:t>MnDOT</a:t>
            </a:r>
            <a:r>
              <a:rPr lang="en-US" sz="2800" dirty="0"/>
              <a:t> </a:t>
            </a:r>
            <a:r>
              <a:rPr lang="en-US" sz="2800" dirty="0" smtClean="0"/>
              <a:t>Districts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800" dirty="0" err="1" smtClean="0"/>
              <a:t>MnDOT</a:t>
            </a:r>
            <a:r>
              <a:rPr lang="en-US" sz="2800" dirty="0" smtClean="0"/>
              <a:t> Bituminous Office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800" dirty="0" smtClean="0"/>
              <a:t>Contractors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SimSun" panose="02010600030101010101" pitchFamily="2" charset="-122"/>
              </a:rPr>
              <a:t>Acknowledgements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09" y="3886200"/>
            <a:ext cx="36576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33900" y="2247900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28600" y="1371600"/>
            <a:ext cx="8839200" cy="5486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b="1" dirty="0" smtClean="0">
                <a:ea typeface="SimSun" pitchFamily="2" charset="-122"/>
              </a:rPr>
              <a:t>Use Density Profiling System  (DPS) to assess field asphalt compaction in a manner that is: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b="1" dirty="0" smtClean="0">
                <a:ea typeface="SimSun" pitchFamily="2" charset="-122"/>
              </a:rPr>
              <a:t>Continuous and accurate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b="1" dirty="0">
                <a:ea typeface="SimSun" pitchFamily="2" charset="-122"/>
              </a:rPr>
              <a:t>Understandable and timely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b="1" dirty="0" smtClean="0">
                <a:ea typeface="SimSun" pitchFamily="2" charset="-122"/>
              </a:rPr>
              <a:t>Safe, non-invasive, and robust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b="1" dirty="0">
                <a:ea typeface="SimSun" pitchFamily="2" charset="-122"/>
              </a:rPr>
              <a:t>E</a:t>
            </a:r>
            <a:r>
              <a:rPr lang="en-US" altLang="zh-CN" b="1" dirty="0" smtClean="0">
                <a:ea typeface="SimSun" pitchFamily="2" charset="-122"/>
              </a:rPr>
              <a:t>liminate acceptance cores by using density profile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b="1" dirty="0" smtClean="0">
                <a:ea typeface="SimSun" pitchFamily="2" charset="-122"/>
              </a:rPr>
              <a:t>Reduce early pavement failures due to low compaction (ex. longitudinal </a:t>
            </a:r>
            <a:r>
              <a:rPr lang="en-US" altLang="zh-CN" b="1" dirty="0">
                <a:ea typeface="SimSun" pitchFamily="2" charset="-122"/>
              </a:rPr>
              <a:t>j</a:t>
            </a:r>
            <a:r>
              <a:rPr lang="en-US" altLang="zh-CN" b="1" dirty="0" smtClean="0">
                <a:ea typeface="SimSun" pitchFamily="2" charset="-122"/>
              </a:rPr>
              <a:t>oint deterioration)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b="1" dirty="0" smtClean="0">
                <a:ea typeface="SimSun" pitchFamily="2" charset="-122"/>
              </a:rPr>
              <a:t>Enhance IC </a:t>
            </a:r>
            <a:r>
              <a:rPr lang="en-US" altLang="zh-CN" b="1" dirty="0">
                <a:ea typeface="SimSun" pitchFamily="2" charset="-122"/>
              </a:rPr>
              <a:t>and </a:t>
            </a:r>
            <a:r>
              <a:rPr lang="en-US" altLang="zh-CN" b="1" dirty="0" smtClean="0">
                <a:ea typeface="SimSun" pitchFamily="2" charset="-122"/>
              </a:rPr>
              <a:t>PMTP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sz="1800" dirty="0" smtClean="0">
                <a:ea typeface="SimSun" pitchFamily="2" charset="-122"/>
              </a:rPr>
              <a:t>IC&amp;PMTP measure processes affecting compaction continuously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sz="1800" dirty="0" smtClean="0">
                <a:ea typeface="SimSun" pitchFamily="2" charset="-122"/>
              </a:rPr>
              <a:t>DPS can evaluate achieved compaction continuously </a:t>
            </a:r>
            <a:endParaRPr lang="en-US" altLang="zh-CN" b="1" dirty="0">
              <a:ea typeface="SimSun" pitchFamily="2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kern="0" dirty="0" smtClean="0"/>
              <a:t>Goals</a:t>
            </a:r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val="414795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114" y="382444"/>
            <a:ext cx="7980795" cy="844262"/>
          </a:xfrm>
        </p:spPr>
        <p:txBody>
          <a:bodyPr/>
          <a:lstStyle/>
          <a:p>
            <a:r>
              <a:rPr lang="en-US" altLang="zh-CN" dirty="0" smtClean="0">
                <a:ea typeface="SimSun" panose="02010600030101010101" pitchFamily="2" charset="-122"/>
              </a:rPr>
              <a:t>Method Overview: Data Collection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56" y="1653267"/>
            <a:ext cx="3657600" cy="29632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56" y="5045035"/>
            <a:ext cx="3840480" cy="17362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5045035"/>
            <a:ext cx="2400300" cy="1743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43700" y="5237480"/>
            <a:ext cx="2053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SimSun" panose="02010600030101010101" pitchFamily="2" charset="-122"/>
              </a:rPr>
              <a:t>Robotic </a:t>
            </a:r>
            <a:endParaRPr lang="en-US" altLang="zh-CN" dirty="0" smtClean="0">
              <a:ea typeface="SimSun" panose="02010600030101010101" pitchFamily="2" charset="-122"/>
            </a:endParaRPr>
          </a:p>
          <a:p>
            <a:r>
              <a:rPr lang="en-US" altLang="zh-CN" dirty="0" smtClean="0">
                <a:ea typeface="SimSun" panose="02010600030101010101" pitchFamily="2" charset="-122"/>
              </a:rPr>
              <a:t>(Project with UMN)</a:t>
            </a:r>
            <a:endParaRPr lang="en-US" altLang="zh-CN" dirty="0">
              <a:ea typeface="SimSun" panose="02010600030101010101" pitchFamily="2" charset="-122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t="2020" b="17908"/>
          <a:stretch/>
        </p:blipFill>
        <p:spPr>
          <a:xfrm>
            <a:off x="5139664" y="1596038"/>
            <a:ext cx="3657600" cy="3429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3600" y="1226706"/>
            <a:ext cx="2049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ea typeface="SimSun" panose="02010600030101010101" pitchFamily="2" charset="-122"/>
              </a:rPr>
              <a:t> Push Cart Type </a:t>
            </a:r>
            <a:r>
              <a:rPr lang="en-US" altLang="zh-CN" dirty="0" smtClean="0">
                <a:ea typeface="SimSun" panose="02010600030101010101" pitchFamily="2" charset="-122"/>
              </a:rPr>
              <a:t>DPS</a:t>
            </a:r>
            <a:endParaRPr lang="en-US" altLang="zh-CN" dirty="0">
              <a:ea typeface="SimSun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8796" y="1330102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SimSun" panose="02010600030101010101" pitchFamily="2" charset="-122"/>
              </a:rPr>
              <a:t>Vehicle Mounted RDM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733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8515"/>
            <a:ext cx="7980795" cy="1016000"/>
          </a:xfrm>
        </p:spPr>
        <p:txBody>
          <a:bodyPr/>
          <a:lstStyle/>
          <a:p>
            <a:r>
              <a:rPr lang="en-US" altLang="zh-CN" dirty="0" smtClean="0">
                <a:ea typeface="SimSun" panose="02010600030101010101" pitchFamily="2" charset="-122"/>
              </a:rPr>
              <a:t>Method Overview: Dielectric to Air Voids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22960" y="1935557"/>
            <a:ext cx="2743200" cy="458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62" tIns="40409" rIns="82262" bIns="40409"/>
          <a:lstStyle>
            <a:lvl1pPr marL="334963" indent="-33496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Char char="n"/>
              <a:defRPr sz="31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27075" indent="-27781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/>
              <a:buChar char="u"/>
              <a:defRPr sz="2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17600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F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marL="1565275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marL="20113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24685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29257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33829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38401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marL="0" indent="0">
              <a:buNone/>
              <a:defRPr/>
            </a:pPr>
            <a:r>
              <a:rPr lang="en-US" sz="2182" kern="0" dirty="0" smtClean="0">
                <a:effectLst/>
              </a:rPr>
              <a:t>Field Core Calibration</a:t>
            </a:r>
            <a:endParaRPr lang="en-US" sz="2182" kern="0" dirty="0">
              <a:effectLst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8395"/>
            <a:ext cx="4389120" cy="31864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2438400"/>
            <a:ext cx="4572000" cy="3313976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876800" y="1695387"/>
            <a:ext cx="4267200" cy="458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62" tIns="40409" rIns="82262" bIns="40409"/>
          <a:lstStyle>
            <a:lvl1pPr marL="334963" indent="-33496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Char char="n"/>
              <a:defRPr sz="31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27075" indent="-27781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/>
              <a:buChar char="u"/>
              <a:defRPr sz="2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17600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F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marL="1565275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marL="20113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24685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29257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33829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38401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marL="0" indent="0" algn="ctr">
              <a:buNone/>
              <a:defRPr/>
            </a:pPr>
            <a:r>
              <a:rPr lang="en-US" sz="2182" kern="0" dirty="0" smtClean="0">
                <a:effectLst/>
              </a:rPr>
              <a:t>Gyratory Compacted “Puck” Coreless Calibration</a:t>
            </a:r>
            <a:endParaRPr lang="en-US" sz="2182" kern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533467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60534" cy="916421"/>
          </a:xfrm>
        </p:spPr>
        <p:txBody>
          <a:bodyPr/>
          <a:lstStyle/>
          <a:p>
            <a:r>
              <a:rPr lang="en-US" altLang="zh-CN" sz="3636" dirty="0" smtClean="0">
                <a:ea typeface="SimSun" panose="02010600030101010101" pitchFamily="2" charset="-122"/>
              </a:rPr>
              <a:t>Method Overview: Required Precision</a:t>
            </a:r>
            <a:endParaRPr lang="en-US" altLang="zh-CN" sz="3636" dirty="0">
              <a:ea typeface="SimSun" panose="02010600030101010101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287" y="1390074"/>
            <a:ext cx="3657600" cy="4692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8" y="4105718"/>
            <a:ext cx="8869680" cy="27522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1" y="1600200"/>
            <a:ext cx="464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method requires an instrument capable of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Scanning at a rate that allows for continuous collection behind the paving operation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Measuring </a:t>
            </a:r>
            <a:r>
              <a:rPr lang="en-US" dirty="0" smtClean="0"/>
              <a:t>an accurate dielectric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Developed method based on plastic with known dielectric constant (HDPE)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0" y="3684226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Published 2019!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5366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980795" cy="1016000"/>
          </a:xfrm>
        </p:spPr>
        <p:txBody>
          <a:bodyPr/>
          <a:lstStyle/>
          <a:p>
            <a:r>
              <a:rPr lang="en-US" altLang="zh-CN" dirty="0">
                <a:ea typeface="SimSun" panose="02010600030101010101" pitchFamily="2" charset="-122"/>
              </a:rPr>
              <a:t>Method Overview: Field Calibration</a:t>
            </a:r>
            <a:endParaRPr lang="en-US" altLang="zh-CN" dirty="0" smtClean="0">
              <a:ea typeface="SimSun" panose="02010600030101010101" pitchFamily="2" charset="-122"/>
            </a:endParaRPr>
          </a:p>
        </p:txBody>
      </p:sp>
      <p:pic>
        <p:nvPicPr>
          <p:cNvPr id="2" name="swerveShor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1250" r="12708"/>
          <a:stretch/>
        </p:blipFill>
        <p:spPr>
          <a:xfrm rot="5400000">
            <a:off x="4305300" y="2019300"/>
            <a:ext cx="5562600" cy="4114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12" y="1295398"/>
            <a:ext cx="4918788" cy="5465264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5638800" y="1446934"/>
            <a:ext cx="2457450" cy="4589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82262" tIns="40409" rIns="82262" bIns="40409"/>
          <a:lstStyle>
            <a:lvl1pPr marL="334963" indent="-33496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Char char="n"/>
              <a:defRPr sz="31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27075" indent="-27781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/>
              <a:buChar char="u"/>
              <a:defRPr sz="2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17600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F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marL="1565275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marL="20113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24685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29257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33829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38401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marL="0" indent="0">
              <a:buNone/>
              <a:defRPr/>
            </a:pPr>
            <a:r>
              <a:rPr lang="en-US" sz="2182" b="0" kern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Swerve Survey</a:t>
            </a:r>
            <a:endParaRPr lang="en-US" sz="2182" b="0" kern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/>
          <p:cNvPicPr/>
          <p:nvPr/>
        </p:nvPicPr>
        <p:blipFill>
          <a:blip r:embed="rId7"/>
          <a:stretch>
            <a:fillRect/>
          </a:stretch>
        </p:blipFill>
        <p:spPr>
          <a:xfrm>
            <a:off x="49763" y="4017462"/>
            <a:ext cx="1828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685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980795" cy="1016000"/>
          </a:xfrm>
        </p:spPr>
        <p:txBody>
          <a:bodyPr/>
          <a:lstStyle/>
          <a:p>
            <a:r>
              <a:rPr lang="en-US" altLang="zh-CN" dirty="0">
                <a:ea typeface="SimSun" panose="02010600030101010101" pitchFamily="2" charset="-122"/>
              </a:rPr>
              <a:t>Method Overview: Field Calibration</a:t>
            </a:r>
            <a:endParaRPr lang="en-US" altLang="zh-CN" dirty="0" smtClean="0">
              <a:ea typeface="SimSun" panose="02010600030101010101" pitchFamily="2" charset="-12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295400"/>
            <a:ext cx="7132320" cy="517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36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980795" cy="1016000"/>
          </a:xfrm>
        </p:spPr>
        <p:txBody>
          <a:bodyPr/>
          <a:lstStyle/>
          <a:p>
            <a:r>
              <a:rPr lang="en-US" altLang="zh-CN" dirty="0">
                <a:ea typeface="SimSun" panose="02010600030101010101" pitchFamily="2" charset="-122"/>
              </a:rPr>
              <a:t>Method Overview: </a:t>
            </a:r>
            <a:r>
              <a:rPr lang="en-US" altLang="zh-CN" dirty="0" smtClean="0">
                <a:ea typeface="SimSun" panose="02010600030101010101" pitchFamily="2" charset="-122"/>
              </a:rPr>
              <a:t>Swerve Correction </a:t>
            </a:r>
            <a:br>
              <a:rPr lang="en-US" altLang="zh-CN" dirty="0" smtClean="0">
                <a:ea typeface="SimSun" panose="02010600030101010101" pitchFamily="2" charset="-122"/>
              </a:rPr>
            </a:br>
            <a:r>
              <a:rPr lang="en-US" altLang="zh-CN" dirty="0" smtClean="0">
                <a:ea typeface="SimSun" panose="02010600030101010101" pitchFamily="2" charset="-122"/>
              </a:rPr>
              <a:t>Results: Contractor vs. </a:t>
            </a:r>
            <a:r>
              <a:rPr lang="en-US" altLang="zh-CN" dirty="0" err="1" smtClean="0">
                <a:ea typeface="SimSun" panose="02010600030101010101" pitchFamily="2" charset="-122"/>
              </a:rPr>
              <a:t>MnDOT</a:t>
            </a:r>
            <a:endParaRPr lang="en-US" altLang="zh-CN" dirty="0" smtClean="0">
              <a:ea typeface="SimSun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2633" y="1416717"/>
            <a:ext cx="473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MnDOT</a:t>
            </a:r>
            <a:r>
              <a:rPr lang="en-US" dirty="0" smtClean="0"/>
              <a:t> vs Contractor Prior to Swerve Correction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32308" y="2155381"/>
            <a:ext cx="1449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.5 </a:t>
            </a:r>
            <a:r>
              <a:rPr lang="en-US" dirty="0" err="1" smtClean="0"/>
              <a:t>ft</a:t>
            </a:r>
            <a:r>
              <a:rPr lang="en-US" dirty="0" smtClean="0"/>
              <a:t> </a:t>
            </a:r>
            <a:r>
              <a:rPr lang="en-US" dirty="0" err="1" smtClean="0"/>
              <a:t>MnDOT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35094" y="2155381"/>
            <a:ext cx="1732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4.5 </a:t>
            </a:r>
            <a:r>
              <a:rPr lang="en-US" dirty="0" err="1" smtClean="0"/>
              <a:t>ft</a:t>
            </a:r>
            <a:r>
              <a:rPr lang="en-US" dirty="0" smtClean="0"/>
              <a:t> Contractor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953000" y="2514600"/>
            <a:ext cx="381000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328791" y="2524713"/>
            <a:ext cx="0" cy="8063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276600" y="2514600"/>
            <a:ext cx="713797" cy="4945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6"/>
          <a:stretch/>
        </p:blipFill>
        <p:spPr>
          <a:xfrm>
            <a:off x="1073234" y="2514600"/>
            <a:ext cx="6997532" cy="4343400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>
            <a:off x="3562930" y="2514600"/>
            <a:ext cx="932870" cy="1295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334000" y="2514600"/>
            <a:ext cx="502344" cy="1295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1945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980795" cy="1016000"/>
          </a:xfrm>
        </p:spPr>
        <p:txBody>
          <a:bodyPr/>
          <a:lstStyle/>
          <a:p>
            <a:r>
              <a:rPr lang="en-US" altLang="zh-CN" dirty="0">
                <a:ea typeface="SimSun" panose="02010600030101010101" pitchFamily="2" charset="-122"/>
              </a:rPr>
              <a:t>Method Overview: </a:t>
            </a:r>
            <a:r>
              <a:rPr lang="en-US" altLang="zh-CN" dirty="0" smtClean="0">
                <a:ea typeface="SimSun" panose="02010600030101010101" pitchFamily="2" charset="-122"/>
              </a:rPr>
              <a:t>Swerve Correction </a:t>
            </a:r>
            <a:br>
              <a:rPr lang="en-US" altLang="zh-CN" dirty="0" smtClean="0">
                <a:ea typeface="SimSun" panose="02010600030101010101" pitchFamily="2" charset="-122"/>
              </a:rPr>
            </a:br>
            <a:r>
              <a:rPr lang="en-US" altLang="zh-CN" dirty="0" smtClean="0">
                <a:ea typeface="SimSun" panose="02010600030101010101" pitchFamily="2" charset="-122"/>
              </a:rPr>
              <a:t>Results: Contractor vs. </a:t>
            </a:r>
            <a:r>
              <a:rPr lang="en-US" altLang="zh-CN" dirty="0" err="1" smtClean="0">
                <a:ea typeface="SimSun" panose="02010600030101010101" pitchFamily="2" charset="-122"/>
              </a:rPr>
              <a:t>MnDOT</a:t>
            </a:r>
            <a:endParaRPr lang="en-US" altLang="zh-CN" dirty="0" smtClean="0">
              <a:ea typeface="SimSun" panose="02010600030101010101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6"/>
          <a:stretch/>
        </p:blipFill>
        <p:spPr>
          <a:xfrm>
            <a:off x="762000" y="1981200"/>
            <a:ext cx="6988629" cy="434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0" y="1662668"/>
            <a:ext cx="454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Contractor vs. </a:t>
            </a:r>
            <a:r>
              <a:rPr lang="en-US" dirty="0" err="1" smtClean="0"/>
              <a:t>MnDOT</a:t>
            </a:r>
            <a:r>
              <a:rPr lang="en-US" dirty="0" smtClean="0"/>
              <a:t> after Swerve Correction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38206" y="2145268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 </a:t>
            </a:r>
            <a:r>
              <a:rPr lang="en-US" dirty="0" err="1" smtClean="0"/>
              <a:t>ft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90397" y="2145268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2.5 </a:t>
            </a:r>
            <a:r>
              <a:rPr lang="en-US" dirty="0" err="1" smtClean="0"/>
              <a:t>ft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35094" y="2155381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4.5 </a:t>
            </a:r>
            <a:r>
              <a:rPr lang="en-US" dirty="0" err="1" smtClean="0"/>
              <a:t>ft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953000" y="2514600"/>
            <a:ext cx="381000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328791" y="2524713"/>
            <a:ext cx="0" cy="8063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2"/>
          </p:cNvCxnSpPr>
          <p:nvPr/>
        </p:nvCxnSpPr>
        <p:spPr>
          <a:xfrm>
            <a:off x="3276600" y="2514600"/>
            <a:ext cx="713797" cy="4945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5013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8429" y="127155"/>
            <a:ext cx="7980795" cy="1016000"/>
          </a:xfrm>
        </p:spPr>
        <p:txBody>
          <a:bodyPr/>
          <a:lstStyle/>
          <a:p>
            <a:r>
              <a:rPr lang="en-US" altLang="zh-CN" dirty="0" smtClean="0">
                <a:ea typeface="SimSun" panose="02010600030101010101" pitchFamily="2" charset="-122"/>
              </a:rPr>
              <a:t>Analysis:  100% Joint Coverage</a:t>
            </a:r>
          </a:p>
        </p:txBody>
      </p:sp>
      <p:pic>
        <p:nvPicPr>
          <p:cNvPr id="5" name="JointShor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5390"/>
          <a:stretch/>
        </p:blipFill>
        <p:spPr>
          <a:xfrm rot="5400000">
            <a:off x="4548829" y="2217420"/>
            <a:ext cx="5501640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t="9602"/>
          <a:stretch/>
        </p:blipFill>
        <p:spPr>
          <a:xfrm>
            <a:off x="457200" y="1676400"/>
            <a:ext cx="4572000" cy="51081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0" y="1989245"/>
            <a:ext cx="1009650" cy="151447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762000" y="1219200"/>
            <a:ext cx="3716872" cy="458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62" tIns="40409" rIns="82262" bIns="40409"/>
          <a:lstStyle>
            <a:lvl1pPr marL="334963" indent="-33496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Char char="n"/>
              <a:defRPr sz="31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27075" indent="-27781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/>
              <a:buChar char="u"/>
              <a:defRPr sz="2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17600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F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marL="1565275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marL="20113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24685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29257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33829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38401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marL="0" indent="0">
              <a:buNone/>
              <a:defRPr/>
            </a:pPr>
            <a:r>
              <a:rPr lang="en-US" sz="2182" kern="0" dirty="0" smtClean="0">
                <a:effectLst/>
              </a:rPr>
              <a:t>Geospatial Representation</a:t>
            </a:r>
            <a:endParaRPr lang="en-US" sz="2182" kern="0" dirty="0">
              <a:effectLst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2292" y="4356225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880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8429" y="127155"/>
            <a:ext cx="7980795" cy="1016000"/>
          </a:xfrm>
        </p:spPr>
        <p:txBody>
          <a:bodyPr/>
          <a:lstStyle/>
          <a:p>
            <a:r>
              <a:rPr lang="en-US" altLang="zh-CN" dirty="0" smtClean="0">
                <a:ea typeface="SimSun" panose="02010600030101010101" pitchFamily="2" charset="-122"/>
              </a:rPr>
              <a:t>Analysis: Mat Compaction </a:t>
            </a:r>
          </a:p>
        </p:txBody>
      </p:sp>
      <p:pic>
        <p:nvPicPr>
          <p:cNvPr id="2" name="swerveShor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1250" r="12708"/>
          <a:stretch/>
        </p:blipFill>
        <p:spPr>
          <a:xfrm rot="5400000">
            <a:off x="4305300" y="2019300"/>
            <a:ext cx="5562600" cy="4114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12" y="1295398"/>
            <a:ext cx="4918788" cy="5465264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5638800" y="1446934"/>
            <a:ext cx="2457450" cy="4589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82262" tIns="40409" rIns="82262" bIns="40409"/>
          <a:lstStyle>
            <a:lvl1pPr marL="334963" indent="-33496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Char char="n"/>
              <a:defRPr sz="31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27075" indent="-27781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/>
              <a:buChar char="u"/>
              <a:defRPr sz="2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17600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F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marL="1565275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marL="20113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24685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29257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33829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38401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marL="0" indent="0">
              <a:buNone/>
              <a:defRPr/>
            </a:pPr>
            <a:r>
              <a:rPr lang="en-US" sz="2182" b="0" kern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Swerve Survey</a:t>
            </a:r>
            <a:endParaRPr lang="en-US" sz="2182" b="0" kern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66950" y="1446934"/>
            <a:ext cx="2457450" cy="1677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82262" tIns="40409" rIns="82262" bIns="40409"/>
          <a:lstStyle>
            <a:lvl1pPr marL="334963" indent="-33496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Char char="n"/>
              <a:defRPr sz="31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27075" indent="-27781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/>
              <a:buChar char="u"/>
              <a:defRPr sz="2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17600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F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marL="1565275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marL="20113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24685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29257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33829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38401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marL="0" indent="0">
              <a:buNone/>
              <a:defRPr/>
            </a:pPr>
            <a:r>
              <a:rPr lang="en-US" sz="2182" b="0" kern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“Random Cores on Steroids”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182" b="0" kern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Nondestructive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182" b="0" kern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Many Samples</a:t>
            </a:r>
          </a:p>
        </p:txBody>
      </p:sp>
    </p:spTree>
    <p:extLst>
      <p:ext uri="{BB962C8B-B14F-4D97-AF65-F5344CB8AC3E}">
        <p14:creationId xmlns:p14="http://schemas.microsoft.com/office/powerpoint/2010/main" val="26308740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24400" y="1280634"/>
            <a:ext cx="4419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Better Coverage</a:t>
            </a: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100% joint AV%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Random Mat sampling (random cores on steroids)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Reduce field cores!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6" name="Title 2"/>
          <p:cNvSpPr txBox="1">
            <a:spLocks/>
          </p:cNvSpPr>
          <p:nvPr/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Coreless Calibration: Importance</a:t>
            </a:r>
            <a:endParaRPr lang="en-US" sz="32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422400"/>
            <a:ext cx="4605337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597400"/>
            <a:ext cx="4572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1600200" y="4997450"/>
            <a:ext cx="1816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400"/>
              </a:spcBef>
              <a:buClr>
                <a:schemeClr val="tx2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tx2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tx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tx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alibri" panose="020F0502020204030204" pitchFamily="34" charset="0"/>
              </a:rPr>
              <a:t>Elephant = 6 tons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6167438" y="4997450"/>
            <a:ext cx="2143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400"/>
              </a:spcBef>
              <a:buClr>
                <a:schemeClr val="tx2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tx2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tx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tx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alibri" panose="020F0502020204030204" pitchFamily="34" charset="0"/>
              </a:rPr>
              <a:t>Hedgehog &lt; 1 pound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990600" y="5411788"/>
            <a:ext cx="7191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400"/>
              </a:spcBef>
              <a:buClr>
                <a:schemeClr val="tx2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tx2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tx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tx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alibri" panose="020F0502020204030204" pitchFamily="34" charset="0"/>
              </a:rPr>
              <a:t>For every 100 elephants of mix, we sample and test two hedgehogs (cores)</a:t>
            </a: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2974975" y="5629275"/>
            <a:ext cx="31353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400"/>
              </a:spcBef>
              <a:buClr>
                <a:schemeClr val="tx2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tx2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tx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tx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5400">
                <a:latin typeface="Calibri" panose="020F0502020204030204" pitchFamily="34" charset="0"/>
              </a:rPr>
              <a:t>THAT’S IT?</a:t>
            </a:r>
          </a:p>
        </p:txBody>
      </p:sp>
    </p:spTree>
    <p:extLst>
      <p:ext uri="{BB962C8B-B14F-4D97-AF65-F5344CB8AC3E}">
        <p14:creationId xmlns:p14="http://schemas.microsoft.com/office/powerpoint/2010/main" val="75909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"/>
          <p:cNvSpPr txBox="1">
            <a:spLocks/>
          </p:cNvSpPr>
          <p:nvPr/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Coreless Calibration: Method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98598" y="3128641"/>
            <a:ext cx="1685279" cy="457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78"/>
          <a:stretch/>
        </p:blipFill>
        <p:spPr>
          <a:xfrm rot="5400000">
            <a:off x="647699" y="3990287"/>
            <a:ext cx="2743200" cy="2848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14473"/>
            <a:ext cx="3749040" cy="2724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557" y="1497241"/>
            <a:ext cx="4023360" cy="2926254"/>
          </a:xfrm>
          <a:prstGeom prst="rect">
            <a:avLst/>
          </a:prstGeom>
          <a:noFill/>
        </p:spPr>
      </p:pic>
      <p:cxnSp>
        <p:nvCxnSpPr>
          <p:cNvPr id="15" name="Straight Arrow Connector 14"/>
          <p:cNvCxnSpPr/>
          <p:nvPr/>
        </p:nvCxnSpPr>
        <p:spPr>
          <a:xfrm flipV="1">
            <a:off x="2103120" y="1600200"/>
            <a:ext cx="4221480" cy="685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42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Core Locator Application</a:t>
            </a:r>
            <a:endParaRPr lang="en-US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10225" y="5911334"/>
            <a:ext cx="72633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Measurements used to calculate puck dielectric using travel time at known thickness.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608"/>
            <a:ext cx="9144000" cy="4880784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Coreless Calibration: Method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4004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6352"/>
            <a:ext cx="523875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377204" y="5867590"/>
            <a:ext cx="33771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Isolated Reflection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travel time calculation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4084" t="18113"/>
          <a:stretch/>
        </p:blipFill>
        <p:spPr>
          <a:xfrm>
            <a:off x="5400294" y="2817587"/>
            <a:ext cx="3470910" cy="24277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62583" b="69036"/>
          <a:stretch/>
        </p:blipFill>
        <p:spPr>
          <a:xfrm>
            <a:off x="6754347" y="1899562"/>
            <a:ext cx="1710690" cy="918025"/>
          </a:xfrm>
          <a:prstGeom prst="rect">
            <a:avLst/>
          </a:prstGeom>
        </p:spPr>
      </p:pic>
      <p:cxnSp>
        <p:nvCxnSpPr>
          <p:cNvPr id="12" name="Straight Arrow Connector 11"/>
          <p:cNvCxnSpPr>
            <a:stCxn id="7" idx="0"/>
          </p:cNvCxnSpPr>
          <p:nvPr/>
        </p:nvCxnSpPr>
        <p:spPr>
          <a:xfrm flipH="1" flipV="1">
            <a:off x="2895600" y="5029200"/>
            <a:ext cx="2170176" cy="838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065775" y="5137278"/>
            <a:ext cx="1258825" cy="720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2"/>
          <p:cNvSpPr txBox="1">
            <a:spLocks/>
          </p:cNvSpPr>
          <p:nvPr/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Coreless Calibration: Method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82" y="1099381"/>
            <a:ext cx="9052560" cy="575861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603" y="2383002"/>
            <a:ext cx="8970917" cy="76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Initial Manuscript to Submit this Week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87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 txBox="1">
            <a:spLocks/>
          </p:cNvSpPr>
          <p:nvPr/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Coreless Calibration: Variability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594"/>
            <a:ext cx="6766560" cy="4892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992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 txBox="1">
            <a:spLocks/>
          </p:cNvSpPr>
          <p:nvPr/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Coreless Calibration: Results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593"/>
            <a:ext cx="6858000" cy="4962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734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 txBox="1">
            <a:spLocks/>
          </p:cNvSpPr>
          <p:nvPr/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Coreless Calibration: Results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26" y="1454806"/>
            <a:ext cx="5669280" cy="443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50408"/>
          <a:stretch/>
        </p:blipFill>
        <p:spPr>
          <a:xfrm>
            <a:off x="304800" y="1794591"/>
            <a:ext cx="3200400" cy="12549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7800" y="1454806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HD-Model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92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 txBox="1">
            <a:spLocks/>
          </p:cNvSpPr>
          <p:nvPr/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Coreless Calibration: New Model Fit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638800" y="1828800"/>
                <a:ext cx="3040128" cy="944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𝐴𝑉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p>
                          </m:sSup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828800"/>
                <a:ext cx="3040128" cy="944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521285" y="1459468"/>
            <a:ext cx="1275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Model</a:t>
            </a:r>
            <a:endParaRPr lang="en-US" dirty="0"/>
          </a:p>
        </p:txBody>
      </p:sp>
      <p:pic>
        <p:nvPicPr>
          <p:cNvPr id="10" name="Picture 9" descr="cid:image001.png@01D50C99.F762E200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0" y="1981200"/>
            <a:ext cx="5336540" cy="39985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4953000" y="2971800"/>
            <a:ext cx="4191000" cy="2549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Logistic function with an asymptotic term.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45" marR="0" indent="-360045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Logistic function from </a:t>
            </a:r>
          </a:p>
          <a:p>
            <a:pPr marL="360045" marR="0" indent="-360045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Gottschalk, Paul G., and John R. Dunn. "The five-parameter logistic: A characterization and comparison with the four-parameter logistic." </a:t>
            </a: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Analytical Biochemistry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23 May 2005. Academic Press. 09 May 2019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1752600"/>
            <a:ext cx="4242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better match for field data at </a:t>
            </a:r>
            <a:r>
              <a:rPr lang="en-US" dirty="0" err="1" smtClean="0"/>
              <a:t>exremes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12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 txBox="1">
            <a:spLocks/>
          </p:cNvSpPr>
          <p:nvPr/>
        </p:nvSpPr>
        <p:spPr bwMode="auto">
          <a:xfrm>
            <a:off x="152400" y="274638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Coreless Calibration: New Model Fit</a:t>
            </a:r>
            <a:endParaRPr lang="en-US" sz="3200" dirty="0"/>
          </a:p>
        </p:txBody>
      </p:sp>
      <p:pic>
        <p:nvPicPr>
          <p:cNvPr id="11" name="Picture 10" descr="cid:image003.png@01D50C99.F762E200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94064"/>
            <a:ext cx="4572000" cy="34257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133600" y="2209800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HD-Model</a:t>
            </a:r>
            <a:endParaRPr lang="en-US" dirty="0"/>
          </a:p>
        </p:txBody>
      </p:sp>
      <p:pic>
        <p:nvPicPr>
          <p:cNvPr id="12" name="Picture 11" descr="cid:image002.png@01D50C99.F762E200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9132"/>
            <a:ext cx="4572000" cy="342573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6129961" y="2234063"/>
            <a:ext cx="1275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65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"/>
          <p:cNvSpPr txBox="1">
            <a:spLocks/>
          </p:cNvSpPr>
          <p:nvPr/>
        </p:nvSpPr>
        <p:spPr bwMode="auto">
          <a:xfrm>
            <a:off x="10886" y="457200"/>
            <a:ext cx="6161314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Coreless Calibration Case Study:</a:t>
            </a:r>
          </a:p>
          <a:p>
            <a:r>
              <a:rPr lang="en-US" sz="3200" dirty="0" smtClean="0"/>
              <a:t>May 20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2019 TH55 Testing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2020" b="17908"/>
          <a:stretch/>
        </p:blipFill>
        <p:spPr>
          <a:xfrm>
            <a:off x="533400" y="1371589"/>
            <a:ext cx="576072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" y="2258956"/>
            <a:ext cx="5394960" cy="3913244"/>
          </a:xfrm>
          <a:prstGeom prst="rect">
            <a:avLst/>
          </a:prstGeom>
        </p:spPr>
      </p:pic>
      <p:sp>
        <p:nvSpPr>
          <p:cNvPr id="14" name="Title 2"/>
          <p:cNvSpPr txBox="1">
            <a:spLocks/>
          </p:cNvSpPr>
          <p:nvPr/>
        </p:nvSpPr>
        <p:spPr bwMode="auto">
          <a:xfrm>
            <a:off x="10886" y="457200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Coreless Calibration Case Study:</a:t>
            </a:r>
          </a:p>
          <a:p>
            <a:r>
              <a:rPr lang="en-US" sz="3200" dirty="0" smtClean="0"/>
              <a:t>Puck Vs Cores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953000" y="1280155"/>
            <a:ext cx="4114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District Lab ran pucks at low (3.2%), medium (7.0%), and high (12.3%) air voids, field cores taken at low and high dielectrics.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Only ran SSD to get </a:t>
            </a:r>
            <a:r>
              <a:rPr lang="en-US" dirty="0" err="1" smtClean="0"/>
              <a:t>Gmb</a:t>
            </a:r>
            <a:r>
              <a:rPr lang="en-US" dirty="0" smtClean="0"/>
              <a:t> to determined how much grams to add or remove to hit high and low air voids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Tested using </a:t>
            </a:r>
            <a:r>
              <a:rPr lang="en-US" dirty="0" err="1" smtClean="0"/>
              <a:t>Corelok</a:t>
            </a:r>
            <a:r>
              <a:rPr lang="en-US" dirty="0" smtClean="0"/>
              <a:t> and dielectric in Materials and Road Research Lab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Confirmed </a:t>
            </a:r>
            <a:r>
              <a:rPr lang="en-US" dirty="0" smtClean="0">
                <a:solidFill>
                  <a:srgbClr val="FF0000"/>
                </a:solidFill>
              </a:rPr>
              <a:t>reasonableness of coreless </a:t>
            </a:r>
            <a:r>
              <a:rPr lang="en-US" dirty="0">
                <a:solidFill>
                  <a:srgbClr val="FF0000"/>
                </a:solidFill>
              </a:rPr>
              <a:t>puck predictions by day 2 of production!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27376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2" y="1284428"/>
            <a:ext cx="7315200" cy="5306096"/>
          </a:xfrm>
          <a:prstGeom prst="rect">
            <a:avLst/>
          </a:prstGeom>
        </p:spPr>
      </p:pic>
      <p:sp>
        <p:nvSpPr>
          <p:cNvPr id="14" name="Title 2"/>
          <p:cNvSpPr txBox="1">
            <a:spLocks/>
          </p:cNvSpPr>
          <p:nvPr/>
        </p:nvSpPr>
        <p:spPr bwMode="auto">
          <a:xfrm>
            <a:off x="10886" y="457200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Coreless Calibration Case Study:</a:t>
            </a:r>
          </a:p>
          <a:p>
            <a:r>
              <a:rPr lang="en-US" sz="3200" dirty="0" smtClean="0"/>
              <a:t>Puck Vs Cores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2876162" y="2000429"/>
            <a:ext cx="1600200" cy="8189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57412" y="1776494"/>
            <a:ext cx="3505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Do dielectric measurement prior to SSD, especially at high air voids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Or, </a:t>
            </a:r>
            <a:r>
              <a:rPr lang="en-US" dirty="0" err="1" smtClean="0"/>
              <a:t>Corelok</a:t>
            </a:r>
            <a:r>
              <a:rPr lang="en-US" dirty="0" smtClean="0"/>
              <a:t> (vacuum seal)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Or, core dry?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752600" y="2133600"/>
            <a:ext cx="155448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82147" y="1697399"/>
            <a:ext cx="1349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Water effect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428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/>
          <p:cNvSpPr txBox="1">
            <a:spLocks/>
          </p:cNvSpPr>
          <p:nvPr/>
        </p:nvSpPr>
        <p:spPr bwMode="auto">
          <a:xfrm>
            <a:off x="10886" y="457200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Coreless Calibration Case Study:</a:t>
            </a:r>
          </a:p>
          <a:p>
            <a:r>
              <a:rPr lang="en-US" sz="3200" dirty="0" smtClean="0"/>
              <a:t>TH 55 Daily Report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25" y="1295400"/>
            <a:ext cx="2834640" cy="22154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0" y="1486994"/>
            <a:ext cx="5303520" cy="3847006"/>
          </a:xfrm>
          <a:prstGeom prst="rect">
            <a:avLst/>
          </a:prstGeom>
        </p:spPr>
      </p:pic>
      <p:cxnSp>
        <p:nvCxnSpPr>
          <p:cNvPr id="4" name="Straight Arrow Connector 3"/>
          <p:cNvCxnSpPr>
            <a:endCxn id="10" idx="1"/>
          </p:cNvCxnSpPr>
          <p:nvPr/>
        </p:nvCxnSpPr>
        <p:spPr>
          <a:xfrm>
            <a:off x="914400" y="2514600"/>
            <a:ext cx="2926080" cy="8958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963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/>
          <p:cNvSpPr txBox="1">
            <a:spLocks/>
          </p:cNvSpPr>
          <p:nvPr/>
        </p:nvSpPr>
        <p:spPr bwMode="auto">
          <a:xfrm>
            <a:off x="10886" y="457200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Coreless Calibration Case Study:</a:t>
            </a:r>
          </a:p>
          <a:p>
            <a:r>
              <a:rPr lang="en-US" sz="3200" dirty="0" smtClean="0"/>
              <a:t>TH 55 Daily Report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25" y="1295400"/>
            <a:ext cx="2834640" cy="2215454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4"/>
          <a:srcRect r="7692"/>
          <a:stretch/>
        </p:blipFill>
        <p:spPr>
          <a:xfrm>
            <a:off x="10886" y="3696970"/>
            <a:ext cx="5486400" cy="3161030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1219200" y="2590800"/>
            <a:ext cx="1371600" cy="20574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30341" r="74086" b="55998"/>
          <a:stretch/>
        </p:blipFill>
        <p:spPr>
          <a:xfrm>
            <a:off x="5638800" y="4953000"/>
            <a:ext cx="3276600" cy="892044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rot="10800000" flipV="1">
            <a:off x="738735" y="5638800"/>
            <a:ext cx="5204865" cy="10668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757036" y="3856046"/>
                <a:ext cx="3040128" cy="944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𝐴𝑉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p>
                          </m:sSup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036" y="3856046"/>
                <a:ext cx="3040128" cy="944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659245"/>
            <a:ext cx="2834640" cy="2120601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flipH="1">
            <a:off x="2590800" y="2438400"/>
            <a:ext cx="4343400" cy="2514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3041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/>
          <p:cNvSpPr txBox="1">
            <a:spLocks/>
          </p:cNvSpPr>
          <p:nvPr/>
        </p:nvSpPr>
        <p:spPr bwMode="auto">
          <a:xfrm>
            <a:off x="10886" y="457200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Coreless Calibration Case Study:</a:t>
            </a:r>
          </a:p>
          <a:p>
            <a:r>
              <a:rPr lang="en-US" sz="3200" dirty="0" smtClean="0"/>
              <a:t>TH 55 Daily Report</a:t>
            </a:r>
            <a:endParaRPr lang="en-US" sz="3200" dirty="0"/>
          </a:p>
        </p:txBody>
      </p:sp>
      <p:pic>
        <p:nvPicPr>
          <p:cNvPr id="1026" name="x_Picture 2" descr="cid:image001.png@01D51166.182FA6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1295400"/>
            <a:ext cx="7132320" cy="516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362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/>
          <p:cNvSpPr txBox="1">
            <a:spLocks/>
          </p:cNvSpPr>
          <p:nvPr/>
        </p:nvSpPr>
        <p:spPr bwMode="auto">
          <a:xfrm>
            <a:off x="10886" y="457200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Coreless Calibration Case Study:</a:t>
            </a:r>
          </a:p>
          <a:p>
            <a:r>
              <a:rPr lang="en-US" sz="3200" dirty="0" smtClean="0"/>
              <a:t>TH 55 Daily Report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" y="1267407"/>
            <a:ext cx="7040880" cy="51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433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/>
          <p:cNvSpPr txBox="1">
            <a:spLocks/>
          </p:cNvSpPr>
          <p:nvPr/>
        </p:nvSpPr>
        <p:spPr bwMode="auto">
          <a:xfrm>
            <a:off x="10886" y="457200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Coreless Calibration Case Study:</a:t>
            </a:r>
          </a:p>
          <a:p>
            <a:r>
              <a:rPr lang="en-US" sz="3200" dirty="0" smtClean="0"/>
              <a:t>TH 55 100 ft. Lot Analysis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" y="1265856"/>
            <a:ext cx="7040880" cy="510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171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65855"/>
            <a:ext cx="7040880" cy="5105544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 bwMode="auto">
          <a:xfrm>
            <a:off x="10886" y="457200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Coreless Calibration Case Study:</a:t>
            </a:r>
          </a:p>
          <a:p>
            <a:r>
              <a:rPr lang="en-US" sz="3200" dirty="0" smtClean="0"/>
              <a:t>TH 55 100 ft. Lot Analysis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653232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 bwMode="auto">
          <a:xfrm>
            <a:off x="10886" y="457200"/>
            <a:ext cx="7772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Coreless Calibration Case Study:</a:t>
            </a:r>
          </a:p>
          <a:p>
            <a:r>
              <a:rPr lang="en-US" sz="3200" dirty="0" smtClean="0"/>
              <a:t>TH 55 100 ft. Lot Analysis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0"/>
            <a:ext cx="7040880" cy="512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230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7772977" cy="1016000"/>
          </a:xfrm>
        </p:spPr>
        <p:txBody>
          <a:bodyPr/>
          <a:lstStyle/>
          <a:p>
            <a:r>
              <a:rPr lang="en-US" altLang="zh-CN" dirty="0" smtClean="0">
                <a:ea typeface="SimSun" panose="02010600030101010101" pitchFamily="2" charset="-122"/>
              </a:rPr>
              <a:t>Discussion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95400"/>
            <a:ext cx="8819284" cy="51054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DPS is a good tool for mapping a </a:t>
            </a:r>
            <a:r>
              <a:rPr lang="en-US" dirty="0"/>
              <a:t>continuous coverage of the relative compaction levels (higher dielectric = higher compaction)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  <a:defRPr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Histograms </a:t>
            </a:r>
            <a:r>
              <a:rPr lang="en-US" dirty="0"/>
              <a:t>and general statistics can be used to give a complete assessments of the in-place </a:t>
            </a:r>
            <a:r>
              <a:rPr lang="en-US" dirty="0" smtClean="0"/>
              <a:t>compaction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Potential to eliminate field coring for DPS calibration: 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Calibrate dielectric to mix with variable air void pucks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Validate DPS air void prediction with cores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Monitor mix changes with puck tests in plant (do 60 second dielectric test prior to SSD on </a:t>
            </a:r>
            <a:r>
              <a:rPr lang="en-US" dirty="0" err="1" smtClean="0"/>
              <a:t>Gmb</a:t>
            </a:r>
            <a:r>
              <a:rPr lang="en-US" dirty="0" smtClean="0"/>
              <a:t> pucks)</a:t>
            </a:r>
            <a:endParaRPr lang="en-US" dirty="0"/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Will want occasional validation cores in field to confirm DPS air voids good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dirty="0"/>
              <a:t>Potential Uses: 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b="0" dirty="0"/>
              <a:t>Assess compaction </a:t>
            </a:r>
            <a:r>
              <a:rPr lang="en-US" b="0" dirty="0" smtClean="0"/>
              <a:t>density and uniformity </a:t>
            </a:r>
            <a:r>
              <a:rPr lang="en-US" b="0" dirty="0"/>
              <a:t>for QC/QA. 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b="0" dirty="0"/>
              <a:t>Provide on-site feedback to contractor of high and low compaction locations that they can cross-check with differences in mix or paving strategies in those locations to determine optimal construction procedures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b="0" dirty="0"/>
              <a:t>Identification of trends in the air void content maps that can be cross-checked with IC and other data to determine the most critical factors in achieving higher density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1984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7772977" cy="1016000"/>
          </a:xfrm>
        </p:spPr>
        <p:txBody>
          <a:bodyPr/>
          <a:lstStyle/>
          <a:p>
            <a:r>
              <a:rPr lang="en-US" altLang="zh-CN" dirty="0" smtClean="0">
                <a:ea typeface="SimSun" panose="02010600030101010101" pitchFamily="2" charset="-122"/>
              </a:rPr>
              <a:t>Thanks!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95400"/>
            <a:ext cx="8819284" cy="5105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Questions?</a:t>
            </a:r>
            <a:endParaRPr lang="en-US" b="0" dirty="0"/>
          </a:p>
          <a:p>
            <a:pPr>
              <a:buFont typeface="Wingdings" panose="05000000000000000000" pitchFamily="2" charset="2"/>
              <a:buChar char="Ø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74520" y="2087880"/>
            <a:ext cx="512064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823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715962"/>
          </a:xfrm>
        </p:spPr>
        <p:txBody>
          <a:bodyPr/>
          <a:lstStyle/>
          <a:p>
            <a:r>
              <a:rPr lang="en-US" dirty="0" smtClean="0"/>
              <a:t>Method Overview: Field Validation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4" y="4223170"/>
            <a:ext cx="3909060" cy="23763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9901" y="6522261"/>
            <a:ext cx="39670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4.0                                       Dielectric                              6.5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811587" y="5154987"/>
            <a:ext cx="2662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             Relative Frequency              35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778592"/>
            <a:ext cx="9143999" cy="745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" y="762000"/>
            <a:ext cx="4663440" cy="28618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" y="3582106"/>
            <a:ext cx="50769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166+50                                     Stationing, ft.                                      176+50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1240239" y="2053327"/>
            <a:ext cx="27574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3                     Dielectric                        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5851483"/>
            <a:ext cx="401007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>
                <a:solidFill>
                  <a:srgbClr val="FF0000"/>
                </a:solidFill>
              </a:rPr>
              <a:t>Red – Consultant with Walking Cart RDM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75192" y="1367757"/>
            <a:ext cx="4158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Green-</a:t>
            </a:r>
            <a:r>
              <a:rPr lang="en-US" dirty="0" err="1">
                <a:solidFill>
                  <a:srgbClr val="00B050"/>
                </a:solidFill>
              </a:rPr>
              <a:t>MnDOT</a:t>
            </a:r>
            <a:r>
              <a:rPr lang="en-US" dirty="0">
                <a:solidFill>
                  <a:srgbClr val="00B050"/>
                </a:solidFill>
              </a:rPr>
              <a:t> with Vehicle Mounted RDM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7063" r="18079"/>
          <a:stretch/>
        </p:blipFill>
        <p:spPr>
          <a:xfrm>
            <a:off x="5076872" y="1849587"/>
            <a:ext cx="4038600" cy="3877618"/>
          </a:xfrm>
          <a:prstGeom prst="rect">
            <a:avLst/>
          </a:prstGeom>
        </p:spPr>
      </p:pic>
      <p:cxnSp>
        <p:nvCxnSpPr>
          <p:cNvPr id="18" name="Straight Arrow Connector 17"/>
          <p:cNvCxnSpPr>
            <a:stCxn id="16" idx="2"/>
          </p:cNvCxnSpPr>
          <p:nvPr/>
        </p:nvCxnSpPr>
        <p:spPr>
          <a:xfrm flipH="1">
            <a:off x="5867400" y="1737089"/>
            <a:ext cx="1187076" cy="1845017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8460991" y="4932707"/>
            <a:ext cx="0" cy="9187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2403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Summary Field Use: </a:t>
            </a:r>
            <a:r>
              <a:rPr lang="en-US" sz="2800" dirty="0" smtClean="0"/>
              <a:t>2018 TH371 contractor experience – equipment validation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60495"/>
            <a:ext cx="4572000" cy="33102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5400"/>
            <a:ext cx="4365114" cy="192040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2743200" y="2255603"/>
            <a:ext cx="990600" cy="23925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2111886" y="2819400"/>
            <a:ext cx="1545715" cy="274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19253" y="1413120"/>
            <a:ext cx="4597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Good agreement between Contractor and</a:t>
            </a:r>
          </a:p>
          <a:p>
            <a:r>
              <a:rPr lang="en-US" dirty="0" err="1" smtClean="0"/>
              <a:t>MnDOT</a:t>
            </a:r>
            <a:r>
              <a:rPr lang="en-US" dirty="0" smtClean="0"/>
              <a:t> data: Median dielectric difference &lt; 0.05</a:t>
            </a:r>
          </a:p>
          <a:p>
            <a:r>
              <a:rPr lang="en-US" dirty="0" smtClean="0"/>
              <a:t>Good agreement with field cores: r^2 = 0.87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406" y="2958138"/>
            <a:ext cx="4572000" cy="331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7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66" y="0"/>
            <a:ext cx="7980795" cy="1016001"/>
          </a:xfrm>
        </p:spPr>
        <p:txBody>
          <a:bodyPr/>
          <a:lstStyle/>
          <a:p>
            <a:r>
              <a:rPr lang="en-US" altLang="zh-CN" sz="2400" dirty="0" smtClean="0">
                <a:ea typeface="SimSun" panose="02010600030101010101" pitchFamily="2" charset="-122"/>
              </a:rPr>
              <a:t>Field Use: Evaluate</a:t>
            </a:r>
            <a:br>
              <a:rPr lang="en-US" altLang="zh-CN" sz="2400" dirty="0" smtClean="0">
                <a:ea typeface="SimSun" panose="02010600030101010101" pitchFamily="2" charset="-122"/>
              </a:rPr>
            </a:br>
            <a:r>
              <a:rPr lang="en-US" altLang="zh-CN" sz="2400" dirty="0" smtClean="0">
                <a:ea typeface="SimSun" panose="02010600030101010101" pitchFamily="2" charset="-122"/>
              </a:rPr>
              <a:t>Mix Design or Construction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7" y="1219200"/>
            <a:ext cx="8799079" cy="405822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545" dirty="0"/>
              <a:t>Comparison of Test Sections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sz="2182" b="0" dirty="0"/>
              <a:t>Mix B (3/4-) to A(1/2-):  not much difference on compaction.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sz="2182" b="0" dirty="0"/>
              <a:t>Adding a roller:  density slightly increased on this project.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sz="2182" dirty="0"/>
              <a:t>.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en-US" sz="2182" dirty="0"/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en-US" sz="2182" dirty="0"/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en-US" sz="2182" dirty="0"/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en-US" sz="2182" dirty="0"/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en-US" sz="2182" dirty="0"/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en-US" sz="2182" dirty="0"/>
          </a:p>
        </p:txBody>
      </p:sp>
      <p:pic>
        <p:nvPicPr>
          <p:cNvPr id="4096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r="26044" b="29073"/>
          <a:stretch>
            <a:fillRect/>
          </a:stretch>
        </p:blipFill>
        <p:spPr bwMode="auto">
          <a:xfrm>
            <a:off x="141203" y="2819400"/>
            <a:ext cx="6015182" cy="347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279631"/>
            <a:ext cx="2249921" cy="111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295368" y="3243381"/>
            <a:ext cx="2577523" cy="2291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262" tIns="40409" rIns="82262" bIns="40409"/>
          <a:lstStyle>
            <a:lvl1pPr marL="334963" indent="-33496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/>
              <a:buChar char="n"/>
              <a:defRPr sz="31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27075" indent="-277813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/>
              <a:buChar char="u"/>
              <a:defRPr sz="2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17600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/>
              <a:buChar char="F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marL="1565275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marL="20113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24685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29257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33829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3840163" indent="-223838" algn="l" defTabSz="87312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182" b="0" kern="0" dirty="0">
                <a:effectLst/>
              </a:rPr>
              <a:t>Median Density:</a:t>
            </a:r>
          </a:p>
          <a:p>
            <a:pPr marL="0" indent="0">
              <a:buNone/>
              <a:defRPr/>
            </a:pPr>
            <a:r>
              <a:rPr lang="en-US" sz="2182" b="0" kern="0" dirty="0">
                <a:effectLst/>
              </a:rPr>
              <a:t>     Blue: 94.1%</a:t>
            </a:r>
          </a:p>
          <a:p>
            <a:pPr marL="0" indent="0">
              <a:buNone/>
              <a:defRPr/>
            </a:pPr>
            <a:r>
              <a:rPr lang="en-US" sz="2182" b="0" kern="0" dirty="0">
                <a:effectLst/>
              </a:rPr>
              <a:t>     Red: 94.2%</a:t>
            </a:r>
          </a:p>
          <a:p>
            <a:pPr marL="0" indent="0">
              <a:buNone/>
              <a:defRPr/>
            </a:pPr>
            <a:r>
              <a:rPr lang="en-US" sz="2182" b="0" kern="0" dirty="0">
                <a:effectLst/>
              </a:rPr>
              <a:t>     Yellow: 93.5%</a:t>
            </a:r>
          </a:p>
          <a:p>
            <a:pPr marL="0" indent="0">
              <a:buNone/>
              <a:defRPr/>
            </a:pPr>
            <a:r>
              <a:rPr lang="en-US" sz="2182" b="0" kern="0" dirty="0">
                <a:effectLst/>
              </a:rPr>
              <a:t>     Green: 93.3%</a:t>
            </a:r>
          </a:p>
          <a:p>
            <a:pPr marL="0" indent="0">
              <a:buNone/>
              <a:defRPr/>
            </a:pPr>
            <a:r>
              <a:rPr lang="en-US" sz="2182" b="0" kern="0" dirty="0"/>
              <a:t>     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endParaRPr lang="en-US" sz="2182" kern="0" dirty="0"/>
          </a:p>
          <a:p>
            <a:pPr lvl="1">
              <a:buFont typeface="Wingdings" panose="05000000000000000000" pitchFamily="2" charset="2"/>
              <a:buChar char="§"/>
              <a:defRPr/>
            </a:pPr>
            <a:endParaRPr lang="en-US" sz="2182" kern="0" dirty="0"/>
          </a:p>
          <a:p>
            <a:pPr lvl="1">
              <a:buFont typeface="Wingdings" panose="05000000000000000000" pitchFamily="2" charset="2"/>
              <a:buChar char="§"/>
              <a:defRPr/>
            </a:pPr>
            <a:endParaRPr lang="en-US" sz="2182" kern="0" dirty="0"/>
          </a:p>
          <a:p>
            <a:pPr lvl="1">
              <a:buFont typeface="Wingdings" panose="05000000000000000000" pitchFamily="2" charset="2"/>
              <a:buChar char="§"/>
              <a:defRPr/>
            </a:pPr>
            <a:endParaRPr lang="en-US" sz="2182" kern="0" dirty="0"/>
          </a:p>
          <a:p>
            <a:pPr lvl="1">
              <a:buFont typeface="Wingdings" panose="05000000000000000000" pitchFamily="2" charset="2"/>
              <a:buChar char="§"/>
              <a:defRPr/>
            </a:pPr>
            <a:endParaRPr lang="en-US" sz="2182" kern="0" dirty="0"/>
          </a:p>
        </p:txBody>
      </p:sp>
    </p:spTree>
    <p:extLst>
      <p:ext uri="{BB962C8B-B14F-4D97-AF65-F5344CB8AC3E}">
        <p14:creationId xmlns:p14="http://schemas.microsoft.com/office/powerpoint/2010/main" val="12376537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Use: Roller </a:t>
            </a:r>
            <a:r>
              <a:rPr lang="en-US" dirty="0"/>
              <a:t>Technique Evaluation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" y="1294525"/>
          <a:ext cx="6447496" cy="14859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49787"/>
                <a:gridCol w="1108766"/>
                <a:gridCol w="1032757"/>
                <a:gridCol w="675636"/>
                <a:gridCol w="868674"/>
                <a:gridCol w="1611876"/>
              </a:tblGrid>
              <a:tr h="48006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Group</a:t>
                      </a:r>
                      <a:r>
                        <a:rPr lang="en-US" sz="1400" baseline="0" dirty="0" smtClean="0"/>
                        <a:t> Name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Stationing range, ft.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Offset range, ft.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Samples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Core Taken at 10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%,</a:t>
                      </a:r>
                      <a:r>
                        <a:rPr lang="en-US" sz="1400" baseline="0" dirty="0" smtClean="0"/>
                        <a:t> Air Void Content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Roller Technique #1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920+00 to 925+00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Centered on Joint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Red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1000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9.6%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Roller Technique #2</a:t>
                      </a:r>
                      <a:endParaRPr lang="en-US" sz="1400" dirty="0">
                        <a:solidFill>
                          <a:srgbClr val="00B05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935+00 to 940+00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Centered on Joint</a:t>
                      </a:r>
                      <a:endParaRPr lang="en-US" sz="1400" dirty="0">
                        <a:solidFill>
                          <a:srgbClr val="00B05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Green</a:t>
                      </a:r>
                      <a:endParaRPr lang="en-US" sz="1400" dirty="0">
                        <a:solidFill>
                          <a:srgbClr val="00B05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1000</a:t>
                      </a:r>
                      <a:endParaRPr lang="en-US" sz="1400" dirty="0">
                        <a:solidFill>
                          <a:srgbClr val="00B05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7.7%</a:t>
                      </a:r>
                      <a:endParaRPr lang="en-US" sz="1400" dirty="0">
                        <a:solidFill>
                          <a:srgbClr val="00B050"/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7963" t="21890" r="33850" b="2487"/>
          <a:stretch/>
        </p:blipFill>
        <p:spPr>
          <a:xfrm>
            <a:off x="540014" y="3307111"/>
            <a:ext cx="2948940" cy="29343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-1378322" y="4401426"/>
            <a:ext cx="3218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Relative Frequency (Bin Count/Group Samples)</a:t>
            </a:r>
          </a:p>
          <a:p>
            <a:r>
              <a:rPr lang="en-US" sz="1200" dirty="0"/>
              <a:t>0                                                                                30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5423" y="6176918"/>
            <a:ext cx="32581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4.0                       Dielectric                       5.5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3544" y="3056528"/>
            <a:ext cx="5362008" cy="3226244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Example 500 </a:t>
            </a:r>
            <a:r>
              <a:rPr lang="en-US" sz="2400" dirty="0" err="1"/>
              <a:t>ft</a:t>
            </a:r>
            <a:r>
              <a:rPr lang="en-US" sz="2400" dirty="0"/>
              <a:t> section where 2 different echelon breakdown roller techniques were used on the joint: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400" dirty="0"/>
              <a:t>On-site RDM dielectric indicated greater compaction using technique 2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400" dirty="0"/>
              <a:t>Core taken at 10</a:t>
            </a:r>
            <a:r>
              <a:rPr lang="en-US" sz="2400" baseline="30000" dirty="0"/>
              <a:t>th</a:t>
            </a:r>
            <a:r>
              <a:rPr lang="en-US" sz="2400" dirty="0"/>
              <a:t> percentile indicated greater compaction in technique 2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On-site dielectric can be used to give feedback as to what techniques are more effective for compaction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89817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0" y="16476"/>
          <a:ext cx="91440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2"/>
          <p:cNvSpPr txBox="1">
            <a:spLocks/>
          </p:cNvSpPr>
          <p:nvPr/>
        </p:nvSpPr>
        <p:spPr bwMode="auto">
          <a:xfrm>
            <a:off x="0" y="48228"/>
            <a:ext cx="9144000" cy="561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Franklin Gothic Book"/>
                <a:ea typeface="+mj-ea"/>
                <a:cs typeface="+mj-cs"/>
              </a:defRPr>
            </a:lvl1pPr>
          </a:lstStyle>
          <a:p>
            <a:pPr algn="r"/>
            <a:r>
              <a:rPr lang="en-US" dirty="0" smtClean="0">
                <a:solidFill>
                  <a:schemeClr val="accent1"/>
                </a:solidFill>
              </a:rPr>
              <a:t>Process Changes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49568" y="1630680"/>
            <a:ext cx="1371600" cy="1371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47688" y="3182112"/>
            <a:ext cx="1371600" cy="1371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86200" y="38703"/>
            <a:ext cx="1371600" cy="1371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3772"/>
            <a:ext cx="3602182" cy="257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>
            <a:stCxn id="8" idx="1"/>
          </p:cNvCxnSpPr>
          <p:nvPr/>
        </p:nvCxnSpPr>
        <p:spPr>
          <a:xfrm flipH="1">
            <a:off x="1676400" y="724503"/>
            <a:ext cx="2209800" cy="7899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36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1447800"/>
            <a:ext cx="8610600" cy="4648200"/>
          </a:xfrm>
        </p:spPr>
        <p:txBody>
          <a:bodyPr/>
          <a:lstStyle/>
          <a:p>
            <a:r>
              <a:rPr lang="en-US" dirty="0" err="1"/>
              <a:t>Colormap</a:t>
            </a:r>
            <a:r>
              <a:rPr lang="en-US" dirty="0"/>
              <a:t> of all sensors close to 89.2 relative density core location (1413+25) ranging from 1413+00 to 1415+00. The red arrow indicates the location where both core and dielectric results showed low density.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Field </a:t>
            </a:r>
            <a:r>
              <a:rPr lang="en-US" sz="2800" dirty="0"/>
              <a:t>Use: </a:t>
            </a:r>
            <a:r>
              <a:rPr lang="en-US" sz="2800" dirty="0" smtClean="0"/>
              <a:t>2018 TH14 pick-up machine breakdown investigation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00"/>
            <a:ext cx="9144000" cy="299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3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smtClean="0"/>
              <a:t>On-Site Feedback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Use – QC Contractor Feedback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Contractor could identify low and high density locations</a:t>
            </a:r>
          </a:p>
          <a:p>
            <a:r>
              <a:rPr lang="en-US" dirty="0" smtClean="0"/>
              <a:t>R01 – dielectric 4.1</a:t>
            </a:r>
          </a:p>
          <a:p>
            <a:r>
              <a:rPr lang="en-US" dirty="0" smtClean="0"/>
              <a:t>R02 – dielectric 4.6</a:t>
            </a:r>
          </a:p>
          <a:p>
            <a:r>
              <a:rPr lang="en-US" dirty="0" smtClean="0"/>
              <a:t>Corresponded to 87.8% and 94.2% relative density respectively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3657600" cy="51347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972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itle 1"/>
          <p:cNvSpPr>
            <a:spLocks noGrp="1"/>
          </p:cNvSpPr>
          <p:nvPr>
            <p:ph type="title"/>
          </p:nvPr>
        </p:nvSpPr>
        <p:spPr>
          <a:xfrm>
            <a:off x="152400" y="414916"/>
            <a:ext cx="8869795" cy="636443"/>
          </a:xfrm>
          <a:ln/>
        </p:spPr>
        <p:txBody>
          <a:bodyPr/>
          <a:lstStyle/>
          <a:p>
            <a:r>
              <a:rPr lang="en-US" altLang="en-US" dirty="0" smtClean="0">
                <a:ea typeface="SimSun" panose="02010600030101010101" pitchFamily="2" charset="-122"/>
              </a:rPr>
              <a:t>Field Use: GPS based Core Locator</a:t>
            </a:r>
            <a:endParaRPr lang="en-US" altLang="en-US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6675120" cy="500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65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0" y="1295516"/>
            <a:ext cx="9144000" cy="13410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b="1" dirty="0" smtClean="0"/>
              <a:t>automatically guide field person to location for field verification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077200" cy="990600"/>
          </a:xfrm>
        </p:spPr>
        <p:txBody>
          <a:bodyPr/>
          <a:lstStyle/>
          <a:p>
            <a:r>
              <a:rPr lang="en-US" dirty="0" smtClean="0"/>
              <a:t>Field Use – Core Locator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/>
          <a:stretch/>
        </p:blipFill>
        <p:spPr>
          <a:xfrm rot="5400000">
            <a:off x="-47382" y="2202871"/>
            <a:ext cx="5120640" cy="41896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r="47777"/>
          <a:stretch/>
        </p:blipFill>
        <p:spPr>
          <a:xfrm rot="5400000">
            <a:off x="6359236" y="766157"/>
            <a:ext cx="1828800" cy="37407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2" r="37778"/>
          <a:stretch/>
        </p:blipFill>
        <p:spPr>
          <a:xfrm rot="16200000" flipH="1">
            <a:off x="7025640" y="5065778"/>
            <a:ext cx="731520" cy="2743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3" r="34444"/>
          <a:stretch/>
        </p:blipFill>
        <p:spPr>
          <a:xfrm rot="5400000">
            <a:off x="5886476" y="3064670"/>
            <a:ext cx="2468880" cy="347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875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RP2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sz="2400" b="0" dirty="0" smtClean="0">
            <a:solidFill>
              <a:schemeClr val="bg1">
                <a:lumMod val="50000"/>
              </a:schemeClr>
            </a:solidFill>
            <a:latin typeface="Franklin Gothic Medium" panose="020B06030201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HRP2 Theme" id="{C1F08676-9E86-4388-A230-91FAF54AE1FD}" vid="{D67CD80E-6850-4D11-B627-82BF52936B65}"/>
    </a:ext>
  </a:extLst>
</a:theme>
</file>

<file path=ppt/theme/theme2.xml><?xml version="1.0" encoding="utf-8"?>
<a:theme xmlns:a="http://schemas.openxmlformats.org/drawingml/2006/main" name="Bullets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CDateModified xmlns="http://schemas.microsoft.com/sharepoint/v3/fields" xsi:nil="true"/>
    <IconOverlay xmlns="http://schemas.microsoft.com/sharepoint/v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58A6043A42B2499F11D016569F57F6" ma:contentTypeVersion="5" ma:contentTypeDescription="Create a new document." ma:contentTypeScope="" ma:versionID="b8668f3f13bd32ad973f1982be8168a1">
  <xsd:schema xmlns:xsd="http://www.w3.org/2001/XMLSchema" xmlns:xs="http://www.w3.org/2001/XMLSchema" xmlns:p="http://schemas.microsoft.com/office/2006/metadata/properties" xmlns:ns2="http://schemas.microsoft.com/sharepoint/v3/fields" xmlns:ns3="http://schemas.microsoft.com/sharepoint/v4" targetNamespace="http://schemas.microsoft.com/office/2006/metadata/properties" ma:root="true" ma:fieldsID="593f6462559629e770fd3c8737920a43" ns2:_="" ns3:_="">
    <xsd:import namespace="http://schemas.microsoft.com/sharepoint/v3/fields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CDateModified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DCDateModified" ma:index="3" nillable="true" ma:displayName="Date Modified" ma:description="The date on which this resource was last modified" ma:format="DateTime" ma:internalName="_DCDateModified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0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2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9BDDA8-B6B7-484C-903D-7047713E651A}">
  <ds:schemaRefs>
    <ds:schemaRef ds:uri="http://schemas.microsoft.com/sharepoint/v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EC1449A-B655-42C8-9B39-5455899B09C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71753A-F62B-4009-BD73-12B19C58DB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SHRP2 Theme</Template>
  <TotalTime>20514</TotalTime>
  <Words>1227</Words>
  <Application>Microsoft Office PowerPoint</Application>
  <PresentationFormat>On-screen Show (4:3)</PresentationFormat>
  <Paragraphs>241</Paragraphs>
  <Slides>42</Slides>
  <Notes>30</Notes>
  <HiddenSlides>0</HiddenSlides>
  <MMClips>3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6" baseType="lpstr">
      <vt:lpstr>ＭＳ Ｐゴシック</vt:lpstr>
      <vt:lpstr>SimSun</vt:lpstr>
      <vt:lpstr>SimSun</vt:lpstr>
      <vt:lpstr>Arial</vt:lpstr>
      <vt:lpstr>Calibri</vt:lpstr>
      <vt:lpstr>Cambria Math</vt:lpstr>
      <vt:lpstr>Courier New</vt:lpstr>
      <vt:lpstr>Franklin Gothic Book</vt:lpstr>
      <vt:lpstr>Lucida Grande</vt:lpstr>
      <vt:lpstr>Monotype Sorts</vt:lpstr>
      <vt:lpstr>Times New Roman</vt:lpstr>
      <vt:lpstr>Wingdings</vt:lpstr>
      <vt:lpstr>SHRP2 Theme</vt:lpstr>
      <vt:lpstr>Bullets Master</vt:lpstr>
      <vt:lpstr>Density Profiling System: Toward Coreless Continuous Compaction Assessment</vt:lpstr>
      <vt:lpstr>Acknowledgements</vt:lpstr>
      <vt:lpstr>Goals</vt:lpstr>
      <vt:lpstr>Method Overview: Data Collection</vt:lpstr>
      <vt:lpstr>Method Overview: Dielectric to Air Voids</vt:lpstr>
      <vt:lpstr>Method Overview: Required Precision</vt:lpstr>
      <vt:lpstr>Method Overview: Field Calibration</vt:lpstr>
      <vt:lpstr>Method Overview: Field Calibration</vt:lpstr>
      <vt:lpstr>Method Overview: Swerve Correction  Results: Contractor vs. MnDOT</vt:lpstr>
      <vt:lpstr>Method Overview: Swerve Correction  Results: Contractor vs. MnDOT</vt:lpstr>
      <vt:lpstr>Analysis:  100% Joint Coverage</vt:lpstr>
      <vt:lpstr>Analysis: Mat Compaction </vt:lpstr>
      <vt:lpstr>PowerPoint Presentation</vt:lpstr>
      <vt:lpstr>PowerPoint Presentation</vt:lpstr>
      <vt:lpstr>Core Locator Application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</vt:lpstr>
      <vt:lpstr>Thanks!</vt:lpstr>
      <vt:lpstr>Method Overview: Field Validation</vt:lpstr>
      <vt:lpstr>Summary Field Use: 2018 TH371 contractor experience – equipment validation</vt:lpstr>
      <vt:lpstr>Field Use: Evaluate Mix Design or Construction Operations</vt:lpstr>
      <vt:lpstr>Field Use: Roller Technique Evaluation</vt:lpstr>
      <vt:lpstr>PowerPoint Presentation</vt:lpstr>
      <vt:lpstr>Field Use: 2018 TH14 pick-up machine breakdown investigation</vt:lpstr>
      <vt:lpstr>Field Use – QC Contractor Feedback</vt:lpstr>
      <vt:lpstr>Field Use: GPS based Core Locator</vt:lpstr>
      <vt:lpstr>Field Use – Core Locator</vt:lpstr>
    </vt:vector>
  </TitlesOfParts>
  <Company>ASC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SHRP2</dc:title>
  <dc:creator>Irwin, Benjamin CTR (VOLPE)</dc:creator>
  <dc:description>Upated with new photos, new layout, font sizes for the first lead-in slide</dc:description>
  <cp:lastModifiedBy>Kyle Hoegh</cp:lastModifiedBy>
  <cp:revision>942</cp:revision>
  <cp:lastPrinted>2018-10-05T13:07:21Z</cp:lastPrinted>
  <dcterms:created xsi:type="dcterms:W3CDTF">2011-10-26T19:28:22Z</dcterms:created>
  <dcterms:modified xsi:type="dcterms:W3CDTF">2019-05-28T16:23:15Z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0x010100F458A6043A42B2499F11D016569F57F6</vt:lpwstr>
  </property>
  <property fmtid="{D5CDD505-2E9C-101B-9397-08002B2CF9AE}" pid="3" name="Order">
    <vt:r8>2902900</vt:r8>
  </property>
  <property fmtid="{D5CDD505-2E9C-101B-9397-08002B2CF9AE}" pid="4" name="URL">
    <vt:lpwstr/>
  </property>
  <property fmtid="{D5CDD505-2E9C-101B-9397-08002B2CF9AE}" pid="5" name="xd_ProgID">
    <vt:lpwstr/>
  </property>
  <property fmtid="{D5CDD505-2E9C-101B-9397-08002B2CF9AE}" pid="6" name="_SharedFileIndex">
    <vt:lpwstr/>
  </property>
  <property fmtid="{D5CDD505-2E9C-101B-9397-08002B2CF9AE}" pid="7" name="_SourceUrl">
    <vt:lpwstr/>
  </property>
  <property fmtid="{D5CDD505-2E9C-101B-9397-08002B2CF9AE}" pid="8" name="TemplateUrl">
    <vt:lpwstr/>
  </property>
</Properties>
</file>