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75" r:id="rId4"/>
    <p:sldId id="270" r:id="rId5"/>
    <p:sldId id="310" r:id="rId6"/>
    <p:sldId id="281" r:id="rId7"/>
    <p:sldId id="263" r:id="rId8"/>
    <p:sldId id="262" r:id="rId9"/>
    <p:sldId id="264" r:id="rId10"/>
    <p:sldId id="257" r:id="rId11"/>
    <p:sldId id="258" r:id="rId12"/>
    <p:sldId id="259" r:id="rId13"/>
    <p:sldId id="260" r:id="rId14"/>
    <p:sldId id="261"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snapToGrid="0">
      <p:cViewPr varScale="1">
        <p:scale>
          <a:sx n="98" d="100"/>
          <a:sy n="98" d="100"/>
        </p:scale>
        <p:origin x="10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996B77F-4BC1-4D0F-B4D5-A98FC1786C13}"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329562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34848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52036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455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71377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96B77F-4BC1-4D0F-B4D5-A98FC1786C13}"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1474846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96B77F-4BC1-4D0F-B4D5-A98FC1786C13}"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689520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6B77F-4BC1-4D0F-B4D5-A98FC1786C13}"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3871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6B77F-4BC1-4D0F-B4D5-A98FC1786C13}"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168680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6B77F-4BC1-4D0F-B4D5-A98FC1786C13}"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74536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96B77F-4BC1-4D0F-B4D5-A98FC1786C13}"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136986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35176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96B77F-4BC1-4D0F-B4D5-A98FC1786C13}"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57396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96B77F-4BC1-4D0F-B4D5-A98FC1786C13}"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74256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6B77F-4BC1-4D0F-B4D5-A98FC1786C13}"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21146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1445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6B77F-4BC1-4D0F-B4D5-A98FC1786C13}"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DFC88-E228-4EBF-95F2-339E373F5CBD}" type="slidenum">
              <a:rPr lang="en-US" smtClean="0"/>
              <a:t>‹#›</a:t>
            </a:fld>
            <a:endParaRPr lang="en-US"/>
          </a:p>
        </p:txBody>
      </p:sp>
    </p:spTree>
    <p:extLst>
      <p:ext uri="{BB962C8B-B14F-4D97-AF65-F5344CB8AC3E}">
        <p14:creationId xmlns:p14="http://schemas.microsoft.com/office/powerpoint/2010/main" val="4541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996B77F-4BC1-4D0F-B4D5-A98FC1786C13}"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99DFC88-E228-4EBF-95F2-339E373F5CBD}" type="slidenum">
              <a:rPr lang="en-US" smtClean="0"/>
              <a:t>‹#›</a:t>
            </a:fld>
            <a:endParaRPr lang="en-US"/>
          </a:p>
        </p:txBody>
      </p:sp>
    </p:spTree>
    <p:extLst>
      <p:ext uri="{BB962C8B-B14F-4D97-AF65-F5344CB8AC3E}">
        <p14:creationId xmlns:p14="http://schemas.microsoft.com/office/powerpoint/2010/main" val="27196171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principalspov.blogspot.com/2014/12/the-three-ques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E479-B021-4A95-A062-C222C9571773}"/>
              </a:ext>
            </a:extLst>
          </p:cNvPr>
          <p:cNvSpPr>
            <a:spLocks noGrp="1"/>
          </p:cNvSpPr>
          <p:nvPr>
            <p:ph type="ctrTitle"/>
          </p:nvPr>
        </p:nvSpPr>
        <p:spPr>
          <a:xfrm>
            <a:off x="1308683" y="4464028"/>
            <a:ext cx="10045117" cy="1641490"/>
          </a:xfrm>
        </p:spPr>
        <p:txBody>
          <a:bodyPr>
            <a:normAutofit fontScale="90000"/>
          </a:bodyPr>
          <a:lstStyle/>
          <a:p>
            <a:r>
              <a:rPr lang="en-US" sz="5400" dirty="0"/>
              <a:t>AASHTO Perspective on Electronic Data</a:t>
            </a:r>
            <a:br>
              <a:rPr lang="en-US" sz="5400" dirty="0"/>
            </a:br>
            <a:r>
              <a:rPr lang="en-US" sz="2700" dirty="0"/>
              <a:t>Michael  J. Kennerly  PE</a:t>
            </a:r>
            <a:br>
              <a:rPr lang="en-US" sz="2700" dirty="0"/>
            </a:br>
            <a:r>
              <a:rPr lang="en-US" sz="2700" dirty="0"/>
              <a:t>Director  of   The  Design Bureau</a:t>
            </a:r>
            <a:br>
              <a:rPr lang="en-US" sz="2700" dirty="0"/>
            </a:br>
            <a:r>
              <a:rPr lang="en-US" sz="2700" dirty="0"/>
              <a:t>Iowa  Department  of   Transportation</a:t>
            </a:r>
          </a:p>
        </p:txBody>
      </p:sp>
      <p:sp>
        <p:nvSpPr>
          <p:cNvPr id="3" name="Subtitle 2">
            <a:extLst>
              <a:ext uri="{FF2B5EF4-FFF2-40B4-BE49-F238E27FC236}">
                <a16:creationId xmlns:a16="http://schemas.microsoft.com/office/drawing/2014/main" id="{1FFD8A8C-3A8F-4834-8738-44A63D8D2DE6}"/>
              </a:ext>
            </a:extLst>
          </p:cNvPr>
          <p:cNvSpPr>
            <a:spLocks noGrp="1"/>
          </p:cNvSpPr>
          <p:nvPr>
            <p:ph type="subTitle" idx="1"/>
          </p:nvPr>
        </p:nvSpPr>
        <p:spPr>
          <a:xfrm>
            <a:off x="2209799" y="3429001"/>
            <a:ext cx="9144000" cy="1019400"/>
          </a:xfrm>
        </p:spPr>
        <p:txBody>
          <a:bodyPr>
            <a:normAutofit fontScale="92500" lnSpcReduction="10000"/>
          </a:bodyPr>
          <a:lstStyle/>
          <a:p>
            <a:r>
              <a:rPr lang="en-US" dirty="0"/>
              <a:t>2019 NRRA Workshop</a:t>
            </a:r>
          </a:p>
          <a:p>
            <a:r>
              <a:rPr lang="en-US" dirty="0"/>
              <a:t> May21, 2019</a:t>
            </a:r>
          </a:p>
        </p:txBody>
      </p:sp>
    </p:spTree>
    <p:extLst>
      <p:ext uri="{BB962C8B-B14F-4D97-AF65-F5344CB8AC3E}">
        <p14:creationId xmlns:p14="http://schemas.microsoft.com/office/powerpoint/2010/main" val="49087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2468-6555-4A57-A07A-51BA4CF1C203}"/>
              </a:ext>
            </a:extLst>
          </p:cNvPr>
          <p:cNvSpPr>
            <a:spLocks noGrp="1"/>
          </p:cNvSpPr>
          <p:nvPr>
            <p:ph type="title"/>
          </p:nvPr>
        </p:nvSpPr>
        <p:spPr/>
        <p:txBody>
          <a:bodyPr/>
          <a:lstStyle/>
          <a:p>
            <a:r>
              <a:rPr lang="en-US" dirty="0"/>
              <a:t>Conduct a Survey of Needs</a:t>
            </a:r>
          </a:p>
        </p:txBody>
      </p:sp>
      <p:sp>
        <p:nvSpPr>
          <p:cNvPr id="3" name="Content Placeholder 2">
            <a:extLst>
              <a:ext uri="{FF2B5EF4-FFF2-40B4-BE49-F238E27FC236}">
                <a16:creationId xmlns:a16="http://schemas.microsoft.com/office/drawing/2014/main" id="{9BACAFF9-D7A9-4F34-A9FA-535D33C24065}"/>
              </a:ext>
            </a:extLst>
          </p:cNvPr>
          <p:cNvSpPr>
            <a:spLocks noGrp="1"/>
          </p:cNvSpPr>
          <p:nvPr>
            <p:ph idx="1"/>
          </p:nvPr>
        </p:nvSpPr>
        <p:spPr>
          <a:xfrm>
            <a:off x="838200" y="1690688"/>
            <a:ext cx="10515600" cy="4351338"/>
          </a:xfrm>
        </p:spPr>
        <p:txBody>
          <a:bodyPr>
            <a:normAutofit fontScale="92500" lnSpcReduction="20000"/>
          </a:bodyPr>
          <a:lstStyle/>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Of Contractors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Of DOT’s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Of Equipment manufacturers of the industry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Activity</a:t>
            </a:r>
            <a:r>
              <a:rPr lang="en-US" dirty="0">
                <a:latin typeface="Arial" panose="020B0604020202020204" pitchFamily="34" charset="0"/>
                <a:ea typeface="Calibri" panose="020F0502020204030204" pitchFamily="34" charset="0"/>
                <a:cs typeface="Times New Roman" panose="02020603050405020304" pitchFamily="18" charset="0"/>
              </a:rPr>
              <a:t>: Survey the AGC on information needs and issues associated with using the model for construction.  Survey State Transportation Agency’s on the current state of the practice regarding the information they provide.  Survey, or get feedback from equipment manufacturers on file type, size, format, and interoperability.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Use:</a:t>
            </a:r>
            <a:r>
              <a:rPr lang="en-US" dirty="0">
                <a:latin typeface="Arial" panose="020B0604020202020204" pitchFamily="34" charset="0"/>
                <a:ea typeface="Calibri" panose="020F0502020204030204" pitchFamily="34" charset="0"/>
                <a:cs typeface="Times New Roman" panose="02020603050405020304" pitchFamily="18" charset="0"/>
              </a:rPr>
              <a:t> This information would serve as the foundation for recommendations to STA’s on how to structure their deliverables to minimize rework\adjustments required by the end user. This information could also be used by the group working on interoperability.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86364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EEBF-C847-4C85-9273-8150BDD715D3}"/>
              </a:ext>
            </a:extLst>
          </p:cNvPr>
          <p:cNvSpPr>
            <a:spLocks noGrp="1"/>
          </p:cNvSpPr>
          <p:nvPr>
            <p:ph type="title"/>
          </p:nvPr>
        </p:nvSpPr>
        <p:spPr/>
        <p:txBody>
          <a:bodyPr/>
          <a:lstStyle/>
          <a:p>
            <a:r>
              <a:rPr lang="en-US" dirty="0"/>
              <a:t>Plan Detail</a:t>
            </a:r>
          </a:p>
        </p:txBody>
      </p:sp>
      <p:sp>
        <p:nvSpPr>
          <p:cNvPr id="3" name="Content Placeholder 2">
            <a:extLst>
              <a:ext uri="{FF2B5EF4-FFF2-40B4-BE49-F238E27FC236}">
                <a16:creationId xmlns:a16="http://schemas.microsoft.com/office/drawing/2014/main" id="{94E297D8-7400-49DF-ACAF-823E28E567A4}"/>
              </a:ext>
            </a:extLst>
          </p:cNvPr>
          <p:cNvSpPr>
            <a:spLocks noGrp="1"/>
          </p:cNvSpPr>
          <p:nvPr>
            <p:ph idx="1"/>
          </p:nvPr>
        </p:nvSpPr>
        <p:spPr/>
        <p:txBody>
          <a:bodyPr>
            <a:normAutofit fontScale="77500" lnSpcReduction="20000"/>
          </a:bodyPr>
          <a:lstStyle/>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Level of Development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Level of Detail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Level of Accuracy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Activity</a:t>
            </a:r>
            <a:r>
              <a:rPr lang="en-US" dirty="0">
                <a:latin typeface="Arial" panose="020B0604020202020204" pitchFamily="34" charset="0"/>
                <a:ea typeface="Calibri" panose="020F0502020204030204" pitchFamily="34" charset="0"/>
                <a:cs typeface="Times New Roman" panose="02020603050405020304" pitchFamily="18" charset="0"/>
              </a:rPr>
              <a:t>: Develop outlines for a Level of Development specification or template, that STA’s can modify to fit their individual workflows and business model. I do not believe this effort has to nail down every detail because each agency will be different, but it should provide a framework that can be built upon that gives agency’s a jump start.  The same would be true for outlining the role and connection with Level of Accuracy and Level of Detail.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Use:</a:t>
            </a:r>
            <a:r>
              <a:rPr lang="en-US" dirty="0">
                <a:latin typeface="Arial" panose="020B0604020202020204" pitchFamily="34" charset="0"/>
                <a:ea typeface="Calibri" panose="020F0502020204030204" pitchFamily="34" charset="0"/>
                <a:cs typeface="Times New Roman" panose="02020603050405020304" pitchFamily="18" charset="0"/>
              </a:rPr>
              <a:t> LOD specifications are extremely important in the vertical industry because the teams or contractors and designers working on projects may not work together that often.  Therefore, a common language and understanding of what is required and what needs to be provided at various stages of development among all those involved is critical to success. </a:t>
            </a:r>
            <a:endParaRPr lang="en-US" dirty="0"/>
          </a:p>
        </p:txBody>
      </p:sp>
    </p:spTree>
    <p:extLst>
      <p:ext uri="{BB962C8B-B14F-4D97-AF65-F5344CB8AC3E}">
        <p14:creationId xmlns:p14="http://schemas.microsoft.com/office/powerpoint/2010/main" val="357315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EEBF-C847-4C85-9273-8150BDD715D3}"/>
              </a:ext>
            </a:extLst>
          </p:cNvPr>
          <p:cNvSpPr>
            <a:spLocks noGrp="1"/>
          </p:cNvSpPr>
          <p:nvPr>
            <p:ph type="title"/>
          </p:nvPr>
        </p:nvSpPr>
        <p:spPr/>
        <p:txBody>
          <a:bodyPr/>
          <a:lstStyle/>
          <a:p>
            <a:r>
              <a:rPr lang="en-US" dirty="0"/>
              <a:t>Plan Detail</a:t>
            </a:r>
          </a:p>
        </p:txBody>
      </p:sp>
      <p:sp>
        <p:nvSpPr>
          <p:cNvPr id="3" name="Content Placeholder 2">
            <a:extLst>
              <a:ext uri="{FF2B5EF4-FFF2-40B4-BE49-F238E27FC236}">
                <a16:creationId xmlns:a16="http://schemas.microsoft.com/office/drawing/2014/main" id="{94E297D8-7400-49DF-ACAF-823E28E567A4}"/>
              </a:ext>
            </a:extLst>
          </p:cNvPr>
          <p:cNvSpPr>
            <a:spLocks noGrp="1"/>
          </p:cNvSpPr>
          <p:nvPr>
            <p:ph idx="1"/>
          </p:nvPr>
        </p:nvSpPr>
        <p:spPr/>
        <p:txBody>
          <a:bodyPr>
            <a:normAutofit fontScale="92500" lnSpcReduction="10000"/>
          </a:bodyPr>
          <a:lstStyle/>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If we take the approach I outlined previously in terms of the basic structure for LOD in our industry LOD is already somewhat defined by our current workflows, although they would need to be expanded upon to include detail and accuracy, and the model.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LOD 100-Concept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LOD 200-Prelimibary Plans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LOD 300-Final Plans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LOD 350-Specifificates, Estimates, Final Quantities, Tabulations Plan Notes, etc. (essentially PS&amp;E)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LOD 400-As Let Plans, which would include all addendums and changes after the plan was turned in for advertising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buFont typeface="Wingdings" panose="05000000000000000000" pitchFamily="2" charset="2"/>
              <a:buChar char=""/>
            </a:pPr>
            <a:r>
              <a:rPr lang="en-US" dirty="0">
                <a:latin typeface="Arial" panose="020B0604020202020204" pitchFamily="34" charset="0"/>
                <a:ea typeface="Calibri" panose="020F0502020204030204" pitchFamily="34" charset="0"/>
                <a:cs typeface="Times New Roman" panose="02020603050405020304" pitchFamily="18" charset="0"/>
              </a:rPr>
              <a:t>LOD 500-As Built Plans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This is also very important for STA’s when working with consultants in determining level of effort and defining deliverables at various stages of development.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7191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B234-AC83-4F68-A43D-5FE2C19CA415}"/>
              </a:ext>
            </a:extLst>
          </p:cNvPr>
          <p:cNvSpPr>
            <a:spLocks noGrp="1"/>
          </p:cNvSpPr>
          <p:nvPr>
            <p:ph type="title"/>
          </p:nvPr>
        </p:nvSpPr>
        <p:spPr/>
        <p:txBody>
          <a:bodyPr/>
          <a:lstStyle/>
          <a:p>
            <a:r>
              <a:rPr lang="en-US" dirty="0"/>
              <a:t>Interoperability</a:t>
            </a:r>
          </a:p>
        </p:txBody>
      </p:sp>
      <p:sp>
        <p:nvSpPr>
          <p:cNvPr id="3" name="Content Placeholder 2">
            <a:extLst>
              <a:ext uri="{FF2B5EF4-FFF2-40B4-BE49-F238E27FC236}">
                <a16:creationId xmlns:a16="http://schemas.microsoft.com/office/drawing/2014/main" id="{5FFCEF3E-0317-4177-B111-21E5034E4C6C}"/>
              </a:ext>
            </a:extLst>
          </p:cNvPr>
          <p:cNvSpPr>
            <a:spLocks noGrp="1"/>
          </p:cNvSpPr>
          <p:nvPr>
            <p:ph idx="1"/>
          </p:nvPr>
        </p:nvSpPr>
        <p:spPr/>
        <p:txBody>
          <a:bodyPr>
            <a:normAutofit fontScale="70000" lnSpcReduction="20000"/>
          </a:bodyPr>
          <a:lstStyle/>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Use of </a:t>
            </a:r>
            <a:r>
              <a:rPr lang="en-US" dirty="0" err="1">
                <a:latin typeface="Arial" panose="020B0604020202020204" pitchFamily="34" charset="0"/>
                <a:ea typeface="Calibri" panose="020F0502020204030204" pitchFamily="34" charset="0"/>
                <a:cs typeface="Times New Roman" panose="02020603050405020304" pitchFamily="18" charset="0"/>
              </a:rPr>
              <a:t>TransXML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Use of IFC Road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Industry Solution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Activity:</a:t>
            </a:r>
            <a:r>
              <a:rPr lang="en-US" dirty="0">
                <a:latin typeface="Arial" panose="020B0604020202020204" pitchFamily="34" charset="0"/>
                <a:ea typeface="Calibri" panose="020F0502020204030204" pitchFamily="34" charset="0"/>
                <a:cs typeface="Times New Roman" panose="02020603050405020304" pitchFamily="18" charset="0"/>
              </a:rPr>
              <a:t> Review the existing efforts by IFC, the work previously done for </a:t>
            </a:r>
            <a:r>
              <a:rPr lang="en-US" dirty="0" err="1">
                <a:latin typeface="Arial" panose="020B0604020202020204" pitchFamily="34" charset="0"/>
                <a:ea typeface="Calibri" panose="020F0502020204030204" pitchFamily="34" charset="0"/>
                <a:cs typeface="Times New Roman" panose="02020603050405020304" pitchFamily="18" charset="0"/>
              </a:rPr>
              <a:t>TransXML</a:t>
            </a:r>
            <a:r>
              <a:rPr lang="en-US" dirty="0">
                <a:latin typeface="Arial" panose="020B0604020202020204" pitchFamily="34" charset="0"/>
                <a:ea typeface="Calibri" panose="020F0502020204030204" pitchFamily="34" charset="0"/>
                <a:cs typeface="Times New Roman" panose="02020603050405020304" pitchFamily="18" charset="0"/>
              </a:rPr>
              <a:t> and what the vendors are doing to address interoperability. The key is whether it is IFC, </a:t>
            </a:r>
            <a:r>
              <a:rPr lang="en-US" dirty="0" err="1">
                <a:latin typeface="Arial" panose="020B0604020202020204" pitchFamily="34" charset="0"/>
                <a:ea typeface="Calibri" panose="020F0502020204030204" pitchFamily="34" charset="0"/>
                <a:cs typeface="Times New Roman" panose="02020603050405020304" pitchFamily="18" charset="0"/>
              </a:rPr>
              <a:t>TransXML</a:t>
            </a:r>
            <a:r>
              <a:rPr lang="en-US" dirty="0">
                <a:latin typeface="Arial" panose="020B0604020202020204" pitchFamily="34" charset="0"/>
                <a:ea typeface="Calibri" panose="020F0502020204030204" pitchFamily="34" charset="0"/>
                <a:cs typeface="Times New Roman" panose="02020603050405020304" pitchFamily="18" charset="0"/>
              </a:rPr>
              <a:t>, or a vendor led effort the objective is interoperability. The question is whether we want to make a recommendation as to which direction we should go as STA’s?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IFC already has a lot of momentum internationally, the US is involved, and we share many of the same software vendors. We could simply allow that process to work its way through and adopt it once it is complete. However; if we do not believe that will meet our needs in terms of content or time frame, we could look at what it would take to expand </a:t>
            </a:r>
            <a:r>
              <a:rPr lang="en-US" dirty="0" err="1">
                <a:latin typeface="Arial" panose="020B0604020202020204" pitchFamily="34" charset="0"/>
                <a:ea typeface="Calibri" panose="020F0502020204030204" pitchFamily="34" charset="0"/>
                <a:cs typeface="Times New Roman" panose="02020603050405020304" pitchFamily="18" charset="0"/>
              </a:rPr>
              <a:t>TransXML</a:t>
            </a:r>
            <a:r>
              <a:rPr lang="en-US" dirty="0">
                <a:latin typeface="Arial" panose="020B0604020202020204" pitchFamily="34" charset="0"/>
                <a:ea typeface="Calibri" panose="020F0502020204030204" pitchFamily="34" charset="0"/>
                <a:cs typeface="Times New Roman" panose="02020603050405020304" pitchFamily="18" charset="0"/>
              </a:rPr>
              <a:t> to serve as an industry standard in the US. The other option would be to evaluate progress by the industry on interoperability and assume market forces were accomplish what we need.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Use</a:t>
            </a:r>
            <a:r>
              <a:rPr lang="en-US" dirty="0">
                <a:latin typeface="Arial" panose="020B0604020202020204" pitchFamily="34" charset="0"/>
                <a:ea typeface="Calibri" panose="020F0502020204030204" pitchFamily="34" charset="0"/>
                <a:cs typeface="Times New Roman" panose="02020603050405020304" pitchFamily="18" charset="0"/>
              </a:rPr>
              <a:t>: We need to establish a direction for STA’s that we believe will address our interoperability needs and move forward.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3693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AD7E-505A-4F77-8544-D22EE9D736D6}"/>
              </a:ext>
            </a:extLst>
          </p:cNvPr>
          <p:cNvSpPr>
            <a:spLocks noGrp="1"/>
          </p:cNvSpPr>
          <p:nvPr>
            <p:ph type="title"/>
          </p:nvPr>
        </p:nvSpPr>
        <p:spPr/>
        <p:txBody>
          <a:bodyPr/>
          <a:lstStyle/>
          <a:p>
            <a:r>
              <a:rPr lang="en-US" dirty="0"/>
              <a:t>Electronic\Intelligent Plan\BIM</a:t>
            </a:r>
          </a:p>
        </p:txBody>
      </p:sp>
      <p:sp>
        <p:nvSpPr>
          <p:cNvPr id="3" name="Content Placeholder 2">
            <a:extLst>
              <a:ext uri="{FF2B5EF4-FFF2-40B4-BE49-F238E27FC236}">
                <a16:creationId xmlns:a16="http://schemas.microsoft.com/office/drawing/2014/main" id="{D3EE9C64-B589-483B-8F5C-5EAAFF7B0DBB}"/>
              </a:ext>
            </a:extLst>
          </p:cNvPr>
          <p:cNvSpPr>
            <a:spLocks noGrp="1"/>
          </p:cNvSpPr>
          <p:nvPr>
            <p:ph idx="1"/>
          </p:nvPr>
        </p:nvSpPr>
        <p:spPr/>
        <p:txBody>
          <a:bodyPr>
            <a:normAutofit fontScale="70000" lnSpcReduction="20000"/>
          </a:bodyPr>
          <a:lstStyle/>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Specifications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Model of Record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Platform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Asset Management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Activity</a:t>
            </a:r>
            <a:r>
              <a:rPr lang="en-US" dirty="0">
                <a:latin typeface="Arial" panose="020B0604020202020204" pitchFamily="34" charset="0"/>
                <a:ea typeface="Calibri" panose="020F0502020204030204" pitchFamily="34" charset="0"/>
                <a:cs typeface="Times New Roman" panose="02020603050405020304" pitchFamily="18" charset="0"/>
              </a:rPr>
              <a:t>: Outline the issues associated with providing an electronic model that can supplant the need for traditional paper plans, serve as the model of record and provide a seamless transition of data from design to construction to asset management.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Use</a:t>
            </a:r>
            <a:r>
              <a:rPr lang="en-US" dirty="0">
                <a:latin typeface="Arial" panose="020B0604020202020204" pitchFamily="34" charset="0"/>
                <a:ea typeface="Calibri" panose="020F0502020204030204" pitchFamily="34" charset="0"/>
                <a:cs typeface="Times New Roman" panose="02020603050405020304" pitchFamily="18" charset="0"/>
              </a:rPr>
              <a:t>: The ultimate goal is a model that does not simply replace paper plans but serves and a transfer vehicle for data through the development process. It should have the ability to assign intelligence or attributes directly to the features that can be summarized in tabular form for bidding and can be updated through construction and ultimately harvested for asset management. One of the keys to success in any effort is to begin with the end in mind. As we look at all the other issues it is important to keep in mind or address how they would be influenced or impact the ultimate goal. Conversely, knowing the ultimate goal should influence how we address the other issues as well.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87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CD39-A829-429E-ABC5-B65BC8BEAB01}"/>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a:t>
            </a:r>
          </a:p>
        </p:txBody>
      </p:sp>
      <p:pic>
        <p:nvPicPr>
          <p:cNvPr id="5" name="Content Placeholder 4" descr="A close up of a box&#10;&#10;Description automatically generated">
            <a:extLst>
              <a:ext uri="{FF2B5EF4-FFF2-40B4-BE49-F238E27FC236}">
                <a16:creationId xmlns:a16="http://schemas.microsoft.com/office/drawing/2014/main" id="{6E49FC92-4C27-494C-B7D5-D84868D490B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2864" y="1156579"/>
            <a:ext cx="4608576" cy="3917289"/>
          </a:xfrm>
          <a:prstGeom prst="rect">
            <a:avLst/>
          </a:prstGeom>
        </p:spPr>
      </p:pic>
    </p:spTree>
    <p:extLst>
      <p:ext uri="{BB962C8B-B14F-4D97-AF65-F5344CB8AC3E}">
        <p14:creationId xmlns:p14="http://schemas.microsoft.com/office/powerpoint/2010/main" val="61288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2ABC-A553-415D-887F-BDE54B53CF8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83942A15-32CF-4177-B3E6-52798DD2CDC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8744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4378" y="1554526"/>
            <a:ext cx="7850909" cy="5080000"/>
          </a:xfrm>
        </p:spPr>
      </p:pic>
      <p:sp>
        <p:nvSpPr>
          <p:cNvPr id="5" name="Title 1"/>
          <p:cNvSpPr>
            <a:spLocks noGrp="1"/>
          </p:cNvSpPr>
          <p:nvPr>
            <p:ph type="title"/>
          </p:nvPr>
        </p:nvSpPr>
        <p:spPr/>
        <p:txBody>
          <a:bodyPr/>
          <a:lstStyle/>
          <a:p>
            <a:r>
              <a:rPr lang="en-US" dirty="0">
                <a:solidFill>
                  <a:schemeClr val="tx1"/>
                </a:solidFill>
              </a:rPr>
              <a:t>IA 196 at the Raccoon River</a:t>
            </a:r>
          </a:p>
        </p:txBody>
      </p:sp>
    </p:spTree>
    <p:extLst>
      <p:ext uri="{BB962C8B-B14F-4D97-AF65-F5344CB8AC3E}">
        <p14:creationId xmlns:p14="http://schemas.microsoft.com/office/powerpoint/2010/main" val="306363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IA 196 at the Raccoon River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475" y="1690688"/>
            <a:ext cx="8229600" cy="4913018"/>
          </a:xfrm>
        </p:spPr>
      </p:pic>
    </p:spTree>
    <p:extLst>
      <p:ext uri="{BB962C8B-B14F-4D97-AF65-F5344CB8AC3E}">
        <p14:creationId xmlns:p14="http://schemas.microsoft.com/office/powerpoint/2010/main" val="408073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0794-A00C-455D-A802-A173BB9FEB30}"/>
              </a:ext>
            </a:extLst>
          </p:cNvPr>
          <p:cNvSpPr>
            <a:spLocks noGrp="1"/>
          </p:cNvSpPr>
          <p:nvPr>
            <p:ph type="title"/>
          </p:nvPr>
        </p:nvSpPr>
        <p:spPr/>
        <p:txBody>
          <a:bodyPr/>
          <a:lstStyle/>
          <a:p>
            <a:r>
              <a:rPr lang="en-US" dirty="0"/>
              <a:t>I-35/US 30 Interchange</a:t>
            </a:r>
          </a:p>
        </p:txBody>
      </p:sp>
      <p:pic>
        <p:nvPicPr>
          <p:cNvPr id="5" name="Content Placeholder 4" descr="A picture containing grass, outdoor, ground, road&#10;&#10;Description automatically generated">
            <a:extLst>
              <a:ext uri="{FF2B5EF4-FFF2-40B4-BE49-F238E27FC236}">
                <a16:creationId xmlns:a16="http://schemas.microsoft.com/office/drawing/2014/main" id="{E16807B2-2913-49BC-8C3A-B622BF7356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5218" y="1810871"/>
            <a:ext cx="8393813" cy="4437529"/>
          </a:xfrm>
        </p:spPr>
      </p:pic>
      <p:pic>
        <p:nvPicPr>
          <p:cNvPr id="13" name="Picture 12" descr="A picture containing grass, train, outdoor, track&#10;&#10;Description automatically generated">
            <a:extLst>
              <a:ext uri="{FF2B5EF4-FFF2-40B4-BE49-F238E27FC236}">
                <a16:creationId xmlns:a16="http://schemas.microsoft.com/office/drawing/2014/main" id="{8BE44399-069F-4C83-85FF-6B09EB17D17A}"/>
              </a:ext>
            </a:extLst>
          </p:cNvPr>
          <p:cNvPicPr>
            <a:picLocks noChangeAspect="1"/>
          </p:cNvPicPr>
          <p:nvPr/>
        </p:nvPicPr>
        <p:blipFill rotWithShape="1">
          <a:blip r:embed="rId3">
            <a:extLst>
              <a:ext uri="{28A0092B-C50C-407E-A947-70E740481C1C}">
                <a14:useLocalDpi xmlns:a14="http://schemas.microsoft.com/office/drawing/2010/main" val="0"/>
              </a:ext>
            </a:extLst>
          </a:blip>
          <a:srcRect l="8376" r="1257" b="21060"/>
          <a:stretch/>
        </p:blipFill>
        <p:spPr>
          <a:xfrm>
            <a:off x="1895218" y="1810871"/>
            <a:ext cx="8393813" cy="4437529"/>
          </a:xfrm>
          <a:prstGeom prst="rect">
            <a:avLst/>
          </a:prstGeom>
        </p:spPr>
      </p:pic>
    </p:spTree>
    <p:extLst>
      <p:ext uri="{BB962C8B-B14F-4D97-AF65-F5344CB8AC3E}">
        <p14:creationId xmlns:p14="http://schemas.microsoft.com/office/powerpoint/2010/main" val="30026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CC4FB4D0-960D-4F39-97AF-223C49CC21B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291" b="4"/>
          <a:stretch/>
        </p:blipFill>
        <p:spPr>
          <a:xfrm>
            <a:off x="7848600" y="10"/>
            <a:ext cx="4343400" cy="2907946"/>
          </a:xfrm>
          <a:prstGeom prst="rect">
            <a:avLst/>
          </a:prstGeom>
        </p:spPr>
      </p:pic>
      <p:pic>
        <p:nvPicPr>
          <p:cNvPr id="4" name="Picture 3"/>
          <p:cNvPicPr>
            <a:picLocks noChangeAspect="1"/>
          </p:cNvPicPr>
          <p:nvPr/>
        </p:nvPicPr>
        <p:blipFill rotWithShape="1">
          <a:blip r:embed="rId4"/>
          <a:srcRect l="6469" r="10787" b="-1"/>
          <a:stretch/>
        </p:blipFill>
        <p:spPr>
          <a:xfrm>
            <a:off x="7848600" y="2907956"/>
            <a:ext cx="4343400" cy="3950043"/>
          </a:xfrm>
          <a:prstGeom prst="rect">
            <a:avLst/>
          </a:prstGeom>
        </p:spPr>
      </p:pic>
      <p:sp useBgFill="1">
        <p:nvSpPr>
          <p:cNvPr id="11" name="Rectangle 10">
            <a:extLst>
              <a:ext uri="{FF2B5EF4-FFF2-40B4-BE49-F238E27FC236}">
                <a16:creationId xmlns:a16="http://schemas.microsoft.com/office/drawing/2014/main" id="{F7F9F02B-DB04-4B60-859E-78BED6F40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486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6662057" cy="1325563"/>
          </a:xfrm>
        </p:spPr>
        <p:txBody>
          <a:bodyPr>
            <a:normAutofit/>
          </a:bodyPr>
          <a:lstStyle/>
          <a:p>
            <a:r>
              <a:rPr lang="en-US" dirty="0"/>
              <a:t>The Next Step</a:t>
            </a:r>
          </a:p>
        </p:txBody>
      </p:sp>
      <p:sp>
        <p:nvSpPr>
          <p:cNvPr id="3" name="Content Placeholder 2"/>
          <p:cNvSpPr>
            <a:spLocks noGrp="1"/>
          </p:cNvSpPr>
          <p:nvPr>
            <p:ph sz="quarter" idx="4294967295"/>
          </p:nvPr>
        </p:nvSpPr>
        <p:spPr>
          <a:xfrm>
            <a:off x="0" y="5977975"/>
            <a:ext cx="7848600" cy="880015"/>
          </a:xfrm>
          <a:prstGeom prst="rect">
            <a:avLst/>
          </a:prstGeom>
        </p:spPr>
        <p:txBody>
          <a:bodyPr>
            <a:normAutofit/>
          </a:bodyPr>
          <a:lstStyle/>
          <a:p>
            <a:r>
              <a:rPr lang="en-US" sz="1400" dirty="0"/>
              <a:t>Images courtesy of VPN Engineering taken from the October 2013 edition of Underground Construction magazine article entitled; “Augmented Reality’ Peers Below The Surface: Technology Could Revolutionize Underground Engineering, Design and Construction” by Jeff Griffin with contributions from Mark </a:t>
            </a:r>
            <a:r>
              <a:rPr lang="en-US" sz="1400" dirty="0" err="1"/>
              <a:t>Wallbom</a:t>
            </a:r>
            <a:r>
              <a:rPr lang="en-US" sz="1400" dirty="0"/>
              <a:t> of United Imaging Technologies.</a:t>
            </a:r>
          </a:p>
          <a:p>
            <a:endParaRPr lang="en-US" sz="1400" dirty="0"/>
          </a:p>
        </p:txBody>
      </p:sp>
      <p:sp>
        <p:nvSpPr>
          <p:cNvPr id="5" name="TextBox 4">
            <a:extLst>
              <a:ext uri="{FF2B5EF4-FFF2-40B4-BE49-F238E27FC236}">
                <a16:creationId xmlns:a16="http://schemas.microsoft.com/office/drawing/2014/main" id="{6F1A4D1F-02B4-486E-A7D7-8F468FEC3B37}"/>
              </a:ext>
            </a:extLst>
          </p:cNvPr>
          <p:cNvSpPr txBox="1"/>
          <p:nvPr/>
        </p:nvSpPr>
        <p:spPr>
          <a:xfrm>
            <a:off x="964357" y="1760706"/>
            <a:ext cx="6107652" cy="4154984"/>
          </a:xfrm>
          <a:prstGeom prst="rect">
            <a:avLst/>
          </a:prstGeom>
          <a:noFill/>
        </p:spPr>
        <p:txBody>
          <a:bodyPr wrap="square" rtlCol="0">
            <a:spAutoFit/>
          </a:bodyPr>
          <a:lstStyle/>
          <a:p>
            <a:r>
              <a:rPr lang="en-US" sz="2400" dirty="0">
                <a:latin typeface="+mj-lt"/>
              </a:rPr>
              <a:t>The move to 3D design opens a number of exciting possibilities for transportation agencies.</a:t>
            </a:r>
          </a:p>
          <a:p>
            <a:pPr marL="285750" indent="-285750">
              <a:buFont typeface="Arial" panose="020B0604020202020204" pitchFamily="34" charset="0"/>
              <a:buChar char="•"/>
            </a:pPr>
            <a:r>
              <a:rPr lang="en-US" sz="2400" dirty="0">
                <a:latin typeface="+mj-lt"/>
              </a:rPr>
              <a:t>Renderings</a:t>
            </a:r>
          </a:p>
          <a:p>
            <a:pPr marL="285750" indent="-285750">
              <a:buFont typeface="Arial" panose="020B0604020202020204" pitchFamily="34" charset="0"/>
              <a:buChar char="•"/>
            </a:pPr>
            <a:r>
              <a:rPr lang="en-US" sz="2400" dirty="0">
                <a:latin typeface="+mj-lt"/>
              </a:rPr>
              <a:t>Virtual Reality</a:t>
            </a:r>
          </a:p>
          <a:p>
            <a:pPr marL="285750" indent="-285750">
              <a:buFont typeface="Arial" panose="020B0604020202020204" pitchFamily="34" charset="0"/>
              <a:buChar char="•"/>
            </a:pPr>
            <a:r>
              <a:rPr lang="en-US" sz="2400" dirty="0">
                <a:latin typeface="+mj-lt"/>
              </a:rPr>
              <a:t>Augmented Reality</a:t>
            </a:r>
          </a:p>
          <a:p>
            <a:pPr marL="285750" indent="-285750">
              <a:buFont typeface="Arial" panose="020B0604020202020204" pitchFamily="34" charset="0"/>
              <a:buChar char="•"/>
            </a:pPr>
            <a:r>
              <a:rPr lang="en-US" sz="2400" dirty="0">
                <a:latin typeface="+mj-lt"/>
              </a:rPr>
              <a:t>Interactive animations</a:t>
            </a:r>
          </a:p>
          <a:p>
            <a:pPr marL="285750" indent="-285750">
              <a:buFont typeface="Arial" panose="020B0604020202020204" pitchFamily="34" charset="0"/>
              <a:buChar char="•"/>
            </a:pPr>
            <a:r>
              <a:rPr lang="en-US" sz="2400" dirty="0">
                <a:latin typeface="+mj-lt"/>
              </a:rPr>
              <a:t>Intelligent Plans\Building Information Models</a:t>
            </a:r>
          </a:p>
          <a:p>
            <a:pPr marL="285750" indent="-285750">
              <a:buFont typeface="Arial" panose="020B0604020202020204" pitchFamily="34" charset="0"/>
              <a:buChar char="•"/>
            </a:pPr>
            <a:r>
              <a:rPr lang="en-US" sz="2400" dirty="0">
                <a:latin typeface="+mj-lt"/>
              </a:rPr>
              <a:t>Electronic As-Built</a:t>
            </a:r>
          </a:p>
          <a:p>
            <a:pPr marL="285750" indent="-285750">
              <a:buFont typeface="Arial" panose="020B0604020202020204" pitchFamily="34" charset="0"/>
              <a:buChar char="•"/>
            </a:pPr>
            <a:r>
              <a:rPr lang="en-US" sz="2400" dirty="0">
                <a:latin typeface="+mj-lt"/>
              </a:rPr>
              <a:t>Asset Management</a:t>
            </a:r>
          </a:p>
        </p:txBody>
      </p:sp>
    </p:spTree>
    <p:extLst>
      <p:ext uri="{BB962C8B-B14F-4D97-AF65-F5344CB8AC3E}">
        <p14:creationId xmlns:p14="http://schemas.microsoft.com/office/powerpoint/2010/main" val="404654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A4BD-A644-4071-91F9-6A96E9B57A86}"/>
              </a:ext>
            </a:extLst>
          </p:cNvPr>
          <p:cNvSpPr>
            <a:spLocks noGrp="1"/>
          </p:cNvSpPr>
          <p:nvPr>
            <p:ph type="title"/>
          </p:nvPr>
        </p:nvSpPr>
        <p:spPr/>
        <p:txBody>
          <a:bodyPr>
            <a:normAutofit fontScale="90000"/>
          </a:bodyPr>
          <a:lstStyle/>
          <a:p>
            <a:r>
              <a:rPr lang="en-US" dirty="0"/>
              <a:t>Joint Technical Committee on Electronic Engineering Standards</a:t>
            </a:r>
          </a:p>
        </p:txBody>
      </p:sp>
      <p:sp>
        <p:nvSpPr>
          <p:cNvPr id="3" name="Content Placeholder 2">
            <a:extLst>
              <a:ext uri="{FF2B5EF4-FFF2-40B4-BE49-F238E27FC236}">
                <a16:creationId xmlns:a16="http://schemas.microsoft.com/office/drawing/2014/main" id="{770043E5-D6B7-427C-BF9C-4A969A1FA3C8}"/>
              </a:ext>
            </a:extLst>
          </p:cNvPr>
          <p:cNvSpPr>
            <a:spLocks noGrp="1"/>
          </p:cNvSpPr>
          <p:nvPr>
            <p:ph idx="1"/>
          </p:nvPr>
        </p:nvSpPr>
        <p:spPr/>
        <p:txBody>
          <a:bodyPr>
            <a:normAutofit lnSpcReduction="10000"/>
          </a:bodyPr>
          <a:lstStyle/>
          <a:p>
            <a:r>
              <a:rPr lang="en-US" dirty="0"/>
              <a:t>Chair: Michael Kennerly: Iowa DOT</a:t>
            </a:r>
          </a:p>
          <a:p>
            <a:r>
              <a:rPr lang="en-US" dirty="0"/>
              <a:t>Vice Chair: Jennifer Lloyd; TDOT</a:t>
            </a:r>
          </a:p>
          <a:p>
            <a:r>
              <a:rPr lang="en-US" dirty="0"/>
              <a:t>Joe Squire: Oregon DOT</a:t>
            </a:r>
          </a:p>
          <a:p>
            <a:r>
              <a:rPr lang="en-US" dirty="0"/>
              <a:t>17 State Transportation Agencies</a:t>
            </a:r>
          </a:p>
          <a:p>
            <a:r>
              <a:rPr lang="en-US" dirty="0"/>
              <a:t>2 Consulting firms (HDR, CDM Smith)</a:t>
            </a:r>
          </a:p>
          <a:p>
            <a:r>
              <a:rPr lang="en-US" dirty="0"/>
              <a:t>Bentley</a:t>
            </a:r>
          </a:p>
          <a:p>
            <a:r>
              <a:rPr lang="en-US" dirty="0"/>
              <a:t>Autodesk</a:t>
            </a:r>
          </a:p>
          <a:p>
            <a:r>
              <a:rPr lang="en-US" dirty="0"/>
              <a:t>Trimble</a:t>
            </a:r>
          </a:p>
          <a:p>
            <a:r>
              <a:rPr lang="en-US" dirty="0"/>
              <a:t>AGC</a:t>
            </a:r>
          </a:p>
        </p:txBody>
      </p:sp>
    </p:spTree>
    <p:extLst>
      <p:ext uri="{BB962C8B-B14F-4D97-AF65-F5344CB8AC3E}">
        <p14:creationId xmlns:p14="http://schemas.microsoft.com/office/powerpoint/2010/main" val="100151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8F18-3426-4B31-8C2A-0EA31E249FB9}"/>
              </a:ext>
            </a:extLst>
          </p:cNvPr>
          <p:cNvSpPr>
            <a:spLocks noGrp="1"/>
          </p:cNvSpPr>
          <p:nvPr>
            <p:ph type="title"/>
          </p:nvPr>
        </p:nvSpPr>
        <p:spPr/>
        <p:txBody>
          <a:bodyPr>
            <a:normAutofit/>
          </a:bodyPr>
          <a:lstStyle/>
          <a:p>
            <a:r>
              <a:rPr lang="en-US" dirty="0"/>
              <a:t>Goals of the Committee</a:t>
            </a:r>
          </a:p>
        </p:txBody>
      </p:sp>
      <p:sp>
        <p:nvSpPr>
          <p:cNvPr id="3" name="Content Placeholder 2">
            <a:extLst>
              <a:ext uri="{FF2B5EF4-FFF2-40B4-BE49-F238E27FC236}">
                <a16:creationId xmlns:a16="http://schemas.microsoft.com/office/drawing/2014/main" id="{74331FA8-36AB-4AFF-AB33-EFA08AE5A4B5}"/>
              </a:ext>
            </a:extLst>
          </p:cNvPr>
          <p:cNvSpPr>
            <a:spLocks noGrp="1"/>
          </p:cNvSpPr>
          <p:nvPr>
            <p:ph idx="1"/>
          </p:nvPr>
        </p:nvSpPr>
        <p:spPr/>
        <p:txBody>
          <a:bodyPr>
            <a:noAutofit/>
          </a:bodyPr>
          <a:lstStyle/>
          <a:p>
            <a:pPr marL="514350" marR="0" indent="-514350">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Identify the data that needs to be transferred at various stages of project delivery, construction, maintenance and asset management. The goal is to ensure data can be transferred seamlessly, thereby minimizing rework, and ensuring that agencies and our industry partners have the information they need to effectively and efficiently manage these transportation assets throughout their lifecycle.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The industry has long recognized the need for a non-proprietary or open file format that ensures interoperability and is accepted as the industry standard. Although several non-proprietary and open formats have been developed no single standard or group of standards have been adopted.  The goal of the committee would be to develop and recommend a plan to adopt and industry standard.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spcBef>
                <a:spcPts val="0"/>
              </a:spcBef>
              <a:spcAft>
                <a:spcPts val="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Conduct a synthesis of best practices on implementing 3D infrastructure information models. The synthesis should focus on the issues associated with creating 3D models and progressing from models that are for information only to models that are the controlling document and serve as a source of data for asset management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2000" dirty="0"/>
          </a:p>
        </p:txBody>
      </p:sp>
    </p:spTree>
    <p:extLst>
      <p:ext uri="{BB962C8B-B14F-4D97-AF65-F5344CB8AC3E}">
        <p14:creationId xmlns:p14="http://schemas.microsoft.com/office/powerpoint/2010/main" val="378072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00D0-36B3-4021-9132-2EE7C50A8C0D}"/>
              </a:ext>
            </a:extLst>
          </p:cNvPr>
          <p:cNvSpPr>
            <a:spLocks noGrp="1"/>
          </p:cNvSpPr>
          <p:nvPr>
            <p:ph type="title"/>
          </p:nvPr>
        </p:nvSpPr>
        <p:spPr/>
        <p:txBody>
          <a:bodyPr/>
          <a:lstStyle/>
          <a:p>
            <a:r>
              <a:rPr lang="en-US" dirty="0"/>
              <a:t>JTCEES Work Plan</a:t>
            </a:r>
          </a:p>
        </p:txBody>
      </p:sp>
      <p:sp>
        <p:nvSpPr>
          <p:cNvPr id="3" name="Content Placeholder 2">
            <a:extLst>
              <a:ext uri="{FF2B5EF4-FFF2-40B4-BE49-F238E27FC236}">
                <a16:creationId xmlns:a16="http://schemas.microsoft.com/office/drawing/2014/main" id="{303C4CB8-AE57-4F97-9835-8590FB74279F}"/>
              </a:ext>
            </a:extLst>
          </p:cNvPr>
          <p:cNvSpPr>
            <a:spLocks noGrp="1"/>
          </p:cNvSpPr>
          <p:nvPr>
            <p:ph idx="1"/>
          </p:nvPr>
        </p:nvSpPr>
        <p:spPr/>
        <p:txBody>
          <a:bodyPr>
            <a:normAutofit lnSpcReduction="10000"/>
          </a:bodyPr>
          <a:lstStyle/>
          <a:p>
            <a:pPr marL="514350" indent="-514350">
              <a:buFont typeface="+mj-lt"/>
              <a:buAutoNum type="arabicPeriod"/>
            </a:pPr>
            <a:r>
              <a:rPr lang="en-US" dirty="0"/>
              <a:t>Conduct a survey to determine where we need to focus our efforts and where the industry is headed.</a:t>
            </a:r>
          </a:p>
          <a:p>
            <a:pPr marL="514350" indent="-514350">
              <a:buFont typeface="+mj-lt"/>
              <a:buAutoNum type="arabicPeriod"/>
            </a:pPr>
            <a:endParaRPr lang="en-US" dirty="0"/>
          </a:p>
          <a:p>
            <a:pPr marL="514350" indent="-514350">
              <a:buFont typeface="+mj-lt"/>
              <a:buAutoNum type="arabicPeriod"/>
            </a:pPr>
            <a:r>
              <a:rPr lang="en-US" dirty="0"/>
              <a:t>Develop guidance on level of detail, level of development, and level of accuracy in a model centric environment.</a:t>
            </a:r>
          </a:p>
          <a:p>
            <a:pPr marL="514350" indent="-514350">
              <a:buFont typeface="+mj-lt"/>
              <a:buAutoNum type="arabicPeriod"/>
            </a:pPr>
            <a:endParaRPr lang="en-US" dirty="0"/>
          </a:p>
          <a:p>
            <a:pPr marL="514350" indent="-514350">
              <a:buFont typeface="+mj-lt"/>
              <a:buAutoNum type="arabicPeriod"/>
            </a:pPr>
            <a:r>
              <a:rPr lang="en-US" dirty="0"/>
              <a:t>Recommend direction for enhancing interoperability</a:t>
            </a:r>
          </a:p>
          <a:p>
            <a:pPr marL="514350" indent="-514350">
              <a:buFont typeface="+mj-lt"/>
              <a:buAutoNum type="arabicPeriod"/>
            </a:pPr>
            <a:endParaRPr lang="en-US" dirty="0"/>
          </a:p>
          <a:p>
            <a:pPr marL="514350" indent="-514350">
              <a:buFont typeface="+mj-lt"/>
              <a:buAutoNum type="arabicPeriod"/>
            </a:pPr>
            <a:r>
              <a:rPr lang="en-US" dirty="0"/>
              <a:t> Develop guidance on an electronic\intelligent plan of Building Information Model (BIM)</a:t>
            </a:r>
          </a:p>
          <a:p>
            <a:endParaRPr lang="en-US" dirty="0"/>
          </a:p>
        </p:txBody>
      </p:sp>
    </p:spTree>
    <p:extLst>
      <p:ext uri="{BB962C8B-B14F-4D97-AF65-F5344CB8AC3E}">
        <p14:creationId xmlns:p14="http://schemas.microsoft.com/office/powerpoint/2010/main" val="1751861821"/>
      </p:ext>
    </p:extLst>
  </p:cSld>
  <p:clrMapOvr>
    <a:masterClrMapping/>
  </p:clrMapOvr>
</p:sld>
</file>

<file path=ppt/theme/theme1.xml><?xml version="1.0" encoding="utf-8"?>
<a:theme xmlns:a="http://schemas.openxmlformats.org/drawingml/2006/main" name="Depth">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2051</TotalTime>
  <Words>901</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Symbol</vt:lpstr>
      <vt:lpstr>Wingdings</vt:lpstr>
      <vt:lpstr>Depth</vt:lpstr>
      <vt:lpstr>AASHTO Perspective on Electronic Data Michael  J. Kennerly  PE Director  of   The  Design Bureau Iowa  Department  of   Transportation</vt:lpstr>
      <vt:lpstr>PowerPoint Presentation</vt:lpstr>
      <vt:lpstr>IA 196 at the Raccoon River</vt:lpstr>
      <vt:lpstr>IA 196 at the Raccoon River</vt:lpstr>
      <vt:lpstr>I-35/US 30 Interchange</vt:lpstr>
      <vt:lpstr>The Next Step</vt:lpstr>
      <vt:lpstr>Joint Technical Committee on Electronic Engineering Standards</vt:lpstr>
      <vt:lpstr>Goals of the Committee</vt:lpstr>
      <vt:lpstr>JTCEES Work Plan</vt:lpstr>
      <vt:lpstr>Conduct a Survey of Needs</vt:lpstr>
      <vt:lpstr>Plan Detail</vt:lpstr>
      <vt:lpstr>Plan Detail</vt:lpstr>
      <vt:lpstr>Interoperability</vt:lpstr>
      <vt:lpstr>Electronic\Intelligent Plan\BIM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Kennerly</dc:creator>
  <cp:lastModifiedBy>Michael Kennerly</cp:lastModifiedBy>
  <cp:revision>18</cp:revision>
  <dcterms:created xsi:type="dcterms:W3CDTF">2019-05-20T02:01:00Z</dcterms:created>
  <dcterms:modified xsi:type="dcterms:W3CDTF">2019-05-21T12:12:01Z</dcterms:modified>
</cp:coreProperties>
</file>