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62"/>
  </p:notesMasterIdLst>
  <p:sldIdLst>
    <p:sldId id="373" r:id="rId3"/>
    <p:sldId id="627" r:id="rId4"/>
    <p:sldId id="736" r:id="rId5"/>
    <p:sldId id="737" r:id="rId6"/>
    <p:sldId id="740" r:id="rId7"/>
    <p:sldId id="741" r:id="rId8"/>
    <p:sldId id="756" r:id="rId9"/>
    <p:sldId id="757" r:id="rId10"/>
    <p:sldId id="742" r:id="rId11"/>
    <p:sldId id="743" r:id="rId12"/>
    <p:sldId id="744" r:id="rId13"/>
    <p:sldId id="745" r:id="rId14"/>
    <p:sldId id="746" r:id="rId15"/>
    <p:sldId id="747" r:id="rId16"/>
    <p:sldId id="607" r:id="rId17"/>
    <p:sldId id="608" r:id="rId18"/>
    <p:sldId id="609" r:id="rId19"/>
    <p:sldId id="610" r:id="rId20"/>
    <p:sldId id="611" r:id="rId21"/>
    <p:sldId id="612" r:id="rId22"/>
    <p:sldId id="715" r:id="rId23"/>
    <p:sldId id="748" r:id="rId24"/>
    <p:sldId id="749" r:id="rId25"/>
    <p:sldId id="750" r:id="rId26"/>
    <p:sldId id="751" r:id="rId27"/>
    <p:sldId id="642" r:id="rId28"/>
    <p:sldId id="640" r:id="rId29"/>
    <p:sldId id="650" r:id="rId30"/>
    <p:sldId id="651" r:id="rId31"/>
    <p:sldId id="659" r:id="rId32"/>
    <p:sldId id="660" r:id="rId33"/>
    <p:sldId id="661" r:id="rId34"/>
    <p:sldId id="665" r:id="rId35"/>
    <p:sldId id="700" r:id="rId36"/>
    <p:sldId id="699" r:id="rId37"/>
    <p:sldId id="663" r:id="rId38"/>
    <p:sldId id="698" r:id="rId39"/>
    <p:sldId id="697" r:id="rId40"/>
    <p:sldId id="701" r:id="rId41"/>
    <p:sldId id="664" r:id="rId42"/>
    <p:sldId id="662" r:id="rId43"/>
    <p:sldId id="702" r:id="rId44"/>
    <p:sldId id="668" r:id="rId45"/>
    <p:sldId id="666" r:id="rId46"/>
    <p:sldId id="669" r:id="rId47"/>
    <p:sldId id="670" r:id="rId48"/>
    <p:sldId id="671" r:id="rId49"/>
    <p:sldId id="703" r:id="rId50"/>
    <p:sldId id="707" r:id="rId51"/>
    <p:sldId id="705" r:id="rId52"/>
    <p:sldId id="719" r:id="rId53"/>
    <p:sldId id="720" r:id="rId54"/>
    <p:sldId id="721" r:id="rId55"/>
    <p:sldId id="722" r:id="rId56"/>
    <p:sldId id="691" r:id="rId57"/>
    <p:sldId id="714" r:id="rId58"/>
    <p:sldId id="716" r:id="rId59"/>
    <p:sldId id="717" r:id="rId60"/>
    <p:sldId id="718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79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ner\Desktop\Totsky_k_calibration\FINAL%20analyses\Revised%20Mech%203%20k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ner\Desktop\Totsky_k_calibration\FINAL%20analyses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wner\Desktop\UBOL%20faulting\UBOL%20Faulting%20Calibration%20D%20vs%20UD%20and%20NWGF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esktop\UBOL-faulting\Calibration%20data\Calibration%20Framework%20Iterations\Faulting\UBOL%20Faulting_Recalibration_jwd_09182018_noCS_no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1"/>
            <c:dispEq val="1"/>
            <c:trendlineLbl>
              <c:layout>
                <c:manualLayout>
                  <c:x val="9.4160542432195973E-2"/>
                  <c:y val="0.2089238845144356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y = 3015.3x</a:t>
                    </a:r>
                    <a:r>
                      <a:rPr lang="en-US" baseline="30000"/>
                      <a:t>-0.988</a:t>
                    </a:r>
                    <a:r>
                      <a:rPr lang="en-US"/>
                      <a:t/>
                    </a:r>
                    <a:br>
                      <a:rPr lang="en-US"/>
                    </a:br>
                    <a:r>
                      <a:rPr lang="en-US"/>
                      <a:t>R² = 0.99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Sheet7!$E$20:$E$25</c:f>
              <c:numCache>
                <c:formatCode>0.000</c:formatCode>
                <c:ptCount val="6"/>
                <c:pt idx="0">
                  <c:v>36.704000000000001</c:v>
                </c:pt>
                <c:pt idx="1">
                  <c:v>5.7850000000000001</c:v>
                </c:pt>
                <c:pt idx="2">
                  <c:v>2.7549999999999999</c:v>
                </c:pt>
                <c:pt idx="3">
                  <c:v>0.54</c:v>
                </c:pt>
                <c:pt idx="4">
                  <c:v>0.27800000000000002</c:v>
                </c:pt>
                <c:pt idx="5">
                  <c:v>7.0000000000000007E-2</c:v>
                </c:pt>
              </c:numCache>
            </c:numRef>
          </c:xVal>
          <c:yVal>
            <c:numRef>
              <c:f>Sheet7!$F$20:$F$25</c:f>
              <c:numCache>
                <c:formatCode>0</c:formatCode>
                <c:ptCount val="6"/>
                <c:pt idx="0">
                  <c:v>100</c:v>
                </c:pt>
                <c:pt idx="1">
                  <c:v>500</c:v>
                </c:pt>
                <c:pt idx="2">
                  <c:v>1000</c:v>
                </c:pt>
                <c:pt idx="3">
                  <c:v>5000</c:v>
                </c:pt>
                <c:pt idx="4">
                  <c:v>10000</c:v>
                </c:pt>
                <c:pt idx="5">
                  <c:v>50000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B6-4448-B53B-C38F6CEF4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185512"/>
        <c:axId val="315190608"/>
      </c:scatterChart>
      <c:valAx>
        <c:axId val="315185512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Difference in deflection between Overlay and Existing</a:t>
                </a:r>
                <a:r>
                  <a:rPr lang="en-US" baseline="0"/>
                  <a:t> PCC</a:t>
                </a:r>
                <a:r>
                  <a:rPr lang="en-US"/>
                  <a:t> @ 3.5 in from midspan (mils)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5190608"/>
        <c:crossesAt val="1.0000000000000002E-3"/>
        <c:crossBetween val="midCat"/>
      </c:valAx>
      <c:valAx>
        <c:axId val="3151906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 err="1"/>
                  <a:t>Totsky</a:t>
                </a:r>
                <a:r>
                  <a:rPr lang="en-US" dirty="0"/>
                  <a:t> k-value for ISLAB interlayer (psi/in)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5.09259259259259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5185512"/>
        <c:crossesAt val="1.0000000000000002E-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MnROAD Cells 205, 305, 405 (HMA) &amp; 505, 605 (Fabric)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MNONU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[Book1.xlsx]Sheet1!$G$2:$G$39</c:f>
              <c:numCache>
                <c:formatCode>General</c:formatCode>
                <c:ptCount val="38"/>
                <c:pt idx="0">
                  <c:v>29.623999999999999</c:v>
                </c:pt>
                <c:pt idx="1">
                  <c:v>62.545999999999999</c:v>
                </c:pt>
                <c:pt idx="2">
                  <c:v>56.84</c:v>
                </c:pt>
                <c:pt idx="3">
                  <c:v>62.942000000000007</c:v>
                </c:pt>
                <c:pt idx="4">
                  <c:v>60.061999999999998</c:v>
                </c:pt>
                <c:pt idx="5">
                  <c:v>48.667999999999999</c:v>
                </c:pt>
                <c:pt idx="6">
                  <c:v>44.707999999999998</c:v>
                </c:pt>
                <c:pt idx="7">
                  <c:v>78.097999999999999</c:v>
                </c:pt>
                <c:pt idx="8">
                  <c:v>46.994</c:v>
                </c:pt>
                <c:pt idx="9">
                  <c:v>52.682000000000002</c:v>
                </c:pt>
                <c:pt idx="10">
                  <c:v>62.006</c:v>
                </c:pt>
                <c:pt idx="11">
                  <c:v>45.031999999999996</c:v>
                </c:pt>
                <c:pt idx="12">
                  <c:v>68.018000000000001</c:v>
                </c:pt>
                <c:pt idx="13">
                  <c:v>48.433999999999997</c:v>
                </c:pt>
                <c:pt idx="14">
                  <c:v>62.131999999999998</c:v>
                </c:pt>
                <c:pt idx="15">
                  <c:v>29.228000000000002</c:v>
                </c:pt>
                <c:pt idx="16">
                  <c:v>54.05</c:v>
                </c:pt>
                <c:pt idx="17">
                  <c:v>55.183999999999997</c:v>
                </c:pt>
                <c:pt idx="18">
                  <c:v>54.031999999999996</c:v>
                </c:pt>
                <c:pt idx="19">
                  <c:v>80.311999999999998</c:v>
                </c:pt>
                <c:pt idx="20">
                  <c:v>57.47</c:v>
                </c:pt>
                <c:pt idx="21">
                  <c:v>57.811999999999998</c:v>
                </c:pt>
                <c:pt idx="22">
                  <c:v>57.002000000000002</c:v>
                </c:pt>
                <c:pt idx="23">
                  <c:v>55.346000000000004</c:v>
                </c:pt>
                <c:pt idx="24">
                  <c:v>74.551999999999992</c:v>
                </c:pt>
                <c:pt idx="25">
                  <c:v>73.867999999999995</c:v>
                </c:pt>
                <c:pt idx="26">
                  <c:v>83.048000000000002</c:v>
                </c:pt>
                <c:pt idx="27">
                  <c:v>58.082000000000001</c:v>
                </c:pt>
                <c:pt idx="28">
                  <c:v>63.338000000000001</c:v>
                </c:pt>
                <c:pt idx="29">
                  <c:v>28.4</c:v>
                </c:pt>
                <c:pt idx="30">
                  <c:v>82.957999999999998</c:v>
                </c:pt>
                <c:pt idx="31">
                  <c:v>53.635999999999996</c:v>
                </c:pt>
                <c:pt idx="32">
                  <c:v>60.26</c:v>
                </c:pt>
                <c:pt idx="33">
                  <c:v>35.852000000000004</c:v>
                </c:pt>
                <c:pt idx="34">
                  <c:v>82.634</c:v>
                </c:pt>
                <c:pt idx="35">
                  <c:v>73.292000000000002</c:v>
                </c:pt>
                <c:pt idx="36">
                  <c:v>83.677999999999997</c:v>
                </c:pt>
                <c:pt idx="37">
                  <c:v>83.677999999999997</c:v>
                </c:pt>
              </c:numCache>
            </c:numRef>
          </c:xVal>
          <c:yVal>
            <c:numRef>
              <c:f>[Book1.xlsx]Sheet1!$K$2:$K$39</c:f>
              <c:numCache>
                <c:formatCode>General</c:formatCode>
                <c:ptCount val="38"/>
                <c:pt idx="0">
                  <c:v>6207.7538999430226</c:v>
                </c:pt>
                <c:pt idx="1">
                  <c:v>2328.1115732438384</c:v>
                </c:pt>
                <c:pt idx="2">
                  <c:v>2157.386852206394</c:v>
                </c:pt>
                <c:pt idx="3">
                  <c:v>1844.2830262548516</c:v>
                </c:pt>
                <c:pt idx="4">
                  <c:v>1605.0505783136209</c:v>
                </c:pt>
                <c:pt idx="5">
                  <c:v>6219.9529033582621</c:v>
                </c:pt>
                <c:pt idx="6">
                  <c:v>4942.4505529385169</c:v>
                </c:pt>
                <c:pt idx="7">
                  <c:v>1411.9574431543028</c:v>
                </c:pt>
                <c:pt idx="8">
                  <c:v>1179.6334529765793</c:v>
                </c:pt>
                <c:pt idx="9">
                  <c:v>3210.9864279747126</c:v>
                </c:pt>
                <c:pt idx="10">
                  <c:v>3072.2160118694724</c:v>
                </c:pt>
                <c:pt idx="11">
                  <c:v>2999.6920902145812</c:v>
                </c:pt>
                <c:pt idx="12">
                  <c:v>8054.1574013759291</c:v>
                </c:pt>
                <c:pt idx="13">
                  <c:v>2902.7238754697937</c:v>
                </c:pt>
                <c:pt idx="14">
                  <c:v>8759.0305389725072</c:v>
                </c:pt>
                <c:pt idx="15">
                  <c:v>5354.036908864311</c:v>
                </c:pt>
                <c:pt idx="16">
                  <c:v>4944.68072028185</c:v>
                </c:pt>
                <c:pt idx="17">
                  <c:v>4847.6895713098775</c:v>
                </c:pt>
                <c:pt idx="18">
                  <c:v>4464.0947093851528</c:v>
                </c:pt>
                <c:pt idx="19">
                  <c:v>8773.9246817689545</c:v>
                </c:pt>
                <c:pt idx="20">
                  <c:v>5856.3721286498885</c:v>
                </c:pt>
                <c:pt idx="21">
                  <c:v>4707.6190671827726</c:v>
                </c:pt>
                <c:pt idx="22">
                  <c:v>4380.0848112331951</c:v>
                </c:pt>
                <c:pt idx="23">
                  <c:v>4048.5806412965667</c:v>
                </c:pt>
                <c:pt idx="24">
                  <c:v>4012.3348528377765</c:v>
                </c:pt>
                <c:pt idx="25">
                  <c:v>3912.6768153676949</c:v>
                </c:pt>
                <c:pt idx="26">
                  <c:v>3846.5930609232291</c:v>
                </c:pt>
                <c:pt idx="27">
                  <c:v>3573.2454725792491</c:v>
                </c:pt>
                <c:pt idx="28">
                  <c:v>7261.1844767796892</c:v>
                </c:pt>
                <c:pt idx="29">
                  <c:v>1684.8054930005728</c:v>
                </c:pt>
                <c:pt idx="30">
                  <c:v>2289.5475782445483</c:v>
                </c:pt>
                <c:pt idx="31">
                  <c:v>2759.5190788745253</c:v>
                </c:pt>
                <c:pt idx="32">
                  <c:v>3171.6149925710688</c:v>
                </c:pt>
                <c:pt idx="33">
                  <c:v>1785.77992386397</c:v>
                </c:pt>
                <c:pt idx="34">
                  <c:v>1599.8990398675244</c:v>
                </c:pt>
                <c:pt idx="35">
                  <c:v>4426.4374027075773</c:v>
                </c:pt>
                <c:pt idx="36">
                  <c:v>1820.8259596745386</c:v>
                </c:pt>
                <c:pt idx="37">
                  <c:v>1820.8259596745386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C1-4859-8C75-36D04CDD3684}"/>
            </c:ext>
          </c:extLst>
        </c:ser>
        <c:ser>
          <c:idx val="1"/>
          <c:order val="1"/>
          <c:tx>
            <c:v>Fabric IL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[Book1.xlsx]Sheet1!$G$42:$G$277</c:f>
              <c:numCache>
                <c:formatCode>General</c:formatCode>
                <c:ptCount val="236"/>
                <c:pt idx="0">
                  <c:v>48.182000000000002</c:v>
                </c:pt>
                <c:pt idx="1">
                  <c:v>48.182000000000002</c:v>
                </c:pt>
                <c:pt idx="2">
                  <c:v>48.182000000000002</c:v>
                </c:pt>
                <c:pt idx="3">
                  <c:v>48.182000000000002</c:v>
                </c:pt>
                <c:pt idx="4">
                  <c:v>48.182000000000002</c:v>
                </c:pt>
                <c:pt idx="5">
                  <c:v>48.182000000000002</c:v>
                </c:pt>
                <c:pt idx="6">
                  <c:v>36.878</c:v>
                </c:pt>
                <c:pt idx="7">
                  <c:v>36.878</c:v>
                </c:pt>
                <c:pt idx="8">
                  <c:v>36.878</c:v>
                </c:pt>
                <c:pt idx="9">
                  <c:v>48.182000000000002</c:v>
                </c:pt>
                <c:pt idx="10">
                  <c:v>48.182000000000002</c:v>
                </c:pt>
                <c:pt idx="11">
                  <c:v>48.182000000000002</c:v>
                </c:pt>
                <c:pt idx="12">
                  <c:v>48.182000000000002</c:v>
                </c:pt>
                <c:pt idx="13">
                  <c:v>48.182000000000002</c:v>
                </c:pt>
                <c:pt idx="14">
                  <c:v>48.182000000000002</c:v>
                </c:pt>
                <c:pt idx="15">
                  <c:v>36.878</c:v>
                </c:pt>
                <c:pt idx="16">
                  <c:v>36.878</c:v>
                </c:pt>
                <c:pt idx="17">
                  <c:v>36.878</c:v>
                </c:pt>
                <c:pt idx="18">
                  <c:v>83.318000000000012</c:v>
                </c:pt>
                <c:pt idx="19">
                  <c:v>83.318000000000012</c:v>
                </c:pt>
                <c:pt idx="20">
                  <c:v>83.318000000000012</c:v>
                </c:pt>
                <c:pt idx="21">
                  <c:v>82.616</c:v>
                </c:pt>
                <c:pt idx="22">
                  <c:v>82.616</c:v>
                </c:pt>
                <c:pt idx="23">
                  <c:v>82.616</c:v>
                </c:pt>
                <c:pt idx="24">
                  <c:v>37.921999999999997</c:v>
                </c:pt>
                <c:pt idx="25">
                  <c:v>37.921999999999997</c:v>
                </c:pt>
                <c:pt idx="26">
                  <c:v>37.921999999999997</c:v>
                </c:pt>
                <c:pt idx="27">
                  <c:v>54.536000000000001</c:v>
                </c:pt>
                <c:pt idx="28">
                  <c:v>54.536000000000001</c:v>
                </c:pt>
                <c:pt idx="29">
                  <c:v>54.536000000000001</c:v>
                </c:pt>
                <c:pt idx="30">
                  <c:v>83.318000000000012</c:v>
                </c:pt>
                <c:pt idx="31">
                  <c:v>83.318000000000012</c:v>
                </c:pt>
                <c:pt idx="32">
                  <c:v>83.318000000000012</c:v>
                </c:pt>
                <c:pt idx="33">
                  <c:v>82.616</c:v>
                </c:pt>
                <c:pt idx="34">
                  <c:v>82.616</c:v>
                </c:pt>
                <c:pt idx="35">
                  <c:v>82.616</c:v>
                </c:pt>
                <c:pt idx="36">
                  <c:v>37.921999999999997</c:v>
                </c:pt>
                <c:pt idx="37">
                  <c:v>37.921999999999997</c:v>
                </c:pt>
                <c:pt idx="38">
                  <c:v>37.921999999999997</c:v>
                </c:pt>
                <c:pt idx="39">
                  <c:v>54.536000000000001</c:v>
                </c:pt>
                <c:pt idx="40">
                  <c:v>54.536000000000001</c:v>
                </c:pt>
                <c:pt idx="41">
                  <c:v>54.536000000000001</c:v>
                </c:pt>
                <c:pt idx="42">
                  <c:v>55.147999999999996</c:v>
                </c:pt>
                <c:pt idx="43">
                  <c:v>55.147999999999996</c:v>
                </c:pt>
                <c:pt idx="44">
                  <c:v>55.147999999999996</c:v>
                </c:pt>
                <c:pt idx="45">
                  <c:v>55.147999999999996</c:v>
                </c:pt>
                <c:pt idx="46">
                  <c:v>55.147999999999996</c:v>
                </c:pt>
                <c:pt idx="47">
                  <c:v>55.147999999999996</c:v>
                </c:pt>
                <c:pt idx="48">
                  <c:v>46.885999999999996</c:v>
                </c:pt>
                <c:pt idx="49">
                  <c:v>46.885999999999996</c:v>
                </c:pt>
                <c:pt idx="50">
                  <c:v>46.885999999999996</c:v>
                </c:pt>
                <c:pt idx="51">
                  <c:v>46.526000000000003</c:v>
                </c:pt>
                <c:pt idx="52">
                  <c:v>46.526000000000003</c:v>
                </c:pt>
                <c:pt idx="53">
                  <c:v>46.526000000000003</c:v>
                </c:pt>
                <c:pt idx="54">
                  <c:v>51.655999999999999</c:v>
                </c:pt>
                <c:pt idx="55">
                  <c:v>51.655999999999999</c:v>
                </c:pt>
                <c:pt idx="56">
                  <c:v>51.655999999999999</c:v>
                </c:pt>
                <c:pt idx="57">
                  <c:v>57.793999999999997</c:v>
                </c:pt>
                <c:pt idx="58">
                  <c:v>57.793999999999997</c:v>
                </c:pt>
                <c:pt idx="59">
                  <c:v>57.793999999999997</c:v>
                </c:pt>
                <c:pt idx="60">
                  <c:v>57.793999999999997</c:v>
                </c:pt>
                <c:pt idx="61">
                  <c:v>57.793999999999997</c:v>
                </c:pt>
                <c:pt idx="62">
                  <c:v>57.793999999999997</c:v>
                </c:pt>
                <c:pt idx="63">
                  <c:v>51.655999999999999</c:v>
                </c:pt>
                <c:pt idx="64">
                  <c:v>51.655999999999999</c:v>
                </c:pt>
                <c:pt idx="65">
                  <c:v>51.655999999999999</c:v>
                </c:pt>
                <c:pt idx="66">
                  <c:v>57.793999999999997</c:v>
                </c:pt>
                <c:pt idx="67">
                  <c:v>57.793999999999997</c:v>
                </c:pt>
                <c:pt idx="68">
                  <c:v>57.793999999999997</c:v>
                </c:pt>
                <c:pt idx="69">
                  <c:v>57.793999999999997</c:v>
                </c:pt>
                <c:pt idx="70">
                  <c:v>57.793999999999997</c:v>
                </c:pt>
                <c:pt idx="71">
                  <c:v>57.793999999999997</c:v>
                </c:pt>
                <c:pt idx="72">
                  <c:v>52.573999999999998</c:v>
                </c:pt>
                <c:pt idx="73">
                  <c:v>52.573999999999998</c:v>
                </c:pt>
                <c:pt idx="74">
                  <c:v>52.573999999999998</c:v>
                </c:pt>
                <c:pt idx="75">
                  <c:v>72.518000000000001</c:v>
                </c:pt>
                <c:pt idx="76">
                  <c:v>72.518000000000001</c:v>
                </c:pt>
                <c:pt idx="77">
                  <c:v>72.518000000000001</c:v>
                </c:pt>
                <c:pt idx="78">
                  <c:v>72.337999999999994</c:v>
                </c:pt>
                <c:pt idx="79">
                  <c:v>72.337999999999994</c:v>
                </c:pt>
                <c:pt idx="80">
                  <c:v>72.337999999999994</c:v>
                </c:pt>
                <c:pt idx="81">
                  <c:v>46.417999999999999</c:v>
                </c:pt>
                <c:pt idx="82">
                  <c:v>46.417999999999999</c:v>
                </c:pt>
                <c:pt idx="83">
                  <c:v>46.417999999999999</c:v>
                </c:pt>
                <c:pt idx="84">
                  <c:v>52.448</c:v>
                </c:pt>
                <c:pt idx="85">
                  <c:v>52.448</c:v>
                </c:pt>
                <c:pt idx="86">
                  <c:v>52.448</c:v>
                </c:pt>
                <c:pt idx="87">
                  <c:v>63.626000000000005</c:v>
                </c:pt>
                <c:pt idx="88">
                  <c:v>63.626000000000005</c:v>
                </c:pt>
                <c:pt idx="89">
                  <c:v>63.626000000000005</c:v>
                </c:pt>
                <c:pt idx="90">
                  <c:v>47.03</c:v>
                </c:pt>
                <c:pt idx="91">
                  <c:v>47.228000000000002</c:v>
                </c:pt>
                <c:pt idx="92">
                  <c:v>47.228000000000002</c:v>
                </c:pt>
                <c:pt idx="93">
                  <c:v>47.39</c:v>
                </c:pt>
                <c:pt idx="94">
                  <c:v>47.39</c:v>
                </c:pt>
                <c:pt idx="95">
                  <c:v>47.641999999999996</c:v>
                </c:pt>
                <c:pt idx="96">
                  <c:v>46.49</c:v>
                </c:pt>
                <c:pt idx="97">
                  <c:v>46.49</c:v>
                </c:pt>
                <c:pt idx="98">
                  <c:v>46.49</c:v>
                </c:pt>
                <c:pt idx="99">
                  <c:v>33.26</c:v>
                </c:pt>
                <c:pt idx="100">
                  <c:v>33.26</c:v>
                </c:pt>
                <c:pt idx="101">
                  <c:v>33.26</c:v>
                </c:pt>
                <c:pt idx="102">
                  <c:v>64.021999999999991</c:v>
                </c:pt>
                <c:pt idx="103">
                  <c:v>64.021999999999991</c:v>
                </c:pt>
                <c:pt idx="104">
                  <c:v>64.021999999999991</c:v>
                </c:pt>
                <c:pt idx="105">
                  <c:v>32.863999999999997</c:v>
                </c:pt>
                <c:pt idx="106">
                  <c:v>32.863999999999997</c:v>
                </c:pt>
                <c:pt idx="107">
                  <c:v>32.863999999999997</c:v>
                </c:pt>
                <c:pt idx="108">
                  <c:v>94.981999999999999</c:v>
                </c:pt>
                <c:pt idx="109">
                  <c:v>94.981999999999999</c:v>
                </c:pt>
                <c:pt idx="110">
                  <c:v>94.981999999999999</c:v>
                </c:pt>
                <c:pt idx="111">
                  <c:v>94.981999999999999</c:v>
                </c:pt>
                <c:pt idx="112">
                  <c:v>95.054000000000002</c:v>
                </c:pt>
                <c:pt idx="113">
                  <c:v>33.17</c:v>
                </c:pt>
                <c:pt idx="114">
                  <c:v>33.17</c:v>
                </c:pt>
                <c:pt idx="115">
                  <c:v>33.17</c:v>
                </c:pt>
                <c:pt idx="116">
                  <c:v>32.36</c:v>
                </c:pt>
                <c:pt idx="117">
                  <c:v>32.36</c:v>
                </c:pt>
                <c:pt idx="118">
                  <c:v>32.36</c:v>
                </c:pt>
                <c:pt idx="119">
                  <c:v>94.963999999999999</c:v>
                </c:pt>
                <c:pt idx="120">
                  <c:v>94.73</c:v>
                </c:pt>
                <c:pt idx="121">
                  <c:v>94.73</c:v>
                </c:pt>
                <c:pt idx="122">
                  <c:v>94.73</c:v>
                </c:pt>
                <c:pt idx="123">
                  <c:v>71.563999999999993</c:v>
                </c:pt>
                <c:pt idx="124">
                  <c:v>71.563999999999993</c:v>
                </c:pt>
                <c:pt idx="125">
                  <c:v>72.14</c:v>
                </c:pt>
                <c:pt idx="126">
                  <c:v>72.14</c:v>
                </c:pt>
                <c:pt idx="127">
                  <c:v>72.14</c:v>
                </c:pt>
                <c:pt idx="128">
                  <c:v>36.554000000000002</c:v>
                </c:pt>
                <c:pt idx="129">
                  <c:v>36.554000000000002</c:v>
                </c:pt>
                <c:pt idx="130">
                  <c:v>36.554000000000002</c:v>
                </c:pt>
                <c:pt idx="131">
                  <c:v>94.460000000000008</c:v>
                </c:pt>
                <c:pt idx="132">
                  <c:v>94.460000000000008</c:v>
                </c:pt>
                <c:pt idx="133">
                  <c:v>94.460000000000008</c:v>
                </c:pt>
                <c:pt idx="134">
                  <c:v>72.14</c:v>
                </c:pt>
                <c:pt idx="135">
                  <c:v>72.14</c:v>
                </c:pt>
                <c:pt idx="136">
                  <c:v>72.14</c:v>
                </c:pt>
                <c:pt idx="137">
                  <c:v>60.584000000000003</c:v>
                </c:pt>
                <c:pt idx="138">
                  <c:v>60.584000000000003</c:v>
                </c:pt>
                <c:pt idx="139">
                  <c:v>60.584000000000003</c:v>
                </c:pt>
                <c:pt idx="140">
                  <c:v>62.042000000000002</c:v>
                </c:pt>
                <c:pt idx="141">
                  <c:v>62.042000000000002</c:v>
                </c:pt>
                <c:pt idx="142">
                  <c:v>62.042000000000002</c:v>
                </c:pt>
                <c:pt idx="143">
                  <c:v>71.150000000000006</c:v>
                </c:pt>
                <c:pt idx="144">
                  <c:v>35.744</c:v>
                </c:pt>
                <c:pt idx="145">
                  <c:v>35.744</c:v>
                </c:pt>
                <c:pt idx="146">
                  <c:v>35.744</c:v>
                </c:pt>
                <c:pt idx="147">
                  <c:v>60.584000000000003</c:v>
                </c:pt>
                <c:pt idx="148">
                  <c:v>60.584000000000003</c:v>
                </c:pt>
                <c:pt idx="149">
                  <c:v>60.584000000000003</c:v>
                </c:pt>
                <c:pt idx="150">
                  <c:v>62.042000000000002</c:v>
                </c:pt>
                <c:pt idx="151">
                  <c:v>62.042000000000002</c:v>
                </c:pt>
                <c:pt idx="152">
                  <c:v>62.042000000000002</c:v>
                </c:pt>
                <c:pt idx="153">
                  <c:v>64.759999999999991</c:v>
                </c:pt>
                <c:pt idx="154">
                  <c:v>64.759999999999991</c:v>
                </c:pt>
                <c:pt idx="155">
                  <c:v>71.150000000000006</c:v>
                </c:pt>
                <c:pt idx="156">
                  <c:v>71.150000000000006</c:v>
                </c:pt>
                <c:pt idx="157">
                  <c:v>71.150000000000006</c:v>
                </c:pt>
                <c:pt idx="158">
                  <c:v>35.744</c:v>
                </c:pt>
                <c:pt idx="159">
                  <c:v>35.744</c:v>
                </c:pt>
                <c:pt idx="160">
                  <c:v>35.744</c:v>
                </c:pt>
                <c:pt idx="161">
                  <c:v>63.841999999999999</c:v>
                </c:pt>
                <c:pt idx="162">
                  <c:v>63.841999999999999</c:v>
                </c:pt>
                <c:pt idx="163">
                  <c:v>64.346000000000004</c:v>
                </c:pt>
                <c:pt idx="164">
                  <c:v>65.462000000000003</c:v>
                </c:pt>
                <c:pt idx="165">
                  <c:v>65.462000000000003</c:v>
                </c:pt>
                <c:pt idx="166">
                  <c:v>65.462000000000003</c:v>
                </c:pt>
                <c:pt idx="167">
                  <c:v>63.752000000000002</c:v>
                </c:pt>
                <c:pt idx="168">
                  <c:v>63.752000000000002</c:v>
                </c:pt>
                <c:pt idx="169">
                  <c:v>63.752000000000002</c:v>
                </c:pt>
                <c:pt idx="170">
                  <c:v>64.31</c:v>
                </c:pt>
                <c:pt idx="171">
                  <c:v>80.114000000000004</c:v>
                </c:pt>
                <c:pt idx="172">
                  <c:v>80.114000000000004</c:v>
                </c:pt>
                <c:pt idx="173">
                  <c:v>80.114000000000004</c:v>
                </c:pt>
                <c:pt idx="174">
                  <c:v>82.183999999999997</c:v>
                </c:pt>
                <c:pt idx="175">
                  <c:v>82.183999999999997</c:v>
                </c:pt>
                <c:pt idx="176">
                  <c:v>82.183999999999997</c:v>
                </c:pt>
                <c:pt idx="177">
                  <c:v>82.778000000000006</c:v>
                </c:pt>
                <c:pt idx="178">
                  <c:v>82.778000000000006</c:v>
                </c:pt>
                <c:pt idx="179">
                  <c:v>82.778000000000006</c:v>
                </c:pt>
                <c:pt idx="180">
                  <c:v>46.417999999999999</c:v>
                </c:pt>
                <c:pt idx="181">
                  <c:v>46.417999999999999</c:v>
                </c:pt>
                <c:pt idx="182">
                  <c:v>46.417999999999999</c:v>
                </c:pt>
                <c:pt idx="183">
                  <c:v>68.144000000000005</c:v>
                </c:pt>
                <c:pt idx="184">
                  <c:v>68.144000000000005</c:v>
                </c:pt>
                <c:pt idx="185">
                  <c:v>68.144000000000005</c:v>
                </c:pt>
                <c:pt idx="186">
                  <c:v>56.444000000000003</c:v>
                </c:pt>
                <c:pt idx="187">
                  <c:v>56.444000000000003</c:v>
                </c:pt>
                <c:pt idx="188">
                  <c:v>79.50200000000001</c:v>
                </c:pt>
                <c:pt idx="189">
                  <c:v>79.538000000000011</c:v>
                </c:pt>
                <c:pt idx="190">
                  <c:v>79.538000000000011</c:v>
                </c:pt>
                <c:pt idx="191">
                  <c:v>79.628</c:v>
                </c:pt>
                <c:pt idx="192">
                  <c:v>79.628</c:v>
                </c:pt>
                <c:pt idx="193">
                  <c:v>79.628</c:v>
                </c:pt>
                <c:pt idx="194">
                  <c:v>82.183999999999997</c:v>
                </c:pt>
                <c:pt idx="195">
                  <c:v>82.183999999999997</c:v>
                </c:pt>
                <c:pt idx="196">
                  <c:v>82.183999999999997</c:v>
                </c:pt>
                <c:pt idx="197">
                  <c:v>82.183999999999997</c:v>
                </c:pt>
                <c:pt idx="198">
                  <c:v>82.183999999999997</c:v>
                </c:pt>
                <c:pt idx="199">
                  <c:v>82.778000000000006</c:v>
                </c:pt>
                <c:pt idx="200">
                  <c:v>34.484000000000002</c:v>
                </c:pt>
                <c:pt idx="201">
                  <c:v>34.484000000000002</c:v>
                </c:pt>
                <c:pt idx="202">
                  <c:v>34.484000000000002</c:v>
                </c:pt>
                <c:pt idx="203">
                  <c:v>68.144000000000005</c:v>
                </c:pt>
                <c:pt idx="204">
                  <c:v>65.876000000000005</c:v>
                </c:pt>
                <c:pt idx="205">
                  <c:v>44.545999999999999</c:v>
                </c:pt>
                <c:pt idx="206">
                  <c:v>44.545999999999999</c:v>
                </c:pt>
                <c:pt idx="207">
                  <c:v>44.545999999999999</c:v>
                </c:pt>
                <c:pt idx="208">
                  <c:v>57.667999999999999</c:v>
                </c:pt>
                <c:pt idx="209">
                  <c:v>57.667999999999999</c:v>
                </c:pt>
                <c:pt idx="210">
                  <c:v>58.334000000000003</c:v>
                </c:pt>
                <c:pt idx="211">
                  <c:v>67.712000000000003</c:v>
                </c:pt>
                <c:pt idx="212">
                  <c:v>67.712000000000003</c:v>
                </c:pt>
                <c:pt idx="213">
                  <c:v>59.647999999999996</c:v>
                </c:pt>
                <c:pt idx="214">
                  <c:v>59.647999999999996</c:v>
                </c:pt>
                <c:pt idx="215">
                  <c:v>59.647999999999996</c:v>
                </c:pt>
                <c:pt idx="216">
                  <c:v>60.998000000000005</c:v>
                </c:pt>
                <c:pt idx="217">
                  <c:v>60.998000000000005</c:v>
                </c:pt>
                <c:pt idx="218">
                  <c:v>60.998000000000005</c:v>
                </c:pt>
                <c:pt idx="219">
                  <c:v>63.680000000000007</c:v>
                </c:pt>
                <c:pt idx="220">
                  <c:v>64.274000000000001</c:v>
                </c:pt>
                <c:pt idx="221">
                  <c:v>64.274000000000001</c:v>
                </c:pt>
                <c:pt idx="222">
                  <c:v>65.354000000000013</c:v>
                </c:pt>
                <c:pt idx="223">
                  <c:v>65.354000000000013</c:v>
                </c:pt>
                <c:pt idx="224">
                  <c:v>66.668000000000006</c:v>
                </c:pt>
                <c:pt idx="225">
                  <c:v>66.668000000000006</c:v>
                </c:pt>
                <c:pt idx="226">
                  <c:v>66.668000000000006</c:v>
                </c:pt>
                <c:pt idx="227">
                  <c:v>63.680000000000007</c:v>
                </c:pt>
                <c:pt idx="228">
                  <c:v>63.680000000000007</c:v>
                </c:pt>
                <c:pt idx="229">
                  <c:v>63.680000000000007</c:v>
                </c:pt>
                <c:pt idx="230">
                  <c:v>65.354000000000013</c:v>
                </c:pt>
                <c:pt idx="231">
                  <c:v>65.354000000000013</c:v>
                </c:pt>
                <c:pt idx="232">
                  <c:v>65.354000000000013</c:v>
                </c:pt>
                <c:pt idx="233">
                  <c:v>66.668000000000006</c:v>
                </c:pt>
                <c:pt idx="234">
                  <c:v>66.668000000000006</c:v>
                </c:pt>
                <c:pt idx="235">
                  <c:v>66.668000000000006</c:v>
                </c:pt>
              </c:numCache>
            </c:numRef>
          </c:xVal>
          <c:yVal>
            <c:numRef>
              <c:f>[Book1.xlsx]Sheet1!$K$42:$K$277</c:f>
              <c:numCache>
                <c:formatCode>0.00E+00</c:formatCode>
                <c:ptCount val="236"/>
                <c:pt idx="0">
                  <c:v>489.81893555416087</c:v>
                </c:pt>
                <c:pt idx="1">
                  <c:v>786.17105370618117</c:v>
                </c:pt>
                <c:pt idx="2">
                  <c:v>903.44315898703587</c:v>
                </c:pt>
                <c:pt idx="3">
                  <c:v>439.91825684706532</c:v>
                </c:pt>
                <c:pt idx="4">
                  <c:v>748.10934794024865</c:v>
                </c:pt>
                <c:pt idx="5">
                  <c:v>798.01340619916709</c:v>
                </c:pt>
                <c:pt idx="6">
                  <c:v>441.78357000838253</c:v>
                </c:pt>
                <c:pt idx="7">
                  <c:v>436.81881410710747</c:v>
                </c:pt>
                <c:pt idx="8">
                  <c:v>486.69853434636087</c:v>
                </c:pt>
                <c:pt idx="9">
                  <c:v>589.05166388687746</c:v>
                </c:pt>
                <c:pt idx="10">
                  <c:v>502.78001060993716</c:v>
                </c:pt>
                <c:pt idx="11">
                  <c:v>721.61062165508747</c:v>
                </c:pt>
                <c:pt idx="12">
                  <c:v>470.29929789357556</c:v>
                </c:pt>
                <c:pt idx="13">
                  <c:v>494.40150263817475</c:v>
                </c:pt>
                <c:pt idx="14">
                  <c:v>445.63511418847798</c:v>
                </c:pt>
                <c:pt idx="15">
                  <c:v>467.64653912186685</c:v>
                </c:pt>
                <c:pt idx="16">
                  <c:v>434.95699279490481</c:v>
                </c:pt>
                <c:pt idx="17">
                  <c:v>433.13809373152117</c:v>
                </c:pt>
                <c:pt idx="18">
                  <c:v>401.66439628746321</c:v>
                </c:pt>
                <c:pt idx="19">
                  <c:v>461.11126435504275</c:v>
                </c:pt>
                <c:pt idx="20">
                  <c:v>452.09636227545309</c:v>
                </c:pt>
                <c:pt idx="21">
                  <c:v>438.35269214213884</c:v>
                </c:pt>
                <c:pt idx="22">
                  <c:v>443.65054614979783</c:v>
                </c:pt>
                <c:pt idx="23">
                  <c:v>483.34944613677214</c:v>
                </c:pt>
                <c:pt idx="24">
                  <c:v>387.10040101292361</c:v>
                </c:pt>
                <c:pt idx="25">
                  <c:v>416.31323991134195</c:v>
                </c:pt>
                <c:pt idx="26">
                  <c:v>541.52774856977237</c:v>
                </c:pt>
                <c:pt idx="27">
                  <c:v>476.78505999115225</c:v>
                </c:pt>
                <c:pt idx="28">
                  <c:v>481.26641256797808</c:v>
                </c:pt>
                <c:pt idx="29">
                  <c:v>663.2139950523574</c:v>
                </c:pt>
                <c:pt idx="30">
                  <c:v>478.48582386444411</c:v>
                </c:pt>
                <c:pt idx="31">
                  <c:v>446.73935662284862</c:v>
                </c:pt>
                <c:pt idx="32">
                  <c:v>470.40539997795224</c:v>
                </c:pt>
                <c:pt idx="33">
                  <c:v>423.00274869865575</c:v>
                </c:pt>
                <c:pt idx="34">
                  <c:v>427.14857901599083</c:v>
                </c:pt>
                <c:pt idx="35">
                  <c:v>442.83355739597766</c:v>
                </c:pt>
                <c:pt idx="36">
                  <c:v>376.29555902492564</c:v>
                </c:pt>
                <c:pt idx="37">
                  <c:v>424.36070241405321</c:v>
                </c:pt>
                <c:pt idx="38">
                  <c:v>305.28464907172645</c:v>
                </c:pt>
                <c:pt idx="39">
                  <c:v>497.33047588505787</c:v>
                </c:pt>
                <c:pt idx="40">
                  <c:v>463.49597233864733</c:v>
                </c:pt>
                <c:pt idx="41">
                  <c:v>478.95128779185762</c:v>
                </c:pt>
                <c:pt idx="42">
                  <c:v>443.45501427782989</c:v>
                </c:pt>
                <c:pt idx="43">
                  <c:v>490.18760688217378</c:v>
                </c:pt>
                <c:pt idx="44">
                  <c:v>530.37813097050503</c:v>
                </c:pt>
                <c:pt idx="45">
                  <c:v>453.64097642580589</c:v>
                </c:pt>
                <c:pt idx="46">
                  <c:v>445.04736721019759</c:v>
                </c:pt>
                <c:pt idx="47">
                  <c:v>440.38009547723988</c:v>
                </c:pt>
                <c:pt idx="48">
                  <c:v>476.75583400241379</c:v>
                </c:pt>
                <c:pt idx="49">
                  <c:v>406.68674943788318</c:v>
                </c:pt>
                <c:pt idx="50">
                  <c:v>476.23384486440028</c:v>
                </c:pt>
                <c:pt idx="51">
                  <c:v>451.16368455850608</c:v>
                </c:pt>
                <c:pt idx="52">
                  <c:v>447.00159674045165</c:v>
                </c:pt>
                <c:pt idx="53">
                  <c:v>354.98654616526449</c:v>
                </c:pt>
                <c:pt idx="54">
                  <c:v>458.10272829528736</c:v>
                </c:pt>
                <c:pt idx="55">
                  <c:v>499.52109143636602</c:v>
                </c:pt>
                <c:pt idx="56">
                  <c:v>643.38511312184733</c:v>
                </c:pt>
                <c:pt idx="57">
                  <c:v>468.780363437738</c:v>
                </c:pt>
                <c:pt idx="58">
                  <c:v>493.19338969875008</c:v>
                </c:pt>
                <c:pt idx="59">
                  <c:v>504.8284915906662</c:v>
                </c:pt>
                <c:pt idx="60">
                  <c:v>420.62556555521974</c:v>
                </c:pt>
                <c:pt idx="61">
                  <c:v>491.98465221322851</c:v>
                </c:pt>
                <c:pt idx="62">
                  <c:v>498.56165714619789</c:v>
                </c:pt>
                <c:pt idx="63">
                  <c:v>487.47990030241391</c:v>
                </c:pt>
                <c:pt idx="64">
                  <c:v>474.40220489257376</c:v>
                </c:pt>
                <c:pt idx="65">
                  <c:v>494.18423844149777</c:v>
                </c:pt>
                <c:pt idx="66">
                  <c:v>481.27881865227607</c:v>
                </c:pt>
                <c:pt idx="67">
                  <c:v>455.17399580595463</c:v>
                </c:pt>
                <c:pt idx="68">
                  <c:v>488.01553306464052</c:v>
                </c:pt>
                <c:pt idx="69">
                  <c:v>453.44829429508547</c:v>
                </c:pt>
                <c:pt idx="70">
                  <c:v>467.29808516971804</c:v>
                </c:pt>
                <c:pt idx="71">
                  <c:v>458.10388561382291</c:v>
                </c:pt>
                <c:pt idx="72">
                  <c:v>421.47557219604698</c:v>
                </c:pt>
                <c:pt idx="73">
                  <c:v>483.826644852882</c:v>
                </c:pt>
                <c:pt idx="74">
                  <c:v>560.50753157700842</c:v>
                </c:pt>
                <c:pt idx="75">
                  <c:v>726.45854283624874</c:v>
                </c:pt>
                <c:pt idx="76">
                  <c:v>495.5783041727866</c:v>
                </c:pt>
                <c:pt idx="77">
                  <c:v>728.70085830650532</c:v>
                </c:pt>
                <c:pt idx="78">
                  <c:v>484.69874382787276</c:v>
                </c:pt>
                <c:pt idx="79">
                  <c:v>587.77427510716973</c:v>
                </c:pt>
                <c:pt idx="80">
                  <c:v>488.89142918178743</c:v>
                </c:pt>
                <c:pt idx="81">
                  <c:v>593.48794309652044</c:v>
                </c:pt>
                <c:pt idx="82">
                  <c:v>581.36563925029009</c:v>
                </c:pt>
                <c:pt idx="83">
                  <c:v>703.29322934851905</c:v>
                </c:pt>
                <c:pt idx="84">
                  <c:v>436.83258192973898</c:v>
                </c:pt>
                <c:pt idx="85">
                  <c:v>468.73962470591107</c:v>
                </c:pt>
                <c:pt idx="86">
                  <c:v>447.61816948567082</c:v>
                </c:pt>
                <c:pt idx="87">
                  <c:v>553.01988167117952</c:v>
                </c:pt>
                <c:pt idx="88">
                  <c:v>585.16166918784506</c:v>
                </c:pt>
                <c:pt idx="89">
                  <c:v>721.3320528339226</c:v>
                </c:pt>
                <c:pt idx="90">
                  <c:v>438.16586132510184</c:v>
                </c:pt>
                <c:pt idx="91">
                  <c:v>488.83709699976094</c:v>
                </c:pt>
                <c:pt idx="92">
                  <c:v>619.72793005254039</c:v>
                </c:pt>
                <c:pt idx="93">
                  <c:v>537.19919000444645</c:v>
                </c:pt>
                <c:pt idx="94">
                  <c:v>635.79940616249655</c:v>
                </c:pt>
                <c:pt idx="95">
                  <c:v>801.38640772688586</c:v>
                </c:pt>
                <c:pt idx="96">
                  <c:v>474.14679804800267</c:v>
                </c:pt>
                <c:pt idx="97">
                  <c:v>504.90121425133316</c:v>
                </c:pt>
                <c:pt idx="98">
                  <c:v>481.36487776334752</c:v>
                </c:pt>
                <c:pt idx="99">
                  <c:v>651.95248929673448</c:v>
                </c:pt>
                <c:pt idx="100">
                  <c:v>709.56445686175334</c:v>
                </c:pt>
                <c:pt idx="101">
                  <c:v>723.72026366748958</c:v>
                </c:pt>
                <c:pt idx="102">
                  <c:v>391.47804216145443</c:v>
                </c:pt>
                <c:pt idx="103">
                  <c:v>459.02876287459657</c:v>
                </c:pt>
                <c:pt idx="104">
                  <c:v>464.58838160089533</c:v>
                </c:pt>
                <c:pt idx="105">
                  <c:v>411.50305387335891</c:v>
                </c:pt>
                <c:pt idx="106">
                  <c:v>494.66041516817563</c:v>
                </c:pt>
                <c:pt idx="107">
                  <c:v>493.7115288187544</c:v>
                </c:pt>
                <c:pt idx="108">
                  <c:v>366.27657467886786</c:v>
                </c:pt>
                <c:pt idx="109">
                  <c:v>411.25668420754965</c:v>
                </c:pt>
                <c:pt idx="110">
                  <c:v>374.46201277818324</c:v>
                </c:pt>
                <c:pt idx="111">
                  <c:v>391.08796314298621</c:v>
                </c:pt>
                <c:pt idx="112">
                  <c:v>410.76657232792644</c:v>
                </c:pt>
                <c:pt idx="113">
                  <c:v>415.22684148903187</c:v>
                </c:pt>
                <c:pt idx="114">
                  <c:v>472.03448887351988</c:v>
                </c:pt>
                <c:pt idx="115">
                  <c:v>368.76135455890568</c:v>
                </c:pt>
                <c:pt idx="116">
                  <c:v>531.63865116728834</c:v>
                </c:pt>
                <c:pt idx="117">
                  <c:v>499.46532523057954</c:v>
                </c:pt>
                <c:pt idx="118">
                  <c:v>763.92014943631239</c:v>
                </c:pt>
                <c:pt idx="119">
                  <c:v>358.7688764578163</c:v>
                </c:pt>
                <c:pt idx="120">
                  <c:v>333.41543589114656</c:v>
                </c:pt>
                <c:pt idx="121">
                  <c:v>359.42775454087536</c:v>
                </c:pt>
                <c:pt idx="122">
                  <c:v>339.83667858646095</c:v>
                </c:pt>
                <c:pt idx="123">
                  <c:v>396.24045502552798</c:v>
                </c:pt>
                <c:pt idx="124">
                  <c:v>400.4394361023306</c:v>
                </c:pt>
                <c:pt idx="125">
                  <c:v>335.86448888056714</c:v>
                </c:pt>
                <c:pt idx="126">
                  <c:v>364.64413557771144</c:v>
                </c:pt>
                <c:pt idx="127">
                  <c:v>403.48912590806765</c:v>
                </c:pt>
                <c:pt idx="128">
                  <c:v>310.63571276753203</c:v>
                </c:pt>
                <c:pt idx="129">
                  <c:v>342.40499051604422</c:v>
                </c:pt>
                <c:pt idx="130">
                  <c:v>315.74822790298049</c:v>
                </c:pt>
                <c:pt idx="131">
                  <c:v>430.54264067167554</c:v>
                </c:pt>
                <c:pt idx="132">
                  <c:v>340.43634157190354</c:v>
                </c:pt>
                <c:pt idx="133">
                  <c:v>346.23079034484715</c:v>
                </c:pt>
                <c:pt idx="134">
                  <c:v>334.4736136897439</c:v>
                </c:pt>
                <c:pt idx="135">
                  <c:v>353.67438709293009</c:v>
                </c:pt>
                <c:pt idx="136">
                  <c:v>359.64446043351575</c:v>
                </c:pt>
                <c:pt idx="137">
                  <c:v>354.46404824673209</c:v>
                </c:pt>
                <c:pt idx="138">
                  <c:v>371.46504403172861</c:v>
                </c:pt>
                <c:pt idx="139">
                  <c:v>410.83374206711829</c:v>
                </c:pt>
                <c:pt idx="140">
                  <c:v>350.43434457145236</c:v>
                </c:pt>
                <c:pt idx="141">
                  <c:v>387.24369651328988</c:v>
                </c:pt>
                <c:pt idx="142">
                  <c:v>399.6770775764254</c:v>
                </c:pt>
                <c:pt idx="143">
                  <c:v>360.75958237260113</c:v>
                </c:pt>
                <c:pt idx="144">
                  <c:v>494.66060786982058</c:v>
                </c:pt>
                <c:pt idx="145">
                  <c:v>328.38889783390675</c:v>
                </c:pt>
                <c:pt idx="146">
                  <c:v>483.70921316938359</c:v>
                </c:pt>
                <c:pt idx="147">
                  <c:v>327.85741377857357</c:v>
                </c:pt>
                <c:pt idx="148">
                  <c:v>325.45626313473474</c:v>
                </c:pt>
                <c:pt idx="149">
                  <c:v>319.68610841108665</c:v>
                </c:pt>
                <c:pt idx="150">
                  <c:v>387.29722850100092</c:v>
                </c:pt>
                <c:pt idx="151">
                  <c:v>326.62454378383495</c:v>
                </c:pt>
                <c:pt idx="152">
                  <c:v>349.45872745589793</c:v>
                </c:pt>
                <c:pt idx="153">
                  <c:v>372.08660588849608</c:v>
                </c:pt>
                <c:pt idx="154">
                  <c:v>220.45030195143366</c:v>
                </c:pt>
                <c:pt idx="155">
                  <c:v>394.7133047397154</c:v>
                </c:pt>
                <c:pt idx="156">
                  <c:v>371.32635783696111</c:v>
                </c:pt>
                <c:pt idx="157">
                  <c:v>370.91578760806948</c:v>
                </c:pt>
                <c:pt idx="158">
                  <c:v>395.47324384951344</c:v>
                </c:pt>
                <c:pt idx="159">
                  <c:v>316.01700352590188</c:v>
                </c:pt>
                <c:pt idx="160">
                  <c:v>199.65966600322804</c:v>
                </c:pt>
                <c:pt idx="161">
                  <c:v>274.43935154975321</c:v>
                </c:pt>
                <c:pt idx="162">
                  <c:v>406.32798197933585</c:v>
                </c:pt>
                <c:pt idx="163">
                  <c:v>432.50453962553883</c:v>
                </c:pt>
                <c:pt idx="164">
                  <c:v>394.6736831545054</c:v>
                </c:pt>
                <c:pt idx="165">
                  <c:v>423.48899962872923</c:v>
                </c:pt>
                <c:pt idx="166">
                  <c:v>437.14969669204709</c:v>
                </c:pt>
                <c:pt idx="167">
                  <c:v>392.27739785489842</c:v>
                </c:pt>
                <c:pt idx="168">
                  <c:v>372.13538296954675</c:v>
                </c:pt>
                <c:pt idx="169">
                  <c:v>390.28620322488973</c:v>
                </c:pt>
                <c:pt idx="170">
                  <c:v>362.04022754553768</c:v>
                </c:pt>
                <c:pt idx="171">
                  <c:v>365.84832929935453</c:v>
                </c:pt>
                <c:pt idx="172">
                  <c:v>385.15724976175801</c:v>
                </c:pt>
                <c:pt idx="173">
                  <c:v>356.41084394547028</c:v>
                </c:pt>
                <c:pt idx="174">
                  <c:v>362.83676175573464</c:v>
                </c:pt>
                <c:pt idx="175">
                  <c:v>388.01528205923552</c:v>
                </c:pt>
                <c:pt idx="176">
                  <c:v>408.96450048998514</c:v>
                </c:pt>
                <c:pt idx="177">
                  <c:v>408.74714558450364</c:v>
                </c:pt>
                <c:pt idx="178">
                  <c:v>404.0578198915062</c:v>
                </c:pt>
                <c:pt idx="179">
                  <c:v>423.36433439985666</c:v>
                </c:pt>
                <c:pt idx="180">
                  <c:v>282.14493189600478</c:v>
                </c:pt>
                <c:pt idx="181">
                  <c:v>237.5814944557743</c:v>
                </c:pt>
                <c:pt idx="182">
                  <c:v>304.03743444737597</c:v>
                </c:pt>
                <c:pt idx="183">
                  <c:v>213.69529200342851</c:v>
                </c:pt>
                <c:pt idx="184">
                  <c:v>229.72221190975603</c:v>
                </c:pt>
                <c:pt idx="185">
                  <c:v>293.6690777442422</c:v>
                </c:pt>
                <c:pt idx="186">
                  <c:v>343.5315426691634</c:v>
                </c:pt>
                <c:pt idx="187">
                  <c:v>346.02886211111127</c:v>
                </c:pt>
                <c:pt idx="188">
                  <c:v>378.40135678153513</c:v>
                </c:pt>
                <c:pt idx="189">
                  <c:v>381.09343411534383</c:v>
                </c:pt>
                <c:pt idx="190">
                  <c:v>384.35872342166948</c:v>
                </c:pt>
                <c:pt idx="191">
                  <c:v>371.0506032534401</c:v>
                </c:pt>
                <c:pt idx="192">
                  <c:v>354.92613865662145</c:v>
                </c:pt>
                <c:pt idx="193">
                  <c:v>364.52193221722575</c:v>
                </c:pt>
                <c:pt idx="194">
                  <c:v>382.14116803610011</c:v>
                </c:pt>
                <c:pt idx="195">
                  <c:v>370.022495395438</c:v>
                </c:pt>
                <c:pt idx="196">
                  <c:v>355.14297996249729</c:v>
                </c:pt>
                <c:pt idx="197">
                  <c:v>427.18217564976942</c:v>
                </c:pt>
                <c:pt idx="198">
                  <c:v>409.17524950558828</c:v>
                </c:pt>
                <c:pt idx="199">
                  <c:v>422.25433514862112</c:v>
                </c:pt>
                <c:pt idx="200">
                  <c:v>397.68724246741112</c:v>
                </c:pt>
                <c:pt idx="201">
                  <c:v>430.53077939087206</c:v>
                </c:pt>
                <c:pt idx="202">
                  <c:v>289.5868617214735</c:v>
                </c:pt>
                <c:pt idx="203">
                  <c:v>135.35978317422649</c:v>
                </c:pt>
                <c:pt idx="204">
                  <c:v>366.11649439836606</c:v>
                </c:pt>
                <c:pt idx="205">
                  <c:v>262.81171786529256</c:v>
                </c:pt>
                <c:pt idx="206">
                  <c:v>292.8139486099966</c:v>
                </c:pt>
                <c:pt idx="207">
                  <c:v>329.2321710019321</c:v>
                </c:pt>
                <c:pt idx="208">
                  <c:v>391.26316682614925</c:v>
                </c:pt>
                <c:pt idx="209">
                  <c:v>337.83968912659668</c:v>
                </c:pt>
                <c:pt idx="210">
                  <c:v>355.52764831328165</c:v>
                </c:pt>
                <c:pt idx="211">
                  <c:v>165.79703878775115</c:v>
                </c:pt>
                <c:pt idx="212">
                  <c:v>164.90966835638397</c:v>
                </c:pt>
                <c:pt idx="213">
                  <c:v>342.21218276299783</c:v>
                </c:pt>
                <c:pt idx="214">
                  <c:v>373.09397774365993</c:v>
                </c:pt>
                <c:pt idx="215">
                  <c:v>400.98210326275353</c:v>
                </c:pt>
                <c:pt idx="216">
                  <c:v>316.01800709461168</c:v>
                </c:pt>
                <c:pt idx="217">
                  <c:v>357.22705277410466</c:v>
                </c:pt>
                <c:pt idx="218">
                  <c:v>389.53482785348382</c:v>
                </c:pt>
                <c:pt idx="219">
                  <c:v>290.67267821208202</c:v>
                </c:pt>
                <c:pt idx="220">
                  <c:v>331.40176517393519</c:v>
                </c:pt>
                <c:pt idx="221">
                  <c:v>365.04251517682997</c:v>
                </c:pt>
                <c:pt idx="222">
                  <c:v>291.48675528938236</c:v>
                </c:pt>
                <c:pt idx="223">
                  <c:v>302.21161772144876</c:v>
                </c:pt>
                <c:pt idx="224">
                  <c:v>300.86016982069634</c:v>
                </c:pt>
                <c:pt idx="225">
                  <c:v>312.28954170478875</c:v>
                </c:pt>
                <c:pt idx="226">
                  <c:v>326.00116978326764</c:v>
                </c:pt>
                <c:pt idx="227">
                  <c:v>318.18250121779261</c:v>
                </c:pt>
                <c:pt idx="228">
                  <c:v>320.31847209263867</c:v>
                </c:pt>
                <c:pt idx="229">
                  <c:v>303.38482920448348</c:v>
                </c:pt>
                <c:pt idx="230">
                  <c:v>248.85452923400226</c:v>
                </c:pt>
                <c:pt idx="231">
                  <c:v>286.58275945702462</c:v>
                </c:pt>
                <c:pt idx="232">
                  <c:v>207.48526194992547</c:v>
                </c:pt>
                <c:pt idx="233">
                  <c:v>286.68507008879573</c:v>
                </c:pt>
                <c:pt idx="234">
                  <c:v>253.67457148211665</c:v>
                </c:pt>
                <c:pt idx="235">
                  <c:v>273.1807852470202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0C1-4859-8C75-36D04CDD3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188256"/>
        <c:axId val="315187472"/>
      </c:scatterChart>
      <c:valAx>
        <c:axId val="31518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Interlayer Temperature (</a:t>
                </a:r>
                <a:r>
                  <a:rPr lang="en-US" baseline="30000"/>
                  <a:t>o</a:t>
                </a:r>
                <a:r>
                  <a:rPr lang="en-US" baseline="0"/>
                  <a:t>F</a:t>
                </a:r>
                <a:r>
                  <a:rPr lang="en-US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5187472"/>
        <c:crosses val="autoZero"/>
        <c:crossBetween val="midCat"/>
      </c:valAx>
      <c:valAx>
        <c:axId val="31518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/>
                  <a:t>ISLAB Interlayer </a:t>
                </a:r>
                <a:r>
                  <a:rPr lang="en-US" dirty="0" err="1"/>
                  <a:t>Totski</a:t>
                </a:r>
                <a:r>
                  <a:rPr lang="en-US" dirty="0"/>
                  <a:t> k value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0.177295494313210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5188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48381452318461"/>
          <c:y val="4.9954586739327886E-2"/>
          <c:w val="0.59713517060367449"/>
          <c:h val="0.7707670409350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Overlay Loaded Deflection at 300k cycles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PowerPoint]Sheet1'!$A$2:$A$9</c:f>
              <c:strCache>
                <c:ptCount val="8"/>
                <c:pt idx="0">
                  <c:v>F15</c:v>
                </c:pt>
                <c:pt idx="1">
                  <c:v>F10</c:v>
                </c:pt>
                <c:pt idx="2">
                  <c:v>MNDAU</c:v>
                </c:pt>
                <c:pt idx="3">
                  <c:v>MNDAM</c:v>
                </c:pt>
                <c:pt idx="4">
                  <c:v>MNONU</c:v>
                </c:pt>
                <c:pt idx="5">
                  <c:v>MIDAU</c:v>
                </c:pt>
                <c:pt idx="6">
                  <c:v>MIOAU</c:v>
                </c:pt>
                <c:pt idx="7">
                  <c:v>PADNU</c:v>
                </c:pt>
              </c:strCache>
            </c:strRef>
          </c:cat>
          <c:val>
            <c:numRef>
              <c:f>'[Chart in Microsoft PowerPoint]Sheet1'!$B$2:$B$9</c:f>
              <c:numCache>
                <c:formatCode>General</c:formatCode>
                <c:ptCount val="8"/>
                <c:pt idx="0">
                  <c:v>5.6</c:v>
                </c:pt>
                <c:pt idx="1">
                  <c:v>4.0999999999999996</c:v>
                </c:pt>
                <c:pt idx="2">
                  <c:v>10.1</c:v>
                </c:pt>
                <c:pt idx="3">
                  <c:v>7.4</c:v>
                </c:pt>
                <c:pt idx="4">
                  <c:v>18.399999999999999</c:v>
                </c:pt>
                <c:pt idx="5">
                  <c:v>6.8</c:v>
                </c:pt>
                <c:pt idx="6">
                  <c:v>4.9000000000000004</c:v>
                </c:pt>
                <c:pt idx="7">
                  <c:v>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12-47E9-83F1-7F4FD1AEB30A}"/>
            </c:ext>
          </c:extLst>
        </c:ser>
        <c:ser>
          <c:idx val="1"/>
          <c:order val="1"/>
          <c:tx>
            <c:v>Avg Elastic Deflection Amplitude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'[Chart in Microsoft PowerPoint]Sheet1'!$A$2:$A$9</c:f>
              <c:strCache>
                <c:ptCount val="8"/>
                <c:pt idx="0">
                  <c:v>F15</c:v>
                </c:pt>
                <c:pt idx="1">
                  <c:v>F10</c:v>
                </c:pt>
                <c:pt idx="2">
                  <c:v>MNDAU</c:v>
                </c:pt>
                <c:pt idx="3">
                  <c:v>MNDAM</c:v>
                </c:pt>
                <c:pt idx="4">
                  <c:v>MNONU</c:v>
                </c:pt>
                <c:pt idx="5">
                  <c:v>MIDAU</c:v>
                </c:pt>
                <c:pt idx="6">
                  <c:v>MIOAU</c:v>
                </c:pt>
                <c:pt idx="7">
                  <c:v>PADNU</c:v>
                </c:pt>
              </c:strCache>
            </c:strRef>
          </c:cat>
          <c:val>
            <c:numRef>
              <c:f>'[Chart in Microsoft PowerPoint]Sheet1'!$C$2:$C$9</c:f>
              <c:numCache>
                <c:formatCode>General</c:formatCode>
                <c:ptCount val="8"/>
                <c:pt idx="0">
                  <c:v>5.7</c:v>
                </c:pt>
                <c:pt idx="1">
                  <c:v>4.3</c:v>
                </c:pt>
                <c:pt idx="2">
                  <c:v>2.6</c:v>
                </c:pt>
                <c:pt idx="3">
                  <c:v>2</c:v>
                </c:pt>
                <c:pt idx="4">
                  <c:v>3.5</c:v>
                </c:pt>
                <c:pt idx="5">
                  <c:v>1.9</c:v>
                </c:pt>
                <c:pt idx="6">
                  <c:v>2.2000000000000002</c:v>
                </c:pt>
                <c:pt idx="7">
                  <c:v>2.2400000000000002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12-47E9-83F1-7F4FD1AEB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5185120"/>
        <c:axId val="315188648"/>
      </c:barChart>
      <c:catAx>
        <c:axId val="31518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188648"/>
        <c:crosses val="autoZero"/>
        <c:auto val="1"/>
        <c:lblAlgn val="ctr"/>
        <c:lblOffset val="100"/>
        <c:noMultiLvlLbl val="0"/>
      </c:catAx>
      <c:valAx>
        <c:axId val="31518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Deflection (mils)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18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8905603378304"/>
          <c:y val="0.21122589393435978"/>
          <c:w val="0.25238101487314085"/>
          <c:h val="0.56539724087622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All Sections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2214829396325459"/>
                  <c:y val="0.451642123681908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baseline="0" dirty="0"/>
                      <a:t>y = 0.9891x + 1E-05</a:t>
                    </a:r>
                    <a:br>
                      <a:rPr lang="en-US" baseline="0" dirty="0"/>
                    </a:br>
                    <a:r>
                      <a:rPr lang="en-US" baseline="0" dirty="0"/>
                      <a:t>R² = 0.84</a:t>
                    </a:r>
                    <a:endParaRPr lang="en-US" dirty="0"/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 w="25400">
                  <a:noFill/>
                </a:ln>
              </c:spPr>
            </c:trendlineLbl>
          </c:trendline>
          <c:xVal>
            <c:numRef>
              <c:f>Sheet38!$G$2:$G$203</c:f>
              <c:numCache>
                <c:formatCode>0.000</c:formatCode>
                <c:ptCount val="202"/>
                <c:pt idx="0">
                  <c:v>6.5206692913385836E-2</c:v>
                </c:pt>
                <c:pt idx="1">
                  <c:v>0.10949803149606299</c:v>
                </c:pt>
                <c:pt idx="2">
                  <c:v>0.12467191601049869</c:v>
                </c:pt>
                <c:pt idx="3">
                  <c:v>0.11711648112951401</c:v>
                </c:pt>
                <c:pt idx="4">
                  <c:v>0.132652937613568</c:v>
                </c:pt>
                <c:pt idx="6">
                  <c:v>1.1930326890956812E-3</c:v>
                </c:pt>
                <c:pt idx="7">
                  <c:v>1.5994094488188976E-2</c:v>
                </c:pt>
                <c:pt idx="8">
                  <c:v>3.280839895013124E-2</c:v>
                </c:pt>
                <c:pt idx="10">
                  <c:v>1.26581484514964E-2</c:v>
                </c:pt>
                <c:pt idx="11">
                  <c:v>3.280839895013124E-2</c:v>
                </c:pt>
                <c:pt idx="12">
                  <c:v>8.406043839114706E-2</c:v>
                </c:pt>
                <c:pt idx="14">
                  <c:v>1.4896786550329858E-2</c:v>
                </c:pt>
                <c:pt idx="15">
                  <c:v>9.5765056394977663E-2</c:v>
                </c:pt>
                <c:pt idx="17">
                  <c:v>2.1281123643328369E-2</c:v>
                </c:pt>
                <c:pt idx="18">
                  <c:v>0.10002128112364332</c:v>
                </c:pt>
                <c:pt idx="20">
                  <c:v>1.2303149606299213E-2</c:v>
                </c:pt>
                <c:pt idx="21">
                  <c:v>2.49212598425196E-2</c:v>
                </c:pt>
                <c:pt idx="22">
                  <c:v>3.3690944881889701E-2</c:v>
                </c:pt>
                <c:pt idx="23">
                  <c:v>5.7824803149606301E-2</c:v>
                </c:pt>
                <c:pt idx="25">
                  <c:v>0.12505789717461788</c:v>
                </c:pt>
                <c:pt idx="27">
                  <c:v>3.3218503937007877E-2</c:v>
                </c:pt>
                <c:pt idx="28">
                  <c:v>6.8897637795275593E-2</c:v>
                </c:pt>
                <c:pt idx="30">
                  <c:v>1.1023622047244096E-2</c:v>
                </c:pt>
                <c:pt idx="31">
                  <c:v>9.4488188976377951E-3</c:v>
                </c:pt>
                <c:pt idx="32">
                  <c:v>1.1023622047244096E-2</c:v>
                </c:pt>
                <c:pt idx="33">
                  <c:v>2.8346456692913385E-2</c:v>
                </c:pt>
                <c:pt idx="35">
                  <c:v>0</c:v>
                </c:pt>
                <c:pt idx="36">
                  <c:v>9.3175853018372709E-2</c:v>
                </c:pt>
                <c:pt idx="37">
                  <c:v>0.14698162729658792</c:v>
                </c:pt>
                <c:pt idx="39">
                  <c:v>0</c:v>
                </c:pt>
                <c:pt idx="40">
                  <c:v>0</c:v>
                </c:pt>
                <c:pt idx="41">
                  <c:v>4.7244094488188976E-3</c:v>
                </c:pt>
                <c:pt idx="42">
                  <c:v>1.889763779527559E-2</c:v>
                </c:pt>
                <c:pt idx="43">
                  <c:v>4.7244094488188976E-3</c:v>
                </c:pt>
                <c:pt idx="44">
                  <c:v>4.7244094488188976E-3</c:v>
                </c:pt>
                <c:pt idx="46">
                  <c:v>0</c:v>
                </c:pt>
                <c:pt idx="47">
                  <c:v>1.1930326890956813E-2</c:v>
                </c:pt>
                <c:pt idx="48">
                  <c:v>0</c:v>
                </c:pt>
                <c:pt idx="49">
                  <c:v>0</c:v>
                </c:pt>
                <c:pt idx="50">
                  <c:v>1.5509424958243857E-2</c:v>
                </c:pt>
                <c:pt idx="51">
                  <c:v>5.9651634454784067E-3</c:v>
                </c:pt>
                <c:pt idx="52">
                  <c:v>1.1072834645669292E-2</c:v>
                </c:pt>
                <c:pt idx="53">
                  <c:v>0</c:v>
                </c:pt>
                <c:pt idx="55">
                  <c:v>0</c:v>
                </c:pt>
                <c:pt idx="56">
                  <c:v>2.3860653781913625E-3</c:v>
                </c:pt>
                <c:pt idx="57">
                  <c:v>0</c:v>
                </c:pt>
                <c:pt idx="58">
                  <c:v>1.1930326890956812E-3</c:v>
                </c:pt>
                <c:pt idx="59">
                  <c:v>1.1930326890956813E-2</c:v>
                </c:pt>
                <c:pt idx="60">
                  <c:v>0</c:v>
                </c:pt>
                <c:pt idx="61">
                  <c:v>1.1930326890956812E-3</c:v>
                </c:pt>
                <c:pt idx="62">
                  <c:v>8.35122882366977E-3</c:v>
                </c:pt>
                <c:pt idx="64">
                  <c:v>7.1120142240284484E-2</c:v>
                </c:pt>
                <c:pt idx="65">
                  <c:v>0.11286089238845146</c:v>
                </c:pt>
                <c:pt idx="66">
                  <c:v>0.10287020574041149</c:v>
                </c:pt>
                <c:pt idx="67">
                  <c:v>0.13716027432054864</c:v>
                </c:pt>
                <c:pt idx="68">
                  <c:v>0.14224028448056897</c:v>
                </c:pt>
                <c:pt idx="69">
                  <c:v>0.14986029972059944</c:v>
                </c:pt>
                <c:pt idx="70">
                  <c:v>0.17145034290068581</c:v>
                </c:pt>
                <c:pt idx="72">
                  <c:v>2.4606299212598425E-3</c:v>
                </c:pt>
                <c:pt idx="73">
                  <c:v>1.5255905511811023E-2</c:v>
                </c:pt>
                <c:pt idx="74">
                  <c:v>1.6732283464566931E-2</c:v>
                </c:pt>
                <c:pt idx="75">
                  <c:v>1.8748031496063002E-2</c:v>
                </c:pt>
                <c:pt idx="77">
                  <c:v>0</c:v>
                </c:pt>
                <c:pt idx="78">
                  <c:v>2.1653543307086614E-2</c:v>
                </c:pt>
                <c:pt idx="79">
                  <c:v>1.8228346456692902E-2</c:v>
                </c:pt>
                <c:pt idx="80">
                  <c:v>2.24803149606299E-2</c:v>
                </c:pt>
                <c:pt idx="82">
                  <c:v>2.4606299212598425E-3</c:v>
                </c:pt>
                <c:pt idx="83">
                  <c:v>1.5255905511811023E-2</c:v>
                </c:pt>
                <c:pt idx="84">
                  <c:v>1.6732283464566931E-2</c:v>
                </c:pt>
                <c:pt idx="85">
                  <c:v>1.5748031496062992E-2</c:v>
                </c:pt>
                <c:pt idx="86">
                  <c:v>2.2637795275590549E-2</c:v>
                </c:pt>
                <c:pt idx="87">
                  <c:v>6.1515748031496065E-2</c:v>
                </c:pt>
                <c:pt idx="88">
                  <c:v>7.0866141732283477E-2</c:v>
                </c:pt>
                <c:pt idx="89">
                  <c:v>7.1802024746906598E-2</c:v>
                </c:pt>
                <c:pt idx="90">
                  <c:v>6.8897637795275607E-2</c:v>
                </c:pt>
                <c:pt idx="91">
                  <c:v>7.3713695624112605E-2</c:v>
                </c:pt>
                <c:pt idx="93">
                  <c:v>0</c:v>
                </c:pt>
                <c:pt idx="94">
                  <c:v>2.952755905511811E-3</c:v>
                </c:pt>
                <c:pt idx="95">
                  <c:v>4.4291338582677182E-3</c:v>
                </c:pt>
                <c:pt idx="96">
                  <c:v>0</c:v>
                </c:pt>
                <c:pt idx="97">
                  <c:v>7.8740157480314942E-3</c:v>
                </c:pt>
                <c:pt idx="98">
                  <c:v>2.3129921259842527E-2</c:v>
                </c:pt>
                <c:pt idx="99">
                  <c:v>3.0511811023622049E-2</c:v>
                </c:pt>
                <c:pt idx="100">
                  <c:v>3.5433070866141732E-2</c:v>
                </c:pt>
                <c:pt idx="101">
                  <c:v>5.5664916885389326E-2</c:v>
                </c:pt>
                <c:pt idx="102">
                  <c:v>6.8569553805774272E-2</c:v>
                </c:pt>
                <c:pt idx="104">
                  <c:v>1.156484516584E-2</c:v>
                </c:pt>
                <c:pt idx="105">
                  <c:v>1.6647813565331675E-2</c:v>
                </c:pt>
                <c:pt idx="106">
                  <c:v>2.2510596178195799E-2</c:v>
                </c:pt>
                <c:pt idx="107">
                  <c:v>2.4959962052327991E-2</c:v>
                </c:pt>
                <c:pt idx="109">
                  <c:v>9.2570149112122715E-4</c:v>
                </c:pt>
                <c:pt idx="110">
                  <c:v>3.1167624714029743E-3</c:v>
                </c:pt>
                <c:pt idx="111">
                  <c:v>5.2612407759950429E-3</c:v>
                </c:pt>
                <c:pt idx="112">
                  <c:v>5.8511425445238428E-3</c:v>
                </c:pt>
                <c:pt idx="113">
                  <c:v>6.1747506225898899E-3</c:v>
                </c:pt>
                <c:pt idx="115">
                  <c:v>2.6171470360767248E-2</c:v>
                </c:pt>
                <c:pt idx="116">
                  <c:v>2.971286418470221E-2</c:v>
                </c:pt>
                <c:pt idx="117">
                  <c:v>3.1838003414653378E-2</c:v>
                </c:pt>
                <c:pt idx="118">
                  <c:v>3.664140830051095E-2</c:v>
                </c:pt>
                <c:pt idx="120">
                  <c:v>4.483008598711471E-4</c:v>
                </c:pt>
                <c:pt idx="121">
                  <c:v>5.0266899999999997E-4</c:v>
                </c:pt>
                <c:pt idx="122">
                  <c:v>4.9794677920008443E-4</c:v>
                </c:pt>
                <c:pt idx="123">
                  <c:v>4.5135055331686617E-4</c:v>
                </c:pt>
                <c:pt idx="124">
                  <c:v>6.5807458408103845E-4</c:v>
                </c:pt>
                <c:pt idx="126">
                  <c:v>1.3172004844626699E-2</c:v>
                </c:pt>
                <c:pt idx="127">
                  <c:v>1.90365169022578E-2</c:v>
                </c:pt>
                <c:pt idx="128">
                  <c:v>1.4261260379680753E-2</c:v>
                </c:pt>
                <c:pt idx="129">
                  <c:v>2.131314257259519E-2</c:v>
                </c:pt>
                <c:pt idx="130">
                  <c:v>3.0816232029569537E-2</c:v>
                </c:pt>
                <c:pt idx="131">
                  <c:v>3.5156104764639852E-2</c:v>
                </c:pt>
                <c:pt idx="133">
                  <c:v>1.2673041871592476E-2</c:v>
                </c:pt>
                <c:pt idx="134">
                  <c:v>1.0719889427256707E-2</c:v>
                </c:pt>
                <c:pt idx="135">
                  <c:v>2.0309365078572176E-2</c:v>
                </c:pt>
                <c:pt idx="136">
                  <c:v>2.4883917060922231E-2</c:v>
                </c:pt>
                <c:pt idx="137">
                  <c:v>2.6643410530264439E-2</c:v>
                </c:pt>
                <c:pt idx="139">
                  <c:v>9.2339772317231929E-4</c:v>
                </c:pt>
                <c:pt idx="140">
                  <c:v>1.6731053193256341E-3</c:v>
                </c:pt>
                <c:pt idx="141">
                  <c:v>2.2070811366692042E-3</c:v>
                </c:pt>
                <c:pt idx="142">
                  <c:v>2.8885865139906971E-3</c:v>
                </c:pt>
                <c:pt idx="143">
                  <c:v>3.7434447828212421E-3</c:v>
                </c:pt>
                <c:pt idx="144">
                  <c:v>4.3439014584598697E-3</c:v>
                </c:pt>
                <c:pt idx="146">
                  <c:v>0</c:v>
                </c:pt>
                <c:pt idx="147">
                  <c:v>1.2301190298349724E-3</c:v>
                </c:pt>
                <c:pt idx="148">
                  <c:v>3.9419242487646645E-3</c:v>
                </c:pt>
                <c:pt idx="149">
                  <c:v>5.2869704965861578E-3</c:v>
                </c:pt>
                <c:pt idx="150">
                  <c:v>4.3340038352880023E-3</c:v>
                </c:pt>
                <c:pt idx="151">
                  <c:v>5.4267777527539094E-3</c:v>
                </c:pt>
                <c:pt idx="153">
                  <c:v>4.1830809112643995E-3</c:v>
                </c:pt>
                <c:pt idx="154">
                  <c:v>4.89597233996564E-3</c:v>
                </c:pt>
                <c:pt idx="155">
                  <c:v>3.3394664643837222E-3</c:v>
                </c:pt>
                <c:pt idx="156">
                  <c:v>1.0630887872553554E-2</c:v>
                </c:pt>
                <c:pt idx="158">
                  <c:v>1.3588216417501093E-2</c:v>
                </c:pt>
                <c:pt idx="159">
                  <c:v>1.4961095047576733E-2</c:v>
                </c:pt>
                <c:pt idx="160">
                  <c:v>1.444935060620438E-2</c:v>
                </c:pt>
                <c:pt idx="161">
                  <c:v>2.6462109283419733E-2</c:v>
                </c:pt>
                <c:pt idx="163">
                  <c:v>3.2578490000000006E-4</c:v>
                </c:pt>
                <c:pt idx="164">
                  <c:v>9.9395252582491962E-4</c:v>
                </c:pt>
                <c:pt idx="166">
                  <c:v>3.8775170431979682E-3</c:v>
                </c:pt>
                <c:pt idx="167">
                  <c:v>4.1259097483469761E-3</c:v>
                </c:pt>
                <c:pt idx="168">
                  <c:v>1.6052244176084213E-2</c:v>
                </c:pt>
                <c:pt idx="169">
                  <c:v>2.6250220934696634E-2</c:v>
                </c:pt>
                <c:pt idx="170">
                  <c:v>1.9361596540555408E-2</c:v>
                </c:pt>
                <c:pt idx="172">
                  <c:v>5.8250033258094129E-3</c:v>
                </c:pt>
                <c:pt idx="173">
                  <c:v>1.2148219303711728E-2</c:v>
                </c:pt>
                <c:pt idx="174">
                  <c:v>1.5657245203417519E-2</c:v>
                </c:pt>
                <c:pt idx="175">
                  <c:v>1.3762731369252077E-2</c:v>
                </c:pt>
                <c:pt idx="176">
                  <c:v>2.2039872907215326E-2</c:v>
                </c:pt>
                <c:pt idx="178">
                  <c:v>7.7220915264089906E-3</c:v>
                </c:pt>
                <c:pt idx="179">
                  <c:v>7.1940744970399569E-3</c:v>
                </c:pt>
                <c:pt idx="180">
                  <c:v>2.0160218462442099E-2</c:v>
                </c:pt>
                <c:pt idx="181">
                  <c:v>2.6633767648764576E-2</c:v>
                </c:pt>
                <c:pt idx="188" formatCode="General">
                  <c:v>0</c:v>
                </c:pt>
                <c:pt idx="189" formatCode="General">
                  <c:v>5.5774278215223096E-3</c:v>
                </c:pt>
                <c:pt idx="190" formatCode="General">
                  <c:v>1.0498687664042E-2</c:v>
                </c:pt>
                <c:pt idx="191" formatCode="General">
                  <c:v>1.082677165354331E-2</c:v>
                </c:pt>
                <c:pt idx="192" formatCode="General">
                  <c:v>1.4763779527559058E-2</c:v>
                </c:pt>
                <c:pt idx="193" formatCode="General">
                  <c:v>1.9270617488603394E-2</c:v>
                </c:pt>
                <c:pt idx="196" formatCode="General">
                  <c:v>2.952755905511811E-3</c:v>
                </c:pt>
                <c:pt idx="197" formatCode="General">
                  <c:v>1.0826771653543309E-2</c:v>
                </c:pt>
                <c:pt idx="198" formatCode="General">
                  <c:v>7.8740157480314977E-3</c:v>
                </c:pt>
                <c:pt idx="199" formatCode="General">
                  <c:v>1.968503937007874E-3</c:v>
                </c:pt>
                <c:pt idx="200" formatCode="General">
                  <c:v>1.1962447001817082E-2</c:v>
                </c:pt>
                <c:pt idx="201" formatCode="General">
                  <c:v>1.6656571774682008E-2</c:v>
                </c:pt>
              </c:numCache>
            </c:numRef>
          </c:xVal>
          <c:yVal>
            <c:numRef>
              <c:f>Sheet38!$I$2:$I$203</c:f>
              <c:numCache>
                <c:formatCode>General</c:formatCode>
                <c:ptCount val="202"/>
                <c:pt idx="0">
                  <c:v>7.9541796600591366E-2</c:v>
                </c:pt>
                <c:pt idx="1">
                  <c:v>9.9147178537839165E-2</c:v>
                </c:pt>
                <c:pt idx="2">
                  <c:v>0.10967715674369916</c:v>
                </c:pt>
                <c:pt idx="3">
                  <c:v>0.13028949430786965</c:v>
                </c:pt>
                <c:pt idx="4">
                  <c:v>0.14330783078812873</c:v>
                </c:pt>
                <c:pt idx="6">
                  <c:v>2.3756855807934452E-2</c:v>
                </c:pt>
                <c:pt idx="7">
                  <c:v>3.8672189632795485E-2</c:v>
                </c:pt>
                <c:pt idx="8">
                  <c:v>4.3165042199207415E-2</c:v>
                </c:pt>
                <c:pt idx="10">
                  <c:v>1.9172952550895846E-2</c:v>
                </c:pt>
                <c:pt idx="11">
                  <c:v>4.7670998838072437E-2</c:v>
                </c:pt>
                <c:pt idx="12">
                  <c:v>6.5337404206119637E-2</c:v>
                </c:pt>
                <c:pt idx="14">
                  <c:v>5.3150521025343601E-2</c:v>
                </c:pt>
                <c:pt idx="15">
                  <c:v>0.10887065439969729</c:v>
                </c:pt>
                <c:pt idx="17">
                  <c:v>4.7243380833252406E-2</c:v>
                </c:pt>
                <c:pt idx="18">
                  <c:v>0.10296341915028519</c:v>
                </c:pt>
                <c:pt idx="20">
                  <c:v>1.5335203692944227E-2</c:v>
                </c:pt>
                <c:pt idx="21">
                  <c:v>2.5014749786924577E-2</c:v>
                </c:pt>
                <c:pt idx="22">
                  <c:v>3.210146939834127E-2</c:v>
                </c:pt>
                <c:pt idx="23">
                  <c:v>3.5558497668424137E-2</c:v>
                </c:pt>
                <c:pt idx="27">
                  <c:v>4.1136116535500512E-2</c:v>
                </c:pt>
                <c:pt idx="28">
                  <c:v>5.0706709742546242E-2</c:v>
                </c:pt>
                <c:pt idx="30">
                  <c:v>1.989555492542713E-2</c:v>
                </c:pt>
                <c:pt idx="31">
                  <c:v>2.405699682149404E-2</c:v>
                </c:pt>
                <c:pt idx="32">
                  <c:v>3.3896146726794522E-2</c:v>
                </c:pt>
                <c:pt idx="33">
                  <c:v>3.6561604233252498E-2</c:v>
                </c:pt>
                <c:pt idx="39">
                  <c:v>2.0384794811356662E-3</c:v>
                </c:pt>
                <c:pt idx="40">
                  <c:v>5.1226563626484475E-3</c:v>
                </c:pt>
                <c:pt idx="41">
                  <c:v>8.7722167678744925E-3</c:v>
                </c:pt>
                <c:pt idx="42">
                  <c:v>1.6125884997885292E-2</c:v>
                </c:pt>
                <c:pt idx="43">
                  <c:v>2.4327054186440402E-2</c:v>
                </c:pt>
                <c:pt idx="44">
                  <c:v>3.0243143196026896E-2</c:v>
                </c:pt>
                <c:pt idx="46">
                  <c:v>6.3858517361662907E-5</c:v>
                </c:pt>
                <c:pt idx="47">
                  <c:v>3.8572799396299138E-4</c:v>
                </c:pt>
                <c:pt idx="48">
                  <c:v>8.5298640757795719E-4</c:v>
                </c:pt>
                <c:pt idx="49">
                  <c:v>1.8855511452086084E-3</c:v>
                </c:pt>
                <c:pt idx="50">
                  <c:v>3.0320859617726991E-3</c:v>
                </c:pt>
                <c:pt idx="51">
                  <c:v>3.7797401193180561E-3</c:v>
                </c:pt>
                <c:pt idx="52">
                  <c:v>5.3409939993033749E-3</c:v>
                </c:pt>
                <c:pt idx="53">
                  <c:v>6.1326138523344412E-3</c:v>
                </c:pt>
                <c:pt idx="55">
                  <c:v>1.2737983101580395E-5</c:v>
                </c:pt>
                <c:pt idx="56">
                  <c:v>5.478487222588485E-5</c:v>
                </c:pt>
                <c:pt idx="57">
                  <c:v>2.2396666956915227E-4</c:v>
                </c:pt>
                <c:pt idx="58">
                  <c:v>6.3181552876799877E-4</c:v>
                </c:pt>
                <c:pt idx="59">
                  <c:v>1.0741280632968456E-3</c:v>
                </c:pt>
                <c:pt idx="60">
                  <c:v>1.4035424966389951E-3</c:v>
                </c:pt>
                <c:pt idx="61">
                  <c:v>1.494422868180014E-3</c:v>
                </c:pt>
                <c:pt idx="62">
                  <c:v>1.494422868180014E-3</c:v>
                </c:pt>
                <c:pt idx="64">
                  <c:v>4.6865750137093827E-2</c:v>
                </c:pt>
                <c:pt idx="65">
                  <c:v>8.5605590183214481E-2</c:v>
                </c:pt>
                <c:pt idx="66">
                  <c:v>9.3227412876333945E-2</c:v>
                </c:pt>
                <c:pt idx="67">
                  <c:v>0.12843663119188983</c:v>
                </c:pt>
                <c:pt idx="68">
                  <c:v>0.16704592442358712</c:v>
                </c:pt>
                <c:pt idx="69">
                  <c:v>0.19006252064280055</c:v>
                </c:pt>
                <c:pt idx="70">
                  <c:v>0.21325025145049256</c:v>
                </c:pt>
                <c:pt idx="72">
                  <c:v>5.2002562439733956E-3</c:v>
                </c:pt>
                <c:pt idx="73">
                  <c:v>1.4358098069765035E-2</c:v>
                </c:pt>
                <c:pt idx="74">
                  <c:v>1.8629910481920281E-2</c:v>
                </c:pt>
                <c:pt idx="75">
                  <c:v>2.4073355095319979E-2</c:v>
                </c:pt>
                <c:pt idx="77">
                  <c:v>5.2002792804984434E-3</c:v>
                </c:pt>
                <c:pt idx="78">
                  <c:v>1.4361862417604669E-2</c:v>
                </c:pt>
                <c:pt idx="79">
                  <c:v>1.8814731896450332E-2</c:v>
                </c:pt>
                <c:pt idx="80">
                  <c:v>2.4071363606821803E-2</c:v>
                </c:pt>
                <c:pt idx="82">
                  <c:v>5.7355422179176576E-3</c:v>
                </c:pt>
                <c:pt idx="83">
                  <c:v>1.5299835169575929E-2</c:v>
                </c:pt>
                <c:pt idx="84">
                  <c:v>1.8201474793894269E-2</c:v>
                </c:pt>
                <c:pt idx="85">
                  <c:v>2.3122049513241885E-2</c:v>
                </c:pt>
                <c:pt idx="86">
                  <c:v>2.8099257149865459E-2</c:v>
                </c:pt>
                <c:pt idx="87">
                  <c:v>3.56465692469429E-2</c:v>
                </c:pt>
                <c:pt idx="88">
                  <c:v>4.4994240119943622E-2</c:v>
                </c:pt>
                <c:pt idx="89">
                  <c:v>4.7263297973945469E-2</c:v>
                </c:pt>
                <c:pt idx="90">
                  <c:v>5.495700685557222E-2</c:v>
                </c:pt>
                <c:pt idx="91">
                  <c:v>6.3562546426669198E-2</c:v>
                </c:pt>
                <c:pt idx="93">
                  <c:v>5.7355422179176576E-3</c:v>
                </c:pt>
                <c:pt idx="94">
                  <c:v>1.5299835169575929E-2</c:v>
                </c:pt>
                <c:pt idx="95">
                  <c:v>1.8201474793894269E-2</c:v>
                </c:pt>
                <c:pt idx="96">
                  <c:v>2.3122049513241885E-2</c:v>
                </c:pt>
                <c:pt idx="97">
                  <c:v>2.8099257149865459E-2</c:v>
                </c:pt>
                <c:pt idx="98">
                  <c:v>3.56465692469429E-2</c:v>
                </c:pt>
                <c:pt idx="99">
                  <c:v>4.4994240119943622E-2</c:v>
                </c:pt>
                <c:pt idx="100">
                  <c:v>4.7263297973945469E-2</c:v>
                </c:pt>
                <c:pt idx="101">
                  <c:v>5.495700685557222E-2</c:v>
                </c:pt>
                <c:pt idx="102">
                  <c:v>6.3562546426669198E-2</c:v>
                </c:pt>
                <c:pt idx="104">
                  <c:v>6.511331019439996E-4</c:v>
                </c:pt>
                <c:pt idx="105">
                  <c:v>1.7886439406740763E-3</c:v>
                </c:pt>
                <c:pt idx="106">
                  <c:v>5.194016396552893E-3</c:v>
                </c:pt>
                <c:pt idx="107">
                  <c:v>6.430704616806825E-3</c:v>
                </c:pt>
                <c:pt idx="109">
                  <c:v>3.3861447332171274E-3</c:v>
                </c:pt>
                <c:pt idx="110">
                  <c:v>6.0719058966962718E-3</c:v>
                </c:pt>
                <c:pt idx="111">
                  <c:v>7.4950560056499501E-3</c:v>
                </c:pt>
                <c:pt idx="112">
                  <c:v>1.3800759266503142E-2</c:v>
                </c:pt>
                <c:pt idx="113">
                  <c:v>1.5528716228461662E-2</c:v>
                </c:pt>
                <c:pt idx="115">
                  <c:v>7.4025983503574781E-3</c:v>
                </c:pt>
                <c:pt idx="116">
                  <c:v>8.6770444158647021E-3</c:v>
                </c:pt>
                <c:pt idx="117">
                  <c:v>1.0068968394944916E-2</c:v>
                </c:pt>
                <c:pt idx="118">
                  <c:v>1.1574974180852819E-2</c:v>
                </c:pt>
                <c:pt idx="120">
                  <c:v>1.5775762641237432E-4</c:v>
                </c:pt>
                <c:pt idx="121">
                  <c:v>6.4491387676283843E-4</c:v>
                </c:pt>
                <c:pt idx="122">
                  <c:v>1.134037381729193E-3</c:v>
                </c:pt>
                <c:pt idx="123">
                  <c:v>2.7253432743621466E-3</c:v>
                </c:pt>
                <c:pt idx="124">
                  <c:v>3.2966144564572667E-3</c:v>
                </c:pt>
                <c:pt idx="126">
                  <c:v>1.7267697526586009E-2</c:v>
                </c:pt>
                <c:pt idx="127">
                  <c:v>2.0308303939976048E-2</c:v>
                </c:pt>
                <c:pt idx="128">
                  <c:v>2.1932553356732613E-2</c:v>
                </c:pt>
                <c:pt idx="129">
                  <c:v>2.3624692175325968E-2</c:v>
                </c:pt>
                <c:pt idx="130">
                  <c:v>2.9126106269317192E-2</c:v>
                </c:pt>
                <c:pt idx="131">
                  <c:v>3.1100993868951408E-2</c:v>
                </c:pt>
                <c:pt idx="133">
                  <c:v>1.3674604166733929E-3</c:v>
                </c:pt>
                <c:pt idx="134">
                  <c:v>2.6557994893761441E-3</c:v>
                </c:pt>
                <c:pt idx="135">
                  <c:v>3.3135242799388759E-3</c:v>
                </c:pt>
                <c:pt idx="136">
                  <c:v>6.2277292604933122E-3</c:v>
                </c:pt>
                <c:pt idx="137">
                  <c:v>7.0263291178546631E-3</c:v>
                </c:pt>
                <c:pt idx="139">
                  <c:v>3.3861170739616342E-3</c:v>
                </c:pt>
                <c:pt idx="140">
                  <c:v>6.0718724167037243E-3</c:v>
                </c:pt>
                <c:pt idx="141">
                  <c:v>7.4950194340358276E-3</c:v>
                </c:pt>
                <c:pt idx="142">
                  <c:v>8.9776652115608566E-3</c:v>
                </c:pt>
                <c:pt idx="143">
                  <c:v>1.3798148446088565E-2</c:v>
                </c:pt>
                <c:pt idx="144">
                  <c:v>1.5528648115058436E-2</c:v>
                </c:pt>
                <c:pt idx="146">
                  <c:v>1.9564327130936244E-4</c:v>
                </c:pt>
                <c:pt idx="147">
                  <c:v>1.7820058617944265E-3</c:v>
                </c:pt>
                <c:pt idx="148">
                  <c:v>2.8150038988635812E-3</c:v>
                </c:pt>
                <c:pt idx="149">
                  <c:v>4.0128890521033455E-3</c:v>
                </c:pt>
                <c:pt idx="150">
                  <c:v>7.6723519067691225E-3</c:v>
                </c:pt>
                <c:pt idx="151">
                  <c:v>9.0106254044726008E-3</c:v>
                </c:pt>
                <c:pt idx="153">
                  <c:v>8.7946868271282317E-3</c:v>
                </c:pt>
                <c:pt idx="154">
                  <c:v>9.9986184816586183E-3</c:v>
                </c:pt>
                <c:pt idx="155">
                  <c:v>1.1265294300531421E-2</c:v>
                </c:pt>
                <c:pt idx="156">
                  <c:v>1.5383502800377102E-2</c:v>
                </c:pt>
                <c:pt idx="158">
                  <c:v>9.4806427120809524E-3</c:v>
                </c:pt>
                <c:pt idx="159">
                  <c:v>1.3449968816813321E-2</c:v>
                </c:pt>
                <c:pt idx="160">
                  <c:v>1.5484659385902056E-2</c:v>
                </c:pt>
                <c:pt idx="161">
                  <c:v>1.7604413017105813E-2</c:v>
                </c:pt>
                <c:pt idx="163">
                  <c:v>1.7465734647945406E-4</c:v>
                </c:pt>
                <c:pt idx="164">
                  <c:v>1.7389842943190835E-3</c:v>
                </c:pt>
                <c:pt idx="166">
                  <c:v>1.2299744275073128E-3</c:v>
                </c:pt>
                <c:pt idx="167">
                  <c:v>2.0750274915922518E-3</c:v>
                </c:pt>
                <c:pt idx="168">
                  <c:v>2.5231326074364202E-3</c:v>
                </c:pt>
                <c:pt idx="169">
                  <c:v>4.5086210250441048E-3</c:v>
                </c:pt>
                <c:pt idx="170">
                  <c:v>5.052714201796594E-3</c:v>
                </c:pt>
                <c:pt idx="172">
                  <c:v>2.8026901599022816E-3</c:v>
                </c:pt>
                <c:pt idx="173">
                  <c:v>5.2136043498859702E-3</c:v>
                </c:pt>
                <c:pt idx="174">
                  <c:v>6.4444214087701285E-3</c:v>
                </c:pt>
                <c:pt idx="175">
                  <c:v>7.726710916689322E-3</c:v>
                </c:pt>
                <c:pt idx="176">
                  <c:v>1.3399417898174035E-2</c:v>
                </c:pt>
                <c:pt idx="178">
                  <c:v>6.8884350719064383E-4</c:v>
                </c:pt>
                <c:pt idx="179">
                  <c:v>2.8074021974522504E-3</c:v>
                </c:pt>
                <c:pt idx="180">
                  <c:v>4.0201085901757985E-3</c:v>
                </c:pt>
                <c:pt idx="181">
                  <c:v>5.1823320306265764E-3</c:v>
                </c:pt>
                <c:pt idx="188">
                  <c:v>2.1436353825317572E-3</c:v>
                </c:pt>
                <c:pt idx="189">
                  <c:v>2.1436353825317572E-3</c:v>
                </c:pt>
                <c:pt idx="190">
                  <c:v>5.6376917633570514E-3</c:v>
                </c:pt>
                <c:pt idx="191">
                  <c:v>7.2251883914905141E-3</c:v>
                </c:pt>
                <c:pt idx="192">
                  <c:v>9.7651472409593654E-3</c:v>
                </c:pt>
                <c:pt idx="193">
                  <c:v>1.3257716013495291E-2</c:v>
                </c:pt>
                <c:pt idx="196">
                  <c:v>2.1436353825520192E-3</c:v>
                </c:pt>
                <c:pt idx="197">
                  <c:v>2.1436353825520192E-3</c:v>
                </c:pt>
                <c:pt idx="198">
                  <c:v>5.6376917633770614E-3</c:v>
                </c:pt>
                <c:pt idx="199">
                  <c:v>7.225188391510525E-3</c:v>
                </c:pt>
                <c:pt idx="200">
                  <c:v>9.7651472409793754E-3</c:v>
                </c:pt>
                <c:pt idx="201">
                  <c:v>1.3257716013515301E-2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EBB-4BE9-968D-69980083B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186296"/>
        <c:axId val="315186688"/>
      </c:scatterChart>
      <c:valAx>
        <c:axId val="315186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Measured Average Joint Faulting (in)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15186688"/>
        <c:crosses val="autoZero"/>
        <c:crossBetween val="midCat"/>
      </c:valAx>
      <c:valAx>
        <c:axId val="315186688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Predicted Average Joint Faulting (in)</a:t>
                </a:r>
              </a:p>
            </c:rich>
          </c:tx>
          <c:layout/>
          <c:overlay val="0"/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315186296"/>
        <c:crosses val="autoZero"/>
        <c:crossBetween val="midCat"/>
        <c:majorUnit val="5.000000000000001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trendlineType val="linear"/>
            <c:dispRSqr val="1"/>
            <c:dispEq val="1"/>
            <c:trendlineLbl>
              <c:layout>
                <c:manualLayout>
                  <c:x val="0.11808519750930715"/>
                  <c:y val="0.50241664236414896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050" b="0" baseline="0" dirty="0"/>
                      <a:t>y = 0.998x - 0.003</a:t>
                    </a:r>
                    <a:br>
                      <a:rPr lang="en-US" sz="1050" b="0" baseline="0" dirty="0"/>
                    </a:br>
                    <a:r>
                      <a:rPr lang="en-US" sz="1050" b="0" baseline="0" dirty="0"/>
                      <a:t>R² = 0.71</a:t>
                    </a:r>
                    <a:endParaRPr lang="en-US" sz="1050" b="0" dirty="0"/>
                  </a:p>
                </c:rich>
              </c:tx>
              <c:numFmt formatCode="General" sourceLinked="0"/>
            </c:trendlineLbl>
          </c:trendline>
          <c:trendline>
            <c:trendlineType val="linear"/>
            <c:dispRSqr val="0"/>
            <c:dispEq val="0"/>
          </c:trendline>
          <c:xVal>
            <c:numRef>
              <c:f>Sheet38!$G$2:$G$203</c:f>
              <c:numCache>
                <c:formatCode>0.000</c:formatCode>
                <c:ptCount val="202"/>
                <c:pt idx="0">
                  <c:v>6.5206692913385836E-2</c:v>
                </c:pt>
                <c:pt idx="1">
                  <c:v>0.10949803149606299</c:v>
                </c:pt>
                <c:pt idx="2">
                  <c:v>0.12467191601049869</c:v>
                </c:pt>
                <c:pt idx="3">
                  <c:v>0.11711648112951401</c:v>
                </c:pt>
                <c:pt idx="4">
                  <c:v>0.132652937613568</c:v>
                </c:pt>
                <c:pt idx="6">
                  <c:v>1.1930326890956812E-3</c:v>
                </c:pt>
                <c:pt idx="7">
                  <c:v>1.5994094488188976E-2</c:v>
                </c:pt>
                <c:pt idx="8">
                  <c:v>3.280839895013124E-2</c:v>
                </c:pt>
                <c:pt idx="10">
                  <c:v>1.26581484514964E-2</c:v>
                </c:pt>
                <c:pt idx="11">
                  <c:v>3.280839895013124E-2</c:v>
                </c:pt>
                <c:pt idx="12">
                  <c:v>8.406043839114706E-2</c:v>
                </c:pt>
                <c:pt idx="14">
                  <c:v>1.4896786550329858E-2</c:v>
                </c:pt>
                <c:pt idx="15">
                  <c:v>9.5765056394977663E-2</c:v>
                </c:pt>
                <c:pt idx="17">
                  <c:v>2.1281123643328369E-2</c:v>
                </c:pt>
                <c:pt idx="18">
                  <c:v>0.10002128112364332</c:v>
                </c:pt>
                <c:pt idx="20">
                  <c:v>1.2303149606299213E-2</c:v>
                </c:pt>
                <c:pt idx="21">
                  <c:v>2.49212598425196E-2</c:v>
                </c:pt>
                <c:pt idx="22">
                  <c:v>3.3690944881889701E-2</c:v>
                </c:pt>
                <c:pt idx="23">
                  <c:v>5.7824803149606301E-2</c:v>
                </c:pt>
                <c:pt idx="25">
                  <c:v>0.12505789717461788</c:v>
                </c:pt>
                <c:pt idx="27">
                  <c:v>3.3218503937007877E-2</c:v>
                </c:pt>
                <c:pt idx="28">
                  <c:v>6.8897637795275593E-2</c:v>
                </c:pt>
                <c:pt idx="30">
                  <c:v>1.1023622047244096E-2</c:v>
                </c:pt>
                <c:pt idx="31">
                  <c:v>9.4488188976377951E-3</c:v>
                </c:pt>
                <c:pt idx="32">
                  <c:v>1.1023622047244096E-2</c:v>
                </c:pt>
                <c:pt idx="33">
                  <c:v>2.8346456692913385E-2</c:v>
                </c:pt>
                <c:pt idx="35">
                  <c:v>0</c:v>
                </c:pt>
                <c:pt idx="36">
                  <c:v>9.3175853018372709E-2</c:v>
                </c:pt>
                <c:pt idx="37">
                  <c:v>0.14698162729658792</c:v>
                </c:pt>
                <c:pt idx="39">
                  <c:v>0</c:v>
                </c:pt>
                <c:pt idx="40">
                  <c:v>0</c:v>
                </c:pt>
                <c:pt idx="41">
                  <c:v>4.7244094488188976E-3</c:v>
                </c:pt>
                <c:pt idx="42">
                  <c:v>1.889763779527559E-2</c:v>
                </c:pt>
                <c:pt idx="43">
                  <c:v>4.7244094488188976E-3</c:v>
                </c:pt>
                <c:pt idx="44">
                  <c:v>4.7244094488188976E-3</c:v>
                </c:pt>
                <c:pt idx="46">
                  <c:v>0</c:v>
                </c:pt>
                <c:pt idx="47">
                  <c:v>1.1930326890956813E-2</c:v>
                </c:pt>
                <c:pt idx="48">
                  <c:v>0</c:v>
                </c:pt>
                <c:pt idx="49">
                  <c:v>0</c:v>
                </c:pt>
                <c:pt idx="50">
                  <c:v>1.5509424958243857E-2</c:v>
                </c:pt>
                <c:pt idx="51">
                  <c:v>5.9651634454784067E-3</c:v>
                </c:pt>
                <c:pt idx="52">
                  <c:v>1.1072834645669292E-2</c:v>
                </c:pt>
                <c:pt idx="53">
                  <c:v>0</c:v>
                </c:pt>
                <c:pt idx="55">
                  <c:v>0</c:v>
                </c:pt>
                <c:pt idx="56">
                  <c:v>2.3860653781913625E-3</c:v>
                </c:pt>
                <c:pt idx="57">
                  <c:v>0</c:v>
                </c:pt>
                <c:pt idx="58">
                  <c:v>1.1930326890956812E-3</c:v>
                </c:pt>
                <c:pt idx="59">
                  <c:v>1.1930326890956813E-2</c:v>
                </c:pt>
                <c:pt idx="60">
                  <c:v>0</c:v>
                </c:pt>
                <c:pt idx="61">
                  <c:v>1.1930326890956812E-3</c:v>
                </c:pt>
                <c:pt idx="62">
                  <c:v>8.35122882366977E-3</c:v>
                </c:pt>
                <c:pt idx="64">
                  <c:v>7.1120142240284484E-2</c:v>
                </c:pt>
                <c:pt idx="65">
                  <c:v>0.11286089238845146</c:v>
                </c:pt>
                <c:pt idx="66">
                  <c:v>0.10287020574041149</c:v>
                </c:pt>
                <c:pt idx="67">
                  <c:v>0.13716027432054864</c:v>
                </c:pt>
                <c:pt idx="68">
                  <c:v>0.14224028448056897</c:v>
                </c:pt>
                <c:pt idx="69">
                  <c:v>0.14986029972059944</c:v>
                </c:pt>
                <c:pt idx="70">
                  <c:v>0.17145034290068581</c:v>
                </c:pt>
                <c:pt idx="72">
                  <c:v>2.4606299212598425E-3</c:v>
                </c:pt>
                <c:pt idx="73">
                  <c:v>1.5255905511811023E-2</c:v>
                </c:pt>
                <c:pt idx="74">
                  <c:v>1.6732283464566931E-2</c:v>
                </c:pt>
                <c:pt idx="75">
                  <c:v>1.8748031496063002E-2</c:v>
                </c:pt>
                <c:pt idx="77">
                  <c:v>0</c:v>
                </c:pt>
                <c:pt idx="78">
                  <c:v>2.1653543307086614E-2</c:v>
                </c:pt>
                <c:pt idx="79">
                  <c:v>1.8228346456692902E-2</c:v>
                </c:pt>
                <c:pt idx="80">
                  <c:v>2.24803149606299E-2</c:v>
                </c:pt>
                <c:pt idx="82">
                  <c:v>2.4606299212598425E-3</c:v>
                </c:pt>
                <c:pt idx="83">
                  <c:v>1.5255905511811023E-2</c:v>
                </c:pt>
                <c:pt idx="84">
                  <c:v>1.6732283464566931E-2</c:v>
                </c:pt>
                <c:pt idx="85">
                  <c:v>1.5748031496062992E-2</c:v>
                </c:pt>
                <c:pt idx="86">
                  <c:v>2.2637795275590549E-2</c:v>
                </c:pt>
                <c:pt idx="87">
                  <c:v>6.1515748031496065E-2</c:v>
                </c:pt>
                <c:pt idx="88">
                  <c:v>7.0866141732283477E-2</c:v>
                </c:pt>
                <c:pt idx="89">
                  <c:v>7.1802024746906598E-2</c:v>
                </c:pt>
                <c:pt idx="90">
                  <c:v>6.8897637795275607E-2</c:v>
                </c:pt>
                <c:pt idx="91">
                  <c:v>7.3713695624112605E-2</c:v>
                </c:pt>
                <c:pt idx="93">
                  <c:v>0</c:v>
                </c:pt>
                <c:pt idx="94">
                  <c:v>2.952755905511811E-3</c:v>
                </c:pt>
                <c:pt idx="95">
                  <c:v>4.4291338582677182E-3</c:v>
                </c:pt>
                <c:pt idx="96">
                  <c:v>0</c:v>
                </c:pt>
                <c:pt idx="97">
                  <c:v>7.8740157480314942E-3</c:v>
                </c:pt>
                <c:pt idx="98">
                  <c:v>2.3129921259842527E-2</c:v>
                </c:pt>
                <c:pt idx="99">
                  <c:v>3.0511811023622049E-2</c:v>
                </c:pt>
                <c:pt idx="100">
                  <c:v>3.5433070866141732E-2</c:v>
                </c:pt>
                <c:pt idx="101">
                  <c:v>5.5664916885389326E-2</c:v>
                </c:pt>
                <c:pt idx="102">
                  <c:v>6.8569553805774272E-2</c:v>
                </c:pt>
                <c:pt idx="104">
                  <c:v>1.156484516584E-2</c:v>
                </c:pt>
                <c:pt idx="105">
                  <c:v>1.6647813565331675E-2</c:v>
                </c:pt>
                <c:pt idx="106">
                  <c:v>2.2510596178195799E-2</c:v>
                </c:pt>
                <c:pt idx="107">
                  <c:v>2.4959962052327991E-2</c:v>
                </c:pt>
                <c:pt idx="109">
                  <c:v>9.2570149112122715E-4</c:v>
                </c:pt>
                <c:pt idx="110">
                  <c:v>3.1167624714029743E-3</c:v>
                </c:pt>
                <c:pt idx="111">
                  <c:v>5.2612407759950429E-3</c:v>
                </c:pt>
                <c:pt idx="112">
                  <c:v>5.8511425445238428E-3</c:v>
                </c:pt>
                <c:pt idx="113">
                  <c:v>6.1747506225898899E-3</c:v>
                </c:pt>
                <c:pt idx="115">
                  <c:v>2.6171470360767248E-2</c:v>
                </c:pt>
                <c:pt idx="116">
                  <c:v>2.971286418470221E-2</c:v>
                </c:pt>
                <c:pt idx="117">
                  <c:v>3.1838003414653378E-2</c:v>
                </c:pt>
                <c:pt idx="118">
                  <c:v>3.664140830051095E-2</c:v>
                </c:pt>
                <c:pt idx="120">
                  <c:v>4.483008598711471E-4</c:v>
                </c:pt>
                <c:pt idx="121">
                  <c:v>5.0266899999999997E-4</c:v>
                </c:pt>
                <c:pt idx="122">
                  <c:v>4.9794677920008443E-4</c:v>
                </c:pt>
                <c:pt idx="123">
                  <c:v>4.5135055331686617E-4</c:v>
                </c:pt>
                <c:pt idx="124">
                  <c:v>6.5807458408103845E-4</c:v>
                </c:pt>
                <c:pt idx="126">
                  <c:v>1.3172004844626699E-2</c:v>
                </c:pt>
                <c:pt idx="127">
                  <c:v>1.90365169022578E-2</c:v>
                </c:pt>
                <c:pt idx="128">
                  <c:v>1.4261260379680753E-2</c:v>
                </c:pt>
                <c:pt idx="129">
                  <c:v>2.131314257259519E-2</c:v>
                </c:pt>
                <c:pt idx="130">
                  <c:v>3.0816232029569537E-2</c:v>
                </c:pt>
                <c:pt idx="131">
                  <c:v>3.5156104764639852E-2</c:v>
                </c:pt>
                <c:pt idx="133">
                  <c:v>1.2673041871592476E-2</c:v>
                </c:pt>
                <c:pt idx="134">
                  <c:v>1.0719889427256707E-2</c:v>
                </c:pt>
                <c:pt idx="135">
                  <c:v>2.0309365078572176E-2</c:v>
                </c:pt>
                <c:pt idx="136">
                  <c:v>2.4883917060922231E-2</c:v>
                </c:pt>
                <c:pt idx="137">
                  <c:v>2.6643410530264439E-2</c:v>
                </c:pt>
                <c:pt idx="139">
                  <c:v>9.2339772317231929E-4</c:v>
                </c:pt>
                <c:pt idx="140">
                  <c:v>1.6731053193256341E-3</c:v>
                </c:pt>
                <c:pt idx="141">
                  <c:v>2.2070811366692042E-3</c:v>
                </c:pt>
                <c:pt idx="142">
                  <c:v>2.8885865139906971E-3</c:v>
                </c:pt>
                <c:pt idx="143">
                  <c:v>3.7434447828212421E-3</c:v>
                </c:pt>
                <c:pt idx="144">
                  <c:v>4.3439014584598697E-3</c:v>
                </c:pt>
                <c:pt idx="146">
                  <c:v>0</c:v>
                </c:pt>
                <c:pt idx="147">
                  <c:v>1.2301190298349724E-3</c:v>
                </c:pt>
                <c:pt idx="148">
                  <c:v>3.9419242487646645E-3</c:v>
                </c:pt>
                <c:pt idx="149">
                  <c:v>5.2869704965861578E-3</c:v>
                </c:pt>
                <c:pt idx="150">
                  <c:v>4.3340038352880023E-3</c:v>
                </c:pt>
                <c:pt idx="151">
                  <c:v>5.4267777527539094E-3</c:v>
                </c:pt>
                <c:pt idx="153">
                  <c:v>4.1830809112643995E-3</c:v>
                </c:pt>
                <c:pt idx="154">
                  <c:v>4.89597233996564E-3</c:v>
                </c:pt>
                <c:pt idx="155">
                  <c:v>3.3394664643837222E-3</c:v>
                </c:pt>
                <c:pt idx="156">
                  <c:v>1.0630887872553554E-2</c:v>
                </c:pt>
                <c:pt idx="158">
                  <c:v>1.3588216417501093E-2</c:v>
                </c:pt>
                <c:pt idx="159">
                  <c:v>1.4961095047576733E-2</c:v>
                </c:pt>
                <c:pt idx="160">
                  <c:v>1.444935060620438E-2</c:v>
                </c:pt>
                <c:pt idx="161">
                  <c:v>2.6462109283419733E-2</c:v>
                </c:pt>
                <c:pt idx="163">
                  <c:v>3.2578490000000006E-4</c:v>
                </c:pt>
                <c:pt idx="164">
                  <c:v>9.9395252582491962E-4</c:v>
                </c:pt>
                <c:pt idx="166">
                  <c:v>3.8775170431979682E-3</c:v>
                </c:pt>
                <c:pt idx="167">
                  <c:v>4.1259097483469761E-3</c:v>
                </c:pt>
                <c:pt idx="168">
                  <c:v>1.6052244176084213E-2</c:v>
                </c:pt>
                <c:pt idx="169">
                  <c:v>2.6250220934696634E-2</c:v>
                </c:pt>
                <c:pt idx="170">
                  <c:v>1.9361596540555408E-2</c:v>
                </c:pt>
                <c:pt idx="172">
                  <c:v>5.8250033258094129E-3</c:v>
                </c:pt>
                <c:pt idx="173">
                  <c:v>1.2148219303711728E-2</c:v>
                </c:pt>
                <c:pt idx="174">
                  <c:v>1.5657245203417519E-2</c:v>
                </c:pt>
                <c:pt idx="175">
                  <c:v>1.3762731369252077E-2</c:v>
                </c:pt>
                <c:pt idx="176">
                  <c:v>2.2039872907215326E-2</c:v>
                </c:pt>
                <c:pt idx="178">
                  <c:v>7.7220915264089906E-3</c:v>
                </c:pt>
                <c:pt idx="179">
                  <c:v>7.1940744970399569E-3</c:v>
                </c:pt>
                <c:pt idx="180">
                  <c:v>2.0160218462442099E-2</c:v>
                </c:pt>
                <c:pt idx="181">
                  <c:v>2.6633767648764576E-2</c:v>
                </c:pt>
                <c:pt idx="188" formatCode="General">
                  <c:v>0</c:v>
                </c:pt>
                <c:pt idx="189" formatCode="General">
                  <c:v>5.5774278215223096E-3</c:v>
                </c:pt>
                <c:pt idx="190" formatCode="General">
                  <c:v>1.0498687664042E-2</c:v>
                </c:pt>
                <c:pt idx="191" formatCode="General">
                  <c:v>1.082677165354331E-2</c:v>
                </c:pt>
                <c:pt idx="192" formatCode="General">
                  <c:v>1.4763779527559058E-2</c:v>
                </c:pt>
                <c:pt idx="193" formatCode="General">
                  <c:v>1.9270617488603394E-2</c:v>
                </c:pt>
                <c:pt idx="196" formatCode="General">
                  <c:v>2.952755905511811E-3</c:v>
                </c:pt>
                <c:pt idx="197" formatCode="General">
                  <c:v>1.0826771653543309E-2</c:v>
                </c:pt>
                <c:pt idx="198" formatCode="General">
                  <c:v>7.8740157480314977E-3</c:v>
                </c:pt>
                <c:pt idx="199" formatCode="General">
                  <c:v>1.968503937007874E-3</c:v>
                </c:pt>
                <c:pt idx="200" formatCode="General">
                  <c:v>1.1962447001817082E-2</c:v>
                </c:pt>
                <c:pt idx="201" formatCode="General">
                  <c:v>1.6656571774682008E-2</c:v>
                </c:pt>
              </c:numCache>
            </c:numRef>
          </c:xVal>
          <c:yVal>
            <c:numRef>
              <c:f>Sheet38!$I$2:$I$203</c:f>
              <c:numCache>
                <c:formatCode>General</c:formatCode>
                <c:ptCount val="202"/>
                <c:pt idx="10">
                  <c:v>1.3328520758026142E-3</c:v>
                </c:pt>
                <c:pt idx="11">
                  <c:v>1.5457959143534233E-2</c:v>
                </c:pt>
                <c:pt idx="12">
                  <c:v>3.0123499208613614E-2</c:v>
                </c:pt>
                <c:pt idx="17">
                  <c:v>2.0973750382276734E-2</c:v>
                </c:pt>
                <c:pt idx="18">
                  <c:v>9.4728797604675397E-2</c:v>
                </c:pt>
                <c:pt idx="20">
                  <c:v>2.0216695171065762E-2</c:v>
                </c:pt>
                <c:pt idx="21">
                  <c:v>5.3138833389116978E-2</c:v>
                </c:pt>
                <c:pt idx="22">
                  <c:v>8.0185680885339311E-2</c:v>
                </c:pt>
                <c:pt idx="23">
                  <c:v>9.180705101651046E-2</c:v>
                </c:pt>
                <c:pt idx="30">
                  <c:v>6.5821668167639954E-3</c:v>
                </c:pt>
                <c:pt idx="31">
                  <c:v>1.064323426025428E-2</c:v>
                </c:pt>
                <c:pt idx="32">
                  <c:v>2.3721692442945624E-2</c:v>
                </c:pt>
                <c:pt idx="33">
                  <c:v>2.8229460853789596E-2</c:v>
                </c:pt>
                <c:pt idx="39">
                  <c:v>3.9783997342766447E-5</c:v>
                </c:pt>
                <c:pt idx="40">
                  <c:v>2.1643597501549641E-4</c:v>
                </c:pt>
                <c:pt idx="41">
                  <c:v>5.2818652118285841E-4</c:v>
                </c:pt>
                <c:pt idx="42">
                  <c:v>1.3767786195650969E-3</c:v>
                </c:pt>
                <c:pt idx="43">
                  <c:v>2.5114919324479225E-3</c:v>
                </c:pt>
                <c:pt idx="44">
                  <c:v>4.1490487970750473E-3</c:v>
                </c:pt>
                <c:pt idx="46">
                  <c:v>3.3443469691361392E-9</c:v>
                </c:pt>
                <c:pt idx="47">
                  <c:v>9.9784759615119617E-8</c:v>
                </c:pt>
                <c:pt idx="48">
                  <c:v>5.7400159102362299E-7</c:v>
                </c:pt>
                <c:pt idx="49">
                  <c:v>4.0411479639452216E-6</c:v>
                </c:pt>
                <c:pt idx="50">
                  <c:v>1.4557016220608202E-5</c:v>
                </c:pt>
                <c:pt idx="51">
                  <c:v>2.7331905224324078E-5</c:v>
                </c:pt>
                <c:pt idx="52">
                  <c:v>7.130105521076314E-5</c:v>
                </c:pt>
                <c:pt idx="53">
                  <c:v>1.0811334509609291E-4</c:v>
                </c:pt>
                <c:pt idx="55">
                  <c:v>8.0959298019395443E-9</c:v>
                </c:pt>
                <c:pt idx="56">
                  <c:v>6.1115653452483467E-8</c:v>
                </c:pt>
                <c:pt idx="57">
                  <c:v>3.8875593071138015E-7</c:v>
                </c:pt>
                <c:pt idx="58">
                  <c:v>2.527613978559003E-6</c:v>
                </c:pt>
                <c:pt idx="59">
                  <c:v>8.5630140837654573E-6</c:v>
                </c:pt>
                <c:pt idx="60">
                  <c:v>1.6891059901871157E-5</c:v>
                </c:pt>
                <c:pt idx="61">
                  <c:v>4.3346887427814862E-5</c:v>
                </c:pt>
                <c:pt idx="62">
                  <c:v>5.3649769234694762E-5</c:v>
                </c:pt>
                <c:pt idx="72">
                  <c:v>2.5393799609324026E-4</c:v>
                </c:pt>
                <c:pt idx="73">
                  <c:v>4.5562000080091106E-3</c:v>
                </c:pt>
                <c:pt idx="74">
                  <c:v>9.3743543320975176E-3</c:v>
                </c:pt>
                <c:pt idx="75">
                  <c:v>1.8347813065676753E-2</c:v>
                </c:pt>
                <c:pt idx="77">
                  <c:v>2.5305550014007732E-4</c:v>
                </c:pt>
                <c:pt idx="78">
                  <c:v>4.5508676050103926E-3</c:v>
                </c:pt>
                <c:pt idx="79">
                  <c:v>9.3665603906146859E-3</c:v>
                </c:pt>
                <c:pt idx="80">
                  <c:v>1.8337344117093111E-2</c:v>
                </c:pt>
                <c:pt idx="82">
                  <c:v>2.0876732558272964E-4</c:v>
                </c:pt>
                <c:pt idx="83">
                  <c:v>3.7990104273502258E-3</c:v>
                </c:pt>
                <c:pt idx="84">
                  <c:v>7.9014814781887179E-3</c:v>
                </c:pt>
                <c:pt idx="85">
                  <c:v>1.5700541752152804E-2</c:v>
                </c:pt>
                <c:pt idx="86">
                  <c:v>2.2968270597509895E-2</c:v>
                </c:pt>
                <c:pt idx="87">
                  <c:v>3.4008779033886626E-2</c:v>
                </c:pt>
                <c:pt idx="88">
                  <c:v>5.5552832307215312E-2</c:v>
                </c:pt>
                <c:pt idx="89">
                  <c:v>6.2006130597093208E-2</c:v>
                </c:pt>
                <c:pt idx="90">
                  <c:v>7.8444149622429682E-2</c:v>
                </c:pt>
                <c:pt idx="91">
                  <c:v>9.8493431935477563E-2</c:v>
                </c:pt>
                <c:pt idx="93">
                  <c:v>2.0876732558272964E-4</c:v>
                </c:pt>
                <c:pt idx="94">
                  <c:v>3.7990104273502258E-3</c:v>
                </c:pt>
                <c:pt idx="95">
                  <c:v>7.9014814781887179E-3</c:v>
                </c:pt>
                <c:pt idx="96">
                  <c:v>1.5700541752152804E-2</c:v>
                </c:pt>
                <c:pt idx="97">
                  <c:v>2.2968270597509895E-2</c:v>
                </c:pt>
                <c:pt idx="98">
                  <c:v>3.4008779033886626E-2</c:v>
                </c:pt>
                <c:pt idx="99">
                  <c:v>5.5552832307215312E-2</c:v>
                </c:pt>
                <c:pt idx="100">
                  <c:v>6.2006130597093208E-2</c:v>
                </c:pt>
                <c:pt idx="101">
                  <c:v>7.8444149622429682E-2</c:v>
                </c:pt>
                <c:pt idx="102">
                  <c:v>9.8493431935477563E-2</c:v>
                </c:pt>
                <c:pt idx="104">
                  <c:v>2.3876027245142251E-11</c:v>
                </c:pt>
                <c:pt idx="105">
                  <c:v>1.3952872781823926E-5</c:v>
                </c:pt>
                <c:pt idx="106">
                  <c:v>5.6741562618308546E-4</c:v>
                </c:pt>
                <c:pt idx="107">
                  <c:v>1.0570162804157163E-3</c:v>
                </c:pt>
                <c:pt idx="109">
                  <c:v>2.8769299207697264E-4</c:v>
                </c:pt>
                <c:pt idx="110">
                  <c:v>1.4489415821781668E-3</c:v>
                </c:pt>
                <c:pt idx="111">
                  <c:v>2.5077336946845649E-3</c:v>
                </c:pt>
                <c:pt idx="112">
                  <c:v>1.4860689640428373E-2</c:v>
                </c:pt>
                <c:pt idx="113">
                  <c:v>1.8177731197547706E-2</c:v>
                </c:pt>
                <c:pt idx="120">
                  <c:v>1.8070354711648579E-10</c:v>
                </c:pt>
                <c:pt idx="121">
                  <c:v>2.8435312785867928E-6</c:v>
                </c:pt>
                <c:pt idx="122">
                  <c:v>1.739203731575003E-5</c:v>
                </c:pt>
                <c:pt idx="123">
                  <c:v>1.679280349489773E-4</c:v>
                </c:pt>
                <c:pt idx="124">
                  <c:v>2.9853156748845059E-4</c:v>
                </c:pt>
                <c:pt idx="139">
                  <c:v>2.6358914538283441E-4</c:v>
                </c:pt>
                <c:pt idx="140">
                  <c:v>1.7786474948057983E-3</c:v>
                </c:pt>
                <c:pt idx="141">
                  <c:v>2.9240109647378845E-3</c:v>
                </c:pt>
                <c:pt idx="142">
                  <c:v>5.3025486875642068E-3</c:v>
                </c:pt>
                <c:pt idx="143">
                  <c:v>1.5420314809688265E-2</c:v>
                </c:pt>
                <c:pt idx="144">
                  <c:v>2.0429970002168146E-2</c:v>
                </c:pt>
                <c:pt idx="146">
                  <c:v>3.2002339810363953E-10</c:v>
                </c:pt>
                <c:pt idx="147">
                  <c:v>4.4909223475925075E-5</c:v>
                </c:pt>
                <c:pt idx="148">
                  <c:v>1.770777531363412E-4</c:v>
                </c:pt>
                <c:pt idx="149">
                  <c:v>4.486559476788969E-4</c:v>
                </c:pt>
                <c:pt idx="150">
                  <c:v>3.6842146739381409E-3</c:v>
                </c:pt>
                <c:pt idx="151">
                  <c:v>5.1432051668269581E-3</c:v>
                </c:pt>
                <c:pt idx="163">
                  <c:v>2.0205155893265224E-10</c:v>
                </c:pt>
                <c:pt idx="164">
                  <c:v>4.0326796532033406E-5</c:v>
                </c:pt>
                <c:pt idx="172">
                  <c:v>1.3440842710801853E-4</c:v>
                </c:pt>
                <c:pt idx="173">
                  <c:v>8.966371078590659E-4</c:v>
                </c:pt>
                <c:pt idx="174">
                  <c:v>2.1520670277679001E-3</c:v>
                </c:pt>
                <c:pt idx="175">
                  <c:v>3.3822419440978488E-3</c:v>
                </c:pt>
                <c:pt idx="176">
                  <c:v>1.4430720984492291E-2</c:v>
                </c:pt>
                <c:pt idx="178">
                  <c:v>2.3855027250030876E-11</c:v>
                </c:pt>
                <c:pt idx="179">
                  <c:v>8.361168262229293E-5</c:v>
                </c:pt>
                <c:pt idx="180">
                  <c:v>2.5253311724491721E-4</c:v>
                </c:pt>
                <c:pt idx="181">
                  <c:v>5.6040224426660227E-4</c:v>
                </c:pt>
                <c:pt idx="188">
                  <c:v>5.2839918115205718E-6</c:v>
                </c:pt>
                <c:pt idx="189">
                  <c:v>5.2839918115205718E-6</c:v>
                </c:pt>
                <c:pt idx="190">
                  <c:v>7.8973109321996094E-5</c:v>
                </c:pt>
                <c:pt idx="191">
                  <c:v>1.6111408862943901E-4</c:v>
                </c:pt>
                <c:pt idx="192">
                  <c:v>3.8418096879914282E-4</c:v>
                </c:pt>
                <c:pt idx="193">
                  <c:v>9.2640804144052298E-4</c:v>
                </c:pt>
                <c:pt idx="196">
                  <c:v>5.2839918115205718E-6</c:v>
                </c:pt>
                <c:pt idx="197">
                  <c:v>5.2839918115205718E-6</c:v>
                </c:pt>
                <c:pt idx="198">
                  <c:v>7.8973109321996094E-5</c:v>
                </c:pt>
                <c:pt idx="199">
                  <c:v>1.6111408862943901E-4</c:v>
                </c:pt>
                <c:pt idx="200">
                  <c:v>3.8418096879914282E-4</c:v>
                </c:pt>
                <c:pt idx="201">
                  <c:v>9.2640804144052298E-4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D5E-4E0D-803A-BC82B9B22281}"/>
            </c:ext>
          </c:extLst>
        </c:ser>
        <c:ser>
          <c:idx val="1"/>
          <c:order val="1"/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Sheet38!$P$23:$P$24</c:f>
              <c:numCache>
                <c:formatCode>General</c:formatCode>
                <c:ptCount val="2"/>
                <c:pt idx="0">
                  <c:v>0</c:v>
                </c:pt>
                <c:pt idx="1">
                  <c:v>0.5</c:v>
                </c:pt>
              </c:numCache>
            </c:numRef>
          </c:xVal>
          <c:yVal>
            <c:numRef>
              <c:f>Sheet38!$P$23:$P$24</c:f>
              <c:numCache>
                <c:formatCode>General</c:formatCode>
                <c:ptCount val="2"/>
                <c:pt idx="0">
                  <c:v>0</c:v>
                </c:pt>
                <c:pt idx="1">
                  <c:v>0.5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D5E-4E0D-803A-BC82B9B22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5183944"/>
        <c:axId val="315187864"/>
      </c:scatterChart>
      <c:valAx>
        <c:axId val="315183944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Measured Average Joint Faulting (in)</a:t>
                </a:r>
              </a:p>
            </c:rich>
          </c:tx>
          <c:layout/>
          <c:overlay val="0"/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15187864"/>
        <c:crosses val="autoZero"/>
        <c:crossBetween val="midCat"/>
      </c:valAx>
      <c:valAx>
        <c:axId val="315187864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Predicted Average Joint Faulting (in)</a:t>
                </a:r>
              </a:p>
            </c:rich>
          </c:tx>
          <c:layout/>
          <c:overlay val="0"/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15183944"/>
        <c:crosses val="autoZero"/>
        <c:crossBetween val="midCat"/>
        <c:majorUnit val="5.000000000000001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0.75974</cdr:x>
      <cdr:y>0.29813</cdr:y>
    </cdr:from>
    <cdr:to>
      <cdr:x>1</cdr:x>
      <cdr:y>0.35144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1638" y="1296650"/>
          <a:ext cx="2024398" cy="2318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Total Deflection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0.14473</cdr:x>
      <cdr:y>0.15543</cdr:y>
    </cdr:from>
    <cdr:to>
      <cdr:x>0.94272</cdr:x>
      <cdr:y>0.79603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xmlns="" id="{D32AD103-25A2-4E06-832E-FBB5CD4FDAE9}"/>
            </a:ext>
          </a:extLst>
        </cdr:cNvPr>
        <cdr:cNvCxnSpPr/>
      </cdr:nvCxnSpPr>
      <cdr:spPr>
        <a:xfrm xmlns:a="http://schemas.openxmlformats.org/drawingml/2006/main" flipV="1">
          <a:off x="661694" y="421927"/>
          <a:ext cx="3648415" cy="17389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FCCF0-5B0C-4CB2-9683-1B82290C0AA9}" type="datetimeFigureOut">
              <a:rPr lang="en-US" smtClean="0"/>
              <a:t>5/23/2019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BB455-CBB2-41B9-90F0-F48515B9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4706" indent="-2825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316" indent="-226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2443" indent="-226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4570" indent="-226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6697" indent="-22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8824" indent="-22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0951" indent="-22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3077" indent="-22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A6E37F-0283-4645-9946-4C4857C23F9B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42B468AB-F4F0-4D0E-BC31-65AC1156B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7472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7472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7472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7472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91EF26E-A701-432D-B9BF-00A9B8C3CA3E}" type="slidenum">
              <a:rPr kumimoji="0"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kumimoji="0"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60075FD9-6D2D-4A9B-9212-1EA1EAEA6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4349B4CF-DDAF-4AA2-8EC5-1677EDDA6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10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42B468AB-F4F0-4D0E-BC31-65AC1156B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7472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7472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7472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7472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91EF26E-A701-432D-B9BF-00A9B8C3CA3E}" type="slidenum">
              <a:rPr kumimoji="0"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kumimoji="0"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60075FD9-6D2D-4A9B-9212-1EA1EAEA6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4349B4CF-DDAF-4AA2-8EC5-1677EDDA6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54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42B468AB-F4F0-4D0E-BC31-65AC1156B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 defTabSz="974725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defTabSz="97472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defTabSz="97472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defTabSz="97472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defTabSz="974725" eaLnBrk="0" fontAlgn="base" hangingPunct="0">
              <a:spcBef>
                <a:spcPct val="20000"/>
              </a:spcBef>
              <a:spcAft>
                <a:spcPct val="30000"/>
              </a:spcAft>
              <a:buChar char="•"/>
              <a:defRPr kumimoji="1" sz="32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91EF26E-A701-432D-B9BF-00A9B8C3CA3E}" type="slidenum">
              <a:rPr kumimoji="0" lang="en-US" altLang="en-US" sz="13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kumimoji="0" lang="en-US" altLang="en-US" sz="13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60075FD9-6D2D-4A9B-9212-1EA1EAEA6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4349B4CF-DDAF-4AA2-8EC5-1677EDDA6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04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r="22661"/>
          <a:stretch/>
        </p:blipFill>
        <p:spPr>
          <a:xfrm>
            <a:off x="1" y="5857877"/>
            <a:ext cx="9134475" cy="1000125"/>
          </a:xfrm>
          <a:prstGeom prst="rect">
            <a:avLst/>
          </a:prstGeom>
        </p:spPr>
      </p:pic>
      <p:sp>
        <p:nvSpPr>
          <p:cNvPr id="368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261742-D4F8-42FA-81B1-C6E3E3DC7DD3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36871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292929"/>
                </a:solidFill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292929"/>
                </a:solidFill>
                <a:latin typeface="Times New Roman" pitchFamily="18" charset="0"/>
              </a:endParaRPr>
            </a:p>
          </p:txBody>
        </p:sp>
        <p:sp>
          <p:nvSpPr>
            <p:cNvPr id="36874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292929"/>
                </a:solidFill>
              </a:endParaRPr>
            </a:p>
          </p:txBody>
        </p:sp>
        <p:sp>
          <p:nvSpPr>
            <p:cNvPr id="36875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292929"/>
                </a:solidFill>
              </a:endParaRPr>
            </a:p>
          </p:txBody>
        </p:sp>
      </p:grpSp>
      <p:sp>
        <p:nvSpPr>
          <p:cNvPr id="368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51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98F28-8552-4146-830E-8404C5BC1820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5" y="96838"/>
            <a:ext cx="1919287" cy="5999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4" y="96838"/>
            <a:ext cx="5607050" cy="5999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1BFBE-873B-46A1-8CA6-26DE3710C026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5" y="96842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49327" y="1981200"/>
            <a:ext cx="76612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1E3E90-F7FF-4536-8ED6-14D039EBEAEF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87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5" y="96842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49327" y="1981200"/>
            <a:ext cx="7661275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38ECD6-AAC7-4272-AE92-C0F05D39DB8C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44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604266-E042-4129-8231-D03C8159E23A}" type="datetime1">
              <a:rPr lang="en-US" smtClean="0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C6A778-A8FB-4BB4-9E0E-F82FAC6BA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27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136483"/>
            <a:ext cx="5524500" cy="99862"/>
          </a:xfrm>
          <a:prstGeom prst="rect">
            <a:avLst/>
          </a:prstGeom>
          <a:gradFill>
            <a:gsLst>
              <a:gs pos="16000">
                <a:srgbClr val="002060"/>
              </a:gs>
              <a:gs pos="41000">
                <a:schemeClr val="accent5">
                  <a:lumMod val="89000"/>
                  <a:alpha val="84000"/>
                </a:schemeClr>
              </a:gs>
              <a:gs pos="67000">
                <a:schemeClr val="accent5">
                  <a:lumMod val="75000"/>
                  <a:alpha val="48000"/>
                </a:schemeClr>
              </a:gs>
              <a:gs pos="88000">
                <a:srgbClr val="002060">
                  <a:alpha val="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1277628" y="1313020"/>
            <a:ext cx="7066272" cy="62389"/>
          </a:xfrm>
          <a:prstGeom prst="rect">
            <a:avLst/>
          </a:prstGeom>
          <a:gradFill>
            <a:gsLst>
              <a:gs pos="16000">
                <a:srgbClr val="002060"/>
              </a:gs>
              <a:gs pos="41000">
                <a:schemeClr val="accent5">
                  <a:lumMod val="89000"/>
                  <a:alpha val="84000"/>
                </a:schemeClr>
              </a:gs>
              <a:gs pos="67000">
                <a:schemeClr val="accent5">
                  <a:lumMod val="75000"/>
                  <a:alpha val="48000"/>
                </a:schemeClr>
              </a:gs>
              <a:gs pos="88000">
                <a:srgbClr val="002060">
                  <a:alpha val="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6375"/>
            <a:ext cx="7886700" cy="4700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D52682-AD5A-44F1-9BE4-75BB2D5D5110}" type="datetime1">
              <a:rPr lang="en-US" smtClean="0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2057400" cy="365125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2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2B0E41-1410-4EE7-A0B0-05F9830EECA0}" type="datetime1">
              <a:rPr lang="en-US" smtClean="0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1D06EF-D883-423C-BFF8-2983FC3D0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2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9CAC35-E5BA-4617-A920-C214763B3401}" type="datetime1">
              <a:rPr lang="en-US" smtClean="0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5AB41E-C04E-4B59-A97C-AE4CA9540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93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86D97E-607E-4A28-A13A-B184BB3F01CB}" type="datetime1">
              <a:rPr lang="en-US" smtClean="0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17CA2F-E85F-410E-9A86-2D44FA42C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1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2CEDEEB-3D5B-4567-B19C-DDF846BC33E4}" type="datetime1">
              <a:rPr lang="en-US" smtClean="0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0232E0-1B5C-4F35-9812-9FBED2165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3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365" y="-41275"/>
            <a:ext cx="7158037" cy="141287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0675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4477A27E-6C6C-4A14-A467-FB36CD7D6938}" type="slidenum">
              <a:rPr lang="en-US" smtClean="0">
                <a:solidFill>
                  <a:srgbClr val="292929"/>
                </a:solidFill>
              </a:rPr>
              <a:pPr algn="r"/>
              <a:t>‹#›</a:t>
            </a:fld>
            <a:endParaRPr lang="en-US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3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CBBECB-A2EF-4764-9201-7D1CC9139F09}" type="datetime1">
              <a:rPr lang="en-US" smtClean="0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2394B4-3B70-4598-AAA9-CCB8C8E63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13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E5D8B1B-A0B3-4FD1-8313-7C1345D9AD47}" type="datetime1">
              <a:rPr lang="en-US" smtClean="0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1660D1-2185-48FE-8F58-D79BD8DEF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0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1567B2-FFF1-4EA3-A36E-BFF9963D31D3}" type="datetime1">
              <a:rPr lang="en-US" smtClean="0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059D0A-F087-4033-BEBB-2284CE947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58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4A1F8E-6406-4284-8F6A-8D26794E59C1}" type="datetime1">
              <a:rPr lang="en-US" smtClean="0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DD278F-88BD-43CC-ACE9-39806583A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0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397BB6-EE1E-4579-AB0E-7F44E334684D}" type="datetime1">
              <a:rPr lang="en-US" smtClean="0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803B87-C5AF-4B56-9B01-8B5CA08D7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4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94B8B4-9190-47C6-B7CF-F90833614922}" type="datetime1">
              <a:rPr lang="en-US" smtClean="0"/>
              <a:pPr/>
              <a:t>5/23/2019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951293-4CF9-4644-A06C-DB215C3797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3BC65-64B6-45C3-8F49-429932059E7A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9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6" y="1981200"/>
            <a:ext cx="3754438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5" y="1981200"/>
            <a:ext cx="3754437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E5E46-3BEA-4ED5-B218-B98EC5BE02F2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5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EC856-0F36-40FD-9526-D8B5EC0CCD30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1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71A30-928C-4EBD-8EAF-45442D51383B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8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7BB42-AA59-4492-BF52-179022CCD583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3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EF9B9-520B-4E57-95CD-A618E2BEF0F8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FC24E-F61E-4225-AEEE-B71786D16E7E}" type="slidenum">
              <a:rPr lang="en-US">
                <a:solidFill>
                  <a:srgbClr val="292929"/>
                </a:solidFill>
              </a:rPr>
              <a:pPr/>
              <a:t>‹#›</a:t>
            </a:fld>
            <a:endParaRPr lang="en-US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20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5"/>
          <a:srcRect r="22580"/>
          <a:stretch/>
        </p:blipFill>
        <p:spPr>
          <a:xfrm>
            <a:off x="0" y="5899152"/>
            <a:ext cx="9144000" cy="1000125"/>
          </a:xfrm>
          <a:prstGeom prst="rect">
            <a:avLst/>
          </a:prstGeom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292929"/>
              </a:solidFill>
              <a:latin typeface="Times New Roman" pitchFamily="18" charset="0"/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5" y="96842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78435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92929"/>
              </a:solidFill>
            </a:endParaRP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402D71-F390-4B61-B9C4-F8506A6B0B06}" type="slidenum">
              <a:rPr lang="en-US">
                <a:solidFill>
                  <a:srgbClr val="2929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292929"/>
              </a:solidFill>
            </a:endParaRPr>
          </a:p>
        </p:txBody>
      </p:sp>
      <p:sp>
        <p:nvSpPr>
          <p:cNvPr id="35849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292929"/>
              </a:solidFill>
            </a:endParaRPr>
          </a:p>
        </p:txBody>
      </p:sp>
      <p:sp>
        <p:nvSpPr>
          <p:cNvPr id="35850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3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35756" indent="-33575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32980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100">
          <a:solidFill>
            <a:schemeClr val="tx1"/>
          </a:solidFill>
          <a:latin typeface="+mn-lt"/>
        </a:defRPr>
      </a:lvl2pPr>
      <a:lvl3pPr marL="970360" indent="-302419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260872" indent="-289322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1500">
          <a:solidFill>
            <a:schemeClr val="tx1"/>
          </a:solidFill>
          <a:latin typeface="+mn-lt"/>
        </a:defRPr>
      </a:lvl4pPr>
      <a:lvl5pPr marL="1552575" indent="-2905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5pPr>
      <a:lvl6pPr marL="1895475" indent="-2905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6pPr>
      <a:lvl7pPr marL="2238375" indent="-2905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7pPr>
      <a:lvl8pPr marL="2581275" indent="-2905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8pPr>
      <a:lvl9pPr marL="2924175" indent="-2905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23975"/>
            <a:ext cx="78867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57E7BD3-F981-4368-9590-B4CC02963EC7}" type="datetime1">
              <a:rPr lang="en-US" smtClean="0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A0891A4-68B1-44C2-A1A3-BE75D7C7C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6003925"/>
            <a:ext cx="21812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323850" y="6356350"/>
            <a:ext cx="644842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009650" y="6340475"/>
            <a:ext cx="5964238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Pittsburgh Department of Civil and Environmental Engineering</a:t>
            </a:r>
          </a:p>
        </p:txBody>
      </p:sp>
    </p:spTree>
    <p:extLst>
      <p:ext uri="{BB962C8B-B14F-4D97-AF65-F5344CB8AC3E}">
        <p14:creationId xmlns:p14="http://schemas.microsoft.com/office/powerpoint/2010/main" val="65904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" Type="http://schemas.openxmlformats.org/officeDocument/2006/relationships/image" Target="../media/image25.emf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5" Type="http://schemas.openxmlformats.org/officeDocument/2006/relationships/image" Target="../media/image3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17" Type="http://schemas.openxmlformats.org/officeDocument/2006/relationships/image" Target="../media/image40.emf"/><Relationship Id="rId2" Type="http://schemas.openxmlformats.org/officeDocument/2006/relationships/image" Target="../media/image25.emf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5" Type="http://schemas.openxmlformats.org/officeDocument/2006/relationships/image" Target="../media/image3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Relationship Id="rId1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0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370.png"/><Relationship Id="rId3" Type="http://schemas.openxmlformats.org/officeDocument/2006/relationships/image" Target="../media/image2100.png"/><Relationship Id="rId7" Type="http://schemas.openxmlformats.org/officeDocument/2006/relationships/image" Target="../media/image311.png"/><Relationship Id="rId12" Type="http://schemas.openxmlformats.org/officeDocument/2006/relationships/image" Target="../media/image36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2.png"/><Relationship Id="rId11" Type="http://schemas.openxmlformats.org/officeDocument/2006/relationships/image" Target="../media/image350.png"/><Relationship Id="rId5" Type="http://schemas.openxmlformats.org/officeDocument/2006/relationships/image" Target="../media/image500.png"/><Relationship Id="rId10" Type="http://schemas.openxmlformats.org/officeDocument/2006/relationships/image" Target="../media/image340.png"/><Relationship Id="rId4" Type="http://schemas.openxmlformats.org/officeDocument/2006/relationships/image" Target="../media/image400.png"/><Relationship Id="rId9" Type="http://schemas.openxmlformats.org/officeDocument/2006/relationships/image" Target="../media/image330.png"/><Relationship Id="rId14" Type="http://schemas.openxmlformats.org/officeDocument/2006/relationships/chart" Target="../charts/char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13" Type="http://schemas.openxmlformats.org/officeDocument/2006/relationships/image" Target="../media/image2700.png"/><Relationship Id="rId3" Type="http://schemas.openxmlformats.org/officeDocument/2006/relationships/image" Target="../media/image1600.png"/><Relationship Id="rId7" Type="http://schemas.openxmlformats.org/officeDocument/2006/relationships/image" Target="../media/image2000.png"/><Relationship Id="rId12" Type="http://schemas.openxmlformats.org/officeDocument/2006/relationships/image" Target="../media/image260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00.png"/><Relationship Id="rId11" Type="http://schemas.openxmlformats.org/officeDocument/2006/relationships/image" Target="../media/image2500.png"/><Relationship Id="rId5" Type="http://schemas.openxmlformats.org/officeDocument/2006/relationships/image" Target="../media/image1800.png"/><Relationship Id="rId10" Type="http://schemas.openxmlformats.org/officeDocument/2006/relationships/image" Target="../media/image2400.png"/><Relationship Id="rId4" Type="http://schemas.openxmlformats.org/officeDocument/2006/relationships/image" Target="../media/image1700.png"/><Relationship Id="rId9" Type="http://schemas.openxmlformats.org/officeDocument/2006/relationships/image" Target="../media/image2300.png"/><Relationship Id="rId14" Type="http://schemas.openxmlformats.org/officeDocument/2006/relationships/image" Target="../media/image280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72.png"/><Relationship Id="rId3" Type="http://schemas.openxmlformats.org/officeDocument/2006/relationships/image" Target="../media/image2100.png"/><Relationship Id="rId7" Type="http://schemas.openxmlformats.org/officeDocument/2006/relationships/image" Target="../media/image59.png"/><Relationship Id="rId12" Type="http://schemas.openxmlformats.org/officeDocument/2006/relationships/image" Target="../media/image71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11" Type="http://schemas.openxmlformats.org/officeDocument/2006/relationships/image" Target="../media/image70.png"/><Relationship Id="rId5" Type="http://schemas.openxmlformats.org/officeDocument/2006/relationships/image" Target="../media/image500.png"/><Relationship Id="rId10" Type="http://schemas.openxmlformats.org/officeDocument/2006/relationships/image" Target="../media/image69.png"/><Relationship Id="rId4" Type="http://schemas.openxmlformats.org/officeDocument/2006/relationships/image" Target="../media/image400.png"/><Relationship Id="rId9" Type="http://schemas.openxmlformats.org/officeDocument/2006/relationships/image" Target="../media/image62.png"/><Relationship Id="rId14" Type="http://schemas.openxmlformats.org/officeDocument/2006/relationships/chart" Target="../charts/chart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13" Type="http://schemas.openxmlformats.org/officeDocument/2006/relationships/image" Target="../media/image75.png"/><Relationship Id="rId3" Type="http://schemas.openxmlformats.org/officeDocument/2006/relationships/image" Target="../media/image1600.png"/><Relationship Id="rId7" Type="http://schemas.openxmlformats.org/officeDocument/2006/relationships/image" Target="../media/image2000.png"/><Relationship Id="rId12" Type="http://schemas.openxmlformats.org/officeDocument/2006/relationships/image" Target="../media/image260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00.png"/><Relationship Id="rId11" Type="http://schemas.openxmlformats.org/officeDocument/2006/relationships/image" Target="../media/image74.png"/><Relationship Id="rId5" Type="http://schemas.openxmlformats.org/officeDocument/2006/relationships/image" Target="../media/image1800.png"/><Relationship Id="rId10" Type="http://schemas.openxmlformats.org/officeDocument/2006/relationships/image" Target="../media/image2400.png"/><Relationship Id="rId4" Type="http://schemas.openxmlformats.org/officeDocument/2006/relationships/image" Target="../media/image1700.png"/><Relationship Id="rId9" Type="http://schemas.openxmlformats.org/officeDocument/2006/relationships/image" Target="../media/image73.png"/><Relationship Id="rId14" Type="http://schemas.openxmlformats.org/officeDocument/2006/relationships/image" Target="../media/image280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3" descr="title-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195016" y="1474310"/>
            <a:ext cx="6058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TPF(5)-169: Development of </a:t>
            </a:r>
          </a:p>
          <a:p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an Improved Design Procedure </a:t>
            </a:r>
          </a:p>
          <a:p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for Unbonded Concrete Overlays</a:t>
            </a:r>
            <a:endParaRPr lang="en-US" sz="2400" b="1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00725" y="2924575"/>
            <a:ext cx="66827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CCCC99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	Lev </a:t>
            </a:r>
            <a:r>
              <a:rPr lang="en-US" b="1" dirty="0">
                <a:solidFill>
                  <a:srgbClr val="CCCC99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Khazanovich, PhD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CCC99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	Julie M. Vandenbossche, PhD, PE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CCC99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	Steven G. Sachs, PhD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CCC99">
                    <a:lumMod val="20000"/>
                    <a:lumOff val="80000"/>
                  </a:srgbClr>
                </a:solidFill>
                <a:cs typeface="Arial" panose="020B0604020202020204" pitchFamily="34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CCCC99">
                  <a:lumMod val="20000"/>
                  <a:lumOff val="80000"/>
                </a:srgbClr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CCCC99">
                  <a:lumMod val="20000"/>
                  <a:lumOff val="80000"/>
                </a:srgbClr>
              </a:solidFill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CCCC99">
                  <a:lumMod val="20000"/>
                  <a:lumOff val="8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8384" y="4138753"/>
            <a:ext cx="526332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DE" altLang="en-US" sz="2000" b="1" dirty="0" smtClean="0">
                <a:solidFill>
                  <a:schemeClr val="bg1"/>
                </a:solidFill>
              </a:rPr>
              <a:t>May 23, 2019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DE" altLang="en-US" sz="2000" b="1" dirty="0" smtClean="0">
                <a:solidFill>
                  <a:schemeClr val="bg1"/>
                </a:solidFill>
              </a:rPr>
              <a:t>2019 NRRA Pavement Worlshop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TPF-5(269)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28650" y="2149475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Field studies</a:t>
            </a:r>
          </a:p>
          <a:p>
            <a:r>
              <a:rPr lang="en-US" dirty="0"/>
              <a:t>Laboratory testing </a:t>
            </a:r>
          </a:p>
          <a:p>
            <a:r>
              <a:rPr lang="en-US" dirty="0"/>
              <a:t>Analytical modeling</a:t>
            </a:r>
          </a:p>
          <a:p>
            <a:r>
              <a:rPr lang="en-US" dirty="0"/>
              <a:t>Performance modeling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5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9" y="1255847"/>
            <a:ext cx="7886700" cy="825500"/>
          </a:xfrm>
        </p:spPr>
        <p:txBody>
          <a:bodyPr>
            <a:normAutofit/>
          </a:bodyPr>
          <a:lstStyle/>
          <a:p>
            <a:r>
              <a:rPr lang="en-US" sz="2800" dirty="0"/>
              <a:t>Factors affecting interlayer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2" y="2230869"/>
            <a:ext cx="6543633" cy="4700588"/>
          </a:xfrm>
        </p:spPr>
        <p:txBody>
          <a:bodyPr/>
          <a:lstStyle/>
          <a:p>
            <a:r>
              <a:rPr lang="en-US" sz="2400" dirty="0"/>
              <a:t>Erodibility – Stripping of interlayer adjacent to joints 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/>
              <a:t>Strength/stiffness – Potential for consolidation or crushing of interlayer adjacent to transverse joint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/>
              <a:t>Permeability – Drainage within interlayer reduces pressure build-up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67" y="1469794"/>
            <a:ext cx="2283225" cy="152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499" y="4316169"/>
            <a:ext cx="2439193" cy="1952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333" y="290386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23 in MI (courtesy of Andy Bennett)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9554" y="5961197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MnROAD</a:t>
            </a:r>
            <a:r>
              <a:rPr lang="en-US" sz="1400" dirty="0"/>
              <a:t> Cell 305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45338" y="156783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Field studies: 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7431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24" y="1491456"/>
            <a:ext cx="7886700" cy="470058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Mechanisms Investigated:</a:t>
            </a:r>
          </a:p>
          <a:p>
            <a:pPr marL="336947" lvl="1" indent="0">
              <a:lnSpc>
                <a:spcPct val="100000"/>
              </a:lnSpc>
              <a:buNone/>
            </a:pPr>
            <a:r>
              <a:rPr lang="en-US" sz="2000" dirty="0"/>
              <a:t>1.  Ability to prevent reflective cracking</a:t>
            </a:r>
          </a:p>
          <a:p>
            <a:pPr marL="1137047" lvl="2" indent="-342900">
              <a:lnSpc>
                <a:spcPct val="100000"/>
              </a:lnSpc>
            </a:pPr>
            <a:r>
              <a:rPr lang="en-US" sz="1600" dirty="0"/>
              <a:t>Structural model inputs</a:t>
            </a:r>
          </a:p>
          <a:p>
            <a:pPr marL="1137047" lvl="2" indent="-342900">
              <a:lnSpc>
                <a:spcPct val="100000"/>
              </a:lnSpc>
            </a:pPr>
            <a:r>
              <a:rPr lang="en-US" sz="1600" dirty="0"/>
              <a:t>Interlayer performance</a:t>
            </a:r>
          </a:p>
          <a:p>
            <a:pPr marL="336947" lvl="1" indent="0">
              <a:lnSpc>
                <a:spcPct val="100000"/>
              </a:lnSpc>
              <a:buNone/>
            </a:pPr>
            <a:r>
              <a:rPr lang="en-US" sz="2000" dirty="0"/>
              <a:t>2. Stiffness of interlayer – LTE &amp; deflections</a:t>
            </a:r>
          </a:p>
          <a:p>
            <a:pPr marL="1251347" lvl="2" indent="-457200">
              <a:lnSpc>
                <a:spcPct val="100000"/>
              </a:lnSpc>
            </a:pPr>
            <a:r>
              <a:rPr lang="en-US" sz="1600" dirty="0"/>
              <a:t>Structural model inputs</a:t>
            </a:r>
          </a:p>
          <a:p>
            <a:pPr marL="1251347" lvl="2" indent="-457200">
              <a:lnSpc>
                <a:spcPct val="100000"/>
              </a:lnSpc>
            </a:pPr>
            <a:r>
              <a:rPr lang="en-US" sz="1600" dirty="0"/>
              <a:t>Min. strength or stiffness criteria</a:t>
            </a:r>
          </a:p>
          <a:p>
            <a:pPr marL="336947" lvl="1" indent="0">
              <a:lnSpc>
                <a:spcPct val="100000"/>
              </a:lnSpc>
              <a:buNone/>
            </a:pPr>
            <a:r>
              <a:rPr lang="en-US" sz="2000" dirty="0"/>
              <a:t>3. Friction along interlayer system </a:t>
            </a:r>
          </a:p>
          <a:p>
            <a:pPr marL="1137047" lvl="2" indent="-342900">
              <a:lnSpc>
                <a:spcPct val="100000"/>
              </a:lnSpc>
            </a:pPr>
            <a:r>
              <a:rPr lang="en-US" sz="1600" dirty="0"/>
              <a:t>Structural model inputs</a:t>
            </a:r>
          </a:p>
          <a:p>
            <a:pPr marL="1137047" lvl="2" indent="-342900">
              <a:lnSpc>
                <a:spcPct val="100000"/>
              </a:lnSpc>
            </a:pPr>
            <a:r>
              <a:rPr lang="en-US" sz="1600" dirty="0"/>
              <a:t>Joint activation</a:t>
            </a:r>
          </a:p>
          <a:p>
            <a:pPr marL="336947" lvl="1" indent="0">
              <a:lnSpc>
                <a:spcPct val="100000"/>
              </a:lnSpc>
              <a:buNone/>
            </a:pPr>
            <a:r>
              <a:rPr lang="en-US" sz="2000" dirty="0"/>
              <a:t>4. Vertical resistance to uplift – pull off</a:t>
            </a:r>
            <a:endParaRPr lang="en-US" dirty="0"/>
          </a:p>
          <a:p>
            <a:pPr marL="1079897" lvl="2" indent="-285750">
              <a:lnSpc>
                <a:spcPct val="100000"/>
              </a:lnSpc>
            </a:pPr>
            <a:r>
              <a:rPr lang="en-US" sz="1600" dirty="0"/>
              <a:t>Interlayer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Specimen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Content Placeholder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20522" y="2886221"/>
            <a:ext cx="4907719" cy="19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6141150" y="3835185"/>
            <a:ext cx="924339" cy="20872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6194775" y="3322407"/>
            <a:ext cx="871328" cy="40297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11388" y="2598493"/>
            <a:ext cx="97739" cy="28772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3965055" y="1922451"/>
            <a:ext cx="28507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Overlay Concrete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Conventional Paving 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Target flexural strength = 650 psi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553634" y="4117113"/>
            <a:ext cx="587516" cy="74077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4490390" y="4888509"/>
            <a:ext cx="46508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Existing Concrete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HES Mix – simulate aged concrete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Target flexural strength = 850 psi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OR in-service PCC from composite pavement (asphalt IL)  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209800" y="4326752"/>
            <a:ext cx="1026256" cy="8225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0" y="406514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Two layers of neoprene 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Fabcell-25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k = 200 psi/in</a:t>
            </a:r>
          </a:p>
        </p:txBody>
      </p:sp>
      <p:pic>
        <p:nvPicPr>
          <p:cNvPr id="14" name="Picture 13" descr="H:\DCIM\108_PANA\P10807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55733" r="1307" b="10015"/>
          <a:stretch/>
        </p:blipFill>
        <p:spPr bwMode="auto">
          <a:xfrm>
            <a:off x="110836" y="4888509"/>
            <a:ext cx="2432502" cy="869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Arrow Connector 14"/>
          <p:cNvCxnSpPr/>
          <p:nvPr/>
        </p:nvCxnSpPr>
        <p:spPr bwMode="auto">
          <a:xfrm>
            <a:off x="2024743" y="3322407"/>
            <a:ext cx="1211313" cy="34826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6633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481811" y="2174117"/>
            <a:ext cx="23811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663300"/>
                </a:solidFill>
              </a:rPr>
              <a:t>Interlayer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3300"/>
                </a:solidFill>
              </a:rPr>
              <a:t>Geotextile fabric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663300"/>
                </a:solidFill>
              </a:rPr>
              <a:t>Open &amp; Dense HMA</a:t>
            </a:r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 bwMode="auto">
          <a:xfrm>
            <a:off x="1672377" y="2912781"/>
            <a:ext cx="352366" cy="40962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065489" y="3631768"/>
            <a:ext cx="2017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Threaded Steel Rods</a:t>
            </a:r>
          </a:p>
        </p:txBody>
      </p:sp>
    </p:spTree>
    <p:extLst>
      <p:ext uri="{BB962C8B-B14F-4D97-AF65-F5344CB8AC3E}">
        <p14:creationId xmlns:p14="http://schemas.microsoft.com/office/powerpoint/2010/main" val="7386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A27E-6C6C-4A14-A467-FB36CD7D6938}" type="slidenum">
              <a:rPr lang="en-US" smtClean="0">
                <a:solidFill>
                  <a:srgbClr val="292929"/>
                </a:solidFill>
              </a:rPr>
              <a:pPr/>
              <a:t>14</a:t>
            </a:fld>
            <a:endParaRPr lang="en-US" dirty="0">
              <a:solidFill>
                <a:srgbClr val="29292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98340" y="1393704"/>
          <a:ext cx="7539448" cy="3703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86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9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5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5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3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Roadway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Asphalt Description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Ave. Asphalt Thickness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Specimen Designation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US-131, MI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Old, dense graded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MIDAU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US-131, MI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Old, open-graded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MIOAU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I-94, MnROAD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Old, dense graded, milled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0.875 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MNDAM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I-94, MnROAD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Old, dense graded, unmilled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2.75 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MNDAU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US-169, MN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New, open graded (PASRC)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1.75 in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MNONU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SR-50, PA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New, dense graded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1 in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PADNU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8650" y="5471791"/>
            <a:ext cx="453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Propex</a:t>
            </a:r>
            <a:r>
              <a:rPr lang="en-US" dirty="0"/>
              <a:t> </a:t>
            </a:r>
            <a:r>
              <a:rPr lang="en-US" dirty="0" err="1"/>
              <a:t>Reflectex</a:t>
            </a:r>
            <a:r>
              <a:rPr lang="en-US" dirty="0"/>
              <a:t> - 15 </a:t>
            </a:r>
            <a:r>
              <a:rPr lang="en-US" dirty="0" err="1"/>
              <a:t>oz</a:t>
            </a:r>
            <a:r>
              <a:rPr lang="en-US" dirty="0"/>
              <a:t>/yd</a:t>
            </a:r>
            <a:r>
              <a:rPr lang="en-US" baseline="30000" dirty="0"/>
              <a:t>2</a:t>
            </a:r>
            <a:r>
              <a:rPr lang="en-US" dirty="0"/>
              <a:t> fabric = F15</a:t>
            </a:r>
          </a:p>
          <a:p>
            <a:r>
              <a:rPr lang="en-US" dirty="0" err="1"/>
              <a:t>Propex</a:t>
            </a:r>
            <a:r>
              <a:rPr lang="en-US" dirty="0"/>
              <a:t> </a:t>
            </a:r>
            <a:r>
              <a:rPr lang="en-US" dirty="0" err="1"/>
              <a:t>Geotex</a:t>
            </a:r>
            <a:r>
              <a:rPr lang="en-US" dirty="0"/>
              <a:t> 1001N – 10 </a:t>
            </a:r>
            <a:r>
              <a:rPr lang="en-US" dirty="0" err="1"/>
              <a:t>oz</a:t>
            </a:r>
            <a:r>
              <a:rPr lang="en-US" dirty="0"/>
              <a:t>/yd</a:t>
            </a:r>
            <a:r>
              <a:rPr lang="en-US" baseline="30000" dirty="0"/>
              <a:t>2</a:t>
            </a:r>
            <a:r>
              <a:rPr lang="en-US" dirty="0"/>
              <a:t> fabric = F10</a:t>
            </a:r>
          </a:p>
        </p:txBody>
      </p:sp>
    </p:spTree>
    <p:extLst>
      <p:ext uri="{BB962C8B-B14F-4D97-AF65-F5344CB8AC3E}">
        <p14:creationId xmlns:p14="http://schemas.microsoft.com/office/powerpoint/2010/main" val="41074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Totski</a:t>
            </a:r>
            <a:r>
              <a:rPr lang="en-US" dirty="0"/>
              <a:t>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45807" y="4292624"/>
            <a:ext cx="864579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Joints in the overlay do not necessarily match joints in the existing pavements</a:t>
            </a:r>
          </a:p>
          <a:p>
            <a:r>
              <a:rPr lang="en-US" dirty="0">
                <a:latin typeface="+mn-lt"/>
              </a:rPr>
              <a:t>Unlike AASHTO M-E, the structural model does not convert the existing pavement and overlay into a single-layer system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199" y="1353841"/>
            <a:ext cx="820501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Model accounts for</a:t>
            </a:r>
          </a:p>
          <a:p>
            <a:pPr lvl="1"/>
            <a:r>
              <a:rPr lang="en-US" dirty="0"/>
              <a:t>overlay</a:t>
            </a:r>
          </a:p>
          <a:p>
            <a:pPr lvl="1"/>
            <a:r>
              <a:rPr lang="en-US" dirty="0"/>
              <a:t>existing slab</a:t>
            </a:r>
          </a:p>
          <a:p>
            <a:pPr lvl="1"/>
            <a:r>
              <a:rPr lang="en-US" dirty="0"/>
              <a:t>subgrade support</a:t>
            </a:r>
          </a:p>
          <a:p>
            <a:pPr lvl="1"/>
            <a:r>
              <a:rPr lang="en-US" dirty="0"/>
              <a:t>“cushioning” property of the interlayer using </a:t>
            </a:r>
            <a:r>
              <a:rPr lang="en-US" dirty="0" err="1"/>
              <a:t>Totski</a:t>
            </a:r>
            <a:r>
              <a:rPr lang="en-US" dirty="0"/>
              <a:t> springs layer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88426" y="1032689"/>
            <a:ext cx="4403175" cy="2365315"/>
            <a:chOff x="4419600" y="1207339"/>
            <a:chExt cx="4403175" cy="2365315"/>
          </a:xfrm>
        </p:grpSpPr>
        <p:pic>
          <p:nvPicPr>
            <p:cNvPr id="13" name="Picture 12" descr="C:\Users\dt\Research\UBOL\Task_3\Str_Eq_Factorial\6ft-panels\meshes_load_void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15"/>
            <a:stretch/>
          </p:blipFill>
          <p:spPr bwMode="auto">
            <a:xfrm>
              <a:off x="4648200" y="1207339"/>
              <a:ext cx="4174575" cy="2133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/>
            <p:cNvPicPr/>
            <p:nvPr/>
          </p:nvPicPr>
          <p:blipFill rotWithShape="1">
            <a:blip r:embed="rId3" cstate="print"/>
            <a:srcRect l="55424" r="10894" b="15649"/>
            <a:stretch/>
          </p:blipFill>
          <p:spPr bwMode="auto">
            <a:xfrm>
              <a:off x="4419600" y="2712159"/>
              <a:ext cx="1381269" cy="86049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97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Totski</a:t>
            </a:r>
            <a:r>
              <a:rPr lang="en-US" dirty="0"/>
              <a:t>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5308" y="1312182"/>
            <a:ext cx="9143999" cy="389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Advantages of </a:t>
            </a:r>
            <a:r>
              <a:rPr lang="en-US" dirty="0" err="1"/>
              <a:t>Totski</a:t>
            </a:r>
            <a:r>
              <a:rPr lang="en-US" dirty="0"/>
              <a:t> approach:</a:t>
            </a:r>
          </a:p>
          <a:p>
            <a:pPr lvl="1"/>
            <a:r>
              <a:rPr lang="en-US" dirty="0"/>
              <a:t>Computationally efficient (big concern for finite element models)</a:t>
            </a:r>
          </a:p>
          <a:p>
            <a:pPr lvl="1"/>
            <a:r>
              <a:rPr lang="en-US" dirty="0"/>
              <a:t>Already incorporated into ISLAB2005</a:t>
            </a:r>
          </a:p>
          <a:p>
            <a:pPr lvl="1"/>
            <a:r>
              <a:rPr lang="en-US" dirty="0"/>
              <a:t>Can be adopted for more sophisticated models (e.g., 3D joint faulting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Modeling of gaps between the overlay and existing pavement</a:t>
            </a:r>
          </a:p>
          <a:p>
            <a:r>
              <a:rPr lang="en-US" dirty="0"/>
              <a:t>Requires estimate of interlayer spring coefficient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/>
          <a:srcRect l="55424" r="11821" b="14122"/>
          <a:stretch/>
        </p:blipFill>
        <p:spPr bwMode="auto">
          <a:xfrm>
            <a:off x="6624483" y="7592"/>
            <a:ext cx="2362200" cy="15405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82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55" y="365125"/>
            <a:ext cx="8035636" cy="8255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Modeling reflective cracking beam behavior and interlayer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6813" y="1371600"/>
            <a:ext cx="871138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2D finite element simulation of reflective cracking beams using ISLAB2005</a:t>
            </a:r>
          </a:p>
          <a:p>
            <a:r>
              <a:rPr lang="en-US" dirty="0"/>
              <a:t>Factorial of simulations created for exact beam dimensions and support conditions</a:t>
            </a:r>
          </a:p>
          <a:p>
            <a:pPr lvl="1"/>
            <a:r>
              <a:rPr lang="en-US" dirty="0"/>
              <a:t>Interlayer coefficient varied from 10 to 50,000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344" y="5029201"/>
            <a:ext cx="2858163" cy="1433356"/>
          </a:xfrm>
          <a:prstGeom prst="rect">
            <a:avLst/>
          </a:prstGeom>
          <a:noFill/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953000" y="4381646"/>
            <a:ext cx="3733800" cy="1602882"/>
            <a:chOff x="4419600" y="4517058"/>
            <a:chExt cx="4343400" cy="1864577"/>
          </a:xfrm>
        </p:grpSpPr>
        <p:pic>
          <p:nvPicPr>
            <p:cNvPr id="11" name="Picture 10" descr="E:\mesh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517058"/>
              <a:ext cx="4343400" cy="9397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E:\area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" t="2325" b="2325"/>
            <a:stretch/>
          </p:blipFill>
          <p:spPr bwMode="auto">
            <a:xfrm>
              <a:off x="4419600" y="5493212"/>
              <a:ext cx="4343400" cy="88842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097302"/>
            <a:ext cx="2667000" cy="11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Totski</a:t>
            </a:r>
            <a:r>
              <a:rPr lang="en-US" dirty="0"/>
              <a:t> Interlayer k-value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476375"/>
            <a:ext cx="7886700" cy="4700588"/>
          </a:xfrm>
        </p:spPr>
        <p:txBody>
          <a:bodyPr/>
          <a:lstStyle/>
          <a:p>
            <a:r>
              <a:rPr lang="en-US" dirty="0">
                <a:latin typeface="+mn-lt"/>
              </a:rPr>
              <a:t>Deflection data from reflective cracking test</a:t>
            </a:r>
          </a:p>
          <a:p>
            <a:pPr lvl="1"/>
            <a:r>
              <a:rPr lang="en-US" dirty="0">
                <a:latin typeface="+mn-lt"/>
              </a:rPr>
              <a:t>Test setup modeled in ISLAB</a:t>
            </a:r>
          </a:p>
          <a:p>
            <a:pPr lvl="1"/>
            <a:r>
              <a:rPr lang="en-US" dirty="0">
                <a:latin typeface="+mn-lt"/>
              </a:rPr>
              <a:t>1 kip response for different k-values 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73604048"/>
              </p:ext>
            </p:extLst>
          </p:nvPr>
        </p:nvGraphicFramePr>
        <p:xfrm>
          <a:off x="2149365" y="2971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51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Totski</a:t>
            </a:r>
            <a:r>
              <a:rPr lang="en-US" dirty="0"/>
              <a:t> Interlayer k-value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400520"/>
              </p:ext>
            </p:extLst>
          </p:nvPr>
        </p:nvGraphicFramePr>
        <p:xfrm>
          <a:off x="428953" y="2155161"/>
          <a:ext cx="3238479" cy="3040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42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0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42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79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Interlayer Type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Average </a:t>
                      </a:r>
                      <a:r>
                        <a:rPr lang="en-US" sz="1200" dirty="0" err="1">
                          <a:effectLst/>
                        </a:rPr>
                        <a:t>Totski</a:t>
                      </a:r>
                      <a:r>
                        <a:rPr lang="en-US" sz="1200" dirty="0">
                          <a:effectLst/>
                        </a:rPr>
                        <a:t> k-value (psi/in)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Standard Deviation (psi/in)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0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F15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0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372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0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MNDAU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3342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1262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0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MNDAM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3613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1175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0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MNONU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2555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901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0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MIDAU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4046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966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90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MIOAU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3566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1095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906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PADNU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3391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1533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43350" y="2424848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Average lab and FWD for asphalt yields </a:t>
            </a:r>
            <a:r>
              <a:rPr lang="en-US" sz="2400" dirty="0" err="1">
                <a:ea typeface="Times New Roman" panose="02020603050405020304" pitchFamily="18" charset="0"/>
              </a:rPr>
              <a:t>Totski</a:t>
            </a:r>
            <a:r>
              <a:rPr lang="en-US" sz="2400" dirty="0">
                <a:ea typeface="Times New Roman" panose="02020603050405020304" pitchFamily="18" charset="0"/>
              </a:rPr>
              <a:t> k-value of approximately 3500 psi/in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Average lab and FWD results is 425 psi/in for nonwoven geotextile fabric interlayer  </a:t>
            </a:r>
          </a:p>
        </p:txBody>
      </p:sp>
    </p:spTree>
    <p:extLst>
      <p:ext uri="{BB962C8B-B14F-4D97-AF65-F5344CB8AC3E}">
        <p14:creationId xmlns:p14="http://schemas.microsoft.com/office/powerpoint/2010/main" val="10588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Unbonded</a:t>
            </a:r>
            <a:r>
              <a:rPr lang="en-US" dirty="0"/>
              <a:t> Overlays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42" y="2414468"/>
            <a:ext cx="3630561" cy="1427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087" y="2456350"/>
            <a:ext cx="263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Concrete overlay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087" y="3056909"/>
            <a:ext cx="1586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Interlayer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087" y="3722075"/>
            <a:ext cx="418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Existing concrete pavement</a:t>
            </a:r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3283873" y="2717960"/>
            <a:ext cx="1150475" cy="2218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2234803" y="3318519"/>
            <a:ext cx="1938989" cy="490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837182" y="3722075"/>
            <a:ext cx="295257" cy="3013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3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Totski</a:t>
            </a:r>
            <a:r>
              <a:rPr lang="en-US" dirty="0"/>
              <a:t> Interlayer k-value </a:t>
            </a:r>
            <a:r>
              <a:rPr lang="en-US" dirty="0" err="1"/>
              <a:t>Backcalculation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476375"/>
            <a:ext cx="7886700" cy="4700588"/>
          </a:xfrm>
        </p:spPr>
        <p:txBody>
          <a:bodyPr/>
          <a:lstStyle/>
          <a:p>
            <a:r>
              <a:rPr lang="en-US" dirty="0">
                <a:latin typeface="+mn-lt"/>
              </a:rPr>
              <a:t>FWD data from </a:t>
            </a:r>
          </a:p>
          <a:p>
            <a:pPr marL="0" indent="0">
              <a:buNone/>
            </a:pPr>
            <a:r>
              <a:rPr lang="en-US" dirty="0" err="1">
                <a:latin typeface="+mn-lt"/>
              </a:rPr>
              <a:t>MnROAD</a:t>
            </a:r>
            <a:r>
              <a:rPr lang="en-US" dirty="0">
                <a:latin typeface="+mn-lt"/>
              </a:rPr>
              <a:t> used to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establish k-values </a:t>
            </a:r>
          </a:p>
          <a:p>
            <a:pPr marL="0" indent="0">
              <a:buNone/>
            </a:pPr>
            <a:r>
              <a:rPr lang="en-US" dirty="0">
                <a:latin typeface="+mn-lt"/>
              </a:rPr>
              <a:t>for Cells 105 - 605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2057400" cy="365125"/>
          </a:xfrm>
        </p:spPr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188475"/>
              </p:ext>
            </p:extLst>
          </p:nvPr>
        </p:nvGraphicFramePr>
        <p:xfrm>
          <a:off x="4381130" y="1366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531391"/>
              </p:ext>
            </p:extLst>
          </p:nvPr>
        </p:nvGraphicFramePr>
        <p:xfrm>
          <a:off x="517814" y="4172427"/>
          <a:ext cx="6877105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4708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8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-146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Comparison between means of established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Totski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k-values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P-value of t-test for difference in means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-146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Fabric LAB vs.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MnROAD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Fabric FWD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0.126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-146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MNONU LAB vs.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MnROAD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Asphalt FWD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0.137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-146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MnROAD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Fabric FWD vs.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MnROAD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Asphalt FWD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8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4" y="365125"/>
            <a:ext cx="8515351" cy="825500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Deflection and Permanent Deformation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A27E-6C6C-4A14-A467-FB36CD7D6938}" type="slidenum">
              <a:rPr lang="en-US" smtClean="0">
                <a:solidFill>
                  <a:srgbClr val="292929"/>
                </a:solidFill>
              </a:rPr>
              <a:pPr/>
              <a:t>21</a:t>
            </a:fld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040" y="5573378"/>
            <a:ext cx="7343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Fabric interlayers appear different from one another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Elastic responses of the fabric are different from all asphalt interlayers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MN open graded asphalt appears different from other asphalts</a:t>
            </a:r>
            <a:endParaRPr lang="en-US" sz="1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9314" y="1279125"/>
          <a:ext cx="8426036" cy="4349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803042" y="1381892"/>
            <a:ext cx="6179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Blue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Orange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permanent deformation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434885" y="3245477"/>
            <a:ext cx="811369" cy="24856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1512546" y="4796492"/>
            <a:ext cx="94817" cy="106250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4" y="365125"/>
            <a:ext cx="8515351" cy="825500"/>
          </a:xfrm>
        </p:spPr>
        <p:txBody>
          <a:bodyPr>
            <a:normAutofit/>
          </a:bodyPr>
          <a:lstStyle/>
          <a:p>
            <a:r>
              <a:rPr lang="en-US" dirty="0"/>
              <a:t>Cracking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A27E-6C6C-4A14-A467-FB36CD7D6938}" type="slidenum">
              <a:rPr lang="en-US" smtClean="0">
                <a:solidFill>
                  <a:srgbClr val="292929"/>
                </a:solidFill>
              </a:rPr>
              <a:pPr/>
              <a:t>22</a:t>
            </a:fld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AD9E6DE0-9220-4126-BB17-E150EAC3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62" y="1694085"/>
            <a:ext cx="7570177" cy="389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PavementME</a:t>
            </a:r>
            <a:r>
              <a:rPr lang="en-US" dirty="0"/>
              <a:t> (MEPDG) framework:</a:t>
            </a:r>
          </a:p>
          <a:p>
            <a:pPr lvl="1"/>
            <a:r>
              <a:rPr lang="en-US" dirty="0"/>
              <a:t>Effect of PCC age on concrete strength and stiffness</a:t>
            </a:r>
          </a:p>
          <a:p>
            <a:pPr lvl="1"/>
            <a:r>
              <a:rPr lang="en-US" dirty="0"/>
              <a:t>Axle load spectrum</a:t>
            </a:r>
          </a:p>
          <a:p>
            <a:pPr lvl="1"/>
            <a:r>
              <a:rPr lang="en-US" dirty="0"/>
              <a:t>Curling analysis</a:t>
            </a:r>
          </a:p>
          <a:p>
            <a:pPr lvl="1"/>
            <a:r>
              <a:rPr lang="en-US" dirty="0"/>
              <a:t>Effect of built-in curling </a:t>
            </a:r>
          </a:p>
          <a:p>
            <a:pPr lvl="1"/>
            <a:r>
              <a:rPr lang="en-US" dirty="0"/>
              <a:t>Incremental damage analysis</a:t>
            </a:r>
          </a:p>
          <a:p>
            <a:r>
              <a:rPr lang="en-US" dirty="0"/>
              <a:t>Significant modifications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Toski</a:t>
            </a:r>
            <a:r>
              <a:rPr lang="en-US" dirty="0"/>
              <a:t> model for structural responses</a:t>
            </a:r>
          </a:p>
          <a:p>
            <a:pPr lvl="1"/>
            <a:r>
              <a:rPr lang="en-US" dirty="0"/>
              <a:t>Interlayer deterioration</a:t>
            </a:r>
          </a:p>
          <a:p>
            <a:pPr lvl="1"/>
            <a:r>
              <a:rPr lang="en-US" dirty="0"/>
              <a:t>Independent curling of the overlay and existing pavement</a:t>
            </a:r>
          </a:p>
          <a:p>
            <a:pPr lvl="1"/>
            <a:r>
              <a:rPr lang="en-US" dirty="0"/>
              <a:t>Composite bending behavior</a:t>
            </a:r>
          </a:p>
          <a:p>
            <a:pPr lvl="1"/>
            <a:r>
              <a:rPr lang="en-US" dirty="0"/>
              <a:t>Mismatched joints in the overlay and existing pavements</a:t>
            </a:r>
          </a:p>
          <a:p>
            <a:pPr lvl="1"/>
            <a:r>
              <a:rPr lang="en-US" dirty="0"/>
              <a:t>Modified furling analysis</a:t>
            </a:r>
          </a:p>
        </p:txBody>
      </p:sp>
    </p:spTree>
    <p:extLst>
      <p:ext uri="{BB962C8B-B14F-4D97-AF65-F5344CB8AC3E}">
        <p14:creationId xmlns:p14="http://schemas.microsoft.com/office/powerpoint/2010/main" val="29957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>
            <a:extLst>
              <a:ext uri="{FF2B5EF4-FFF2-40B4-BE49-F238E27FC236}">
                <a16:creationId xmlns:a16="http://schemas.microsoft.com/office/drawing/2014/main" xmlns="" id="{6C470703-28D9-4D9E-9681-228892448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751" y="32826"/>
            <a:ext cx="7542959" cy="1295680"/>
          </a:xfrm>
        </p:spPr>
        <p:txBody>
          <a:bodyPr/>
          <a:lstStyle/>
          <a:p>
            <a:pPr>
              <a:defRPr/>
            </a:pPr>
            <a:r>
              <a:rPr lang="en-US" dirty="0"/>
              <a:t>PCC Strength Gain</a:t>
            </a:r>
          </a:p>
        </p:txBody>
      </p:sp>
      <p:grpSp>
        <p:nvGrpSpPr>
          <p:cNvPr id="19459" name="Group 3">
            <a:extLst>
              <a:ext uri="{FF2B5EF4-FFF2-40B4-BE49-F238E27FC236}">
                <a16:creationId xmlns:a16="http://schemas.microsoft.com/office/drawing/2014/main" xmlns="" id="{850C9BC9-89F1-4121-B0F5-12E61C683EF4}"/>
              </a:ext>
            </a:extLst>
          </p:cNvPr>
          <p:cNvGrpSpPr>
            <a:grpSpLocks/>
          </p:cNvGrpSpPr>
          <p:nvPr/>
        </p:nvGrpSpPr>
        <p:grpSpPr bwMode="auto">
          <a:xfrm>
            <a:off x="628443" y="1324586"/>
            <a:ext cx="7666225" cy="4430566"/>
            <a:chOff x="527" y="1434"/>
            <a:chExt cx="5473" cy="3073"/>
          </a:xfrm>
        </p:grpSpPr>
        <p:grpSp>
          <p:nvGrpSpPr>
            <p:cNvPr id="19460" name="Group 4">
              <a:extLst>
                <a:ext uri="{FF2B5EF4-FFF2-40B4-BE49-F238E27FC236}">
                  <a16:creationId xmlns:a16="http://schemas.microsoft.com/office/drawing/2014/main" xmlns="" id="{48AEB6F0-1967-49E1-84A7-40182B832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98" y="1434"/>
              <a:ext cx="4591" cy="2738"/>
              <a:chOff x="1034" y="1569"/>
              <a:chExt cx="4591" cy="2421"/>
            </a:xfrm>
          </p:grpSpPr>
          <p:grpSp>
            <p:nvGrpSpPr>
              <p:cNvPr id="19470" name="Group 5">
                <a:extLst>
                  <a:ext uri="{FF2B5EF4-FFF2-40B4-BE49-F238E27FC236}">
                    <a16:creationId xmlns:a16="http://schemas.microsoft.com/office/drawing/2014/main" xmlns="" id="{C688C63C-6AD9-4089-8E4D-B4AAA07307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3" y="1656"/>
                <a:ext cx="4009" cy="2107"/>
                <a:chOff x="1273" y="1656"/>
                <a:chExt cx="4009" cy="2107"/>
              </a:xfrm>
            </p:grpSpPr>
            <p:sp>
              <p:nvSpPr>
                <p:cNvPr id="19930" name="Rectangle 6">
                  <a:extLst>
                    <a:ext uri="{FF2B5EF4-FFF2-40B4-BE49-F238E27FC236}">
                      <a16:creationId xmlns:a16="http://schemas.microsoft.com/office/drawing/2014/main" xmlns="" id="{EEA3B75D-0788-4321-9087-41092592DD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3" y="1662"/>
                  <a:ext cx="3968" cy="2063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 sz="2824" dirty="0"/>
                </a:p>
              </p:txBody>
            </p:sp>
            <p:sp>
              <p:nvSpPr>
                <p:cNvPr id="19931" name="Line 7">
                  <a:extLst>
                    <a:ext uri="{FF2B5EF4-FFF2-40B4-BE49-F238E27FC236}">
                      <a16:creationId xmlns:a16="http://schemas.microsoft.com/office/drawing/2014/main" xmlns="" id="{3D46279F-7E38-4D7C-86C1-C6BD5076EC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3" y="3423"/>
                  <a:ext cx="3968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32" name="Line 8">
                  <a:extLst>
                    <a:ext uri="{FF2B5EF4-FFF2-40B4-BE49-F238E27FC236}">
                      <a16:creationId xmlns:a16="http://schemas.microsoft.com/office/drawing/2014/main" xmlns="" id="{3103026D-7664-4D84-B573-C8253F2A8D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3" y="3127"/>
                  <a:ext cx="3968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33" name="Line 9">
                  <a:extLst>
                    <a:ext uri="{FF2B5EF4-FFF2-40B4-BE49-F238E27FC236}">
                      <a16:creationId xmlns:a16="http://schemas.microsoft.com/office/drawing/2014/main" xmlns="" id="{4E1CE5FC-D63A-416E-99DF-321EDB17DF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3" y="2830"/>
                  <a:ext cx="3968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34" name="Line 10">
                  <a:extLst>
                    <a:ext uri="{FF2B5EF4-FFF2-40B4-BE49-F238E27FC236}">
                      <a16:creationId xmlns:a16="http://schemas.microsoft.com/office/drawing/2014/main" xmlns="" id="{F95F1F27-DB23-4F5C-9C09-624B9699B2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3" y="2545"/>
                  <a:ext cx="3968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35" name="Line 11">
                  <a:extLst>
                    <a:ext uri="{FF2B5EF4-FFF2-40B4-BE49-F238E27FC236}">
                      <a16:creationId xmlns:a16="http://schemas.microsoft.com/office/drawing/2014/main" xmlns="" id="{C9D87BDC-2467-40B1-9064-5B3D970433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3" y="2249"/>
                  <a:ext cx="3968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36" name="Line 12">
                  <a:extLst>
                    <a:ext uri="{FF2B5EF4-FFF2-40B4-BE49-F238E27FC236}">
                      <a16:creationId xmlns:a16="http://schemas.microsoft.com/office/drawing/2014/main" xmlns="" id="{32C803B6-CD17-4D20-BBEB-7205D7D99D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3" y="1953"/>
                  <a:ext cx="3968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37" name="Line 13">
                  <a:extLst>
                    <a:ext uri="{FF2B5EF4-FFF2-40B4-BE49-F238E27FC236}">
                      <a16:creationId xmlns:a16="http://schemas.microsoft.com/office/drawing/2014/main" xmlns="" id="{D8EE14EF-EE13-4B88-9336-85E299880E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3" y="1656"/>
                  <a:ext cx="3968" cy="1"/>
                </a:xfrm>
                <a:prstGeom prst="line">
                  <a:avLst/>
                </a:prstGeom>
                <a:noFill/>
                <a:ln w="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38" name="Rectangle 14">
                  <a:extLst>
                    <a:ext uri="{FF2B5EF4-FFF2-40B4-BE49-F238E27FC236}">
                      <a16:creationId xmlns:a16="http://schemas.microsoft.com/office/drawing/2014/main" xmlns="" id="{8DA150F6-82E6-4C15-AD57-444F096BF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3" y="1656"/>
                  <a:ext cx="3968" cy="2063"/>
                </a:xfrm>
                <a:prstGeom prst="rect">
                  <a:avLst/>
                </a:prstGeom>
                <a:noFill/>
                <a:ln w="15875">
                  <a:solidFill>
                    <a:srgbClr val="80808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 sz="2824"/>
                </a:p>
              </p:txBody>
            </p:sp>
            <p:sp>
              <p:nvSpPr>
                <p:cNvPr id="19939" name="Line 15">
                  <a:extLst>
                    <a:ext uri="{FF2B5EF4-FFF2-40B4-BE49-F238E27FC236}">
                      <a16:creationId xmlns:a16="http://schemas.microsoft.com/office/drawing/2014/main" xmlns="" id="{946EC505-9287-49AA-8779-D9DB58F18D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3" y="1656"/>
                  <a:ext cx="1" cy="20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40" name="Line 16">
                  <a:extLst>
                    <a:ext uri="{FF2B5EF4-FFF2-40B4-BE49-F238E27FC236}">
                      <a16:creationId xmlns:a16="http://schemas.microsoft.com/office/drawing/2014/main" xmlns="" id="{B9D00597-9F8A-4517-B022-89A62C76C4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3" y="3719"/>
                  <a:ext cx="4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41" name="Line 17">
                  <a:extLst>
                    <a:ext uri="{FF2B5EF4-FFF2-40B4-BE49-F238E27FC236}">
                      <a16:creationId xmlns:a16="http://schemas.microsoft.com/office/drawing/2014/main" xmlns="" id="{DC727C46-DB22-45C3-853C-A940D5181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3" y="3423"/>
                  <a:ext cx="4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42" name="Line 18">
                  <a:extLst>
                    <a:ext uri="{FF2B5EF4-FFF2-40B4-BE49-F238E27FC236}">
                      <a16:creationId xmlns:a16="http://schemas.microsoft.com/office/drawing/2014/main" xmlns="" id="{4BDAC7C1-60E9-45F6-B62F-88795A011C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3" y="3127"/>
                  <a:ext cx="4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43" name="Line 19">
                  <a:extLst>
                    <a:ext uri="{FF2B5EF4-FFF2-40B4-BE49-F238E27FC236}">
                      <a16:creationId xmlns:a16="http://schemas.microsoft.com/office/drawing/2014/main" xmlns="" id="{89E0C362-5790-4267-B097-E2DB4FFDE1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3" y="2830"/>
                  <a:ext cx="4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44" name="Line 20">
                  <a:extLst>
                    <a:ext uri="{FF2B5EF4-FFF2-40B4-BE49-F238E27FC236}">
                      <a16:creationId xmlns:a16="http://schemas.microsoft.com/office/drawing/2014/main" xmlns="" id="{8F8444AB-43BD-48D3-92CE-836EDE64F9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3" y="2545"/>
                  <a:ext cx="4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45" name="Line 21">
                  <a:extLst>
                    <a:ext uri="{FF2B5EF4-FFF2-40B4-BE49-F238E27FC236}">
                      <a16:creationId xmlns:a16="http://schemas.microsoft.com/office/drawing/2014/main" xmlns="" id="{E588DCC1-07DB-4C43-9250-6105E85DEA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3" y="2249"/>
                  <a:ext cx="4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46" name="Line 22">
                  <a:extLst>
                    <a:ext uri="{FF2B5EF4-FFF2-40B4-BE49-F238E27FC236}">
                      <a16:creationId xmlns:a16="http://schemas.microsoft.com/office/drawing/2014/main" xmlns="" id="{23FD85CE-5F11-4932-A950-1C1D27563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3" y="1953"/>
                  <a:ext cx="4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47" name="Line 23">
                  <a:extLst>
                    <a:ext uri="{FF2B5EF4-FFF2-40B4-BE49-F238E27FC236}">
                      <a16:creationId xmlns:a16="http://schemas.microsoft.com/office/drawing/2014/main" xmlns="" id="{100BCA21-7069-41F5-B7E4-9EDCB1EB2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3" y="1656"/>
                  <a:ext cx="4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48" name="Line 24">
                  <a:extLst>
                    <a:ext uri="{FF2B5EF4-FFF2-40B4-BE49-F238E27FC236}">
                      <a16:creationId xmlns:a16="http://schemas.microsoft.com/office/drawing/2014/main" xmlns="" id="{0391391B-DDBA-4BFD-917A-3F36A83803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13" y="3719"/>
                  <a:ext cx="3968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49" name="Line 25">
                  <a:extLst>
                    <a:ext uri="{FF2B5EF4-FFF2-40B4-BE49-F238E27FC236}">
                      <a16:creationId xmlns:a16="http://schemas.microsoft.com/office/drawing/2014/main" xmlns="" id="{5C177EB3-7160-4D3F-9F18-A099CF31B0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13" y="3719"/>
                  <a:ext cx="1" cy="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50" name="Line 26">
                  <a:extLst>
                    <a:ext uri="{FF2B5EF4-FFF2-40B4-BE49-F238E27FC236}">
                      <a16:creationId xmlns:a16="http://schemas.microsoft.com/office/drawing/2014/main" xmlns="" id="{5E2A86BF-474E-4194-A95E-1456AFB50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81" y="3719"/>
                  <a:ext cx="1" cy="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51" name="Line 27">
                  <a:extLst>
                    <a:ext uri="{FF2B5EF4-FFF2-40B4-BE49-F238E27FC236}">
                      <a16:creationId xmlns:a16="http://schemas.microsoft.com/office/drawing/2014/main" xmlns="" id="{7B3FA4C7-A1B9-4B7A-B31F-5465DE0B94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49" y="3719"/>
                  <a:ext cx="1" cy="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52" name="Line 28">
                  <a:extLst>
                    <a:ext uri="{FF2B5EF4-FFF2-40B4-BE49-F238E27FC236}">
                      <a16:creationId xmlns:a16="http://schemas.microsoft.com/office/drawing/2014/main" xmlns="" id="{17E9400F-EDD0-428C-BF7A-35D85F26B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18" y="3719"/>
                  <a:ext cx="1" cy="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53" name="Line 29">
                  <a:extLst>
                    <a:ext uri="{FF2B5EF4-FFF2-40B4-BE49-F238E27FC236}">
                      <a16:creationId xmlns:a16="http://schemas.microsoft.com/office/drawing/2014/main" xmlns="" id="{4BC92438-F9A4-416B-B540-A7EC1F1DEF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76" y="3719"/>
                  <a:ext cx="1" cy="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54" name="Line 30">
                  <a:extLst>
                    <a:ext uri="{FF2B5EF4-FFF2-40B4-BE49-F238E27FC236}">
                      <a16:creationId xmlns:a16="http://schemas.microsoft.com/office/drawing/2014/main" xmlns="" id="{919CBDC8-6766-43A8-91B3-9CC5632EBB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45" y="3719"/>
                  <a:ext cx="1" cy="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55" name="Line 31">
                  <a:extLst>
                    <a:ext uri="{FF2B5EF4-FFF2-40B4-BE49-F238E27FC236}">
                      <a16:creationId xmlns:a16="http://schemas.microsoft.com/office/drawing/2014/main" xmlns="" id="{A9054A27-D571-4E73-9344-BE32E2F651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13" y="3719"/>
                  <a:ext cx="1" cy="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56" name="Line 32">
                  <a:extLst>
                    <a:ext uri="{FF2B5EF4-FFF2-40B4-BE49-F238E27FC236}">
                      <a16:creationId xmlns:a16="http://schemas.microsoft.com/office/drawing/2014/main" xmlns="" id="{B3E991D3-1CCF-4847-BA88-3336172C26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81" y="3719"/>
                  <a:ext cx="1" cy="4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57" name="Freeform 33">
                  <a:extLst>
                    <a:ext uri="{FF2B5EF4-FFF2-40B4-BE49-F238E27FC236}">
                      <a16:creationId xmlns:a16="http://schemas.microsoft.com/office/drawing/2014/main" xmlns="" id="{AF4C2E4F-83E7-455E-BFF6-56E647CB24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3" y="3489"/>
                  <a:ext cx="10" cy="88"/>
                </a:xfrm>
                <a:custGeom>
                  <a:avLst/>
                  <a:gdLst>
                    <a:gd name="T0" fmla="*/ 0 w 10"/>
                    <a:gd name="T1" fmla="*/ 88 h 88"/>
                    <a:gd name="T2" fmla="*/ 0 w 10"/>
                    <a:gd name="T3" fmla="*/ 44 h 88"/>
                    <a:gd name="T4" fmla="*/ 10 w 10"/>
                    <a:gd name="T5" fmla="*/ 0 h 88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88"/>
                    <a:gd name="T11" fmla="*/ 10 w 10"/>
                    <a:gd name="T12" fmla="*/ 88 h 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88">
                      <a:moveTo>
                        <a:pt x="0" y="88"/>
                      </a:moveTo>
                      <a:lnTo>
                        <a:pt x="0" y="4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58" name="Freeform 34">
                  <a:extLst>
                    <a:ext uri="{FF2B5EF4-FFF2-40B4-BE49-F238E27FC236}">
                      <a16:creationId xmlns:a16="http://schemas.microsoft.com/office/drawing/2014/main" xmlns="" id="{7CF8876B-D121-4982-A944-D9EAC24E8F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3" y="3368"/>
                  <a:ext cx="10" cy="121"/>
                </a:xfrm>
                <a:custGeom>
                  <a:avLst/>
                  <a:gdLst>
                    <a:gd name="T0" fmla="*/ 0 w 10"/>
                    <a:gd name="T1" fmla="*/ 121 h 121"/>
                    <a:gd name="T2" fmla="*/ 0 w 10"/>
                    <a:gd name="T3" fmla="*/ 55 h 121"/>
                    <a:gd name="T4" fmla="*/ 10 w 10"/>
                    <a:gd name="T5" fmla="*/ 22 h 121"/>
                    <a:gd name="T6" fmla="*/ 10 w 10"/>
                    <a:gd name="T7" fmla="*/ 0 h 12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21"/>
                    <a:gd name="T14" fmla="*/ 10 w 10"/>
                    <a:gd name="T15" fmla="*/ 121 h 12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21">
                      <a:moveTo>
                        <a:pt x="0" y="121"/>
                      </a:moveTo>
                      <a:lnTo>
                        <a:pt x="0" y="55"/>
                      </a:lnTo>
                      <a:lnTo>
                        <a:pt x="10" y="2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59" name="Freeform 35">
                  <a:extLst>
                    <a:ext uri="{FF2B5EF4-FFF2-40B4-BE49-F238E27FC236}">
                      <a16:creationId xmlns:a16="http://schemas.microsoft.com/office/drawing/2014/main" xmlns="" id="{845ABED1-D431-4B2A-9FB7-CA856F6BC4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" y="3302"/>
                  <a:ext cx="20" cy="66"/>
                </a:xfrm>
                <a:custGeom>
                  <a:avLst/>
                  <a:gdLst>
                    <a:gd name="T0" fmla="*/ 0 w 20"/>
                    <a:gd name="T1" fmla="*/ 66 h 66"/>
                    <a:gd name="T2" fmla="*/ 10 w 20"/>
                    <a:gd name="T3" fmla="*/ 33 h 66"/>
                    <a:gd name="T4" fmla="*/ 20 w 20"/>
                    <a:gd name="T5" fmla="*/ 0 h 66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66"/>
                    <a:gd name="T11" fmla="*/ 20 w 20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66">
                      <a:moveTo>
                        <a:pt x="0" y="66"/>
                      </a:moveTo>
                      <a:lnTo>
                        <a:pt x="10" y="33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60" name="Freeform 36">
                  <a:extLst>
                    <a:ext uri="{FF2B5EF4-FFF2-40B4-BE49-F238E27FC236}">
                      <a16:creationId xmlns:a16="http://schemas.microsoft.com/office/drawing/2014/main" xmlns="" id="{BF6F62AA-5C39-44FB-BD9A-ECDFAEB07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3" y="3215"/>
                  <a:ext cx="10" cy="87"/>
                </a:xfrm>
                <a:custGeom>
                  <a:avLst/>
                  <a:gdLst>
                    <a:gd name="T0" fmla="*/ 0 w 10"/>
                    <a:gd name="T1" fmla="*/ 87 h 87"/>
                    <a:gd name="T2" fmla="*/ 10 w 10"/>
                    <a:gd name="T3" fmla="*/ 43 h 87"/>
                    <a:gd name="T4" fmla="*/ 10 w 10"/>
                    <a:gd name="T5" fmla="*/ 0 h 8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87"/>
                    <a:gd name="T11" fmla="*/ 10 w 10"/>
                    <a:gd name="T12" fmla="*/ 87 h 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87">
                      <a:moveTo>
                        <a:pt x="0" y="87"/>
                      </a:moveTo>
                      <a:lnTo>
                        <a:pt x="10" y="4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61" name="Freeform 37">
                  <a:extLst>
                    <a:ext uri="{FF2B5EF4-FFF2-40B4-BE49-F238E27FC236}">
                      <a16:creationId xmlns:a16="http://schemas.microsoft.com/office/drawing/2014/main" xmlns="" id="{2D2BA6BB-F2F1-46D2-9566-B640D91321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3160"/>
                  <a:ext cx="10" cy="55"/>
                </a:xfrm>
                <a:custGeom>
                  <a:avLst/>
                  <a:gdLst>
                    <a:gd name="T0" fmla="*/ 0 w 10"/>
                    <a:gd name="T1" fmla="*/ 55 h 55"/>
                    <a:gd name="T2" fmla="*/ 0 w 10"/>
                    <a:gd name="T3" fmla="*/ 22 h 55"/>
                    <a:gd name="T4" fmla="*/ 10 w 10"/>
                    <a:gd name="T5" fmla="*/ 0 h 5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5"/>
                    <a:gd name="T11" fmla="*/ 10 w 10"/>
                    <a:gd name="T12" fmla="*/ 55 h 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5">
                      <a:moveTo>
                        <a:pt x="0" y="55"/>
                      </a:moveTo>
                      <a:lnTo>
                        <a:pt x="0" y="2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62" name="Freeform 38">
                  <a:extLst>
                    <a:ext uri="{FF2B5EF4-FFF2-40B4-BE49-F238E27FC236}">
                      <a16:creationId xmlns:a16="http://schemas.microsoft.com/office/drawing/2014/main" xmlns="" id="{F9CE2FA5-A316-473B-B860-B3CA1BE50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" y="3127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63" name="Freeform 39">
                  <a:extLst>
                    <a:ext uri="{FF2B5EF4-FFF2-40B4-BE49-F238E27FC236}">
                      <a16:creationId xmlns:a16="http://schemas.microsoft.com/office/drawing/2014/main" xmlns="" id="{680DC2F6-8AC8-4E1D-8073-2214DB1025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3" y="3072"/>
                  <a:ext cx="9" cy="55"/>
                </a:xfrm>
                <a:custGeom>
                  <a:avLst/>
                  <a:gdLst>
                    <a:gd name="T0" fmla="*/ 0 w 9"/>
                    <a:gd name="T1" fmla="*/ 55 h 55"/>
                    <a:gd name="T2" fmla="*/ 0 w 9"/>
                    <a:gd name="T3" fmla="*/ 22 h 55"/>
                    <a:gd name="T4" fmla="*/ 9 w 9"/>
                    <a:gd name="T5" fmla="*/ 0 h 55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55"/>
                    <a:gd name="T11" fmla="*/ 9 w 9"/>
                    <a:gd name="T12" fmla="*/ 55 h 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55">
                      <a:moveTo>
                        <a:pt x="0" y="55"/>
                      </a:moveTo>
                      <a:lnTo>
                        <a:pt x="0" y="22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64" name="Freeform 40">
                  <a:extLst>
                    <a:ext uri="{FF2B5EF4-FFF2-40B4-BE49-F238E27FC236}">
                      <a16:creationId xmlns:a16="http://schemas.microsoft.com/office/drawing/2014/main" xmlns="" id="{879F6D10-FC99-4E1F-91DA-E094547CD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02" y="3039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65" name="Freeform 41">
                  <a:extLst>
                    <a:ext uri="{FF2B5EF4-FFF2-40B4-BE49-F238E27FC236}">
                      <a16:creationId xmlns:a16="http://schemas.microsoft.com/office/drawing/2014/main" xmlns="" id="{41C72CB0-392C-469F-8110-CF66FBD63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" y="2984"/>
                  <a:ext cx="10" cy="55"/>
                </a:xfrm>
                <a:custGeom>
                  <a:avLst/>
                  <a:gdLst>
                    <a:gd name="T0" fmla="*/ 0 w 10"/>
                    <a:gd name="T1" fmla="*/ 55 h 55"/>
                    <a:gd name="T2" fmla="*/ 0 w 10"/>
                    <a:gd name="T3" fmla="*/ 22 h 55"/>
                    <a:gd name="T4" fmla="*/ 10 w 10"/>
                    <a:gd name="T5" fmla="*/ 0 h 5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55"/>
                    <a:gd name="T11" fmla="*/ 10 w 10"/>
                    <a:gd name="T12" fmla="*/ 55 h 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55">
                      <a:moveTo>
                        <a:pt x="0" y="55"/>
                      </a:moveTo>
                      <a:lnTo>
                        <a:pt x="0" y="2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66" name="Freeform 42">
                  <a:extLst>
                    <a:ext uri="{FF2B5EF4-FFF2-40B4-BE49-F238E27FC236}">
                      <a16:creationId xmlns:a16="http://schemas.microsoft.com/office/drawing/2014/main" xmlns="" id="{64AAE929-0B97-4E36-A11B-280D6139D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2951"/>
                  <a:ext cx="20" cy="33"/>
                </a:xfrm>
                <a:custGeom>
                  <a:avLst/>
                  <a:gdLst>
                    <a:gd name="T0" fmla="*/ 0 w 20"/>
                    <a:gd name="T1" fmla="*/ 33 h 33"/>
                    <a:gd name="T2" fmla="*/ 10 w 20"/>
                    <a:gd name="T3" fmla="*/ 11 h 33"/>
                    <a:gd name="T4" fmla="*/ 20 w 2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33"/>
                    <a:gd name="T11" fmla="*/ 20 w 2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33">
                      <a:moveTo>
                        <a:pt x="0" y="33"/>
                      </a:moveTo>
                      <a:lnTo>
                        <a:pt x="10" y="11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67" name="Line 43">
                  <a:extLst>
                    <a:ext uri="{FF2B5EF4-FFF2-40B4-BE49-F238E27FC236}">
                      <a16:creationId xmlns:a16="http://schemas.microsoft.com/office/drawing/2014/main" xmlns="" id="{E78D112A-46B7-45A2-BC1A-1C0EF89EAA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2" y="2918"/>
                  <a:ext cx="10" cy="33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68" name="Freeform 44">
                  <a:extLst>
                    <a:ext uri="{FF2B5EF4-FFF2-40B4-BE49-F238E27FC236}">
                      <a16:creationId xmlns:a16="http://schemas.microsoft.com/office/drawing/2014/main" xmlns="" id="{8450FEF3-1EFC-4374-9D79-3E73730A9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2" y="2896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69" name="Freeform 45">
                  <a:extLst>
                    <a:ext uri="{FF2B5EF4-FFF2-40B4-BE49-F238E27FC236}">
                      <a16:creationId xmlns:a16="http://schemas.microsoft.com/office/drawing/2014/main" xmlns="" id="{B1155186-3347-406F-AE6F-81778C360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2" y="2896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70" name="Freeform 46">
                  <a:extLst>
                    <a:ext uri="{FF2B5EF4-FFF2-40B4-BE49-F238E27FC236}">
                      <a16:creationId xmlns:a16="http://schemas.microsoft.com/office/drawing/2014/main" xmlns="" id="{F996AF0E-7FED-4A7C-8C0F-8D68DA6946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2" y="2863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22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2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71" name="Line 47">
                  <a:extLst>
                    <a:ext uri="{FF2B5EF4-FFF2-40B4-BE49-F238E27FC236}">
                      <a16:creationId xmlns:a16="http://schemas.microsoft.com/office/drawing/2014/main" xmlns="" id="{BB1CC1D0-A585-4E51-A8FA-352B4A3DDE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82" y="2830"/>
                  <a:ext cx="10" cy="33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72" name="Freeform 48">
                  <a:extLst>
                    <a:ext uri="{FF2B5EF4-FFF2-40B4-BE49-F238E27FC236}">
                      <a16:creationId xmlns:a16="http://schemas.microsoft.com/office/drawing/2014/main" xmlns="" id="{4F64ACFC-EA99-4E99-95C5-D4B64786EB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809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10 h 21"/>
                    <a:gd name="T4" fmla="*/ 10 w 10"/>
                    <a:gd name="T5" fmla="*/ 0 h 2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1"/>
                    <a:gd name="T11" fmla="*/ 10 w 10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1">
                      <a:moveTo>
                        <a:pt x="0" y="21"/>
                      </a:move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73" name="Freeform 49">
                  <a:extLst>
                    <a:ext uri="{FF2B5EF4-FFF2-40B4-BE49-F238E27FC236}">
                      <a16:creationId xmlns:a16="http://schemas.microsoft.com/office/drawing/2014/main" xmlns="" id="{E14C0356-4F6D-4C56-BDF9-EE847C2F8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" y="2809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74" name="Freeform 50">
                  <a:extLst>
                    <a:ext uri="{FF2B5EF4-FFF2-40B4-BE49-F238E27FC236}">
                      <a16:creationId xmlns:a16="http://schemas.microsoft.com/office/drawing/2014/main" xmlns="" id="{FAA54065-9E87-45E7-AF92-22C3B9175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2" y="2776"/>
                  <a:ext cx="20" cy="33"/>
                </a:xfrm>
                <a:custGeom>
                  <a:avLst/>
                  <a:gdLst>
                    <a:gd name="T0" fmla="*/ 0 w 20"/>
                    <a:gd name="T1" fmla="*/ 33 h 33"/>
                    <a:gd name="T2" fmla="*/ 10 w 20"/>
                    <a:gd name="T3" fmla="*/ 22 h 33"/>
                    <a:gd name="T4" fmla="*/ 20 w 2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33"/>
                    <a:gd name="T11" fmla="*/ 20 w 2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33">
                      <a:moveTo>
                        <a:pt x="0" y="33"/>
                      </a:moveTo>
                      <a:lnTo>
                        <a:pt x="10" y="22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75" name="Line 51">
                  <a:extLst>
                    <a:ext uri="{FF2B5EF4-FFF2-40B4-BE49-F238E27FC236}">
                      <a16:creationId xmlns:a16="http://schemas.microsoft.com/office/drawing/2014/main" xmlns="" id="{7283A106-B4A4-441C-9A06-48E13598B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32" y="2743"/>
                  <a:ext cx="10" cy="33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76" name="Freeform 52">
                  <a:extLst>
                    <a:ext uri="{FF2B5EF4-FFF2-40B4-BE49-F238E27FC236}">
                      <a16:creationId xmlns:a16="http://schemas.microsoft.com/office/drawing/2014/main" xmlns="" id="{DBC79CDE-7CF0-4F70-8669-7615E5011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2" y="2721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77" name="Freeform 53">
                  <a:extLst>
                    <a:ext uri="{FF2B5EF4-FFF2-40B4-BE49-F238E27FC236}">
                      <a16:creationId xmlns:a16="http://schemas.microsoft.com/office/drawing/2014/main" xmlns="" id="{FF18B6FE-9C5D-491C-A4FD-83AFA424B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721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78" name="Freeform 54">
                  <a:extLst>
                    <a:ext uri="{FF2B5EF4-FFF2-40B4-BE49-F238E27FC236}">
                      <a16:creationId xmlns:a16="http://schemas.microsoft.com/office/drawing/2014/main" xmlns="" id="{5AD7ABCF-9C6A-4943-81D5-EA81B2357A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2688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22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2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79" name="Freeform 55">
                  <a:extLst>
                    <a:ext uri="{FF2B5EF4-FFF2-40B4-BE49-F238E27FC236}">
                      <a16:creationId xmlns:a16="http://schemas.microsoft.com/office/drawing/2014/main" xmlns="" id="{CB188969-6071-4855-8046-23EA40381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2" y="2655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80" name="Freeform 56">
                  <a:extLst>
                    <a:ext uri="{FF2B5EF4-FFF2-40B4-BE49-F238E27FC236}">
                      <a16:creationId xmlns:a16="http://schemas.microsoft.com/office/drawing/2014/main" xmlns="" id="{687704C9-4E75-4CFA-B7AF-F8B3C34A2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2" y="2655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81" name="Freeform 57">
                  <a:extLst>
                    <a:ext uri="{FF2B5EF4-FFF2-40B4-BE49-F238E27FC236}">
                      <a16:creationId xmlns:a16="http://schemas.microsoft.com/office/drawing/2014/main" xmlns="" id="{6C4B74AB-D883-4511-868A-1AB9C9651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2" y="2633"/>
                  <a:ext cx="20" cy="22"/>
                </a:xfrm>
                <a:custGeom>
                  <a:avLst/>
                  <a:gdLst>
                    <a:gd name="T0" fmla="*/ 0 w 20"/>
                    <a:gd name="T1" fmla="*/ 22 h 22"/>
                    <a:gd name="T2" fmla="*/ 10 w 20"/>
                    <a:gd name="T3" fmla="*/ 11 h 22"/>
                    <a:gd name="T4" fmla="*/ 20 w 2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22"/>
                    <a:gd name="T11" fmla="*/ 20 w 2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22">
                      <a:moveTo>
                        <a:pt x="0" y="22"/>
                      </a:moveTo>
                      <a:lnTo>
                        <a:pt x="10" y="11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82" name="Freeform 58">
                  <a:extLst>
                    <a:ext uri="{FF2B5EF4-FFF2-40B4-BE49-F238E27FC236}">
                      <a16:creationId xmlns:a16="http://schemas.microsoft.com/office/drawing/2014/main" xmlns="" id="{0B0AB154-175D-460B-9C7B-E8D49E553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" y="2633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1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83" name="Freeform 59">
                  <a:extLst>
                    <a:ext uri="{FF2B5EF4-FFF2-40B4-BE49-F238E27FC236}">
                      <a16:creationId xmlns:a16="http://schemas.microsoft.com/office/drawing/2014/main" xmlns="" id="{8ADCD1AA-CBB2-40BE-B30B-DD5A83B01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" y="2600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84" name="Freeform 60">
                  <a:extLst>
                    <a:ext uri="{FF2B5EF4-FFF2-40B4-BE49-F238E27FC236}">
                      <a16:creationId xmlns:a16="http://schemas.microsoft.com/office/drawing/2014/main" xmlns="" id="{6C84308C-9D9B-4D58-8813-4A612FB25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2" y="2600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85" name="Freeform 61">
                  <a:extLst>
                    <a:ext uri="{FF2B5EF4-FFF2-40B4-BE49-F238E27FC236}">
                      <a16:creationId xmlns:a16="http://schemas.microsoft.com/office/drawing/2014/main" xmlns="" id="{7FE90B62-B686-4BB6-919C-40DE2DB03F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2" y="2600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86" name="Freeform 62">
                  <a:extLst>
                    <a:ext uri="{FF2B5EF4-FFF2-40B4-BE49-F238E27FC236}">
                      <a16:creationId xmlns:a16="http://schemas.microsoft.com/office/drawing/2014/main" xmlns="" id="{EE20F4D5-EACC-4CA4-9F97-0FF7321BE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" y="2567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87" name="Freeform 63">
                  <a:extLst>
                    <a:ext uri="{FF2B5EF4-FFF2-40B4-BE49-F238E27FC236}">
                      <a16:creationId xmlns:a16="http://schemas.microsoft.com/office/drawing/2014/main" xmlns="" id="{D452EE3E-D0C5-4EEA-9F55-0E2C64E09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2" y="256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88" name="Freeform 64">
                  <a:extLst>
                    <a:ext uri="{FF2B5EF4-FFF2-40B4-BE49-F238E27FC236}">
                      <a16:creationId xmlns:a16="http://schemas.microsoft.com/office/drawing/2014/main" xmlns="" id="{5CACFAC3-7EE4-4A43-B9F3-6598BBEBE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2" y="2545"/>
                  <a:ext cx="20" cy="22"/>
                </a:xfrm>
                <a:custGeom>
                  <a:avLst/>
                  <a:gdLst>
                    <a:gd name="T0" fmla="*/ 0 w 20"/>
                    <a:gd name="T1" fmla="*/ 22 h 22"/>
                    <a:gd name="T2" fmla="*/ 10 w 20"/>
                    <a:gd name="T3" fmla="*/ 11 h 22"/>
                    <a:gd name="T4" fmla="*/ 20 w 2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22"/>
                    <a:gd name="T11" fmla="*/ 20 w 2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22">
                      <a:moveTo>
                        <a:pt x="0" y="22"/>
                      </a:moveTo>
                      <a:lnTo>
                        <a:pt x="10" y="11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89" name="Freeform 65">
                  <a:extLst>
                    <a:ext uri="{FF2B5EF4-FFF2-40B4-BE49-F238E27FC236}">
                      <a16:creationId xmlns:a16="http://schemas.microsoft.com/office/drawing/2014/main" xmlns="" id="{0AA80845-8DFE-4399-8D08-F8DB4A806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2" y="2545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1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90" name="Freeform 66">
                  <a:extLst>
                    <a:ext uri="{FF2B5EF4-FFF2-40B4-BE49-F238E27FC236}">
                      <a16:creationId xmlns:a16="http://schemas.microsoft.com/office/drawing/2014/main" xmlns="" id="{3651357A-05ED-4327-AA94-4F5CE5910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2" y="2512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91" name="Freeform 67">
                  <a:extLst>
                    <a:ext uri="{FF2B5EF4-FFF2-40B4-BE49-F238E27FC236}">
                      <a16:creationId xmlns:a16="http://schemas.microsoft.com/office/drawing/2014/main" xmlns="" id="{A06ED3C0-0105-49CE-B446-DBAB73A0E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2" y="2512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92" name="Freeform 68">
                  <a:extLst>
                    <a:ext uri="{FF2B5EF4-FFF2-40B4-BE49-F238E27FC236}">
                      <a16:creationId xmlns:a16="http://schemas.microsoft.com/office/drawing/2014/main" xmlns="" id="{0061F867-3EAF-4BD7-B0D6-C37D036EFB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2" y="2512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93" name="Freeform 69">
                  <a:extLst>
                    <a:ext uri="{FF2B5EF4-FFF2-40B4-BE49-F238E27FC236}">
                      <a16:creationId xmlns:a16="http://schemas.microsoft.com/office/drawing/2014/main" xmlns="" id="{54D4ECED-4507-44BB-9A26-27648AB66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2" y="2479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94" name="Freeform 70">
                  <a:extLst>
                    <a:ext uri="{FF2B5EF4-FFF2-40B4-BE49-F238E27FC236}">
                      <a16:creationId xmlns:a16="http://schemas.microsoft.com/office/drawing/2014/main" xmlns="" id="{ED4AC1D5-FFE9-4699-849B-EF1F1B0936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2" y="2479"/>
                  <a:ext cx="9" cy="1"/>
                </a:xfrm>
                <a:custGeom>
                  <a:avLst/>
                  <a:gdLst>
                    <a:gd name="T0" fmla="*/ 0 w 9"/>
                    <a:gd name="T1" fmla="*/ 0 h 1"/>
                    <a:gd name="T2" fmla="*/ 0 w 9"/>
                    <a:gd name="T3" fmla="*/ 0 h 1"/>
                    <a:gd name="T4" fmla="*/ 9 w 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"/>
                    <a:gd name="T11" fmla="*/ 9 w 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95" name="Line 71">
                  <a:extLst>
                    <a:ext uri="{FF2B5EF4-FFF2-40B4-BE49-F238E27FC236}">
                      <a16:creationId xmlns:a16="http://schemas.microsoft.com/office/drawing/2014/main" xmlns="" id="{06993B3C-2BAA-4C68-918E-582B844D47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1" y="247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96" name="Freeform 72">
                  <a:extLst>
                    <a:ext uri="{FF2B5EF4-FFF2-40B4-BE49-F238E27FC236}">
                      <a16:creationId xmlns:a16="http://schemas.microsoft.com/office/drawing/2014/main" xmlns="" id="{C9258808-B6F2-4BF0-8FE9-AD33E82FCA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1" y="2457"/>
                  <a:ext cx="20" cy="22"/>
                </a:xfrm>
                <a:custGeom>
                  <a:avLst/>
                  <a:gdLst>
                    <a:gd name="T0" fmla="*/ 0 w 20"/>
                    <a:gd name="T1" fmla="*/ 22 h 22"/>
                    <a:gd name="T2" fmla="*/ 10 w 20"/>
                    <a:gd name="T3" fmla="*/ 11 h 22"/>
                    <a:gd name="T4" fmla="*/ 20 w 2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22"/>
                    <a:gd name="T11" fmla="*/ 20 w 2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22">
                      <a:moveTo>
                        <a:pt x="0" y="22"/>
                      </a:moveTo>
                      <a:lnTo>
                        <a:pt x="10" y="11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97" name="Line 73">
                  <a:extLst>
                    <a:ext uri="{FF2B5EF4-FFF2-40B4-BE49-F238E27FC236}">
                      <a16:creationId xmlns:a16="http://schemas.microsoft.com/office/drawing/2014/main" xmlns="" id="{37D4C8FE-868B-446A-933D-8AFD48837B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81" y="245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98" name="Line 74">
                  <a:extLst>
                    <a:ext uri="{FF2B5EF4-FFF2-40B4-BE49-F238E27FC236}">
                      <a16:creationId xmlns:a16="http://schemas.microsoft.com/office/drawing/2014/main" xmlns="" id="{E369A139-E895-4F50-AB3C-77AA3F5E60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45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99" name="Freeform 75">
                  <a:extLst>
                    <a:ext uri="{FF2B5EF4-FFF2-40B4-BE49-F238E27FC236}">
                      <a16:creationId xmlns:a16="http://schemas.microsoft.com/office/drawing/2014/main" xmlns="" id="{050C66F9-45FA-44E3-B0A0-9F2B087C8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245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00" name="Freeform 76">
                  <a:extLst>
                    <a:ext uri="{FF2B5EF4-FFF2-40B4-BE49-F238E27FC236}">
                      <a16:creationId xmlns:a16="http://schemas.microsoft.com/office/drawing/2014/main" xmlns="" id="{0A216380-737F-4C4E-84EB-A914571B5D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2424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01" name="Freeform 77">
                  <a:extLst>
                    <a:ext uri="{FF2B5EF4-FFF2-40B4-BE49-F238E27FC236}">
                      <a16:creationId xmlns:a16="http://schemas.microsoft.com/office/drawing/2014/main" xmlns="" id="{8C2CF35C-F62F-4E2A-ABB9-B4C9B9CDA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" y="2424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02" name="Line 78">
                  <a:extLst>
                    <a:ext uri="{FF2B5EF4-FFF2-40B4-BE49-F238E27FC236}">
                      <a16:creationId xmlns:a16="http://schemas.microsoft.com/office/drawing/2014/main" xmlns="" id="{36F62269-E4D7-4D5E-8E10-EC4EEE01A1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31" y="242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03" name="Freeform 79">
                  <a:extLst>
                    <a:ext uri="{FF2B5EF4-FFF2-40B4-BE49-F238E27FC236}">
                      <a16:creationId xmlns:a16="http://schemas.microsoft.com/office/drawing/2014/main" xmlns="" id="{370DD28A-8B3D-4334-A761-6A9299E3AD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1" y="2424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1"/>
                    <a:gd name="T11" fmla="*/ 20 w 2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04" name="Freeform 80">
                  <a:extLst>
                    <a:ext uri="{FF2B5EF4-FFF2-40B4-BE49-F238E27FC236}">
                      <a16:creationId xmlns:a16="http://schemas.microsoft.com/office/drawing/2014/main" xmlns="" id="{B0BEA013-3DE6-4B26-AE77-F5EF81354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1" y="2392"/>
                  <a:ext cx="10" cy="32"/>
                </a:xfrm>
                <a:custGeom>
                  <a:avLst/>
                  <a:gdLst>
                    <a:gd name="T0" fmla="*/ 0 w 10"/>
                    <a:gd name="T1" fmla="*/ 32 h 32"/>
                    <a:gd name="T2" fmla="*/ 10 w 10"/>
                    <a:gd name="T3" fmla="*/ 11 h 32"/>
                    <a:gd name="T4" fmla="*/ 10 w 10"/>
                    <a:gd name="T5" fmla="*/ 0 h 3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2"/>
                    <a:gd name="T11" fmla="*/ 10 w 10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2">
                      <a:moveTo>
                        <a:pt x="0" y="32"/>
                      </a:moveTo>
                      <a:lnTo>
                        <a:pt x="1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05" name="Freeform 81">
                  <a:extLst>
                    <a:ext uri="{FF2B5EF4-FFF2-40B4-BE49-F238E27FC236}">
                      <a16:creationId xmlns:a16="http://schemas.microsoft.com/office/drawing/2014/main" xmlns="" id="{6AF0C9EC-EA69-4A3C-A090-217EF02A5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1" y="2392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06" name="Line 82">
                  <a:extLst>
                    <a:ext uri="{FF2B5EF4-FFF2-40B4-BE49-F238E27FC236}">
                      <a16:creationId xmlns:a16="http://schemas.microsoft.com/office/drawing/2014/main" xmlns="" id="{FEAD363D-4E07-422F-B2FD-EA6E6B5C58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81" y="239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07" name="Line 83">
                  <a:extLst>
                    <a:ext uri="{FF2B5EF4-FFF2-40B4-BE49-F238E27FC236}">
                      <a16:creationId xmlns:a16="http://schemas.microsoft.com/office/drawing/2014/main" xmlns="" id="{DB335E03-BB66-4083-94B4-339E3AE62B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1" y="239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08" name="Freeform 84">
                  <a:extLst>
                    <a:ext uri="{FF2B5EF4-FFF2-40B4-BE49-F238E27FC236}">
                      <a16:creationId xmlns:a16="http://schemas.microsoft.com/office/drawing/2014/main" xmlns="" id="{31E52C4D-E54D-468F-B79A-5B8C3837A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1" y="2392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09" name="Freeform 85">
                  <a:extLst>
                    <a:ext uri="{FF2B5EF4-FFF2-40B4-BE49-F238E27FC236}">
                      <a16:creationId xmlns:a16="http://schemas.microsoft.com/office/drawing/2014/main" xmlns="" id="{85F7B54D-D2C2-4AF2-A1B8-A24A58277A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1" y="2359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10" name="Freeform 86">
                  <a:extLst>
                    <a:ext uri="{FF2B5EF4-FFF2-40B4-BE49-F238E27FC236}">
                      <a16:creationId xmlns:a16="http://schemas.microsoft.com/office/drawing/2014/main" xmlns="" id="{1A77AEDC-0D65-41A3-A464-AF29EF3EDB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1" y="2359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1"/>
                    <a:gd name="T11" fmla="*/ 20 w 2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11" name="Line 87">
                  <a:extLst>
                    <a:ext uri="{FF2B5EF4-FFF2-40B4-BE49-F238E27FC236}">
                      <a16:creationId xmlns:a16="http://schemas.microsoft.com/office/drawing/2014/main" xmlns="" id="{7534DD5C-0DDD-442A-9AA8-2064462B61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41" y="235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12" name="Line 88">
                  <a:extLst>
                    <a:ext uri="{FF2B5EF4-FFF2-40B4-BE49-F238E27FC236}">
                      <a16:creationId xmlns:a16="http://schemas.microsoft.com/office/drawing/2014/main" xmlns="" id="{578079DF-7C7E-4AD4-968C-5B28A55431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51" y="235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13" name="Line 89">
                  <a:extLst>
                    <a:ext uri="{FF2B5EF4-FFF2-40B4-BE49-F238E27FC236}">
                      <a16:creationId xmlns:a16="http://schemas.microsoft.com/office/drawing/2014/main" xmlns="" id="{12C45E67-6B86-4B80-8DC1-F2F4C9A48F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61" y="235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14" name="Freeform 90">
                  <a:extLst>
                    <a:ext uri="{FF2B5EF4-FFF2-40B4-BE49-F238E27FC236}">
                      <a16:creationId xmlns:a16="http://schemas.microsoft.com/office/drawing/2014/main" xmlns="" id="{0E7941C5-7B89-4AA3-8CDB-2292AD42F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1" y="2359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15" name="Freeform 91">
                  <a:extLst>
                    <a:ext uri="{FF2B5EF4-FFF2-40B4-BE49-F238E27FC236}">
                      <a16:creationId xmlns:a16="http://schemas.microsoft.com/office/drawing/2014/main" xmlns="" id="{0504081C-8454-4124-ABF3-CD33622CE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337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16" name="Freeform 92">
                  <a:extLst>
                    <a:ext uri="{FF2B5EF4-FFF2-40B4-BE49-F238E27FC236}">
                      <a16:creationId xmlns:a16="http://schemas.microsoft.com/office/drawing/2014/main" xmlns="" id="{602A0E27-4A3B-4CE6-A963-F40555B99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233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17" name="Line 93">
                  <a:extLst>
                    <a:ext uri="{FF2B5EF4-FFF2-40B4-BE49-F238E27FC236}">
                      <a16:creationId xmlns:a16="http://schemas.microsoft.com/office/drawing/2014/main" xmlns="" id="{565BBA11-6CD9-4CCD-AA19-3507BCD3E8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1" y="2337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18" name="Line 94">
                  <a:extLst>
                    <a:ext uri="{FF2B5EF4-FFF2-40B4-BE49-F238E27FC236}">
                      <a16:creationId xmlns:a16="http://schemas.microsoft.com/office/drawing/2014/main" xmlns="" id="{931B260B-C9EA-4908-ACAF-60C95761EB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1" y="233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19" name="Freeform 95">
                  <a:extLst>
                    <a:ext uri="{FF2B5EF4-FFF2-40B4-BE49-F238E27FC236}">
                      <a16:creationId xmlns:a16="http://schemas.microsoft.com/office/drawing/2014/main" xmlns="" id="{DE893B7B-AB9A-4FF8-98D9-5344263866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233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20" name="Freeform 96">
                  <a:extLst>
                    <a:ext uri="{FF2B5EF4-FFF2-40B4-BE49-F238E27FC236}">
                      <a16:creationId xmlns:a16="http://schemas.microsoft.com/office/drawing/2014/main" xmlns="" id="{20CBCEA7-FD1E-4D65-A73E-E7A6298688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2304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21" name="Freeform 97">
                  <a:extLst>
                    <a:ext uri="{FF2B5EF4-FFF2-40B4-BE49-F238E27FC236}">
                      <a16:creationId xmlns:a16="http://schemas.microsoft.com/office/drawing/2014/main" xmlns="" id="{05BA822E-52B1-4EFE-A19C-76DBB0FFA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2304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22" name="Line 98">
                  <a:extLst>
                    <a:ext uri="{FF2B5EF4-FFF2-40B4-BE49-F238E27FC236}">
                      <a16:creationId xmlns:a16="http://schemas.microsoft.com/office/drawing/2014/main" xmlns="" id="{355540E2-DBDA-4107-8951-44C98401AB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1" y="230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23" name="Line 99">
                  <a:extLst>
                    <a:ext uri="{FF2B5EF4-FFF2-40B4-BE49-F238E27FC236}">
                      <a16:creationId xmlns:a16="http://schemas.microsoft.com/office/drawing/2014/main" xmlns="" id="{B1B967BE-1B4C-4A24-B49A-11E4A78F41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71" y="230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24" name="Line 100">
                  <a:extLst>
                    <a:ext uri="{FF2B5EF4-FFF2-40B4-BE49-F238E27FC236}">
                      <a16:creationId xmlns:a16="http://schemas.microsoft.com/office/drawing/2014/main" xmlns="" id="{C5A160DF-1890-447B-A319-98918AB820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81" y="230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25" name="Freeform 101">
                  <a:extLst>
                    <a:ext uri="{FF2B5EF4-FFF2-40B4-BE49-F238E27FC236}">
                      <a16:creationId xmlns:a16="http://schemas.microsoft.com/office/drawing/2014/main" xmlns="" id="{DA4C36ED-5D13-49C3-B9F9-90E0416DC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1" y="2304"/>
                  <a:ext cx="19" cy="1"/>
                </a:xfrm>
                <a:custGeom>
                  <a:avLst/>
                  <a:gdLst>
                    <a:gd name="T0" fmla="*/ 0 w 19"/>
                    <a:gd name="T1" fmla="*/ 0 h 1"/>
                    <a:gd name="T2" fmla="*/ 9 w 19"/>
                    <a:gd name="T3" fmla="*/ 0 h 1"/>
                    <a:gd name="T4" fmla="*/ 19 w 1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1"/>
                    <a:gd name="T11" fmla="*/ 19 w 1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1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26" name="Freeform 102">
                  <a:extLst>
                    <a:ext uri="{FF2B5EF4-FFF2-40B4-BE49-F238E27FC236}">
                      <a16:creationId xmlns:a16="http://schemas.microsoft.com/office/drawing/2014/main" xmlns="" id="{D7C51438-F10D-4D6F-85EC-E6FD72342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0" y="2271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1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1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27" name="Freeform 103">
                  <a:extLst>
                    <a:ext uri="{FF2B5EF4-FFF2-40B4-BE49-F238E27FC236}">
                      <a16:creationId xmlns:a16="http://schemas.microsoft.com/office/drawing/2014/main" xmlns="" id="{9AB1CEA9-D399-4BB6-B596-2FE79EED1D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2271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28" name="Line 104">
                  <a:extLst>
                    <a:ext uri="{FF2B5EF4-FFF2-40B4-BE49-F238E27FC236}">
                      <a16:creationId xmlns:a16="http://schemas.microsoft.com/office/drawing/2014/main" xmlns="" id="{40984EE6-3EA8-4C6D-9D87-5059D75CCF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30" y="227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29" name="Line 105">
                  <a:extLst>
                    <a:ext uri="{FF2B5EF4-FFF2-40B4-BE49-F238E27FC236}">
                      <a16:creationId xmlns:a16="http://schemas.microsoft.com/office/drawing/2014/main" xmlns="" id="{52AFEA14-CB1D-4F2E-AB67-F72146E290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0" y="227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30" name="Line 106">
                  <a:extLst>
                    <a:ext uri="{FF2B5EF4-FFF2-40B4-BE49-F238E27FC236}">
                      <a16:creationId xmlns:a16="http://schemas.microsoft.com/office/drawing/2014/main" xmlns="" id="{F2236AFA-5030-492C-A637-B34D337F61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0" y="227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31" name="Line 107">
                  <a:extLst>
                    <a:ext uri="{FF2B5EF4-FFF2-40B4-BE49-F238E27FC236}">
                      <a16:creationId xmlns:a16="http://schemas.microsoft.com/office/drawing/2014/main" xmlns="" id="{975FC2F0-C41E-4664-BDD8-3FFAC367D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27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32" name="Freeform 108">
                  <a:extLst>
                    <a:ext uri="{FF2B5EF4-FFF2-40B4-BE49-F238E27FC236}">
                      <a16:creationId xmlns:a16="http://schemas.microsoft.com/office/drawing/2014/main" xmlns="" id="{0429BC51-26AC-4906-8AD0-0C41A3DB1A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" y="2249"/>
                  <a:ext cx="20" cy="22"/>
                </a:xfrm>
                <a:custGeom>
                  <a:avLst/>
                  <a:gdLst>
                    <a:gd name="T0" fmla="*/ 0 w 20"/>
                    <a:gd name="T1" fmla="*/ 22 h 22"/>
                    <a:gd name="T2" fmla="*/ 10 w 20"/>
                    <a:gd name="T3" fmla="*/ 11 h 22"/>
                    <a:gd name="T4" fmla="*/ 20 w 2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22"/>
                    <a:gd name="T11" fmla="*/ 20 w 2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22">
                      <a:moveTo>
                        <a:pt x="0" y="22"/>
                      </a:moveTo>
                      <a:lnTo>
                        <a:pt x="10" y="11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33" name="Line 109">
                  <a:extLst>
                    <a:ext uri="{FF2B5EF4-FFF2-40B4-BE49-F238E27FC236}">
                      <a16:creationId xmlns:a16="http://schemas.microsoft.com/office/drawing/2014/main" xmlns="" id="{5C3C0199-5DA7-489E-9023-EBC3163FA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90" y="224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34" name="Line 110">
                  <a:extLst>
                    <a:ext uri="{FF2B5EF4-FFF2-40B4-BE49-F238E27FC236}">
                      <a16:creationId xmlns:a16="http://schemas.microsoft.com/office/drawing/2014/main" xmlns="" id="{3D879AD1-F0C2-4319-AD06-A126B245B2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0" y="224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35" name="Line 111">
                  <a:extLst>
                    <a:ext uri="{FF2B5EF4-FFF2-40B4-BE49-F238E27FC236}">
                      <a16:creationId xmlns:a16="http://schemas.microsoft.com/office/drawing/2014/main" xmlns="" id="{B282BFC0-5D89-4BD5-98D8-501631C817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10" y="224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36" name="Line 112">
                  <a:extLst>
                    <a:ext uri="{FF2B5EF4-FFF2-40B4-BE49-F238E27FC236}">
                      <a16:creationId xmlns:a16="http://schemas.microsoft.com/office/drawing/2014/main" xmlns="" id="{DE8491D4-EBA1-43CD-AFD5-6F39BA91F9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20" y="224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37" name="Line 113">
                  <a:extLst>
                    <a:ext uri="{FF2B5EF4-FFF2-40B4-BE49-F238E27FC236}">
                      <a16:creationId xmlns:a16="http://schemas.microsoft.com/office/drawing/2014/main" xmlns="" id="{FC691599-327B-40C9-89C2-958CFB980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0" y="224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38" name="Freeform 114">
                  <a:extLst>
                    <a:ext uri="{FF2B5EF4-FFF2-40B4-BE49-F238E27FC236}">
                      <a16:creationId xmlns:a16="http://schemas.microsoft.com/office/drawing/2014/main" xmlns="" id="{184EB41F-293A-4243-99F1-B5AEDE4CC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0" y="2249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39" name="Freeform 115">
                  <a:extLst>
                    <a:ext uri="{FF2B5EF4-FFF2-40B4-BE49-F238E27FC236}">
                      <a16:creationId xmlns:a16="http://schemas.microsoft.com/office/drawing/2014/main" xmlns="" id="{029B0A8D-47EC-497F-B057-30E9EF2D1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0" y="2216"/>
                  <a:ext cx="20" cy="33"/>
                </a:xfrm>
                <a:custGeom>
                  <a:avLst/>
                  <a:gdLst>
                    <a:gd name="T0" fmla="*/ 0 w 20"/>
                    <a:gd name="T1" fmla="*/ 33 h 33"/>
                    <a:gd name="T2" fmla="*/ 10 w 20"/>
                    <a:gd name="T3" fmla="*/ 11 h 33"/>
                    <a:gd name="T4" fmla="*/ 20 w 2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33"/>
                    <a:gd name="T11" fmla="*/ 20 w 2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33">
                      <a:moveTo>
                        <a:pt x="0" y="33"/>
                      </a:moveTo>
                      <a:lnTo>
                        <a:pt x="10" y="11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40" name="Freeform 116">
                  <a:extLst>
                    <a:ext uri="{FF2B5EF4-FFF2-40B4-BE49-F238E27FC236}">
                      <a16:creationId xmlns:a16="http://schemas.microsoft.com/office/drawing/2014/main" xmlns="" id="{7F91B534-7D0A-4DF5-8E37-5E276D7B1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0" y="2216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1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41" name="Line 117">
                  <a:extLst>
                    <a:ext uri="{FF2B5EF4-FFF2-40B4-BE49-F238E27FC236}">
                      <a16:creationId xmlns:a16="http://schemas.microsoft.com/office/drawing/2014/main" xmlns="" id="{6CBFD0BA-3634-4243-A458-F7CDEDDF1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80" y="221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42" name="Line 118">
                  <a:extLst>
                    <a:ext uri="{FF2B5EF4-FFF2-40B4-BE49-F238E27FC236}">
                      <a16:creationId xmlns:a16="http://schemas.microsoft.com/office/drawing/2014/main" xmlns="" id="{4EF1C965-F1F5-437F-B44F-637C429F25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0" y="221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43" name="Line 119">
                  <a:extLst>
                    <a:ext uri="{FF2B5EF4-FFF2-40B4-BE49-F238E27FC236}">
                      <a16:creationId xmlns:a16="http://schemas.microsoft.com/office/drawing/2014/main" xmlns="" id="{1BCFE7B0-06D8-45C9-AEC8-9AA1E19992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00" y="221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44" name="Line 120">
                  <a:extLst>
                    <a:ext uri="{FF2B5EF4-FFF2-40B4-BE49-F238E27FC236}">
                      <a16:creationId xmlns:a16="http://schemas.microsoft.com/office/drawing/2014/main" xmlns="" id="{49644BAD-4A0E-425C-AA30-3BC26B0904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0" y="221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45" name="Freeform 121">
                  <a:extLst>
                    <a:ext uri="{FF2B5EF4-FFF2-40B4-BE49-F238E27FC236}">
                      <a16:creationId xmlns:a16="http://schemas.microsoft.com/office/drawing/2014/main" xmlns="" id="{9BF30BF3-DDF4-450E-BD3C-2BD60E0EE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0" y="2216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46" name="Freeform 122">
                  <a:extLst>
                    <a:ext uri="{FF2B5EF4-FFF2-40B4-BE49-F238E27FC236}">
                      <a16:creationId xmlns:a16="http://schemas.microsoft.com/office/drawing/2014/main" xmlns="" id="{C14DFF72-EC4D-4E80-89F0-CB1192477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0" y="2183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47" name="Freeform 123">
                  <a:extLst>
                    <a:ext uri="{FF2B5EF4-FFF2-40B4-BE49-F238E27FC236}">
                      <a16:creationId xmlns:a16="http://schemas.microsoft.com/office/drawing/2014/main" xmlns="" id="{6EABF36E-947A-43B0-8893-648B16B70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0" y="2183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1"/>
                    <a:gd name="T11" fmla="*/ 20 w 2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48" name="Line 124">
                  <a:extLst>
                    <a:ext uri="{FF2B5EF4-FFF2-40B4-BE49-F238E27FC236}">
                      <a16:creationId xmlns:a16="http://schemas.microsoft.com/office/drawing/2014/main" xmlns="" id="{CCBE5340-46A6-4C4D-8B59-187CB31107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218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49" name="Line 125">
                  <a:extLst>
                    <a:ext uri="{FF2B5EF4-FFF2-40B4-BE49-F238E27FC236}">
                      <a16:creationId xmlns:a16="http://schemas.microsoft.com/office/drawing/2014/main" xmlns="" id="{375FD175-A65E-4074-8376-E61C49DF1C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70" y="218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50" name="Line 126">
                  <a:extLst>
                    <a:ext uri="{FF2B5EF4-FFF2-40B4-BE49-F238E27FC236}">
                      <a16:creationId xmlns:a16="http://schemas.microsoft.com/office/drawing/2014/main" xmlns="" id="{10ED2508-A00C-4C06-B7AA-E544AC8E5E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0" y="218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51" name="Line 127">
                  <a:extLst>
                    <a:ext uri="{FF2B5EF4-FFF2-40B4-BE49-F238E27FC236}">
                      <a16:creationId xmlns:a16="http://schemas.microsoft.com/office/drawing/2014/main" xmlns="" id="{4C4CDB25-7CF0-433E-9D47-FE8859931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0" y="218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52" name="Line 128">
                  <a:extLst>
                    <a:ext uri="{FF2B5EF4-FFF2-40B4-BE49-F238E27FC236}">
                      <a16:creationId xmlns:a16="http://schemas.microsoft.com/office/drawing/2014/main" xmlns="" id="{9CE9BB9B-C5E4-4102-A5B3-7CC58FF405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218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53" name="Line 129">
                  <a:extLst>
                    <a:ext uri="{FF2B5EF4-FFF2-40B4-BE49-F238E27FC236}">
                      <a16:creationId xmlns:a16="http://schemas.microsoft.com/office/drawing/2014/main" xmlns="" id="{CC49C086-4A59-4798-B3F4-932917E348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0" y="218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54" name="Freeform 130">
                  <a:extLst>
                    <a:ext uri="{FF2B5EF4-FFF2-40B4-BE49-F238E27FC236}">
                      <a16:creationId xmlns:a16="http://schemas.microsoft.com/office/drawing/2014/main" xmlns="" id="{C6E01F31-544B-4D3A-90B8-BBF71F2E8B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0" y="2161"/>
                  <a:ext cx="20" cy="22"/>
                </a:xfrm>
                <a:custGeom>
                  <a:avLst/>
                  <a:gdLst>
                    <a:gd name="T0" fmla="*/ 0 w 20"/>
                    <a:gd name="T1" fmla="*/ 22 h 22"/>
                    <a:gd name="T2" fmla="*/ 10 w 20"/>
                    <a:gd name="T3" fmla="*/ 11 h 22"/>
                    <a:gd name="T4" fmla="*/ 20 w 2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22"/>
                    <a:gd name="T11" fmla="*/ 20 w 2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22">
                      <a:moveTo>
                        <a:pt x="0" y="22"/>
                      </a:moveTo>
                      <a:lnTo>
                        <a:pt x="10" y="11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55" name="Line 131">
                  <a:extLst>
                    <a:ext uri="{FF2B5EF4-FFF2-40B4-BE49-F238E27FC236}">
                      <a16:creationId xmlns:a16="http://schemas.microsoft.com/office/drawing/2014/main" xmlns="" id="{BA1A9E3A-A1E2-4377-B3A4-F987E749B0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0" y="2161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56" name="Line 132">
                  <a:extLst>
                    <a:ext uri="{FF2B5EF4-FFF2-40B4-BE49-F238E27FC236}">
                      <a16:creationId xmlns:a16="http://schemas.microsoft.com/office/drawing/2014/main" xmlns="" id="{458023C8-54BB-4AC3-AF73-08FCFC07D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9" y="216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57" name="Line 133">
                  <a:extLst>
                    <a:ext uri="{FF2B5EF4-FFF2-40B4-BE49-F238E27FC236}">
                      <a16:creationId xmlns:a16="http://schemas.microsoft.com/office/drawing/2014/main" xmlns="" id="{2628C796-0298-470E-A740-46793106CC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59" y="216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58" name="Line 134">
                  <a:extLst>
                    <a:ext uri="{FF2B5EF4-FFF2-40B4-BE49-F238E27FC236}">
                      <a16:creationId xmlns:a16="http://schemas.microsoft.com/office/drawing/2014/main" xmlns="" id="{655E82DF-0E08-496D-A233-82CF7CA5F4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69" y="216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59" name="Line 135">
                  <a:extLst>
                    <a:ext uri="{FF2B5EF4-FFF2-40B4-BE49-F238E27FC236}">
                      <a16:creationId xmlns:a16="http://schemas.microsoft.com/office/drawing/2014/main" xmlns="" id="{7168C62C-BE90-4062-BDDD-E31BA3F356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9" y="216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60" name="Line 136">
                  <a:extLst>
                    <a:ext uri="{FF2B5EF4-FFF2-40B4-BE49-F238E27FC236}">
                      <a16:creationId xmlns:a16="http://schemas.microsoft.com/office/drawing/2014/main" xmlns="" id="{E6501004-6C5B-4D40-8FBC-F1A64ED3C7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9" y="216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61" name="Line 137">
                  <a:extLst>
                    <a:ext uri="{FF2B5EF4-FFF2-40B4-BE49-F238E27FC236}">
                      <a16:creationId xmlns:a16="http://schemas.microsoft.com/office/drawing/2014/main" xmlns="" id="{201FDE46-FEF2-428E-9FD8-E42C0D24EE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9" y="216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62" name="Freeform 138">
                  <a:extLst>
                    <a:ext uri="{FF2B5EF4-FFF2-40B4-BE49-F238E27FC236}">
                      <a16:creationId xmlns:a16="http://schemas.microsoft.com/office/drawing/2014/main" xmlns="" id="{943F8228-C0BB-497F-AB43-6DE6CD63D9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9" y="2161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1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63" name="Freeform 139">
                  <a:extLst>
                    <a:ext uri="{FF2B5EF4-FFF2-40B4-BE49-F238E27FC236}">
                      <a16:creationId xmlns:a16="http://schemas.microsoft.com/office/drawing/2014/main" xmlns="" id="{F128E644-BCEF-4428-BB8D-CA5A798AB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9" y="2128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64" name="Freeform 140">
                  <a:extLst>
                    <a:ext uri="{FF2B5EF4-FFF2-40B4-BE49-F238E27FC236}">
                      <a16:creationId xmlns:a16="http://schemas.microsoft.com/office/drawing/2014/main" xmlns="" id="{FC2CA858-BE26-425F-8C7E-E911C409F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128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65" name="Line 141">
                  <a:extLst>
                    <a:ext uri="{FF2B5EF4-FFF2-40B4-BE49-F238E27FC236}">
                      <a16:creationId xmlns:a16="http://schemas.microsoft.com/office/drawing/2014/main" xmlns="" id="{86FC10E9-C328-4C9A-AD31-A339D6C540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49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66" name="Line 142">
                  <a:extLst>
                    <a:ext uri="{FF2B5EF4-FFF2-40B4-BE49-F238E27FC236}">
                      <a16:creationId xmlns:a16="http://schemas.microsoft.com/office/drawing/2014/main" xmlns="" id="{1CC97D2B-5A3F-4DEC-A525-4F1E9E897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67" name="Line 143">
                  <a:extLst>
                    <a:ext uri="{FF2B5EF4-FFF2-40B4-BE49-F238E27FC236}">
                      <a16:creationId xmlns:a16="http://schemas.microsoft.com/office/drawing/2014/main" xmlns="" id="{96B4AE6D-2DB1-44EC-8963-EDAAC25C06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9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68" name="Line 144">
                  <a:extLst>
                    <a:ext uri="{FF2B5EF4-FFF2-40B4-BE49-F238E27FC236}">
                      <a16:creationId xmlns:a16="http://schemas.microsoft.com/office/drawing/2014/main" xmlns="" id="{ACB068DC-AC03-4E2B-B0DA-E95566961F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9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69" name="Line 145">
                  <a:extLst>
                    <a:ext uri="{FF2B5EF4-FFF2-40B4-BE49-F238E27FC236}">
                      <a16:creationId xmlns:a16="http://schemas.microsoft.com/office/drawing/2014/main" xmlns="" id="{0FEDCEEB-B801-4EA0-A6FC-E18843B4A7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9" y="2128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70" name="Line 146">
                  <a:extLst>
                    <a:ext uri="{FF2B5EF4-FFF2-40B4-BE49-F238E27FC236}">
                      <a16:creationId xmlns:a16="http://schemas.microsoft.com/office/drawing/2014/main" xmlns="" id="{B11D866C-F6F2-418A-9F36-EE153C63C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9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71" name="Line 147">
                  <a:extLst>
                    <a:ext uri="{FF2B5EF4-FFF2-40B4-BE49-F238E27FC236}">
                      <a16:creationId xmlns:a16="http://schemas.microsoft.com/office/drawing/2014/main" xmlns="" id="{6B3668DE-61A8-4EF3-A710-430978974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19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72" name="Line 148">
                  <a:extLst>
                    <a:ext uri="{FF2B5EF4-FFF2-40B4-BE49-F238E27FC236}">
                      <a16:creationId xmlns:a16="http://schemas.microsoft.com/office/drawing/2014/main" xmlns="" id="{DEE372CD-C948-44F5-9FBB-CB5CD3777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9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73" name="Freeform 149">
                  <a:extLst>
                    <a:ext uri="{FF2B5EF4-FFF2-40B4-BE49-F238E27FC236}">
                      <a16:creationId xmlns:a16="http://schemas.microsoft.com/office/drawing/2014/main" xmlns="" id="{3C00A3EA-BCD9-4672-838F-0636CB290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9" y="2128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74" name="Freeform 150">
                  <a:extLst>
                    <a:ext uri="{FF2B5EF4-FFF2-40B4-BE49-F238E27FC236}">
                      <a16:creationId xmlns:a16="http://schemas.microsoft.com/office/drawing/2014/main" xmlns="" id="{1F2531D2-55DC-4DD7-8495-7BAE309F71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2095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75" name="Freeform 151">
                  <a:extLst>
                    <a:ext uri="{FF2B5EF4-FFF2-40B4-BE49-F238E27FC236}">
                      <a16:creationId xmlns:a16="http://schemas.microsoft.com/office/drawing/2014/main" xmlns="" id="{A3524BA3-6E45-4373-AA2D-085298793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" y="2095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76" name="Line 152">
                  <a:extLst>
                    <a:ext uri="{FF2B5EF4-FFF2-40B4-BE49-F238E27FC236}">
                      <a16:creationId xmlns:a16="http://schemas.microsoft.com/office/drawing/2014/main" xmlns="" id="{3A76310A-2B89-4631-B38C-EB66069944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9" y="2095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77" name="Line 153">
                  <a:extLst>
                    <a:ext uri="{FF2B5EF4-FFF2-40B4-BE49-F238E27FC236}">
                      <a16:creationId xmlns:a16="http://schemas.microsoft.com/office/drawing/2014/main" xmlns="" id="{AA8C5349-B95D-417E-A34A-68212A4B09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9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78" name="Line 154">
                  <a:extLst>
                    <a:ext uri="{FF2B5EF4-FFF2-40B4-BE49-F238E27FC236}">
                      <a16:creationId xmlns:a16="http://schemas.microsoft.com/office/drawing/2014/main" xmlns="" id="{97684786-9675-45AC-A319-DE69A2048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9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79" name="Line 155">
                  <a:extLst>
                    <a:ext uri="{FF2B5EF4-FFF2-40B4-BE49-F238E27FC236}">
                      <a16:creationId xmlns:a16="http://schemas.microsoft.com/office/drawing/2014/main" xmlns="" id="{04C86D20-6264-4F32-BFCD-FAB394E859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9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80" name="Line 156">
                  <a:extLst>
                    <a:ext uri="{FF2B5EF4-FFF2-40B4-BE49-F238E27FC236}">
                      <a16:creationId xmlns:a16="http://schemas.microsoft.com/office/drawing/2014/main" xmlns="" id="{C5F14D80-6D9D-4D20-AB29-7AF1CE9EC8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9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81" name="Line 157">
                  <a:extLst>
                    <a:ext uri="{FF2B5EF4-FFF2-40B4-BE49-F238E27FC236}">
                      <a16:creationId xmlns:a16="http://schemas.microsoft.com/office/drawing/2014/main" xmlns="" id="{7508B896-A036-41F9-A339-6913C41AF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9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82" name="Line 158">
                  <a:extLst>
                    <a:ext uri="{FF2B5EF4-FFF2-40B4-BE49-F238E27FC236}">
                      <a16:creationId xmlns:a16="http://schemas.microsoft.com/office/drawing/2014/main" xmlns="" id="{3A235CDA-C587-4B97-B821-B24173096B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9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83" name="Line 159">
                  <a:extLst>
                    <a:ext uri="{FF2B5EF4-FFF2-40B4-BE49-F238E27FC236}">
                      <a16:creationId xmlns:a16="http://schemas.microsoft.com/office/drawing/2014/main" xmlns="" id="{2893CA40-9F10-4B16-9F6C-CDA79EC299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9" y="2095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84" name="Freeform 160">
                  <a:extLst>
                    <a:ext uri="{FF2B5EF4-FFF2-40B4-BE49-F238E27FC236}">
                      <a16:creationId xmlns:a16="http://schemas.microsoft.com/office/drawing/2014/main" xmlns="" id="{0800DA75-B1DA-439C-A20E-CD88B7FC98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9" y="2095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1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85" name="Freeform 161">
                  <a:extLst>
                    <a:ext uri="{FF2B5EF4-FFF2-40B4-BE49-F238E27FC236}">
                      <a16:creationId xmlns:a16="http://schemas.microsoft.com/office/drawing/2014/main" xmlns="" id="{917DF8CA-BFC2-4636-8456-C1178CE38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9" y="2073"/>
                  <a:ext cx="9" cy="22"/>
                </a:xfrm>
                <a:custGeom>
                  <a:avLst/>
                  <a:gdLst>
                    <a:gd name="T0" fmla="*/ 0 w 9"/>
                    <a:gd name="T1" fmla="*/ 22 h 22"/>
                    <a:gd name="T2" fmla="*/ 0 w 9"/>
                    <a:gd name="T3" fmla="*/ 11 h 22"/>
                    <a:gd name="T4" fmla="*/ 9 w 9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22"/>
                    <a:gd name="T11" fmla="*/ 9 w 9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86" name="Freeform 162">
                  <a:extLst>
                    <a:ext uri="{FF2B5EF4-FFF2-40B4-BE49-F238E27FC236}">
                      <a16:creationId xmlns:a16="http://schemas.microsoft.com/office/drawing/2014/main" xmlns="" id="{990DBCB6-E04D-4963-A4D6-4D774DFDF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8" y="2073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87" name="Line 163">
                  <a:extLst>
                    <a:ext uri="{FF2B5EF4-FFF2-40B4-BE49-F238E27FC236}">
                      <a16:creationId xmlns:a16="http://schemas.microsoft.com/office/drawing/2014/main" xmlns="" id="{694229A9-B521-4576-83D8-AB9D81A5D9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98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88" name="Line 164">
                  <a:extLst>
                    <a:ext uri="{FF2B5EF4-FFF2-40B4-BE49-F238E27FC236}">
                      <a16:creationId xmlns:a16="http://schemas.microsoft.com/office/drawing/2014/main" xmlns="" id="{95F8D4A1-9C1D-427A-8705-B9CA95AB5B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8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89" name="Line 165">
                  <a:extLst>
                    <a:ext uri="{FF2B5EF4-FFF2-40B4-BE49-F238E27FC236}">
                      <a16:creationId xmlns:a16="http://schemas.microsoft.com/office/drawing/2014/main" xmlns="" id="{5F9504A6-BB28-4654-9036-9C6A2C6AE2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8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90" name="Line 166">
                  <a:extLst>
                    <a:ext uri="{FF2B5EF4-FFF2-40B4-BE49-F238E27FC236}">
                      <a16:creationId xmlns:a16="http://schemas.microsoft.com/office/drawing/2014/main" xmlns="" id="{B8771C85-ECED-470C-8853-9519F5B09C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8" y="2073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91" name="Line 167">
                  <a:extLst>
                    <a:ext uri="{FF2B5EF4-FFF2-40B4-BE49-F238E27FC236}">
                      <a16:creationId xmlns:a16="http://schemas.microsoft.com/office/drawing/2014/main" xmlns="" id="{6063053A-00E4-4528-8876-F171883E60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8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92" name="Line 168">
                  <a:extLst>
                    <a:ext uri="{FF2B5EF4-FFF2-40B4-BE49-F238E27FC236}">
                      <a16:creationId xmlns:a16="http://schemas.microsoft.com/office/drawing/2014/main" xmlns="" id="{C3295151-3BFC-4FF0-A1D6-4174B6C21D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8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93" name="Line 169">
                  <a:extLst>
                    <a:ext uri="{FF2B5EF4-FFF2-40B4-BE49-F238E27FC236}">
                      <a16:creationId xmlns:a16="http://schemas.microsoft.com/office/drawing/2014/main" xmlns="" id="{2D9BFBC5-F291-4C75-AFCE-266E720475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8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94" name="Line 170">
                  <a:extLst>
                    <a:ext uri="{FF2B5EF4-FFF2-40B4-BE49-F238E27FC236}">
                      <a16:creationId xmlns:a16="http://schemas.microsoft.com/office/drawing/2014/main" xmlns="" id="{8A03D7EB-B20E-4CA3-83F7-D39DCEB8FB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78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95" name="Line 171">
                  <a:extLst>
                    <a:ext uri="{FF2B5EF4-FFF2-40B4-BE49-F238E27FC236}">
                      <a16:creationId xmlns:a16="http://schemas.microsoft.com/office/drawing/2014/main" xmlns="" id="{7AA075B1-C359-4CA9-923F-1F2353CD17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8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96" name="Line 172">
                  <a:extLst>
                    <a:ext uri="{FF2B5EF4-FFF2-40B4-BE49-F238E27FC236}">
                      <a16:creationId xmlns:a16="http://schemas.microsoft.com/office/drawing/2014/main" xmlns="" id="{84FD8E6C-AA8A-4EF3-AD65-F0F51EF6A2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8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97" name="Line 173">
                  <a:extLst>
                    <a:ext uri="{FF2B5EF4-FFF2-40B4-BE49-F238E27FC236}">
                      <a16:creationId xmlns:a16="http://schemas.microsoft.com/office/drawing/2014/main" xmlns="" id="{04A77886-E7EB-4CC4-904A-7122123BC3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98" name="Freeform 174">
                  <a:extLst>
                    <a:ext uri="{FF2B5EF4-FFF2-40B4-BE49-F238E27FC236}">
                      <a16:creationId xmlns:a16="http://schemas.microsoft.com/office/drawing/2014/main" xmlns="" id="{45938C1F-E494-4FDD-9EB5-547D81B21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8" y="2073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1"/>
                    <a:gd name="T11" fmla="*/ 20 w 2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099" name="Freeform 175">
                  <a:extLst>
                    <a:ext uri="{FF2B5EF4-FFF2-40B4-BE49-F238E27FC236}">
                      <a16:creationId xmlns:a16="http://schemas.microsoft.com/office/drawing/2014/main" xmlns="" id="{7B7C9891-C536-479C-A61B-0D3E5140A3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8" y="2040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1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1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00" name="Freeform 176">
                  <a:extLst>
                    <a:ext uri="{FF2B5EF4-FFF2-40B4-BE49-F238E27FC236}">
                      <a16:creationId xmlns:a16="http://schemas.microsoft.com/office/drawing/2014/main" xmlns="" id="{C2C0EED4-4761-4CAD-B1EF-6B3E8A10B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" y="2040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01" name="Line 177">
                  <a:extLst>
                    <a:ext uri="{FF2B5EF4-FFF2-40B4-BE49-F238E27FC236}">
                      <a16:creationId xmlns:a16="http://schemas.microsoft.com/office/drawing/2014/main" xmlns="" id="{56DE13DA-3D49-43FF-A2D2-CBE481F2E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8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02" name="Line 178">
                  <a:extLst>
                    <a:ext uri="{FF2B5EF4-FFF2-40B4-BE49-F238E27FC236}">
                      <a16:creationId xmlns:a16="http://schemas.microsoft.com/office/drawing/2014/main" xmlns="" id="{4401988A-EEF2-4C6C-BCE8-870FB5118C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8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03" name="Line 179">
                  <a:extLst>
                    <a:ext uri="{FF2B5EF4-FFF2-40B4-BE49-F238E27FC236}">
                      <a16:creationId xmlns:a16="http://schemas.microsoft.com/office/drawing/2014/main" xmlns="" id="{3392C7DA-1CA3-47DF-8D6D-97CF1495F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78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04" name="Line 180">
                  <a:extLst>
                    <a:ext uri="{FF2B5EF4-FFF2-40B4-BE49-F238E27FC236}">
                      <a16:creationId xmlns:a16="http://schemas.microsoft.com/office/drawing/2014/main" xmlns="" id="{ACBDAEC6-C1EF-456B-ABC9-65C0AD405E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8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05" name="Line 181">
                  <a:extLst>
                    <a:ext uri="{FF2B5EF4-FFF2-40B4-BE49-F238E27FC236}">
                      <a16:creationId xmlns:a16="http://schemas.microsoft.com/office/drawing/2014/main" xmlns="" id="{5BA79847-16CF-4782-B456-09E1618CFB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8" y="204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06" name="Line 182">
                  <a:extLst>
                    <a:ext uri="{FF2B5EF4-FFF2-40B4-BE49-F238E27FC236}">
                      <a16:creationId xmlns:a16="http://schemas.microsoft.com/office/drawing/2014/main" xmlns="" id="{B0C9447B-F5D6-4345-90AE-E9D47B35C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8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07" name="Line 183">
                  <a:extLst>
                    <a:ext uri="{FF2B5EF4-FFF2-40B4-BE49-F238E27FC236}">
                      <a16:creationId xmlns:a16="http://schemas.microsoft.com/office/drawing/2014/main" xmlns="" id="{FED5D050-0933-4C3E-A0F7-600CC0C8F8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8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08" name="Line 184">
                  <a:extLst>
                    <a:ext uri="{FF2B5EF4-FFF2-40B4-BE49-F238E27FC236}">
                      <a16:creationId xmlns:a16="http://schemas.microsoft.com/office/drawing/2014/main" xmlns="" id="{D245A08C-E801-4823-B04E-41F319A342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8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09" name="Line 185">
                  <a:extLst>
                    <a:ext uri="{FF2B5EF4-FFF2-40B4-BE49-F238E27FC236}">
                      <a16:creationId xmlns:a16="http://schemas.microsoft.com/office/drawing/2014/main" xmlns="" id="{C26869AA-3496-455F-9691-B14D2F5E0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48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10" name="Line 186">
                  <a:extLst>
                    <a:ext uri="{FF2B5EF4-FFF2-40B4-BE49-F238E27FC236}">
                      <a16:creationId xmlns:a16="http://schemas.microsoft.com/office/drawing/2014/main" xmlns="" id="{B91A9BE6-1441-4AD8-97C1-20E70915B1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58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11" name="Line 187">
                  <a:extLst>
                    <a:ext uri="{FF2B5EF4-FFF2-40B4-BE49-F238E27FC236}">
                      <a16:creationId xmlns:a16="http://schemas.microsoft.com/office/drawing/2014/main" xmlns="" id="{F18D582B-A202-4AE5-84C6-9D79960238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8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12" name="Line 188">
                  <a:extLst>
                    <a:ext uri="{FF2B5EF4-FFF2-40B4-BE49-F238E27FC236}">
                      <a16:creationId xmlns:a16="http://schemas.microsoft.com/office/drawing/2014/main" xmlns="" id="{414EF2E6-9743-449B-9C7A-E2090659C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78" y="204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13" name="Line 189">
                  <a:extLst>
                    <a:ext uri="{FF2B5EF4-FFF2-40B4-BE49-F238E27FC236}">
                      <a16:creationId xmlns:a16="http://schemas.microsoft.com/office/drawing/2014/main" xmlns="" id="{EBD89D33-1FFB-4D0B-8DB4-7DDB375C54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98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14" name="Freeform 190">
                  <a:extLst>
                    <a:ext uri="{FF2B5EF4-FFF2-40B4-BE49-F238E27FC236}">
                      <a16:creationId xmlns:a16="http://schemas.microsoft.com/office/drawing/2014/main" xmlns="" id="{90C57F82-38FB-4DC4-AF39-BF2D1E413B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8" y="2040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15" name="Freeform 191">
                  <a:extLst>
                    <a:ext uri="{FF2B5EF4-FFF2-40B4-BE49-F238E27FC236}">
                      <a16:creationId xmlns:a16="http://schemas.microsoft.com/office/drawing/2014/main" xmlns="" id="{726C2FAF-0660-4E41-83F6-2263DEFB4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8" y="2007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16" name="Freeform 192">
                  <a:extLst>
                    <a:ext uri="{FF2B5EF4-FFF2-40B4-BE49-F238E27FC236}">
                      <a16:creationId xmlns:a16="http://schemas.microsoft.com/office/drawing/2014/main" xmlns="" id="{44B072CC-3F35-427A-A684-FC4786D68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8" y="2007"/>
                  <a:ext cx="9" cy="1"/>
                </a:xfrm>
                <a:custGeom>
                  <a:avLst/>
                  <a:gdLst>
                    <a:gd name="T0" fmla="*/ 0 w 9"/>
                    <a:gd name="T1" fmla="*/ 0 h 1"/>
                    <a:gd name="T2" fmla="*/ 0 w 9"/>
                    <a:gd name="T3" fmla="*/ 0 h 1"/>
                    <a:gd name="T4" fmla="*/ 9 w 9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"/>
                    <a:gd name="T11" fmla="*/ 9 w 9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17" name="Line 193">
                  <a:extLst>
                    <a:ext uri="{FF2B5EF4-FFF2-40B4-BE49-F238E27FC236}">
                      <a16:creationId xmlns:a16="http://schemas.microsoft.com/office/drawing/2014/main" xmlns="" id="{10DD367D-5276-486A-8E49-D7DF0A681A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7" y="200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18" name="Line 194">
                  <a:extLst>
                    <a:ext uri="{FF2B5EF4-FFF2-40B4-BE49-F238E27FC236}">
                      <a16:creationId xmlns:a16="http://schemas.microsoft.com/office/drawing/2014/main" xmlns="" id="{7204C2D6-4A5E-427C-BE7A-E972A4612A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47" y="200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19" name="Line 195">
                  <a:extLst>
                    <a:ext uri="{FF2B5EF4-FFF2-40B4-BE49-F238E27FC236}">
                      <a16:creationId xmlns:a16="http://schemas.microsoft.com/office/drawing/2014/main" xmlns="" id="{9DEFFE59-0A57-42C1-AEB3-446962E17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7" y="200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20" name="Line 196">
                  <a:extLst>
                    <a:ext uri="{FF2B5EF4-FFF2-40B4-BE49-F238E27FC236}">
                      <a16:creationId xmlns:a16="http://schemas.microsoft.com/office/drawing/2014/main" xmlns="" id="{36F8220F-6468-43FF-8997-9DB0B106C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7" y="2007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21" name="Line 197">
                  <a:extLst>
                    <a:ext uri="{FF2B5EF4-FFF2-40B4-BE49-F238E27FC236}">
                      <a16:creationId xmlns:a16="http://schemas.microsoft.com/office/drawing/2014/main" xmlns="" id="{30E93E87-8027-4892-9D6B-67A17C928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7" y="200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22" name="Line 198">
                  <a:extLst>
                    <a:ext uri="{FF2B5EF4-FFF2-40B4-BE49-F238E27FC236}">
                      <a16:creationId xmlns:a16="http://schemas.microsoft.com/office/drawing/2014/main" xmlns="" id="{83D5CF39-C479-41EC-81D5-AB9C648965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97" y="200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23" name="Line 199">
                  <a:extLst>
                    <a:ext uri="{FF2B5EF4-FFF2-40B4-BE49-F238E27FC236}">
                      <a16:creationId xmlns:a16="http://schemas.microsoft.com/office/drawing/2014/main" xmlns="" id="{CDDB8FE9-E73C-41FB-BDAE-2563178AF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07" y="200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24" name="Line 200">
                  <a:extLst>
                    <a:ext uri="{FF2B5EF4-FFF2-40B4-BE49-F238E27FC236}">
                      <a16:creationId xmlns:a16="http://schemas.microsoft.com/office/drawing/2014/main" xmlns="" id="{2756E77A-1DA0-4112-B8D0-7A0FB8DBCA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200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25" name="Line 201">
                  <a:extLst>
                    <a:ext uri="{FF2B5EF4-FFF2-40B4-BE49-F238E27FC236}">
                      <a16:creationId xmlns:a16="http://schemas.microsoft.com/office/drawing/2014/main" xmlns="" id="{2D11F0CA-B1D5-4029-AA55-9D6AD41701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7" y="200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26" name="Line 202">
                  <a:extLst>
                    <a:ext uri="{FF2B5EF4-FFF2-40B4-BE49-F238E27FC236}">
                      <a16:creationId xmlns:a16="http://schemas.microsoft.com/office/drawing/2014/main" xmlns="" id="{EB8D1ADF-6183-40FE-B240-84417DA5B6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7" y="200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27" name="Line 203">
                  <a:extLst>
                    <a:ext uri="{FF2B5EF4-FFF2-40B4-BE49-F238E27FC236}">
                      <a16:creationId xmlns:a16="http://schemas.microsoft.com/office/drawing/2014/main" xmlns="" id="{790F6C18-0017-4EA4-A588-AB86C978B4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2007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20128" name="Line 204">
                  <a:extLst>
                    <a:ext uri="{FF2B5EF4-FFF2-40B4-BE49-F238E27FC236}">
                      <a16:creationId xmlns:a16="http://schemas.microsoft.com/office/drawing/2014/main" xmlns="" id="{DFC5E6D3-100E-42D1-A5C9-6E026E94F4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7" y="200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</p:grpSp>
          <p:grpSp>
            <p:nvGrpSpPr>
              <p:cNvPr id="19471" name="Group 205">
                <a:extLst>
                  <a:ext uri="{FF2B5EF4-FFF2-40B4-BE49-F238E27FC236}">
                    <a16:creationId xmlns:a16="http://schemas.microsoft.com/office/drawing/2014/main" xmlns="" id="{38C64819-D19D-4EFD-8060-3739C73CA7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23" y="1656"/>
                <a:ext cx="3998" cy="2064"/>
                <a:chOff x="1323" y="1656"/>
                <a:chExt cx="3998" cy="2064"/>
              </a:xfrm>
            </p:grpSpPr>
            <p:sp>
              <p:nvSpPr>
                <p:cNvPr id="19730" name="Line 206">
                  <a:extLst>
                    <a:ext uri="{FF2B5EF4-FFF2-40B4-BE49-F238E27FC236}">
                      <a16:creationId xmlns:a16="http://schemas.microsoft.com/office/drawing/2014/main" xmlns="" id="{F638ED17-BC71-4F6A-B681-C8EAF982B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7" y="200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31" name="Line 207">
                  <a:extLst>
                    <a:ext uri="{FF2B5EF4-FFF2-40B4-BE49-F238E27FC236}">
                      <a16:creationId xmlns:a16="http://schemas.microsoft.com/office/drawing/2014/main" xmlns="" id="{BAD0F2ED-0D9A-4E32-B17F-F210CDA594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7" y="200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32" name="Freeform 208">
                  <a:extLst>
                    <a:ext uri="{FF2B5EF4-FFF2-40B4-BE49-F238E27FC236}">
                      <a16:creationId xmlns:a16="http://schemas.microsoft.com/office/drawing/2014/main" xmlns="" id="{93E4973D-147B-4E06-96B2-53ADC3CD0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7" y="200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33" name="Freeform 209">
                  <a:extLst>
                    <a:ext uri="{FF2B5EF4-FFF2-40B4-BE49-F238E27FC236}">
                      <a16:creationId xmlns:a16="http://schemas.microsoft.com/office/drawing/2014/main" xmlns="" id="{E15A518A-65B2-4243-8E60-F827498E8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7" y="1986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10 h 21"/>
                    <a:gd name="T4" fmla="*/ 10 w 10"/>
                    <a:gd name="T5" fmla="*/ 0 h 2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1"/>
                    <a:gd name="T11" fmla="*/ 10 w 10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1">
                      <a:moveTo>
                        <a:pt x="0" y="21"/>
                      </a:move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34" name="Freeform 210">
                  <a:extLst>
                    <a:ext uri="{FF2B5EF4-FFF2-40B4-BE49-F238E27FC236}">
                      <a16:creationId xmlns:a16="http://schemas.microsoft.com/office/drawing/2014/main" xmlns="" id="{B632A8E3-3CF3-42D2-9738-E7335B34AC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7" y="1986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35" name="Line 211">
                  <a:extLst>
                    <a:ext uri="{FF2B5EF4-FFF2-40B4-BE49-F238E27FC236}">
                      <a16:creationId xmlns:a16="http://schemas.microsoft.com/office/drawing/2014/main" xmlns="" id="{C16DE7DC-9A68-4C80-85C7-5B39E0C294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7" y="1986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36" name="Line 212">
                  <a:extLst>
                    <a:ext uri="{FF2B5EF4-FFF2-40B4-BE49-F238E27FC236}">
                      <a16:creationId xmlns:a16="http://schemas.microsoft.com/office/drawing/2014/main" xmlns="" id="{ABEFACD2-33F4-41D3-BA10-FA71EB6AAD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47" y="198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37" name="Line 213">
                  <a:extLst>
                    <a:ext uri="{FF2B5EF4-FFF2-40B4-BE49-F238E27FC236}">
                      <a16:creationId xmlns:a16="http://schemas.microsoft.com/office/drawing/2014/main" xmlns="" id="{160EE11A-86BE-4521-B743-94A81D129A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7" y="198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38" name="Line 214">
                  <a:extLst>
                    <a:ext uri="{FF2B5EF4-FFF2-40B4-BE49-F238E27FC236}">
                      <a16:creationId xmlns:a16="http://schemas.microsoft.com/office/drawing/2014/main" xmlns="" id="{9D846553-4825-4572-AD57-4C166088ED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7" y="198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39" name="Line 215">
                  <a:extLst>
                    <a:ext uri="{FF2B5EF4-FFF2-40B4-BE49-F238E27FC236}">
                      <a16:creationId xmlns:a16="http://schemas.microsoft.com/office/drawing/2014/main" xmlns="" id="{685E9999-1DDA-482B-835A-4A625C4683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7" y="198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40" name="Line 216">
                  <a:extLst>
                    <a:ext uri="{FF2B5EF4-FFF2-40B4-BE49-F238E27FC236}">
                      <a16:creationId xmlns:a16="http://schemas.microsoft.com/office/drawing/2014/main" xmlns="" id="{04865C02-8E80-423D-8E17-130CC22008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7" y="198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41" name="Line 217">
                  <a:extLst>
                    <a:ext uri="{FF2B5EF4-FFF2-40B4-BE49-F238E27FC236}">
                      <a16:creationId xmlns:a16="http://schemas.microsoft.com/office/drawing/2014/main" xmlns="" id="{E6C47EE0-14B2-4702-88A0-35BDF71EEE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7" y="198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42" name="Line 218">
                  <a:extLst>
                    <a:ext uri="{FF2B5EF4-FFF2-40B4-BE49-F238E27FC236}">
                      <a16:creationId xmlns:a16="http://schemas.microsoft.com/office/drawing/2014/main" xmlns="" id="{4F2F3D07-82C0-4FFA-912D-F50706326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7" y="1986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43" name="Line 219">
                  <a:extLst>
                    <a:ext uri="{FF2B5EF4-FFF2-40B4-BE49-F238E27FC236}">
                      <a16:creationId xmlns:a16="http://schemas.microsoft.com/office/drawing/2014/main" xmlns="" id="{135497EE-1E06-4059-8D03-1DE566B0C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27" y="198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44" name="Line 220">
                  <a:extLst>
                    <a:ext uri="{FF2B5EF4-FFF2-40B4-BE49-F238E27FC236}">
                      <a16:creationId xmlns:a16="http://schemas.microsoft.com/office/drawing/2014/main" xmlns="" id="{0EB61E78-E942-4CAB-9073-6DB066FEF6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7" y="198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45" name="Line 221">
                  <a:extLst>
                    <a:ext uri="{FF2B5EF4-FFF2-40B4-BE49-F238E27FC236}">
                      <a16:creationId xmlns:a16="http://schemas.microsoft.com/office/drawing/2014/main" xmlns="" id="{D366EF63-3927-4DA9-994B-58CD865BE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47" y="198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46" name="Line 222">
                  <a:extLst>
                    <a:ext uri="{FF2B5EF4-FFF2-40B4-BE49-F238E27FC236}">
                      <a16:creationId xmlns:a16="http://schemas.microsoft.com/office/drawing/2014/main" xmlns="" id="{E9EBF2CB-95B5-4C4C-A3D5-A4ACB29B1F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7" y="198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47" name="Line 223">
                  <a:extLst>
                    <a:ext uri="{FF2B5EF4-FFF2-40B4-BE49-F238E27FC236}">
                      <a16:creationId xmlns:a16="http://schemas.microsoft.com/office/drawing/2014/main" xmlns="" id="{4597FA8E-A0C8-4FF3-A1A2-5FC168A94E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7" y="198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48" name="Line 224">
                  <a:extLst>
                    <a:ext uri="{FF2B5EF4-FFF2-40B4-BE49-F238E27FC236}">
                      <a16:creationId xmlns:a16="http://schemas.microsoft.com/office/drawing/2014/main" xmlns="" id="{C43F73A7-03F3-477F-8141-2ACB634A8C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7" y="1986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49" name="Line 225">
                  <a:extLst>
                    <a:ext uri="{FF2B5EF4-FFF2-40B4-BE49-F238E27FC236}">
                      <a16:creationId xmlns:a16="http://schemas.microsoft.com/office/drawing/2014/main" xmlns="" id="{2A8F5629-94E7-4B32-BC98-3667F0EC9C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6" y="198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50" name="Line 226">
                  <a:extLst>
                    <a:ext uri="{FF2B5EF4-FFF2-40B4-BE49-F238E27FC236}">
                      <a16:creationId xmlns:a16="http://schemas.microsoft.com/office/drawing/2014/main" xmlns="" id="{8CBB0F4D-84B0-43AC-BB53-0C43A073FC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1986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51" name="Freeform 227">
                  <a:extLst>
                    <a:ext uri="{FF2B5EF4-FFF2-40B4-BE49-F238E27FC236}">
                      <a16:creationId xmlns:a16="http://schemas.microsoft.com/office/drawing/2014/main" xmlns="" id="{39BD5AAB-8FD1-4A11-B0D4-EACDC5ABF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6" y="1986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1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52" name="Freeform 228">
                  <a:extLst>
                    <a:ext uri="{FF2B5EF4-FFF2-40B4-BE49-F238E27FC236}">
                      <a16:creationId xmlns:a16="http://schemas.microsoft.com/office/drawing/2014/main" xmlns="" id="{3E8EBB32-E645-47DD-A088-EC03D46DF5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6" y="1953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53" name="Freeform 229">
                  <a:extLst>
                    <a:ext uri="{FF2B5EF4-FFF2-40B4-BE49-F238E27FC236}">
                      <a16:creationId xmlns:a16="http://schemas.microsoft.com/office/drawing/2014/main" xmlns="" id="{EB27540E-05AD-4FB5-AE6F-F6529AB13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6" y="1953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54" name="Line 230">
                  <a:extLst>
                    <a:ext uri="{FF2B5EF4-FFF2-40B4-BE49-F238E27FC236}">
                      <a16:creationId xmlns:a16="http://schemas.microsoft.com/office/drawing/2014/main" xmlns="" id="{D731E798-CF86-4420-942A-6C230B061B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55" name="Line 231">
                  <a:extLst>
                    <a:ext uri="{FF2B5EF4-FFF2-40B4-BE49-F238E27FC236}">
                      <a16:creationId xmlns:a16="http://schemas.microsoft.com/office/drawing/2014/main" xmlns="" id="{AD46D2E0-FB05-4C16-B074-CA28188A6E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56" name="Line 232">
                  <a:extLst>
                    <a:ext uri="{FF2B5EF4-FFF2-40B4-BE49-F238E27FC236}">
                      <a16:creationId xmlns:a16="http://schemas.microsoft.com/office/drawing/2014/main" xmlns="" id="{4DD49BBC-1276-4A1D-964E-1895A2C0C2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57" name="Line 233">
                  <a:extLst>
                    <a:ext uri="{FF2B5EF4-FFF2-40B4-BE49-F238E27FC236}">
                      <a16:creationId xmlns:a16="http://schemas.microsoft.com/office/drawing/2014/main" xmlns="" id="{C499CEE8-8EA3-45DF-8D40-3C7C028109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76" y="1953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58" name="Line 234">
                  <a:extLst>
                    <a:ext uri="{FF2B5EF4-FFF2-40B4-BE49-F238E27FC236}">
                      <a16:creationId xmlns:a16="http://schemas.microsoft.com/office/drawing/2014/main" xmlns="" id="{D4DC3EB3-795F-4CA1-928E-B2CDC2F0EB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9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59" name="Line 235">
                  <a:extLst>
                    <a:ext uri="{FF2B5EF4-FFF2-40B4-BE49-F238E27FC236}">
                      <a16:creationId xmlns:a16="http://schemas.microsoft.com/office/drawing/2014/main" xmlns="" id="{87D62D26-0DD5-47F6-8E75-2C1E2C4FEB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60" name="Line 236">
                  <a:extLst>
                    <a:ext uri="{FF2B5EF4-FFF2-40B4-BE49-F238E27FC236}">
                      <a16:creationId xmlns:a16="http://schemas.microsoft.com/office/drawing/2014/main" xmlns="" id="{6AFC970B-EA1A-4057-96B6-4A82CD4D3F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61" name="Line 237">
                  <a:extLst>
                    <a:ext uri="{FF2B5EF4-FFF2-40B4-BE49-F238E27FC236}">
                      <a16:creationId xmlns:a16="http://schemas.microsoft.com/office/drawing/2014/main" xmlns="" id="{46760C94-372B-4086-99A5-8E5CA2DFAC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62" name="Line 238">
                  <a:extLst>
                    <a:ext uri="{FF2B5EF4-FFF2-40B4-BE49-F238E27FC236}">
                      <a16:creationId xmlns:a16="http://schemas.microsoft.com/office/drawing/2014/main" xmlns="" id="{AA933DC5-87EF-4971-B2FE-8355817E4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63" name="Line 239">
                  <a:extLst>
                    <a:ext uri="{FF2B5EF4-FFF2-40B4-BE49-F238E27FC236}">
                      <a16:creationId xmlns:a16="http://schemas.microsoft.com/office/drawing/2014/main" xmlns="" id="{0113BC70-4D9F-4C96-865F-9E00047E79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64" name="Line 240">
                  <a:extLst>
                    <a:ext uri="{FF2B5EF4-FFF2-40B4-BE49-F238E27FC236}">
                      <a16:creationId xmlns:a16="http://schemas.microsoft.com/office/drawing/2014/main" xmlns="" id="{58067918-544F-4FE2-BC49-35237B379A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56" y="1953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65" name="Line 241">
                  <a:extLst>
                    <a:ext uri="{FF2B5EF4-FFF2-40B4-BE49-F238E27FC236}">
                      <a16:creationId xmlns:a16="http://schemas.microsoft.com/office/drawing/2014/main" xmlns="" id="{C57DB890-70C3-434A-BA48-C69F9D38A4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7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66" name="Line 242">
                  <a:extLst>
                    <a:ext uri="{FF2B5EF4-FFF2-40B4-BE49-F238E27FC236}">
                      <a16:creationId xmlns:a16="http://schemas.microsoft.com/office/drawing/2014/main" xmlns="" id="{F483896B-0979-42DD-BBD3-DF924B84F0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67" name="Line 243">
                  <a:extLst>
                    <a:ext uri="{FF2B5EF4-FFF2-40B4-BE49-F238E27FC236}">
                      <a16:creationId xmlns:a16="http://schemas.microsoft.com/office/drawing/2014/main" xmlns="" id="{D5B16B81-AA3A-4FEE-A58A-E6CB07D32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68" name="Line 244">
                  <a:extLst>
                    <a:ext uri="{FF2B5EF4-FFF2-40B4-BE49-F238E27FC236}">
                      <a16:creationId xmlns:a16="http://schemas.microsoft.com/office/drawing/2014/main" xmlns="" id="{96B9A9D4-47DE-457B-B766-BABBF31CA4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69" name="Line 245">
                  <a:extLst>
                    <a:ext uri="{FF2B5EF4-FFF2-40B4-BE49-F238E27FC236}">
                      <a16:creationId xmlns:a16="http://schemas.microsoft.com/office/drawing/2014/main" xmlns="" id="{7EC14284-55C6-45AB-A8DE-560BA65FA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70" name="Line 246">
                  <a:extLst>
                    <a:ext uri="{FF2B5EF4-FFF2-40B4-BE49-F238E27FC236}">
                      <a16:creationId xmlns:a16="http://schemas.microsoft.com/office/drawing/2014/main" xmlns="" id="{1807FEB6-3316-4DE7-B6BA-6DCC8990D7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26" y="195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71" name="Freeform 247">
                  <a:extLst>
                    <a:ext uri="{FF2B5EF4-FFF2-40B4-BE49-F238E27FC236}">
                      <a16:creationId xmlns:a16="http://schemas.microsoft.com/office/drawing/2014/main" xmlns="" id="{52A50BEA-1C2F-4B24-AB44-2FE55D8D7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6" y="1953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72" name="Freeform 248">
                  <a:extLst>
                    <a:ext uri="{FF2B5EF4-FFF2-40B4-BE49-F238E27FC236}">
                      <a16:creationId xmlns:a16="http://schemas.microsoft.com/office/drawing/2014/main" xmlns="" id="{4897BD62-D36B-4B22-853D-C7A8A8E69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1920"/>
                  <a:ext cx="20" cy="33"/>
                </a:xfrm>
                <a:custGeom>
                  <a:avLst/>
                  <a:gdLst>
                    <a:gd name="T0" fmla="*/ 0 w 20"/>
                    <a:gd name="T1" fmla="*/ 33 h 33"/>
                    <a:gd name="T2" fmla="*/ 10 w 20"/>
                    <a:gd name="T3" fmla="*/ 11 h 33"/>
                    <a:gd name="T4" fmla="*/ 20 w 2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33"/>
                    <a:gd name="T11" fmla="*/ 20 w 2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33">
                      <a:moveTo>
                        <a:pt x="0" y="33"/>
                      </a:moveTo>
                      <a:lnTo>
                        <a:pt x="10" y="11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73" name="Freeform 249">
                  <a:extLst>
                    <a:ext uri="{FF2B5EF4-FFF2-40B4-BE49-F238E27FC236}">
                      <a16:creationId xmlns:a16="http://schemas.microsoft.com/office/drawing/2014/main" xmlns="" id="{BCF28E64-152B-4A3D-80F4-359E6BFCB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6" y="1920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1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74" name="Line 250">
                  <a:extLst>
                    <a:ext uri="{FF2B5EF4-FFF2-40B4-BE49-F238E27FC236}">
                      <a16:creationId xmlns:a16="http://schemas.microsoft.com/office/drawing/2014/main" xmlns="" id="{A7E9BEE2-75F4-4897-9CDB-DEC44E825B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6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75" name="Line 251">
                  <a:extLst>
                    <a:ext uri="{FF2B5EF4-FFF2-40B4-BE49-F238E27FC236}">
                      <a16:creationId xmlns:a16="http://schemas.microsoft.com/office/drawing/2014/main" xmlns="" id="{6FCCE497-7664-4517-8639-DB181A20EE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86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76" name="Line 252">
                  <a:extLst>
                    <a:ext uri="{FF2B5EF4-FFF2-40B4-BE49-F238E27FC236}">
                      <a16:creationId xmlns:a16="http://schemas.microsoft.com/office/drawing/2014/main" xmlns="" id="{D7886625-BC25-4DA3-B6C4-881D74B94B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6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77" name="Line 253">
                  <a:extLst>
                    <a:ext uri="{FF2B5EF4-FFF2-40B4-BE49-F238E27FC236}">
                      <a16:creationId xmlns:a16="http://schemas.microsoft.com/office/drawing/2014/main" xmlns="" id="{40FDCE28-42B0-4230-8D0E-0292FBC1CC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06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78" name="Line 254">
                  <a:extLst>
                    <a:ext uri="{FF2B5EF4-FFF2-40B4-BE49-F238E27FC236}">
                      <a16:creationId xmlns:a16="http://schemas.microsoft.com/office/drawing/2014/main" xmlns="" id="{5C6C1597-4583-4A69-8B88-538BABB3BB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16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79" name="Line 255">
                  <a:extLst>
                    <a:ext uri="{FF2B5EF4-FFF2-40B4-BE49-F238E27FC236}">
                      <a16:creationId xmlns:a16="http://schemas.microsoft.com/office/drawing/2014/main" xmlns="" id="{95576951-A33E-4E83-9F2C-C6A0AEB442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26" y="1920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80" name="Line 256">
                  <a:extLst>
                    <a:ext uri="{FF2B5EF4-FFF2-40B4-BE49-F238E27FC236}">
                      <a16:creationId xmlns:a16="http://schemas.microsoft.com/office/drawing/2014/main" xmlns="" id="{60BE47B7-ED31-460B-8A7D-2940FA0A98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5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81" name="Line 257">
                  <a:extLst>
                    <a:ext uri="{FF2B5EF4-FFF2-40B4-BE49-F238E27FC236}">
                      <a16:creationId xmlns:a16="http://schemas.microsoft.com/office/drawing/2014/main" xmlns="" id="{50B882B5-2BB5-4242-8960-FFB85B1F03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5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82" name="Line 258">
                  <a:extLst>
                    <a:ext uri="{FF2B5EF4-FFF2-40B4-BE49-F238E27FC236}">
                      <a16:creationId xmlns:a16="http://schemas.microsoft.com/office/drawing/2014/main" xmlns="" id="{8F7CCC19-52F6-4551-AFEB-CA25C0C528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5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83" name="Line 259">
                  <a:extLst>
                    <a:ext uri="{FF2B5EF4-FFF2-40B4-BE49-F238E27FC236}">
                      <a16:creationId xmlns:a16="http://schemas.microsoft.com/office/drawing/2014/main" xmlns="" id="{908E006F-7AC4-4258-996D-5C45188BE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5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84" name="Line 260">
                  <a:extLst>
                    <a:ext uri="{FF2B5EF4-FFF2-40B4-BE49-F238E27FC236}">
                      <a16:creationId xmlns:a16="http://schemas.microsoft.com/office/drawing/2014/main" xmlns="" id="{D8EB105B-D02F-45F4-B9AC-787CEAF000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5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85" name="Line 261">
                  <a:extLst>
                    <a:ext uri="{FF2B5EF4-FFF2-40B4-BE49-F238E27FC236}">
                      <a16:creationId xmlns:a16="http://schemas.microsoft.com/office/drawing/2014/main" xmlns="" id="{D35D99F3-7B5D-45BE-BC3D-1AB19A29DC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5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86" name="Line 262">
                  <a:extLst>
                    <a:ext uri="{FF2B5EF4-FFF2-40B4-BE49-F238E27FC236}">
                      <a16:creationId xmlns:a16="http://schemas.microsoft.com/office/drawing/2014/main" xmlns="" id="{F6F2853B-97EC-45AC-B2B7-1995C3BF2D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05" y="192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87" name="Line 263">
                  <a:extLst>
                    <a:ext uri="{FF2B5EF4-FFF2-40B4-BE49-F238E27FC236}">
                      <a16:creationId xmlns:a16="http://schemas.microsoft.com/office/drawing/2014/main" xmlns="" id="{DF8818ED-5F29-4F54-8956-CC2E3BFB77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25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88" name="Line 264">
                  <a:extLst>
                    <a:ext uri="{FF2B5EF4-FFF2-40B4-BE49-F238E27FC236}">
                      <a16:creationId xmlns:a16="http://schemas.microsoft.com/office/drawing/2014/main" xmlns="" id="{DB86BAA3-C403-40C8-BE5F-548FDB554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5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89" name="Line 265">
                  <a:extLst>
                    <a:ext uri="{FF2B5EF4-FFF2-40B4-BE49-F238E27FC236}">
                      <a16:creationId xmlns:a16="http://schemas.microsoft.com/office/drawing/2014/main" xmlns="" id="{17A21AE5-C337-46A5-B6C3-CA5CEC8767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45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90" name="Line 266">
                  <a:extLst>
                    <a:ext uri="{FF2B5EF4-FFF2-40B4-BE49-F238E27FC236}">
                      <a16:creationId xmlns:a16="http://schemas.microsoft.com/office/drawing/2014/main" xmlns="" id="{AD2617CF-A2C2-4E6C-AD7E-38637151A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55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91" name="Line 267">
                  <a:extLst>
                    <a:ext uri="{FF2B5EF4-FFF2-40B4-BE49-F238E27FC236}">
                      <a16:creationId xmlns:a16="http://schemas.microsoft.com/office/drawing/2014/main" xmlns="" id="{9C579429-0AEC-4C50-ACC8-D37F743512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5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92" name="Line 268">
                  <a:extLst>
                    <a:ext uri="{FF2B5EF4-FFF2-40B4-BE49-F238E27FC236}">
                      <a16:creationId xmlns:a16="http://schemas.microsoft.com/office/drawing/2014/main" xmlns="" id="{547E4ADC-0513-4BFC-ACD4-04A6C2B8DB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75" y="192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93" name="Freeform 269">
                  <a:extLst>
                    <a:ext uri="{FF2B5EF4-FFF2-40B4-BE49-F238E27FC236}">
                      <a16:creationId xmlns:a16="http://schemas.microsoft.com/office/drawing/2014/main" xmlns="" id="{6D015ACD-5FAC-470C-A28C-86FBF0775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5" y="1920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1"/>
                    <a:gd name="T11" fmla="*/ 20 w 2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94" name="Freeform 270">
                  <a:extLst>
                    <a:ext uri="{FF2B5EF4-FFF2-40B4-BE49-F238E27FC236}">
                      <a16:creationId xmlns:a16="http://schemas.microsoft.com/office/drawing/2014/main" xmlns="" id="{97261EC4-8874-415A-AE3E-89A655073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5" y="1887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1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1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95" name="Freeform 271">
                  <a:extLst>
                    <a:ext uri="{FF2B5EF4-FFF2-40B4-BE49-F238E27FC236}">
                      <a16:creationId xmlns:a16="http://schemas.microsoft.com/office/drawing/2014/main" xmlns="" id="{10F2AD1D-1265-43C0-AD5B-7E8856B5E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5" y="188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96" name="Line 272">
                  <a:extLst>
                    <a:ext uri="{FF2B5EF4-FFF2-40B4-BE49-F238E27FC236}">
                      <a16:creationId xmlns:a16="http://schemas.microsoft.com/office/drawing/2014/main" xmlns="" id="{F625648F-7FF7-4F4E-9093-5E68EDF4E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5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97" name="Line 273">
                  <a:extLst>
                    <a:ext uri="{FF2B5EF4-FFF2-40B4-BE49-F238E27FC236}">
                      <a16:creationId xmlns:a16="http://schemas.microsoft.com/office/drawing/2014/main" xmlns="" id="{DA0F30AB-D21C-4E61-AE92-DFA3A55B14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5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98" name="Line 274">
                  <a:extLst>
                    <a:ext uri="{FF2B5EF4-FFF2-40B4-BE49-F238E27FC236}">
                      <a16:creationId xmlns:a16="http://schemas.microsoft.com/office/drawing/2014/main" xmlns="" id="{D3C29163-7C7A-4002-910A-011BE2526B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5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99" name="Line 275">
                  <a:extLst>
                    <a:ext uri="{FF2B5EF4-FFF2-40B4-BE49-F238E27FC236}">
                      <a16:creationId xmlns:a16="http://schemas.microsoft.com/office/drawing/2014/main" xmlns="" id="{05EAA131-A3DA-483A-AC12-62E1255CBB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55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00" name="Line 276">
                  <a:extLst>
                    <a:ext uri="{FF2B5EF4-FFF2-40B4-BE49-F238E27FC236}">
                      <a16:creationId xmlns:a16="http://schemas.microsoft.com/office/drawing/2014/main" xmlns="" id="{DC3BFE3C-52B1-4182-8C42-D5A1B6B678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5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01" name="Line 277">
                  <a:extLst>
                    <a:ext uri="{FF2B5EF4-FFF2-40B4-BE49-F238E27FC236}">
                      <a16:creationId xmlns:a16="http://schemas.microsoft.com/office/drawing/2014/main" xmlns="" id="{E4DCD1AE-1AB4-4192-98FE-7390AC45A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75" y="1887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02" name="Line 278">
                  <a:extLst>
                    <a:ext uri="{FF2B5EF4-FFF2-40B4-BE49-F238E27FC236}">
                      <a16:creationId xmlns:a16="http://schemas.microsoft.com/office/drawing/2014/main" xmlns="" id="{B6AC45FF-A20C-4B8E-987B-1B75472C24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5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03" name="Line 279">
                  <a:extLst>
                    <a:ext uri="{FF2B5EF4-FFF2-40B4-BE49-F238E27FC236}">
                      <a16:creationId xmlns:a16="http://schemas.microsoft.com/office/drawing/2014/main" xmlns="" id="{83AC57A8-F035-4113-ABFF-A234919302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05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04" name="Line 280">
                  <a:extLst>
                    <a:ext uri="{FF2B5EF4-FFF2-40B4-BE49-F238E27FC236}">
                      <a16:creationId xmlns:a16="http://schemas.microsoft.com/office/drawing/2014/main" xmlns="" id="{A8FB998F-F6E0-4557-B8A7-FEA3659671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5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05" name="Line 281">
                  <a:extLst>
                    <a:ext uri="{FF2B5EF4-FFF2-40B4-BE49-F238E27FC236}">
                      <a16:creationId xmlns:a16="http://schemas.microsoft.com/office/drawing/2014/main" xmlns="" id="{C866AD0E-BD7A-4143-A56F-FDFE1B67C3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5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06" name="Line 282">
                  <a:extLst>
                    <a:ext uri="{FF2B5EF4-FFF2-40B4-BE49-F238E27FC236}">
                      <a16:creationId xmlns:a16="http://schemas.microsoft.com/office/drawing/2014/main" xmlns="" id="{21D928CC-61C6-44CE-9124-3BD05EE3B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5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07" name="Line 283">
                  <a:extLst>
                    <a:ext uri="{FF2B5EF4-FFF2-40B4-BE49-F238E27FC236}">
                      <a16:creationId xmlns:a16="http://schemas.microsoft.com/office/drawing/2014/main" xmlns="" id="{20F35DDA-4D62-4A5F-A4BE-F2FC6719C3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45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08" name="Line 284">
                  <a:extLst>
                    <a:ext uri="{FF2B5EF4-FFF2-40B4-BE49-F238E27FC236}">
                      <a16:creationId xmlns:a16="http://schemas.microsoft.com/office/drawing/2014/main" xmlns="" id="{84C3FA90-FFB5-482B-A0A3-A6BA24C15F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55" y="1887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09" name="Line 285">
                  <a:extLst>
                    <a:ext uri="{FF2B5EF4-FFF2-40B4-BE49-F238E27FC236}">
                      <a16:creationId xmlns:a16="http://schemas.microsoft.com/office/drawing/2014/main" xmlns="" id="{39B866D8-CA19-4F7A-B47D-AE6A8B1AC1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1887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10" name="Line 286">
                  <a:extLst>
                    <a:ext uri="{FF2B5EF4-FFF2-40B4-BE49-F238E27FC236}">
                      <a16:creationId xmlns:a16="http://schemas.microsoft.com/office/drawing/2014/main" xmlns="" id="{025B5FF1-0856-42F9-B643-0D9E21FE4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84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11" name="Line 287">
                  <a:extLst>
                    <a:ext uri="{FF2B5EF4-FFF2-40B4-BE49-F238E27FC236}">
                      <a16:creationId xmlns:a16="http://schemas.microsoft.com/office/drawing/2014/main" xmlns="" id="{0F5FF391-A62B-41CE-B560-162ED3C16B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4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12" name="Line 288">
                  <a:extLst>
                    <a:ext uri="{FF2B5EF4-FFF2-40B4-BE49-F238E27FC236}">
                      <a16:creationId xmlns:a16="http://schemas.microsoft.com/office/drawing/2014/main" xmlns="" id="{0DB4D35F-E3C2-462E-83C0-F24714B894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4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13" name="Line 289">
                  <a:extLst>
                    <a:ext uri="{FF2B5EF4-FFF2-40B4-BE49-F238E27FC236}">
                      <a16:creationId xmlns:a16="http://schemas.microsoft.com/office/drawing/2014/main" xmlns="" id="{B2D13CFE-EDAE-414C-A3C9-D31002B045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4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14" name="Line 290">
                  <a:extLst>
                    <a:ext uri="{FF2B5EF4-FFF2-40B4-BE49-F238E27FC236}">
                      <a16:creationId xmlns:a16="http://schemas.microsoft.com/office/drawing/2014/main" xmlns="" id="{434AA2F9-9FEE-41B0-8CAE-E0637B238B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15" name="Line 291">
                  <a:extLst>
                    <a:ext uri="{FF2B5EF4-FFF2-40B4-BE49-F238E27FC236}">
                      <a16:creationId xmlns:a16="http://schemas.microsoft.com/office/drawing/2014/main" xmlns="" id="{DDCA49FD-7156-4834-9E58-A8D62CC56C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4" y="1887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16" name="Line 292">
                  <a:extLst>
                    <a:ext uri="{FF2B5EF4-FFF2-40B4-BE49-F238E27FC236}">
                      <a16:creationId xmlns:a16="http://schemas.microsoft.com/office/drawing/2014/main" xmlns="" id="{0146C298-C818-46FB-8EA1-1D8499AD02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4" y="188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17" name="Freeform 293">
                  <a:extLst>
                    <a:ext uri="{FF2B5EF4-FFF2-40B4-BE49-F238E27FC236}">
                      <a16:creationId xmlns:a16="http://schemas.microsoft.com/office/drawing/2014/main" xmlns="" id="{B547061D-1241-42F4-A480-C4E183A4F6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4" y="188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18" name="Freeform 294">
                  <a:extLst>
                    <a:ext uri="{FF2B5EF4-FFF2-40B4-BE49-F238E27FC236}">
                      <a16:creationId xmlns:a16="http://schemas.microsoft.com/office/drawing/2014/main" xmlns="" id="{4F6B3086-4E90-4DB2-ADD1-35CA4C7DD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4" y="1865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19" name="Freeform 295">
                  <a:extLst>
                    <a:ext uri="{FF2B5EF4-FFF2-40B4-BE49-F238E27FC236}">
                      <a16:creationId xmlns:a16="http://schemas.microsoft.com/office/drawing/2014/main" xmlns="" id="{EE5DABF2-437D-43CC-A2F1-02560CDA9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4" y="1865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20" name="Line 296">
                  <a:extLst>
                    <a:ext uri="{FF2B5EF4-FFF2-40B4-BE49-F238E27FC236}">
                      <a16:creationId xmlns:a16="http://schemas.microsoft.com/office/drawing/2014/main" xmlns="" id="{94064FE0-F5DB-47C5-97B8-690090043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9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21" name="Line 297">
                  <a:extLst>
                    <a:ext uri="{FF2B5EF4-FFF2-40B4-BE49-F238E27FC236}">
                      <a16:creationId xmlns:a16="http://schemas.microsoft.com/office/drawing/2014/main" xmlns="" id="{7CCE22E1-161A-4249-9DC8-E4EA323B1A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0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22" name="Line 298">
                  <a:extLst>
                    <a:ext uri="{FF2B5EF4-FFF2-40B4-BE49-F238E27FC236}">
                      <a16:creationId xmlns:a16="http://schemas.microsoft.com/office/drawing/2014/main" xmlns="" id="{A3F3DEAF-BC8B-4724-9B0F-2FF620B1CF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23" name="Line 299">
                  <a:extLst>
                    <a:ext uri="{FF2B5EF4-FFF2-40B4-BE49-F238E27FC236}">
                      <a16:creationId xmlns:a16="http://schemas.microsoft.com/office/drawing/2014/main" xmlns="" id="{CA016E74-C52D-4709-95CD-A3708AA302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24" y="1865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24" name="Line 300">
                  <a:extLst>
                    <a:ext uri="{FF2B5EF4-FFF2-40B4-BE49-F238E27FC236}">
                      <a16:creationId xmlns:a16="http://schemas.microsoft.com/office/drawing/2014/main" xmlns="" id="{9C4CDE16-D1D9-43D2-82F5-56072B2E05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4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25" name="Line 301">
                  <a:extLst>
                    <a:ext uri="{FF2B5EF4-FFF2-40B4-BE49-F238E27FC236}">
                      <a16:creationId xmlns:a16="http://schemas.microsoft.com/office/drawing/2014/main" xmlns="" id="{93386269-83AC-4ECE-8A10-AC22BC7D2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5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26" name="Line 302">
                  <a:extLst>
                    <a:ext uri="{FF2B5EF4-FFF2-40B4-BE49-F238E27FC236}">
                      <a16:creationId xmlns:a16="http://schemas.microsoft.com/office/drawing/2014/main" xmlns="" id="{F4E9925E-50C5-4037-A373-A9B59E5013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6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27" name="Line 303">
                  <a:extLst>
                    <a:ext uri="{FF2B5EF4-FFF2-40B4-BE49-F238E27FC236}">
                      <a16:creationId xmlns:a16="http://schemas.microsoft.com/office/drawing/2014/main" xmlns="" id="{9F9EC971-26E5-4316-B7F4-A15793A55D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7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28" name="Line 304">
                  <a:extLst>
                    <a:ext uri="{FF2B5EF4-FFF2-40B4-BE49-F238E27FC236}">
                      <a16:creationId xmlns:a16="http://schemas.microsoft.com/office/drawing/2014/main" xmlns="" id="{4FCE0CE8-369F-4F57-8E62-F6F9F3B164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8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29" name="Line 305">
                  <a:extLst>
                    <a:ext uri="{FF2B5EF4-FFF2-40B4-BE49-F238E27FC236}">
                      <a16:creationId xmlns:a16="http://schemas.microsoft.com/office/drawing/2014/main" xmlns="" id="{EAD33E65-A9CE-455E-AB67-47DF16EC85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30" name="Line 306">
                  <a:extLst>
                    <a:ext uri="{FF2B5EF4-FFF2-40B4-BE49-F238E27FC236}">
                      <a16:creationId xmlns:a16="http://schemas.microsoft.com/office/drawing/2014/main" xmlns="" id="{DFC828F9-D6F9-4D2D-94BB-C083DC781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4" y="1865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31" name="Line 307">
                  <a:extLst>
                    <a:ext uri="{FF2B5EF4-FFF2-40B4-BE49-F238E27FC236}">
                      <a16:creationId xmlns:a16="http://schemas.microsoft.com/office/drawing/2014/main" xmlns="" id="{75540AD8-4F79-4342-A422-709E87E401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32" name="Line 308">
                  <a:extLst>
                    <a:ext uri="{FF2B5EF4-FFF2-40B4-BE49-F238E27FC236}">
                      <a16:creationId xmlns:a16="http://schemas.microsoft.com/office/drawing/2014/main" xmlns="" id="{12F611EB-E4C6-4288-9015-F74BC3081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3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33" name="Line 309">
                  <a:extLst>
                    <a:ext uri="{FF2B5EF4-FFF2-40B4-BE49-F238E27FC236}">
                      <a16:creationId xmlns:a16="http://schemas.microsoft.com/office/drawing/2014/main" xmlns="" id="{A6E8F7F2-6C20-463C-8B01-F96898B6C9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34" name="Line 310">
                  <a:extLst>
                    <a:ext uri="{FF2B5EF4-FFF2-40B4-BE49-F238E27FC236}">
                      <a16:creationId xmlns:a16="http://schemas.microsoft.com/office/drawing/2014/main" xmlns="" id="{A8093ED7-64D6-4AD4-A913-C2A5EAE1CB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35" name="Line 311">
                  <a:extLst>
                    <a:ext uri="{FF2B5EF4-FFF2-40B4-BE49-F238E27FC236}">
                      <a16:creationId xmlns:a16="http://schemas.microsoft.com/office/drawing/2014/main" xmlns="" id="{5EF7E39A-FDC6-4987-B78D-071DDAA9A1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6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36" name="Line 312">
                  <a:extLst>
                    <a:ext uri="{FF2B5EF4-FFF2-40B4-BE49-F238E27FC236}">
                      <a16:creationId xmlns:a16="http://schemas.microsoft.com/office/drawing/2014/main" xmlns="" id="{B2712BBF-5BDE-4435-A166-0B69520CCB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37" name="Line 313">
                  <a:extLst>
                    <a:ext uri="{FF2B5EF4-FFF2-40B4-BE49-F238E27FC236}">
                      <a16:creationId xmlns:a16="http://schemas.microsoft.com/office/drawing/2014/main" xmlns="" id="{05C87420-0A9B-44A1-A708-DDB1897342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84" y="1865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38" name="Line 314">
                  <a:extLst>
                    <a:ext uri="{FF2B5EF4-FFF2-40B4-BE49-F238E27FC236}">
                      <a16:creationId xmlns:a16="http://schemas.microsoft.com/office/drawing/2014/main" xmlns="" id="{1F12068B-1B2A-4FD0-94C1-C18D5E59DE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39" name="Line 315">
                  <a:extLst>
                    <a:ext uri="{FF2B5EF4-FFF2-40B4-BE49-F238E27FC236}">
                      <a16:creationId xmlns:a16="http://schemas.microsoft.com/office/drawing/2014/main" xmlns="" id="{71AD8A62-7C9F-4246-BC03-5B896B0598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14" y="186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40" name="Line 316">
                  <a:extLst>
                    <a:ext uri="{FF2B5EF4-FFF2-40B4-BE49-F238E27FC236}">
                      <a16:creationId xmlns:a16="http://schemas.microsoft.com/office/drawing/2014/main" xmlns="" id="{D1316E1B-4313-40C0-9B24-0C49335BF1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24" y="1865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41" name="Freeform 317">
                  <a:extLst>
                    <a:ext uri="{FF2B5EF4-FFF2-40B4-BE49-F238E27FC236}">
                      <a16:creationId xmlns:a16="http://schemas.microsoft.com/office/drawing/2014/main" xmlns="" id="{E6CBA8AF-82AE-461D-916E-98CCA3B11E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3" y="1865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42" name="Freeform 318">
                  <a:extLst>
                    <a:ext uri="{FF2B5EF4-FFF2-40B4-BE49-F238E27FC236}">
                      <a16:creationId xmlns:a16="http://schemas.microsoft.com/office/drawing/2014/main" xmlns="" id="{5754876B-1063-4CA0-AD42-817FA0137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3" y="1832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43" name="Freeform 319">
                  <a:extLst>
                    <a:ext uri="{FF2B5EF4-FFF2-40B4-BE49-F238E27FC236}">
                      <a16:creationId xmlns:a16="http://schemas.microsoft.com/office/drawing/2014/main" xmlns="" id="{F384877F-611F-48CD-AD9B-C16425909D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3" y="1832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44" name="Line 320">
                  <a:extLst>
                    <a:ext uri="{FF2B5EF4-FFF2-40B4-BE49-F238E27FC236}">
                      <a16:creationId xmlns:a16="http://schemas.microsoft.com/office/drawing/2014/main" xmlns="" id="{9D33880B-7B6F-42E1-8816-276DF4D651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63" y="183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45" name="Line 321">
                  <a:extLst>
                    <a:ext uri="{FF2B5EF4-FFF2-40B4-BE49-F238E27FC236}">
                      <a16:creationId xmlns:a16="http://schemas.microsoft.com/office/drawing/2014/main" xmlns="" id="{A0C0DBFC-0F6E-4800-84B6-573AEFDB7F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73" y="1832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46" name="Line 322">
                  <a:extLst>
                    <a:ext uri="{FF2B5EF4-FFF2-40B4-BE49-F238E27FC236}">
                      <a16:creationId xmlns:a16="http://schemas.microsoft.com/office/drawing/2014/main" xmlns="" id="{556252AD-7DE5-4F07-8E51-A583AAD65D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3" y="183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47" name="Line 323">
                  <a:extLst>
                    <a:ext uri="{FF2B5EF4-FFF2-40B4-BE49-F238E27FC236}">
                      <a16:creationId xmlns:a16="http://schemas.microsoft.com/office/drawing/2014/main" xmlns="" id="{5582C23A-2629-4CF9-B9B7-8534D4759F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3" y="183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48" name="Line 324">
                  <a:extLst>
                    <a:ext uri="{FF2B5EF4-FFF2-40B4-BE49-F238E27FC236}">
                      <a16:creationId xmlns:a16="http://schemas.microsoft.com/office/drawing/2014/main" xmlns="" id="{680F93B6-AC78-4797-BC87-E4425C8F46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13" y="183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49" name="Line 325">
                  <a:extLst>
                    <a:ext uri="{FF2B5EF4-FFF2-40B4-BE49-F238E27FC236}">
                      <a16:creationId xmlns:a16="http://schemas.microsoft.com/office/drawing/2014/main" xmlns="" id="{E9AB3FD9-46AC-4870-87C6-E15AC258E0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23" y="183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50" name="Line 326">
                  <a:extLst>
                    <a:ext uri="{FF2B5EF4-FFF2-40B4-BE49-F238E27FC236}">
                      <a16:creationId xmlns:a16="http://schemas.microsoft.com/office/drawing/2014/main" xmlns="" id="{681361FE-FBB7-42CF-A905-9210C8C469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33" y="183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51" name="Line 327">
                  <a:extLst>
                    <a:ext uri="{FF2B5EF4-FFF2-40B4-BE49-F238E27FC236}">
                      <a16:creationId xmlns:a16="http://schemas.microsoft.com/office/drawing/2014/main" xmlns="" id="{C3F6FD4B-4294-416D-BDA3-93D5E943DC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43" y="183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52" name="Line 328">
                  <a:extLst>
                    <a:ext uri="{FF2B5EF4-FFF2-40B4-BE49-F238E27FC236}">
                      <a16:creationId xmlns:a16="http://schemas.microsoft.com/office/drawing/2014/main" xmlns="" id="{C0E8970B-CDF2-4798-A4E0-7079B21B0D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3" y="1832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53" name="Line 329">
                  <a:extLst>
                    <a:ext uri="{FF2B5EF4-FFF2-40B4-BE49-F238E27FC236}">
                      <a16:creationId xmlns:a16="http://schemas.microsoft.com/office/drawing/2014/main" xmlns="" id="{691D9907-20A2-4C94-B75B-0456DEE441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73" y="183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54" name="Line 330">
                  <a:extLst>
                    <a:ext uri="{FF2B5EF4-FFF2-40B4-BE49-F238E27FC236}">
                      <a16:creationId xmlns:a16="http://schemas.microsoft.com/office/drawing/2014/main" xmlns="" id="{D43F6713-963A-46C2-8F99-19B36B297A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83" y="183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55" name="Line 331">
                  <a:extLst>
                    <a:ext uri="{FF2B5EF4-FFF2-40B4-BE49-F238E27FC236}">
                      <a16:creationId xmlns:a16="http://schemas.microsoft.com/office/drawing/2014/main" xmlns="" id="{FC2B1D79-9B1B-4592-B8FA-0895C10ECA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93" y="183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56" name="Line 332">
                  <a:extLst>
                    <a:ext uri="{FF2B5EF4-FFF2-40B4-BE49-F238E27FC236}">
                      <a16:creationId xmlns:a16="http://schemas.microsoft.com/office/drawing/2014/main" xmlns="" id="{A7B627F7-7567-4417-8BB3-8CAEA1A65B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1" y="1656"/>
                  <a:ext cx="1" cy="20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57" name="Line 333">
                  <a:extLst>
                    <a:ext uri="{FF2B5EF4-FFF2-40B4-BE49-F238E27FC236}">
                      <a16:creationId xmlns:a16="http://schemas.microsoft.com/office/drawing/2014/main" xmlns="" id="{CA5A9358-190F-44FF-AA5C-CEE3620D1A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1" y="3719"/>
                  <a:ext cx="8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58" name="Line 334">
                  <a:extLst>
                    <a:ext uri="{FF2B5EF4-FFF2-40B4-BE49-F238E27FC236}">
                      <a16:creationId xmlns:a16="http://schemas.microsoft.com/office/drawing/2014/main" xmlns="" id="{AF8893F9-E6CE-48AC-88D9-DDBBD3396A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1" y="3423"/>
                  <a:ext cx="8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59" name="Line 335">
                  <a:extLst>
                    <a:ext uri="{FF2B5EF4-FFF2-40B4-BE49-F238E27FC236}">
                      <a16:creationId xmlns:a16="http://schemas.microsoft.com/office/drawing/2014/main" xmlns="" id="{C784AA93-0A7B-4FA2-B90B-EB7475356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1" y="3127"/>
                  <a:ext cx="8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60" name="Line 336">
                  <a:extLst>
                    <a:ext uri="{FF2B5EF4-FFF2-40B4-BE49-F238E27FC236}">
                      <a16:creationId xmlns:a16="http://schemas.microsoft.com/office/drawing/2014/main" xmlns="" id="{5BA398C1-5314-46BF-B2C8-0AFD1EA8B5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1" y="2830"/>
                  <a:ext cx="8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61" name="Line 337">
                  <a:extLst>
                    <a:ext uri="{FF2B5EF4-FFF2-40B4-BE49-F238E27FC236}">
                      <a16:creationId xmlns:a16="http://schemas.microsoft.com/office/drawing/2014/main" xmlns="" id="{90660C98-FA13-42D5-ABF2-747749507F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1" y="2545"/>
                  <a:ext cx="8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62" name="Line 338">
                  <a:extLst>
                    <a:ext uri="{FF2B5EF4-FFF2-40B4-BE49-F238E27FC236}">
                      <a16:creationId xmlns:a16="http://schemas.microsoft.com/office/drawing/2014/main" xmlns="" id="{E8A4888D-5643-4E52-898B-2E77503B82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1" y="2249"/>
                  <a:ext cx="8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63" name="Line 339">
                  <a:extLst>
                    <a:ext uri="{FF2B5EF4-FFF2-40B4-BE49-F238E27FC236}">
                      <a16:creationId xmlns:a16="http://schemas.microsoft.com/office/drawing/2014/main" xmlns="" id="{CC91E3A5-E06A-4446-948D-46991594D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1" y="1953"/>
                  <a:ext cx="8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64" name="Line 340">
                  <a:extLst>
                    <a:ext uri="{FF2B5EF4-FFF2-40B4-BE49-F238E27FC236}">
                      <a16:creationId xmlns:a16="http://schemas.microsoft.com/office/drawing/2014/main" xmlns="" id="{34D1FBBF-0FA6-4CBA-9850-655318651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41" y="1656"/>
                  <a:ext cx="80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65" name="Line 341">
                  <a:extLst>
                    <a:ext uri="{FF2B5EF4-FFF2-40B4-BE49-F238E27FC236}">
                      <a16:creationId xmlns:a16="http://schemas.microsoft.com/office/drawing/2014/main" xmlns="" id="{730E5381-4331-46C5-BCB9-8B7F32896C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23" y="3280"/>
                  <a:ext cx="10" cy="88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66" name="Line 342">
                  <a:extLst>
                    <a:ext uri="{FF2B5EF4-FFF2-40B4-BE49-F238E27FC236}">
                      <a16:creationId xmlns:a16="http://schemas.microsoft.com/office/drawing/2014/main" xmlns="" id="{1AF48B99-14FA-4131-A721-5AB7BB55A2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33" y="3204"/>
                  <a:ext cx="10" cy="76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67" name="Line 343">
                  <a:extLst>
                    <a:ext uri="{FF2B5EF4-FFF2-40B4-BE49-F238E27FC236}">
                      <a16:creationId xmlns:a16="http://schemas.microsoft.com/office/drawing/2014/main" xmlns="" id="{3FD5E513-C70D-4088-AED4-B58739351F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43" y="3149"/>
                  <a:ext cx="20" cy="55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68" name="Freeform 344">
                  <a:extLst>
                    <a:ext uri="{FF2B5EF4-FFF2-40B4-BE49-F238E27FC236}">
                      <a16:creationId xmlns:a16="http://schemas.microsoft.com/office/drawing/2014/main" xmlns="" id="{31AB41CC-4339-4152-914B-73AEE90B76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3" y="3105"/>
                  <a:ext cx="10" cy="44"/>
                </a:xfrm>
                <a:custGeom>
                  <a:avLst/>
                  <a:gdLst>
                    <a:gd name="T0" fmla="*/ 0 w 10"/>
                    <a:gd name="T1" fmla="*/ 44 h 44"/>
                    <a:gd name="T2" fmla="*/ 10 w 10"/>
                    <a:gd name="T3" fmla="*/ 22 h 44"/>
                    <a:gd name="T4" fmla="*/ 10 w 10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44"/>
                    <a:gd name="T11" fmla="*/ 10 w 10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44">
                      <a:moveTo>
                        <a:pt x="0" y="44"/>
                      </a:moveTo>
                      <a:lnTo>
                        <a:pt x="10" y="2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69" name="Freeform 345">
                  <a:extLst>
                    <a:ext uri="{FF2B5EF4-FFF2-40B4-BE49-F238E27FC236}">
                      <a16:creationId xmlns:a16="http://schemas.microsoft.com/office/drawing/2014/main" xmlns="" id="{B29D01A8-D006-455B-B837-89331A2D0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3" y="3039"/>
                  <a:ext cx="10" cy="66"/>
                </a:xfrm>
                <a:custGeom>
                  <a:avLst/>
                  <a:gdLst>
                    <a:gd name="T0" fmla="*/ 0 w 10"/>
                    <a:gd name="T1" fmla="*/ 66 h 66"/>
                    <a:gd name="T2" fmla="*/ 0 w 10"/>
                    <a:gd name="T3" fmla="*/ 33 h 66"/>
                    <a:gd name="T4" fmla="*/ 10 w 10"/>
                    <a:gd name="T5" fmla="*/ 0 h 6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66"/>
                    <a:gd name="T11" fmla="*/ 10 w 10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66">
                      <a:moveTo>
                        <a:pt x="0" y="66"/>
                      </a:moveTo>
                      <a:lnTo>
                        <a:pt x="0" y="33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70" name="Freeform 346">
                  <a:extLst>
                    <a:ext uri="{FF2B5EF4-FFF2-40B4-BE49-F238E27FC236}">
                      <a16:creationId xmlns:a16="http://schemas.microsoft.com/office/drawing/2014/main" xmlns="" id="{B90E6D1C-A43C-4823-929B-2844723CC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83" y="3017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71" name="Freeform 347">
                  <a:extLst>
                    <a:ext uri="{FF2B5EF4-FFF2-40B4-BE49-F238E27FC236}">
                      <a16:creationId xmlns:a16="http://schemas.microsoft.com/office/drawing/2014/main" xmlns="" id="{1C6BF173-34E9-4C1E-AF47-2529AAD86C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3" y="2973"/>
                  <a:ext cx="9" cy="44"/>
                </a:xfrm>
                <a:custGeom>
                  <a:avLst/>
                  <a:gdLst>
                    <a:gd name="T0" fmla="*/ 0 w 9"/>
                    <a:gd name="T1" fmla="*/ 44 h 44"/>
                    <a:gd name="T2" fmla="*/ 0 w 9"/>
                    <a:gd name="T3" fmla="*/ 22 h 44"/>
                    <a:gd name="T4" fmla="*/ 9 w 9"/>
                    <a:gd name="T5" fmla="*/ 0 h 44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44"/>
                    <a:gd name="T11" fmla="*/ 9 w 9"/>
                    <a:gd name="T12" fmla="*/ 44 h 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44">
                      <a:moveTo>
                        <a:pt x="0" y="44"/>
                      </a:moveTo>
                      <a:lnTo>
                        <a:pt x="0" y="22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72" name="Line 348">
                  <a:extLst>
                    <a:ext uri="{FF2B5EF4-FFF2-40B4-BE49-F238E27FC236}">
                      <a16:creationId xmlns:a16="http://schemas.microsoft.com/office/drawing/2014/main" xmlns="" id="{A08343C0-B8AE-45AC-9CFD-DF855DFD99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02" y="2940"/>
                  <a:ext cx="10" cy="33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73" name="Line 349">
                  <a:extLst>
                    <a:ext uri="{FF2B5EF4-FFF2-40B4-BE49-F238E27FC236}">
                      <a16:creationId xmlns:a16="http://schemas.microsoft.com/office/drawing/2014/main" xmlns="" id="{467A135A-3B33-4D7E-9A5D-68028A0801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12" y="2907"/>
                  <a:ext cx="10" cy="33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74" name="Freeform 350">
                  <a:extLst>
                    <a:ext uri="{FF2B5EF4-FFF2-40B4-BE49-F238E27FC236}">
                      <a16:creationId xmlns:a16="http://schemas.microsoft.com/office/drawing/2014/main" xmlns="" id="{A42BCF30-3709-43C3-BD7C-21E4EC8CD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2874"/>
                  <a:ext cx="20" cy="33"/>
                </a:xfrm>
                <a:custGeom>
                  <a:avLst/>
                  <a:gdLst>
                    <a:gd name="T0" fmla="*/ 0 w 20"/>
                    <a:gd name="T1" fmla="*/ 33 h 33"/>
                    <a:gd name="T2" fmla="*/ 10 w 20"/>
                    <a:gd name="T3" fmla="*/ 11 h 33"/>
                    <a:gd name="T4" fmla="*/ 20 w 2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33"/>
                    <a:gd name="T11" fmla="*/ 20 w 2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33">
                      <a:moveTo>
                        <a:pt x="0" y="33"/>
                      </a:moveTo>
                      <a:lnTo>
                        <a:pt x="10" y="11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75" name="Line 351">
                  <a:extLst>
                    <a:ext uri="{FF2B5EF4-FFF2-40B4-BE49-F238E27FC236}">
                      <a16:creationId xmlns:a16="http://schemas.microsoft.com/office/drawing/2014/main" xmlns="" id="{10FD0540-2444-489A-852A-FE5B624C0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2" y="2863"/>
                  <a:ext cx="10" cy="1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76" name="Freeform 352">
                  <a:extLst>
                    <a:ext uri="{FF2B5EF4-FFF2-40B4-BE49-F238E27FC236}">
                      <a16:creationId xmlns:a16="http://schemas.microsoft.com/office/drawing/2014/main" xmlns="" id="{DED5C702-CB8B-46A4-A749-8B54E5AFA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2" y="2830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77" name="Freeform 353">
                  <a:extLst>
                    <a:ext uri="{FF2B5EF4-FFF2-40B4-BE49-F238E27FC236}">
                      <a16:creationId xmlns:a16="http://schemas.microsoft.com/office/drawing/2014/main" xmlns="" id="{06AB087D-A545-412E-86BB-D802E5C41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2" y="2819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78" name="Line 354">
                  <a:extLst>
                    <a:ext uri="{FF2B5EF4-FFF2-40B4-BE49-F238E27FC236}">
                      <a16:creationId xmlns:a16="http://schemas.microsoft.com/office/drawing/2014/main" xmlns="" id="{7943B879-46D0-43A6-9772-C5F1F9F101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72" y="2809"/>
                  <a:ext cx="10" cy="10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79" name="Line 355">
                  <a:extLst>
                    <a:ext uri="{FF2B5EF4-FFF2-40B4-BE49-F238E27FC236}">
                      <a16:creationId xmlns:a16="http://schemas.microsoft.com/office/drawing/2014/main" xmlns="" id="{7A49CA2A-718F-4826-9C9C-95932D7425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82" y="2787"/>
                  <a:ext cx="10" cy="22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80" name="Freeform 356">
                  <a:extLst>
                    <a:ext uri="{FF2B5EF4-FFF2-40B4-BE49-F238E27FC236}">
                      <a16:creationId xmlns:a16="http://schemas.microsoft.com/office/drawing/2014/main" xmlns="" id="{252F6426-5115-46BE-A9FE-C14670AA6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2" y="2776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11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81" name="Freeform 357">
                  <a:extLst>
                    <a:ext uri="{FF2B5EF4-FFF2-40B4-BE49-F238E27FC236}">
                      <a16:creationId xmlns:a16="http://schemas.microsoft.com/office/drawing/2014/main" xmlns="" id="{75CDB4F7-DBA3-419E-B07C-3AD8E2CD48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" y="2743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82" name="Freeform 358">
                  <a:extLst>
                    <a:ext uri="{FF2B5EF4-FFF2-40B4-BE49-F238E27FC236}">
                      <a16:creationId xmlns:a16="http://schemas.microsoft.com/office/drawing/2014/main" xmlns="" id="{E8D4C753-58AC-4E44-BE7D-49E44B28F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2" y="2732"/>
                  <a:ext cx="20" cy="11"/>
                </a:xfrm>
                <a:custGeom>
                  <a:avLst/>
                  <a:gdLst>
                    <a:gd name="T0" fmla="*/ 0 w 20"/>
                    <a:gd name="T1" fmla="*/ 11 h 11"/>
                    <a:gd name="T2" fmla="*/ 10 w 20"/>
                    <a:gd name="T3" fmla="*/ 0 h 11"/>
                    <a:gd name="T4" fmla="*/ 20 w 2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11"/>
                    <a:gd name="T11" fmla="*/ 20 w 2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11">
                      <a:moveTo>
                        <a:pt x="0" y="11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83" name="Line 359">
                  <a:extLst>
                    <a:ext uri="{FF2B5EF4-FFF2-40B4-BE49-F238E27FC236}">
                      <a16:creationId xmlns:a16="http://schemas.microsoft.com/office/drawing/2014/main" xmlns="" id="{64C66DDB-CDA7-46F1-AFE8-32DC8974AF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32" y="2721"/>
                  <a:ext cx="10" cy="1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84" name="Line 360">
                  <a:extLst>
                    <a:ext uri="{FF2B5EF4-FFF2-40B4-BE49-F238E27FC236}">
                      <a16:creationId xmlns:a16="http://schemas.microsoft.com/office/drawing/2014/main" xmlns="" id="{B887F4C3-4298-4E5A-B182-6AB9521C01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42" y="2699"/>
                  <a:ext cx="10" cy="22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85" name="Freeform 361">
                  <a:extLst>
                    <a:ext uri="{FF2B5EF4-FFF2-40B4-BE49-F238E27FC236}">
                      <a16:creationId xmlns:a16="http://schemas.microsoft.com/office/drawing/2014/main" xmlns="" id="{AB6D5432-C32B-4012-ACA5-5C537C7B8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2" y="2688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11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86" name="Freeform 362">
                  <a:extLst>
                    <a:ext uri="{FF2B5EF4-FFF2-40B4-BE49-F238E27FC236}">
                      <a16:creationId xmlns:a16="http://schemas.microsoft.com/office/drawing/2014/main" xmlns="" id="{68B10C3B-D912-409D-A377-F43342EA0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2" y="2655"/>
                  <a:ext cx="10" cy="33"/>
                </a:xfrm>
                <a:custGeom>
                  <a:avLst/>
                  <a:gdLst>
                    <a:gd name="T0" fmla="*/ 0 w 10"/>
                    <a:gd name="T1" fmla="*/ 33 h 33"/>
                    <a:gd name="T2" fmla="*/ 0 w 10"/>
                    <a:gd name="T3" fmla="*/ 11 h 33"/>
                    <a:gd name="T4" fmla="*/ 10 w 10"/>
                    <a:gd name="T5" fmla="*/ 0 h 3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3"/>
                    <a:gd name="T11" fmla="*/ 10 w 10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3">
                      <a:moveTo>
                        <a:pt x="0" y="33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87" name="Line 363">
                  <a:extLst>
                    <a:ext uri="{FF2B5EF4-FFF2-40B4-BE49-F238E27FC236}">
                      <a16:creationId xmlns:a16="http://schemas.microsoft.com/office/drawing/2014/main" xmlns="" id="{EAC7FB19-8355-4829-A004-BF3584C367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72" y="2644"/>
                  <a:ext cx="10" cy="1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88" name="Line 364">
                  <a:extLst>
                    <a:ext uri="{FF2B5EF4-FFF2-40B4-BE49-F238E27FC236}">
                      <a16:creationId xmlns:a16="http://schemas.microsoft.com/office/drawing/2014/main" xmlns="" id="{76DDD009-7CBA-4ED7-AFDF-AEBB5594F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82" y="264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89" name="Line 365">
                  <a:extLst>
                    <a:ext uri="{FF2B5EF4-FFF2-40B4-BE49-F238E27FC236}">
                      <a16:creationId xmlns:a16="http://schemas.microsoft.com/office/drawing/2014/main" xmlns="" id="{F5902B6C-C171-4F7A-BC70-275345362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92" y="2633"/>
                  <a:ext cx="20" cy="1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90" name="Freeform 366">
                  <a:extLst>
                    <a:ext uri="{FF2B5EF4-FFF2-40B4-BE49-F238E27FC236}">
                      <a16:creationId xmlns:a16="http://schemas.microsoft.com/office/drawing/2014/main" xmlns="" id="{7406F088-D090-4CA1-811D-8CCE89CFCA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2" y="2611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1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1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91" name="Freeform 367">
                  <a:extLst>
                    <a:ext uri="{FF2B5EF4-FFF2-40B4-BE49-F238E27FC236}">
                      <a16:creationId xmlns:a16="http://schemas.microsoft.com/office/drawing/2014/main" xmlns="" id="{BD917F98-3343-43AB-A552-DC7BE3843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" y="2611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92" name="Line 368">
                  <a:extLst>
                    <a:ext uri="{FF2B5EF4-FFF2-40B4-BE49-F238E27FC236}">
                      <a16:creationId xmlns:a16="http://schemas.microsoft.com/office/drawing/2014/main" xmlns="" id="{C764E465-A5E2-42E4-9B49-1F30262E5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32" y="2600"/>
                  <a:ext cx="10" cy="1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93" name="Line 369">
                  <a:extLst>
                    <a:ext uri="{FF2B5EF4-FFF2-40B4-BE49-F238E27FC236}">
                      <a16:creationId xmlns:a16="http://schemas.microsoft.com/office/drawing/2014/main" xmlns="" id="{00F7D2A4-AF6E-4F90-B2EB-18DED763B8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42" y="2589"/>
                  <a:ext cx="10" cy="1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94" name="Freeform 370">
                  <a:extLst>
                    <a:ext uri="{FF2B5EF4-FFF2-40B4-BE49-F238E27FC236}">
                      <a16:creationId xmlns:a16="http://schemas.microsoft.com/office/drawing/2014/main" xmlns="" id="{D1FED7F0-0C9C-4719-9E10-0D7A7619B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" y="2589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95" name="Freeform 371">
                  <a:extLst>
                    <a:ext uri="{FF2B5EF4-FFF2-40B4-BE49-F238E27FC236}">
                      <a16:creationId xmlns:a16="http://schemas.microsoft.com/office/drawing/2014/main" xmlns="" id="{88384CA7-B9A0-400B-ACB1-9DFCBB0AD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2" y="2567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96" name="Line 372">
                  <a:extLst>
                    <a:ext uri="{FF2B5EF4-FFF2-40B4-BE49-F238E27FC236}">
                      <a16:creationId xmlns:a16="http://schemas.microsoft.com/office/drawing/2014/main" xmlns="" id="{A91CA7E7-4BED-44D1-A6F3-461B83515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72" y="2556"/>
                  <a:ext cx="20" cy="1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97" name="Line 373">
                  <a:extLst>
                    <a:ext uri="{FF2B5EF4-FFF2-40B4-BE49-F238E27FC236}">
                      <a16:creationId xmlns:a16="http://schemas.microsoft.com/office/drawing/2014/main" xmlns="" id="{2D4AA9FB-0C3A-4EF7-909B-A0BF57FC9A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92" y="2545"/>
                  <a:ext cx="10" cy="1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98" name="Freeform 374">
                  <a:extLst>
                    <a:ext uri="{FF2B5EF4-FFF2-40B4-BE49-F238E27FC236}">
                      <a16:creationId xmlns:a16="http://schemas.microsoft.com/office/drawing/2014/main" xmlns="" id="{8B169E11-805F-411E-B783-52C0BA57D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2" y="2545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899" name="Freeform 375">
                  <a:extLst>
                    <a:ext uri="{FF2B5EF4-FFF2-40B4-BE49-F238E27FC236}">
                      <a16:creationId xmlns:a16="http://schemas.microsoft.com/office/drawing/2014/main" xmlns="" id="{AA212323-27F5-4424-8590-DE60457312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2" y="2523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00" name="Freeform 376">
                  <a:extLst>
                    <a:ext uri="{FF2B5EF4-FFF2-40B4-BE49-F238E27FC236}">
                      <a16:creationId xmlns:a16="http://schemas.microsoft.com/office/drawing/2014/main" xmlns="" id="{F2973642-8633-4A48-9864-C8FB53C9DA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2" y="2523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01" name="Line 377">
                  <a:extLst>
                    <a:ext uri="{FF2B5EF4-FFF2-40B4-BE49-F238E27FC236}">
                      <a16:creationId xmlns:a16="http://schemas.microsoft.com/office/drawing/2014/main" xmlns="" id="{35E3050B-225F-4B19-AC43-3C062998F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32" y="2512"/>
                  <a:ext cx="10" cy="1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02" name="Line 378">
                  <a:extLst>
                    <a:ext uri="{FF2B5EF4-FFF2-40B4-BE49-F238E27FC236}">
                      <a16:creationId xmlns:a16="http://schemas.microsoft.com/office/drawing/2014/main" xmlns="" id="{AC63E771-CA44-46F2-BEA6-9B0AE47104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742" y="2501"/>
                  <a:ext cx="9" cy="1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03" name="Line 379">
                  <a:extLst>
                    <a:ext uri="{FF2B5EF4-FFF2-40B4-BE49-F238E27FC236}">
                      <a16:creationId xmlns:a16="http://schemas.microsoft.com/office/drawing/2014/main" xmlns="" id="{014F5643-1919-4425-B996-D1A6CB4C81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1" y="250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04" name="Freeform 380">
                  <a:extLst>
                    <a:ext uri="{FF2B5EF4-FFF2-40B4-BE49-F238E27FC236}">
                      <a16:creationId xmlns:a16="http://schemas.microsoft.com/office/drawing/2014/main" xmlns="" id="{4817D460-418D-4316-B2BC-51D253BEED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1" y="2501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1"/>
                    <a:gd name="T11" fmla="*/ 20 w 2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05" name="Freeform 381">
                  <a:extLst>
                    <a:ext uri="{FF2B5EF4-FFF2-40B4-BE49-F238E27FC236}">
                      <a16:creationId xmlns:a16="http://schemas.microsoft.com/office/drawing/2014/main" xmlns="" id="{13592800-9595-450A-BDA5-C391FD8E00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1" y="2479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1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1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06" name="Freeform 382">
                  <a:extLst>
                    <a:ext uri="{FF2B5EF4-FFF2-40B4-BE49-F238E27FC236}">
                      <a16:creationId xmlns:a16="http://schemas.microsoft.com/office/drawing/2014/main" xmlns="" id="{67329BA0-A5D3-4618-9255-40D2F0E0C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1" y="2479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07" name="Freeform 383">
                  <a:extLst>
                    <a:ext uri="{FF2B5EF4-FFF2-40B4-BE49-F238E27FC236}">
                      <a16:creationId xmlns:a16="http://schemas.microsoft.com/office/drawing/2014/main" xmlns="" id="{9E362FF1-7FC1-4073-B3C5-9497DE766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1" y="2468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08" name="Line 384">
                  <a:extLst>
                    <a:ext uri="{FF2B5EF4-FFF2-40B4-BE49-F238E27FC236}">
                      <a16:creationId xmlns:a16="http://schemas.microsoft.com/office/drawing/2014/main" xmlns="" id="{279B1208-DB3F-4604-9CF9-E310455007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11" y="246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09" name="Line 385">
                  <a:extLst>
                    <a:ext uri="{FF2B5EF4-FFF2-40B4-BE49-F238E27FC236}">
                      <a16:creationId xmlns:a16="http://schemas.microsoft.com/office/drawing/2014/main" xmlns="" id="{811F9D8D-0D7C-42FB-A0BF-A0F3583B0F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1" y="246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10" name="Freeform 386">
                  <a:extLst>
                    <a:ext uri="{FF2B5EF4-FFF2-40B4-BE49-F238E27FC236}">
                      <a16:creationId xmlns:a16="http://schemas.microsoft.com/office/drawing/2014/main" xmlns="" id="{5853AA72-3960-4EEB-A5D7-769EBE8BA6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" y="2457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11" name="Line 387">
                  <a:extLst>
                    <a:ext uri="{FF2B5EF4-FFF2-40B4-BE49-F238E27FC236}">
                      <a16:creationId xmlns:a16="http://schemas.microsoft.com/office/drawing/2014/main" xmlns="" id="{82CB6806-D492-4A12-8BDC-2B64FFEC3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1" y="2457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12" name="Freeform 388">
                  <a:extLst>
                    <a:ext uri="{FF2B5EF4-FFF2-40B4-BE49-F238E27FC236}">
                      <a16:creationId xmlns:a16="http://schemas.microsoft.com/office/drawing/2014/main" xmlns="" id="{2FC2563B-BBB9-4D17-8D5B-86CB790FC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1" y="245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1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13" name="Freeform 389">
                  <a:extLst>
                    <a:ext uri="{FF2B5EF4-FFF2-40B4-BE49-F238E27FC236}">
                      <a16:creationId xmlns:a16="http://schemas.microsoft.com/office/drawing/2014/main" xmlns="" id="{29B0C5EF-E004-47BB-A715-9E0660D6E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1" y="2435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14" name="Freeform 390">
                  <a:extLst>
                    <a:ext uri="{FF2B5EF4-FFF2-40B4-BE49-F238E27FC236}">
                      <a16:creationId xmlns:a16="http://schemas.microsoft.com/office/drawing/2014/main" xmlns="" id="{997F7FF6-3DF7-4CE1-A184-55FFDE190A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1" y="2435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15" name="Line 391">
                  <a:extLst>
                    <a:ext uri="{FF2B5EF4-FFF2-40B4-BE49-F238E27FC236}">
                      <a16:creationId xmlns:a16="http://schemas.microsoft.com/office/drawing/2014/main" xmlns="" id="{DE7D69C5-0854-4F81-B992-950057996F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91" y="243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16" name="Line 392">
                  <a:extLst>
                    <a:ext uri="{FF2B5EF4-FFF2-40B4-BE49-F238E27FC236}">
                      <a16:creationId xmlns:a16="http://schemas.microsoft.com/office/drawing/2014/main" xmlns="" id="{D4F0587E-9F1B-475E-B4C7-4800438689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1" y="243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17" name="Freeform 393">
                  <a:extLst>
                    <a:ext uri="{FF2B5EF4-FFF2-40B4-BE49-F238E27FC236}">
                      <a16:creationId xmlns:a16="http://schemas.microsoft.com/office/drawing/2014/main" xmlns="" id="{8602DD2A-DF32-46B7-8C16-BD9A645F7F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1" y="2424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18" name="Line 394">
                  <a:extLst>
                    <a:ext uri="{FF2B5EF4-FFF2-40B4-BE49-F238E27FC236}">
                      <a16:creationId xmlns:a16="http://schemas.microsoft.com/office/drawing/2014/main" xmlns="" id="{90F5C53F-CDDE-4495-B613-404163220A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21" y="2424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19" name="Freeform 395">
                  <a:extLst>
                    <a:ext uri="{FF2B5EF4-FFF2-40B4-BE49-F238E27FC236}">
                      <a16:creationId xmlns:a16="http://schemas.microsoft.com/office/drawing/2014/main" xmlns="" id="{99F35B9C-D1E7-4CDC-91C9-A76CE7D75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1" y="2424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1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20" name="Freeform 396">
                  <a:extLst>
                    <a:ext uri="{FF2B5EF4-FFF2-40B4-BE49-F238E27FC236}">
                      <a16:creationId xmlns:a16="http://schemas.microsoft.com/office/drawing/2014/main" xmlns="" id="{C9B4DE4E-C76D-4F79-A1B3-58F5E0A057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" y="2403"/>
                  <a:ext cx="10" cy="21"/>
                </a:xfrm>
                <a:custGeom>
                  <a:avLst/>
                  <a:gdLst>
                    <a:gd name="T0" fmla="*/ 0 w 10"/>
                    <a:gd name="T1" fmla="*/ 21 h 21"/>
                    <a:gd name="T2" fmla="*/ 0 w 10"/>
                    <a:gd name="T3" fmla="*/ 10 h 21"/>
                    <a:gd name="T4" fmla="*/ 10 w 10"/>
                    <a:gd name="T5" fmla="*/ 0 h 2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1"/>
                    <a:gd name="T11" fmla="*/ 10 w 10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1">
                      <a:moveTo>
                        <a:pt x="0" y="21"/>
                      </a:moveTo>
                      <a:lnTo>
                        <a:pt x="0" y="1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21" name="Freeform 397">
                  <a:extLst>
                    <a:ext uri="{FF2B5EF4-FFF2-40B4-BE49-F238E27FC236}">
                      <a16:creationId xmlns:a16="http://schemas.microsoft.com/office/drawing/2014/main" xmlns="" id="{85F622CE-3309-465E-A4C0-6A743A703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1" y="2403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22" name="Line 398">
                  <a:extLst>
                    <a:ext uri="{FF2B5EF4-FFF2-40B4-BE49-F238E27FC236}">
                      <a16:creationId xmlns:a16="http://schemas.microsoft.com/office/drawing/2014/main" xmlns="" id="{81A6E21C-1177-45E3-8010-CF80038E59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71" y="240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23" name="Freeform 399">
                  <a:extLst>
                    <a:ext uri="{FF2B5EF4-FFF2-40B4-BE49-F238E27FC236}">
                      <a16:creationId xmlns:a16="http://schemas.microsoft.com/office/drawing/2014/main" xmlns="" id="{E2D0699F-A08A-4455-A8F2-08063CF90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392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24" name="Line 400">
                  <a:extLst>
                    <a:ext uri="{FF2B5EF4-FFF2-40B4-BE49-F238E27FC236}">
                      <a16:creationId xmlns:a16="http://schemas.microsoft.com/office/drawing/2014/main" xmlns="" id="{3913E351-3A69-4111-84C8-D27D0B2425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91" y="239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25" name="Line 401">
                  <a:extLst>
                    <a:ext uri="{FF2B5EF4-FFF2-40B4-BE49-F238E27FC236}">
                      <a16:creationId xmlns:a16="http://schemas.microsoft.com/office/drawing/2014/main" xmlns="" id="{E4E59DFC-6FEC-4E6A-8F0B-F1956609D8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1" y="2392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26" name="Line 402">
                  <a:extLst>
                    <a:ext uri="{FF2B5EF4-FFF2-40B4-BE49-F238E27FC236}">
                      <a16:creationId xmlns:a16="http://schemas.microsoft.com/office/drawing/2014/main" xmlns="" id="{1052EFAF-843D-43E0-8B4C-A1230A9E6F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1" y="239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27" name="Freeform 403">
                  <a:extLst>
                    <a:ext uri="{FF2B5EF4-FFF2-40B4-BE49-F238E27FC236}">
                      <a16:creationId xmlns:a16="http://schemas.microsoft.com/office/drawing/2014/main" xmlns="" id="{AD8846C0-13AC-4239-85C9-C07D455A2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2381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28" name="Line 404">
                  <a:extLst>
                    <a:ext uri="{FF2B5EF4-FFF2-40B4-BE49-F238E27FC236}">
                      <a16:creationId xmlns:a16="http://schemas.microsoft.com/office/drawing/2014/main" xmlns="" id="{182FCC14-7E8C-446F-A7D0-4411331B8E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1" y="238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929" name="Freeform 405">
                  <a:extLst>
                    <a:ext uri="{FF2B5EF4-FFF2-40B4-BE49-F238E27FC236}">
                      <a16:creationId xmlns:a16="http://schemas.microsoft.com/office/drawing/2014/main" xmlns="" id="{A9A97059-C2F0-4EFA-8636-D087B1E31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2381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</p:grpSp>
          <p:grpSp>
            <p:nvGrpSpPr>
              <p:cNvPr id="19472" name="Group 406">
                <a:extLst>
                  <a:ext uri="{FF2B5EF4-FFF2-40B4-BE49-F238E27FC236}">
                    <a16:creationId xmlns:a16="http://schemas.microsoft.com/office/drawing/2014/main" xmlns="" id="{3E540751-E5A1-403F-A2C2-9C28C5DCB2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1" y="2029"/>
                <a:ext cx="2263" cy="352"/>
                <a:chOff x="2061" y="2029"/>
                <a:chExt cx="2263" cy="352"/>
              </a:xfrm>
            </p:grpSpPr>
            <p:sp>
              <p:nvSpPr>
                <p:cNvPr id="19530" name="Freeform 407">
                  <a:extLst>
                    <a:ext uri="{FF2B5EF4-FFF2-40B4-BE49-F238E27FC236}">
                      <a16:creationId xmlns:a16="http://schemas.microsoft.com/office/drawing/2014/main" xmlns="" id="{213CE391-576E-44E3-8C60-DBA2D3CEF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1" y="2359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31" name="Freeform 408">
                  <a:extLst>
                    <a:ext uri="{FF2B5EF4-FFF2-40B4-BE49-F238E27FC236}">
                      <a16:creationId xmlns:a16="http://schemas.microsoft.com/office/drawing/2014/main" xmlns="" id="{95AE3D9E-9144-49C1-989D-689566F83D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1" y="2359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32" name="Line 409">
                  <a:extLst>
                    <a:ext uri="{FF2B5EF4-FFF2-40B4-BE49-F238E27FC236}">
                      <a16:creationId xmlns:a16="http://schemas.microsoft.com/office/drawing/2014/main" xmlns="" id="{12A35AEF-9282-4C45-81EC-74412B6DB3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81" y="235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33" name="Line 410">
                  <a:extLst>
                    <a:ext uri="{FF2B5EF4-FFF2-40B4-BE49-F238E27FC236}">
                      <a16:creationId xmlns:a16="http://schemas.microsoft.com/office/drawing/2014/main" xmlns="" id="{2D3B796E-A595-497D-A1B8-E6BF5740CF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91" y="2359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34" name="Freeform 411">
                  <a:extLst>
                    <a:ext uri="{FF2B5EF4-FFF2-40B4-BE49-F238E27FC236}">
                      <a16:creationId xmlns:a16="http://schemas.microsoft.com/office/drawing/2014/main" xmlns="" id="{066479EA-CD24-48B4-99F6-284456239E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0" y="2348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1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35" name="Line 412">
                  <a:extLst>
                    <a:ext uri="{FF2B5EF4-FFF2-40B4-BE49-F238E27FC236}">
                      <a16:creationId xmlns:a16="http://schemas.microsoft.com/office/drawing/2014/main" xmlns="" id="{FA05A27D-9F11-42AD-A716-750378EAB7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0" y="234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36" name="Line 413">
                  <a:extLst>
                    <a:ext uri="{FF2B5EF4-FFF2-40B4-BE49-F238E27FC236}">
                      <a16:creationId xmlns:a16="http://schemas.microsoft.com/office/drawing/2014/main" xmlns="" id="{ACB69B23-8228-4F62-B8CF-020D044CB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30" y="234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37" name="Line 414">
                  <a:extLst>
                    <a:ext uri="{FF2B5EF4-FFF2-40B4-BE49-F238E27FC236}">
                      <a16:creationId xmlns:a16="http://schemas.microsoft.com/office/drawing/2014/main" xmlns="" id="{203C7EE8-3A7F-4498-9929-C3F07BA66C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40" y="234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38" name="Freeform 415">
                  <a:extLst>
                    <a:ext uri="{FF2B5EF4-FFF2-40B4-BE49-F238E27FC236}">
                      <a16:creationId xmlns:a16="http://schemas.microsoft.com/office/drawing/2014/main" xmlns="" id="{4E9ACD90-4D98-4F12-B4B4-5A23C7C8D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0" y="2337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39" name="Line 416">
                  <a:extLst>
                    <a:ext uri="{FF2B5EF4-FFF2-40B4-BE49-F238E27FC236}">
                      <a16:creationId xmlns:a16="http://schemas.microsoft.com/office/drawing/2014/main" xmlns="" id="{EF35D80F-4CEB-4AD7-A7E6-926B31C0EB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0" y="233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40" name="Line 417">
                  <a:extLst>
                    <a:ext uri="{FF2B5EF4-FFF2-40B4-BE49-F238E27FC236}">
                      <a16:creationId xmlns:a16="http://schemas.microsoft.com/office/drawing/2014/main" xmlns="" id="{285F8A2E-001A-4837-93EC-9F2FEFE45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70" y="2337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41" name="Freeform 418">
                  <a:extLst>
                    <a:ext uri="{FF2B5EF4-FFF2-40B4-BE49-F238E27FC236}">
                      <a16:creationId xmlns:a16="http://schemas.microsoft.com/office/drawing/2014/main" xmlns="" id="{A118284D-4F2D-475B-8234-770FF2B5F9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" y="233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1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42" name="Freeform 419">
                  <a:extLst>
                    <a:ext uri="{FF2B5EF4-FFF2-40B4-BE49-F238E27FC236}">
                      <a16:creationId xmlns:a16="http://schemas.microsoft.com/office/drawing/2014/main" xmlns="" id="{3AA639CF-6FBA-4355-9C43-EC3EE5842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0" y="2315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43" name="Freeform 420">
                  <a:extLst>
                    <a:ext uri="{FF2B5EF4-FFF2-40B4-BE49-F238E27FC236}">
                      <a16:creationId xmlns:a16="http://schemas.microsoft.com/office/drawing/2014/main" xmlns="" id="{9AAAD729-2677-4216-985C-BB0C893F2F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0" y="2315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44" name="Line 421">
                  <a:extLst>
                    <a:ext uri="{FF2B5EF4-FFF2-40B4-BE49-F238E27FC236}">
                      <a16:creationId xmlns:a16="http://schemas.microsoft.com/office/drawing/2014/main" xmlns="" id="{8EE8A464-1963-4FF3-8F17-8EDF2FC2F6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20" y="231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45" name="Line 422">
                  <a:extLst>
                    <a:ext uri="{FF2B5EF4-FFF2-40B4-BE49-F238E27FC236}">
                      <a16:creationId xmlns:a16="http://schemas.microsoft.com/office/drawing/2014/main" xmlns="" id="{D6327951-A702-4773-AED2-C4039A29A0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30" y="231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46" name="Freeform 423">
                  <a:extLst>
                    <a:ext uri="{FF2B5EF4-FFF2-40B4-BE49-F238E27FC236}">
                      <a16:creationId xmlns:a16="http://schemas.microsoft.com/office/drawing/2014/main" xmlns="" id="{E53745E7-E039-4D6E-A013-939556244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0" y="2304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47" name="Line 424">
                  <a:extLst>
                    <a:ext uri="{FF2B5EF4-FFF2-40B4-BE49-F238E27FC236}">
                      <a16:creationId xmlns:a16="http://schemas.microsoft.com/office/drawing/2014/main" xmlns="" id="{5D398074-AAE4-4471-BD31-3EDA177D6D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0" y="2304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48" name="Line 425">
                  <a:extLst>
                    <a:ext uri="{FF2B5EF4-FFF2-40B4-BE49-F238E27FC236}">
                      <a16:creationId xmlns:a16="http://schemas.microsoft.com/office/drawing/2014/main" xmlns="" id="{FA65838C-880A-4C3A-A688-533AB2E9D6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0" y="230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49" name="Line 426">
                  <a:extLst>
                    <a:ext uri="{FF2B5EF4-FFF2-40B4-BE49-F238E27FC236}">
                      <a16:creationId xmlns:a16="http://schemas.microsoft.com/office/drawing/2014/main" xmlns="" id="{911BF43F-FB38-452D-AD45-D5F0792897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80" y="230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50" name="Line 427">
                  <a:extLst>
                    <a:ext uri="{FF2B5EF4-FFF2-40B4-BE49-F238E27FC236}">
                      <a16:creationId xmlns:a16="http://schemas.microsoft.com/office/drawing/2014/main" xmlns="" id="{34F0DD73-C864-4A95-A099-135956E7B3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90" y="230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51" name="Freeform 428">
                  <a:extLst>
                    <a:ext uri="{FF2B5EF4-FFF2-40B4-BE49-F238E27FC236}">
                      <a16:creationId xmlns:a16="http://schemas.microsoft.com/office/drawing/2014/main" xmlns="" id="{E3390EAF-6F4F-4CA9-8461-168D57E90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0" y="2293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52" name="Line 429">
                  <a:extLst>
                    <a:ext uri="{FF2B5EF4-FFF2-40B4-BE49-F238E27FC236}">
                      <a16:creationId xmlns:a16="http://schemas.microsoft.com/office/drawing/2014/main" xmlns="" id="{9E2542DD-17F1-42C1-85BE-0240A4B774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0" y="229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53" name="Line 430">
                  <a:extLst>
                    <a:ext uri="{FF2B5EF4-FFF2-40B4-BE49-F238E27FC236}">
                      <a16:creationId xmlns:a16="http://schemas.microsoft.com/office/drawing/2014/main" xmlns="" id="{7BFD2CFB-5A13-4F8A-ADE5-8E9E362DEA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20" y="229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54" name="Line 431">
                  <a:extLst>
                    <a:ext uri="{FF2B5EF4-FFF2-40B4-BE49-F238E27FC236}">
                      <a16:creationId xmlns:a16="http://schemas.microsoft.com/office/drawing/2014/main" xmlns="" id="{5ED61CA9-E41E-4965-AF62-9C2122AF4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30" y="229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55" name="Freeform 432">
                  <a:extLst>
                    <a:ext uri="{FF2B5EF4-FFF2-40B4-BE49-F238E27FC236}">
                      <a16:creationId xmlns:a16="http://schemas.microsoft.com/office/drawing/2014/main" xmlns="" id="{35A2589A-0F8B-451E-9173-BA3FA6F1D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0" y="2293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1"/>
                    <a:gd name="T11" fmla="*/ 20 w 2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56" name="Freeform 433">
                  <a:extLst>
                    <a:ext uri="{FF2B5EF4-FFF2-40B4-BE49-F238E27FC236}">
                      <a16:creationId xmlns:a16="http://schemas.microsoft.com/office/drawing/2014/main" xmlns="" id="{1D693750-1B73-4892-B122-866C7394FD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2271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1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1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57" name="Freeform 434">
                  <a:extLst>
                    <a:ext uri="{FF2B5EF4-FFF2-40B4-BE49-F238E27FC236}">
                      <a16:creationId xmlns:a16="http://schemas.microsoft.com/office/drawing/2014/main" xmlns="" id="{09760553-0074-4C3F-A742-D977DA7D7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0" y="2271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58" name="Line 435">
                  <a:extLst>
                    <a:ext uri="{FF2B5EF4-FFF2-40B4-BE49-F238E27FC236}">
                      <a16:creationId xmlns:a16="http://schemas.microsoft.com/office/drawing/2014/main" xmlns="" id="{74B45426-2557-44E3-8F93-804B06D8BC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80" y="227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59" name="Line 436">
                  <a:extLst>
                    <a:ext uri="{FF2B5EF4-FFF2-40B4-BE49-F238E27FC236}">
                      <a16:creationId xmlns:a16="http://schemas.microsoft.com/office/drawing/2014/main" xmlns="" id="{3D58A167-F747-4258-8300-95FE6A2DAF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90" y="227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60" name="Line 437">
                  <a:extLst>
                    <a:ext uri="{FF2B5EF4-FFF2-40B4-BE49-F238E27FC236}">
                      <a16:creationId xmlns:a16="http://schemas.microsoft.com/office/drawing/2014/main" xmlns="" id="{90AFCB09-ED01-4946-B247-B05784CEB1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00" y="227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61" name="Freeform 438">
                  <a:extLst>
                    <a:ext uri="{FF2B5EF4-FFF2-40B4-BE49-F238E27FC236}">
                      <a16:creationId xmlns:a16="http://schemas.microsoft.com/office/drawing/2014/main" xmlns="" id="{949EB88B-5619-4A55-B5B9-C8C739718C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0" y="2260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62" name="Line 439">
                  <a:extLst>
                    <a:ext uri="{FF2B5EF4-FFF2-40B4-BE49-F238E27FC236}">
                      <a16:creationId xmlns:a16="http://schemas.microsoft.com/office/drawing/2014/main" xmlns="" id="{954DEA87-086F-413E-A215-A01960C38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20" y="226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63" name="Line 440">
                  <a:extLst>
                    <a:ext uri="{FF2B5EF4-FFF2-40B4-BE49-F238E27FC236}">
                      <a16:creationId xmlns:a16="http://schemas.microsoft.com/office/drawing/2014/main" xmlns="" id="{A4334B2C-2F39-4F9A-9D38-807B9441B7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0" y="2260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64" name="Line 441">
                  <a:extLst>
                    <a:ext uri="{FF2B5EF4-FFF2-40B4-BE49-F238E27FC236}">
                      <a16:creationId xmlns:a16="http://schemas.microsoft.com/office/drawing/2014/main" xmlns="" id="{69E1019B-BACD-456B-9568-6CEA406E4C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9" y="226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65" name="Line 442">
                  <a:extLst>
                    <a:ext uri="{FF2B5EF4-FFF2-40B4-BE49-F238E27FC236}">
                      <a16:creationId xmlns:a16="http://schemas.microsoft.com/office/drawing/2014/main" xmlns="" id="{611CAB98-6F71-4E33-B01F-125B771196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59" y="226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66" name="Freeform 443">
                  <a:extLst>
                    <a:ext uri="{FF2B5EF4-FFF2-40B4-BE49-F238E27FC236}">
                      <a16:creationId xmlns:a16="http://schemas.microsoft.com/office/drawing/2014/main" xmlns="" id="{3CB86D2D-795B-4215-A109-9DB021DC1B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" y="2249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67" name="Line 444">
                  <a:extLst>
                    <a:ext uri="{FF2B5EF4-FFF2-40B4-BE49-F238E27FC236}">
                      <a16:creationId xmlns:a16="http://schemas.microsoft.com/office/drawing/2014/main" xmlns="" id="{65695D31-ACF7-479D-82D8-15F80633E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79" y="224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68" name="Line 445">
                  <a:extLst>
                    <a:ext uri="{FF2B5EF4-FFF2-40B4-BE49-F238E27FC236}">
                      <a16:creationId xmlns:a16="http://schemas.microsoft.com/office/drawing/2014/main" xmlns="" id="{ABE33C79-69D0-40AD-9341-03BB9CAC67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9" y="224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69" name="Line 446">
                  <a:extLst>
                    <a:ext uri="{FF2B5EF4-FFF2-40B4-BE49-F238E27FC236}">
                      <a16:creationId xmlns:a16="http://schemas.microsoft.com/office/drawing/2014/main" xmlns="" id="{B20ABBF7-3C82-4C23-A186-B5594E1BC0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99" y="2249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70" name="Line 447">
                  <a:extLst>
                    <a:ext uri="{FF2B5EF4-FFF2-40B4-BE49-F238E27FC236}">
                      <a16:creationId xmlns:a16="http://schemas.microsoft.com/office/drawing/2014/main" xmlns="" id="{B45257EA-8A4D-48A5-ABEE-709E2BDA36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19" y="224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71" name="Freeform 448">
                  <a:extLst>
                    <a:ext uri="{FF2B5EF4-FFF2-40B4-BE49-F238E27FC236}">
                      <a16:creationId xmlns:a16="http://schemas.microsoft.com/office/drawing/2014/main" xmlns="" id="{ADDAB54B-BAB3-4611-9365-98842A031A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9" y="2249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72" name="Freeform 449">
                  <a:extLst>
                    <a:ext uri="{FF2B5EF4-FFF2-40B4-BE49-F238E27FC236}">
                      <a16:creationId xmlns:a16="http://schemas.microsoft.com/office/drawing/2014/main" xmlns="" id="{A9AEE70A-102C-4DA5-BDCC-6DC14EFAD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9" y="2227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73" name="Freeform 450">
                  <a:extLst>
                    <a:ext uri="{FF2B5EF4-FFF2-40B4-BE49-F238E27FC236}">
                      <a16:creationId xmlns:a16="http://schemas.microsoft.com/office/drawing/2014/main" xmlns="" id="{F0AECBD5-6992-42B1-8AB4-AF0DFBD36E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9" y="222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74" name="Line 451">
                  <a:extLst>
                    <a:ext uri="{FF2B5EF4-FFF2-40B4-BE49-F238E27FC236}">
                      <a16:creationId xmlns:a16="http://schemas.microsoft.com/office/drawing/2014/main" xmlns="" id="{76472D3C-7753-4A71-88BE-8C8A4F1445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9" y="222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75" name="Line 452">
                  <a:extLst>
                    <a:ext uri="{FF2B5EF4-FFF2-40B4-BE49-F238E27FC236}">
                      <a16:creationId xmlns:a16="http://schemas.microsoft.com/office/drawing/2014/main" xmlns="" id="{CD6B32E0-7405-4026-BDC3-C379AD5FD4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69" y="222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76" name="Line 453">
                  <a:extLst>
                    <a:ext uri="{FF2B5EF4-FFF2-40B4-BE49-F238E27FC236}">
                      <a16:creationId xmlns:a16="http://schemas.microsoft.com/office/drawing/2014/main" xmlns="" id="{1010AB18-283B-4CFE-AAA7-3C363BA035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79" y="222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77" name="Line 454">
                  <a:extLst>
                    <a:ext uri="{FF2B5EF4-FFF2-40B4-BE49-F238E27FC236}">
                      <a16:creationId xmlns:a16="http://schemas.microsoft.com/office/drawing/2014/main" xmlns="" id="{2D94CEC0-7178-497C-BB16-417CECB9FE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9" y="2227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78" name="Line 455">
                  <a:extLst>
                    <a:ext uri="{FF2B5EF4-FFF2-40B4-BE49-F238E27FC236}">
                      <a16:creationId xmlns:a16="http://schemas.microsoft.com/office/drawing/2014/main" xmlns="" id="{78B3E32E-C683-4152-BEEC-5161812A8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9" y="222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79" name="Freeform 456">
                  <a:extLst>
                    <a:ext uri="{FF2B5EF4-FFF2-40B4-BE49-F238E27FC236}">
                      <a16:creationId xmlns:a16="http://schemas.microsoft.com/office/drawing/2014/main" xmlns="" id="{7693E4B4-48AD-4648-89B4-92172CE40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9" y="2216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80" name="Line 457">
                  <a:extLst>
                    <a:ext uri="{FF2B5EF4-FFF2-40B4-BE49-F238E27FC236}">
                      <a16:creationId xmlns:a16="http://schemas.microsoft.com/office/drawing/2014/main" xmlns="" id="{C13A337B-2C11-40B8-8E03-C8E985D832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9" y="221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81" name="Line 458">
                  <a:extLst>
                    <a:ext uri="{FF2B5EF4-FFF2-40B4-BE49-F238E27FC236}">
                      <a16:creationId xmlns:a16="http://schemas.microsoft.com/office/drawing/2014/main" xmlns="" id="{3CBBDCC4-6569-4A2B-BDFE-918A147608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39" y="221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82" name="Line 459">
                  <a:extLst>
                    <a:ext uri="{FF2B5EF4-FFF2-40B4-BE49-F238E27FC236}">
                      <a16:creationId xmlns:a16="http://schemas.microsoft.com/office/drawing/2014/main" xmlns="" id="{5BF4FBDA-0000-4B3E-96C1-765BD55948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49" y="221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83" name="Line 460">
                  <a:extLst>
                    <a:ext uri="{FF2B5EF4-FFF2-40B4-BE49-F238E27FC236}">
                      <a16:creationId xmlns:a16="http://schemas.microsoft.com/office/drawing/2014/main" xmlns="" id="{BE58106F-279F-4FBC-89A4-8A440DB45B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59" y="2216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84" name="Line 461">
                  <a:extLst>
                    <a:ext uri="{FF2B5EF4-FFF2-40B4-BE49-F238E27FC236}">
                      <a16:creationId xmlns:a16="http://schemas.microsoft.com/office/drawing/2014/main" xmlns="" id="{AD5F80CE-2489-46AC-84A6-1D1FFE21B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69" y="2216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85" name="Freeform 462">
                  <a:extLst>
                    <a:ext uri="{FF2B5EF4-FFF2-40B4-BE49-F238E27FC236}">
                      <a16:creationId xmlns:a16="http://schemas.microsoft.com/office/drawing/2014/main" xmlns="" id="{EE93A138-FF3E-4F77-B22C-15DD6EC6EC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9" y="2205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1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86" name="Line 463">
                  <a:extLst>
                    <a:ext uri="{FF2B5EF4-FFF2-40B4-BE49-F238E27FC236}">
                      <a16:creationId xmlns:a16="http://schemas.microsoft.com/office/drawing/2014/main" xmlns="" id="{C74340F4-24DB-49A9-BCD0-88B63D162F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9" y="220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87" name="Line 464">
                  <a:extLst>
                    <a:ext uri="{FF2B5EF4-FFF2-40B4-BE49-F238E27FC236}">
                      <a16:creationId xmlns:a16="http://schemas.microsoft.com/office/drawing/2014/main" xmlns="" id="{11FFE4D9-799B-4DD2-B664-52DAD7672E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9" y="220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88" name="Line 465">
                  <a:extLst>
                    <a:ext uri="{FF2B5EF4-FFF2-40B4-BE49-F238E27FC236}">
                      <a16:creationId xmlns:a16="http://schemas.microsoft.com/office/drawing/2014/main" xmlns="" id="{89330254-0682-4A48-91F3-02BE35F70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9" y="220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89" name="Line 466">
                  <a:extLst>
                    <a:ext uri="{FF2B5EF4-FFF2-40B4-BE49-F238E27FC236}">
                      <a16:creationId xmlns:a16="http://schemas.microsoft.com/office/drawing/2014/main" xmlns="" id="{1B3C1B0D-EE00-45F4-B330-4B8F13C7C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9" y="220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90" name="Line 467">
                  <a:extLst>
                    <a:ext uri="{FF2B5EF4-FFF2-40B4-BE49-F238E27FC236}">
                      <a16:creationId xmlns:a16="http://schemas.microsoft.com/office/drawing/2014/main" xmlns="" id="{88814B65-E6B9-496A-8FAD-C7585D8BA9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9" y="220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91" name="Line 468">
                  <a:extLst>
                    <a:ext uri="{FF2B5EF4-FFF2-40B4-BE49-F238E27FC236}">
                      <a16:creationId xmlns:a16="http://schemas.microsoft.com/office/drawing/2014/main" xmlns="" id="{99A43C73-41BF-42D0-AE2C-EAB14B38E8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49" y="2205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92" name="Freeform 469">
                  <a:extLst>
                    <a:ext uri="{FF2B5EF4-FFF2-40B4-BE49-F238E27FC236}">
                      <a16:creationId xmlns:a16="http://schemas.microsoft.com/office/drawing/2014/main" xmlns="" id="{EECD0D4E-6526-4A35-A463-577B8D6421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9" y="2205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1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93" name="Freeform 470">
                  <a:extLst>
                    <a:ext uri="{FF2B5EF4-FFF2-40B4-BE49-F238E27FC236}">
                      <a16:creationId xmlns:a16="http://schemas.microsoft.com/office/drawing/2014/main" xmlns="" id="{D5C75981-26D3-43F0-9EE7-9E05815A71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9" y="2183"/>
                  <a:ext cx="9" cy="22"/>
                </a:xfrm>
                <a:custGeom>
                  <a:avLst/>
                  <a:gdLst>
                    <a:gd name="T0" fmla="*/ 0 w 9"/>
                    <a:gd name="T1" fmla="*/ 22 h 22"/>
                    <a:gd name="T2" fmla="*/ 0 w 9"/>
                    <a:gd name="T3" fmla="*/ 11 h 22"/>
                    <a:gd name="T4" fmla="*/ 9 w 9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22"/>
                    <a:gd name="T11" fmla="*/ 9 w 9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94" name="Freeform 471">
                  <a:extLst>
                    <a:ext uri="{FF2B5EF4-FFF2-40B4-BE49-F238E27FC236}">
                      <a16:creationId xmlns:a16="http://schemas.microsoft.com/office/drawing/2014/main" xmlns="" id="{BD380FE7-845D-4AA8-97E7-0C3BED3E4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8" y="2183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95" name="Line 472">
                  <a:extLst>
                    <a:ext uri="{FF2B5EF4-FFF2-40B4-BE49-F238E27FC236}">
                      <a16:creationId xmlns:a16="http://schemas.microsoft.com/office/drawing/2014/main" xmlns="" id="{179194D7-67A8-40B6-9027-2AAA2800C6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98" y="218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96" name="Line 473">
                  <a:extLst>
                    <a:ext uri="{FF2B5EF4-FFF2-40B4-BE49-F238E27FC236}">
                      <a16:creationId xmlns:a16="http://schemas.microsoft.com/office/drawing/2014/main" xmlns="" id="{A0A3062C-0D15-4C1D-8281-0B5BC0689F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8" y="218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97" name="Line 474">
                  <a:extLst>
                    <a:ext uri="{FF2B5EF4-FFF2-40B4-BE49-F238E27FC236}">
                      <a16:creationId xmlns:a16="http://schemas.microsoft.com/office/drawing/2014/main" xmlns="" id="{5260A112-1E04-4134-ABBC-CF0BC2BB52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8" y="218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98" name="Line 475">
                  <a:extLst>
                    <a:ext uri="{FF2B5EF4-FFF2-40B4-BE49-F238E27FC236}">
                      <a16:creationId xmlns:a16="http://schemas.microsoft.com/office/drawing/2014/main" xmlns="" id="{E01D5A1E-D470-4948-96D5-7911BB0F4C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28" y="2183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599" name="Line 476">
                  <a:extLst>
                    <a:ext uri="{FF2B5EF4-FFF2-40B4-BE49-F238E27FC236}">
                      <a16:creationId xmlns:a16="http://schemas.microsoft.com/office/drawing/2014/main" xmlns="" id="{DC1D225B-1267-4B1F-8025-1A8E46AF9D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8" y="218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00" name="Line 477">
                  <a:extLst>
                    <a:ext uri="{FF2B5EF4-FFF2-40B4-BE49-F238E27FC236}">
                      <a16:creationId xmlns:a16="http://schemas.microsoft.com/office/drawing/2014/main" xmlns="" id="{01E061BC-9462-4843-8307-3906C49F0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8" y="218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01" name="Line 478">
                  <a:extLst>
                    <a:ext uri="{FF2B5EF4-FFF2-40B4-BE49-F238E27FC236}">
                      <a16:creationId xmlns:a16="http://schemas.microsoft.com/office/drawing/2014/main" xmlns="" id="{0C2A4098-9383-4550-90D8-5884FC90F1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68" y="218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02" name="Freeform 479">
                  <a:extLst>
                    <a:ext uri="{FF2B5EF4-FFF2-40B4-BE49-F238E27FC236}">
                      <a16:creationId xmlns:a16="http://schemas.microsoft.com/office/drawing/2014/main" xmlns="" id="{7C94DD34-A8CA-4299-BA3C-6B25E4712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" y="2172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03" name="Line 480">
                  <a:extLst>
                    <a:ext uri="{FF2B5EF4-FFF2-40B4-BE49-F238E27FC236}">
                      <a16:creationId xmlns:a16="http://schemas.microsoft.com/office/drawing/2014/main" xmlns="" id="{765A36A1-7000-4DA0-A613-C21A3D3C13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88" y="217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04" name="Line 481">
                  <a:extLst>
                    <a:ext uri="{FF2B5EF4-FFF2-40B4-BE49-F238E27FC236}">
                      <a16:creationId xmlns:a16="http://schemas.microsoft.com/office/drawing/2014/main" xmlns="" id="{5CB5CDBE-D8DC-4201-9C85-B267B93DA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8" y="217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05" name="Line 482">
                  <a:extLst>
                    <a:ext uri="{FF2B5EF4-FFF2-40B4-BE49-F238E27FC236}">
                      <a16:creationId xmlns:a16="http://schemas.microsoft.com/office/drawing/2014/main" xmlns="" id="{31DC6BD0-1F29-461F-946E-1FFA9A984A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08" y="217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06" name="Line 483">
                  <a:extLst>
                    <a:ext uri="{FF2B5EF4-FFF2-40B4-BE49-F238E27FC236}">
                      <a16:creationId xmlns:a16="http://schemas.microsoft.com/office/drawing/2014/main" xmlns="" id="{A226097C-0ED1-4C95-9A2B-E9968AA5E1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8" y="2172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07" name="Line 484">
                  <a:extLst>
                    <a:ext uri="{FF2B5EF4-FFF2-40B4-BE49-F238E27FC236}">
                      <a16:creationId xmlns:a16="http://schemas.microsoft.com/office/drawing/2014/main" xmlns="" id="{E31BAD64-C00E-496D-9F52-E542714F9A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38" y="217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08" name="Line 485">
                  <a:extLst>
                    <a:ext uri="{FF2B5EF4-FFF2-40B4-BE49-F238E27FC236}">
                      <a16:creationId xmlns:a16="http://schemas.microsoft.com/office/drawing/2014/main" xmlns="" id="{D8D62E43-87CC-464C-9A3B-DD9D5C566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8" y="217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09" name="Line 486">
                  <a:extLst>
                    <a:ext uri="{FF2B5EF4-FFF2-40B4-BE49-F238E27FC236}">
                      <a16:creationId xmlns:a16="http://schemas.microsoft.com/office/drawing/2014/main" xmlns="" id="{914482C5-769A-4E45-BE67-DD3EDBEC1C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58" y="217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10" name="Line 487">
                  <a:extLst>
                    <a:ext uri="{FF2B5EF4-FFF2-40B4-BE49-F238E27FC236}">
                      <a16:creationId xmlns:a16="http://schemas.microsoft.com/office/drawing/2014/main" xmlns="" id="{E8661B27-4B87-4A2C-AA85-1DBA233444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68" y="2172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11" name="Freeform 488">
                  <a:extLst>
                    <a:ext uri="{FF2B5EF4-FFF2-40B4-BE49-F238E27FC236}">
                      <a16:creationId xmlns:a16="http://schemas.microsoft.com/office/drawing/2014/main" xmlns="" id="{F9F1EF90-EEDE-4BC7-BF92-B7488C3F0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8" y="2161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12" name="Line 489">
                  <a:extLst>
                    <a:ext uri="{FF2B5EF4-FFF2-40B4-BE49-F238E27FC236}">
                      <a16:creationId xmlns:a16="http://schemas.microsoft.com/office/drawing/2014/main" xmlns="" id="{748CE0F4-54AD-476B-A784-1A9A4BF913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8" y="216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13" name="Line 490">
                  <a:extLst>
                    <a:ext uri="{FF2B5EF4-FFF2-40B4-BE49-F238E27FC236}">
                      <a16:creationId xmlns:a16="http://schemas.microsoft.com/office/drawing/2014/main" xmlns="" id="{7E6140EB-98AE-484D-99DF-72CE1744CB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8" y="216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14" name="Line 491">
                  <a:extLst>
                    <a:ext uri="{FF2B5EF4-FFF2-40B4-BE49-F238E27FC236}">
                      <a16:creationId xmlns:a16="http://schemas.microsoft.com/office/drawing/2014/main" xmlns="" id="{44F4744E-FA90-434C-A40D-7CDF0E6205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18" y="216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15" name="Line 492">
                  <a:extLst>
                    <a:ext uri="{FF2B5EF4-FFF2-40B4-BE49-F238E27FC236}">
                      <a16:creationId xmlns:a16="http://schemas.microsoft.com/office/drawing/2014/main" xmlns="" id="{5EB62C56-0B20-4FCB-B49F-0E438DA0FD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8" y="216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16" name="Line 493">
                  <a:extLst>
                    <a:ext uri="{FF2B5EF4-FFF2-40B4-BE49-F238E27FC236}">
                      <a16:creationId xmlns:a16="http://schemas.microsoft.com/office/drawing/2014/main" xmlns="" id="{33642902-DEB1-4C58-9EED-1F386BE56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38" y="216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17" name="Line 494">
                  <a:extLst>
                    <a:ext uri="{FF2B5EF4-FFF2-40B4-BE49-F238E27FC236}">
                      <a16:creationId xmlns:a16="http://schemas.microsoft.com/office/drawing/2014/main" xmlns="" id="{10222398-03AE-44B3-868A-EFF08C09EB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48" y="216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18" name="Line 495">
                  <a:extLst>
                    <a:ext uri="{FF2B5EF4-FFF2-40B4-BE49-F238E27FC236}">
                      <a16:creationId xmlns:a16="http://schemas.microsoft.com/office/drawing/2014/main" xmlns="" id="{528D322D-9ADE-43DC-9C4F-18E796A978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58" y="216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19" name="Line 496">
                  <a:extLst>
                    <a:ext uri="{FF2B5EF4-FFF2-40B4-BE49-F238E27FC236}">
                      <a16:creationId xmlns:a16="http://schemas.microsoft.com/office/drawing/2014/main" xmlns="" id="{0AD5EDAA-4E0A-4514-81EA-CDA7DD0F93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8" y="216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20" name="Freeform 497">
                  <a:extLst>
                    <a:ext uri="{FF2B5EF4-FFF2-40B4-BE49-F238E27FC236}">
                      <a16:creationId xmlns:a16="http://schemas.microsoft.com/office/drawing/2014/main" xmlns="" id="{ABB8B13F-64A2-49A1-B08B-A1C7E98C71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8" y="2161"/>
                  <a:ext cx="20" cy="1"/>
                </a:xfrm>
                <a:custGeom>
                  <a:avLst/>
                  <a:gdLst>
                    <a:gd name="T0" fmla="*/ 0 w 20"/>
                    <a:gd name="T1" fmla="*/ 0 h 1"/>
                    <a:gd name="T2" fmla="*/ 10 w 20"/>
                    <a:gd name="T3" fmla="*/ 0 h 1"/>
                    <a:gd name="T4" fmla="*/ 20 w 2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0"/>
                    <a:gd name="T10" fmla="*/ 0 h 1"/>
                    <a:gd name="T11" fmla="*/ 20 w 2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21" name="Freeform 498">
                  <a:extLst>
                    <a:ext uri="{FF2B5EF4-FFF2-40B4-BE49-F238E27FC236}">
                      <a16:creationId xmlns:a16="http://schemas.microsoft.com/office/drawing/2014/main" xmlns="" id="{AB5B09CC-B76C-4632-B590-60C2609B5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8" y="2139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1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1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22" name="Freeform 499">
                  <a:extLst>
                    <a:ext uri="{FF2B5EF4-FFF2-40B4-BE49-F238E27FC236}">
                      <a16:creationId xmlns:a16="http://schemas.microsoft.com/office/drawing/2014/main" xmlns="" id="{0FE89FAF-81AD-4B96-ACE3-43CFFD2D7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8" y="2139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23" name="Line 500">
                  <a:extLst>
                    <a:ext uri="{FF2B5EF4-FFF2-40B4-BE49-F238E27FC236}">
                      <a16:creationId xmlns:a16="http://schemas.microsoft.com/office/drawing/2014/main" xmlns="" id="{307C3C14-DAC6-42A8-80A8-B2C9CFA3BA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18" y="213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24" name="Line 501">
                  <a:extLst>
                    <a:ext uri="{FF2B5EF4-FFF2-40B4-BE49-F238E27FC236}">
                      <a16:creationId xmlns:a16="http://schemas.microsoft.com/office/drawing/2014/main" xmlns="" id="{63C3FBD9-1CDA-4799-BD6B-0E3C11EF0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8" y="2139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25" name="Line 502">
                  <a:extLst>
                    <a:ext uri="{FF2B5EF4-FFF2-40B4-BE49-F238E27FC236}">
                      <a16:creationId xmlns:a16="http://schemas.microsoft.com/office/drawing/2014/main" xmlns="" id="{21D767A1-A7A9-4DE3-9C03-085076C0C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7" y="213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26" name="Line 503">
                  <a:extLst>
                    <a:ext uri="{FF2B5EF4-FFF2-40B4-BE49-F238E27FC236}">
                      <a16:creationId xmlns:a16="http://schemas.microsoft.com/office/drawing/2014/main" xmlns="" id="{FEE7F3EE-A24D-4D01-9455-62D2388802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47" y="213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27" name="Line 504">
                  <a:extLst>
                    <a:ext uri="{FF2B5EF4-FFF2-40B4-BE49-F238E27FC236}">
                      <a16:creationId xmlns:a16="http://schemas.microsoft.com/office/drawing/2014/main" xmlns="" id="{D07CB6D7-26C2-42E7-BE3D-D88596E75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57" y="213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28" name="Line 505">
                  <a:extLst>
                    <a:ext uri="{FF2B5EF4-FFF2-40B4-BE49-F238E27FC236}">
                      <a16:creationId xmlns:a16="http://schemas.microsoft.com/office/drawing/2014/main" xmlns="" id="{B2F901AF-CCAD-486D-AC2C-AE9A91ABD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67" y="2139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29" name="Line 506">
                  <a:extLst>
                    <a:ext uri="{FF2B5EF4-FFF2-40B4-BE49-F238E27FC236}">
                      <a16:creationId xmlns:a16="http://schemas.microsoft.com/office/drawing/2014/main" xmlns="" id="{A5AE12F2-870A-4961-AB9B-0E75DE7B46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7" y="213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30" name="Line 507">
                  <a:extLst>
                    <a:ext uri="{FF2B5EF4-FFF2-40B4-BE49-F238E27FC236}">
                      <a16:creationId xmlns:a16="http://schemas.microsoft.com/office/drawing/2014/main" xmlns="" id="{A2EE3C00-4148-4753-BC5F-448EA10D4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97" y="213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31" name="Line 508">
                  <a:extLst>
                    <a:ext uri="{FF2B5EF4-FFF2-40B4-BE49-F238E27FC236}">
                      <a16:creationId xmlns:a16="http://schemas.microsoft.com/office/drawing/2014/main" xmlns="" id="{17D359A6-0A33-45C1-B3D6-65CCFAEC7C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07" y="213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32" name="Freeform 509">
                  <a:extLst>
                    <a:ext uri="{FF2B5EF4-FFF2-40B4-BE49-F238E27FC236}">
                      <a16:creationId xmlns:a16="http://schemas.microsoft.com/office/drawing/2014/main" xmlns="" id="{C7EE8D59-F688-4D09-AE71-418823034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2128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33" name="Line 510">
                  <a:extLst>
                    <a:ext uri="{FF2B5EF4-FFF2-40B4-BE49-F238E27FC236}">
                      <a16:creationId xmlns:a16="http://schemas.microsoft.com/office/drawing/2014/main" xmlns="" id="{79F1F6DD-260B-4658-9C79-91FC5B6122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27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34" name="Line 511">
                  <a:extLst>
                    <a:ext uri="{FF2B5EF4-FFF2-40B4-BE49-F238E27FC236}">
                      <a16:creationId xmlns:a16="http://schemas.microsoft.com/office/drawing/2014/main" xmlns="" id="{DF6EA8A3-F926-46D6-A602-8541E724B8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37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35" name="Line 512">
                  <a:extLst>
                    <a:ext uri="{FF2B5EF4-FFF2-40B4-BE49-F238E27FC236}">
                      <a16:creationId xmlns:a16="http://schemas.microsoft.com/office/drawing/2014/main" xmlns="" id="{CCC60FBC-E199-470C-A5B5-BEA12F939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2128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36" name="Line 513">
                  <a:extLst>
                    <a:ext uri="{FF2B5EF4-FFF2-40B4-BE49-F238E27FC236}">
                      <a16:creationId xmlns:a16="http://schemas.microsoft.com/office/drawing/2014/main" xmlns="" id="{D315EEED-E97F-45C3-9843-BE0A4AF9FA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7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37" name="Line 514">
                  <a:extLst>
                    <a:ext uri="{FF2B5EF4-FFF2-40B4-BE49-F238E27FC236}">
                      <a16:creationId xmlns:a16="http://schemas.microsoft.com/office/drawing/2014/main" xmlns="" id="{D80401BC-4234-4EDE-9204-778960019D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7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38" name="Line 515">
                  <a:extLst>
                    <a:ext uri="{FF2B5EF4-FFF2-40B4-BE49-F238E27FC236}">
                      <a16:creationId xmlns:a16="http://schemas.microsoft.com/office/drawing/2014/main" xmlns="" id="{3FA46474-FA21-42D5-8DE5-69342FC35A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7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39" name="Line 516">
                  <a:extLst>
                    <a:ext uri="{FF2B5EF4-FFF2-40B4-BE49-F238E27FC236}">
                      <a16:creationId xmlns:a16="http://schemas.microsoft.com/office/drawing/2014/main" xmlns="" id="{600DCFA1-B3FB-440D-9B76-7D3C729B9A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7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40" name="Line 517">
                  <a:extLst>
                    <a:ext uri="{FF2B5EF4-FFF2-40B4-BE49-F238E27FC236}">
                      <a16:creationId xmlns:a16="http://schemas.microsoft.com/office/drawing/2014/main" xmlns="" id="{15AB44A6-19C2-470D-89D0-8BDE441D27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07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41" name="Line 518">
                  <a:extLst>
                    <a:ext uri="{FF2B5EF4-FFF2-40B4-BE49-F238E27FC236}">
                      <a16:creationId xmlns:a16="http://schemas.microsoft.com/office/drawing/2014/main" xmlns="" id="{3DE9A50A-CEC7-418E-980C-5E67754E19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7" y="2128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42" name="Line 519">
                  <a:extLst>
                    <a:ext uri="{FF2B5EF4-FFF2-40B4-BE49-F238E27FC236}">
                      <a16:creationId xmlns:a16="http://schemas.microsoft.com/office/drawing/2014/main" xmlns="" id="{51066535-1366-44BE-B5C4-0D5DCE9141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27" y="2128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43" name="Freeform 520">
                  <a:extLst>
                    <a:ext uri="{FF2B5EF4-FFF2-40B4-BE49-F238E27FC236}">
                      <a16:creationId xmlns:a16="http://schemas.microsoft.com/office/drawing/2014/main" xmlns="" id="{B83D57B4-6FE3-4E76-ADEB-2F9262CFC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47" y="2117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1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44" name="Line 521">
                  <a:extLst>
                    <a:ext uri="{FF2B5EF4-FFF2-40B4-BE49-F238E27FC236}">
                      <a16:creationId xmlns:a16="http://schemas.microsoft.com/office/drawing/2014/main" xmlns="" id="{7D12F54D-1A53-4E8F-874A-0B3E626529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57" y="211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45" name="Line 522">
                  <a:extLst>
                    <a:ext uri="{FF2B5EF4-FFF2-40B4-BE49-F238E27FC236}">
                      <a16:creationId xmlns:a16="http://schemas.microsoft.com/office/drawing/2014/main" xmlns="" id="{2886593E-9392-43C9-91E8-AC5270BAF8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67" y="211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46" name="Line 523">
                  <a:extLst>
                    <a:ext uri="{FF2B5EF4-FFF2-40B4-BE49-F238E27FC236}">
                      <a16:creationId xmlns:a16="http://schemas.microsoft.com/office/drawing/2014/main" xmlns="" id="{7B9E3110-8B96-42F1-9E18-1876EE9B55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7" y="211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47" name="Line 524">
                  <a:extLst>
                    <a:ext uri="{FF2B5EF4-FFF2-40B4-BE49-F238E27FC236}">
                      <a16:creationId xmlns:a16="http://schemas.microsoft.com/office/drawing/2014/main" xmlns="" id="{35BDB836-64B9-4946-8008-EC5EE62004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7" y="211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48" name="Line 525">
                  <a:extLst>
                    <a:ext uri="{FF2B5EF4-FFF2-40B4-BE49-F238E27FC236}">
                      <a16:creationId xmlns:a16="http://schemas.microsoft.com/office/drawing/2014/main" xmlns="" id="{69F565B4-72E6-4403-877C-DE58D2544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7" y="211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49" name="Line 526">
                  <a:extLst>
                    <a:ext uri="{FF2B5EF4-FFF2-40B4-BE49-F238E27FC236}">
                      <a16:creationId xmlns:a16="http://schemas.microsoft.com/office/drawing/2014/main" xmlns="" id="{2ECCBFD6-F277-45E6-B585-9A1E6A3DC1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7" y="2117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50" name="Line 527">
                  <a:extLst>
                    <a:ext uri="{FF2B5EF4-FFF2-40B4-BE49-F238E27FC236}">
                      <a16:creationId xmlns:a16="http://schemas.microsoft.com/office/drawing/2014/main" xmlns="" id="{3ED09697-2895-4E15-AB39-0C7A536512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27" y="211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51" name="Line 528">
                  <a:extLst>
                    <a:ext uri="{FF2B5EF4-FFF2-40B4-BE49-F238E27FC236}">
                      <a16:creationId xmlns:a16="http://schemas.microsoft.com/office/drawing/2014/main" xmlns="" id="{D2EE6CD1-11B0-4A2B-BA8B-4B1D872B95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37" y="211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52" name="Line 529">
                  <a:extLst>
                    <a:ext uri="{FF2B5EF4-FFF2-40B4-BE49-F238E27FC236}">
                      <a16:creationId xmlns:a16="http://schemas.microsoft.com/office/drawing/2014/main" xmlns="" id="{1292FCB6-316C-4F75-BFED-EE0AF1A10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47" y="211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53" name="Line 530">
                  <a:extLst>
                    <a:ext uri="{FF2B5EF4-FFF2-40B4-BE49-F238E27FC236}">
                      <a16:creationId xmlns:a16="http://schemas.microsoft.com/office/drawing/2014/main" xmlns="" id="{ACE33B85-5CC4-4AE2-92B6-D86443497B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7" y="2117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54" name="Freeform 531">
                  <a:extLst>
                    <a:ext uri="{FF2B5EF4-FFF2-40B4-BE49-F238E27FC236}">
                      <a16:creationId xmlns:a16="http://schemas.microsoft.com/office/drawing/2014/main" xmlns="" id="{B4669EE2-E27D-4B6B-95BE-1D1017D9A5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" y="2117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55" name="Freeform 532">
                  <a:extLst>
                    <a:ext uri="{FF2B5EF4-FFF2-40B4-BE49-F238E27FC236}">
                      <a16:creationId xmlns:a16="http://schemas.microsoft.com/office/drawing/2014/main" xmlns="" id="{731CD5E8-322E-408B-AEEA-5F39A4F39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7" y="2095"/>
                  <a:ext cx="9" cy="22"/>
                </a:xfrm>
                <a:custGeom>
                  <a:avLst/>
                  <a:gdLst>
                    <a:gd name="T0" fmla="*/ 0 w 9"/>
                    <a:gd name="T1" fmla="*/ 22 h 22"/>
                    <a:gd name="T2" fmla="*/ 0 w 9"/>
                    <a:gd name="T3" fmla="*/ 11 h 22"/>
                    <a:gd name="T4" fmla="*/ 9 w 9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22"/>
                    <a:gd name="T11" fmla="*/ 9 w 9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56" name="Freeform 533">
                  <a:extLst>
                    <a:ext uri="{FF2B5EF4-FFF2-40B4-BE49-F238E27FC236}">
                      <a16:creationId xmlns:a16="http://schemas.microsoft.com/office/drawing/2014/main" xmlns="" id="{774B5DD7-946B-4A26-9B77-388CB3C7B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2095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57" name="Line 534">
                  <a:extLst>
                    <a:ext uri="{FF2B5EF4-FFF2-40B4-BE49-F238E27FC236}">
                      <a16:creationId xmlns:a16="http://schemas.microsoft.com/office/drawing/2014/main" xmlns="" id="{03ED8669-35BC-44E9-97D4-CEBA003063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96" y="2095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58" name="Line 535">
                  <a:extLst>
                    <a:ext uri="{FF2B5EF4-FFF2-40B4-BE49-F238E27FC236}">
                      <a16:creationId xmlns:a16="http://schemas.microsoft.com/office/drawing/2014/main" xmlns="" id="{8388FEA4-2935-486B-8523-3D1B8B7C2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16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59" name="Line 536">
                  <a:extLst>
                    <a:ext uri="{FF2B5EF4-FFF2-40B4-BE49-F238E27FC236}">
                      <a16:creationId xmlns:a16="http://schemas.microsoft.com/office/drawing/2014/main" xmlns="" id="{87C9B1E3-05E8-44A8-8136-BFF2F2E52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6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60" name="Line 537">
                  <a:extLst>
                    <a:ext uri="{FF2B5EF4-FFF2-40B4-BE49-F238E27FC236}">
                      <a16:creationId xmlns:a16="http://schemas.microsoft.com/office/drawing/2014/main" xmlns="" id="{B6D7E9B9-72E5-47CF-8D8F-B41F522F53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36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61" name="Line 538">
                  <a:extLst>
                    <a:ext uri="{FF2B5EF4-FFF2-40B4-BE49-F238E27FC236}">
                      <a16:creationId xmlns:a16="http://schemas.microsoft.com/office/drawing/2014/main" xmlns="" id="{69C7AD59-C9ED-4E8C-B3FF-BF958E08A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46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62" name="Line 539">
                  <a:extLst>
                    <a:ext uri="{FF2B5EF4-FFF2-40B4-BE49-F238E27FC236}">
                      <a16:creationId xmlns:a16="http://schemas.microsoft.com/office/drawing/2014/main" xmlns="" id="{A3DB9BE4-29D0-4C0A-BFD3-DCEC82BF36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6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63" name="Line 540">
                  <a:extLst>
                    <a:ext uri="{FF2B5EF4-FFF2-40B4-BE49-F238E27FC236}">
                      <a16:creationId xmlns:a16="http://schemas.microsoft.com/office/drawing/2014/main" xmlns="" id="{20DF00BA-C1FE-43F7-B97E-74BD64A2A5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66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64" name="Line 541">
                  <a:extLst>
                    <a:ext uri="{FF2B5EF4-FFF2-40B4-BE49-F238E27FC236}">
                      <a16:creationId xmlns:a16="http://schemas.microsoft.com/office/drawing/2014/main" xmlns="" id="{2D3576CE-3C4C-43C6-966B-783B6DD1BE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76" y="2095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65" name="Line 542">
                  <a:extLst>
                    <a:ext uri="{FF2B5EF4-FFF2-40B4-BE49-F238E27FC236}">
                      <a16:creationId xmlns:a16="http://schemas.microsoft.com/office/drawing/2014/main" xmlns="" id="{9804D7FD-94FA-42E7-9E6C-FC3E830B5E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96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66" name="Line 543">
                  <a:extLst>
                    <a:ext uri="{FF2B5EF4-FFF2-40B4-BE49-F238E27FC236}">
                      <a16:creationId xmlns:a16="http://schemas.microsoft.com/office/drawing/2014/main" xmlns="" id="{9CEBDF36-EFED-4516-8B95-C2AED54DD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06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67" name="Line 544">
                  <a:extLst>
                    <a:ext uri="{FF2B5EF4-FFF2-40B4-BE49-F238E27FC236}">
                      <a16:creationId xmlns:a16="http://schemas.microsoft.com/office/drawing/2014/main" xmlns="" id="{BF9E9907-5F67-4541-97D4-EB17F40321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16" y="2095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68" name="Freeform 545">
                  <a:extLst>
                    <a:ext uri="{FF2B5EF4-FFF2-40B4-BE49-F238E27FC236}">
                      <a16:creationId xmlns:a16="http://schemas.microsoft.com/office/drawing/2014/main" xmlns="" id="{2143F32D-667D-406F-B9DB-89600F922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6" y="2084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69" name="Line 546">
                  <a:extLst>
                    <a:ext uri="{FF2B5EF4-FFF2-40B4-BE49-F238E27FC236}">
                      <a16:creationId xmlns:a16="http://schemas.microsoft.com/office/drawing/2014/main" xmlns="" id="{54D2623A-046C-4EA7-B8B1-4CE09D11BF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36" y="208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70" name="Line 547">
                  <a:extLst>
                    <a:ext uri="{FF2B5EF4-FFF2-40B4-BE49-F238E27FC236}">
                      <a16:creationId xmlns:a16="http://schemas.microsoft.com/office/drawing/2014/main" xmlns="" id="{EB3FD17B-A6D4-4137-9EB2-9E3527F4E7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6" y="208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71" name="Line 548">
                  <a:extLst>
                    <a:ext uri="{FF2B5EF4-FFF2-40B4-BE49-F238E27FC236}">
                      <a16:creationId xmlns:a16="http://schemas.microsoft.com/office/drawing/2014/main" xmlns="" id="{6AB61C56-4C07-4A28-A1FD-CAB97B8D87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56" y="2084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72" name="Line 549">
                  <a:extLst>
                    <a:ext uri="{FF2B5EF4-FFF2-40B4-BE49-F238E27FC236}">
                      <a16:creationId xmlns:a16="http://schemas.microsoft.com/office/drawing/2014/main" xmlns="" id="{56FD27BD-5B05-4228-8B25-92535F5F4E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76" y="208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73" name="Line 550">
                  <a:extLst>
                    <a:ext uri="{FF2B5EF4-FFF2-40B4-BE49-F238E27FC236}">
                      <a16:creationId xmlns:a16="http://schemas.microsoft.com/office/drawing/2014/main" xmlns="" id="{7158717C-5959-4854-9DD0-78CC75171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86" y="208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74" name="Line 551">
                  <a:extLst>
                    <a:ext uri="{FF2B5EF4-FFF2-40B4-BE49-F238E27FC236}">
                      <a16:creationId xmlns:a16="http://schemas.microsoft.com/office/drawing/2014/main" xmlns="" id="{16A7AA2D-DD90-4846-A094-1BE42E5573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6" y="208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75" name="Line 552">
                  <a:extLst>
                    <a:ext uri="{FF2B5EF4-FFF2-40B4-BE49-F238E27FC236}">
                      <a16:creationId xmlns:a16="http://schemas.microsoft.com/office/drawing/2014/main" xmlns="" id="{FAB93BB4-6847-4E90-AD2D-E207E08D5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06" y="208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76" name="Line 553">
                  <a:extLst>
                    <a:ext uri="{FF2B5EF4-FFF2-40B4-BE49-F238E27FC236}">
                      <a16:creationId xmlns:a16="http://schemas.microsoft.com/office/drawing/2014/main" xmlns="" id="{30001C26-ACD3-46E8-9A7B-401BF77BC8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16" y="208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77" name="Line 554">
                  <a:extLst>
                    <a:ext uri="{FF2B5EF4-FFF2-40B4-BE49-F238E27FC236}">
                      <a16:creationId xmlns:a16="http://schemas.microsoft.com/office/drawing/2014/main" xmlns="" id="{44CDC7B1-1541-4A7B-8512-E3F921BC9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26" y="208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78" name="Line 555">
                  <a:extLst>
                    <a:ext uri="{FF2B5EF4-FFF2-40B4-BE49-F238E27FC236}">
                      <a16:creationId xmlns:a16="http://schemas.microsoft.com/office/drawing/2014/main" xmlns="" id="{25F7B850-A015-4A65-94B1-D64BD734FE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36" y="208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79" name="Line 556">
                  <a:extLst>
                    <a:ext uri="{FF2B5EF4-FFF2-40B4-BE49-F238E27FC236}">
                      <a16:creationId xmlns:a16="http://schemas.microsoft.com/office/drawing/2014/main" xmlns="" id="{28F8E5C7-FB64-435C-A122-AB143F2A7A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6" y="2084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80" name="Line 557">
                  <a:extLst>
                    <a:ext uri="{FF2B5EF4-FFF2-40B4-BE49-F238E27FC236}">
                      <a16:creationId xmlns:a16="http://schemas.microsoft.com/office/drawing/2014/main" xmlns="" id="{BD01C9D3-8C96-41CF-86E0-A2D6018E6D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66" y="208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81" name="Line 558">
                  <a:extLst>
                    <a:ext uri="{FF2B5EF4-FFF2-40B4-BE49-F238E27FC236}">
                      <a16:creationId xmlns:a16="http://schemas.microsoft.com/office/drawing/2014/main" xmlns="" id="{114D5BC0-BCF1-4205-A23B-52434829DE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76" y="2084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82" name="Freeform 559">
                  <a:extLst>
                    <a:ext uri="{FF2B5EF4-FFF2-40B4-BE49-F238E27FC236}">
                      <a16:creationId xmlns:a16="http://schemas.microsoft.com/office/drawing/2014/main" xmlns="" id="{12B6FFF5-9A3E-43ED-8057-57912E9231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6" y="2073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83" name="Line 560">
                  <a:extLst>
                    <a:ext uri="{FF2B5EF4-FFF2-40B4-BE49-F238E27FC236}">
                      <a16:creationId xmlns:a16="http://schemas.microsoft.com/office/drawing/2014/main" xmlns="" id="{83E7861A-E0AC-4510-AF5B-FAE6D75EA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6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84" name="Line 561">
                  <a:extLst>
                    <a:ext uri="{FF2B5EF4-FFF2-40B4-BE49-F238E27FC236}">
                      <a16:creationId xmlns:a16="http://schemas.microsoft.com/office/drawing/2014/main" xmlns="" id="{B5426F81-A971-4B64-8579-AE26BD7F8A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06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85" name="Line 562">
                  <a:extLst>
                    <a:ext uri="{FF2B5EF4-FFF2-40B4-BE49-F238E27FC236}">
                      <a16:creationId xmlns:a16="http://schemas.microsoft.com/office/drawing/2014/main" xmlns="" id="{EDC82A59-4783-47E3-B9BC-077E6C83F1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16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86" name="Line 563">
                  <a:extLst>
                    <a:ext uri="{FF2B5EF4-FFF2-40B4-BE49-F238E27FC236}">
                      <a16:creationId xmlns:a16="http://schemas.microsoft.com/office/drawing/2014/main" xmlns="" id="{40C6CE5F-E335-4690-9155-85FF1F3328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26" y="2073"/>
                  <a:ext cx="19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87" name="Line 564">
                  <a:extLst>
                    <a:ext uri="{FF2B5EF4-FFF2-40B4-BE49-F238E27FC236}">
                      <a16:creationId xmlns:a16="http://schemas.microsoft.com/office/drawing/2014/main" xmlns="" id="{4D12F784-DB12-472C-8AA2-DE29FF5032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45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88" name="Line 565">
                  <a:extLst>
                    <a:ext uri="{FF2B5EF4-FFF2-40B4-BE49-F238E27FC236}">
                      <a16:creationId xmlns:a16="http://schemas.microsoft.com/office/drawing/2014/main" xmlns="" id="{C4E6DF12-4DD8-4574-A639-FFDEC604F6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5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89" name="Line 566">
                  <a:extLst>
                    <a:ext uri="{FF2B5EF4-FFF2-40B4-BE49-F238E27FC236}">
                      <a16:creationId xmlns:a16="http://schemas.microsoft.com/office/drawing/2014/main" xmlns="" id="{F8839EFB-28FE-4302-AA9E-BAE0988FB1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65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90" name="Line 567">
                  <a:extLst>
                    <a:ext uri="{FF2B5EF4-FFF2-40B4-BE49-F238E27FC236}">
                      <a16:creationId xmlns:a16="http://schemas.microsoft.com/office/drawing/2014/main" xmlns="" id="{E27D772E-C26C-4C1C-A783-8DC7EA9D33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75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91" name="Line 568">
                  <a:extLst>
                    <a:ext uri="{FF2B5EF4-FFF2-40B4-BE49-F238E27FC236}">
                      <a16:creationId xmlns:a16="http://schemas.microsoft.com/office/drawing/2014/main" xmlns="" id="{C5415D5B-7CB1-4B05-8277-3820F742E8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5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92" name="Line 569">
                  <a:extLst>
                    <a:ext uri="{FF2B5EF4-FFF2-40B4-BE49-F238E27FC236}">
                      <a16:creationId xmlns:a16="http://schemas.microsoft.com/office/drawing/2014/main" xmlns="" id="{95323400-C4B9-4841-B86B-7B273D59D3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95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93" name="Line 570">
                  <a:extLst>
                    <a:ext uri="{FF2B5EF4-FFF2-40B4-BE49-F238E27FC236}">
                      <a16:creationId xmlns:a16="http://schemas.microsoft.com/office/drawing/2014/main" xmlns="" id="{2E04CCA3-BD73-410F-B9FA-80FF50B3A5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05" y="2073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94" name="Line 571">
                  <a:extLst>
                    <a:ext uri="{FF2B5EF4-FFF2-40B4-BE49-F238E27FC236}">
                      <a16:creationId xmlns:a16="http://schemas.microsoft.com/office/drawing/2014/main" xmlns="" id="{CB7B475B-7B99-44DF-A0CC-915CE7BD3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25" y="2073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95" name="Freeform 572">
                  <a:extLst>
                    <a:ext uri="{FF2B5EF4-FFF2-40B4-BE49-F238E27FC236}">
                      <a16:creationId xmlns:a16="http://schemas.microsoft.com/office/drawing/2014/main" xmlns="" id="{5A228786-A271-49DC-8651-7F0C22FB91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5" y="2073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96" name="Freeform 573">
                  <a:extLst>
                    <a:ext uri="{FF2B5EF4-FFF2-40B4-BE49-F238E27FC236}">
                      <a16:creationId xmlns:a16="http://schemas.microsoft.com/office/drawing/2014/main" xmlns="" id="{BEF863B4-C8F8-4CD7-908D-99CC91C8C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5" y="2051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0 w 10"/>
                    <a:gd name="T3" fmla="*/ 11 h 22"/>
                    <a:gd name="T4" fmla="*/ 10 w 10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2"/>
                    <a:gd name="T11" fmla="*/ 10 w 10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2">
                      <a:moveTo>
                        <a:pt x="0" y="22"/>
                      </a:moveTo>
                      <a:lnTo>
                        <a:pt x="0" y="11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97" name="Freeform 574">
                  <a:extLst>
                    <a:ext uri="{FF2B5EF4-FFF2-40B4-BE49-F238E27FC236}">
                      <a16:creationId xmlns:a16="http://schemas.microsoft.com/office/drawing/2014/main" xmlns="" id="{268DE380-C098-4753-A87B-619EC489AD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5" y="2051"/>
                  <a:ext cx="10" cy="1"/>
                </a:xfrm>
                <a:custGeom>
                  <a:avLst/>
                  <a:gdLst>
                    <a:gd name="T0" fmla="*/ 0 w 10"/>
                    <a:gd name="T1" fmla="*/ 0 h 1"/>
                    <a:gd name="T2" fmla="*/ 0 w 10"/>
                    <a:gd name="T3" fmla="*/ 0 h 1"/>
                    <a:gd name="T4" fmla="*/ 10 w 10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"/>
                    <a:gd name="T11" fmla="*/ 10 w 10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98" name="Line 575">
                  <a:extLst>
                    <a:ext uri="{FF2B5EF4-FFF2-40B4-BE49-F238E27FC236}">
                      <a16:creationId xmlns:a16="http://schemas.microsoft.com/office/drawing/2014/main" xmlns="" id="{5A66756A-1712-418F-AA8E-CECB8DC33B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65" y="20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699" name="Line 576">
                  <a:extLst>
                    <a:ext uri="{FF2B5EF4-FFF2-40B4-BE49-F238E27FC236}">
                      <a16:creationId xmlns:a16="http://schemas.microsoft.com/office/drawing/2014/main" xmlns="" id="{7586867D-604F-44CB-8C1A-A70563B959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75" y="20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00" name="Line 577">
                  <a:extLst>
                    <a:ext uri="{FF2B5EF4-FFF2-40B4-BE49-F238E27FC236}">
                      <a16:creationId xmlns:a16="http://schemas.microsoft.com/office/drawing/2014/main" xmlns="" id="{BDD1D540-F146-4DA4-8F8D-21F088745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5" y="205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01" name="Line 578">
                  <a:extLst>
                    <a:ext uri="{FF2B5EF4-FFF2-40B4-BE49-F238E27FC236}">
                      <a16:creationId xmlns:a16="http://schemas.microsoft.com/office/drawing/2014/main" xmlns="" id="{D5C1D817-5078-417C-A60A-4B40385F6A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05" y="20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02" name="Line 579">
                  <a:extLst>
                    <a:ext uri="{FF2B5EF4-FFF2-40B4-BE49-F238E27FC236}">
                      <a16:creationId xmlns:a16="http://schemas.microsoft.com/office/drawing/2014/main" xmlns="" id="{E436FE9C-A8F0-4DFA-B706-11CC20A4D5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15" y="20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03" name="Line 580">
                  <a:extLst>
                    <a:ext uri="{FF2B5EF4-FFF2-40B4-BE49-F238E27FC236}">
                      <a16:creationId xmlns:a16="http://schemas.microsoft.com/office/drawing/2014/main" xmlns="" id="{6E01F562-7327-4924-B6D8-B53DC7B06D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25" y="20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04" name="Line 581">
                  <a:extLst>
                    <a:ext uri="{FF2B5EF4-FFF2-40B4-BE49-F238E27FC236}">
                      <a16:creationId xmlns:a16="http://schemas.microsoft.com/office/drawing/2014/main" xmlns="" id="{3B7C46DA-75FC-480C-B6B5-73A0B622DE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5" y="20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05" name="Line 582">
                  <a:extLst>
                    <a:ext uri="{FF2B5EF4-FFF2-40B4-BE49-F238E27FC236}">
                      <a16:creationId xmlns:a16="http://schemas.microsoft.com/office/drawing/2014/main" xmlns="" id="{7F427CE4-13C1-4770-8F37-5A0152F69C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5" y="20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06" name="Line 583">
                  <a:extLst>
                    <a:ext uri="{FF2B5EF4-FFF2-40B4-BE49-F238E27FC236}">
                      <a16:creationId xmlns:a16="http://schemas.microsoft.com/office/drawing/2014/main" xmlns="" id="{6E7E2401-6221-47F5-8D09-EA4647D018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55" y="20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07" name="Line 584">
                  <a:extLst>
                    <a:ext uri="{FF2B5EF4-FFF2-40B4-BE49-F238E27FC236}">
                      <a16:creationId xmlns:a16="http://schemas.microsoft.com/office/drawing/2014/main" xmlns="" id="{591C1636-9915-47EA-B332-122B5AC6FB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65" y="20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08" name="Line 585">
                  <a:extLst>
                    <a:ext uri="{FF2B5EF4-FFF2-40B4-BE49-F238E27FC236}">
                      <a16:creationId xmlns:a16="http://schemas.microsoft.com/office/drawing/2014/main" xmlns="" id="{1D68E55B-2478-4D29-AD90-A5A89E714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75" y="2051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09" name="Line 586">
                  <a:extLst>
                    <a:ext uri="{FF2B5EF4-FFF2-40B4-BE49-F238E27FC236}">
                      <a16:creationId xmlns:a16="http://schemas.microsoft.com/office/drawing/2014/main" xmlns="" id="{66DFFC25-0EA7-4237-BF30-02063BBD29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5" y="20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10" name="Line 587">
                  <a:extLst>
                    <a:ext uri="{FF2B5EF4-FFF2-40B4-BE49-F238E27FC236}">
                      <a16:creationId xmlns:a16="http://schemas.microsoft.com/office/drawing/2014/main" xmlns="" id="{758E58FB-67E0-42A5-85EC-9E4C9877C9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05" y="2051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11" name="Freeform 588">
                  <a:extLst>
                    <a:ext uri="{FF2B5EF4-FFF2-40B4-BE49-F238E27FC236}">
                      <a16:creationId xmlns:a16="http://schemas.microsoft.com/office/drawing/2014/main" xmlns="" id="{915EC618-AA89-4D90-8DBC-D24636FD1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5" y="2040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12" name="Line 589">
                  <a:extLst>
                    <a:ext uri="{FF2B5EF4-FFF2-40B4-BE49-F238E27FC236}">
                      <a16:creationId xmlns:a16="http://schemas.microsoft.com/office/drawing/2014/main" xmlns="" id="{8826E5A2-675C-44A3-903B-947387B088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5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13" name="Line 590">
                  <a:extLst>
                    <a:ext uri="{FF2B5EF4-FFF2-40B4-BE49-F238E27FC236}">
                      <a16:creationId xmlns:a16="http://schemas.microsoft.com/office/drawing/2014/main" xmlns="" id="{8B5BAE1D-A980-41B0-9897-0DB859F437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35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14" name="Line 591">
                  <a:extLst>
                    <a:ext uri="{FF2B5EF4-FFF2-40B4-BE49-F238E27FC236}">
                      <a16:creationId xmlns:a16="http://schemas.microsoft.com/office/drawing/2014/main" xmlns="" id="{462A6BF1-B21C-43E2-B5EA-602A1544C0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45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15" name="Line 592">
                  <a:extLst>
                    <a:ext uri="{FF2B5EF4-FFF2-40B4-BE49-F238E27FC236}">
                      <a16:creationId xmlns:a16="http://schemas.microsoft.com/office/drawing/2014/main" xmlns="" id="{6738D6D4-6C2A-4FBA-8059-318C439BBC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55" y="204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16" name="Line 593">
                  <a:extLst>
                    <a:ext uri="{FF2B5EF4-FFF2-40B4-BE49-F238E27FC236}">
                      <a16:creationId xmlns:a16="http://schemas.microsoft.com/office/drawing/2014/main" xmlns="" id="{742EF864-93CF-4BC7-B57F-1C16AE2929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75" y="2040"/>
                  <a:ext cx="9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17" name="Line 594">
                  <a:extLst>
                    <a:ext uri="{FF2B5EF4-FFF2-40B4-BE49-F238E27FC236}">
                      <a16:creationId xmlns:a16="http://schemas.microsoft.com/office/drawing/2014/main" xmlns="" id="{0B8C8F48-516A-4918-9BED-66DCDF0B38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84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18" name="Line 595">
                  <a:extLst>
                    <a:ext uri="{FF2B5EF4-FFF2-40B4-BE49-F238E27FC236}">
                      <a16:creationId xmlns:a16="http://schemas.microsoft.com/office/drawing/2014/main" xmlns="" id="{E7F8E5B0-B728-4F47-88FD-F85A4CA586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4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19" name="Line 596">
                  <a:extLst>
                    <a:ext uri="{FF2B5EF4-FFF2-40B4-BE49-F238E27FC236}">
                      <a16:creationId xmlns:a16="http://schemas.microsoft.com/office/drawing/2014/main" xmlns="" id="{931F86A4-8347-47A6-8C93-21991C50E2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4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20" name="Line 597">
                  <a:extLst>
                    <a:ext uri="{FF2B5EF4-FFF2-40B4-BE49-F238E27FC236}">
                      <a16:creationId xmlns:a16="http://schemas.microsoft.com/office/drawing/2014/main" xmlns="" id="{709C990E-CE65-4869-91AA-A4A4A5EEA6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14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21" name="Line 598">
                  <a:extLst>
                    <a:ext uri="{FF2B5EF4-FFF2-40B4-BE49-F238E27FC236}">
                      <a16:creationId xmlns:a16="http://schemas.microsoft.com/office/drawing/2014/main" xmlns="" id="{A2E8CD22-ABA7-4BCC-B9F2-5F2E3318E4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4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22" name="Line 599">
                  <a:extLst>
                    <a:ext uri="{FF2B5EF4-FFF2-40B4-BE49-F238E27FC236}">
                      <a16:creationId xmlns:a16="http://schemas.microsoft.com/office/drawing/2014/main" xmlns="" id="{F2E14C2F-E8BC-4A40-AF6C-E12EBCE468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4" y="2040"/>
                  <a:ext cx="2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23" name="Line 600">
                  <a:extLst>
                    <a:ext uri="{FF2B5EF4-FFF2-40B4-BE49-F238E27FC236}">
                      <a16:creationId xmlns:a16="http://schemas.microsoft.com/office/drawing/2014/main" xmlns="" id="{9FBDCBD6-636F-4EC5-9C1A-0EBBC01466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54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24" name="Line 601">
                  <a:extLst>
                    <a:ext uri="{FF2B5EF4-FFF2-40B4-BE49-F238E27FC236}">
                      <a16:creationId xmlns:a16="http://schemas.microsoft.com/office/drawing/2014/main" xmlns="" id="{654B6B4D-836E-4234-B699-DB628B5ADF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4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25" name="Line 602">
                  <a:extLst>
                    <a:ext uri="{FF2B5EF4-FFF2-40B4-BE49-F238E27FC236}">
                      <a16:creationId xmlns:a16="http://schemas.microsoft.com/office/drawing/2014/main" xmlns="" id="{E86C2B5F-3212-4008-BD98-24790C2ED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4" y="2040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26" name="Freeform 603">
                  <a:extLst>
                    <a:ext uri="{FF2B5EF4-FFF2-40B4-BE49-F238E27FC236}">
                      <a16:creationId xmlns:a16="http://schemas.microsoft.com/office/drawing/2014/main" xmlns="" id="{48C0AC65-5F29-4597-9602-5F72D8A44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4" y="2029"/>
                  <a:ext cx="10" cy="11"/>
                </a:xfrm>
                <a:custGeom>
                  <a:avLst/>
                  <a:gdLst>
                    <a:gd name="T0" fmla="*/ 0 w 10"/>
                    <a:gd name="T1" fmla="*/ 11 h 11"/>
                    <a:gd name="T2" fmla="*/ 0 w 10"/>
                    <a:gd name="T3" fmla="*/ 0 h 11"/>
                    <a:gd name="T4" fmla="*/ 10 w 10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1"/>
                    <a:gd name="T11" fmla="*/ 10 w 10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0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27" name="Line 604">
                  <a:extLst>
                    <a:ext uri="{FF2B5EF4-FFF2-40B4-BE49-F238E27FC236}">
                      <a16:creationId xmlns:a16="http://schemas.microsoft.com/office/drawing/2014/main" xmlns="" id="{0798FB23-CB12-4F85-98E1-941D03C369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94" y="202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28" name="Line 605">
                  <a:extLst>
                    <a:ext uri="{FF2B5EF4-FFF2-40B4-BE49-F238E27FC236}">
                      <a16:creationId xmlns:a16="http://schemas.microsoft.com/office/drawing/2014/main" xmlns="" id="{82E82327-8A64-45C8-A50D-9ACCD464DF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04" y="202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  <p:sp>
              <p:nvSpPr>
                <p:cNvPr id="19729" name="Line 606">
                  <a:extLst>
                    <a:ext uri="{FF2B5EF4-FFF2-40B4-BE49-F238E27FC236}">
                      <a16:creationId xmlns:a16="http://schemas.microsoft.com/office/drawing/2014/main" xmlns="" id="{D5B1FE0A-C592-4856-9776-F6BE429DC1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14" y="2029"/>
                  <a:ext cx="10" cy="1"/>
                </a:xfrm>
                <a:prstGeom prst="line">
                  <a:avLst/>
                </a:prstGeom>
                <a:noFill/>
                <a:ln w="3175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88"/>
                </a:p>
              </p:txBody>
            </p:sp>
          </p:grpSp>
          <p:sp>
            <p:nvSpPr>
              <p:cNvPr id="19473" name="Line 607">
                <a:extLst>
                  <a:ext uri="{FF2B5EF4-FFF2-40B4-BE49-F238E27FC236}">
                    <a16:creationId xmlns:a16="http://schemas.microsoft.com/office/drawing/2014/main" xmlns="" id="{4F78FACF-66EA-43DD-9C8C-B4F05E1B4D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4" y="2029"/>
                <a:ext cx="2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74" name="Line 608">
                <a:extLst>
                  <a:ext uri="{FF2B5EF4-FFF2-40B4-BE49-F238E27FC236}">
                    <a16:creationId xmlns:a16="http://schemas.microsoft.com/office/drawing/2014/main" xmlns="" id="{B3868F4D-743C-4407-A244-15DF62AFE2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4" y="2029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75" name="Line 609">
                <a:extLst>
                  <a:ext uri="{FF2B5EF4-FFF2-40B4-BE49-F238E27FC236}">
                    <a16:creationId xmlns:a16="http://schemas.microsoft.com/office/drawing/2014/main" xmlns="" id="{4EED974C-8ACD-40BD-BF82-5297B4B10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4" y="2029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76" name="Line 610">
                <a:extLst>
                  <a:ext uri="{FF2B5EF4-FFF2-40B4-BE49-F238E27FC236}">
                    <a16:creationId xmlns:a16="http://schemas.microsoft.com/office/drawing/2014/main" xmlns="" id="{90739F69-AF8C-4998-A42B-F95885DE1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4" y="2029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77" name="Line 611">
                <a:extLst>
                  <a:ext uri="{FF2B5EF4-FFF2-40B4-BE49-F238E27FC236}">
                    <a16:creationId xmlns:a16="http://schemas.microsoft.com/office/drawing/2014/main" xmlns="" id="{98D85964-D23A-45D1-A0BF-723204861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4" y="2029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78" name="Line 612">
                <a:extLst>
                  <a:ext uri="{FF2B5EF4-FFF2-40B4-BE49-F238E27FC236}">
                    <a16:creationId xmlns:a16="http://schemas.microsoft.com/office/drawing/2014/main" xmlns="" id="{366EC753-9100-430E-844D-766C3432B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4" y="2029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79" name="Line 613">
                <a:extLst>
                  <a:ext uri="{FF2B5EF4-FFF2-40B4-BE49-F238E27FC236}">
                    <a16:creationId xmlns:a16="http://schemas.microsoft.com/office/drawing/2014/main" xmlns="" id="{21144BED-439F-4BA5-BE51-FA2BE3DFD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4" y="2029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80" name="Line 614">
                <a:extLst>
                  <a:ext uri="{FF2B5EF4-FFF2-40B4-BE49-F238E27FC236}">
                    <a16:creationId xmlns:a16="http://schemas.microsoft.com/office/drawing/2014/main" xmlns="" id="{27C57D0A-DBBD-4A09-AD3C-75EC59B7D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4" y="2029"/>
                <a:ext cx="2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81" name="Line 615">
                <a:extLst>
                  <a:ext uri="{FF2B5EF4-FFF2-40B4-BE49-F238E27FC236}">
                    <a16:creationId xmlns:a16="http://schemas.microsoft.com/office/drawing/2014/main" xmlns="" id="{8B7A2CBC-7B65-43AC-B15D-AD62CA635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4" y="2029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82" name="Line 616">
                <a:extLst>
                  <a:ext uri="{FF2B5EF4-FFF2-40B4-BE49-F238E27FC236}">
                    <a16:creationId xmlns:a16="http://schemas.microsoft.com/office/drawing/2014/main" xmlns="" id="{24C09CF3-F28F-4083-B7C0-EA788B0C5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4" y="2029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83" name="Line 617">
                <a:extLst>
                  <a:ext uri="{FF2B5EF4-FFF2-40B4-BE49-F238E27FC236}">
                    <a16:creationId xmlns:a16="http://schemas.microsoft.com/office/drawing/2014/main" xmlns="" id="{69481202-57AD-40D5-A5D5-76C3D6697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4" y="2029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84" name="Freeform 618">
                <a:extLst>
                  <a:ext uri="{FF2B5EF4-FFF2-40B4-BE49-F238E27FC236}">
                    <a16:creationId xmlns:a16="http://schemas.microsoft.com/office/drawing/2014/main" xmlns="" id="{560B3D36-D5B4-447A-AFF7-9EE909A2F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" y="2029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0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85" name="Freeform 619">
                <a:extLst>
                  <a:ext uri="{FF2B5EF4-FFF2-40B4-BE49-F238E27FC236}">
                    <a16:creationId xmlns:a16="http://schemas.microsoft.com/office/drawing/2014/main" xmlns="" id="{C050135C-2FC8-45BC-AD4B-D51DFF362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2007"/>
                <a:ext cx="10" cy="22"/>
              </a:xfrm>
              <a:custGeom>
                <a:avLst/>
                <a:gdLst>
                  <a:gd name="T0" fmla="*/ 0 w 10"/>
                  <a:gd name="T1" fmla="*/ 22 h 22"/>
                  <a:gd name="T2" fmla="*/ 0 w 10"/>
                  <a:gd name="T3" fmla="*/ 11 h 22"/>
                  <a:gd name="T4" fmla="*/ 10 w 10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2"/>
                  <a:gd name="T11" fmla="*/ 10 w 10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2">
                    <a:moveTo>
                      <a:pt x="0" y="22"/>
                    </a:moveTo>
                    <a:lnTo>
                      <a:pt x="0" y="11"/>
                    </a:lnTo>
                    <a:lnTo>
                      <a:pt x="10" y="0"/>
                    </a:lnTo>
                  </a:path>
                </a:pathLst>
              </a:custGeom>
              <a:noFill/>
              <a:ln w="31750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86" name="Freeform 620">
                <a:extLst>
                  <a:ext uri="{FF2B5EF4-FFF2-40B4-BE49-F238E27FC236}">
                    <a16:creationId xmlns:a16="http://schemas.microsoft.com/office/drawing/2014/main" xmlns="" id="{C1065699-1485-48FA-888F-7B12C8999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2007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10 w 10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"/>
                  <a:gd name="T11" fmla="*/ 10 w 10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0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87" name="Line 621">
                <a:extLst>
                  <a:ext uri="{FF2B5EF4-FFF2-40B4-BE49-F238E27FC236}">
                    <a16:creationId xmlns:a16="http://schemas.microsoft.com/office/drawing/2014/main" xmlns="" id="{3F664931-B10E-421A-868F-6C711B2D6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" y="2007"/>
                <a:ext cx="2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88" name="Line 622">
                <a:extLst>
                  <a:ext uri="{FF2B5EF4-FFF2-40B4-BE49-F238E27FC236}">
                    <a16:creationId xmlns:a16="http://schemas.microsoft.com/office/drawing/2014/main" xmlns="" id="{97C95115-61AD-4480-9CCD-34C434F60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04" y="2007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89" name="Line 623">
                <a:extLst>
                  <a:ext uri="{FF2B5EF4-FFF2-40B4-BE49-F238E27FC236}">
                    <a16:creationId xmlns:a16="http://schemas.microsoft.com/office/drawing/2014/main" xmlns="" id="{E6371A68-9CA9-4C24-AE71-653DADB54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4" y="2007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90" name="Line 624">
                <a:extLst>
                  <a:ext uri="{FF2B5EF4-FFF2-40B4-BE49-F238E27FC236}">
                    <a16:creationId xmlns:a16="http://schemas.microsoft.com/office/drawing/2014/main" xmlns="" id="{7E930C49-3ADE-4590-B348-AE528C686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4" y="2007"/>
                <a:ext cx="9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91" name="Line 625">
                <a:extLst>
                  <a:ext uri="{FF2B5EF4-FFF2-40B4-BE49-F238E27FC236}">
                    <a16:creationId xmlns:a16="http://schemas.microsoft.com/office/drawing/2014/main" xmlns="" id="{F7AD8BB8-977E-4C6F-A070-F1C411C99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2007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92" name="Line 626">
                <a:extLst>
                  <a:ext uri="{FF2B5EF4-FFF2-40B4-BE49-F238E27FC236}">
                    <a16:creationId xmlns:a16="http://schemas.microsoft.com/office/drawing/2014/main" xmlns="" id="{8E74AF38-0B0C-4A96-BEEE-8E0833DF2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3" y="2007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93" name="Line 627">
                <a:extLst>
                  <a:ext uri="{FF2B5EF4-FFF2-40B4-BE49-F238E27FC236}">
                    <a16:creationId xmlns:a16="http://schemas.microsoft.com/office/drawing/2014/main" xmlns="" id="{DBFB042C-4009-4F1D-B8D9-193FA77C7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3" y="2007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94" name="Line 628">
                <a:extLst>
                  <a:ext uri="{FF2B5EF4-FFF2-40B4-BE49-F238E27FC236}">
                    <a16:creationId xmlns:a16="http://schemas.microsoft.com/office/drawing/2014/main" xmlns="" id="{4333CBF4-5799-4EAC-8C07-CBCAC7FB2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3" y="2007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95" name="Line 629">
                <a:extLst>
                  <a:ext uri="{FF2B5EF4-FFF2-40B4-BE49-F238E27FC236}">
                    <a16:creationId xmlns:a16="http://schemas.microsoft.com/office/drawing/2014/main" xmlns="" id="{B18CC8FA-4B72-44AE-AD82-9513E2512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3" y="2007"/>
                <a:ext cx="2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96" name="Line 630">
                <a:extLst>
                  <a:ext uri="{FF2B5EF4-FFF2-40B4-BE49-F238E27FC236}">
                    <a16:creationId xmlns:a16="http://schemas.microsoft.com/office/drawing/2014/main" xmlns="" id="{48908807-A4C9-4F9B-8E86-D5710C9C2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3" y="2007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97" name="Line 631">
                <a:extLst>
                  <a:ext uri="{FF2B5EF4-FFF2-40B4-BE49-F238E27FC236}">
                    <a16:creationId xmlns:a16="http://schemas.microsoft.com/office/drawing/2014/main" xmlns="" id="{5F55B9EF-E9A6-4E26-AF33-88AB5C68B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2007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98" name="Line 632">
                <a:extLst>
                  <a:ext uri="{FF2B5EF4-FFF2-40B4-BE49-F238E27FC236}">
                    <a16:creationId xmlns:a16="http://schemas.microsoft.com/office/drawing/2014/main" xmlns="" id="{9A9FE8E0-DF32-4ADF-A475-3C62FFFE2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3" y="2007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99" name="Line 633">
                <a:extLst>
                  <a:ext uri="{FF2B5EF4-FFF2-40B4-BE49-F238E27FC236}">
                    <a16:creationId xmlns:a16="http://schemas.microsoft.com/office/drawing/2014/main" xmlns="" id="{93C01EA0-2D2B-42FE-B9F3-F3CB13B03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3" y="2007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500" name="Freeform 634">
                <a:extLst>
                  <a:ext uri="{FF2B5EF4-FFF2-40B4-BE49-F238E27FC236}">
                    <a16:creationId xmlns:a16="http://schemas.microsoft.com/office/drawing/2014/main" xmlns="" id="{AE9E63CD-FD4C-403B-AC42-003E077BB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1996"/>
                <a:ext cx="10" cy="11"/>
              </a:xfrm>
              <a:custGeom>
                <a:avLst/>
                <a:gdLst>
                  <a:gd name="T0" fmla="*/ 0 w 10"/>
                  <a:gd name="T1" fmla="*/ 11 h 11"/>
                  <a:gd name="T2" fmla="*/ 0 w 10"/>
                  <a:gd name="T3" fmla="*/ 0 h 11"/>
                  <a:gd name="T4" fmla="*/ 10 w 10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1"/>
                  <a:gd name="T11" fmla="*/ 10 w 10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1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31750">
                <a:solidFill>
                  <a:srgbClr val="3399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501" name="Line 635">
                <a:extLst>
                  <a:ext uri="{FF2B5EF4-FFF2-40B4-BE49-F238E27FC236}">
                    <a16:creationId xmlns:a16="http://schemas.microsoft.com/office/drawing/2014/main" xmlns="" id="{434118CB-81FD-4829-88F7-F53BE694D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3" y="1996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502" name="Line 636">
                <a:extLst>
                  <a:ext uri="{FF2B5EF4-FFF2-40B4-BE49-F238E27FC236}">
                    <a16:creationId xmlns:a16="http://schemas.microsoft.com/office/drawing/2014/main" xmlns="" id="{057281FB-8210-4B0F-BA40-BE2440848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3" y="1996"/>
                <a:ext cx="2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503" name="Line 637">
                <a:extLst>
                  <a:ext uri="{FF2B5EF4-FFF2-40B4-BE49-F238E27FC236}">
                    <a16:creationId xmlns:a16="http://schemas.microsoft.com/office/drawing/2014/main" xmlns="" id="{157FA90B-9A85-41FC-8CC1-9D386CA3B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3" y="1996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504" name="Line 638">
                <a:extLst>
                  <a:ext uri="{FF2B5EF4-FFF2-40B4-BE49-F238E27FC236}">
                    <a16:creationId xmlns:a16="http://schemas.microsoft.com/office/drawing/2014/main" xmlns="" id="{7538CE09-74FB-4E9F-82ED-3A9D103C2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3" y="1996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505" name="Line 639">
                <a:extLst>
                  <a:ext uri="{FF2B5EF4-FFF2-40B4-BE49-F238E27FC236}">
                    <a16:creationId xmlns:a16="http://schemas.microsoft.com/office/drawing/2014/main" xmlns="" id="{9F7FC38E-6585-400A-8D07-4E3BF6A00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93" y="1996"/>
                <a:ext cx="10" cy="1"/>
              </a:xfrm>
              <a:prstGeom prst="line">
                <a:avLst/>
              </a:prstGeom>
              <a:noFill/>
              <a:ln w="3175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506" name="Rectangle 640">
                <a:extLst>
                  <a:ext uri="{FF2B5EF4-FFF2-40B4-BE49-F238E27FC236}">
                    <a16:creationId xmlns:a16="http://schemas.microsoft.com/office/drawing/2014/main" xmlns="" id="{6B432CB7-0144-47A8-AF91-F079F1BA0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3631"/>
                <a:ext cx="20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4.7</a:t>
                </a:r>
                <a:endParaRPr lang="en-US" altLang="en-US" sz="2824"/>
              </a:p>
            </p:txBody>
          </p:sp>
          <p:sp>
            <p:nvSpPr>
              <p:cNvPr id="19507" name="Rectangle 641">
                <a:extLst>
                  <a:ext uri="{FF2B5EF4-FFF2-40B4-BE49-F238E27FC236}">
                    <a16:creationId xmlns:a16="http://schemas.microsoft.com/office/drawing/2014/main" xmlns="" id="{56C4EEB5-1E30-4490-BA1A-EEAFF803F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3335"/>
                <a:ext cx="20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4.8</a:t>
                </a:r>
                <a:endParaRPr lang="en-US" altLang="en-US" sz="2824"/>
              </a:p>
            </p:txBody>
          </p:sp>
          <p:sp>
            <p:nvSpPr>
              <p:cNvPr id="19508" name="Rectangle 642">
                <a:extLst>
                  <a:ext uri="{FF2B5EF4-FFF2-40B4-BE49-F238E27FC236}">
                    <a16:creationId xmlns:a16="http://schemas.microsoft.com/office/drawing/2014/main" xmlns="" id="{3442EF5F-7C33-4886-97EA-FA7C244C1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3039"/>
                <a:ext cx="20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4.9</a:t>
                </a:r>
                <a:endParaRPr lang="en-US" altLang="en-US" sz="2824"/>
              </a:p>
            </p:txBody>
          </p:sp>
          <p:sp>
            <p:nvSpPr>
              <p:cNvPr id="19509" name="Rectangle 643">
                <a:extLst>
                  <a:ext uri="{FF2B5EF4-FFF2-40B4-BE49-F238E27FC236}">
                    <a16:creationId xmlns:a16="http://schemas.microsoft.com/office/drawing/2014/main" xmlns="" id="{5639C6C5-AB16-4912-A854-2EF9E45CF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" y="2743"/>
                <a:ext cx="8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 sz="2824"/>
              </a:p>
            </p:txBody>
          </p:sp>
          <p:sp>
            <p:nvSpPr>
              <p:cNvPr id="19510" name="Rectangle 644">
                <a:extLst>
                  <a:ext uri="{FF2B5EF4-FFF2-40B4-BE49-F238E27FC236}">
                    <a16:creationId xmlns:a16="http://schemas.microsoft.com/office/drawing/2014/main" xmlns="" id="{9F75216E-6A3A-49E3-9C14-0629CC5FD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2458"/>
                <a:ext cx="20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5.1</a:t>
                </a:r>
                <a:endParaRPr lang="en-US" altLang="en-US" sz="2824"/>
              </a:p>
            </p:txBody>
          </p:sp>
          <p:sp>
            <p:nvSpPr>
              <p:cNvPr id="19511" name="Rectangle 645">
                <a:extLst>
                  <a:ext uri="{FF2B5EF4-FFF2-40B4-BE49-F238E27FC236}">
                    <a16:creationId xmlns:a16="http://schemas.microsoft.com/office/drawing/2014/main" xmlns="" id="{72B2AF23-FB17-4464-86FE-F0B0F9925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2161"/>
                <a:ext cx="20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5.2</a:t>
                </a:r>
                <a:endParaRPr lang="en-US" altLang="en-US" sz="2824"/>
              </a:p>
            </p:txBody>
          </p:sp>
          <p:sp>
            <p:nvSpPr>
              <p:cNvPr id="19512" name="Rectangle 646">
                <a:extLst>
                  <a:ext uri="{FF2B5EF4-FFF2-40B4-BE49-F238E27FC236}">
                    <a16:creationId xmlns:a16="http://schemas.microsoft.com/office/drawing/2014/main" xmlns="" id="{7F44A093-9D83-4790-8ED4-2E52828FF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1865"/>
                <a:ext cx="20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5.3</a:t>
                </a:r>
                <a:endParaRPr lang="en-US" altLang="en-US" sz="2824"/>
              </a:p>
            </p:txBody>
          </p:sp>
          <p:sp>
            <p:nvSpPr>
              <p:cNvPr id="19513" name="Rectangle 647">
                <a:extLst>
                  <a:ext uri="{FF2B5EF4-FFF2-40B4-BE49-F238E27FC236}">
                    <a16:creationId xmlns:a16="http://schemas.microsoft.com/office/drawing/2014/main" xmlns="" id="{68A2DD75-1593-4DCE-973B-610D3E01E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" y="1569"/>
                <a:ext cx="20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5.4</a:t>
                </a:r>
                <a:endParaRPr lang="en-US" altLang="en-US" sz="2824"/>
              </a:p>
            </p:txBody>
          </p:sp>
          <p:sp>
            <p:nvSpPr>
              <p:cNvPr id="19514" name="Rectangle 648">
                <a:extLst>
                  <a:ext uri="{FF2B5EF4-FFF2-40B4-BE49-F238E27FC236}">
                    <a16:creationId xmlns:a16="http://schemas.microsoft.com/office/drawing/2014/main" xmlns="" id="{7D3ACA67-7FAA-453B-85B4-46BB3D4A9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" y="3840"/>
                <a:ext cx="81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sz="2824"/>
              </a:p>
            </p:txBody>
          </p:sp>
          <p:sp>
            <p:nvSpPr>
              <p:cNvPr id="19515" name="Rectangle 649">
                <a:extLst>
                  <a:ext uri="{FF2B5EF4-FFF2-40B4-BE49-F238E27FC236}">
                    <a16:creationId xmlns:a16="http://schemas.microsoft.com/office/drawing/2014/main" xmlns="" id="{04CDEB40-A0C4-477A-8F51-BCF8DF0B6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" y="3840"/>
                <a:ext cx="163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50</a:t>
                </a:r>
                <a:endParaRPr lang="en-US" altLang="en-US" sz="2824"/>
              </a:p>
            </p:txBody>
          </p:sp>
          <p:sp>
            <p:nvSpPr>
              <p:cNvPr id="19516" name="Rectangle 650">
                <a:extLst>
                  <a:ext uri="{FF2B5EF4-FFF2-40B4-BE49-F238E27FC236}">
                    <a16:creationId xmlns:a16="http://schemas.microsoft.com/office/drawing/2014/main" xmlns="" id="{B511944C-3C06-4CD1-BC84-BF7DBEADC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0" y="3840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en-US" altLang="en-US" sz="2824"/>
              </a:p>
            </p:txBody>
          </p:sp>
          <p:sp>
            <p:nvSpPr>
              <p:cNvPr id="19517" name="Rectangle 651">
                <a:extLst>
                  <a:ext uri="{FF2B5EF4-FFF2-40B4-BE49-F238E27FC236}">
                    <a16:creationId xmlns:a16="http://schemas.microsoft.com/office/drawing/2014/main" xmlns="" id="{6C43AB01-C7D3-4771-AE3E-3C2A8FF9AE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8" y="3840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150</a:t>
                </a:r>
                <a:endParaRPr lang="en-US" altLang="en-US" sz="2824"/>
              </a:p>
            </p:txBody>
          </p:sp>
          <p:sp>
            <p:nvSpPr>
              <p:cNvPr id="19518" name="Rectangle 652">
                <a:extLst>
                  <a:ext uri="{FF2B5EF4-FFF2-40B4-BE49-F238E27FC236}">
                    <a16:creationId xmlns:a16="http://schemas.microsoft.com/office/drawing/2014/main" xmlns="" id="{FC759E1A-3037-4724-9539-36BB433EE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7" y="3840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200</a:t>
                </a:r>
                <a:endParaRPr lang="en-US" altLang="en-US" sz="2824"/>
              </a:p>
            </p:txBody>
          </p:sp>
          <p:sp>
            <p:nvSpPr>
              <p:cNvPr id="19519" name="Rectangle 653">
                <a:extLst>
                  <a:ext uri="{FF2B5EF4-FFF2-40B4-BE49-F238E27FC236}">
                    <a16:creationId xmlns:a16="http://schemas.microsoft.com/office/drawing/2014/main" xmlns="" id="{A05C2B84-B3E8-493C-A7B2-CB4D9A3CC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3840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250</a:t>
                </a:r>
                <a:endParaRPr lang="en-US" altLang="en-US" sz="2824"/>
              </a:p>
            </p:txBody>
          </p:sp>
          <p:sp>
            <p:nvSpPr>
              <p:cNvPr id="19520" name="Rectangle 654">
                <a:extLst>
                  <a:ext uri="{FF2B5EF4-FFF2-40B4-BE49-F238E27FC236}">
                    <a16:creationId xmlns:a16="http://schemas.microsoft.com/office/drawing/2014/main" xmlns="" id="{77AFF76F-6769-4D16-9A37-1C659CBB5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3840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300</a:t>
                </a:r>
                <a:endParaRPr lang="en-US" altLang="en-US" sz="2824"/>
              </a:p>
            </p:txBody>
          </p:sp>
          <p:sp>
            <p:nvSpPr>
              <p:cNvPr id="19521" name="Rectangle 655">
                <a:extLst>
                  <a:ext uri="{FF2B5EF4-FFF2-40B4-BE49-F238E27FC236}">
                    <a16:creationId xmlns:a16="http://schemas.microsoft.com/office/drawing/2014/main" xmlns="" id="{C927A15A-04F1-4A4D-B865-BAFBB840C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3840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350</a:t>
                </a:r>
                <a:endParaRPr lang="en-US" altLang="en-US" sz="2824"/>
              </a:p>
            </p:txBody>
          </p:sp>
          <p:sp>
            <p:nvSpPr>
              <p:cNvPr id="19522" name="Rectangle 656">
                <a:extLst>
                  <a:ext uri="{FF2B5EF4-FFF2-40B4-BE49-F238E27FC236}">
                    <a16:creationId xmlns:a16="http://schemas.microsoft.com/office/drawing/2014/main" xmlns="" id="{0C1A145A-F472-4502-B8C6-D523A18B3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3631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720</a:t>
                </a:r>
                <a:endParaRPr lang="en-US" altLang="en-US" sz="2824"/>
              </a:p>
            </p:txBody>
          </p:sp>
          <p:sp>
            <p:nvSpPr>
              <p:cNvPr id="19523" name="Rectangle 657">
                <a:extLst>
                  <a:ext uri="{FF2B5EF4-FFF2-40B4-BE49-F238E27FC236}">
                    <a16:creationId xmlns:a16="http://schemas.microsoft.com/office/drawing/2014/main" xmlns="" id="{341BE388-1318-4130-848A-DAB6D4886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3334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740</a:t>
                </a:r>
                <a:endParaRPr lang="en-US" altLang="en-US" sz="2824"/>
              </a:p>
            </p:txBody>
          </p:sp>
          <p:sp>
            <p:nvSpPr>
              <p:cNvPr id="19524" name="Rectangle 658">
                <a:extLst>
                  <a:ext uri="{FF2B5EF4-FFF2-40B4-BE49-F238E27FC236}">
                    <a16:creationId xmlns:a16="http://schemas.microsoft.com/office/drawing/2014/main" xmlns="" id="{B4B32CB3-BB22-4D93-BFD5-CF2B9EF27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3038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760</a:t>
                </a:r>
                <a:endParaRPr lang="en-US" altLang="en-US" sz="2824"/>
              </a:p>
            </p:txBody>
          </p:sp>
          <p:sp>
            <p:nvSpPr>
              <p:cNvPr id="19525" name="Rectangle 659">
                <a:extLst>
                  <a:ext uri="{FF2B5EF4-FFF2-40B4-BE49-F238E27FC236}">
                    <a16:creationId xmlns:a16="http://schemas.microsoft.com/office/drawing/2014/main" xmlns="" id="{03BFAA4A-03EB-4B63-94D2-D989F85A7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2743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780</a:t>
                </a:r>
                <a:endParaRPr lang="en-US" altLang="en-US" sz="2824"/>
              </a:p>
            </p:txBody>
          </p:sp>
          <p:sp>
            <p:nvSpPr>
              <p:cNvPr id="19526" name="Rectangle 660">
                <a:extLst>
                  <a:ext uri="{FF2B5EF4-FFF2-40B4-BE49-F238E27FC236}">
                    <a16:creationId xmlns:a16="http://schemas.microsoft.com/office/drawing/2014/main" xmlns="" id="{0FA28DD6-3887-4458-81BA-7F2BE3083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2457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800</a:t>
                </a:r>
                <a:endParaRPr lang="en-US" altLang="en-US" sz="2824"/>
              </a:p>
            </p:txBody>
          </p:sp>
          <p:sp>
            <p:nvSpPr>
              <p:cNvPr id="19527" name="Rectangle 661">
                <a:extLst>
                  <a:ext uri="{FF2B5EF4-FFF2-40B4-BE49-F238E27FC236}">
                    <a16:creationId xmlns:a16="http://schemas.microsoft.com/office/drawing/2014/main" xmlns="" id="{531A7F05-32F5-4C73-86DC-2B55FCBFB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2160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820</a:t>
                </a:r>
                <a:endParaRPr lang="en-US" altLang="en-US" sz="2824"/>
              </a:p>
            </p:txBody>
          </p:sp>
          <p:sp>
            <p:nvSpPr>
              <p:cNvPr id="19528" name="Rectangle 662">
                <a:extLst>
                  <a:ext uri="{FF2B5EF4-FFF2-40B4-BE49-F238E27FC236}">
                    <a16:creationId xmlns:a16="http://schemas.microsoft.com/office/drawing/2014/main" xmlns="" id="{500A843A-741D-48C4-9FFD-C97641B49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1865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840</a:t>
                </a:r>
                <a:endParaRPr lang="en-US" altLang="en-US" sz="2824"/>
              </a:p>
            </p:txBody>
          </p:sp>
          <p:sp>
            <p:nvSpPr>
              <p:cNvPr id="19529" name="Rectangle 663">
                <a:extLst>
                  <a:ext uri="{FF2B5EF4-FFF2-40B4-BE49-F238E27FC236}">
                    <a16:creationId xmlns:a16="http://schemas.microsoft.com/office/drawing/2014/main" xmlns="" id="{899E47F4-CF1C-4C64-A94E-C379CC75B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1" y="1569"/>
                <a:ext cx="244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588">
                    <a:solidFill>
                      <a:srgbClr val="000000"/>
                    </a:solidFill>
                    <a:latin typeface="Arial" panose="020B0604020202020204" pitchFamily="34" charset="0"/>
                  </a:rPr>
                  <a:t>860</a:t>
                </a:r>
                <a:endParaRPr lang="en-US" altLang="en-US" sz="2824"/>
              </a:p>
            </p:txBody>
          </p:sp>
        </p:grpSp>
        <p:grpSp>
          <p:nvGrpSpPr>
            <p:cNvPr id="19461" name="Group 664">
              <a:extLst>
                <a:ext uri="{FF2B5EF4-FFF2-40B4-BE49-F238E27FC236}">
                  <a16:creationId xmlns:a16="http://schemas.microsoft.com/office/drawing/2014/main" xmlns="" id="{7685E49A-BD27-417B-A292-BB6D06675E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7" y="1861"/>
              <a:ext cx="5473" cy="1848"/>
              <a:chOff x="527" y="1867"/>
              <a:chExt cx="5473" cy="1848"/>
            </a:xfrm>
          </p:grpSpPr>
          <p:grpSp>
            <p:nvGrpSpPr>
              <p:cNvPr id="19463" name="Group 665">
                <a:extLst>
                  <a:ext uri="{FF2B5EF4-FFF2-40B4-BE49-F238E27FC236}">
                    <a16:creationId xmlns:a16="http://schemas.microsoft.com/office/drawing/2014/main" xmlns="" id="{75E2308D-842A-4A47-BAD4-5F9758E16F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" y="1867"/>
                <a:ext cx="5473" cy="1848"/>
                <a:chOff x="527" y="1867"/>
                <a:chExt cx="5473" cy="1848"/>
              </a:xfrm>
            </p:grpSpPr>
            <p:sp>
              <p:nvSpPr>
                <p:cNvPr id="19468" name="Rectangle 666">
                  <a:extLst>
                    <a:ext uri="{FF2B5EF4-FFF2-40B4-BE49-F238E27FC236}">
                      <a16:creationId xmlns:a16="http://schemas.microsoft.com/office/drawing/2014/main" xmlns="" id="{35C4E408-689D-4D19-862A-64E8D35FA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-251" y="2744"/>
                  <a:ext cx="1749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en-US" sz="1765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Modulus of Elasticity, E</a:t>
                  </a:r>
                  <a:endParaRPr lang="en-US" altLang="en-US" sz="1765" b="1"/>
                </a:p>
              </p:txBody>
            </p:sp>
            <p:sp>
              <p:nvSpPr>
                <p:cNvPr id="19469" name="Rectangle 667">
                  <a:extLst>
                    <a:ext uri="{FF2B5EF4-FFF2-40B4-BE49-F238E27FC236}">
                      <a16:creationId xmlns:a16="http://schemas.microsoft.com/office/drawing/2014/main" xmlns="" id="{8D42AC07-59D4-4B70-A5C4-4D970A7C9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5023" y="2650"/>
                  <a:ext cx="176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30000"/>
                    </a:spcAft>
                    <a:buChar char="•"/>
                    <a:defRPr kumimoji="1" sz="3200">
                      <a:solidFill>
                        <a:schemeClr val="bg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buFontTx/>
                    <a:buNone/>
                  </a:pPr>
                  <a:r>
                    <a:rPr lang="en-US" altLang="en-US" sz="1765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Modulus of Rupture, Mr</a:t>
                  </a:r>
                  <a:endParaRPr lang="en-US" altLang="en-US" sz="1765" b="1"/>
                </a:p>
              </p:txBody>
            </p:sp>
          </p:grpSp>
          <p:sp>
            <p:nvSpPr>
              <p:cNvPr id="19464" name="Rectangle 668">
                <a:extLst>
                  <a:ext uri="{FF2B5EF4-FFF2-40B4-BE49-F238E27FC236}">
                    <a16:creationId xmlns:a16="http://schemas.microsoft.com/office/drawing/2014/main" xmlns="" id="{4557A1E0-A143-46AF-B71D-23C23711C7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" y="2568"/>
                <a:ext cx="906" cy="37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765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Modulus of Elasticity, E</a:t>
                </a:r>
                <a:endParaRPr lang="en-US" altLang="en-US" sz="1765" b="1"/>
              </a:p>
            </p:txBody>
          </p:sp>
          <p:sp>
            <p:nvSpPr>
              <p:cNvPr id="19465" name="Rectangle 669">
                <a:extLst>
                  <a:ext uri="{FF2B5EF4-FFF2-40B4-BE49-F238E27FC236}">
                    <a16:creationId xmlns:a16="http://schemas.microsoft.com/office/drawing/2014/main" xmlns="" id="{00D15A8D-1CC6-44AA-9453-289918D16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3" y="2406"/>
                <a:ext cx="905" cy="37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30000"/>
                  </a:spcAft>
                  <a:buChar char="•"/>
                  <a:defRPr kumimoji="1" sz="3200">
                    <a:solidFill>
                      <a:schemeClr val="bg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765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Modulus of Rupture, Mr</a:t>
                </a:r>
                <a:endParaRPr lang="en-US" altLang="en-US" sz="1765" b="1"/>
              </a:p>
            </p:txBody>
          </p:sp>
          <p:sp>
            <p:nvSpPr>
              <p:cNvPr id="19466" name="Line 670">
                <a:extLst>
                  <a:ext uri="{FF2B5EF4-FFF2-40B4-BE49-F238E27FC236}">
                    <a16:creationId xmlns:a16="http://schemas.microsoft.com/office/drawing/2014/main" xmlns="" id="{02202887-8D59-4C25-BC9C-DCFDC613C0C7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 flipH="1" flipV="1">
                <a:off x="3872" y="1974"/>
                <a:ext cx="194" cy="486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  <p:sp>
            <p:nvSpPr>
              <p:cNvPr id="19467" name="Line 671">
                <a:extLst>
                  <a:ext uri="{FF2B5EF4-FFF2-40B4-BE49-F238E27FC236}">
                    <a16:creationId xmlns:a16="http://schemas.microsoft.com/office/drawing/2014/main" xmlns="" id="{DF08F59F-7879-4054-BC4C-D54D71BF73F9}"/>
                  </a:ext>
                </a:extLst>
              </p:cNvPr>
              <p:cNvSpPr>
                <a:spLocks noChangeShapeType="1"/>
              </p:cNvSpPr>
              <p:nvPr/>
            </p:nvSpPr>
            <p:spPr bwMode="white">
              <a:xfrm flipV="1">
                <a:off x="2688" y="1920"/>
                <a:ext cx="291" cy="64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88"/>
              </a:p>
            </p:txBody>
          </p:sp>
        </p:grpSp>
        <p:sp>
          <p:nvSpPr>
            <p:cNvPr id="19462" name="Rectangle 672">
              <a:extLst>
                <a:ext uri="{FF2B5EF4-FFF2-40B4-BE49-F238E27FC236}">
                  <a16:creationId xmlns:a16="http://schemas.microsoft.com/office/drawing/2014/main" xmlns="" id="{02B433F4-0E57-449B-B1BF-C065B76397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2683" y="4319"/>
              <a:ext cx="104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30000"/>
                </a:spcAft>
                <a:buChar char="•"/>
                <a:defRPr kumimoji="1" sz="32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har char="•"/>
                <a:defRPr kumimoji="1" sz="32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har char="•"/>
                <a:defRPr kumimoji="1" sz="32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30000"/>
                </a:spcAft>
                <a:buChar char="•"/>
                <a:defRPr kumimoji="1" sz="32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30000"/>
                </a:spcAft>
                <a:buChar char="•"/>
                <a:defRPr kumimoji="1" sz="32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30000"/>
                </a:spcAft>
                <a:buChar char="•"/>
                <a:defRPr kumimoji="1" sz="32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30000"/>
                </a:spcAft>
                <a:buChar char="•"/>
                <a:defRPr kumimoji="1" sz="32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30000"/>
                </a:spcAft>
                <a:buChar char="•"/>
                <a:defRPr kumimoji="1" sz="32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30000"/>
                </a:spcAft>
                <a:buChar char="•"/>
                <a:defRPr kumimoji="1" sz="32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1765" b="1">
                  <a:solidFill>
                    <a:srgbClr val="000000"/>
                  </a:solidFill>
                  <a:latin typeface="Arial" panose="020B0604020202020204" pitchFamily="34" charset="0"/>
                </a:rPr>
                <a:t>Time, months</a:t>
              </a:r>
              <a:endParaRPr lang="en-US" altLang="en-US" sz="1765" b="1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AED6B9-FFA5-470C-B8A7-F61F96DB0FDE}"/>
              </a:ext>
            </a:extLst>
          </p:cNvPr>
          <p:cNvSpPr txBox="1"/>
          <p:nvPr/>
        </p:nvSpPr>
        <p:spPr>
          <a:xfrm>
            <a:off x="1612032" y="5782428"/>
            <a:ext cx="281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Uses MEPDG Level 3 curves</a:t>
            </a:r>
          </a:p>
        </p:txBody>
      </p:sp>
    </p:spTree>
    <p:extLst>
      <p:ext uri="{BB962C8B-B14F-4D97-AF65-F5344CB8AC3E}">
        <p14:creationId xmlns:p14="http://schemas.microsoft.com/office/powerpoint/2010/main" val="23521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>
            <a:extLst>
              <a:ext uri="{FF2B5EF4-FFF2-40B4-BE49-F238E27FC236}">
                <a16:creationId xmlns:a16="http://schemas.microsoft.com/office/drawing/2014/main" xmlns="" id="{6C470703-28D9-4D9E-9681-228892448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751" y="32826"/>
            <a:ext cx="7542959" cy="1295680"/>
          </a:xfrm>
        </p:spPr>
        <p:txBody>
          <a:bodyPr/>
          <a:lstStyle/>
          <a:p>
            <a:pPr>
              <a:defRPr/>
            </a:pPr>
            <a:r>
              <a:rPr lang="en-US" dirty="0"/>
              <a:t>Traffic Analysis</a:t>
            </a:r>
          </a:p>
        </p:txBody>
      </p:sp>
      <p:sp>
        <p:nvSpPr>
          <p:cNvPr id="674" name="Rectangle 3">
            <a:extLst>
              <a:ext uri="{FF2B5EF4-FFF2-40B4-BE49-F238E27FC236}">
                <a16:creationId xmlns:a16="http://schemas.microsoft.com/office/drawing/2014/main" xmlns="" id="{AC35448B-99ED-41BA-981F-71DB330CE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39" y="1887793"/>
            <a:ext cx="8367252" cy="559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n-lt"/>
              </a:rPr>
              <a:t>MEPDG default axle spectrum distribution</a:t>
            </a:r>
          </a:p>
          <a:p>
            <a:r>
              <a:rPr lang="en-US" altLang="en-US" sz="3200" dirty="0">
                <a:latin typeface="+mn-lt"/>
              </a:rPr>
              <a:t>AADTT for the first year </a:t>
            </a:r>
          </a:p>
          <a:p>
            <a:r>
              <a:rPr lang="en-US" altLang="en-US" sz="3200" dirty="0">
                <a:latin typeface="+mn-lt"/>
              </a:rPr>
              <a:t>Linear traffic volume growth model</a:t>
            </a:r>
          </a:p>
          <a:p>
            <a:endParaRPr lang="en-US" altLang="en-US" sz="3200" b="1" dirty="0">
              <a:latin typeface="+mn-lt"/>
            </a:endParaRPr>
          </a:p>
          <a:p>
            <a:pPr marL="0" indent="0">
              <a:buNone/>
            </a:pPr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33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>
            <a:extLst>
              <a:ext uri="{FF2B5EF4-FFF2-40B4-BE49-F238E27FC236}">
                <a16:creationId xmlns:a16="http://schemas.microsoft.com/office/drawing/2014/main" xmlns="" id="{6C470703-28D9-4D9E-9681-228892448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751" y="32826"/>
            <a:ext cx="7542959" cy="1295680"/>
          </a:xfrm>
        </p:spPr>
        <p:txBody>
          <a:bodyPr/>
          <a:lstStyle/>
          <a:p>
            <a:pPr>
              <a:defRPr/>
            </a:pPr>
            <a:r>
              <a:rPr lang="en-US" dirty="0"/>
              <a:t>Curling Analysis</a:t>
            </a:r>
          </a:p>
        </p:txBody>
      </p:sp>
      <p:sp>
        <p:nvSpPr>
          <p:cNvPr id="674" name="Rectangle 3">
            <a:extLst>
              <a:ext uri="{FF2B5EF4-FFF2-40B4-BE49-F238E27FC236}">
                <a16:creationId xmlns:a16="http://schemas.microsoft.com/office/drawing/2014/main" xmlns="" id="{AC35448B-99ED-41BA-981F-71DB330CE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16" y="1691148"/>
            <a:ext cx="9141331" cy="579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>
                <a:latin typeface="+mn-lt"/>
              </a:rPr>
              <a:t>EICM is used to predict hourly temperature profile through PCC based on historical hourly climatic data</a:t>
            </a:r>
            <a:endParaRPr lang="en-US" altLang="en-US" sz="4400" dirty="0">
              <a:latin typeface="+mn-lt"/>
            </a:endParaRPr>
          </a:p>
          <a:p>
            <a:r>
              <a:rPr lang="en-US" altLang="en-US" sz="3200" dirty="0">
                <a:latin typeface="+mn-lt"/>
              </a:rPr>
              <a:t>Both daytime (positive) and nighttime (negative) thermal gradient probability distributions are obtained</a:t>
            </a:r>
          </a:p>
          <a:p>
            <a:endParaRPr lang="en-US" altLang="en-US" sz="3200" b="1" dirty="0">
              <a:latin typeface="+mn-lt"/>
            </a:endParaRPr>
          </a:p>
          <a:p>
            <a:pPr marL="0" indent="0">
              <a:buNone/>
            </a:pPr>
            <a:endParaRPr lang="en-US" alt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2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4" y="365125"/>
            <a:ext cx="8515351" cy="825500"/>
          </a:xfrm>
        </p:spPr>
        <p:txBody>
          <a:bodyPr>
            <a:normAutofit/>
          </a:bodyPr>
          <a:lstStyle/>
          <a:p>
            <a:r>
              <a:rPr lang="en-US" dirty="0"/>
              <a:t>TPF(5)-169 Cracking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A27E-6C6C-4A14-A467-FB36CD7D6938}" type="slidenum">
              <a:rPr lang="en-US" smtClean="0">
                <a:solidFill>
                  <a:srgbClr val="292929"/>
                </a:solidFill>
              </a:rPr>
              <a:pPr/>
              <a:t>26</a:t>
            </a:fld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AD9E6DE0-9220-4126-BB17-E150EAC3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68" y="1432828"/>
            <a:ext cx="7818371" cy="389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Toski</a:t>
            </a:r>
            <a:r>
              <a:rPr lang="en-US" dirty="0"/>
              <a:t> model for structural responses</a:t>
            </a:r>
          </a:p>
          <a:p>
            <a:pPr lvl="1"/>
            <a:r>
              <a:rPr lang="en-US" dirty="0"/>
              <a:t>Independent curling of the overlay and existing pavement</a:t>
            </a:r>
          </a:p>
          <a:p>
            <a:pPr lvl="1"/>
            <a:r>
              <a:rPr lang="en-US" dirty="0"/>
              <a:t>Composite bending behavior</a:t>
            </a:r>
          </a:p>
          <a:p>
            <a:pPr lvl="1"/>
            <a:r>
              <a:rPr lang="en-US" dirty="0"/>
              <a:t>Mismatched joints in the overlay and existing pavements</a:t>
            </a:r>
          </a:p>
          <a:p>
            <a:r>
              <a:rPr lang="en-US" dirty="0"/>
              <a:t>Modified temperature frequency analysis</a:t>
            </a:r>
          </a:p>
          <a:p>
            <a:r>
              <a:rPr lang="en-US" dirty="0"/>
              <a:t>Interlayer deterioration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1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34" y="365125"/>
            <a:ext cx="8515351" cy="825500"/>
          </a:xfrm>
        </p:spPr>
        <p:txBody>
          <a:bodyPr>
            <a:normAutofit/>
          </a:bodyPr>
          <a:lstStyle/>
          <a:p>
            <a:r>
              <a:rPr lang="en-US" dirty="0"/>
              <a:t>TPF(5)-169 Cracking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A27E-6C6C-4A14-A467-FB36CD7D6938}" type="slidenum">
              <a:rPr lang="en-US" smtClean="0">
                <a:solidFill>
                  <a:srgbClr val="292929"/>
                </a:solidFill>
              </a:rPr>
              <a:pPr/>
              <a:t>27</a:t>
            </a:fld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AD9E6DE0-9220-4126-BB17-E150EAC3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1808714"/>
            <a:ext cx="8158605" cy="364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Modified built-in curling analysis (NCHRP 1-51 approach)</a:t>
            </a:r>
          </a:p>
          <a:p>
            <a:r>
              <a:rPr lang="en-US" dirty="0"/>
              <a:t>Longitudinal edge and transverse cracking analysis</a:t>
            </a:r>
          </a:p>
          <a:p>
            <a:r>
              <a:rPr lang="en-US" dirty="0"/>
              <a:t>Monte Carlo-based reliability analysis (</a:t>
            </a:r>
            <a:r>
              <a:rPr lang="en-US" dirty="0" err="1"/>
              <a:t>MnPAVE</a:t>
            </a:r>
            <a:r>
              <a:rPr lang="en-US" dirty="0"/>
              <a:t> Rigid-based approach)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Curling Analysis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8E7F3AA5-C81B-41E2-9A2B-E3B87EF53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19502"/>
            <a:ext cx="8229600" cy="389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EICM used to predict hourly temperature profile through PCC based on historical hourly climatic data</a:t>
            </a:r>
          </a:p>
          <a:p>
            <a:r>
              <a:rPr lang="en-US" dirty="0"/>
              <a:t>For each hour, the temperature distribution is approximated using quadratic distribution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6B458C0-8B67-4D22-930A-781C6FF3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4397254"/>
            <a:ext cx="4497940" cy="112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7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1D98F72-F943-4E4D-BA82-6B6CDFCE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900" y="3703742"/>
            <a:ext cx="5286678" cy="1225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CE9C1B1-C0DD-49CD-BE48-199514407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413" r="18121"/>
          <a:stretch/>
        </p:blipFill>
        <p:spPr>
          <a:xfrm>
            <a:off x="6941263" y="3274123"/>
            <a:ext cx="530327" cy="348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Curling Analysis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9E268594-6FF2-4B7C-A00E-771FA2427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24674"/>
            <a:ext cx="8229600" cy="328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Linear gradient and non-linear stresses at the surfaces  are determined (</a:t>
            </a:r>
            <a:r>
              <a:rPr lang="en-US" altLang="en-US" dirty="0" err="1"/>
              <a:t>Choubane</a:t>
            </a:r>
            <a:r>
              <a:rPr lang="en-US" altLang="en-US" dirty="0"/>
              <a:t> and Tia 1992, Khazanovich 1994)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Frequencies of combinations of B and C are determined (Hiller and Roesler 2010)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2A05E9-C734-46D0-BE93-DFA37BEA4F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905"/>
          <a:stretch/>
        </p:blipFill>
        <p:spPr>
          <a:xfrm>
            <a:off x="702697" y="2831655"/>
            <a:ext cx="5324475" cy="884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BCFC9F-2AF3-4502-8A86-5AF17ADF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00" y="3551342"/>
            <a:ext cx="5286678" cy="1225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394966-B721-4893-AE93-463BBA66E3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497" r="38410" b="60905"/>
          <a:stretch/>
        </p:blipFill>
        <p:spPr>
          <a:xfrm>
            <a:off x="6779031" y="2831654"/>
            <a:ext cx="324464" cy="8849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4D55083-F9AD-4591-877C-5E07BFF507FD}"/>
              </a:ext>
            </a:extLst>
          </p:cNvPr>
          <p:cNvGrpSpPr/>
          <p:nvPr/>
        </p:nvGrpSpPr>
        <p:grpSpPr>
          <a:xfrm>
            <a:off x="5968256" y="2818803"/>
            <a:ext cx="589860" cy="884939"/>
            <a:chOff x="5968256" y="2818803"/>
            <a:chExt cx="589860" cy="8849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E320899-D9F2-4FCA-9FFD-6F4285E6A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447" t="-568" r="70817" b="61473"/>
            <a:stretch/>
          </p:blipFill>
          <p:spPr>
            <a:xfrm>
              <a:off x="6199470" y="2818803"/>
              <a:ext cx="358646" cy="8849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xmlns="" id="{86373FF7-1805-49EA-AF25-7E5F33A211B4}"/>
                    </a:ext>
                  </a:extLst>
                </p:cNvPr>
                <p:cNvSpPr/>
                <p:nvPr/>
              </p:nvSpPr>
              <p:spPr>
                <a:xfrm>
                  <a:off x="5968256" y="316915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dirty="0"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86373FF7-1805-49EA-AF25-7E5F33A2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8256" y="3169158"/>
                  <a:ext cx="38023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C85942C-D502-4BDB-B2CD-EE335CE47B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837" r="56177" b="60905"/>
          <a:stretch/>
        </p:blipFill>
        <p:spPr>
          <a:xfrm>
            <a:off x="6594520" y="2818802"/>
            <a:ext cx="265471" cy="8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329" y="565388"/>
            <a:ext cx="9222658" cy="825500"/>
          </a:xfrm>
        </p:spPr>
        <p:txBody>
          <a:bodyPr>
            <a:normAutofit fontScale="90000"/>
          </a:bodyPr>
          <a:lstStyle/>
          <a:p>
            <a:r>
              <a:rPr lang="en-US" dirty="0"/>
              <a:t>TPF-5(269) Development of an Improved Design Procedure for Unbonded Concrete Overlays</a:t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75765" y="1670784"/>
            <a:ext cx="853805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n-lt"/>
              </a:rPr>
              <a:t>Original Project </a:t>
            </a:r>
          </a:p>
          <a:p>
            <a:r>
              <a:rPr lang="en-US" dirty="0">
                <a:latin typeface="+mn-lt"/>
              </a:rPr>
              <a:t>University of Minnesota (PI: Lev Khazanovich)</a:t>
            </a:r>
          </a:p>
          <a:p>
            <a:r>
              <a:rPr lang="en-US" dirty="0">
                <a:latin typeface="+mn-lt"/>
              </a:rPr>
              <a:t>University of Pittsburgh (co-PI: Julie Vandenbossche)</a:t>
            </a:r>
          </a:p>
          <a:p>
            <a:r>
              <a:rPr lang="en-US" dirty="0">
                <a:latin typeface="+mn-lt"/>
              </a:rPr>
              <a:t>Dr. Mark Snyder (consultant)</a:t>
            </a:r>
          </a:p>
          <a:p>
            <a:endParaRPr lang="en-US" dirty="0">
              <a:latin typeface="+mn-lt"/>
            </a:endParaRPr>
          </a:p>
          <a:p>
            <a:pPr marL="0" indent="0">
              <a:buNone/>
            </a:pPr>
            <a:r>
              <a:rPr lang="en-US" dirty="0">
                <a:latin typeface="+mn-lt"/>
              </a:rPr>
              <a:t>Since November 2017 </a:t>
            </a:r>
          </a:p>
          <a:p>
            <a:r>
              <a:rPr lang="en-US" dirty="0">
                <a:latin typeface="+mn-lt"/>
              </a:rPr>
              <a:t>University of Pittsburgh (Lev Khazanovich and Julie Vandenbossche)</a:t>
            </a:r>
          </a:p>
          <a:p>
            <a:r>
              <a:rPr lang="en-US" dirty="0">
                <a:latin typeface="+mn-lt"/>
              </a:rPr>
              <a:t>Dr. Mark Snyder (consultant)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2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4B82693-5928-46A5-98E3-22BDF167D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02" y="1782057"/>
            <a:ext cx="6145419" cy="4257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53B560-1054-4B30-B473-FF2F784D4832}"/>
              </a:ext>
            </a:extLst>
          </p:cNvPr>
          <p:cNvSpPr txBox="1"/>
          <p:nvPr/>
        </p:nvSpPr>
        <p:spPr>
          <a:xfrm>
            <a:off x="4572000" y="143170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C2DA529-E4C1-424C-8018-A87D9CBFA60C}"/>
              </a:ext>
            </a:extLst>
          </p:cNvPr>
          <p:cNvGrpSpPr/>
          <p:nvPr/>
        </p:nvGrpSpPr>
        <p:grpSpPr>
          <a:xfrm>
            <a:off x="628650" y="3202261"/>
            <a:ext cx="589860" cy="884939"/>
            <a:chOff x="5968256" y="2818803"/>
            <a:chExt cx="589860" cy="8849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9848F7B-4D56-4E6C-9BF6-72218B8CC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447" t="-568" r="70817" b="61473"/>
            <a:stretch/>
          </p:blipFill>
          <p:spPr>
            <a:xfrm>
              <a:off x="6199470" y="2818803"/>
              <a:ext cx="358646" cy="88493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A0F1ECC5-4AE2-4B6F-AA19-217863AD6B64}"/>
                    </a:ext>
                  </a:extLst>
                </p:cNvPr>
                <p:cNvSpPr/>
                <p:nvPr/>
              </p:nvSpPr>
              <p:spPr>
                <a:xfrm>
                  <a:off x="5968256" y="3169158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en-US" dirty="0">
                    <a:latin typeface="Garamond" panose="02020404030301010803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0F1ECC5-4AE2-4B6F-AA19-217863AD6B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8256" y="3169158"/>
                  <a:ext cx="38023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C8E9F0-C1AF-4AA1-BFB5-1699C04C2F31}"/>
              </a:ext>
            </a:extLst>
          </p:cNvPr>
          <p:cNvSpPr txBox="1"/>
          <p:nvPr/>
        </p:nvSpPr>
        <p:spPr>
          <a:xfrm>
            <a:off x="859864" y="6039060"/>
            <a:ext cx="286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*Adjusted for built-in curling</a:t>
            </a:r>
          </a:p>
        </p:txBody>
      </p:sp>
    </p:spTree>
    <p:extLst>
      <p:ext uri="{BB962C8B-B14F-4D97-AF65-F5344CB8AC3E}">
        <p14:creationId xmlns:p14="http://schemas.microsoft.com/office/powerpoint/2010/main" val="36260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5293"/>
            <a:ext cx="7886700" cy="825500"/>
          </a:xfrm>
        </p:spPr>
        <p:txBody>
          <a:bodyPr/>
          <a:lstStyle/>
          <a:p>
            <a:r>
              <a:rPr lang="en-US" dirty="0"/>
              <a:t>EICM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B0A9E38-5E3A-4D73-BCEF-BC945E8B6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1776958"/>
            <a:ext cx="7783830" cy="328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/>
              <a:t>59 weather </a:t>
            </a:r>
            <a:r>
              <a:rPr lang="en-US" altLang="en-US" dirty="0"/>
              <a:t>stations</a:t>
            </a:r>
          </a:p>
          <a:p>
            <a:r>
              <a:rPr lang="en-US" altLang="en-US" dirty="0"/>
              <a:t>Overlay thickness 4, 6, 8, and 10 in</a:t>
            </a:r>
          </a:p>
          <a:p>
            <a:r>
              <a:rPr lang="en-US" altLang="en-US" dirty="0"/>
              <a:t>Frequency tables generated for each case</a:t>
            </a:r>
          </a:p>
          <a:p>
            <a:r>
              <a:rPr lang="en-US" altLang="en-US" dirty="0"/>
              <a:t>Interpolation for other thicknesses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AC42571-37DD-4DDA-B4D9-513CE4551633}"/>
              </a:ext>
            </a:extLst>
          </p:cNvPr>
          <p:cNvSpPr txBox="1">
            <a:spLocks/>
          </p:cNvSpPr>
          <p:nvPr/>
        </p:nvSpPr>
        <p:spPr bwMode="auto">
          <a:xfrm>
            <a:off x="279605" y="222558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Stress Analysis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37FBC8A4-A37E-4846-B1D4-5E6214EE7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2880" y="1648030"/>
            <a:ext cx="932688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latin typeface="+mn-lt"/>
              </a:rPr>
              <a:t>	</a:t>
            </a:r>
          </a:p>
          <a:p>
            <a:pPr lvl="1" eaLnBrk="1" hangingPunct="1"/>
            <a:r>
              <a:rPr lang="en-US" altLang="en-US" sz="2800" dirty="0">
                <a:latin typeface="+mn-lt"/>
              </a:rPr>
              <a:t>Several factorials of ISLAB2000 </a:t>
            </a:r>
            <a:r>
              <a:rPr lang="en-US" altLang="en-US" sz="2800" dirty="0" err="1">
                <a:latin typeface="+mn-lt"/>
              </a:rPr>
              <a:t>Totski</a:t>
            </a:r>
            <a:r>
              <a:rPr lang="en-US" altLang="en-US" sz="2800" dirty="0">
                <a:latin typeface="+mn-lt"/>
              </a:rPr>
              <a:t> model runs (more than </a:t>
            </a:r>
            <a:r>
              <a:rPr lang="en-US" altLang="en-US" sz="2800" dirty="0" smtClean="0">
                <a:latin typeface="+mn-lt"/>
              </a:rPr>
              <a:t>100,000 </a:t>
            </a:r>
            <a:r>
              <a:rPr lang="en-US" altLang="en-US" sz="2800" dirty="0">
                <a:latin typeface="+mn-lt"/>
              </a:rPr>
              <a:t>cases)</a:t>
            </a:r>
          </a:p>
          <a:p>
            <a:pPr lvl="1" eaLnBrk="1" hangingPunct="1"/>
            <a:r>
              <a:rPr lang="en-US" altLang="en-US" sz="2800" dirty="0">
                <a:latin typeface="+mn-lt"/>
              </a:rPr>
              <a:t>Several NNs for top-down cracking and joint damage analysis</a:t>
            </a:r>
          </a:p>
          <a:p>
            <a:pPr lvl="2" eaLnBrk="1" hangingPunct="1"/>
            <a:r>
              <a:rPr lang="en-US" altLang="en-US" sz="2400" dirty="0">
                <a:latin typeface="+mn-lt"/>
              </a:rPr>
              <a:t>w/o voids in the interlayer</a:t>
            </a:r>
          </a:p>
          <a:p>
            <a:pPr lvl="2" eaLnBrk="1" hangingPunct="1"/>
            <a:r>
              <a:rPr lang="en-US" altLang="en-US" sz="2400" dirty="0">
                <a:latin typeface="+mn-lt"/>
              </a:rPr>
              <a:t>with voids in the </a:t>
            </a:r>
            <a:r>
              <a:rPr lang="en-US" altLang="en-US" sz="2400" dirty="0" smtClean="0">
                <a:latin typeface="+mn-lt"/>
              </a:rPr>
              <a:t>interlayer</a:t>
            </a:r>
            <a:r>
              <a:rPr lang="en-US" altLang="en-US" sz="2800" dirty="0" smtClean="0">
                <a:latin typeface="+mn-lt"/>
              </a:rPr>
              <a:t> </a:t>
            </a:r>
            <a:endParaRPr lang="en-US" altLang="en-US" sz="2800" dirty="0">
              <a:latin typeface="+mn-lt"/>
            </a:endParaRPr>
          </a:p>
          <a:p>
            <a:pPr eaLnBrk="1" hangingPunct="1"/>
            <a:endParaRPr lang="en-US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86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72" y="161721"/>
            <a:ext cx="7772287" cy="826831"/>
          </a:xfrm>
        </p:spPr>
        <p:txBody>
          <a:bodyPr/>
          <a:lstStyle/>
          <a:p>
            <a:r>
              <a:rPr lang="en-US" dirty="0"/>
              <a:t>Stress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7269623"/>
            <a:ext cx="2027553" cy="365125"/>
          </a:xfrm>
        </p:spPr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80169CD-84F7-41D6-B536-68C1FD734FB7}"/>
              </a:ext>
            </a:extLst>
          </p:cNvPr>
          <p:cNvSpPr txBox="1"/>
          <p:nvPr/>
        </p:nvSpPr>
        <p:spPr>
          <a:xfrm>
            <a:off x="512094" y="1505392"/>
            <a:ext cx="604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Bottom-up transverse cracking</a:t>
            </a: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xmlns="" id="{A79E7766-06AD-4409-B8E2-E66000CD762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45037" y="2434098"/>
            <a:ext cx="615775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xmlns="" id="{967748BD-BF77-4D11-892C-90C8D94D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0" y="3346911"/>
            <a:ext cx="3427754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8B34BBA9-E0D3-4099-B647-3220CD803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0" y="3346911"/>
            <a:ext cx="3427754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xmlns="" id="{FEE16A3F-1B62-4A7E-83A1-3136528F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52" y="3346911"/>
            <a:ext cx="3474689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EBC93C41-BE3C-4BE3-8F1F-3A3E62FA6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452" y="3346911"/>
            <a:ext cx="3474689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xmlns="" id="{E44D31A7-D6B3-4733-8CEA-806BA78B4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29" y="3013536"/>
            <a:ext cx="61640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xmlns="" id="{AA34210A-E3A7-43D8-8A54-B3B3BE89C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29" y="3013536"/>
            <a:ext cx="616401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xmlns="" id="{2E7DB779-D261-4313-982E-D6BB3E1C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5" y="2900823"/>
            <a:ext cx="238738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xmlns="" id="{B08D8791-A81F-49EB-99C0-624D4BCE7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5" y="2900823"/>
            <a:ext cx="238738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>
            <a:extLst>
              <a:ext uri="{FF2B5EF4-FFF2-40B4-BE49-F238E27FC236}">
                <a16:creationId xmlns:a16="http://schemas.microsoft.com/office/drawing/2014/main" xmlns="" id="{63C2A407-2EE5-45F1-8E0A-A294292E3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42" y="2900823"/>
            <a:ext cx="39205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xmlns="" id="{18213D5F-0435-47F2-9A10-E1522422F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42" y="2900823"/>
            <a:ext cx="39205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>
            <a:extLst>
              <a:ext uri="{FF2B5EF4-FFF2-40B4-BE49-F238E27FC236}">
                <a16:creationId xmlns:a16="http://schemas.microsoft.com/office/drawing/2014/main" xmlns="" id="{46F7C826-A102-4469-8C82-7EC763539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46" y="2900823"/>
            <a:ext cx="1237496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xmlns="" id="{43CD9469-0561-465A-84BB-4ABA122B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46" y="2900823"/>
            <a:ext cx="1237496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25">
            <a:extLst>
              <a:ext uri="{FF2B5EF4-FFF2-40B4-BE49-F238E27FC236}">
                <a16:creationId xmlns:a16="http://schemas.microsoft.com/office/drawing/2014/main" xmlns="" id="{D67C7218-7E3B-4C23-AB4C-DCE3C66817ED}"/>
              </a:ext>
            </a:extLst>
          </p:cNvPr>
          <p:cNvSpPr>
            <a:spLocks/>
          </p:cNvSpPr>
          <p:nvPr/>
        </p:nvSpPr>
        <p:spPr bwMode="auto">
          <a:xfrm>
            <a:off x="4207997" y="3934286"/>
            <a:ext cx="54757" cy="47625"/>
          </a:xfrm>
          <a:custGeom>
            <a:avLst/>
            <a:gdLst>
              <a:gd name="T0" fmla="*/ 0 w 128"/>
              <a:gd name="T1" fmla="*/ 56 h 112"/>
              <a:gd name="T2" fmla="*/ 64 w 128"/>
              <a:gd name="T3" fmla="*/ 0 h 112"/>
              <a:gd name="T4" fmla="*/ 64 w 128"/>
              <a:gd name="T5" fmla="*/ 0 h 112"/>
              <a:gd name="T6" fmla="*/ 64 w 128"/>
              <a:gd name="T7" fmla="*/ 0 h 112"/>
              <a:gd name="T8" fmla="*/ 128 w 128"/>
              <a:gd name="T9" fmla="*/ 56 h 112"/>
              <a:gd name="T10" fmla="*/ 128 w 128"/>
              <a:gd name="T11" fmla="*/ 56 h 112"/>
              <a:gd name="T12" fmla="*/ 128 w 128"/>
              <a:gd name="T13" fmla="*/ 56 h 112"/>
              <a:gd name="T14" fmla="*/ 64 w 128"/>
              <a:gd name="T15" fmla="*/ 112 h 112"/>
              <a:gd name="T16" fmla="*/ 64 w 128"/>
              <a:gd name="T17" fmla="*/ 112 h 112"/>
              <a:gd name="T18" fmla="*/ 64 w 128"/>
              <a:gd name="T19" fmla="*/ 112 h 112"/>
              <a:gd name="T20" fmla="*/ 0 w 128"/>
              <a:gd name="T21" fmla="*/ 56 h 112"/>
              <a:gd name="T22" fmla="*/ 0 w 128"/>
              <a:gd name="T23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8" h="112">
                <a:moveTo>
                  <a:pt x="0" y="56"/>
                </a:moveTo>
                <a:cubicBezTo>
                  <a:pt x="0" y="26"/>
                  <a:pt x="29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lnTo>
                  <a:pt x="64" y="0"/>
                </a:lnTo>
                <a:cubicBezTo>
                  <a:pt x="100" y="0"/>
                  <a:pt x="128" y="26"/>
                  <a:pt x="128" y="56"/>
                </a:cubicBezTo>
                <a:cubicBezTo>
                  <a:pt x="128" y="56"/>
                  <a:pt x="128" y="56"/>
                  <a:pt x="128" y="56"/>
                </a:cubicBezTo>
                <a:lnTo>
                  <a:pt x="128" y="56"/>
                </a:lnTo>
                <a:cubicBezTo>
                  <a:pt x="128" y="87"/>
                  <a:pt x="100" y="112"/>
                  <a:pt x="64" y="112"/>
                </a:cubicBezTo>
                <a:cubicBezTo>
                  <a:pt x="64" y="112"/>
                  <a:pt x="64" y="112"/>
                  <a:pt x="64" y="112"/>
                </a:cubicBezTo>
                <a:lnTo>
                  <a:pt x="64" y="112"/>
                </a:lnTo>
                <a:cubicBezTo>
                  <a:pt x="29" y="112"/>
                  <a:pt x="0" y="87"/>
                  <a:pt x="0" y="56"/>
                </a:cubicBezTo>
                <a:cubicBezTo>
                  <a:pt x="0" y="56"/>
                  <a:pt x="0" y="56"/>
                  <a:pt x="0" y="56"/>
                </a:cubicBezTo>
                <a:close/>
              </a:path>
            </a:pathLst>
          </a:custGeom>
          <a:solidFill>
            <a:srgbClr val="C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xmlns="" id="{D1086E9C-C33C-4B14-AD9F-E479F3E4D8A4}"/>
              </a:ext>
            </a:extLst>
          </p:cNvPr>
          <p:cNvSpPr>
            <a:spLocks noEditPoints="1"/>
          </p:cNvSpPr>
          <p:nvPr/>
        </p:nvSpPr>
        <p:spPr bwMode="auto">
          <a:xfrm>
            <a:off x="4198770" y="3923173"/>
            <a:ext cx="75095" cy="69850"/>
          </a:xfrm>
          <a:custGeom>
            <a:avLst/>
            <a:gdLst>
              <a:gd name="T0" fmla="*/ 1 w 177"/>
              <a:gd name="T1" fmla="*/ 75 h 161"/>
              <a:gd name="T2" fmla="*/ 11 w 177"/>
              <a:gd name="T3" fmla="*/ 45 h 161"/>
              <a:gd name="T4" fmla="*/ 31 w 177"/>
              <a:gd name="T5" fmla="*/ 21 h 161"/>
              <a:gd name="T6" fmla="*/ 59 w 177"/>
              <a:gd name="T7" fmla="*/ 6 h 161"/>
              <a:gd name="T8" fmla="*/ 93 w 177"/>
              <a:gd name="T9" fmla="*/ 1 h 161"/>
              <a:gd name="T10" fmla="*/ 125 w 177"/>
              <a:gd name="T11" fmla="*/ 9 h 161"/>
              <a:gd name="T12" fmla="*/ 154 w 177"/>
              <a:gd name="T13" fmla="*/ 27 h 161"/>
              <a:gd name="T14" fmla="*/ 171 w 177"/>
              <a:gd name="T15" fmla="*/ 54 h 161"/>
              <a:gd name="T16" fmla="*/ 176 w 177"/>
              <a:gd name="T17" fmla="*/ 86 h 161"/>
              <a:gd name="T18" fmla="*/ 167 w 177"/>
              <a:gd name="T19" fmla="*/ 117 h 161"/>
              <a:gd name="T20" fmla="*/ 146 w 177"/>
              <a:gd name="T21" fmla="*/ 141 h 161"/>
              <a:gd name="T22" fmla="*/ 117 w 177"/>
              <a:gd name="T23" fmla="*/ 156 h 161"/>
              <a:gd name="T24" fmla="*/ 85 w 177"/>
              <a:gd name="T25" fmla="*/ 160 h 161"/>
              <a:gd name="T26" fmla="*/ 51 w 177"/>
              <a:gd name="T27" fmla="*/ 153 h 161"/>
              <a:gd name="T28" fmla="*/ 25 w 177"/>
              <a:gd name="T29" fmla="*/ 135 h 161"/>
              <a:gd name="T30" fmla="*/ 6 w 177"/>
              <a:gd name="T31" fmla="*/ 108 h 161"/>
              <a:gd name="T32" fmla="*/ 53 w 177"/>
              <a:gd name="T33" fmla="*/ 97 h 161"/>
              <a:gd name="T34" fmla="*/ 62 w 177"/>
              <a:gd name="T35" fmla="*/ 106 h 161"/>
              <a:gd name="T36" fmla="*/ 76 w 177"/>
              <a:gd name="T37" fmla="*/ 112 h 161"/>
              <a:gd name="T38" fmla="*/ 92 w 177"/>
              <a:gd name="T39" fmla="*/ 113 h 161"/>
              <a:gd name="T40" fmla="*/ 110 w 177"/>
              <a:gd name="T41" fmla="*/ 109 h 161"/>
              <a:gd name="T42" fmla="*/ 123 w 177"/>
              <a:gd name="T43" fmla="*/ 100 h 161"/>
              <a:gd name="T44" fmla="*/ 128 w 177"/>
              <a:gd name="T45" fmla="*/ 88 h 161"/>
              <a:gd name="T46" fmla="*/ 129 w 177"/>
              <a:gd name="T47" fmla="*/ 75 h 161"/>
              <a:gd name="T48" fmla="*/ 124 w 177"/>
              <a:gd name="T49" fmla="*/ 65 h 161"/>
              <a:gd name="T50" fmla="*/ 115 w 177"/>
              <a:gd name="T51" fmla="*/ 56 h 161"/>
              <a:gd name="T52" fmla="*/ 102 w 177"/>
              <a:gd name="T53" fmla="*/ 50 h 161"/>
              <a:gd name="T54" fmla="*/ 84 w 177"/>
              <a:gd name="T55" fmla="*/ 48 h 161"/>
              <a:gd name="T56" fmla="*/ 68 w 177"/>
              <a:gd name="T57" fmla="*/ 53 h 161"/>
              <a:gd name="T58" fmla="*/ 56 w 177"/>
              <a:gd name="T59" fmla="*/ 62 h 161"/>
              <a:gd name="T60" fmla="*/ 48 w 177"/>
              <a:gd name="T61" fmla="*/ 74 h 161"/>
              <a:gd name="T62" fmla="*/ 48 w 177"/>
              <a:gd name="T63" fmla="*/ 86 h 161"/>
              <a:gd name="T64" fmla="*/ 53 w 177"/>
              <a:gd name="T65" fmla="*/ 9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7" h="161">
                <a:moveTo>
                  <a:pt x="1" y="86"/>
                </a:moveTo>
                <a:cubicBezTo>
                  <a:pt x="0" y="82"/>
                  <a:pt x="0" y="78"/>
                  <a:pt x="1" y="75"/>
                </a:cubicBezTo>
                <a:lnTo>
                  <a:pt x="6" y="54"/>
                </a:lnTo>
                <a:cubicBezTo>
                  <a:pt x="7" y="51"/>
                  <a:pt x="8" y="47"/>
                  <a:pt x="11" y="45"/>
                </a:cubicBezTo>
                <a:lnTo>
                  <a:pt x="25" y="27"/>
                </a:lnTo>
                <a:cubicBezTo>
                  <a:pt x="26" y="24"/>
                  <a:pt x="29" y="22"/>
                  <a:pt x="31" y="21"/>
                </a:cubicBezTo>
                <a:lnTo>
                  <a:pt x="51" y="9"/>
                </a:lnTo>
                <a:cubicBezTo>
                  <a:pt x="53" y="7"/>
                  <a:pt x="56" y="6"/>
                  <a:pt x="59" y="6"/>
                </a:cubicBezTo>
                <a:lnTo>
                  <a:pt x="84" y="1"/>
                </a:lnTo>
                <a:cubicBezTo>
                  <a:pt x="87" y="0"/>
                  <a:pt x="90" y="0"/>
                  <a:pt x="93" y="1"/>
                </a:cubicBezTo>
                <a:lnTo>
                  <a:pt x="118" y="6"/>
                </a:lnTo>
                <a:cubicBezTo>
                  <a:pt x="121" y="6"/>
                  <a:pt x="123" y="7"/>
                  <a:pt x="125" y="9"/>
                </a:cubicBezTo>
                <a:lnTo>
                  <a:pt x="146" y="21"/>
                </a:lnTo>
                <a:cubicBezTo>
                  <a:pt x="149" y="22"/>
                  <a:pt x="152" y="25"/>
                  <a:pt x="154" y="27"/>
                </a:cubicBezTo>
                <a:lnTo>
                  <a:pt x="167" y="45"/>
                </a:lnTo>
                <a:cubicBezTo>
                  <a:pt x="169" y="48"/>
                  <a:pt x="170" y="51"/>
                  <a:pt x="171" y="54"/>
                </a:cubicBezTo>
                <a:lnTo>
                  <a:pt x="176" y="75"/>
                </a:lnTo>
                <a:cubicBezTo>
                  <a:pt x="177" y="78"/>
                  <a:pt x="177" y="82"/>
                  <a:pt x="176" y="86"/>
                </a:cubicBezTo>
                <a:lnTo>
                  <a:pt x="171" y="108"/>
                </a:lnTo>
                <a:cubicBezTo>
                  <a:pt x="170" y="111"/>
                  <a:pt x="169" y="114"/>
                  <a:pt x="167" y="117"/>
                </a:cubicBezTo>
                <a:lnTo>
                  <a:pt x="154" y="135"/>
                </a:lnTo>
                <a:cubicBezTo>
                  <a:pt x="152" y="137"/>
                  <a:pt x="149" y="140"/>
                  <a:pt x="146" y="141"/>
                </a:cubicBezTo>
                <a:lnTo>
                  <a:pt x="125" y="153"/>
                </a:lnTo>
                <a:cubicBezTo>
                  <a:pt x="123" y="155"/>
                  <a:pt x="120" y="156"/>
                  <a:pt x="117" y="156"/>
                </a:cubicBezTo>
                <a:lnTo>
                  <a:pt x="92" y="160"/>
                </a:lnTo>
                <a:cubicBezTo>
                  <a:pt x="90" y="161"/>
                  <a:pt x="87" y="161"/>
                  <a:pt x="85" y="160"/>
                </a:cubicBezTo>
                <a:lnTo>
                  <a:pt x="60" y="156"/>
                </a:lnTo>
                <a:cubicBezTo>
                  <a:pt x="57" y="156"/>
                  <a:pt x="54" y="155"/>
                  <a:pt x="51" y="153"/>
                </a:cubicBezTo>
                <a:lnTo>
                  <a:pt x="31" y="141"/>
                </a:lnTo>
                <a:cubicBezTo>
                  <a:pt x="29" y="140"/>
                  <a:pt x="26" y="138"/>
                  <a:pt x="25" y="135"/>
                </a:cubicBezTo>
                <a:lnTo>
                  <a:pt x="11" y="117"/>
                </a:lnTo>
                <a:cubicBezTo>
                  <a:pt x="8" y="114"/>
                  <a:pt x="7" y="111"/>
                  <a:pt x="6" y="108"/>
                </a:cubicBezTo>
                <a:lnTo>
                  <a:pt x="1" y="86"/>
                </a:lnTo>
                <a:close/>
                <a:moveTo>
                  <a:pt x="53" y="97"/>
                </a:moveTo>
                <a:lnTo>
                  <a:pt x="48" y="88"/>
                </a:lnTo>
                <a:lnTo>
                  <a:pt x="62" y="106"/>
                </a:lnTo>
                <a:lnTo>
                  <a:pt x="56" y="100"/>
                </a:lnTo>
                <a:lnTo>
                  <a:pt x="76" y="112"/>
                </a:lnTo>
                <a:lnTo>
                  <a:pt x="67" y="109"/>
                </a:lnTo>
                <a:lnTo>
                  <a:pt x="92" y="113"/>
                </a:lnTo>
                <a:lnTo>
                  <a:pt x="85" y="113"/>
                </a:lnTo>
                <a:lnTo>
                  <a:pt x="110" y="109"/>
                </a:lnTo>
                <a:lnTo>
                  <a:pt x="102" y="112"/>
                </a:lnTo>
                <a:lnTo>
                  <a:pt x="123" y="100"/>
                </a:lnTo>
                <a:lnTo>
                  <a:pt x="115" y="106"/>
                </a:lnTo>
                <a:lnTo>
                  <a:pt x="128" y="88"/>
                </a:lnTo>
                <a:lnTo>
                  <a:pt x="124" y="97"/>
                </a:lnTo>
                <a:lnTo>
                  <a:pt x="129" y="75"/>
                </a:lnTo>
                <a:lnTo>
                  <a:pt x="129" y="86"/>
                </a:lnTo>
                <a:lnTo>
                  <a:pt x="124" y="65"/>
                </a:lnTo>
                <a:lnTo>
                  <a:pt x="128" y="74"/>
                </a:lnTo>
                <a:lnTo>
                  <a:pt x="115" y="56"/>
                </a:lnTo>
                <a:lnTo>
                  <a:pt x="123" y="62"/>
                </a:lnTo>
                <a:lnTo>
                  <a:pt x="102" y="50"/>
                </a:lnTo>
                <a:lnTo>
                  <a:pt x="109" y="53"/>
                </a:lnTo>
                <a:lnTo>
                  <a:pt x="84" y="48"/>
                </a:lnTo>
                <a:lnTo>
                  <a:pt x="93" y="48"/>
                </a:lnTo>
                <a:lnTo>
                  <a:pt x="68" y="53"/>
                </a:lnTo>
                <a:lnTo>
                  <a:pt x="76" y="50"/>
                </a:lnTo>
                <a:lnTo>
                  <a:pt x="56" y="62"/>
                </a:lnTo>
                <a:lnTo>
                  <a:pt x="62" y="56"/>
                </a:lnTo>
                <a:lnTo>
                  <a:pt x="48" y="74"/>
                </a:lnTo>
                <a:lnTo>
                  <a:pt x="53" y="65"/>
                </a:lnTo>
                <a:lnTo>
                  <a:pt x="48" y="86"/>
                </a:lnTo>
                <a:lnTo>
                  <a:pt x="48" y="75"/>
                </a:lnTo>
                <a:lnTo>
                  <a:pt x="53" y="97"/>
                </a:lnTo>
                <a:close/>
              </a:path>
            </a:pathLst>
          </a:custGeom>
          <a:solidFill>
            <a:srgbClr val="C00000"/>
          </a:solidFill>
          <a:ln w="0" cap="flat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3" name="Picture 27">
            <a:extLst>
              <a:ext uri="{FF2B5EF4-FFF2-40B4-BE49-F238E27FC236}">
                <a16:creationId xmlns:a16="http://schemas.microsoft.com/office/drawing/2014/main" xmlns="" id="{FD5506FE-912E-498C-87D0-1B891EACB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40" y="2434098"/>
            <a:ext cx="725914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28">
            <a:extLst>
              <a:ext uri="{FF2B5EF4-FFF2-40B4-BE49-F238E27FC236}">
                <a16:creationId xmlns:a16="http://schemas.microsoft.com/office/drawing/2014/main" xmlns="" id="{768E31BC-C968-4E63-935C-D20E5C3A0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40" y="2434098"/>
            <a:ext cx="725914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29">
            <a:extLst>
              <a:ext uri="{FF2B5EF4-FFF2-40B4-BE49-F238E27FC236}">
                <a16:creationId xmlns:a16="http://schemas.microsoft.com/office/drawing/2014/main" xmlns="" id="{0A3641EE-0B79-40E9-B907-5AC5047FC4AB}"/>
              </a:ext>
            </a:extLst>
          </p:cNvPr>
          <p:cNvSpPr>
            <a:spLocks/>
          </p:cNvSpPr>
          <p:nvPr/>
        </p:nvSpPr>
        <p:spPr bwMode="auto">
          <a:xfrm>
            <a:off x="4095750" y="2856373"/>
            <a:ext cx="409891" cy="523875"/>
          </a:xfrm>
          <a:custGeom>
            <a:avLst/>
            <a:gdLst>
              <a:gd name="T0" fmla="*/ 262 w 262"/>
              <a:gd name="T1" fmla="*/ 13 h 330"/>
              <a:gd name="T2" fmla="*/ 17 w 262"/>
              <a:gd name="T3" fmla="*/ 330 h 330"/>
              <a:gd name="T4" fmla="*/ 0 w 262"/>
              <a:gd name="T5" fmla="*/ 316 h 330"/>
              <a:gd name="T6" fmla="*/ 245 w 262"/>
              <a:gd name="T7" fmla="*/ 0 h 330"/>
              <a:gd name="T8" fmla="*/ 262 w 262"/>
              <a:gd name="T9" fmla="*/ 13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330">
                <a:moveTo>
                  <a:pt x="262" y="13"/>
                </a:moveTo>
                <a:lnTo>
                  <a:pt x="17" y="330"/>
                </a:lnTo>
                <a:lnTo>
                  <a:pt x="0" y="316"/>
                </a:lnTo>
                <a:lnTo>
                  <a:pt x="245" y="0"/>
                </a:lnTo>
                <a:lnTo>
                  <a:pt x="262" y="13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6" name="Picture 30">
            <a:extLst>
              <a:ext uri="{FF2B5EF4-FFF2-40B4-BE49-F238E27FC236}">
                <a16:creationId xmlns:a16="http://schemas.microsoft.com/office/drawing/2014/main" xmlns="" id="{5C4FB4EA-BF31-43B6-BEEA-8CDD0870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44" y="2929398"/>
            <a:ext cx="73217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1">
            <a:extLst>
              <a:ext uri="{FF2B5EF4-FFF2-40B4-BE49-F238E27FC236}">
                <a16:creationId xmlns:a16="http://schemas.microsoft.com/office/drawing/2014/main" xmlns="" id="{D83C9D0C-FF5F-4A71-AC1C-5D8E723A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01" y="2921952"/>
            <a:ext cx="73217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3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" y="234847"/>
            <a:ext cx="9650571" cy="825500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altLang="en-US" kern="1200" dirty="0" smtClean="0">
                <a:ea typeface="+mj-ea"/>
              </a:rPr>
              <a:t>ISLAB2000 Models for Conventional Overlays</a:t>
            </a:r>
            <a:br>
              <a:rPr lang="en-US" altLang="en-US" kern="1200" dirty="0" smtClean="0">
                <a:ea typeface="+mj-ea"/>
              </a:rPr>
            </a:br>
            <a:endParaRPr lang="en-US" altLang="en-US" kern="1200" dirty="0"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t="6307"/>
          <a:stretch/>
        </p:blipFill>
        <p:spPr bwMode="auto">
          <a:xfrm>
            <a:off x="176349" y="1432107"/>
            <a:ext cx="5943600" cy="2635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931386" y="2957015"/>
            <a:ext cx="5057775" cy="32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" y="234847"/>
            <a:ext cx="9650571" cy="825500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altLang="en-US" kern="1200" dirty="0" smtClean="0">
                <a:ea typeface="+mj-ea"/>
              </a:rPr>
              <a:t>ISLAB2000 Models for Short Slab Overlay</a:t>
            </a:r>
            <a:br>
              <a:rPr lang="en-US" altLang="en-US" kern="1200" dirty="0" smtClean="0">
                <a:ea typeface="+mj-ea"/>
              </a:rPr>
            </a:br>
            <a:endParaRPr lang="en-US" altLang="en-US" kern="1200" dirty="0"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r="49966"/>
          <a:stretch/>
        </p:blipFill>
        <p:spPr bwMode="auto">
          <a:xfrm>
            <a:off x="3085147" y="1543685"/>
            <a:ext cx="2973705" cy="3770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56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345338"/>
            <a:ext cx="7886700" cy="825500"/>
          </a:xfrm>
        </p:spPr>
        <p:txBody>
          <a:bodyPr/>
          <a:lstStyle/>
          <a:p>
            <a:r>
              <a:rPr lang="en-US" dirty="0"/>
              <a:t>Stress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33AF9648-BB13-4597-9F59-E46F314055E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84238" y="1657350"/>
            <a:ext cx="624840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xmlns="" id="{DF0A23F8-E025-405A-9A98-4403BFB00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570163"/>
            <a:ext cx="347821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3629CEF0-F5C3-4ACF-8A20-9CF841078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570163"/>
            <a:ext cx="347821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xmlns="" id="{9EDF84E7-65C9-47FD-87E8-BD154827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2" y="2570163"/>
            <a:ext cx="352584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101680BE-CB5F-4FEC-9195-61587182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2" y="2570163"/>
            <a:ext cx="352584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xmlns="" id="{1A212970-F4EC-4703-A725-AD991417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236788"/>
            <a:ext cx="6254754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0256F562-A537-4C55-9197-8D35B5BEB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236788"/>
            <a:ext cx="6254754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>
            <a:extLst>
              <a:ext uri="{FF2B5EF4-FFF2-40B4-BE49-F238E27FC236}">
                <a16:creationId xmlns:a16="http://schemas.microsoft.com/office/drawing/2014/main" xmlns="" id="{CA323D03-86DB-4D23-B58B-E67E812DA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124075"/>
            <a:ext cx="242252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xmlns="" id="{B47D9FC4-4757-4C52-8A1A-41FC3836B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2124075"/>
            <a:ext cx="242252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>
            <a:extLst>
              <a:ext uri="{FF2B5EF4-FFF2-40B4-BE49-F238E27FC236}">
                <a16:creationId xmlns:a16="http://schemas.microsoft.com/office/drawing/2014/main" xmlns="" id="{C11507AA-F23C-4A30-B4B9-969348070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7" y="2124075"/>
            <a:ext cx="397827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xmlns="" id="{C1D9DCCA-D071-45F6-AE84-4B0CC536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77" y="2124075"/>
            <a:ext cx="397827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>
            <a:extLst>
              <a:ext uri="{FF2B5EF4-FFF2-40B4-BE49-F238E27FC236}">
                <a16:creationId xmlns:a16="http://schemas.microsoft.com/office/drawing/2014/main" xmlns="" id="{D0B8DAAC-EE66-491B-BFED-3D4082FF2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9" y="2124075"/>
            <a:ext cx="1255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xmlns="" id="{F99E92D8-1B4B-474A-B1AF-CC624A0F6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9" y="2124075"/>
            <a:ext cx="1255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7">
            <a:extLst>
              <a:ext uri="{FF2B5EF4-FFF2-40B4-BE49-F238E27FC236}">
                <a16:creationId xmlns:a16="http://schemas.microsoft.com/office/drawing/2014/main" xmlns="" id="{938CEA78-BDB2-4062-9354-97F5B399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63" y="1814665"/>
            <a:ext cx="736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8">
            <a:extLst>
              <a:ext uri="{FF2B5EF4-FFF2-40B4-BE49-F238E27FC236}">
                <a16:creationId xmlns:a16="http://schemas.microsoft.com/office/drawing/2014/main" xmlns="" id="{08830B69-EB56-4BC4-AA19-4D0BEB303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63" y="1814665"/>
            <a:ext cx="736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29">
            <a:extLst>
              <a:ext uri="{FF2B5EF4-FFF2-40B4-BE49-F238E27FC236}">
                <a16:creationId xmlns:a16="http://schemas.microsoft.com/office/drawing/2014/main" xmlns="" id="{C46A167E-B8FB-4DA5-8D90-A19E1D175F1C}"/>
              </a:ext>
            </a:extLst>
          </p:cNvPr>
          <p:cNvSpPr>
            <a:spLocks/>
          </p:cNvSpPr>
          <p:nvPr/>
        </p:nvSpPr>
        <p:spPr bwMode="auto">
          <a:xfrm>
            <a:off x="2615225" y="2236940"/>
            <a:ext cx="415925" cy="523875"/>
          </a:xfrm>
          <a:custGeom>
            <a:avLst/>
            <a:gdLst>
              <a:gd name="T0" fmla="*/ 262 w 262"/>
              <a:gd name="T1" fmla="*/ 13 h 330"/>
              <a:gd name="T2" fmla="*/ 17 w 262"/>
              <a:gd name="T3" fmla="*/ 330 h 330"/>
              <a:gd name="T4" fmla="*/ 0 w 262"/>
              <a:gd name="T5" fmla="*/ 316 h 330"/>
              <a:gd name="T6" fmla="*/ 245 w 262"/>
              <a:gd name="T7" fmla="*/ 0 h 330"/>
              <a:gd name="T8" fmla="*/ 262 w 262"/>
              <a:gd name="T9" fmla="*/ 13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330">
                <a:moveTo>
                  <a:pt x="262" y="13"/>
                </a:moveTo>
                <a:lnTo>
                  <a:pt x="17" y="330"/>
                </a:lnTo>
                <a:lnTo>
                  <a:pt x="0" y="316"/>
                </a:lnTo>
                <a:lnTo>
                  <a:pt x="245" y="0"/>
                </a:lnTo>
                <a:lnTo>
                  <a:pt x="262" y="13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02" name="Picture 30">
            <a:extLst>
              <a:ext uri="{FF2B5EF4-FFF2-40B4-BE49-F238E27FC236}">
                <a16:creationId xmlns:a16="http://schemas.microsoft.com/office/drawing/2014/main" xmlns="" id="{4FA59401-5888-452A-BA8C-A68441BD0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75" y="2309965"/>
            <a:ext cx="742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1">
            <a:extLst>
              <a:ext uri="{FF2B5EF4-FFF2-40B4-BE49-F238E27FC236}">
                <a16:creationId xmlns:a16="http://schemas.microsoft.com/office/drawing/2014/main" xmlns="" id="{25F6D1F7-DD79-4A6E-AC97-CE5C5927E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75" y="2309965"/>
            <a:ext cx="742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7">
            <a:extLst>
              <a:ext uri="{FF2B5EF4-FFF2-40B4-BE49-F238E27FC236}">
                <a16:creationId xmlns:a16="http://schemas.microsoft.com/office/drawing/2014/main" xmlns="" id="{4333A0B2-771B-4869-AF20-1E7401DB5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94" y="1721257"/>
            <a:ext cx="736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8">
            <a:extLst>
              <a:ext uri="{FF2B5EF4-FFF2-40B4-BE49-F238E27FC236}">
                <a16:creationId xmlns:a16="http://schemas.microsoft.com/office/drawing/2014/main" xmlns="" id="{E4108CF8-191B-4B1B-9520-22E58277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94" y="1721257"/>
            <a:ext cx="736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Freeform 29">
            <a:extLst>
              <a:ext uri="{FF2B5EF4-FFF2-40B4-BE49-F238E27FC236}">
                <a16:creationId xmlns:a16="http://schemas.microsoft.com/office/drawing/2014/main" xmlns="" id="{297DCC7C-7BEF-498F-8181-64A10097B71F}"/>
              </a:ext>
            </a:extLst>
          </p:cNvPr>
          <p:cNvSpPr>
            <a:spLocks/>
          </p:cNvSpPr>
          <p:nvPr/>
        </p:nvSpPr>
        <p:spPr bwMode="auto">
          <a:xfrm>
            <a:off x="1863056" y="2143532"/>
            <a:ext cx="415925" cy="523875"/>
          </a:xfrm>
          <a:custGeom>
            <a:avLst/>
            <a:gdLst>
              <a:gd name="T0" fmla="*/ 262 w 262"/>
              <a:gd name="T1" fmla="*/ 13 h 330"/>
              <a:gd name="T2" fmla="*/ 17 w 262"/>
              <a:gd name="T3" fmla="*/ 330 h 330"/>
              <a:gd name="T4" fmla="*/ 0 w 262"/>
              <a:gd name="T5" fmla="*/ 316 h 330"/>
              <a:gd name="T6" fmla="*/ 245 w 262"/>
              <a:gd name="T7" fmla="*/ 0 h 330"/>
              <a:gd name="T8" fmla="*/ 262 w 262"/>
              <a:gd name="T9" fmla="*/ 13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330">
                <a:moveTo>
                  <a:pt x="262" y="13"/>
                </a:moveTo>
                <a:lnTo>
                  <a:pt x="17" y="330"/>
                </a:lnTo>
                <a:lnTo>
                  <a:pt x="0" y="316"/>
                </a:lnTo>
                <a:lnTo>
                  <a:pt x="245" y="0"/>
                </a:lnTo>
                <a:lnTo>
                  <a:pt x="262" y="13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30">
            <a:extLst>
              <a:ext uri="{FF2B5EF4-FFF2-40B4-BE49-F238E27FC236}">
                <a16:creationId xmlns:a16="http://schemas.microsoft.com/office/drawing/2014/main" xmlns="" id="{976010B6-2E9F-47A7-9FFC-3D7EA522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06" y="2216557"/>
            <a:ext cx="742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1">
            <a:extLst>
              <a:ext uri="{FF2B5EF4-FFF2-40B4-BE49-F238E27FC236}">
                <a16:creationId xmlns:a16="http://schemas.microsoft.com/office/drawing/2014/main" xmlns="" id="{60702093-D23C-43CF-8095-9E585EDD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06" y="2216557"/>
            <a:ext cx="742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7">
            <a:extLst>
              <a:ext uri="{FF2B5EF4-FFF2-40B4-BE49-F238E27FC236}">
                <a16:creationId xmlns:a16="http://schemas.microsoft.com/office/drawing/2014/main" xmlns="" id="{BE3A6246-8C4A-4D8A-8DDF-F17F4867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77" y="1726177"/>
            <a:ext cx="736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8">
            <a:extLst>
              <a:ext uri="{FF2B5EF4-FFF2-40B4-BE49-F238E27FC236}">
                <a16:creationId xmlns:a16="http://schemas.microsoft.com/office/drawing/2014/main" xmlns="" id="{F4958A6C-9C65-4456-B444-11709340B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77" y="1726177"/>
            <a:ext cx="736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Freeform 29">
            <a:extLst>
              <a:ext uri="{FF2B5EF4-FFF2-40B4-BE49-F238E27FC236}">
                <a16:creationId xmlns:a16="http://schemas.microsoft.com/office/drawing/2014/main" xmlns="" id="{D3FBF577-867E-4E13-9313-ED2E32279893}"/>
              </a:ext>
            </a:extLst>
          </p:cNvPr>
          <p:cNvSpPr>
            <a:spLocks/>
          </p:cNvSpPr>
          <p:nvPr/>
        </p:nvSpPr>
        <p:spPr bwMode="auto">
          <a:xfrm>
            <a:off x="5909039" y="2148452"/>
            <a:ext cx="415925" cy="523875"/>
          </a:xfrm>
          <a:custGeom>
            <a:avLst/>
            <a:gdLst>
              <a:gd name="T0" fmla="*/ 262 w 262"/>
              <a:gd name="T1" fmla="*/ 13 h 330"/>
              <a:gd name="T2" fmla="*/ 17 w 262"/>
              <a:gd name="T3" fmla="*/ 330 h 330"/>
              <a:gd name="T4" fmla="*/ 0 w 262"/>
              <a:gd name="T5" fmla="*/ 316 h 330"/>
              <a:gd name="T6" fmla="*/ 245 w 262"/>
              <a:gd name="T7" fmla="*/ 0 h 330"/>
              <a:gd name="T8" fmla="*/ 262 w 262"/>
              <a:gd name="T9" fmla="*/ 13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330">
                <a:moveTo>
                  <a:pt x="262" y="13"/>
                </a:moveTo>
                <a:lnTo>
                  <a:pt x="17" y="330"/>
                </a:lnTo>
                <a:lnTo>
                  <a:pt x="0" y="316"/>
                </a:lnTo>
                <a:lnTo>
                  <a:pt x="245" y="0"/>
                </a:lnTo>
                <a:lnTo>
                  <a:pt x="262" y="13"/>
                </a:lnTo>
                <a:close/>
              </a:path>
            </a:pathLst>
          </a:custGeom>
          <a:solidFill>
            <a:srgbClr val="4A7EBB"/>
          </a:solidFill>
          <a:ln w="0" cap="flat">
            <a:solidFill>
              <a:srgbClr val="4A7EB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" name="Picture 30">
            <a:extLst>
              <a:ext uri="{FF2B5EF4-FFF2-40B4-BE49-F238E27FC236}">
                <a16:creationId xmlns:a16="http://schemas.microsoft.com/office/drawing/2014/main" xmlns="" id="{4824B82F-C8BB-49D6-9618-B62C30195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89" y="2221477"/>
            <a:ext cx="742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1">
            <a:extLst>
              <a:ext uri="{FF2B5EF4-FFF2-40B4-BE49-F238E27FC236}">
                <a16:creationId xmlns:a16="http://schemas.microsoft.com/office/drawing/2014/main" xmlns="" id="{8A72FADA-EE98-4F08-A0D5-54C7C20A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89" y="2221477"/>
            <a:ext cx="742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AutoShape 3">
            <a:extLst>
              <a:ext uri="{FF2B5EF4-FFF2-40B4-BE49-F238E27FC236}">
                <a16:creationId xmlns:a16="http://schemas.microsoft.com/office/drawing/2014/main" xmlns="" id="{FF75B39D-3D9C-45CD-850C-4A371162FF5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89158" y="3786042"/>
            <a:ext cx="624840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AutoShape 3">
            <a:extLst>
              <a:ext uri="{FF2B5EF4-FFF2-40B4-BE49-F238E27FC236}">
                <a16:creationId xmlns:a16="http://schemas.microsoft.com/office/drawing/2014/main" xmlns="" id="{FEC0D5DE-FA35-42B4-85AC-E1EE465C757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30161" y="3766375"/>
            <a:ext cx="624840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9" name="Picture 5">
            <a:extLst>
              <a:ext uri="{FF2B5EF4-FFF2-40B4-BE49-F238E27FC236}">
                <a16:creationId xmlns:a16="http://schemas.microsoft.com/office/drawing/2014/main" xmlns="" id="{E64B9527-E390-446A-992C-B623C5336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1" y="4679188"/>
            <a:ext cx="347821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6">
            <a:extLst>
              <a:ext uri="{FF2B5EF4-FFF2-40B4-BE49-F238E27FC236}">
                <a16:creationId xmlns:a16="http://schemas.microsoft.com/office/drawing/2014/main" xmlns="" id="{ACB83E66-BEE3-4754-A621-E6CA32915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1" y="4679188"/>
            <a:ext cx="347821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7">
            <a:extLst>
              <a:ext uri="{FF2B5EF4-FFF2-40B4-BE49-F238E27FC236}">
                <a16:creationId xmlns:a16="http://schemas.microsoft.com/office/drawing/2014/main" xmlns="" id="{EFB835D0-244F-4128-B200-EF859688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75" y="4679188"/>
            <a:ext cx="352584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8">
            <a:extLst>
              <a:ext uri="{FF2B5EF4-FFF2-40B4-BE49-F238E27FC236}">
                <a16:creationId xmlns:a16="http://schemas.microsoft.com/office/drawing/2014/main" xmlns="" id="{B1209DB6-9DB6-417C-8E97-7C4F47FD9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75" y="4679188"/>
            <a:ext cx="352584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9">
            <a:extLst>
              <a:ext uri="{FF2B5EF4-FFF2-40B4-BE49-F238E27FC236}">
                <a16:creationId xmlns:a16="http://schemas.microsoft.com/office/drawing/2014/main" xmlns="" id="{71547BCB-91EE-4755-A29C-48DF5018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1" y="4345813"/>
            <a:ext cx="6254754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10">
            <a:extLst>
              <a:ext uri="{FF2B5EF4-FFF2-40B4-BE49-F238E27FC236}">
                <a16:creationId xmlns:a16="http://schemas.microsoft.com/office/drawing/2014/main" xmlns="" id="{2CA7EAB9-0943-4AEC-88F5-1C75381B2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1" y="4345813"/>
            <a:ext cx="6254754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1">
            <a:extLst>
              <a:ext uri="{FF2B5EF4-FFF2-40B4-BE49-F238E27FC236}">
                <a16:creationId xmlns:a16="http://schemas.microsoft.com/office/drawing/2014/main" xmlns="" id="{CA3E84A7-1995-4173-9AFB-24275D21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1" y="4233100"/>
            <a:ext cx="242252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2">
            <a:extLst>
              <a:ext uri="{FF2B5EF4-FFF2-40B4-BE49-F238E27FC236}">
                <a16:creationId xmlns:a16="http://schemas.microsoft.com/office/drawing/2014/main" xmlns="" id="{34EF4831-25E2-4ABD-A1AE-F5A78D5D2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61" y="4233100"/>
            <a:ext cx="242252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3">
            <a:extLst>
              <a:ext uri="{FF2B5EF4-FFF2-40B4-BE49-F238E27FC236}">
                <a16:creationId xmlns:a16="http://schemas.microsoft.com/office/drawing/2014/main" xmlns="" id="{48EA3234-1F75-43E5-A26C-60AEF6A19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00" y="4233100"/>
            <a:ext cx="397827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4">
            <a:extLst>
              <a:ext uri="{FF2B5EF4-FFF2-40B4-BE49-F238E27FC236}">
                <a16:creationId xmlns:a16="http://schemas.microsoft.com/office/drawing/2014/main" xmlns="" id="{BABC6485-4242-4FA1-ADB6-AB3B60002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00" y="4233100"/>
            <a:ext cx="397827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5">
            <a:extLst>
              <a:ext uri="{FF2B5EF4-FFF2-40B4-BE49-F238E27FC236}">
                <a16:creationId xmlns:a16="http://schemas.microsoft.com/office/drawing/2014/main" xmlns="" id="{C62A0AD9-B550-451B-81F8-D45062B2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02" y="4233100"/>
            <a:ext cx="1255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6">
            <a:extLst>
              <a:ext uri="{FF2B5EF4-FFF2-40B4-BE49-F238E27FC236}">
                <a16:creationId xmlns:a16="http://schemas.microsoft.com/office/drawing/2014/main" xmlns="" id="{94891EF1-6192-4AF9-AD82-39FBA7E6A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202" y="4233100"/>
            <a:ext cx="1255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DE5AFF50-BDD0-43FF-9301-F56501D9185F}"/>
              </a:ext>
            </a:extLst>
          </p:cNvPr>
          <p:cNvGrpSpPr/>
          <p:nvPr/>
        </p:nvGrpSpPr>
        <p:grpSpPr>
          <a:xfrm>
            <a:off x="3904427" y="4886561"/>
            <a:ext cx="576263" cy="69850"/>
            <a:chOff x="3643869" y="2571061"/>
            <a:chExt cx="576263" cy="69850"/>
          </a:xfrm>
        </p:grpSpPr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xmlns="" id="{E93D209A-467D-49CE-844F-79DF514A3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769" y="2580586"/>
              <a:ext cx="55563" cy="49213"/>
            </a:xfrm>
            <a:custGeom>
              <a:avLst/>
              <a:gdLst>
                <a:gd name="T0" fmla="*/ 0 w 128"/>
                <a:gd name="T1" fmla="*/ 56 h 112"/>
                <a:gd name="T2" fmla="*/ 64 w 128"/>
                <a:gd name="T3" fmla="*/ 0 h 112"/>
                <a:gd name="T4" fmla="*/ 64 w 128"/>
                <a:gd name="T5" fmla="*/ 0 h 112"/>
                <a:gd name="T6" fmla="*/ 64 w 128"/>
                <a:gd name="T7" fmla="*/ 0 h 112"/>
                <a:gd name="T8" fmla="*/ 128 w 128"/>
                <a:gd name="T9" fmla="*/ 56 h 112"/>
                <a:gd name="T10" fmla="*/ 128 w 128"/>
                <a:gd name="T11" fmla="*/ 56 h 112"/>
                <a:gd name="T12" fmla="*/ 128 w 128"/>
                <a:gd name="T13" fmla="*/ 56 h 112"/>
                <a:gd name="T14" fmla="*/ 64 w 128"/>
                <a:gd name="T15" fmla="*/ 112 h 112"/>
                <a:gd name="T16" fmla="*/ 64 w 128"/>
                <a:gd name="T17" fmla="*/ 112 h 112"/>
                <a:gd name="T18" fmla="*/ 64 w 128"/>
                <a:gd name="T19" fmla="*/ 112 h 112"/>
                <a:gd name="T20" fmla="*/ 0 w 128"/>
                <a:gd name="T21" fmla="*/ 56 h 112"/>
                <a:gd name="T22" fmla="*/ 0 w 128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0" y="56"/>
                  </a:moveTo>
                  <a:cubicBezTo>
                    <a:pt x="0" y="26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lnTo>
                    <a:pt x="128" y="56"/>
                  </a:lnTo>
                  <a:cubicBezTo>
                    <a:pt x="128" y="87"/>
                    <a:pt x="100" y="112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12"/>
                  </a:lnTo>
                  <a:cubicBezTo>
                    <a:pt x="29" y="112"/>
                    <a:pt x="0" y="8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8">
              <a:extLst>
                <a:ext uri="{FF2B5EF4-FFF2-40B4-BE49-F238E27FC236}">
                  <a16:creationId xmlns:a16="http://schemas.microsoft.com/office/drawing/2014/main" xmlns="" id="{80920E32-A751-4BD9-86C2-8495A119E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7244" y="2571061"/>
              <a:ext cx="76200" cy="69850"/>
            </a:xfrm>
            <a:custGeom>
              <a:avLst/>
              <a:gdLst>
                <a:gd name="T0" fmla="*/ 1 w 177"/>
                <a:gd name="T1" fmla="*/ 75 h 161"/>
                <a:gd name="T2" fmla="*/ 11 w 177"/>
                <a:gd name="T3" fmla="*/ 45 h 161"/>
                <a:gd name="T4" fmla="*/ 31 w 177"/>
                <a:gd name="T5" fmla="*/ 21 h 161"/>
                <a:gd name="T6" fmla="*/ 59 w 177"/>
                <a:gd name="T7" fmla="*/ 6 h 161"/>
                <a:gd name="T8" fmla="*/ 93 w 177"/>
                <a:gd name="T9" fmla="*/ 1 h 161"/>
                <a:gd name="T10" fmla="*/ 125 w 177"/>
                <a:gd name="T11" fmla="*/ 9 h 161"/>
                <a:gd name="T12" fmla="*/ 154 w 177"/>
                <a:gd name="T13" fmla="*/ 27 h 161"/>
                <a:gd name="T14" fmla="*/ 171 w 177"/>
                <a:gd name="T15" fmla="*/ 54 h 161"/>
                <a:gd name="T16" fmla="*/ 176 w 177"/>
                <a:gd name="T17" fmla="*/ 86 h 161"/>
                <a:gd name="T18" fmla="*/ 167 w 177"/>
                <a:gd name="T19" fmla="*/ 117 h 161"/>
                <a:gd name="T20" fmla="*/ 146 w 177"/>
                <a:gd name="T21" fmla="*/ 141 h 161"/>
                <a:gd name="T22" fmla="*/ 117 w 177"/>
                <a:gd name="T23" fmla="*/ 156 h 161"/>
                <a:gd name="T24" fmla="*/ 85 w 177"/>
                <a:gd name="T25" fmla="*/ 160 h 161"/>
                <a:gd name="T26" fmla="*/ 51 w 177"/>
                <a:gd name="T27" fmla="*/ 153 h 161"/>
                <a:gd name="T28" fmla="*/ 25 w 177"/>
                <a:gd name="T29" fmla="*/ 135 h 161"/>
                <a:gd name="T30" fmla="*/ 6 w 177"/>
                <a:gd name="T31" fmla="*/ 108 h 161"/>
                <a:gd name="T32" fmla="*/ 53 w 177"/>
                <a:gd name="T33" fmla="*/ 97 h 161"/>
                <a:gd name="T34" fmla="*/ 62 w 177"/>
                <a:gd name="T35" fmla="*/ 106 h 161"/>
                <a:gd name="T36" fmla="*/ 76 w 177"/>
                <a:gd name="T37" fmla="*/ 112 h 161"/>
                <a:gd name="T38" fmla="*/ 92 w 177"/>
                <a:gd name="T39" fmla="*/ 113 h 161"/>
                <a:gd name="T40" fmla="*/ 110 w 177"/>
                <a:gd name="T41" fmla="*/ 109 h 161"/>
                <a:gd name="T42" fmla="*/ 123 w 177"/>
                <a:gd name="T43" fmla="*/ 100 h 161"/>
                <a:gd name="T44" fmla="*/ 128 w 177"/>
                <a:gd name="T45" fmla="*/ 88 h 161"/>
                <a:gd name="T46" fmla="*/ 129 w 177"/>
                <a:gd name="T47" fmla="*/ 75 h 161"/>
                <a:gd name="T48" fmla="*/ 124 w 177"/>
                <a:gd name="T49" fmla="*/ 65 h 161"/>
                <a:gd name="T50" fmla="*/ 115 w 177"/>
                <a:gd name="T51" fmla="*/ 56 h 161"/>
                <a:gd name="T52" fmla="*/ 102 w 177"/>
                <a:gd name="T53" fmla="*/ 50 h 161"/>
                <a:gd name="T54" fmla="*/ 84 w 177"/>
                <a:gd name="T55" fmla="*/ 48 h 161"/>
                <a:gd name="T56" fmla="*/ 68 w 177"/>
                <a:gd name="T57" fmla="*/ 53 h 161"/>
                <a:gd name="T58" fmla="*/ 56 w 177"/>
                <a:gd name="T59" fmla="*/ 62 h 161"/>
                <a:gd name="T60" fmla="*/ 48 w 177"/>
                <a:gd name="T61" fmla="*/ 74 h 161"/>
                <a:gd name="T62" fmla="*/ 48 w 177"/>
                <a:gd name="T63" fmla="*/ 86 h 161"/>
                <a:gd name="T64" fmla="*/ 53 w 177"/>
                <a:gd name="T65" fmla="*/ 9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1">
                  <a:moveTo>
                    <a:pt x="1" y="86"/>
                  </a:moveTo>
                  <a:cubicBezTo>
                    <a:pt x="0" y="82"/>
                    <a:pt x="0" y="78"/>
                    <a:pt x="1" y="75"/>
                  </a:cubicBezTo>
                  <a:lnTo>
                    <a:pt x="6" y="54"/>
                  </a:lnTo>
                  <a:cubicBezTo>
                    <a:pt x="7" y="51"/>
                    <a:pt x="8" y="47"/>
                    <a:pt x="11" y="45"/>
                  </a:cubicBezTo>
                  <a:lnTo>
                    <a:pt x="25" y="27"/>
                  </a:lnTo>
                  <a:cubicBezTo>
                    <a:pt x="26" y="24"/>
                    <a:pt x="29" y="22"/>
                    <a:pt x="31" y="21"/>
                  </a:cubicBezTo>
                  <a:lnTo>
                    <a:pt x="51" y="9"/>
                  </a:lnTo>
                  <a:cubicBezTo>
                    <a:pt x="53" y="7"/>
                    <a:pt x="56" y="6"/>
                    <a:pt x="59" y="6"/>
                  </a:cubicBezTo>
                  <a:lnTo>
                    <a:pt x="84" y="1"/>
                  </a:lnTo>
                  <a:cubicBezTo>
                    <a:pt x="87" y="0"/>
                    <a:pt x="90" y="0"/>
                    <a:pt x="93" y="1"/>
                  </a:cubicBezTo>
                  <a:lnTo>
                    <a:pt x="118" y="6"/>
                  </a:lnTo>
                  <a:cubicBezTo>
                    <a:pt x="121" y="6"/>
                    <a:pt x="123" y="7"/>
                    <a:pt x="125" y="9"/>
                  </a:cubicBezTo>
                  <a:lnTo>
                    <a:pt x="146" y="21"/>
                  </a:lnTo>
                  <a:cubicBezTo>
                    <a:pt x="149" y="22"/>
                    <a:pt x="152" y="25"/>
                    <a:pt x="154" y="27"/>
                  </a:cubicBezTo>
                  <a:lnTo>
                    <a:pt x="167" y="45"/>
                  </a:lnTo>
                  <a:cubicBezTo>
                    <a:pt x="169" y="48"/>
                    <a:pt x="170" y="51"/>
                    <a:pt x="171" y="54"/>
                  </a:cubicBezTo>
                  <a:lnTo>
                    <a:pt x="176" y="75"/>
                  </a:lnTo>
                  <a:cubicBezTo>
                    <a:pt x="177" y="78"/>
                    <a:pt x="177" y="82"/>
                    <a:pt x="176" y="86"/>
                  </a:cubicBezTo>
                  <a:lnTo>
                    <a:pt x="171" y="108"/>
                  </a:lnTo>
                  <a:cubicBezTo>
                    <a:pt x="170" y="111"/>
                    <a:pt x="169" y="114"/>
                    <a:pt x="167" y="117"/>
                  </a:cubicBezTo>
                  <a:lnTo>
                    <a:pt x="154" y="135"/>
                  </a:lnTo>
                  <a:cubicBezTo>
                    <a:pt x="152" y="137"/>
                    <a:pt x="149" y="140"/>
                    <a:pt x="146" y="141"/>
                  </a:cubicBezTo>
                  <a:lnTo>
                    <a:pt x="125" y="153"/>
                  </a:lnTo>
                  <a:cubicBezTo>
                    <a:pt x="123" y="155"/>
                    <a:pt x="120" y="156"/>
                    <a:pt x="117" y="156"/>
                  </a:cubicBezTo>
                  <a:lnTo>
                    <a:pt x="92" y="160"/>
                  </a:lnTo>
                  <a:cubicBezTo>
                    <a:pt x="90" y="161"/>
                    <a:pt x="87" y="161"/>
                    <a:pt x="85" y="160"/>
                  </a:cubicBezTo>
                  <a:lnTo>
                    <a:pt x="60" y="156"/>
                  </a:lnTo>
                  <a:cubicBezTo>
                    <a:pt x="57" y="156"/>
                    <a:pt x="54" y="155"/>
                    <a:pt x="51" y="153"/>
                  </a:cubicBezTo>
                  <a:lnTo>
                    <a:pt x="31" y="141"/>
                  </a:lnTo>
                  <a:cubicBezTo>
                    <a:pt x="29" y="140"/>
                    <a:pt x="26" y="138"/>
                    <a:pt x="25" y="135"/>
                  </a:cubicBezTo>
                  <a:lnTo>
                    <a:pt x="11" y="117"/>
                  </a:lnTo>
                  <a:cubicBezTo>
                    <a:pt x="8" y="114"/>
                    <a:pt x="7" y="111"/>
                    <a:pt x="6" y="108"/>
                  </a:cubicBezTo>
                  <a:lnTo>
                    <a:pt x="1" y="86"/>
                  </a:lnTo>
                  <a:close/>
                  <a:moveTo>
                    <a:pt x="53" y="97"/>
                  </a:moveTo>
                  <a:lnTo>
                    <a:pt x="48" y="88"/>
                  </a:lnTo>
                  <a:lnTo>
                    <a:pt x="62" y="106"/>
                  </a:lnTo>
                  <a:lnTo>
                    <a:pt x="56" y="100"/>
                  </a:lnTo>
                  <a:lnTo>
                    <a:pt x="76" y="112"/>
                  </a:lnTo>
                  <a:lnTo>
                    <a:pt x="67" y="109"/>
                  </a:lnTo>
                  <a:lnTo>
                    <a:pt x="92" y="113"/>
                  </a:lnTo>
                  <a:lnTo>
                    <a:pt x="85" y="113"/>
                  </a:lnTo>
                  <a:lnTo>
                    <a:pt x="110" y="109"/>
                  </a:lnTo>
                  <a:lnTo>
                    <a:pt x="102" y="112"/>
                  </a:lnTo>
                  <a:lnTo>
                    <a:pt x="123" y="100"/>
                  </a:lnTo>
                  <a:lnTo>
                    <a:pt x="115" y="106"/>
                  </a:lnTo>
                  <a:lnTo>
                    <a:pt x="128" y="88"/>
                  </a:lnTo>
                  <a:lnTo>
                    <a:pt x="124" y="97"/>
                  </a:lnTo>
                  <a:lnTo>
                    <a:pt x="129" y="75"/>
                  </a:lnTo>
                  <a:lnTo>
                    <a:pt x="129" y="86"/>
                  </a:lnTo>
                  <a:lnTo>
                    <a:pt x="124" y="65"/>
                  </a:lnTo>
                  <a:lnTo>
                    <a:pt x="128" y="74"/>
                  </a:lnTo>
                  <a:lnTo>
                    <a:pt x="115" y="56"/>
                  </a:lnTo>
                  <a:lnTo>
                    <a:pt x="123" y="62"/>
                  </a:lnTo>
                  <a:lnTo>
                    <a:pt x="102" y="50"/>
                  </a:lnTo>
                  <a:lnTo>
                    <a:pt x="109" y="53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68" y="53"/>
                  </a:lnTo>
                  <a:lnTo>
                    <a:pt x="76" y="50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48" y="74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75"/>
                  </a:lnTo>
                  <a:lnTo>
                    <a:pt x="53" y="97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9">
              <a:extLst>
                <a:ext uri="{FF2B5EF4-FFF2-40B4-BE49-F238E27FC236}">
                  <a16:creationId xmlns:a16="http://schemas.microsoft.com/office/drawing/2014/main" xmlns="" id="{C0EA517E-EF47-401C-9FDC-9CB2F2A80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457" y="2580586"/>
              <a:ext cx="55563" cy="49213"/>
            </a:xfrm>
            <a:custGeom>
              <a:avLst/>
              <a:gdLst>
                <a:gd name="T0" fmla="*/ 0 w 128"/>
                <a:gd name="T1" fmla="*/ 56 h 112"/>
                <a:gd name="T2" fmla="*/ 64 w 128"/>
                <a:gd name="T3" fmla="*/ 0 h 112"/>
                <a:gd name="T4" fmla="*/ 64 w 128"/>
                <a:gd name="T5" fmla="*/ 0 h 112"/>
                <a:gd name="T6" fmla="*/ 64 w 128"/>
                <a:gd name="T7" fmla="*/ 0 h 112"/>
                <a:gd name="T8" fmla="*/ 128 w 128"/>
                <a:gd name="T9" fmla="*/ 56 h 112"/>
                <a:gd name="T10" fmla="*/ 128 w 128"/>
                <a:gd name="T11" fmla="*/ 56 h 112"/>
                <a:gd name="T12" fmla="*/ 128 w 128"/>
                <a:gd name="T13" fmla="*/ 56 h 112"/>
                <a:gd name="T14" fmla="*/ 64 w 128"/>
                <a:gd name="T15" fmla="*/ 112 h 112"/>
                <a:gd name="T16" fmla="*/ 64 w 128"/>
                <a:gd name="T17" fmla="*/ 112 h 112"/>
                <a:gd name="T18" fmla="*/ 64 w 128"/>
                <a:gd name="T19" fmla="*/ 112 h 112"/>
                <a:gd name="T20" fmla="*/ 0 w 128"/>
                <a:gd name="T21" fmla="*/ 56 h 112"/>
                <a:gd name="T22" fmla="*/ 0 w 128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0" y="56"/>
                  </a:moveTo>
                  <a:cubicBezTo>
                    <a:pt x="0" y="26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lnTo>
                    <a:pt x="128" y="56"/>
                  </a:lnTo>
                  <a:cubicBezTo>
                    <a:pt x="128" y="87"/>
                    <a:pt x="100" y="112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12"/>
                  </a:lnTo>
                  <a:cubicBezTo>
                    <a:pt x="29" y="112"/>
                    <a:pt x="0" y="8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20">
              <a:extLst>
                <a:ext uri="{FF2B5EF4-FFF2-40B4-BE49-F238E27FC236}">
                  <a16:creationId xmlns:a16="http://schemas.microsoft.com/office/drawing/2014/main" xmlns="" id="{FA3EBB90-2AE3-4B84-97BF-99B222C57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932" y="2571061"/>
              <a:ext cx="76200" cy="69850"/>
            </a:xfrm>
            <a:custGeom>
              <a:avLst/>
              <a:gdLst>
                <a:gd name="T0" fmla="*/ 1 w 177"/>
                <a:gd name="T1" fmla="*/ 75 h 161"/>
                <a:gd name="T2" fmla="*/ 11 w 177"/>
                <a:gd name="T3" fmla="*/ 45 h 161"/>
                <a:gd name="T4" fmla="*/ 31 w 177"/>
                <a:gd name="T5" fmla="*/ 21 h 161"/>
                <a:gd name="T6" fmla="*/ 59 w 177"/>
                <a:gd name="T7" fmla="*/ 6 h 161"/>
                <a:gd name="T8" fmla="*/ 93 w 177"/>
                <a:gd name="T9" fmla="*/ 1 h 161"/>
                <a:gd name="T10" fmla="*/ 125 w 177"/>
                <a:gd name="T11" fmla="*/ 9 h 161"/>
                <a:gd name="T12" fmla="*/ 154 w 177"/>
                <a:gd name="T13" fmla="*/ 27 h 161"/>
                <a:gd name="T14" fmla="*/ 171 w 177"/>
                <a:gd name="T15" fmla="*/ 54 h 161"/>
                <a:gd name="T16" fmla="*/ 176 w 177"/>
                <a:gd name="T17" fmla="*/ 86 h 161"/>
                <a:gd name="T18" fmla="*/ 167 w 177"/>
                <a:gd name="T19" fmla="*/ 117 h 161"/>
                <a:gd name="T20" fmla="*/ 146 w 177"/>
                <a:gd name="T21" fmla="*/ 141 h 161"/>
                <a:gd name="T22" fmla="*/ 117 w 177"/>
                <a:gd name="T23" fmla="*/ 156 h 161"/>
                <a:gd name="T24" fmla="*/ 85 w 177"/>
                <a:gd name="T25" fmla="*/ 160 h 161"/>
                <a:gd name="T26" fmla="*/ 51 w 177"/>
                <a:gd name="T27" fmla="*/ 153 h 161"/>
                <a:gd name="T28" fmla="*/ 25 w 177"/>
                <a:gd name="T29" fmla="*/ 135 h 161"/>
                <a:gd name="T30" fmla="*/ 6 w 177"/>
                <a:gd name="T31" fmla="*/ 108 h 161"/>
                <a:gd name="T32" fmla="*/ 53 w 177"/>
                <a:gd name="T33" fmla="*/ 97 h 161"/>
                <a:gd name="T34" fmla="*/ 62 w 177"/>
                <a:gd name="T35" fmla="*/ 106 h 161"/>
                <a:gd name="T36" fmla="*/ 76 w 177"/>
                <a:gd name="T37" fmla="*/ 112 h 161"/>
                <a:gd name="T38" fmla="*/ 92 w 177"/>
                <a:gd name="T39" fmla="*/ 113 h 161"/>
                <a:gd name="T40" fmla="*/ 110 w 177"/>
                <a:gd name="T41" fmla="*/ 109 h 161"/>
                <a:gd name="T42" fmla="*/ 123 w 177"/>
                <a:gd name="T43" fmla="*/ 100 h 161"/>
                <a:gd name="T44" fmla="*/ 128 w 177"/>
                <a:gd name="T45" fmla="*/ 88 h 161"/>
                <a:gd name="T46" fmla="*/ 129 w 177"/>
                <a:gd name="T47" fmla="*/ 75 h 161"/>
                <a:gd name="T48" fmla="*/ 124 w 177"/>
                <a:gd name="T49" fmla="*/ 65 h 161"/>
                <a:gd name="T50" fmla="*/ 115 w 177"/>
                <a:gd name="T51" fmla="*/ 56 h 161"/>
                <a:gd name="T52" fmla="*/ 102 w 177"/>
                <a:gd name="T53" fmla="*/ 50 h 161"/>
                <a:gd name="T54" fmla="*/ 84 w 177"/>
                <a:gd name="T55" fmla="*/ 48 h 161"/>
                <a:gd name="T56" fmla="*/ 68 w 177"/>
                <a:gd name="T57" fmla="*/ 53 h 161"/>
                <a:gd name="T58" fmla="*/ 56 w 177"/>
                <a:gd name="T59" fmla="*/ 62 h 161"/>
                <a:gd name="T60" fmla="*/ 48 w 177"/>
                <a:gd name="T61" fmla="*/ 74 h 161"/>
                <a:gd name="T62" fmla="*/ 48 w 177"/>
                <a:gd name="T63" fmla="*/ 86 h 161"/>
                <a:gd name="T64" fmla="*/ 53 w 177"/>
                <a:gd name="T65" fmla="*/ 9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1">
                  <a:moveTo>
                    <a:pt x="1" y="86"/>
                  </a:moveTo>
                  <a:cubicBezTo>
                    <a:pt x="0" y="82"/>
                    <a:pt x="0" y="78"/>
                    <a:pt x="1" y="75"/>
                  </a:cubicBezTo>
                  <a:lnTo>
                    <a:pt x="6" y="54"/>
                  </a:lnTo>
                  <a:cubicBezTo>
                    <a:pt x="7" y="51"/>
                    <a:pt x="8" y="47"/>
                    <a:pt x="11" y="45"/>
                  </a:cubicBezTo>
                  <a:lnTo>
                    <a:pt x="25" y="27"/>
                  </a:lnTo>
                  <a:cubicBezTo>
                    <a:pt x="26" y="24"/>
                    <a:pt x="29" y="22"/>
                    <a:pt x="31" y="21"/>
                  </a:cubicBezTo>
                  <a:lnTo>
                    <a:pt x="51" y="9"/>
                  </a:lnTo>
                  <a:cubicBezTo>
                    <a:pt x="53" y="7"/>
                    <a:pt x="56" y="6"/>
                    <a:pt x="59" y="6"/>
                  </a:cubicBezTo>
                  <a:lnTo>
                    <a:pt x="84" y="1"/>
                  </a:lnTo>
                  <a:cubicBezTo>
                    <a:pt x="87" y="0"/>
                    <a:pt x="90" y="0"/>
                    <a:pt x="93" y="1"/>
                  </a:cubicBezTo>
                  <a:lnTo>
                    <a:pt x="118" y="6"/>
                  </a:lnTo>
                  <a:cubicBezTo>
                    <a:pt x="121" y="6"/>
                    <a:pt x="123" y="7"/>
                    <a:pt x="125" y="9"/>
                  </a:cubicBezTo>
                  <a:lnTo>
                    <a:pt x="146" y="21"/>
                  </a:lnTo>
                  <a:cubicBezTo>
                    <a:pt x="149" y="22"/>
                    <a:pt x="152" y="25"/>
                    <a:pt x="154" y="27"/>
                  </a:cubicBezTo>
                  <a:lnTo>
                    <a:pt x="167" y="45"/>
                  </a:lnTo>
                  <a:cubicBezTo>
                    <a:pt x="169" y="48"/>
                    <a:pt x="170" y="51"/>
                    <a:pt x="171" y="54"/>
                  </a:cubicBezTo>
                  <a:lnTo>
                    <a:pt x="176" y="75"/>
                  </a:lnTo>
                  <a:cubicBezTo>
                    <a:pt x="177" y="78"/>
                    <a:pt x="177" y="82"/>
                    <a:pt x="176" y="86"/>
                  </a:cubicBezTo>
                  <a:lnTo>
                    <a:pt x="171" y="108"/>
                  </a:lnTo>
                  <a:cubicBezTo>
                    <a:pt x="170" y="111"/>
                    <a:pt x="169" y="114"/>
                    <a:pt x="167" y="117"/>
                  </a:cubicBezTo>
                  <a:lnTo>
                    <a:pt x="154" y="135"/>
                  </a:lnTo>
                  <a:cubicBezTo>
                    <a:pt x="152" y="137"/>
                    <a:pt x="149" y="140"/>
                    <a:pt x="146" y="141"/>
                  </a:cubicBezTo>
                  <a:lnTo>
                    <a:pt x="125" y="153"/>
                  </a:lnTo>
                  <a:cubicBezTo>
                    <a:pt x="123" y="155"/>
                    <a:pt x="120" y="156"/>
                    <a:pt x="117" y="156"/>
                  </a:cubicBezTo>
                  <a:lnTo>
                    <a:pt x="92" y="160"/>
                  </a:lnTo>
                  <a:cubicBezTo>
                    <a:pt x="90" y="161"/>
                    <a:pt x="87" y="161"/>
                    <a:pt x="85" y="160"/>
                  </a:cubicBezTo>
                  <a:lnTo>
                    <a:pt x="60" y="156"/>
                  </a:lnTo>
                  <a:cubicBezTo>
                    <a:pt x="57" y="156"/>
                    <a:pt x="54" y="155"/>
                    <a:pt x="51" y="153"/>
                  </a:cubicBezTo>
                  <a:lnTo>
                    <a:pt x="31" y="141"/>
                  </a:lnTo>
                  <a:cubicBezTo>
                    <a:pt x="29" y="140"/>
                    <a:pt x="26" y="138"/>
                    <a:pt x="25" y="135"/>
                  </a:cubicBezTo>
                  <a:lnTo>
                    <a:pt x="11" y="117"/>
                  </a:lnTo>
                  <a:cubicBezTo>
                    <a:pt x="8" y="114"/>
                    <a:pt x="7" y="111"/>
                    <a:pt x="6" y="108"/>
                  </a:cubicBezTo>
                  <a:lnTo>
                    <a:pt x="1" y="86"/>
                  </a:lnTo>
                  <a:close/>
                  <a:moveTo>
                    <a:pt x="53" y="97"/>
                  </a:moveTo>
                  <a:lnTo>
                    <a:pt x="48" y="88"/>
                  </a:lnTo>
                  <a:lnTo>
                    <a:pt x="62" y="106"/>
                  </a:lnTo>
                  <a:lnTo>
                    <a:pt x="56" y="100"/>
                  </a:lnTo>
                  <a:lnTo>
                    <a:pt x="76" y="112"/>
                  </a:lnTo>
                  <a:lnTo>
                    <a:pt x="67" y="109"/>
                  </a:lnTo>
                  <a:lnTo>
                    <a:pt x="92" y="113"/>
                  </a:lnTo>
                  <a:lnTo>
                    <a:pt x="85" y="113"/>
                  </a:lnTo>
                  <a:lnTo>
                    <a:pt x="110" y="109"/>
                  </a:lnTo>
                  <a:lnTo>
                    <a:pt x="102" y="112"/>
                  </a:lnTo>
                  <a:lnTo>
                    <a:pt x="123" y="100"/>
                  </a:lnTo>
                  <a:lnTo>
                    <a:pt x="115" y="106"/>
                  </a:lnTo>
                  <a:lnTo>
                    <a:pt x="128" y="88"/>
                  </a:lnTo>
                  <a:lnTo>
                    <a:pt x="124" y="97"/>
                  </a:lnTo>
                  <a:lnTo>
                    <a:pt x="129" y="75"/>
                  </a:lnTo>
                  <a:lnTo>
                    <a:pt x="129" y="86"/>
                  </a:lnTo>
                  <a:lnTo>
                    <a:pt x="124" y="65"/>
                  </a:lnTo>
                  <a:lnTo>
                    <a:pt x="128" y="74"/>
                  </a:lnTo>
                  <a:lnTo>
                    <a:pt x="115" y="56"/>
                  </a:lnTo>
                  <a:lnTo>
                    <a:pt x="123" y="62"/>
                  </a:lnTo>
                  <a:lnTo>
                    <a:pt x="102" y="50"/>
                  </a:lnTo>
                  <a:lnTo>
                    <a:pt x="109" y="53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68" y="53"/>
                  </a:lnTo>
                  <a:lnTo>
                    <a:pt x="76" y="50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48" y="74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75"/>
                  </a:lnTo>
                  <a:lnTo>
                    <a:pt x="53" y="97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xmlns="" id="{E5FD9CCB-71DB-447E-B573-F6FD4D824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394" y="2580586"/>
              <a:ext cx="55563" cy="49213"/>
            </a:xfrm>
            <a:custGeom>
              <a:avLst/>
              <a:gdLst>
                <a:gd name="T0" fmla="*/ 0 w 128"/>
                <a:gd name="T1" fmla="*/ 56 h 112"/>
                <a:gd name="T2" fmla="*/ 64 w 128"/>
                <a:gd name="T3" fmla="*/ 0 h 112"/>
                <a:gd name="T4" fmla="*/ 64 w 128"/>
                <a:gd name="T5" fmla="*/ 0 h 112"/>
                <a:gd name="T6" fmla="*/ 64 w 128"/>
                <a:gd name="T7" fmla="*/ 0 h 112"/>
                <a:gd name="T8" fmla="*/ 128 w 128"/>
                <a:gd name="T9" fmla="*/ 56 h 112"/>
                <a:gd name="T10" fmla="*/ 128 w 128"/>
                <a:gd name="T11" fmla="*/ 56 h 112"/>
                <a:gd name="T12" fmla="*/ 128 w 128"/>
                <a:gd name="T13" fmla="*/ 56 h 112"/>
                <a:gd name="T14" fmla="*/ 64 w 128"/>
                <a:gd name="T15" fmla="*/ 112 h 112"/>
                <a:gd name="T16" fmla="*/ 64 w 128"/>
                <a:gd name="T17" fmla="*/ 112 h 112"/>
                <a:gd name="T18" fmla="*/ 64 w 128"/>
                <a:gd name="T19" fmla="*/ 112 h 112"/>
                <a:gd name="T20" fmla="*/ 0 w 128"/>
                <a:gd name="T21" fmla="*/ 56 h 112"/>
                <a:gd name="T22" fmla="*/ 0 w 128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0" y="56"/>
                  </a:moveTo>
                  <a:cubicBezTo>
                    <a:pt x="0" y="26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lnTo>
                    <a:pt x="128" y="56"/>
                  </a:lnTo>
                  <a:cubicBezTo>
                    <a:pt x="128" y="87"/>
                    <a:pt x="100" y="112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12"/>
                  </a:lnTo>
                  <a:cubicBezTo>
                    <a:pt x="29" y="112"/>
                    <a:pt x="0" y="8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xmlns="" id="{31D192F5-8DA9-4687-BCC7-A8F3F722A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3869" y="2571061"/>
              <a:ext cx="76200" cy="69850"/>
            </a:xfrm>
            <a:custGeom>
              <a:avLst/>
              <a:gdLst>
                <a:gd name="T0" fmla="*/ 1 w 177"/>
                <a:gd name="T1" fmla="*/ 75 h 161"/>
                <a:gd name="T2" fmla="*/ 11 w 177"/>
                <a:gd name="T3" fmla="*/ 45 h 161"/>
                <a:gd name="T4" fmla="*/ 31 w 177"/>
                <a:gd name="T5" fmla="*/ 21 h 161"/>
                <a:gd name="T6" fmla="*/ 59 w 177"/>
                <a:gd name="T7" fmla="*/ 6 h 161"/>
                <a:gd name="T8" fmla="*/ 93 w 177"/>
                <a:gd name="T9" fmla="*/ 1 h 161"/>
                <a:gd name="T10" fmla="*/ 125 w 177"/>
                <a:gd name="T11" fmla="*/ 9 h 161"/>
                <a:gd name="T12" fmla="*/ 154 w 177"/>
                <a:gd name="T13" fmla="*/ 27 h 161"/>
                <a:gd name="T14" fmla="*/ 171 w 177"/>
                <a:gd name="T15" fmla="*/ 54 h 161"/>
                <a:gd name="T16" fmla="*/ 176 w 177"/>
                <a:gd name="T17" fmla="*/ 86 h 161"/>
                <a:gd name="T18" fmla="*/ 167 w 177"/>
                <a:gd name="T19" fmla="*/ 117 h 161"/>
                <a:gd name="T20" fmla="*/ 146 w 177"/>
                <a:gd name="T21" fmla="*/ 141 h 161"/>
                <a:gd name="T22" fmla="*/ 117 w 177"/>
                <a:gd name="T23" fmla="*/ 156 h 161"/>
                <a:gd name="T24" fmla="*/ 85 w 177"/>
                <a:gd name="T25" fmla="*/ 160 h 161"/>
                <a:gd name="T26" fmla="*/ 51 w 177"/>
                <a:gd name="T27" fmla="*/ 153 h 161"/>
                <a:gd name="T28" fmla="*/ 25 w 177"/>
                <a:gd name="T29" fmla="*/ 135 h 161"/>
                <a:gd name="T30" fmla="*/ 6 w 177"/>
                <a:gd name="T31" fmla="*/ 108 h 161"/>
                <a:gd name="T32" fmla="*/ 53 w 177"/>
                <a:gd name="T33" fmla="*/ 97 h 161"/>
                <a:gd name="T34" fmla="*/ 62 w 177"/>
                <a:gd name="T35" fmla="*/ 106 h 161"/>
                <a:gd name="T36" fmla="*/ 76 w 177"/>
                <a:gd name="T37" fmla="*/ 112 h 161"/>
                <a:gd name="T38" fmla="*/ 92 w 177"/>
                <a:gd name="T39" fmla="*/ 113 h 161"/>
                <a:gd name="T40" fmla="*/ 110 w 177"/>
                <a:gd name="T41" fmla="*/ 109 h 161"/>
                <a:gd name="T42" fmla="*/ 123 w 177"/>
                <a:gd name="T43" fmla="*/ 100 h 161"/>
                <a:gd name="T44" fmla="*/ 128 w 177"/>
                <a:gd name="T45" fmla="*/ 88 h 161"/>
                <a:gd name="T46" fmla="*/ 129 w 177"/>
                <a:gd name="T47" fmla="*/ 75 h 161"/>
                <a:gd name="T48" fmla="*/ 124 w 177"/>
                <a:gd name="T49" fmla="*/ 65 h 161"/>
                <a:gd name="T50" fmla="*/ 115 w 177"/>
                <a:gd name="T51" fmla="*/ 56 h 161"/>
                <a:gd name="T52" fmla="*/ 102 w 177"/>
                <a:gd name="T53" fmla="*/ 50 h 161"/>
                <a:gd name="T54" fmla="*/ 84 w 177"/>
                <a:gd name="T55" fmla="*/ 48 h 161"/>
                <a:gd name="T56" fmla="*/ 68 w 177"/>
                <a:gd name="T57" fmla="*/ 53 h 161"/>
                <a:gd name="T58" fmla="*/ 56 w 177"/>
                <a:gd name="T59" fmla="*/ 62 h 161"/>
                <a:gd name="T60" fmla="*/ 48 w 177"/>
                <a:gd name="T61" fmla="*/ 74 h 161"/>
                <a:gd name="T62" fmla="*/ 48 w 177"/>
                <a:gd name="T63" fmla="*/ 86 h 161"/>
                <a:gd name="T64" fmla="*/ 53 w 177"/>
                <a:gd name="T65" fmla="*/ 9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1">
                  <a:moveTo>
                    <a:pt x="1" y="86"/>
                  </a:moveTo>
                  <a:cubicBezTo>
                    <a:pt x="0" y="82"/>
                    <a:pt x="0" y="78"/>
                    <a:pt x="1" y="75"/>
                  </a:cubicBezTo>
                  <a:lnTo>
                    <a:pt x="6" y="54"/>
                  </a:lnTo>
                  <a:cubicBezTo>
                    <a:pt x="7" y="51"/>
                    <a:pt x="8" y="47"/>
                    <a:pt x="11" y="45"/>
                  </a:cubicBezTo>
                  <a:lnTo>
                    <a:pt x="25" y="27"/>
                  </a:lnTo>
                  <a:cubicBezTo>
                    <a:pt x="26" y="24"/>
                    <a:pt x="29" y="22"/>
                    <a:pt x="31" y="21"/>
                  </a:cubicBezTo>
                  <a:lnTo>
                    <a:pt x="51" y="9"/>
                  </a:lnTo>
                  <a:cubicBezTo>
                    <a:pt x="53" y="7"/>
                    <a:pt x="56" y="6"/>
                    <a:pt x="59" y="6"/>
                  </a:cubicBezTo>
                  <a:lnTo>
                    <a:pt x="84" y="1"/>
                  </a:lnTo>
                  <a:cubicBezTo>
                    <a:pt x="87" y="0"/>
                    <a:pt x="90" y="0"/>
                    <a:pt x="93" y="1"/>
                  </a:cubicBezTo>
                  <a:lnTo>
                    <a:pt x="118" y="6"/>
                  </a:lnTo>
                  <a:cubicBezTo>
                    <a:pt x="121" y="6"/>
                    <a:pt x="123" y="7"/>
                    <a:pt x="125" y="9"/>
                  </a:cubicBezTo>
                  <a:lnTo>
                    <a:pt x="146" y="21"/>
                  </a:lnTo>
                  <a:cubicBezTo>
                    <a:pt x="149" y="22"/>
                    <a:pt x="152" y="25"/>
                    <a:pt x="154" y="27"/>
                  </a:cubicBezTo>
                  <a:lnTo>
                    <a:pt x="167" y="45"/>
                  </a:lnTo>
                  <a:cubicBezTo>
                    <a:pt x="169" y="48"/>
                    <a:pt x="170" y="51"/>
                    <a:pt x="171" y="54"/>
                  </a:cubicBezTo>
                  <a:lnTo>
                    <a:pt x="176" y="75"/>
                  </a:lnTo>
                  <a:cubicBezTo>
                    <a:pt x="177" y="78"/>
                    <a:pt x="177" y="82"/>
                    <a:pt x="176" y="86"/>
                  </a:cubicBezTo>
                  <a:lnTo>
                    <a:pt x="171" y="108"/>
                  </a:lnTo>
                  <a:cubicBezTo>
                    <a:pt x="170" y="111"/>
                    <a:pt x="169" y="114"/>
                    <a:pt x="167" y="117"/>
                  </a:cubicBezTo>
                  <a:lnTo>
                    <a:pt x="154" y="135"/>
                  </a:lnTo>
                  <a:cubicBezTo>
                    <a:pt x="152" y="137"/>
                    <a:pt x="149" y="140"/>
                    <a:pt x="146" y="141"/>
                  </a:cubicBezTo>
                  <a:lnTo>
                    <a:pt x="125" y="153"/>
                  </a:lnTo>
                  <a:cubicBezTo>
                    <a:pt x="123" y="155"/>
                    <a:pt x="120" y="156"/>
                    <a:pt x="117" y="156"/>
                  </a:cubicBezTo>
                  <a:lnTo>
                    <a:pt x="92" y="160"/>
                  </a:lnTo>
                  <a:cubicBezTo>
                    <a:pt x="90" y="161"/>
                    <a:pt x="87" y="161"/>
                    <a:pt x="85" y="160"/>
                  </a:cubicBezTo>
                  <a:lnTo>
                    <a:pt x="60" y="156"/>
                  </a:lnTo>
                  <a:cubicBezTo>
                    <a:pt x="57" y="156"/>
                    <a:pt x="54" y="155"/>
                    <a:pt x="51" y="153"/>
                  </a:cubicBezTo>
                  <a:lnTo>
                    <a:pt x="31" y="141"/>
                  </a:lnTo>
                  <a:cubicBezTo>
                    <a:pt x="29" y="140"/>
                    <a:pt x="26" y="138"/>
                    <a:pt x="25" y="135"/>
                  </a:cubicBezTo>
                  <a:lnTo>
                    <a:pt x="11" y="117"/>
                  </a:lnTo>
                  <a:cubicBezTo>
                    <a:pt x="8" y="114"/>
                    <a:pt x="7" y="111"/>
                    <a:pt x="6" y="108"/>
                  </a:cubicBezTo>
                  <a:lnTo>
                    <a:pt x="1" y="86"/>
                  </a:lnTo>
                  <a:close/>
                  <a:moveTo>
                    <a:pt x="53" y="97"/>
                  </a:moveTo>
                  <a:lnTo>
                    <a:pt x="48" y="88"/>
                  </a:lnTo>
                  <a:lnTo>
                    <a:pt x="62" y="106"/>
                  </a:lnTo>
                  <a:lnTo>
                    <a:pt x="56" y="100"/>
                  </a:lnTo>
                  <a:lnTo>
                    <a:pt x="76" y="112"/>
                  </a:lnTo>
                  <a:lnTo>
                    <a:pt x="67" y="109"/>
                  </a:lnTo>
                  <a:lnTo>
                    <a:pt x="92" y="113"/>
                  </a:lnTo>
                  <a:lnTo>
                    <a:pt x="85" y="113"/>
                  </a:lnTo>
                  <a:lnTo>
                    <a:pt x="110" y="109"/>
                  </a:lnTo>
                  <a:lnTo>
                    <a:pt x="102" y="112"/>
                  </a:lnTo>
                  <a:lnTo>
                    <a:pt x="123" y="100"/>
                  </a:lnTo>
                  <a:lnTo>
                    <a:pt x="115" y="106"/>
                  </a:lnTo>
                  <a:lnTo>
                    <a:pt x="128" y="88"/>
                  </a:lnTo>
                  <a:lnTo>
                    <a:pt x="124" y="97"/>
                  </a:lnTo>
                  <a:lnTo>
                    <a:pt x="129" y="75"/>
                  </a:lnTo>
                  <a:lnTo>
                    <a:pt x="129" y="86"/>
                  </a:lnTo>
                  <a:lnTo>
                    <a:pt x="124" y="65"/>
                  </a:lnTo>
                  <a:lnTo>
                    <a:pt x="128" y="74"/>
                  </a:lnTo>
                  <a:lnTo>
                    <a:pt x="115" y="56"/>
                  </a:lnTo>
                  <a:lnTo>
                    <a:pt x="123" y="62"/>
                  </a:lnTo>
                  <a:lnTo>
                    <a:pt x="102" y="50"/>
                  </a:lnTo>
                  <a:lnTo>
                    <a:pt x="109" y="53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68" y="53"/>
                  </a:lnTo>
                  <a:lnTo>
                    <a:pt x="76" y="50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48" y="74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75"/>
                  </a:lnTo>
                  <a:lnTo>
                    <a:pt x="53" y="97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3">
              <a:extLst>
                <a:ext uri="{FF2B5EF4-FFF2-40B4-BE49-F238E27FC236}">
                  <a16:creationId xmlns:a16="http://schemas.microsoft.com/office/drawing/2014/main" xmlns="" id="{F492AB29-9C3A-4D2A-8592-A2ED3D5B4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082" y="2580586"/>
              <a:ext cx="55563" cy="49213"/>
            </a:xfrm>
            <a:custGeom>
              <a:avLst/>
              <a:gdLst>
                <a:gd name="T0" fmla="*/ 0 w 128"/>
                <a:gd name="T1" fmla="*/ 56 h 112"/>
                <a:gd name="T2" fmla="*/ 64 w 128"/>
                <a:gd name="T3" fmla="*/ 0 h 112"/>
                <a:gd name="T4" fmla="*/ 64 w 128"/>
                <a:gd name="T5" fmla="*/ 0 h 112"/>
                <a:gd name="T6" fmla="*/ 64 w 128"/>
                <a:gd name="T7" fmla="*/ 0 h 112"/>
                <a:gd name="T8" fmla="*/ 128 w 128"/>
                <a:gd name="T9" fmla="*/ 56 h 112"/>
                <a:gd name="T10" fmla="*/ 128 w 128"/>
                <a:gd name="T11" fmla="*/ 56 h 112"/>
                <a:gd name="T12" fmla="*/ 128 w 128"/>
                <a:gd name="T13" fmla="*/ 56 h 112"/>
                <a:gd name="T14" fmla="*/ 64 w 128"/>
                <a:gd name="T15" fmla="*/ 112 h 112"/>
                <a:gd name="T16" fmla="*/ 64 w 128"/>
                <a:gd name="T17" fmla="*/ 112 h 112"/>
                <a:gd name="T18" fmla="*/ 64 w 128"/>
                <a:gd name="T19" fmla="*/ 112 h 112"/>
                <a:gd name="T20" fmla="*/ 0 w 128"/>
                <a:gd name="T21" fmla="*/ 56 h 112"/>
                <a:gd name="T22" fmla="*/ 0 w 128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0" y="56"/>
                  </a:moveTo>
                  <a:cubicBezTo>
                    <a:pt x="0" y="26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lnTo>
                    <a:pt x="128" y="56"/>
                  </a:lnTo>
                  <a:cubicBezTo>
                    <a:pt x="128" y="87"/>
                    <a:pt x="100" y="112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12"/>
                  </a:lnTo>
                  <a:cubicBezTo>
                    <a:pt x="29" y="112"/>
                    <a:pt x="0" y="8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4">
              <a:extLst>
                <a:ext uri="{FF2B5EF4-FFF2-40B4-BE49-F238E27FC236}">
                  <a16:creationId xmlns:a16="http://schemas.microsoft.com/office/drawing/2014/main" xmlns="" id="{B8878820-975B-49FB-B1B2-E66AA108D1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557" y="2571061"/>
              <a:ext cx="76200" cy="69850"/>
            </a:xfrm>
            <a:custGeom>
              <a:avLst/>
              <a:gdLst>
                <a:gd name="T0" fmla="*/ 1 w 177"/>
                <a:gd name="T1" fmla="*/ 75 h 161"/>
                <a:gd name="T2" fmla="*/ 11 w 177"/>
                <a:gd name="T3" fmla="*/ 45 h 161"/>
                <a:gd name="T4" fmla="*/ 31 w 177"/>
                <a:gd name="T5" fmla="*/ 21 h 161"/>
                <a:gd name="T6" fmla="*/ 59 w 177"/>
                <a:gd name="T7" fmla="*/ 6 h 161"/>
                <a:gd name="T8" fmla="*/ 93 w 177"/>
                <a:gd name="T9" fmla="*/ 1 h 161"/>
                <a:gd name="T10" fmla="*/ 125 w 177"/>
                <a:gd name="T11" fmla="*/ 9 h 161"/>
                <a:gd name="T12" fmla="*/ 154 w 177"/>
                <a:gd name="T13" fmla="*/ 27 h 161"/>
                <a:gd name="T14" fmla="*/ 171 w 177"/>
                <a:gd name="T15" fmla="*/ 54 h 161"/>
                <a:gd name="T16" fmla="*/ 176 w 177"/>
                <a:gd name="T17" fmla="*/ 86 h 161"/>
                <a:gd name="T18" fmla="*/ 167 w 177"/>
                <a:gd name="T19" fmla="*/ 117 h 161"/>
                <a:gd name="T20" fmla="*/ 146 w 177"/>
                <a:gd name="T21" fmla="*/ 141 h 161"/>
                <a:gd name="T22" fmla="*/ 117 w 177"/>
                <a:gd name="T23" fmla="*/ 156 h 161"/>
                <a:gd name="T24" fmla="*/ 85 w 177"/>
                <a:gd name="T25" fmla="*/ 160 h 161"/>
                <a:gd name="T26" fmla="*/ 51 w 177"/>
                <a:gd name="T27" fmla="*/ 153 h 161"/>
                <a:gd name="T28" fmla="*/ 25 w 177"/>
                <a:gd name="T29" fmla="*/ 135 h 161"/>
                <a:gd name="T30" fmla="*/ 6 w 177"/>
                <a:gd name="T31" fmla="*/ 108 h 161"/>
                <a:gd name="T32" fmla="*/ 53 w 177"/>
                <a:gd name="T33" fmla="*/ 97 h 161"/>
                <a:gd name="T34" fmla="*/ 62 w 177"/>
                <a:gd name="T35" fmla="*/ 106 h 161"/>
                <a:gd name="T36" fmla="*/ 76 w 177"/>
                <a:gd name="T37" fmla="*/ 112 h 161"/>
                <a:gd name="T38" fmla="*/ 92 w 177"/>
                <a:gd name="T39" fmla="*/ 113 h 161"/>
                <a:gd name="T40" fmla="*/ 110 w 177"/>
                <a:gd name="T41" fmla="*/ 109 h 161"/>
                <a:gd name="T42" fmla="*/ 123 w 177"/>
                <a:gd name="T43" fmla="*/ 100 h 161"/>
                <a:gd name="T44" fmla="*/ 128 w 177"/>
                <a:gd name="T45" fmla="*/ 88 h 161"/>
                <a:gd name="T46" fmla="*/ 129 w 177"/>
                <a:gd name="T47" fmla="*/ 75 h 161"/>
                <a:gd name="T48" fmla="*/ 124 w 177"/>
                <a:gd name="T49" fmla="*/ 65 h 161"/>
                <a:gd name="T50" fmla="*/ 115 w 177"/>
                <a:gd name="T51" fmla="*/ 56 h 161"/>
                <a:gd name="T52" fmla="*/ 102 w 177"/>
                <a:gd name="T53" fmla="*/ 50 h 161"/>
                <a:gd name="T54" fmla="*/ 84 w 177"/>
                <a:gd name="T55" fmla="*/ 48 h 161"/>
                <a:gd name="T56" fmla="*/ 68 w 177"/>
                <a:gd name="T57" fmla="*/ 53 h 161"/>
                <a:gd name="T58" fmla="*/ 56 w 177"/>
                <a:gd name="T59" fmla="*/ 62 h 161"/>
                <a:gd name="T60" fmla="*/ 48 w 177"/>
                <a:gd name="T61" fmla="*/ 74 h 161"/>
                <a:gd name="T62" fmla="*/ 48 w 177"/>
                <a:gd name="T63" fmla="*/ 86 h 161"/>
                <a:gd name="T64" fmla="*/ 53 w 177"/>
                <a:gd name="T65" fmla="*/ 9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1">
                  <a:moveTo>
                    <a:pt x="1" y="86"/>
                  </a:moveTo>
                  <a:cubicBezTo>
                    <a:pt x="0" y="82"/>
                    <a:pt x="0" y="78"/>
                    <a:pt x="1" y="75"/>
                  </a:cubicBezTo>
                  <a:lnTo>
                    <a:pt x="6" y="54"/>
                  </a:lnTo>
                  <a:cubicBezTo>
                    <a:pt x="7" y="51"/>
                    <a:pt x="8" y="47"/>
                    <a:pt x="11" y="45"/>
                  </a:cubicBezTo>
                  <a:lnTo>
                    <a:pt x="25" y="27"/>
                  </a:lnTo>
                  <a:cubicBezTo>
                    <a:pt x="26" y="24"/>
                    <a:pt x="29" y="22"/>
                    <a:pt x="31" y="21"/>
                  </a:cubicBezTo>
                  <a:lnTo>
                    <a:pt x="51" y="9"/>
                  </a:lnTo>
                  <a:cubicBezTo>
                    <a:pt x="53" y="7"/>
                    <a:pt x="56" y="6"/>
                    <a:pt x="59" y="6"/>
                  </a:cubicBezTo>
                  <a:lnTo>
                    <a:pt x="84" y="1"/>
                  </a:lnTo>
                  <a:cubicBezTo>
                    <a:pt x="87" y="0"/>
                    <a:pt x="90" y="0"/>
                    <a:pt x="93" y="1"/>
                  </a:cubicBezTo>
                  <a:lnTo>
                    <a:pt x="118" y="6"/>
                  </a:lnTo>
                  <a:cubicBezTo>
                    <a:pt x="121" y="6"/>
                    <a:pt x="123" y="7"/>
                    <a:pt x="125" y="9"/>
                  </a:cubicBezTo>
                  <a:lnTo>
                    <a:pt x="146" y="21"/>
                  </a:lnTo>
                  <a:cubicBezTo>
                    <a:pt x="149" y="22"/>
                    <a:pt x="152" y="25"/>
                    <a:pt x="154" y="27"/>
                  </a:cubicBezTo>
                  <a:lnTo>
                    <a:pt x="167" y="45"/>
                  </a:lnTo>
                  <a:cubicBezTo>
                    <a:pt x="169" y="48"/>
                    <a:pt x="170" y="51"/>
                    <a:pt x="171" y="54"/>
                  </a:cubicBezTo>
                  <a:lnTo>
                    <a:pt x="176" y="75"/>
                  </a:lnTo>
                  <a:cubicBezTo>
                    <a:pt x="177" y="78"/>
                    <a:pt x="177" y="82"/>
                    <a:pt x="176" y="86"/>
                  </a:cubicBezTo>
                  <a:lnTo>
                    <a:pt x="171" y="108"/>
                  </a:lnTo>
                  <a:cubicBezTo>
                    <a:pt x="170" y="111"/>
                    <a:pt x="169" y="114"/>
                    <a:pt x="167" y="117"/>
                  </a:cubicBezTo>
                  <a:lnTo>
                    <a:pt x="154" y="135"/>
                  </a:lnTo>
                  <a:cubicBezTo>
                    <a:pt x="152" y="137"/>
                    <a:pt x="149" y="140"/>
                    <a:pt x="146" y="141"/>
                  </a:cubicBezTo>
                  <a:lnTo>
                    <a:pt x="125" y="153"/>
                  </a:lnTo>
                  <a:cubicBezTo>
                    <a:pt x="123" y="155"/>
                    <a:pt x="120" y="156"/>
                    <a:pt x="117" y="156"/>
                  </a:cubicBezTo>
                  <a:lnTo>
                    <a:pt x="92" y="160"/>
                  </a:lnTo>
                  <a:cubicBezTo>
                    <a:pt x="90" y="161"/>
                    <a:pt x="87" y="161"/>
                    <a:pt x="85" y="160"/>
                  </a:cubicBezTo>
                  <a:lnTo>
                    <a:pt x="60" y="156"/>
                  </a:lnTo>
                  <a:cubicBezTo>
                    <a:pt x="57" y="156"/>
                    <a:pt x="54" y="155"/>
                    <a:pt x="51" y="153"/>
                  </a:cubicBezTo>
                  <a:lnTo>
                    <a:pt x="31" y="141"/>
                  </a:lnTo>
                  <a:cubicBezTo>
                    <a:pt x="29" y="140"/>
                    <a:pt x="26" y="138"/>
                    <a:pt x="25" y="135"/>
                  </a:cubicBezTo>
                  <a:lnTo>
                    <a:pt x="11" y="117"/>
                  </a:lnTo>
                  <a:cubicBezTo>
                    <a:pt x="8" y="114"/>
                    <a:pt x="7" y="111"/>
                    <a:pt x="6" y="108"/>
                  </a:cubicBezTo>
                  <a:lnTo>
                    <a:pt x="1" y="86"/>
                  </a:lnTo>
                  <a:close/>
                  <a:moveTo>
                    <a:pt x="53" y="97"/>
                  </a:moveTo>
                  <a:lnTo>
                    <a:pt x="48" y="88"/>
                  </a:lnTo>
                  <a:lnTo>
                    <a:pt x="62" y="106"/>
                  </a:lnTo>
                  <a:lnTo>
                    <a:pt x="56" y="100"/>
                  </a:lnTo>
                  <a:lnTo>
                    <a:pt x="76" y="112"/>
                  </a:lnTo>
                  <a:lnTo>
                    <a:pt x="67" y="109"/>
                  </a:lnTo>
                  <a:lnTo>
                    <a:pt x="92" y="113"/>
                  </a:lnTo>
                  <a:lnTo>
                    <a:pt x="85" y="113"/>
                  </a:lnTo>
                  <a:lnTo>
                    <a:pt x="110" y="109"/>
                  </a:lnTo>
                  <a:lnTo>
                    <a:pt x="102" y="112"/>
                  </a:lnTo>
                  <a:lnTo>
                    <a:pt x="123" y="100"/>
                  </a:lnTo>
                  <a:lnTo>
                    <a:pt x="115" y="106"/>
                  </a:lnTo>
                  <a:lnTo>
                    <a:pt x="128" y="88"/>
                  </a:lnTo>
                  <a:lnTo>
                    <a:pt x="124" y="97"/>
                  </a:lnTo>
                  <a:lnTo>
                    <a:pt x="129" y="75"/>
                  </a:lnTo>
                  <a:lnTo>
                    <a:pt x="129" y="86"/>
                  </a:lnTo>
                  <a:lnTo>
                    <a:pt x="124" y="65"/>
                  </a:lnTo>
                  <a:lnTo>
                    <a:pt x="128" y="74"/>
                  </a:lnTo>
                  <a:lnTo>
                    <a:pt x="115" y="56"/>
                  </a:lnTo>
                  <a:lnTo>
                    <a:pt x="123" y="62"/>
                  </a:lnTo>
                  <a:lnTo>
                    <a:pt x="102" y="50"/>
                  </a:lnTo>
                  <a:lnTo>
                    <a:pt x="109" y="53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68" y="53"/>
                  </a:lnTo>
                  <a:lnTo>
                    <a:pt x="76" y="50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48" y="74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75"/>
                  </a:lnTo>
                  <a:lnTo>
                    <a:pt x="53" y="97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46E0476F-224C-4771-817A-6CDA298E6036}"/>
              </a:ext>
            </a:extLst>
          </p:cNvPr>
          <p:cNvGrpSpPr/>
          <p:nvPr/>
        </p:nvGrpSpPr>
        <p:grpSpPr>
          <a:xfrm rot="-2400000">
            <a:off x="2602815" y="4566475"/>
            <a:ext cx="576263" cy="69850"/>
            <a:chOff x="3643869" y="2571061"/>
            <a:chExt cx="576263" cy="69850"/>
          </a:xfrm>
        </p:grpSpPr>
        <p:sp>
          <p:nvSpPr>
            <p:cNvPr id="156" name="Freeform 17">
              <a:extLst>
                <a:ext uri="{FF2B5EF4-FFF2-40B4-BE49-F238E27FC236}">
                  <a16:creationId xmlns:a16="http://schemas.microsoft.com/office/drawing/2014/main" xmlns="" id="{99DE2793-BA87-4BF7-B76D-97B8A48B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769" y="2580586"/>
              <a:ext cx="55563" cy="49213"/>
            </a:xfrm>
            <a:custGeom>
              <a:avLst/>
              <a:gdLst>
                <a:gd name="T0" fmla="*/ 0 w 128"/>
                <a:gd name="T1" fmla="*/ 56 h 112"/>
                <a:gd name="T2" fmla="*/ 64 w 128"/>
                <a:gd name="T3" fmla="*/ 0 h 112"/>
                <a:gd name="T4" fmla="*/ 64 w 128"/>
                <a:gd name="T5" fmla="*/ 0 h 112"/>
                <a:gd name="T6" fmla="*/ 64 w 128"/>
                <a:gd name="T7" fmla="*/ 0 h 112"/>
                <a:gd name="T8" fmla="*/ 128 w 128"/>
                <a:gd name="T9" fmla="*/ 56 h 112"/>
                <a:gd name="T10" fmla="*/ 128 w 128"/>
                <a:gd name="T11" fmla="*/ 56 h 112"/>
                <a:gd name="T12" fmla="*/ 128 w 128"/>
                <a:gd name="T13" fmla="*/ 56 h 112"/>
                <a:gd name="T14" fmla="*/ 64 w 128"/>
                <a:gd name="T15" fmla="*/ 112 h 112"/>
                <a:gd name="T16" fmla="*/ 64 w 128"/>
                <a:gd name="T17" fmla="*/ 112 h 112"/>
                <a:gd name="T18" fmla="*/ 64 w 128"/>
                <a:gd name="T19" fmla="*/ 112 h 112"/>
                <a:gd name="T20" fmla="*/ 0 w 128"/>
                <a:gd name="T21" fmla="*/ 56 h 112"/>
                <a:gd name="T22" fmla="*/ 0 w 128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0" y="56"/>
                  </a:moveTo>
                  <a:cubicBezTo>
                    <a:pt x="0" y="26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lnTo>
                    <a:pt x="128" y="56"/>
                  </a:lnTo>
                  <a:cubicBezTo>
                    <a:pt x="128" y="87"/>
                    <a:pt x="100" y="112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12"/>
                  </a:lnTo>
                  <a:cubicBezTo>
                    <a:pt x="29" y="112"/>
                    <a:pt x="0" y="8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8">
              <a:extLst>
                <a:ext uri="{FF2B5EF4-FFF2-40B4-BE49-F238E27FC236}">
                  <a16:creationId xmlns:a16="http://schemas.microsoft.com/office/drawing/2014/main" xmlns="" id="{9CD656C8-DE5C-4AC1-B029-F212DCF58F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7244" y="2571061"/>
              <a:ext cx="76200" cy="69850"/>
            </a:xfrm>
            <a:custGeom>
              <a:avLst/>
              <a:gdLst>
                <a:gd name="T0" fmla="*/ 1 w 177"/>
                <a:gd name="T1" fmla="*/ 75 h 161"/>
                <a:gd name="T2" fmla="*/ 11 w 177"/>
                <a:gd name="T3" fmla="*/ 45 h 161"/>
                <a:gd name="T4" fmla="*/ 31 w 177"/>
                <a:gd name="T5" fmla="*/ 21 h 161"/>
                <a:gd name="T6" fmla="*/ 59 w 177"/>
                <a:gd name="T7" fmla="*/ 6 h 161"/>
                <a:gd name="T8" fmla="*/ 93 w 177"/>
                <a:gd name="T9" fmla="*/ 1 h 161"/>
                <a:gd name="T10" fmla="*/ 125 w 177"/>
                <a:gd name="T11" fmla="*/ 9 h 161"/>
                <a:gd name="T12" fmla="*/ 154 w 177"/>
                <a:gd name="T13" fmla="*/ 27 h 161"/>
                <a:gd name="T14" fmla="*/ 171 w 177"/>
                <a:gd name="T15" fmla="*/ 54 h 161"/>
                <a:gd name="T16" fmla="*/ 176 w 177"/>
                <a:gd name="T17" fmla="*/ 86 h 161"/>
                <a:gd name="T18" fmla="*/ 167 w 177"/>
                <a:gd name="T19" fmla="*/ 117 h 161"/>
                <a:gd name="T20" fmla="*/ 146 w 177"/>
                <a:gd name="T21" fmla="*/ 141 h 161"/>
                <a:gd name="T22" fmla="*/ 117 w 177"/>
                <a:gd name="T23" fmla="*/ 156 h 161"/>
                <a:gd name="T24" fmla="*/ 85 w 177"/>
                <a:gd name="T25" fmla="*/ 160 h 161"/>
                <a:gd name="T26" fmla="*/ 51 w 177"/>
                <a:gd name="T27" fmla="*/ 153 h 161"/>
                <a:gd name="T28" fmla="*/ 25 w 177"/>
                <a:gd name="T29" fmla="*/ 135 h 161"/>
                <a:gd name="T30" fmla="*/ 6 w 177"/>
                <a:gd name="T31" fmla="*/ 108 h 161"/>
                <a:gd name="T32" fmla="*/ 53 w 177"/>
                <a:gd name="T33" fmla="*/ 97 h 161"/>
                <a:gd name="T34" fmla="*/ 62 w 177"/>
                <a:gd name="T35" fmla="*/ 106 h 161"/>
                <a:gd name="T36" fmla="*/ 76 w 177"/>
                <a:gd name="T37" fmla="*/ 112 h 161"/>
                <a:gd name="T38" fmla="*/ 92 w 177"/>
                <a:gd name="T39" fmla="*/ 113 h 161"/>
                <a:gd name="T40" fmla="*/ 110 w 177"/>
                <a:gd name="T41" fmla="*/ 109 h 161"/>
                <a:gd name="T42" fmla="*/ 123 w 177"/>
                <a:gd name="T43" fmla="*/ 100 h 161"/>
                <a:gd name="T44" fmla="*/ 128 w 177"/>
                <a:gd name="T45" fmla="*/ 88 h 161"/>
                <a:gd name="T46" fmla="*/ 129 w 177"/>
                <a:gd name="T47" fmla="*/ 75 h 161"/>
                <a:gd name="T48" fmla="*/ 124 w 177"/>
                <a:gd name="T49" fmla="*/ 65 h 161"/>
                <a:gd name="T50" fmla="*/ 115 w 177"/>
                <a:gd name="T51" fmla="*/ 56 h 161"/>
                <a:gd name="T52" fmla="*/ 102 w 177"/>
                <a:gd name="T53" fmla="*/ 50 h 161"/>
                <a:gd name="T54" fmla="*/ 84 w 177"/>
                <a:gd name="T55" fmla="*/ 48 h 161"/>
                <a:gd name="T56" fmla="*/ 68 w 177"/>
                <a:gd name="T57" fmla="*/ 53 h 161"/>
                <a:gd name="T58" fmla="*/ 56 w 177"/>
                <a:gd name="T59" fmla="*/ 62 h 161"/>
                <a:gd name="T60" fmla="*/ 48 w 177"/>
                <a:gd name="T61" fmla="*/ 74 h 161"/>
                <a:gd name="T62" fmla="*/ 48 w 177"/>
                <a:gd name="T63" fmla="*/ 86 h 161"/>
                <a:gd name="T64" fmla="*/ 53 w 177"/>
                <a:gd name="T65" fmla="*/ 9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1">
                  <a:moveTo>
                    <a:pt x="1" y="86"/>
                  </a:moveTo>
                  <a:cubicBezTo>
                    <a:pt x="0" y="82"/>
                    <a:pt x="0" y="78"/>
                    <a:pt x="1" y="75"/>
                  </a:cubicBezTo>
                  <a:lnTo>
                    <a:pt x="6" y="54"/>
                  </a:lnTo>
                  <a:cubicBezTo>
                    <a:pt x="7" y="51"/>
                    <a:pt x="8" y="47"/>
                    <a:pt x="11" y="45"/>
                  </a:cubicBezTo>
                  <a:lnTo>
                    <a:pt x="25" y="27"/>
                  </a:lnTo>
                  <a:cubicBezTo>
                    <a:pt x="26" y="24"/>
                    <a:pt x="29" y="22"/>
                    <a:pt x="31" y="21"/>
                  </a:cubicBezTo>
                  <a:lnTo>
                    <a:pt x="51" y="9"/>
                  </a:lnTo>
                  <a:cubicBezTo>
                    <a:pt x="53" y="7"/>
                    <a:pt x="56" y="6"/>
                    <a:pt x="59" y="6"/>
                  </a:cubicBezTo>
                  <a:lnTo>
                    <a:pt x="84" y="1"/>
                  </a:lnTo>
                  <a:cubicBezTo>
                    <a:pt x="87" y="0"/>
                    <a:pt x="90" y="0"/>
                    <a:pt x="93" y="1"/>
                  </a:cubicBezTo>
                  <a:lnTo>
                    <a:pt x="118" y="6"/>
                  </a:lnTo>
                  <a:cubicBezTo>
                    <a:pt x="121" y="6"/>
                    <a:pt x="123" y="7"/>
                    <a:pt x="125" y="9"/>
                  </a:cubicBezTo>
                  <a:lnTo>
                    <a:pt x="146" y="21"/>
                  </a:lnTo>
                  <a:cubicBezTo>
                    <a:pt x="149" y="22"/>
                    <a:pt x="152" y="25"/>
                    <a:pt x="154" y="27"/>
                  </a:cubicBezTo>
                  <a:lnTo>
                    <a:pt x="167" y="45"/>
                  </a:lnTo>
                  <a:cubicBezTo>
                    <a:pt x="169" y="48"/>
                    <a:pt x="170" y="51"/>
                    <a:pt x="171" y="54"/>
                  </a:cubicBezTo>
                  <a:lnTo>
                    <a:pt x="176" y="75"/>
                  </a:lnTo>
                  <a:cubicBezTo>
                    <a:pt x="177" y="78"/>
                    <a:pt x="177" y="82"/>
                    <a:pt x="176" y="86"/>
                  </a:cubicBezTo>
                  <a:lnTo>
                    <a:pt x="171" y="108"/>
                  </a:lnTo>
                  <a:cubicBezTo>
                    <a:pt x="170" y="111"/>
                    <a:pt x="169" y="114"/>
                    <a:pt x="167" y="117"/>
                  </a:cubicBezTo>
                  <a:lnTo>
                    <a:pt x="154" y="135"/>
                  </a:lnTo>
                  <a:cubicBezTo>
                    <a:pt x="152" y="137"/>
                    <a:pt x="149" y="140"/>
                    <a:pt x="146" y="141"/>
                  </a:cubicBezTo>
                  <a:lnTo>
                    <a:pt x="125" y="153"/>
                  </a:lnTo>
                  <a:cubicBezTo>
                    <a:pt x="123" y="155"/>
                    <a:pt x="120" y="156"/>
                    <a:pt x="117" y="156"/>
                  </a:cubicBezTo>
                  <a:lnTo>
                    <a:pt x="92" y="160"/>
                  </a:lnTo>
                  <a:cubicBezTo>
                    <a:pt x="90" y="161"/>
                    <a:pt x="87" y="161"/>
                    <a:pt x="85" y="160"/>
                  </a:cubicBezTo>
                  <a:lnTo>
                    <a:pt x="60" y="156"/>
                  </a:lnTo>
                  <a:cubicBezTo>
                    <a:pt x="57" y="156"/>
                    <a:pt x="54" y="155"/>
                    <a:pt x="51" y="153"/>
                  </a:cubicBezTo>
                  <a:lnTo>
                    <a:pt x="31" y="141"/>
                  </a:lnTo>
                  <a:cubicBezTo>
                    <a:pt x="29" y="140"/>
                    <a:pt x="26" y="138"/>
                    <a:pt x="25" y="135"/>
                  </a:cubicBezTo>
                  <a:lnTo>
                    <a:pt x="11" y="117"/>
                  </a:lnTo>
                  <a:cubicBezTo>
                    <a:pt x="8" y="114"/>
                    <a:pt x="7" y="111"/>
                    <a:pt x="6" y="108"/>
                  </a:cubicBezTo>
                  <a:lnTo>
                    <a:pt x="1" y="86"/>
                  </a:lnTo>
                  <a:close/>
                  <a:moveTo>
                    <a:pt x="53" y="97"/>
                  </a:moveTo>
                  <a:lnTo>
                    <a:pt x="48" y="88"/>
                  </a:lnTo>
                  <a:lnTo>
                    <a:pt x="62" y="106"/>
                  </a:lnTo>
                  <a:lnTo>
                    <a:pt x="56" y="100"/>
                  </a:lnTo>
                  <a:lnTo>
                    <a:pt x="76" y="112"/>
                  </a:lnTo>
                  <a:lnTo>
                    <a:pt x="67" y="109"/>
                  </a:lnTo>
                  <a:lnTo>
                    <a:pt x="92" y="113"/>
                  </a:lnTo>
                  <a:lnTo>
                    <a:pt x="85" y="113"/>
                  </a:lnTo>
                  <a:lnTo>
                    <a:pt x="110" y="109"/>
                  </a:lnTo>
                  <a:lnTo>
                    <a:pt x="102" y="112"/>
                  </a:lnTo>
                  <a:lnTo>
                    <a:pt x="123" y="100"/>
                  </a:lnTo>
                  <a:lnTo>
                    <a:pt x="115" y="106"/>
                  </a:lnTo>
                  <a:lnTo>
                    <a:pt x="128" y="88"/>
                  </a:lnTo>
                  <a:lnTo>
                    <a:pt x="124" y="97"/>
                  </a:lnTo>
                  <a:lnTo>
                    <a:pt x="129" y="75"/>
                  </a:lnTo>
                  <a:lnTo>
                    <a:pt x="129" y="86"/>
                  </a:lnTo>
                  <a:lnTo>
                    <a:pt x="124" y="65"/>
                  </a:lnTo>
                  <a:lnTo>
                    <a:pt x="128" y="74"/>
                  </a:lnTo>
                  <a:lnTo>
                    <a:pt x="115" y="56"/>
                  </a:lnTo>
                  <a:lnTo>
                    <a:pt x="123" y="62"/>
                  </a:lnTo>
                  <a:lnTo>
                    <a:pt x="102" y="50"/>
                  </a:lnTo>
                  <a:lnTo>
                    <a:pt x="109" y="53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68" y="53"/>
                  </a:lnTo>
                  <a:lnTo>
                    <a:pt x="76" y="50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48" y="74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75"/>
                  </a:lnTo>
                  <a:lnTo>
                    <a:pt x="53" y="97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9">
              <a:extLst>
                <a:ext uri="{FF2B5EF4-FFF2-40B4-BE49-F238E27FC236}">
                  <a16:creationId xmlns:a16="http://schemas.microsoft.com/office/drawing/2014/main" xmlns="" id="{43FD5957-B0C1-4089-B246-2BF74D894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457" y="2580586"/>
              <a:ext cx="55563" cy="49213"/>
            </a:xfrm>
            <a:custGeom>
              <a:avLst/>
              <a:gdLst>
                <a:gd name="T0" fmla="*/ 0 w 128"/>
                <a:gd name="T1" fmla="*/ 56 h 112"/>
                <a:gd name="T2" fmla="*/ 64 w 128"/>
                <a:gd name="T3" fmla="*/ 0 h 112"/>
                <a:gd name="T4" fmla="*/ 64 w 128"/>
                <a:gd name="T5" fmla="*/ 0 h 112"/>
                <a:gd name="T6" fmla="*/ 64 w 128"/>
                <a:gd name="T7" fmla="*/ 0 h 112"/>
                <a:gd name="T8" fmla="*/ 128 w 128"/>
                <a:gd name="T9" fmla="*/ 56 h 112"/>
                <a:gd name="T10" fmla="*/ 128 w 128"/>
                <a:gd name="T11" fmla="*/ 56 h 112"/>
                <a:gd name="T12" fmla="*/ 128 w 128"/>
                <a:gd name="T13" fmla="*/ 56 h 112"/>
                <a:gd name="T14" fmla="*/ 64 w 128"/>
                <a:gd name="T15" fmla="*/ 112 h 112"/>
                <a:gd name="T16" fmla="*/ 64 w 128"/>
                <a:gd name="T17" fmla="*/ 112 h 112"/>
                <a:gd name="T18" fmla="*/ 64 w 128"/>
                <a:gd name="T19" fmla="*/ 112 h 112"/>
                <a:gd name="T20" fmla="*/ 0 w 128"/>
                <a:gd name="T21" fmla="*/ 56 h 112"/>
                <a:gd name="T22" fmla="*/ 0 w 128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0" y="56"/>
                  </a:moveTo>
                  <a:cubicBezTo>
                    <a:pt x="0" y="26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lnTo>
                    <a:pt x="128" y="56"/>
                  </a:lnTo>
                  <a:cubicBezTo>
                    <a:pt x="128" y="87"/>
                    <a:pt x="100" y="112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12"/>
                  </a:lnTo>
                  <a:cubicBezTo>
                    <a:pt x="29" y="112"/>
                    <a:pt x="0" y="8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20">
              <a:extLst>
                <a:ext uri="{FF2B5EF4-FFF2-40B4-BE49-F238E27FC236}">
                  <a16:creationId xmlns:a16="http://schemas.microsoft.com/office/drawing/2014/main" xmlns="" id="{5C38575F-2215-4683-9C81-BA2EA8AD7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932" y="2571061"/>
              <a:ext cx="76200" cy="69850"/>
            </a:xfrm>
            <a:custGeom>
              <a:avLst/>
              <a:gdLst>
                <a:gd name="T0" fmla="*/ 1 w 177"/>
                <a:gd name="T1" fmla="*/ 75 h 161"/>
                <a:gd name="T2" fmla="*/ 11 w 177"/>
                <a:gd name="T3" fmla="*/ 45 h 161"/>
                <a:gd name="T4" fmla="*/ 31 w 177"/>
                <a:gd name="T5" fmla="*/ 21 h 161"/>
                <a:gd name="T6" fmla="*/ 59 w 177"/>
                <a:gd name="T7" fmla="*/ 6 h 161"/>
                <a:gd name="T8" fmla="*/ 93 w 177"/>
                <a:gd name="T9" fmla="*/ 1 h 161"/>
                <a:gd name="T10" fmla="*/ 125 w 177"/>
                <a:gd name="T11" fmla="*/ 9 h 161"/>
                <a:gd name="T12" fmla="*/ 154 w 177"/>
                <a:gd name="T13" fmla="*/ 27 h 161"/>
                <a:gd name="T14" fmla="*/ 171 w 177"/>
                <a:gd name="T15" fmla="*/ 54 h 161"/>
                <a:gd name="T16" fmla="*/ 176 w 177"/>
                <a:gd name="T17" fmla="*/ 86 h 161"/>
                <a:gd name="T18" fmla="*/ 167 w 177"/>
                <a:gd name="T19" fmla="*/ 117 h 161"/>
                <a:gd name="T20" fmla="*/ 146 w 177"/>
                <a:gd name="T21" fmla="*/ 141 h 161"/>
                <a:gd name="T22" fmla="*/ 117 w 177"/>
                <a:gd name="T23" fmla="*/ 156 h 161"/>
                <a:gd name="T24" fmla="*/ 85 w 177"/>
                <a:gd name="T25" fmla="*/ 160 h 161"/>
                <a:gd name="T26" fmla="*/ 51 w 177"/>
                <a:gd name="T27" fmla="*/ 153 h 161"/>
                <a:gd name="T28" fmla="*/ 25 w 177"/>
                <a:gd name="T29" fmla="*/ 135 h 161"/>
                <a:gd name="T30" fmla="*/ 6 w 177"/>
                <a:gd name="T31" fmla="*/ 108 h 161"/>
                <a:gd name="T32" fmla="*/ 53 w 177"/>
                <a:gd name="T33" fmla="*/ 97 h 161"/>
                <a:gd name="T34" fmla="*/ 62 w 177"/>
                <a:gd name="T35" fmla="*/ 106 h 161"/>
                <a:gd name="T36" fmla="*/ 76 w 177"/>
                <a:gd name="T37" fmla="*/ 112 h 161"/>
                <a:gd name="T38" fmla="*/ 92 w 177"/>
                <a:gd name="T39" fmla="*/ 113 h 161"/>
                <a:gd name="T40" fmla="*/ 110 w 177"/>
                <a:gd name="T41" fmla="*/ 109 h 161"/>
                <a:gd name="T42" fmla="*/ 123 w 177"/>
                <a:gd name="T43" fmla="*/ 100 h 161"/>
                <a:gd name="T44" fmla="*/ 128 w 177"/>
                <a:gd name="T45" fmla="*/ 88 h 161"/>
                <a:gd name="T46" fmla="*/ 129 w 177"/>
                <a:gd name="T47" fmla="*/ 75 h 161"/>
                <a:gd name="T48" fmla="*/ 124 w 177"/>
                <a:gd name="T49" fmla="*/ 65 h 161"/>
                <a:gd name="T50" fmla="*/ 115 w 177"/>
                <a:gd name="T51" fmla="*/ 56 h 161"/>
                <a:gd name="T52" fmla="*/ 102 w 177"/>
                <a:gd name="T53" fmla="*/ 50 h 161"/>
                <a:gd name="T54" fmla="*/ 84 w 177"/>
                <a:gd name="T55" fmla="*/ 48 h 161"/>
                <a:gd name="T56" fmla="*/ 68 w 177"/>
                <a:gd name="T57" fmla="*/ 53 h 161"/>
                <a:gd name="T58" fmla="*/ 56 w 177"/>
                <a:gd name="T59" fmla="*/ 62 h 161"/>
                <a:gd name="T60" fmla="*/ 48 w 177"/>
                <a:gd name="T61" fmla="*/ 74 h 161"/>
                <a:gd name="T62" fmla="*/ 48 w 177"/>
                <a:gd name="T63" fmla="*/ 86 h 161"/>
                <a:gd name="T64" fmla="*/ 53 w 177"/>
                <a:gd name="T65" fmla="*/ 9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1">
                  <a:moveTo>
                    <a:pt x="1" y="86"/>
                  </a:moveTo>
                  <a:cubicBezTo>
                    <a:pt x="0" y="82"/>
                    <a:pt x="0" y="78"/>
                    <a:pt x="1" y="75"/>
                  </a:cubicBezTo>
                  <a:lnTo>
                    <a:pt x="6" y="54"/>
                  </a:lnTo>
                  <a:cubicBezTo>
                    <a:pt x="7" y="51"/>
                    <a:pt x="8" y="47"/>
                    <a:pt x="11" y="45"/>
                  </a:cubicBezTo>
                  <a:lnTo>
                    <a:pt x="25" y="27"/>
                  </a:lnTo>
                  <a:cubicBezTo>
                    <a:pt x="26" y="24"/>
                    <a:pt x="29" y="22"/>
                    <a:pt x="31" y="21"/>
                  </a:cubicBezTo>
                  <a:lnTo>
                    <a:pt x="51" y="9"/>
                  </a:lnTo>
                  <a:cubicBezTo>
                    <a:pt x="53" y="7"/>
                    <a:pt x="56" y="6"/>
                    <a:pt x="59" y="6"/>
                  </a:cubicBezTo>
                  <a:lnTo>
                    <a:pt x="84" y="1"/>
                  </a:lnTo>
                  <a:cubicBezTo>
                    <a:pt x="87" y="0"/>
                    <a:pt x="90" y="0"/>
                    <a:pt x="93" y="1"/>
                  </a:cubicBezTo>
                  <a:lnTo>
                    <a:pt x="118" y="6"/>
                  </a:lnTo>
                  <a:cubicBezTo>
                    <a:pt x="121" y="6"/>
                    <a:pt x="123" y="7"/>
                    <a:pt x="125" y="9"/>
                  </a:cubicBezTo>
                  <a:lnTo>
                    <a:pt x="146" y="21"/>
                  </a:lnTo>
                  <a:cubicBezTo>
                    <a:pt x="149" y="22"/>
                    <a:pt x="152" y="25"/>
                    <a:pt x="154" y="27"/>
                  </a:cubicBezTo>
                  <a:lnTo>
                    <a:pt x="167" y="45"/>
                  </a:lnTo>
                  <a:cubicBezTo>
                    <a:pt x="169" y="48"/>
                    <a:pt x="170" y="51"/>
                    <a:pt x="171" y="54"/>
                  </a:cubicBezTo>
                  <a:lnTo>
                    <a:pt x="176" y="75"/>
                  </a:lnTo>
                  <a:cubicBezTo>
                    <a:pt x="177" y="78"/>
                    <a:pt x="177" y="82"/>
                    <a:pt x="176" y="86"/>
                  </a:cubicBezTo>
                  <a:lnTo>
                    <a:pt x="171" y="108"/>
                  </a:lnTo>
                  <a:cubicBezTo>
                    <a:pt x="170" y="111"/>
                    <a:pt x="169" y="114"/>
                    <a:pt x="167" y="117"/>
                  </a:cubicBezTo>
                  <a:lnTo>
                    <a:pt x="154" y="135"/>
                  </a:lnTo>
                  <a:cubicBezTo>
                    <a:pt x="152" y="137"/>
                    <a:pt x="149" y="140"/>
                    <a:pt x="146" y="141"/>
                  </a:cubicBezTo>
                  <a:lnTo>
                    <a:pt x="125" y="153"/>
                  </a:lnTo>
                  <a:cubicBezTo>
                    <a:pt x="123" y="155"/>
                    <a:pt x="120" y="156"/>
                    <a:pt x="117" y="156"/>
                  </a:cubicBezTo>
                  <a:lnTo>
                    <a:pt x="92" y="160"/>
                  </a:lnTo>
                  <a:cubicBezTo>
                    <a:pt x="90" y="161"/>
                    <a:pt x="87" y="161"/>
                    <a:pt x="85" y="160"/>
                  </a:cubicBezTo>
                  <a:lnTo>
                    <a:pt x="60" y="156"/>
                  </a:lnTo>
                  <a:cubicBezTo>
                    <a:pt x="57" y="156"/>
                    <a:pt x="54" y="155"/>
                    <a:pt x="51" y="153"/>
                  </a:cubicBezTo>
                  <a:lnTo>
                    <a:pt x="31" y="141"/>
                  </a:lnTo>
                  <a:cubicBezTo>
                    <a:pt x="29" y="140"/>
                    <a:pt x="26" y="138"/>
                    <a:pt x="25" y="135"/>
                  </a:cubicBezTo>
                  <a:lnTo>
                    <a:pt x="11" y="117"/>
                  </a:lnTo>
                  <a:cubicBezTo>
                    <a:pt x="8" y="114"/>
                    <a:pt x="7" y="111"/>
                    <a:pt x="6" y="108"/>
                  </a:cubicBezTo>
                  <a:lnTo>
                    <a:pt x="1" y="86"/>
                  </a:lnTo>
                  <a:close/>
                  <a:moveTo>
                    <a:pt x="53" y="97"/>
                  </a:moveTo>
                  <a:lnTo>
                    <a:pt x="48" y="88"/>
                  </a:lnTo>
                  <a:lnTo>
                    <a:pt x="62" y="106"/>
                  </a:lnTo>
                  <a:lnTo>
                    <a:pt x="56" y="100"/>
                  </a:lnTo>
                  <a:lnTo>
                    <a:pt x="76" y="112"/>
                  </a:lnTo>
                  <a:lnTo>
                    <a:pt x="67" y="109"/>
                  </a:lnTo>
                  <a:lnTo>
                    <a:pt x="92" y="113"/>
                  </a:lnTo>
                  <a:lnTo>
                    <a:pt x="85" y="113"/>
                  </a:lnTo>
                  <a:lnTo>
                    <a:pt x="110" y="109"/>
                  </a:lnTo>
                  <a:lnTo>
                    <a:pt x="102" y="112"/>
                  </a:lnTo>
                  <a:lnTo>
                    <a:pt x="123" y="100"/>
                  </a:lnTo>
                  <a:lnTo>
                    <a:pt x="115" y="106"/>
                  </a:lnTo>
                  <a:lnTo>
                    <a:pt x="128" y="88"/>
                  </a:lnTo>
                  <a:lnTo>
                    <a:pt x="124" y="97"/>
                  </a:lnTo>
                  <a:lnTo>
                    <a:pt x="129" y="75"/>
                  </a:lnTo>
                  <a:lnTo>
                    <a:pt x="129" y="86"/>
                  </a:lnTo>
                  <a:lnTo>
                    <a:pt x="124" y="65"/>
                  </a:lnTo>
                  <a:lnTo>
                    <a:pt x="128" y="74"/>
                  </a:lnTo>
                  <a:lnTo>
                    <a:pt x="115" y="56"/>
                  </a:lnTo>
                  <a:lnTo>
                    <a:pt x="123" y="62"/>
                  </a:lnTo>
                  <a:lnTo>
                    <a:pt x="102" y="50"/>
                  </a:lnTo>
                  <a:lnTo>
                    <a:pt x="109" y="53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68" y="53"/>
                  </a:lnTo>
                  <a:lnTo>
                    <a:pt x="76" y="50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48" y="74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75"/>
                  </a:lnTo>
                  <a:lnTo>
                    <a:pt x="53" y="97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21">
              <a:extLst>
                <a:ext uri="{FF2B5EF4-FFF2-40B4-BE49-F238E27FC236}">
                  <a16:creationId xmlns:a16="http://schemas.microsoft.com/office/drawing/2014/main" xmlns="" id="{AF825EA9-6E43-4B29-AA7C-6B05589F2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394" y="2580586"/>
              <a:ext cx="55563" cy="49213"/>
            </a:xfrm>
            <a:custGeom>
              <a:avLst/>
              <a:gdLst>
                <a:gd name="T0" fmla="*/ 0 w 128"/>
                <a:gd name="T1" fmla="*/ 56 h 112"/>
                <a:gd name="T2" fmla="*/ 64 w 128"/>
                <a:gd name="T3" fmla="*/ 0 h 112"/>
                <a:gd name="T4" fmla="*/ 64 w 128"/>
                <a:gd name="T5" fmla="*/ 0 h 112"/>
                <a:gd name="T6" fmla="*/ 64 w 128"/>
                <a:gd name="T7" fmla="*/ 0 h 112"/>
                <a:gd name="T8" fmla="*/ 128 w 128"/>
                <a:gd name="T9" fmla="*/ 56 h 112"/>
                <a:gd name="T10" fmla="*/ 128 w 128"/>
                <a:gd name="T11" fmla="*/ 56 h 112"/>
                <a:gd name="T12" fmla="*/ 128 w 128"/>
                <a:gd name="T13" fmla="*/ 56 h 112"/>
                <a:gd name="T14" fmla="*/ 64 w 128"/>
                <a:gd name="T15" fmla="*/ 112 h 112"/>
                <a:gd name="T16" fmla="*/ 64 w 128"/>
                <a:gd name="T17" fmla="*/ 112 h 112"/>
                <a:gd name="T18" fmla="*/ 64 w 128"/>
                <a:gd name="T19" fmla="*/ 112 h 112"/>
                <a:gd name="T20" fmla="*/ 0 w 128"/>
                <a:gd name="T21" fmla="*/ 56 h 112"/>
                <a:gd name="T22" fmla="*/ 0 w 128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0" y="56"/>
                  </a:moveTo>
                  <a:cubicBezTo>
                    <a:pt x="0" y="26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lnTo>
                    <a:pt x="128" y="56"/>
                  </a:lnTo>
                  <a:cubicBezTo>
                    <a:pt x="128" y="87"/>
                    <a:pt x="100" y="112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12"/>
                  </a:lnTo>
                  <a:cubicBezTo>
                    <a:pt x="29" y="112"/>
                    <a:pt x="0" y="8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22">
              <a:extLst>
                <a:ext uri="{FF2B5EF4-FFF2-40B4-BE49-F238E27FC236}">
                  <a16:creationId xmlns:a16="http://schemas.microsoft.com/office/drawing/2014/main" xmlns="" id="{41A5932A-CD0D-4706-AB62-FE5165C321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3869" y="2571061"/>
              <a:ext cx="76200" cy="69850"/>
            </a:xfrm>
            <a:custGeom>
              <a:avLst/>
              <a:gdLst>
                <a:gd name="T0" fmla="*/ 1 w 177"/>
                <a:gd name="T1" fmla="*/ 75 h 161"/>
                <a:gd name="T2" fmla="*/ 11 w 177"/>
                <a:gd name="T3" fmla="*/ 45 h 161"/>
                <a:gd name="T4" fmla="*/ 31 w 177"/>
                <a:gd name="T5" fmla="*/ 21 h 161"/>
                <a:gd name="T6" fmla="*/ 59 w 177"/>
                <a:gd name="T7" fmla="*/ 6 h 161"/>
                <a:gd name="T8" fmla="*/ 93 w 177"/>
                <a:gd name="T9" fmla="*/ 1 h 161"/>
                <a:gd name="T10" fmla="*/ 125 w 177"/>
                <a:gd name="T11" fmla="*/ 9 h 161"/>
                <a:gd name="T12" fmla="*/ 154 w 177"/>
                <a:gd name="T13" fmla="*/ 27 h 161"/>
                <a:gd name="T14" fmla="*/ 171 w 177"/>
                <a:gd name="T15" fmla="*/ 54 h 161"/>
                <a:gd name="T16" fmla="*/ 176 w 177"/>
                <a:gd name="T17" fmla="*/ 86 h 161"/>
                <a:gd name="T18" fmla="*/ 167 w 177"/>
                <a:gd name="T19" fmla="*/ 117 h 161"/>
                <a:gd name="T20" fmla="*/ 146 w 177"/>
                <a:gd name="T21" fmla="*/ 141 h 161"/>
                <a:gd name="T22" fmla="*/ 117 w 177"/>
                <a:gd name="T23" fmla="*/ 156 h 161"/>
                <a:gd name="T24" fmla="*/ 85 w 177"/>
                <a:gd name="T25" fmla="*/ 160 h 161"/>
                <a:gd name="T26" fmla="*/ 51 w 177"/>
                <a:gd name="T27" fmla="*/ 153 h 161"/>
                <a:gd name="T28" fmla="*/ 25 w 177"/>
                <a:gd name="T29" fmla="*/ 135 h 161"/>
                <a:gd name="T30" fmla="*/ 6 w 177"/>
                <a:gd name="T31" fmla="*/ 108 h 161"/>
                <a:gd name="T32" fmla="*/ 53 w 177"/>
                <a:gd name="T33" fmla="*/ 97 h 161"/>
                <a:gd name="T34" fmla="*/ 62 w 177"/>
                <a:gd name="T35" fmla="*/ 106 h 161"/>
                <a:gd name="T36" fmla="*/ 76 w 177"/>
                <a:gd name="T37" fmla="*/ 112 h 161"/>
                <a:gd name="T38" fmla="*/ 92 w 177"/>
                <a:gd name="T39" fmla="*/ 113 h 161"/>
                <a:gd name="T40" fmla="*/ 110 w 177"/>
                <a:gd name="T41" fmla="*/ 109 h 161"/>
                <a:gd name="T42" fmla="*/ 123 w 177"/>
                <a:gd name="T43" fmla="*/ 100 h 161"/>
                <a:gd name="T44" fmla="*/ 128 w 177"/>
                <a:gd name="T45" fmla="*/ 88 h 161"/>
                <a:gd name="T46" fmla="*/ 129 w 177"/>
                <a:gd name="T47" fmla="*/ 75 h 161"/>
                <a:gd name="T48" fmla="*/ 124 w 177"/>
                <a:gd name="T49" fmla="*/ 65 h 161"/>
                <a:gd name="T50" fmla="*/ 115 w 177"/>
                <a:gd name="T51" fmla="*/ 56 h 161"/>
                <a:gd name="T52" fmla="*/ 102 w 177"/>
                <a:gd name="T53" fmla="*/ 50 h 161"/>
                <a:gd name="T54" fmla="*/ 84 w 177"/>
                <a:gd name="T55" fmla="*/ 48 h 161"/>
                <a:gd name="T56" fmla="*/ 68 w 177"/>
                <a:gd name="T57" fmla="*/ 53 h 161"/>
                <a:gd name="T58" fmla="*/ 56 w 177"/>
                <a:gd name="T59" fmla="*/ 62 h 161"/>
                <a:gd name="T60" fmla="*/ 48 w 177"/>
                <a:gd name="T61" fmla="*/ 74 h 161"/>
                <a:gd name="T62" fmla="*/ 48 w 177"/>
                <a:gd name="T63" fmla="*/ 86 h 161"/>
                <a:gd name="T64" fmla="*/ 53 w 177"/>
                <a:gd name="T65" fmla="*/ 9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1">
                  <a:moveTo>
                    <a:pt x="1" y="86"/>
                  </a:moveTo>
                  <a:cubicBezTo>
                    <a:pt x="0" y="82"/>
                    <a:pt x="0" y="78"/>
                    <a:pt x="1" y="75"/>
                  </a:cubicBezTo>
                  <a:lnTo>
                    <a:pt x="6" y="54"/>
                  </a:lnTo>
                  <a:cubicBezTo>
                    <a:pt x="7" y="51"/>
                    <a:pt x="8" y="47"/>
                    <a:pt x="11" y="45"/>
                  </a:cubicBezTo>
                  <a:lnTo>
                    <a:pt x="25" y="27"/>
                  </a:lnTo>
                  <a:cubicBezTo>
                    <a:pt x="26" y="24"/>
                    <a:pt x="29" y="22"/>
                    <a:pt x="31" y="21"/>
                  </a:cubicBezTo>
                  <a:lnTo>
                    <a:pt x="51" y="9"/>
                  </a:lnTo>
                  <a:cubicBezTo>
                    <a:pt x="53" y="7"/>
                    <a:pt x="56" y="6"/>
                    <a:pt x="59" y="6"/>
                  </a:cubicBezTo>
                  <a:lnTo>
                    <a:pt x="84" y="1"/>
                  </a:lnTo>
                  <a:cubicBezTo>
                    <a:pt x="87" y="0"/>
                    <a:pt x="90" y="0"/>
                    <a:pt x="93" y="1"/>
                  </a:cubicBezTo>
                  <a:lnTo>
                    <a:pt x="118" y="6"/>
                  </a:lnTo>
                  <a:cubicBezTo>
                    <a:pt x="121" y="6"/>
                    <a:pt x="123" y="7"/>
                    <a:pt x="125" y="9"/>
                  </a:cubicBezTo>
                  <a:lnTo>
                    <a:pt x="146" y="21"/>
                  </a:lnTo>
                  <a:cubicBezTo>
                    <a:pt x="149" y="22"/>
                    <a:pt x="152" y="25"/>
                    <a:pt x="154" y="27"/>
                  </a:cubicBezTo>
                  <a:lnTo>
                    <a:pt x="167" y="45"/>
                  </a:lnTo>
                  <a:cubicBezTo>
                    <a:pt x="169" y="48"/>
                    <a:pt x="170" y="51"/>
                    <a:pt x="171" y="54"/>
                  </a:cubicBezTo>
                  <a:lnTo>
                    <a:pt x="176" y="75"/>
                  </a:lnTo>
                  <a:cubicBezTo>
                    <a:pt x="177" y="78"/>
                    <a:pt x="177" y="82"/>
                    <a:pt x="176" y="86"/>
                  </a:cubicBezTo>
                  <a:lnTo>
                    <a:pt x="171" y="108"/>
                  </a:lnTo>
                  <a:cubicBezTo>
                    <a:pt x="170" y="111"/>
                    <a:pt x="169" y="114"/>
                    <a:pt x="167" y="117"/>
                  </a:cubicBezTo>
                  <a:lnTo>
                    <a:pt x="154" y="135"/>
                  </a:lnTo>
                  <a:cubicBezTo>
                    <a:pt x="152" y="137"/>
                    <a:pt x="149" y="140"/>
                    <a:pt x="146" y="141"/>
                  </a:cubicBezTo>
                  <a:lnTo>
                    <a:pt x="125" y="153"/>
                  </a:lnTo>
                  <a:cubicBezTo>
                    <a:pt x="123" y="155"/>
                    <a:pt x="120" y="156"/>
                    <a:pt x="117" y="156"/>
                  </a:cubicBezTo>
                  <a:lnTo>
                    <a:pt x="92" y="160"/>
                  </a:lnTo>
                  <a:cubicBezTo>
                    <a:pt x="90" y="161"/>
                    <a:pt x="87" y="161"/>
                    <a:pt x="85" y="160"/>
                  </a:cubicBezTo>
                  <a:lnTo>
                    <a:pt x="60" y="156"/>
                  </a:lnTo>
                  <a:cubicBezTo>
                    <a:pt x="57" y="156"/>
                    <a:pt x="54" y="155"/>
                    <a:pt x="51" y="153"/>
                  </a:cubicBezTo>
                  <a:lnTo>
                    <a:pt x="31" y="141"/>
                  </a:lnTo>
                  <a:cubicBezTo>
                    <a:pt x="29" y="140"/>
                    <a:pt x="26" y="138"/>
                    <a:pt x="25" y="135"/>
                  </a:cubicBezTo>
                  <a:lnTo>
                    <a:pt x="11" y="117"/>
                  </a:lnTo>
                  <a:cubicBezTo>
                    <a:pt x="8" y="114"/>
                    <a:pt x="7" y="111"/>
                    <a:pt x="6" y="108"/>
                  </a:cubicBezTo>
                  <a:lnTo>
                    <a:pt x="1" y="86"/>
                  </a:lnTo>
                  <a:close/>
                  <a:moveTo>
                    <a:pt x="53" y="97"/>
                  </a:moveTo>
                  <a:lnTo>
                    <a:pt x="48" y="88"/>
                  </a:lnTo>
                  <a:lnTo>
                    <a:pt x="62" y="106"/>
                  </a:lnTo>
                  <a:lnTo>
                    <a:pt x="56" y="100"/>
                  </a:lnTo>
                  <a:lnTo>
                    <a:pt x="76" y="112"/>
                  </a:lnTo>
                  <a:lnTo>
                    <a:pt x="67" y="109"/>
                  </a:lnTo>
                  <a:lnTo>
                    <a:pt x="92" y="113"/>
                  </a:lnTo>
                  <a:lnTo>
                    <a:pt x="85" y="113"/>
                  </a:lnTo>
                  <a:lnTo>
                    <a:pt x="110" y="109"/>
                  </a:lnTo>
                  <a:lnTo>
                    <a:pt x="102" y="112"/>
                  </a:lnTo>
                  <a:lnTo>
                    <a:pt x="123" y="100"/>
                  </a:lnTo>
                  <a:lnTo>
                    <a:pt x="115" y="106"/>
                  </a:lnTo>
                  <a:lnTo>
                    <a:pt x="128" y="88"/>
                  </a:lnTo>
                  <a:lnTo>
                    <a:pt x="124" y="97"/>
                  </a:lnTo>
                  <a:lnTo>
                    <a:pt x="129" y="75"/>
                  </a:lnTo>
                  <a:lnTo>
                    <a:pt x="129" y="86"/>
                  </a:lnTo>
                  <a:lnTo>
                    <a:pt x="124" y="65"/>
                  </a:lnTo>
                  <a:lnTo>
                    <a:pt x="128" y="74"/>
                  </a:lnTo>
                  <a:lnTo>
                    <a:pt x="115" y="56"/>
                  </a:lnTo>
                  <a:lnTo>
                    <a:pt x="123" y="62"/>
                  </a:lnTo>
                  <a:lnTo>
                    <a:pt x="102" y="50"/>
                  </a:lnTo>
                  <a:lnTo>
                    <a:pt x="109" y="53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68" y="53"/>
                  </a:lnTo>
                  <a:lnTo>
                    <a:pt x="76" y="50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48" y="74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75"/>
                  </a:lnTo>
                  <a:lnTo>
                    <a:pt x="53" y="97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23">
              <a:extLst>
                <a:ext uri="{FF2B5EF4-FFF2-40B4-BE49-F238E27FC236}">
                  <a16:creationId xmlns:a16="http://schemas.microsoft.com/office/drawing/2014/main" xmlns="" id="{CAB8F889-366A-4ED1-9856-424D66AB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082" y="2580586"/>
              <a:ext cx="55563" cy="49213"/>
            </a:xfrm>
            <a:custGeom>
              <a:avLst/>
              <a:gdLst>
                <a:gd name="T0" fmla="*/ 0 w 128"/>
                <a:gd name="T1" fmla="*/ 56 h 112"/>
                <a:gd name="T2" fmla="*/ 64 w 128"/>
                <a:gd name="T3" fmla="*/ 0 h 112"/>
                <a:gd name="T4" fmla="*/ 64 w 128"/>
                <a:gd name="T5" fmla="*/ 0 h 112"/>
                <a:gd name="T6" fmla="*/ 64 w 128"/>
                <a:gd name="T7" fmla="*/ 0 h 112"/>
                <a:gd name="T8" fmla="*/ 128 w 128"/>
                <a:gd name="T9" fmla="*/ 56 h 112"/>
                <a:gd name="T10" fmla="*/ 128 w 128"/>
                <a:gd name="T11" fmla="*/ 56 h 112"/>
                <a:gd name="T12" fmla="*/ 128 w 128"/>
                <a:gd name="T13" fmla="*/ 56 h 112"/>
                <a:gd name="T14" fmla="*/ 64 w 128"/>
                <a:gd name="T15" fmla="*/ 112 h 112"/>
                <a:gd name="T16" fmla="*/ 64 w 128"/>
                <a:gd name="T17" fmla="*/ 112 h 112"/>
                <a:gd name="T18" fmla="*/ 64 w 128"/>
                <a:gd name="T19" fmla="*/ 112 h 112"/>
                <a:gd name="T20" fmla="*/ 0 w 128"/>
                <a:gd name="T21" fmla="*/ 56 h 112"/>
                <a:gd name="T22" fmla="*/ 0 w 128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0" y="56"/>
                  </a:moveTo>
                  <a:cubicBezTo>
                    <a:pt x="0" y="26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lnTo>
                    <a:pt x="128" y="56"/>
                  </a:lnTo>
                  <a:cubicBezTo>
                    <a:pt x="128" y="87"/>
                    <a:pt x="100" y="112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12"/>
                  </a:lnTo>
                  <a:cubicBezTo>
                    <a:pt x="29" y="112"/>
                    <a:pt x="0" y="8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4">
              <a:extLst>
                <a:ext uri="{FF2B5EF4-FFF2-40B4-BE49-F238E27FC236}">
                  <a16:creationId xmlns:a16="http://schemas.microsoft.com/office/drawing/2014/main" xmlns="" id="{C01AF663-7C79-47C5-99D9-2889A9887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557" y="2571061"/>
              <a:ext cx="76200" cy="69850"/>
            </a:xfrm>
            <a:custGeom>
              <a:avLst/>
              <a:gdLst>
                <a:gd name="T0" fmla="*/ 1 w 177"/>
                <a:gd name="T1" fmla="*/ 75 h 161"/>
                <a:gd name="T2" fmla="*/ 11 w 177"/>
                <a:gd name="T3" fmla="*/ 45 h 161"/>
                <a:gd name="T4" fmla="*/ 31 w 177"/>
                <a:gd name="T5" fmla="*/ 21 h 161"/>
                <a:gd name="T6" fmla="*/ 59 w 177"/>
                <a:gd name="T7" fmla="*/ 6 h 161"/>
                <a:gd name="T8" fmla="*/ 93 w 177"/>
                <a:gd name="T9" fmla="*/ 1 h 161"/>
                <a:gd name="T10" fmla="*/ 125 w 177"/>
                <a:gd name="T11" fmla="*/ 9 h 161"/>
                <a:gd name="T12" fmla="*/ 154 w 177"/>
                <a:gd name="T13" fmla="*/ 27 h 161"/>
                <a:gd name="T14" fmla="*/ 171 w 177"/>
                <a:gd name="T15" fmla="*/ 54 h 161"/>
                <a:gd name="T16" fmla="*/ 176 w 177"/>
                <a:gd name="T17" fmla="*/ 86 h 161"/>
                <a:gd name="T18" fmla="*/ 167 w 177"/>
                <a:gd name="T19" fmla="*/ 117 h 161"/>
                <a:gd name="T20" fmla="*/ 146 w 177"/>
                <a:gd name="T21" fmla="*/ 141 h 161"/>
                <a:gd name="T22" fmla="*/ 117 w 177"/>
                <a:gd name="T23" fmla="*/ 156 h 161"/>
                <a:gd name="T24" fmla="*/ 85 w 177"/>
                <a:gd name="T25" fmla="*/ 160 h 161"/>
                <a:gd name="T26" fmla="*/ 51 w 177"/>
                <a:gd name="T27" fmla="*/ 153 h 161"/>
                <a:gd name="T28" fmla="*/ 25 w 177"/>
                <a:gd name="T29" fmla="*/ 135 h 161"/>
                <a:gd name="T30" fmla="*/ 6 w 177"/>
                <a:gd name="T31" fmla="*/ 108 h 161"/>
                <a:gd name="T32" fmla="*/ 53 w 177"/>
                <a:gd name="T33" fmla="*/ 97 h 161"/>
                <a:gd name="T34" fmla="*/ 62 w 177"/>
                <a:gd name="T35" fmla="*/ 106 h 161"/>
                <a:gd name="T36" fmla="*/ 76 w 177"/>
                <a:gd name="T37" fmla="*/ 112 h 161"/>
                <a:gd name="T38" fmla="*/ 92 w 177"/>
                <a:gd name="T39" fmla="*/ 113 h 161"/>
                <a:gd name="T40" fmla="*/ 110 w 177"/>
                <a:gd name="T41" fmla="*/ 109 h 161"/>
                <a:gd name="T42" fmla="*/ 123 w 177"/>
                <a:gd name="T43" fmla="*/ 100 h 161"/>
                <a:gd name="T44" fmla="*/ 128 w 177"/>
                <a:gd name="T45" fmla="*/ 88 h 161"/>
                <a:gd name="T46" fmla="*/ 129 w 177"/>
                <a:gd name="T47" fmla="*/ 75 h 161"/>
                <a:gd name="T48" fmla="*/ 124 w 177"/>
                <a:gd name="T49" fmla="*/ 65 h 161"/>
                <a:gd name="T50" fmla="*/ 115 w 177"/>
                <a:gd name="T51" fmla="*/ 56 h 161"/>
                <a:gd name="T52" fmla="*/ 102 w 177"/>
                <a:gd name="T53" fmla="*/ 50 h 161"/>
                <a:gd name="T54" fmla="*/ 84 w 177"/>
                <a:gd name="T55" fmla="*/ 48 h 161"/>
                <a:gd name="T56" fmla="*/ 68 w 177"/>
                <a:gd name="T57" fmla="*/ 53 h 161"/>
                <a:gd name="T58" fmla="*/ 56 w 177"/>
                <a:gd name="T59" fmla="*/ 62 h 161"/>
                <a:gd name="T60" fmla="*/ 48 w 177"/>
                <a:gd name="T61" fmla="*/ 74 h 161"/>
                <a:gd name="T62" fmla="*/ 48 w 177"/>
                <a:gd name="T63" fmla="*/ 86 h 161"/>
                <a:gd name="T64" fmla="*/ 53 w 177"/>
                <a:gd name="T65" fmla="*/ 9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1">
                  <a:moveTo>
                    <a:pt x="1" y="86"/>
                  </a:moveTo>
                  <a:cubicBezTo>
                    <a:pt x="0" y="82"/>
                    <a:pt x="0" y="78"/>
                    <a:pt x="1" y="75"/>
                  </a:cubicBezTo>
                  <a:lnTo>
                    <a:pt x="6" y="54"/>
                  </a:lnTo>
                  <a:cubicBezTo>
                    <a:pt x="7" y="51"/>
                    <a:pt x="8" y="47"/>
                    <a:pt x="11" y="45"/>
                  </a:cubicBezTo>
                  <a:lnTo>
                    <a:pt x="25" y="27"/>
                  </a:lnTo>
                  <a:cubicBezTo>
                    <a:pt x="26" y="24"/>
                    <a:pt x="29" y="22"/>
                    <a:pt x="31" y="21"/>
                  </a:cubicBezTo>
                  <a:lnTo>
                    <a:pt x="51" y="9"/>
                  </a:lnTo>
                  <a:cubicBezTo>
                    <a:pt x="53" y="7"/>
                    <a:pt x="56" y="6"/>
                    <a:pt x="59" y="6"/>
                  </a:cubicBezTo>
                  <a:lnTo>
                    <a:pt x="84" y="1"/>
                  </a:lnTo>
                  <a:cubicBezTo>
                    <a:pt x="87" y="0"/>
                    <a:pt x="90" y="0"/>
                    <a:pt x="93" y="1"/>
                  </a:cubicBezTo>
                  <a:lnTo>
                    <a:pt x="118" y="6"/>
                  </a:lnTo>
                  <a:cubicBezTo>
                    <a:pt x="121" y="6"/>
                    <a:pt x="123" y="7"/>
                    <a:pt x="125" y="9"/>
                  </a:cubicBezTo>
                  <a:lnTo>
                    <a:pt x="146" y="21"/>
                  </a:lnTo>
                  <a:cubicBezTo>
                    <a:pt x="149" y="22"/>
                    <a:pt x="152" y="25"/>
                    <a:pt x="154" y="27"/>
                  </a:cubicBezTo>
                  <a:lnTo>
                    <a:pt x="167" y="45"/>
                  </a:lnTo>
                  <a:cubicBezTo>
                    <a:pt x="169" y="48"/>
                    <a:pt x="170" y="51"/>
                    <a:pt x="171" y="54"/>
                  </a:cubicBezTo>
                  <a:lnTo>
                    <a:pt x="176" y="75"/>
                  </a:lnTo>
                  <a:cubicBezTo>
                    <a:pt x="177" y="78"/>
                    <a:pt x="177" y="82"/>
                    <a:pt x="176" y="86"/>
                  </a:cubicBezTo>
                  <a:lnTo>
                    <a:pt x="171" y="108"/>
                  </a:lnTo>
                  <a:cubicBezTo>
                    <a:pt x="170" y="111"/>
                    <a:pt x="169" y="114"/>
                    <a:pt x="167" y="117"/>
                  </a:cubicBezTo>
                  <a:lnTo>
                    <a:pt x="154" y="135"/>
                  </a:lnTo>
                  <a:cubicBezTo>
                    <a:pt x="152" y="137"/>
                    <a:pt x="149" y="140"/>
                    <a:pt x="146" y="141"/>
                  </a:cubicBezTo>
                  <a:lnTo>
                    <a:pt x="125" y="153"/>
                  </a:lnTo>
                  <a:cubicBezTo>
                    <a:pt x="123" y="155"/>
                    <a:pt x="120" y="156"/>
                    <a:pt x="117" y="156"/>
                  </a:cubicBezTo>
                  <a:lnTo>
                    <a:pt x="92" y="160"/>
                  </a:lnTo>
                  <a:cubicBezTo>
                    <a:pt x="90" y="161"/>
                    <a:pt x="87" y="161"/>
                    <a:pt x="85" y="160"/>
                  </a:cubicBezTo>
                  <a:lnTo>
                    <a:pt x="60" y="156"/>
                  </a:lnTo>
                  <a:cubicBezTo>
                    <a:pt x="57" y="156"/>
                    <a:pt x="54" y="155"/>
                    <a:pt x="51" y="153"/>
                  </a:cubicBezTo>
                  <a:lnTo>
                    <a:pt x="31" y="141"/>
                  </a:lnTo>
                  <a:cubicBezTo>
                    <a:pt x="29" y="140"/>
                    <a:pt x="26" y="138"/>
                    <a:pt x="25" y="135"/>
                  </a:cubicBezTo>
                  <a:lnTo>
                    <a:pt x="11" y="117"/>
                  </a:lnTo>
                  <a:cubicBezTo>
                    <a:pt x="8" y="114"/>
                    <a:pt x="7" y="111"/>
                    <a:pt x="6" y="108"/>
                  </a:cubicBezTo>
                  <a:lnTo>
                    <a:pt x="1" y="86"/>
                  </a:lnTo>
                  <a:close/>
                  <a:moveTo>
                    <a:pt x="53" y="97"/>
                  </a:moveTo>
                  <a:lnTo>
                    <a:pt x="48" y="88"/>
                  </a:lnTo>
                  <a:lnTo>
                    <a:pt x="62" y="106"/>
                  </a:lnTo>
                  <a:lnTo>
                    <a:pt x="56" y="100"/>
                  </a:lnTo>
                  <a:lnTo>
                    <a:pt x="76" y="112"/>
                  </a:lnTo>
                  <a:lnTo>
                    <a:pt x="67" y="109"/>
                  </a:lnTo>
                  <a:lnTo>
                    <a:pt x="92" y="113"/>
                  </a:lnTo>
                  <a:lnTo>
                    <a:pt x="85" y="113"/>
                  </a:lnTo>
                  <a:lnTo>
                    <a:pt x="110" y="109"/>
                  </a:lnTo>
                  <a:lnTo>
                    <a:pt x="102" y="112"/>
                  </a:lnTo>
                  <a:lnTo>
                    <a:pt x="123" y="100"/>
                  </a:lnTo>
                  <a:lnTo>
                    <a:pt x="115" y="106"/>
                  </a:lnTo>
                  <a:lnTo>
                    <a:pt x="128" y="88"/>
                  </a:lnTo>
                  <a:lnTo>
                    <a:pt x="124" y="97"/>
                  </a:lnTo>
                  <a:lnTo>
                    <a:pt x="129" y="75"/>
                  </a:lnTo>
                  <a:lnTo>
                    <a:pt x="129" y="86"/>
                  </a:lnTo>
                  <a:lnTo>
                    <a:pt x="124" y="65"/>
                  </a:lnTo>
                  <a:lnTo>
                    <a:pt x="128" y="74"/>
                  </a:lnTo>
                  <a:lnTo>
                    <a:pt x="115" y="56"/>
                  </a:lnTo>
                  <a:lnTo>
                    <a:pt x="123" y="62"/>
                  </a:lnTo>
                  <a:lnTo>
                    <a:pt x="102" y="50"/>
                  </a:lnTo>
                  <a:lnTo>
                    <a:pt x="109" y="53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68" y="53"/>
                  </a:lnTo>
                  <a:lnTo>
                    <a:pt x="76" y="50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48" y="74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75"/>
                  </a:lnTo>
                  <a:lnTo>
                    <a:pt x="53" y="97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xmlns="" id="{FA7E8714-0717-49D7-8805-DA4E5B43AF25}"/>
              </a:ext>
            </a:extLst>
          </p:cNvPr>
          <p:cNvGrpSpPr/>
          <p:nvPr/>
        </p:nvGrpSpPr>
        <p:grpSpPr>
          <a:xfrm rot="-2400000">
            <a:off x="2665541" y="4906388"/>
            <a:ext cx="576263" cy="69850"/>
            <a:chOff x="3643869" y="2571061"/>
            <a:chExt cx="576263" cy="69850"/>
          </a:xfrm>
        </p:grpSpPr>
        <p:sp>
          <p:nvSpPr>
            <p:cNvPr id="165" name="Freeform 17">
              <a:extLst>
                <a:ext uri="{FF2B5EF4-FFF2-40B4-BE49-F238E27FC236}">
                  <a16:creationId xmlns:a16="http://schemas.microsoft.com/office/drawing/2014/main" xmlns="" id="{4609F6CF-111A-40E8-B2CD-28E5F0760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769" y="2580586"/>
              <a:ext cx="55563" cy="49213"/>
            </a:xfrm>
            <a:custGeom>
              <a:avLst/>
              <a:gdLst>
                <a:gd name="T0" fmla="*/ 0 w 128"/>
                <a:gd name="T1" fmla="*/ 56 h 112"/>
                <a:gd name="T2" fmla="*/ 64 w 128"/>
                <a:gd name="T3" fmla="*/ 0 h 112"/>
                <a:gd name="T4" fmla="*/ 64 w 128"/>
                <a:gd name="T5" fmla="*/ 0 h 112"/>
                <a:gd name="T6" fmla="*/ 64 w 128"/>
                <a:gd name="T7" fmla="*/ 0 h 112"/>
                <a:gd name="T8" fmla="*/ 128 w 128"/>
                <a:gd name="T9" fmla="*/ 56 h 112"/>
                <a:gd name="T10" fmla="*/ 128 w 128"/>
                <a:gd name="T11" fmla="*/ 56 h 112"/>
                <a:gd name="T12" fmla="*/ 128 w 128"/>
                <a:gd name="T13" fmla="*/ 56 h 112"/>
                <a:gd name="T14" fmla="*/ 64 w 128"/>
                <a:gd name="T15" fmla="*/ 112 h 112"/>
                <a:gd name="T16" fmla="*/ 64 w 128"/>
                <a:gd name="T17" fmla="*/ 112 h 112"/>
                <a:gd name="T18" fmla="*/ 64 w 128"/>
                <a:gd name="T19" fmla="*/ 112 h 112"/>
                <a:gd name="T20" fmla="*/ 0 w 128"/>
                <a:gd name="T21" fmla="*/ 56 h 112"/>
                <a:gd name="T22" fmla="*/ 0 w 128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0" y="56"/>
                  </a:moveTo>
                  <a:cubicBezTo>
                    <a:pt x="0" y="26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lnTo>
                    <a:pt x="128" y="56"/>
                  </a:lnTo>
                  <a:cubicBezTo>
                    <a:pt x="128" y="87"/>
                    <a:pt x="100" y="112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12"/>
                  </a:lnTo>
                  <a:cubicBezTo>
                    <a:pt x="29" y="112"/>
                    <a:pt x="0" y="8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8">
              <a:extLst>
                <a:ext uri="{FF2B5EF4-FFF2-40B4-BE49-F238E27FC236}">
                  <a16:creationId xmlns:a16="http://schemas.microsoft.com/office/drawing/2014/main" xmlns="" id="{BAC62188-E16C-4258-A833-2CF1E9043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7244" y="2571061"/>
              <a:ext cx="76200" cy="69850"/>
            </a:xfrm>
            <a:custGeom>
              <a:avLst/>
              <a:gdLst>
                <a:gd name="T0" fmla="*/ 1 w 177"/>
                <a:gd name="T1" fmla="*/ 75 h 161"/>
                <a:gd name="T2" fmla="*/ 11 w 177"/>
                <a:gd name="T3" fmla="*/ 45 h 161"/>
                <a:gd name="T4" fmla="*/ 31 w 177"/>
                <a:gd name="T5" fmla="*/ 21 h 161"/>
                <a:gd name="T6" fmla="*/ 59 w 177"/>
                <a:gd name="T7" fmla="*/ 6 h 161"/>
                <a:gd name="T8" fmla="*/ 93 w 177"/>
                <a:gd name="T9" fmla="*/ 1 h 161"/>
                <a:gd name="T10" fmla="*/ 125 w 177"/>
                <a:gd name="T11" fmla="*/ 9 h 161"/>
                <a:gd name="T12" fmla="*/ 154 w 177"/>
                <a:gd name="T13" fmla="*/ 27 h 161"/>
                <a:gd name="T14" fmla="*/ 171 w 177"/>
                <a:gd name="T15" fmla="*/ 54 h 161"/>
                <a:gd name="T16" fmla="*/ 176 w 177"/>
                <a:gd name="T17" fmla="*/ 86 h 161"/>
                <a:gd name="T18" fmla="*/ 167 w 177"/>
                <a:gd name="T19" fmla="*/ 117 h 161"/>
                <a:gd name="T20" fmla="*/ 146 w 177"/>
                <a:gd name="T21" fmla="*/ 141 h 161"/>
                <a:gd name="T22" fmla="*/ 117 w 177"/>
                <a:gd name="T23" fmla="*/ 156 h 161"/>
                <a:gd name="T24" fmla="*/ 85 w 177"/>
                <a:gd name="T25" fmla="*/ 160 h 161"/>
                <a:gd name="T26" fmla="*/ 51 w 177"/>
                <a:gd name="T27" fmla="*/ 153 h 161"/>
                <a:gd name="T28" fmla="*/ 25 w 177"/>
                <a:gd name="T29" fmla="*/ 135 h 161"/>
                <a:gd name="T30" fmla="*/ 6 w 177"/>
                <a:gd name="T31" fmla="*/ 108 h 161"/>
                <a:gd name="T32" fmla="*/ 53 w 177"/>
                <a:gd name="T33" fmla="*/ 97 h 161"/>
                <a:gd name="T34" fmla="*/ 62 w 177"/>
                <a:gd name="T35" fmla="*/ 106 h 161"/>
                <a:gd name="T36" fmla="*/ 76 w 177"/>
                <a:gd name="T37" fmla="*/ 112 h 161"/>
                <a:gd name="T38" fmla="*/ 92 w 177"/>
                <a:gd name="T39" fmla="*/ 113 h 161"/>
                <a:gd name="T40" fmla="*/ 110 w 177"/>
                <a:gd name="T41" fmla="*/ 109 h 161"/>
                <a:gd name="T42" fmla="*/ 123 w 177"/>
                <a:gd name="T43" fmla="*/ 100 h 161"/>
                <a:gd name="T44" fmla="*/ 128 w 177"/>
                <a:gd name="T45" fmla="*/ 88 h 161"/>
                <a:gd name="T46" fmla="*/ 129 w 177"/>
                <a:gd name="T47" fmla="*/ 75 h 161"/>
                <a:gd name="T48" fmla="*/ 124 w 177"/>
                <a:gd name="T49" fmla="*/ 65 h 161"/>
                <a:gd name="T50" fmla="*/ 115 w 177"/>
                <a:gd name="T51" fmla="*/ 56 h 161"/>
                <a:gd name="T52" fmla="*/ 102 w 177"/>
                <a:gd name="T53" fmla="*/ 50 h 161"/>
                <a:gd name="T54" fmla="*/ 84 w 177"/>
                <a:gd name="T55" fmla="*/ 48 h 161"/>
                <a:gd name="T56" fmla="*/ 68 w 177"/>
                <a:gd name="T57" fmla="*/ 53 h 161"/>
                <a:gd name="T58" fmla="*/ 56 w 177"/>
                <a:gd name="T59" fmla="*/ 62 h 161"/>
                <a:gd name="T60" fmla="*/ 48 w 177"/>
                <a:gd name="T61" fmla="*/ 74 h 161"/>
                <a:gd name="T62" fmla="*/ 48 w 177"/>
                <a:gd name="T63" fmla="*/ 86 h 161"/>
                <a:gd name="T64" fmla="*/ 53 w 177"/>
                <a:gd name="T65" fmla="*/ 9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1">
                  <a:moveTo>
                    <a:pt x="1" y="86"/>
                  </a:moveTo>
                  <a:cubicBezTo>
                    <a:pt x="0" y="82"/>
                    <a:pt x="0" y="78"/>
                    <a:pt x="1" y="75"/>
                  </a:cubicBezTo>
                  <a:lnTo>
                    <a:pt x="6" y="54"/>
                  </a:lnTo>
                  <a:cubicBezTo>
                    <a:pt x="7" y="51"/>
                    <a:pt x="8" y="47"/>
                    <a:pt x="11" y="45"/>
                  </a:cubicBezTo>
                  <a:lnTo>
                    <a:pt x="25" y="27"/>
                  </a:lnTo>
                  <a:cubicBezTo>
                    <a:pt x="26" y="24"/>
                    <a:pt x="29" y="22"/>
                    <a:pt x="31" y="21"/>
                  </a:cubicBezTo>
                  <a:lnTo>
                    <a:pt x="51" y="9"/>
                  </a:lnTo>
                  <a:cubicBezTo>
                    <a:pt x="53" y="7"/>
                    <a:pt x="56" y="6"/>
                    <a:pt x="59" y="6"/>
                  </a:cubicBezTo>
                  <a:lnTo>
                    <a:pt x="84" y="1"/>
                  </a:lnTo>
                  <a:cubicBezTo>
                    <a:pt x="87" y="0"/>
                    <a:pt x="90" y="0"/>
                    <a:pt x="93" y="1"/>
                  </a:cubicBezTo>
                  <a:lnTo>
                    <a:pt x="118" y="6"/>
                  </a:lnTo>
                  <a:cubicBezTo>
                    <a:pt x="121" y="6"/>
                    <a:pt x="123" y="7"/>
                    <a:pt x="125" y="9"/>
                  </a:cubicBezTo>
                  <a:lnTo>
                    <a:pt x="146" y="21"/>
                  </a:lnTo>
                  <a:cubicBezTo>
                    <a:pt x="149" y="22"/>
                    <a:pt x="152" y="25"/>
                    <a:pt x="154" y="27"/>
                  </a:cubicBezTo>
                  <a:lnTo>
                    <a:pt x="167" y="45"/>
                  </a:lnTo>
                  <a:cubicBezTo>
                    <a:pt x="169" y="48"/>
                    <a:pt x="170" y="51"/>
                    <a:pt x="171" y="54"/>
                  </a:cubicBezTo>
                  <a:lnTo>
                    <a:pt x="176" y="75"/>
                  </a:lnTo>
                  <a:cubicBezTo>
                    <a:pt x="177" y="78"/>
                    <a:pt x="177" y="82"/>
                    <a:pt x="176" y="86"/>
                  </a:cubicBezTo>
                  <a:lnTo>
                    <a:pt x="171" y="108"/>
                  </a:lnTo>
                  <a:cubicBezTo>
                    <a:pt x="170" y="111"/>
                    <a:pt x="169" y="114"/>
                    <a:pt x="167" y="117"/>
                  </a:cubicBezTo>
                  <a:lnTo>
                    <a:pt x="154" y="135"/>
                  </a:lnTo>
                  <a:cubicBezTo>
                    <a:pt x="152" y="137"/>
                    <a:pt x="149" y="140"/>
                    <a:pt x="146" y="141"/>
                  </a:cubicBezTo>
                  <a:lnTo>
                    <a:pt x="125" y="153"/>
                  </a:lnTo>
                  <a:cubicBezTo>
                    <a:pt x="123" y="155"/>
                    <a:pt x="120" y="156"/>
                    <a:pt x="117" y="156"/>
                  </a:cubicBezTo>
                  <a:lnTo>
                    <a:pt x="92" y="160"/>
                  </a:lnTo>
                  <a:cubicBezTo>
                    <a:pt x="90" y="161"/>
                    <a:pt x="87" y="161"/>
                    <a:pt x="85" y="160"/>
                  </a:cubicBezTo>
                  <a:lnTo>
                    <a:pt x="60" y="156"/>
                  </a:lnTo>
                  <a:cubicBezTo>
                    <a:pt x="57" y="156"/>
                    <a:pt x="54" y="155"/>
                    <a:pt x="51" y="153"/>
                  </a:cubicBezTo>
                  <a:lnTo>
                    <a:pt x="31" y="141"/>
                  </a:lnTo>
                  <a:cubicBezTo>
                    <a:pt x="29" y="140"/>
                    <a:pt x="26" y="138"/>
                    <a:pt x="25" y="135"/>
                  </a:cubicBezTo>
                  <a:lnTo>
                    <a:pt x="11" y="117"/>
                  </a:lnTo>
                  <a:cubicBezTo>
                    <a:pt x="8" y="114"/>
                    <a:pt x="7" y="111"/>
                    <a:pt x="6" y="108"/>
                  </a:cubicBezTo>
                  <a:lnTo>
                    <a:pt x="1" y="86"/>
                  </a:lnTo>
                  <a:close/>
                  <a:moveTo>
                    <a:pt x="53" y="97"/>
                  </a:moveTo>
                  <a:lnTo>
                    <a:pt x="48" y="88"/>
                  </a:lnTo>
                  <a:lnTo>
                    <a:pt x="62" y="106"/>
                  </a:lnTo>
                  <a:lnTo>
                    <a:pt x="56" y="100"/>
                  </a:lnTo>
                  <a:lnTo>
                    <a:pt x="76" y="112"/>
                  </a:lnTo>
                  <a:lnTo>
                    <a:pt x="67" y="109"/>
                  </a:lnTo>
                  <a:lnTo>
                    <a:pt x="92" y="113"/>
                  </a:lnTo>
                  <a:lnTo>
                    <a:pt x="85" y="113"/>
                  </a:lnTo>
                  <a:lnTo>
                    <a:pt x="110" y="109"/>
                  </a:lnTo>
                  <a:lnTo>
                    <a:pt x="102" y="112"/>
                  </a:lnTo>
                  <a:lnTo>
                    <a:pt x="123" y="100"/>
                  </a:lnTo>
                  <a:lnTo>
                    <a:pt x="115" y="106"/>
                  </a:lnTo>
                  <a:lnTo>
                    <a:pt x="128" y="88"/>
                  </a:lnTo>
                  <a:lnTo>
                    <a:pt x="124" y="97"/>
                  </a:lnTo>
                  <a:lnTo>
                    <a:pt x="129" y="75"/>
                  </a:lnTo>
                  <a:lnTo>
                    <a:pt x="129" y="86"/>
                  </a:lnTo>
                  <a:lnTo>
                    <a:pt x="124" y="65"/>
                  </a:lnTo>
                  <a:lnTo>
                    <a:pt x="128" y="74"/>
                  </a:lnTo>
                  <a:lnTo>
                    <a:pt x="115" y="56"/>
                  </a:lnTo>
                  <a:lnTo>
                    <a:pt x="123" y="62"/>
                  </a:lnTo>
                  <a:lnTo>
                    <a:pt x="102" y="50"/>
                  </a:lnTo>
                  <a:lnTo>
                    <a:pt x="109" y="53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68" y="53"/>
                  </a:lnTo>
                  <a:lnTo>
                    <a:pt x="76" y="50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48" y="74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75"/>
                  </a:lnTo>
                  <a:lnTo>
                    <a:pt x="53" y="97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9">
              <a:extLst>
                <a:ext uri="{FF2B5EF4-FFF2-40B4-BE49-F238E27FC236}">
                  <a16:creationId xmlns:a16="http://schemas.microsoft.com/office/drawing/2014/main" xmlns="" id="{FD2ED7A9-9EF6-462E-B848-014A008AF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457" y="2580586"/>
              <a:ext cx="55563" cy="49213"/>
            </a:xfrm>
            <a:custGeom>
              <a:avLst/>
              <a:gdLst>
                <a:gd name="T0" fmla="*/ 0 w 128"/>
                <a:gd name="T1" fmla="*/ 56 h 112"/>
                <a:gd name="T2" fmla="*/ 64 w 128"/>
                <a:gd name="T3" fmla="*/ 0 h 112"/>
                <a:gd name="T4" fmla="*/ 64 w 128"/>
                <a:gd name="T5" fmla="*/ 0 h 112"/>
                <a:gd name="T6" fmla="*/ 64 w 128"/>
                <a:gd name="T7" fmla="*/ 0 h 112"/>
                <a:gd name="T8" fmla="*/ 128 w 128"/>
                <a:gd name="T9" fmla="*/ 56 h 112"/>
                <a:gd name="T10" fmla="*/ 128 w 128"/>
                <a:gd name="T11" fmla="*/ 56 h 112"/>
                <a:gd name="T12" fmla="*/ 128 w 128"/>
                <a:gd name="T13" fmla="*/ 56 h 112"/>
                <a:gd name="T14" fmla="*/ 64 w 128"/>
                <a:gd name="T15" fmla="*/ 112 h 112"/>
                <a:gd name="T16" fmla="*/ 64 w 128"/>
                <a:gd name="T17" fmla="*/ 112 h 112"/>
                <a:gd name="T18" fmla="*/ 64 w 128"/>
                <a:gd name="T19" fmla="*/ 112 h 112"/>
                <a:gd name="T20" fmla="*/ 0 w 128"/>
                <a:gd name="T21" fmla="*/ 56 h 112"/>
                <a:gd name="T22" fmla="*/ 0 w 128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0" y="56"/>
                  </a:moveTo>
                  <a:cubicBezTo>
                    <a:pt x="0" y="26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lnTo>
                    <a:pt x="128" y="56"/>
                  </a:lnTo>
                  <a:cubicBezTo>
                    <a:pt x="128" y="87"/>
                    <a:pt x="100" y="112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12"/>
                  </a:lnTo>
                  <a:cubicBezTo>
                    <a:pt x="29" y="112"/>
                    <a:pt x="0" y="8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0">
              <a:extLst>
                <a:ext uri="{FF2B5EF4-FFF2-40B4-BE49-F238E27FC236}">
                  <a16:creationId xmlns:a16="http://schemas.microsoft.com/office/drawing/2014/main" xmlns="" id="{E627F434-5B14-42D6-BF71-5E3D8ABEB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932" y="2571061"/>
              <a:ext cx="76200" cy="69850"/>
            </a:xfrm>
            <a:custGeom>
              <a:avLst/>
              <a:gdLst>
                <a:gd name="T0" fmla="*/ 1 w 177"/>
                <a:gd name="T1" fmla="*/ 75 h 161"/>
                <a:gd name="T2" fmla="*/ 11 w 177"/>
                <a:gd name="T3" fmla="*/ 45 h 161"/>
                <a:gd name="T4" fmla="*/ 31 w 177"/>
                <a:gd name="T5" fmla="*/ 21 h 161"/>
                <a:gd name="T6" fmla="*/ 59 w 177"/>
                <a:gd name="T7" fmla="*/ 6 h 161"/>
                <a:gd name="T8" fmla="*/ 93 w 177"/>
                <a:gd name="T9" fmla="*/ 1 h 161"/>
                <a:gd name="T10" fmla="*/ 125 w 177"/>
                <a:gd name="T11" fmla="*/ 9 h 161"/>
                <a:gd name="T12" fmla="*/ 154 w 177"/>
                <a:gd name="T13" fmla="*/ 27 h 161"/>
                <a:gd name="T14" fmla="*/ 171 w 177"/>
                <a:gd name="T15" fmla="*/ 54 h 161"/>
                <a:gd name="T16" fmla="*/ 176 w 177"/>
                <a:gd name="T17" fmla="*/ 86 h 161"/>
                <a:gd name="T18" fmla="*/ 167 w 177"/>
                <a:gd name="T19" fmla="*/ 117 h 161"/>
                <a:gd name="T20" fmla="*/ 146 w 177"/>
                <a:gd name="T21" fmla="*/ 141 h 161"/>
                <a:gd name="T22" fmla="*/ 117 w 177"/>
                <a:gd name="T23" fmla="*/ 156 h 161"/>
                <a:gd name="T24" fmla="*/ 85 w 177"/>
                <a:gd name="T25" fmla="*/ 160 h 161"/>
                <a:gd name="T26" fmla="*/ 51 w 177"/>
                <a:gd name="T27" fmla="*/ 153 h 161"/>
                <a:gd name="T28" fmla="*/ 25 w 177"/>
                <a:gd name="T29" fmla="*/ 135 h 161"/>
                <a:gd name="T30" fmla="*/ 6 w 177"/>
                <a:gd name="T31" fmla="*/ 108 h 161"/>
                <a:gd name="T32" fmla="*/ 53 w 177"/>
                <a:gd name="T33" fmla="*/ 97 h 161"/>
                <a:gd name="T34" fmla="*/ 62 w 177"/>
                <a:gd name="T35" fmla="*/ 106 h 161"/>
                <a:gd name="T36" fmla="*/ 76 w 177"/>
                <a:gd name="T37" fmla="*/ 112 h 161"/>
                <a:gd name="T38" fmla="*/ 92 w 177"/>
                <a:gd name="T39" fmla="*/ 113 h 161"/>
                <a:gd name="T40" fmla="*/ 110 w 177"/>
                <a:gd name="T41" fmla="*/ 109 h 161"/>
                <a:gd name="T42" fmla="*/ 123 w 177"/>
                <a:gd name="T43" fmla="*/ 100 h 161"/>
                <a:gd name="T44" fmla="*/ 128 w 177"/>
                <a:gd name="T45" fmla="*/ 88 h 161"/>
                <a:gd name="T46" fmla="*/ 129 w 177"/>
                <a:gd name="T47" fmla="*/ 75 h 161"/>
                <a:gd name="T48" fmla="*/ 124 w 177"/>
                <a:gd name="T49" fmla="*/ 65 h 161"/>
                <a:gd name="T50" fmla="*/ 115 w 177"/>
                <a:gd name="T51" fmla="*/ 56 h 161"/>
                <a:gd name="T52" fmla="*/ 102 w 177"/>
                <a:gd name="T53" fmla="*/ 50 h 161"/>
                <a:gd name="T54" fmla="*/ 84 w 177"/>
                <a:gd name="T55" fmla="*/ 48 h 161"/>
                <a:gd name="T56" fmla="*/ 68 w 177"/>
                <a:gd name="T57" fmla="*/ 53 h 161"/>
                <a:gd name="T58" fmla="*/ 56 w 177"/>
                <a:gd name="T59" fmla="*/ 62 h 161"/>
                <a:gd name="T60" fmla="*/ 48 w 177"/>
                <a:gd name="T61" fmla="*/ 74 h 161"/>
                <a:gd name="T62" fmla="*/ 48 w 177"/>
                <a:gd name="T63" fmla="*/ 86 h 161"/>
                <a:gd name="T64" fmla="*/ 53 w 177"/>
                <a:gd name="T65" fmla="*/ 9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1">
                  <a:moveTo>
                    <a:pt x="1" y="86"/>
                  </a:moveTo>
                  <a:cubicBezTo>
                    <a:pt x="0" y="82"/>
                    <a:pt x="0" y="78"/>
                    <a:pt x="1" y="75"/>
                  </a:cubicBezTo>
                  <a:lnTo>
                    <a:pt x="6" y="54"/>
                  </a:lnTo>
                  <a:cubicBezTo>
                    <a:pt x="7" y="51"/>
                    <a:pt x="8" y="47"/>
                    <a:pt x="11" y="45"/>
                  </a:cubicBezTo>
                  <a:lnTo>
                    <a:pt x="25" y="27"/>
                  </a:lnTo>
                  <a:cubicBezTo>
                    <a:pt x="26" y="24"/>
                    <a:pt x="29" y="22"/>
                    <a:pt x="31" y="21"/>
                  </a:cubicBezTo>
                  <a:lnTo>
                    <a:pt x="51" y="9"/>
                  </a:lnTo>
                  <a:cubicBezTo>
                    <a:pt x="53" y="7"/>
                    <a:pt x="56" y="6"/>
                    <a:pt x="59" y="6"/>
                  </a:cubicBezTo>
                  <a:lnTo>
                    <a:pt x="84" y="1"/>
                  </a:lnTo>
                  <a:cubicBezTo>
                    <a:pt x="87" y="0"/>
                    <a:pt x="90" y="0"/>
                    <a:pt x="93" y="1"/>
                  </a:cubicBezTo>
                  <a:lnTo>
                    <a:pt x="118" y="6"/>
                  </a:lnTo>
                  <a:cubicBezTo>
                    <a:pt x="121" y="6"/>
                    <a:pt x="123" y="7"/>
                    <a:pt x="125" y="9"/>
                  </a:cubicBezTo>
                  <a:lnTo>
                    <a:pt x="146" y="21"/>
                  </a:lnTo>
                  <a:cubicBezTo>
                    <a:pt x="149" y="22"/>
                    <a:pt x="152" y="25"/>
                    <a:pt x="154" y="27"/>
                  </a:cubicBezTo>
                  <a:lnTo>
                    <a:pt x="167" y="45"/>
                  </a:lnTo>
                  <a:cubicBezTo>
                    <a:pt x="169" y="48"/>
                    <a:pt x="170" y="51"/>
                    <a:pt x="171" y="54"/>
                  </a:cubicBezTo>
                  <a:lnTo>
                    <a:pt x="176" y="75"/>
                  </a:lnTo>
                  <a:cubicBezTo>
                    <a:pt x="177" y="78"/>
                    <a:pt x="177" y="82"/>
                    <a:pt x="176" y="86"/>
                  </a:cubicBezTo>
                  <a:lnTo>
                    <a:pt x="171" y="108"/>
                  </a:lnTo>
                  <a:cubicBezTo>
                    <a:pt x="170" y="111"/>
                    <a:pt x="169" y="114"/>
                    <a:pt x="167" y="117"/>
                  </a:cubicBezTo>
                  <a:lnTo>
                    <a:pt x="154" y="135"/>
                  </a:lnTo>
                  <a:cubicBezTo>
                    <a:pt x="152" y="137"/>
                    <a:pt x="149" y="140"/>
                    <a:pt x="146" y="141"/>
                  </a:cubicBezTo>
                  <a:lnTo>
                    <a:pt x="125" y="153"/>
                  </a:lnTo>
                  <a:cubicBezTo>
                    <a:pt x="123" y="155"/>
                    <a:pt x="120" y="156"/>
                    <a:pt x="117" y="156"/>
                  </a:cubicBezTo>
                  <a:lnTo>
                    <a:pt x="92" y="160"/>
                  </a:lnTo>
                  <a:cubicBezTo>
                    <a:pt x="90" y="161"/>
                    <a:pt x="87" y="161"/>
                    <a:pt x="85" y="160"/>
                  </a:cubicBezTo>
                  <a:lnTo>
                    <a:pt x="60" y="156"/>
                  </a:lnTo>
                  <a:cubicBezTo>
                    <a:pt x="57" y="156"/>
                    <a:pt x="54" y="155"/>
                    <a:pt x="51" y="153"/>
                  </a:cubicBezTo>
                  <a:lnTo>
                    <a:pt x="31" y="141"/>
                  </a:lnTo>
                  <a:cubicBezTo>
                    <a:pt x="29" y="140"/>
                    <a:pt x="26" y="138"/>
                    <a:pt x="25" y="135"/>
                  </a:cubicBezTo>
                  <a:lnTo>
                    <a:pt x="11" y="117"/>
                  </a:lnTo>
                  <a:cubicBezTo>
                    <a:pt x="8" y="114"/>
                    <a:pt x="7" y="111"/>
                    <a:pt x="6" y="108"/>
                  </a:cubicBezTo>
                  <a:lnTo>
                    <a:pt x="1" y="86"/>
                  </a:lnTo>
                  <a:close/>
                  <a:moveTo>
                    <a:pt x="53" y="97"/>
                  </a:moveTo>
                  <a:lnTo>
                    <a:pt x="48" y="88"/>
                  </a:lnTo>
                  <a:lnTo>
                    <a:pt x="62" y="106"/>
                  </a:lnTo>
                  <a:lnTo>
                    <a:pt x="56" y="100"/>
                  </a:lnTo>
                  <a:lnTo>
                    <a:pt x="76" y="112"/>
                  </a:lnTo>
                  <a:lnTo>
                    <a:pt x="67" y="109"/>
                  </a:lnTo>
                  <a:lnTo>
                    <a:pt x="92" y="113"/>
                  </a:lnTo>
                  <a:lnTo>
                    <a:pt x="85" y="113"/>
                  </a:lnTo>
                  <a:lnTo>
                    <a:pt x="110" y="109"/>
                  </a:lnTo>
                  <a:lnTo>
                    <a:pt x="102" y="112"/>
                  </a:lnTo>
                  <a:lnTo>
                    <a:pt x="123" y="100"/>
                  </a:lnTo>
                  <a:lnTo>
                    <a:pt x="115" y="106"/>
                  </a:lnTo>
                  <a:lnTo>
                    <a:pt x="128" y="88"/>
                  </a:lnTo>
                  <a:lnTo>
                    <a:pt x="124" y="97"/>
                  </a:lnTo>
                  <a:lnTo>
                    <a:pt x="129" y="75"/>
                  </a:lnTo>
                  <a:lnTo>
                    <a:pt x="129" y="86"/>
                  </a:lnTo>
                  <a:lnTo>
                    <a:pt x="124" y="65"/>
                  </a:lnTo>
                  <a:lnTo>
                    <a:pt x="128" y="74"/>
                  </a:lnTo>
                  <a:lnTo>
                    <a:pt x="115" y="56"/>
                  </a:lnTo>
                  <a:lnTo>
                    <a:pt x="123" y="62"/>
                  </a:lnTo>
                  <a:lnTo>
                    <a:pt x="102" y="50"/>
                  </a:lnTo>
                  <a:lnTo>
                    <a:pt x="109" y="53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68" y="53"/>
                  </a:lnTo>
                  <a:lnTo>
                    <a:pt x="76" y="50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48" y="74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75"/>
                  </a:lnTo>
                  <a:lnTo>
                    <a:pt x="53" y="97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1">
              <a:extLst>
                <a:ext uri="{FF2B5EF4-FFF2-40B4-BE49-F238E27FC236}">
                  <a16:creationId xmlns:a16="http://schemas.microsoft.com/office/drawing/2014/main" xmlns="" id="{F9E37826-B139-4D1F-AF64-54170442E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394" y="2580586"/>
              <a:ext cx="55563" cy="49213"/>
            </a:xfrm>
            <a:custGeom>
              <a:avLst/>
              <a:gdLst>
                <a:gd name="T0" fmla="*/ 0 w 128"/>
                <a:gd name="T1" fmla="*/ 56 h 112"/>
                <a:gd name="T2" fmla="*/ 64 w 128"/>
                <a:gd name="T3" fmla="*/ 0 h 112"/>
                <a:gd name="T4" fmla="*/ 64 w 128"/>
                <a:gd name="T5" fmla="*/ 0 h 112"/>
                <a:gd name="T6" fmla="*/ 64 w 128"/>
                <a:gd name="T7" fmla="*/ 0 h 112"/>
                <a:gd name="T8" fmla="*/ 128 w 128"/>
                <a:gd name="T9" fmla="*/ 56 h 112"/>
                <a:gd name="T10" fmla="*/ 128 w 128"/>
                <a:gd name="T11" fmla="*/ 56 h 112"/>
                <a:gd name="T12" fmla="*/ 128 w 128"/>
                <a:gd name="T13" fmla="*/ 56 h 112"/>
                <a:gd name="T14" fmla="*/ 64 w 128"/>
                <a:gd name="T15" fmla="*/ 112 h 112"/>
                <a:gd name="T16" fmla="*/ 64 w 128"/>
                <a:gd name="T17" fmla="*/ 112 h 112"/>
                <a:gd name="T18" fmla="*/ 64 w 128"/>
                <a:gd name="T19" fmla="*/ 112 h 112"/>
                <a:gd name="T20" fmla="*/ 0 w 128"/>
                <a:gd name="T21" fmla="*/ 56 h 112"/>
                <a:gd name="T22" fmla="*/ 0 w 128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0" y="56"/>
                  </a:moveTo>
                  <a:cubicBezTo>
                    <a:pt x="0" y="26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lnTo>
                    <a:pt x="128" y="56"/>
                  </a:lnTo>
                  <a:cubicBezTo>
                    <a:pt x="128" y="87"/>
                    <a:pt x="100" y="112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12"/>
                  </a:lnTo>
                  <a:cubicBezTo>
                    <a:pt x="29" y="112"/>
                    <a:pt x="0" y="8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2">
              <a:extLst>
                <a:ext uri="{FF2B5EF4-FFF2-40B4-BE49-F238E27FC236}">
                  <a16:creationId xmlns:a16="http://schemas.microsoft.com/office/drawing/2014/main" xmlns="" id="{4916DA83-CF8A-4F0D-859F-4979DC7E1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3869" y="2571061"/>
              <a:ext cx="76200" cy="69850"/>
            </a:xfrm>
            <a:custGeom>
              <a:avLst/>
              <a:gdLst>
                <a:gd name="T0" fmla="*/ 1 w 177"/>
                <a:gd name="T1" fmla="*/ 75 h 161"/>
                <a:gd name="T2" fmla="*/ 11 w 177"/>
                <a:gd name="T3" fmla="*/ 45 h 161"/>
                <a:gd name="T4" fmla="*/ 31 w 177"/>
                <a:gd name="T5" fmla="*/ 21 h 161"/>
                <a:gd name="T6" fmla="*/ 59 w 177"/>
                <a:gd name="T7" fmla="*/ 6 h 161"/>
                <a:gd name="T8" fmla="*/ 93 w 177"/>
                <a:gd name="T9" fmla="*/ 1 h 161"/>
                <a:gd name="T10" fmla="*/ 125 w 177"/>
                <a:gd name="T11" fmla="*/ 9 h 161"/>
                <a:gd name="T12" fmla="*/ 154 w 177"/>
                <a:gd name="T13" fmla="*/ 27 h 161"/>
                <a:gd name="T14" fmla="*/ 171 w 177"/>
                <a:gd name="T15" fmla="*/ 54 h 161"/>
                <a:gd name="T16" fmla="*/ 176 w 177"/>
                <a:gd name="T17" fmla="*/ 86 h 161"/>
                <a:gd name="T18" fmla="*/ 167 w 177"/>
                <a:gd name="T19" fmla="*/ 117 h 161"/>
                <a:gd name="T20" fmla="*/ 146 w 177"/>
                <a:gd name="T21" fmla="*/ 141 h 161"/>
                <a:gd name="T22" fmla="*/ 117 w 177"/>
                <a:gd name="T23" fmla="*/ 156 h 161"/>
                <a:gd name="T24" fmla="*/ 85 w 177"/>
                <a:gd name="T25" fmla="*/ 160 h 161"/>
                <a:gd name="T26" fmla="*/ 51 w 177"/>
                <a:gd name="T27" fmla="*/ 153 h 161"/>
                <a:gd name="T28" fmla="*/ 25 w 177"/>
                <a:gd name="T29" fmla="*/ 135 h 161"/>
                <a:gd name="T30" fmla="*/ 6 w 177"/>
                <a:gd name="T31" fmla="*/ 108 h 161"/>
                <a:gd name="T32" fmla="*/ 53 w 177"/>
                <a:gd name="T33" fmla="*/ 97 h 161"/>
                <a:gd name="T34" fmla="*/ 62 w 177"/>
                <a:gd name="T35" fmla="*/ 106 h 161"/>
                <a:gd name="T36" fmla="*/ 76 w 177"/>
                <a:gd name="T37" fmla="*/ 112 h 161"/>
                <a:gd name="T38" fmla="*/ 92 w 177"/>
                <a:gd name="T39" fmla="*/ 113 h 161"/>
                <a:gd name="T40" fmla="*/ 110 w 177"/>
                <a:gd name="T41" fmla="*/ 109 h 161"/>
                <a:gd name="T42" fmla="*/ 123 w 177"/>
                <a:gd name="T43" fmla="*/ 100 h 161"/>
                <a:gd name="T44" fmla="*/ 128 w 177"/>
                <a:gd name="T45" fmla="*/ 88 h 161"/>
                <a:gd name="T46" fmla="*/ 129 w 177"/>
                <a:gd name="T47" fmla="*/ 75 h 161"/>
                <a:gd name="T48" fmla="*/ 124 w 177"/>
                <a:gd name="T49" fmla="*/ 65 h 161"/>
                <a:gd name="T50" fmla="*/ 115 w 177"/>
                <a:gd name="T51" fmla="*/ 56 h 161"/>
                <a:gd name="T52" fmla="*/ 102 w 177"/>
                <a:gd name="T53" fmla="*/ 50 h 161"/>
                <a:gd name="T54" fmla="*/ 84 w 177"/>
                <a:gd name="T55" fmla="*/ 48 h 161"/>
                <a:gd name="T56" fmla="*/ 68 w 177"/>
                <a:gd name="T57" fmla="*/ 53 h 161"/>
                <a:gd name="T58" fmla="*/ 56 w 177"/>
                <a:gd name="T59" fmla="*/ 62 h 161"/>
                <a:gd name="T60" fmla="*/ 48 w 177"/>
                <a:gd name="T61" fmla="*/ 74 h 161"/>
                <a:gd name="T62" fmla="*/ 48 w 177"/>
                <a:gd name="T63" fmla="*/ 86 h 161"/>
                <a:gd name="T64" fmla="*/ 53 w 177"/>
                <a:gd name="T65" fmla="*/ 9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1">
                  <a:moveTo>
                    <a:pt x="1" y="86"/>
                  </a:moveTo>
                  <a:cubicBezTo>
                    <a:pt x="0" y="82"/>
                    <a:pt x="0" y="78"/>
                    <a:pt x="1" y="75"/>
                  </a:cubicBezTo>
                  <a:lnTo>
                    <a:pt x="6" y="54"/>
                  </a:lnTo>
                  <a:cubicBezTo>
                    <a:pt x="7" y="51"/>
                    <a:pt x="8" y="47"/>
                    <a:pt x="11" y="45"/>
                  </a:cubicBezTo>
                  <a:lnTo>
                    <a:pt x="25" y="27"/>
                  </a:lnTo>
                  <a:cubicBezTo>
                    <a:pt x="26" y="24"/>
                    <a:pt x="29" y="22"/>
                    <a:pt x="31" y="21"/>
                  </a:cubicBezTo>
                  <a:lnTo>
                    <a:pt x="51" y="9"/>
                  </a:lnTo>
                  <a:cubicBezTo>
                    <a:pt x="53" y="7"/>
                    <a:pt x="56" y="6"/>
                    <a:pt x="59" y="6"/>
                  </a:cubicBezTo>
                  <a:lnTo>
                    <a:pt x="84" y="1"/>
                  </a:lnTo>
                  <a:cubicBezTo>
                    <a:pt x="87" y="0"/>
                    <a:pt x="90" y="0"/>
                    <a:pt x="93" y="1"/>
                  </a:cubicBezTo>
                  <a:lnTo>
                    <a:pt x="118" y="6"/>
                  </a:lnTo>
                  <a:cubicBezTo>
                    <a:pt x="121" y="6"/>
                    <a:pt x="123" y="7"/>
                    <a:pt x="125" y="9"/>
                  </a:cubicBezTo>
                  <a:lnTo>
                    <a:pt x="146" y="21"/>
                  </a:lnTo>
                  <a:cubicBezTo>
                    <a:pt x="149" y="22"/>
                    <a:pt x="152" y="25"/>
                    <a:pt x="154" y="27"/>
                  </a:cubicBezTo>
                  <a:lnTo>
                    <a:pt x="167" y="45"/>
                  </a:lnTo>
                  <a:cubicBezTo>
                    <a:pt x="169" y="48"/>
                    <a:pt x="170" y="51"/>
                    <a:pt x="171" y="54"/>
                  </a:cubicBezTo>
                  <a:lnTo>
                    <a:pt x="176" y="75"/>
                  </a:lnTo>
                  <a:cubicBezTo>
                    <a:pt x="177" y="78"/>
                    <a:pt x="177" y="82"/>
                    <a:pt x="176" y="86"/>
                  </a:cubicBezTo>
                  <a:lnTo>
                    <a:pt x="171" y="108"/>
                  </a:lnTo>
                  <a:cubicBezTo>
                    <a:pt x="170" y="111"/>
                    <a:pt x="169" y="114"/>
                    <a:pt x="167" y="117"/>
                  </a:cubicBezTo>
                  <a:lnTo>
                    <a:pt x="154" y="135"/>
                  </a:lnTo>
                  <a:cubicBezTo>
                    <a:pt x="152" y="137"/>
                    <a:pt x="149" y="140"/>
                    <a:pt x="146" y="141"/>
                  </a:cubicBezTo>
                  <a:lnTo>
                    <a:pt x="125" y="153"/>
                  </a:lnTo>
                  <a:cubicBezTo>
                    <a:pt x="123" y="155"/>
                    <a:pt x="120" y="156"/>
                    <a:pt x="117" y="156"/>
                  </a:cubicBezTo>
                  <a:lnTo>
                    <a:pt x="92" y="160"/>
                  </a:lnTo>
                  <a:cubicBezTo>
                    <a:pt x="90" y="161"/>
                    <a:pt x="87" y="161"/>
                    <a:pt x="85" y="160"/>
                  </a:cubicBezTo>
                  <a:lnTo>
                    <a:pt x="60" y="156"/>
                  </a:lnTo>
                  <a:cubicBezTo>
                    <a:pt x="57" y="156"/>
                    <a:pt x="54" y="155"/>
                    <a:pt x="51" y="153"/>
                  </a:cubicBezTo>
                  <a:lnTo>
                    <a:pt x="31" y="141"/>
                  </a:lnTo>
                  <a:cubicBezTo>
                    <a:pt x="29" y="140"/>
                    <a:pt x="26" y="138"/>
                    <a:pt x="25" y="135"/>
                  </a:cubicBezTo>
                  <a:lnTo>
                    <a:pt x="11" y="117"/>
                  </a:lnTo>
                  <a:cubicBezTo>
                    <a:pt x="8" y="114"/>
                    <a:pt x="7" y="111"/>
                    <a:pt x="6" y="108"/>
                  </a:cubicBezTo>
                  <a:lnTo>
                    <a:pt x="1" y="86"/>
                  </a:lnTo>
                  <a:close/>
                  <a:moveTo>
                    <a:pt x="53" y="97"/>
                  </a:moveTo>
                  <a:lnTo>
                    <a:pt x="48" y="88"/>
                  </a:lnTo>
                  <a:lnTo>
                    <a:pt x="62" y="106"/>
                  </a:lnTo>
                  <a:lnTo>
                    <a:pt x="56" y="100"/>
                  </a:lnTo>
                  <a:lnTo>
                    <a:pt x="76" y="112"/>
                  </a:lnTo>
                  <a:lnTo>
                    <a:pt x="67" y="109"/>
                  </a:lnTo>
                  <a:lnTo>
                    <a:pt x="92" y="113"/>
                  </a:lnTo>
                  <a:lnTo>
                    <a:pt x="85" y="113"/>
                  </a:lnTo>
                  <a:lnTo>
                    <a:pt x="110" y="109"/>
                  </a:lnTo>
                  <a:lnTo>
                    <a:pt x="102" y="112"/>
                  </a:lnTo>
                  <a:lnTo>
                    <a:pt x="123" y="100"/>
                  </a:lnTo>
                  <a:lnTo>
                    <a:pt x="115" y="106"/>
                  </a:lnTo>
                  <a:lnTo>
                    <a:pt x="128" y="88"/>
                  </a:lnTo>
                  <a:lnTo>
                    <a:pt x="124" y="97"/>
                  </a:lnTo>
                  <a:lnTo>
                    <a:pt x="129" y="75"/>
                  </a:lnTo>
                  <a:lnTo>
                    <a:pt x="129" y="86"/>
                  </a:lnTo>
                  <a:lnTo>
                    <a:pt x="124" y="65"/>
                  </a:lnTo>
                  <a:lnTo>
                    <a:pt x="128" y="74"/>
                  </a:lnTo>
                  <a:lnTo>
                    <a:pt x="115" y="56"/>
                  </a:lnTo>
                  <a:lnTo>
                    <a:pt x="123" y="62"/>
                  </a:lnTo>
                  <a:lnTo>
                    <a:pt x="102" y="50"/>
                  </a:lnTo>
                  <a:lnTo>
                    <a:pt x="109" y="53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68" y="53"/>
                  </a:lnTo>
                  <a:lnTo>
                    <a:pt x="76" y="50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48" y="74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75"/>
                  </a:lnTo>
                  <a:lnTo>
                    <a:pt x="53" y="97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3">
              <a:extLst>
                <a:ext uri="{FF2B5EF4-FFF2-40B4-BE49-F238E27FC236}">
                  <a16:creationId xmlns:a16="http://schemas.microsoft.com/office/drawing/2014/main" xmlns="" id="{8115A8D7-1C43-4151-BF9C-527D32BA5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082" y="2580586"/>
              <a:ext cx="55563" cy="49213"/>
            </a:xfrm>
            <a:custGeom>
              <a:avLst/>
              <a:gdLst>
                <a:gd name="T0" fmla="*/ 0 w 128"/>
                <a:gd name="T1" fmla="*/ 56 h 112"/>
                <a:gd name="T2" fmla="*/ 64 w 128"/>
                <a:gd name="T3" fmla="*/ 0 h 112"/>
                <a:gd name="T4" fmla="*/ 64 w 128"/>
                <a:gd name="T5" fmla="*/ 0 h 112"/>
                <a:gd name="T6" fmla="*/ 64 w 128"/>
                <a:gd name="T7" fmla="*/ 0 h 112"/>
                <a:gd name="T8" fmla="*/ 128 w 128"/>
                <a:gd name="T9" fmla="*/ 56 h 112"/>
                <a:gd name="T10" fmla="*/ 128 w 128"/>
                <a:gd name="T11" fmla="*/ 56 h 112"/>
                <a:gd name="T12" fmla="*/ 128 w 128"/>
                <a:gd name="T13" fmla="*/ 56 h 112"/>
                <a:gd name="T14" fmla="*/ 64 w 128"/>
                <a:gd name="T15" fmla="*/ 112 h 112"/>
                <a:gd name="T16" fmla="*/ 64 w 128"/>
                <a:gd name="T17" fmla="*/ 112 h 112"/>
                <a:gd name="T18" fmla="*/ 64 w 128"/>
                <a:gd name="T19" fmla="*/ 112 h 112"/>
                <a:gd name="T20" fmla="*/ 0 w 128"/>
                <a:gd name="T21" fmla="*/ 56 h 112"/>
                <a:gd name="T22" fmla="*/ 0 w 128"/>
                <a:gd name="T23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0" y="56"/>
                  </a:moveTo>
                  <a:cubicBezTo>
                    <a:pt x="0" y="26"/>
                    <a:pt x="29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0"/>
                  </a:lnTo>
                  <a:cubicBezTo>
                    <a:pt x="100" y="0"/>
                    <a:pt x="128" y="26"/>
                    <a:pt x="128" y="56"/>
                  </a:cubicBezTo>
                  <a:cubicBezTo>
                    <a:pt x="128" y="56"/>
                    <a:pt x="128" y="56"/>
                    <a:pt x="128" y="56"/>
                  </a:cubicBezTo>
                  <a:lnTo>
                    <a:pt x="128" y="56"/>
                  </a:lnTo>
                  <a:cubicBezTo>
                    <a:pt x="128" y="87"/>
                    <a:pt x="100" y="112"/>
                    <a:pt x="64" y="112"/>
                  </a:cubicBezTo>
                  <a:cubicBezTo>
                    <a:pt x="64" y="112"/>
                    <a:pt x="64" y="112"/>
                    <a:pt x="64" y="112"/>
                  </a:cubicBezTo>
                  <a:lnTo>
                    <a:pt x="64" y="112"/>
                  </a:lnTo>
                  <a:cubicBezTo>
                    <a:pt x="29" y="112"/>
                    <a:pt x="0" y="87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4">
              <a:extLst>
                <a:ext uri="{FF2B5EF4-FFF2-40B4-BE49-F238E27FC236}">
                  <a16:creationId xmlns:a16="http://schemas.microsoft.com/office/drawing/2014/main" xmlns="" id="{693B0BC5-5FBD-4697-9AA1-008CC9F45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0557" y="2571061"/>
              <a:ext cx="76200" cy="69850"/>
            </a:xfrm>
            <a:custGeom>
              <a:avLst/>
              <a:gdLst>
                <a:gd name="T0" fmla="*/ 1 w 177"/>
                <a:gd name="T1" fmla="*/ 75 h 161"/>
                <a:gd name="T2" fmla="*/ 11 w 177"/>
                <a:gd name="T3" fmla="*/ 45 h 161"/>
                <a:gd name="T4" fmla="*/ 31 w 177"/>
                <a:gd name="T5" fmla="*/ 21 h 161"/>
                <a:gd name="T6" fmla="*/ 59 w 177"/>
                <a:gd name="T7" fmla="*/ 6 h 161"/>
                <a:gd name="T8" fmla="*/ 93 w 177"/>
                <a:gd name="T9" fmla="*/ 1 h 161"/>
                <a:gd name="T10" fmla="*/ 125 w 177"/>
                <a:gd name="T11" fmla="*/ 9 h 161"/>
                <a:gd name="T12" fmla="*/ 154 w 177"/>
                <a:gd name="T13" fmla="*/ 27 h 161"/>
                <a:gd name="T14" fmla="*/ 171 w 177"/>
                <a:gd name="T15" fmla="*/ 54 h 161"/>
                <a:gd name="T16" fmla="*/ 176 w 177"/>
                <a:gd name="T17" fmla="*/ 86 h 161"/>
                <a:gd name="T18" fmla="*/ 167 w 177"/>
                <a:gd name="T19" fmla="*/ 117 h 161"/>
                <a:gd name="T20" fmla="*/ 146 w 177"/>
                <a:gd name="T21" fmla="*/ 141 h 161"/>
                <a:gd name="T22" fmla="*/ 117 w 177"/>
                <a:gd name="T23" fmla="*/ 156 h 161"/>
                <a:gd name="T24" fmla="*/ 85 w 177"/>
                <a:gd name="T25" fmla="*/ 160 h 161"/>
                <a:gd name="T26" fmla="*/ 51 w 177"/>
                <a:gd name="T27" fmla="*/ 153 h 161"/>
                <a:gd name="T28" fmla="*/ 25 w 177"/>
                <a:gd name="T29" fmla="*/ 135 h 161"/>
                <a:gd name="T30" fmla="*/ 6 w 177"/>
                <a:gd name="T31" fmla="*/ 108 h 161"/>
                <a:gd name="T32" fmla="*/ 53 w 177"/>
                <a:gd name="T33" fmla="*/ 97 h 161"/>
                <a:gd name="T34" fmla="*/ 62 w 177"/>
                <a:gd name="T35" fmla="*/ 106 h 161"/>
                <a:gd name="T36" fmla="*/ 76 w 177"/>
                <a:gd name="T37" fmla="*/ 112 h 161"/>
                <a:gd name="T38" fmla="*/ 92 w 177"/>
                <a:gd name="T39" fmla="*/ 113 h 161"/>
                <a:gd name="T40" fmla="*/ 110 w 177"/>
                <a:gd name="T41" fmla="*/ 109 h 161"/>
                <a:gd name="T42" fmla="*/ 123 w 177"/>
                <a:gd name="T43" fmla="*/ 100 h 161"/>
                <a:gd name="T44" fmla="*/ 128 w 177"/>
                <a:gd name="T45" fmla="*/ 88 h 161"/>
                <a:gd name="T46" fmla="*/ 129 w 177"/>
                <a:gd name="T47" fmla="*/ 75 h 161"/>
                <a:gd name="T48" fmla="*/ 124 w 177"/>
                <a:gd name="T49" fmla="*/ 65 h 161"/>
                <a:gd name="T50" fmla="*/ 115 w 177"/>
                <a:gd name="T51" fmla="*/ 56 h 161"/>
                <a:gd name="T52" fmla="*/ 102 w 177"/>
                <a:gd name="T53" fmla="*/ 50 h 161"/>
                <a:gd name="T54" fmla="*/ 84 w 177"/>
                <a:gd name="T55" fmla="*/ 48 h 161"/>
                <a:gd name="T56" fmla="*/ 68 w 177"/>
                <a:gd name="T57" fmla="*/ 53 h 161"/>
                <a:gd name="T58" fmla="*/ 56 w 177"/>
                <a:gd name="T59" fmla="*/ 62 h 161"/>
                <a:gd name="T60" fmla="*/ 48 w 177"/>
                <a:gd name="T61" fmla="*/ 74 h 161"/>
                <a:gd name="T62" fmla="*/ 48 w 177"/>
                <a:gd name="T63" fmla="*/ 86 h 161"/>
                <a:gd name="T64" fmla="*/ 53 w 177"/>
                <a:gd name="T65" fmla="*/ 9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61">
                  <a:moveTo>
                    <a:pt x="1" y="86"/>
                  </a:moveTo>
                  <a:cubicBezTo>
                    <a:pt x="0" y="82"/>
                    <a:pt x="0" y="78"/>
                    <a:pt x="1" y="75"/>
                  </a:cubicBezTo>
                  <a:lnTo>
                    <a:pt x="6" y="54"/>
                  </a:lnTo>
                  <a:cubicBezTo>
                    <a:pt x="7" y="51"/>
                    <a:pt x="8" y="47"/>
                    <a:pt x="11" y="45"/>
                  </a:cubicBezTo>
                  <a:lnTo>
                    <a:pt x="25" y="27"/>
                  </a:lnTo>
                  <a:cubicBezTo>
                    <a:pt x="26" y="24"/>
                    <a:pt x="29" y="22"/>
                    <a:pt x="31" y="21"/>
                  </a:cubicBezTo>
                  <a:lnTo>
                    <a:pt x="51" y="9"/>
                  </a:lnTo>
                  <a:cubicBezTo>
                    <a:pt x="53" y="7"/>
                    <a:pt x="56" y="6"/>
                    <a:pt x="59" y="6"/>
                  </a:cubicBezTo>
                  <a:lnTo>
                    <a:pt x="84" y="1"/>
                  </a:lnTo>
                  <a:cubicBezTo>
                    <a:pt x="87" y="0"/>
                    <a:pt x="90" y="0"/>
                    <a:pt x="93" y="1"/>
                  </a:cubicBezTo>
                  <a:lnTo>
                    <a:pt x="118" y="6"/>
                  </a:lnTo>
                  <a:cubicBezTo>
                    <a:pt x="121" y="6"/>
                    <a:pt x="123" y="7"/>
                    <a:pt x="125" y="9"/>
                  </a:cubicBezTo>
                  <a:lnTo>
                    <a:pt x="146" y="21"/>
                  </a:lnTo>
                  <a:cubicBezTo>
                    <a:pt x="149" y="22"/>
                    <a:pt x="152" y="25"/>
                    <a:pt x="154" y="27"/>
                  </a:cubicBezTo>
                  <a:lnTo>
                    <a:pt x="167" y="45"/>
                  </a:lnTo>
                  <a:cubicBezTo>
                    <a:pt x="169" y="48"/>
                    <a:pt x="170" y="51"/>
                    <a:pt x="171" y="54"/>
                  </a:cubicBezTo>
                  <a:lnTo>
                    <a:pt x="176" y="75"/>
                  </a:lnTo>
                  <a:cubicBezTo>
                    <a:pt x="177" y="78"/>
                    <a:pt x="177" y="82"/>
                    <a:pt x="176" y="86"/>
                  </a:cubicBezTo>
                  <a:lnTo>
                    <a:pt x="171" y="108"/>
                  </a:lnTo>
                  <a:cubicBezTo>
                    <a:pt x="170" y="111"/>
                    <a:pt x="169" y="114"/>
                    <a:pt x="167" y="117"/>
                  </a:cubicBezTo>
                  <a:lnTo>
                    <a:pt x="154" y="135"/>
                  </a:lnTo>
                  <a:cubicBezTo>
                    <a:pt x="152" y="137"/>
                    <a:pt x="149" y="140"/>
                    <a:pt x="146" y="141"/>
                  </a:cubicBezTo>
                  <a:lnTo>
                    <a:pt x="125" y="153"/>
                  </a:lnTo>
                  <a:cubicBezTo>
                    <a:pt x="123" y="155"/>
                    <a:pt x="120" y="156"/>
                    <a:pt x="117" y="156"/>
                  </a:cubicBezTo>
                  <a:lnTo>
                    <a:pt x="92" y="160"/>
                  </a:lnTo>
                  <a:cubicBezTo>
                    <a:pt x="90" y="161"/>
                    <a:pt x="87" y="161"/>
                    <a:pt x="85" y="160"/>
                  </a:cubicBezTo>
                  <a:lnTo>
                    <a:pt x="60" y="156"/>
                  </a:lnTo>
                  <a:cubicBezTo>
                    <a:pt x="57" y="156"/>
                    <a:pt x="54" y="155"/>
                    <a:pt x="51" y="153"/>
                  </a:cubicBezTo>
                  <a:lnTo>
                    <a:pt x="31" y="141"/>
                  </a:lnTo>
                  <a:cubicBezTo>
                    <a:pt x="29" y="140"/>
                    <a:pt x="26" y="138"/>
                    <a:pt x="25" y="135"/>
                  </a:cubicBezTo>
                  <a:lnTo>
                    <a:pt x="11" y="117"/>
                  </a:lnTo>
                  <a:cubicBezTo>
                    <a:pt x="8" y="114"/>
                    <a:pt x="7" y="111"/>
                    <a:pt x="6" y="108"/>
                  </a:cubicBezTo>
                  <a:lnTo>
                    <a:pt x="1" y="86"/>
                  </a:lnTo>
                  <a:close/>
                  <a:moveTo>
                    <a:pt x="53" y="97"/>
                  </a:moveTo>
                  <a:lnTo>
                    <a:pt x="48" y="88"/>
                  </a:lnTo>
                  <a:lnTo>
                    <a:pt x="62" y="106"/>
                  </a:lnTo>
                  <a:lnTo>
                    <a:pt x="56" y="100"/>
                  </a:lnTo>
                  <a:lnTo>
                    <a:pt x="76" y="112"/>
                  </a:lnTo>
                  <a:lnTo>
                    <a:pt x="67" y="109"/>
                  </a:lnTo>
                  <a:lnTo>
                    <a:pt x="92" y="113"/>
                  </a:lnTo>
                  <a:lnTo>
                    <a:pt x="85" y="113"/>
                  </a:lnTo>
                  <a:lnTo>
                    <a:pt x="110" y="109"/>
                  </a:lnTo>
                  <a:lnTo>
                    <a:pt x="102" y="112"/>
                  </a:lnTo>
                  <a:lnTo>
                    <a:pt x="123" y="100"/>
                  </a:lnTo>
                  <a:lnTo>
                    <a:pt x="115" y="106"/>
                  </a:lnTo>
                  <a:lnTo>
                    <a:pt x="128" y="88"/>
                  </a:lnTo>
                  <a:lnTo>
                    <a:pt x="124" y="97"/>
                  </a:lnTo>
                  <a:lnTo>
                    <a:pt x="129" y="75"/>
                  </a:lnTo>
                  <a:lnTo>
                    <a:pt x="129" y="86"/>
                  </a:lnTo>
                  <a:lnTo>
                    <a:pt x="124" y="65"/>
                  </a:lnTo>
                  <a:lnTo>
                    <a:pt x="128" y="74"/>
                  </a:lnTo>
                  <a:lnTo>
                    <a:pt x="115" y="56"/>
                  </a:lnTo>
                  <a:lnTo>
                    <a:pt x="123" y="62"/>
                  </a:lnTo>
                  <a:lnTo>
                    <a:pt x="102" y="50"/>
                  </a:lnTo>
                  <a:lnTo>
                    <a:pt x="109" y="53"/>
                  </a:lnTo>
                  <a:lnTo>
                    <a:pt x="84" y="48"/>
                  </a:lnTo>
                  <a:lnTo>
                    <a:pt x="93" y="48"/>
                  </a:lnTo>
                  <a:lnTo>
                    <a:pt x="68" y="53"/>
                  </a:lnTo>
                  <a:lnTo>
                    <a:pt x="76" y="50"/>
                  </a:lnTo>
                  <a:lnTo>
                    <a:pt x="56" y="62"/>
                  </a:lnTo>
                  <a:lnTo>
                    <a:pt x="62" y="56"/>
                  </a:lnTo>
                  <a:lnTo>
                    <a:pt x="48" y="74"/>
                  </a:lnTo>
                  <a:lnTo>
                    <a:pt x="53" y="65"/>
                  </a:lnTo>
                  <a:lnTo>
                    <a:pt x="48" y="86"/>
                  </a:lnTo>
                  <a:lnTo>
                    <a:pt x="48" y="75"/>
                  </a:lnTo>
                  <a:lnTo>
                    <a:pt x="53" y="97"/>
                  </a:ln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68C6A43-1009-4856-8DEF-6838702F57B9}"/>
              </a:ext>
            </a:extLst>
          </p:cNvPr>
          <p:cNvCxnSpPr>
            <a:cxnSpLocks/>
          </p:cNvCxnSpPr>
          <p:nvPr/>
        </p:nvCxnSpPr>
        <p:spPr>
          <a:xfrm flipV="1">
            <a:off x="2615225" y="4642698"/>
            <a:ext cx="637463" cy="671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1DB12A98-DCF7-4B1A-B4AE-F181306CEE3C}"/>
              </a:ext>
            </a:extLst>
          </p:cNvPr>
          <p:cNvCxnSpPr/>
          <p:nvPr/>
        </p:nvCxnSpPr>
        <p:spPr>
          <a:xfrm>
            <a:off x="3252688" y="4264870"/>
            <a:ext cx="0" cy="377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CE696FCB-614B-4EFE-A23F-6ACD38A98066}"/>
              </a:ext>
            </a:extLst>
          </p:cNvPr>
          <p:cNvSpPr txBox="1"/>
          <p:nvPr/>
        </p:nvSpPr>
        <p:spPr>
          <a:xfrm>
            <a:off x="537570" y="1329412"/>
            <a:ext cx="6043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Top-down and joint damage</a:t>
            </a:r>
          </a:p>
        </p:txBody>
      </p:sp>
    </p:spTree>
    <p:extLst>
      <p:ext uri="{BB962C8B-B14F-4D97-AF65-F5344CB8AC3E}">
        <p14:creationId xmlns:p14="http://schemas.microsoft.com/office/powerpoint/2010/main" val="10221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345338"/>
            <a:ext cx="7886700" cy="825500"/>
          </a:xfrm>
        </p:spPr>
        <p:txBody>
          <a:bodyPr/>
          <a:lstStyle/>
          <a:p>
            <a:pPr lvl="1"/>
            <a:r>
              <a:rPr lang="en-US" altLang="en-US" kern="1200" dirty="0">
                <a:ea typeface="+mj-ea"/>
              </a:rPr>
              <a:t>Effect of Interlay Erosion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5" name="Picture 4" descr="C:\Proposals_Old\MnDOT_UBCO_Design\t3_figYY.PNG">
            <a:extLst>
              <a:ext uri="{FF2B5EF4-FFF2-40B4-BE49-F238E27FC236}">
                <a16:creationId xmlns:a16="http://schemas.microsoft.com/office/drawing/2014/main" xmlns="" id="{5A562439-50CA-4E30-90CE-13D199153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9" y="1529926"/>
            <a:ext cx="7991482" cy="25572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44F9688-5F6A-4D6D-9D8D-2DDF7FB7BAEF}"/>
              </a:ext>
            </a:extLst>
          </p:cNvPr>
          <p:cNvSpPr/>
          <p:nvPr/>
        </p:nvSpPr>
        <p:spPr>
          <a:xfrm>
            <a:off x="2911857" y="3408590"/>
            <a:ext cx="540774" cy="114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D54DCAC-E724-45FC-B27F-0986F8A37C1B}"/>
              </a:ext>
            </a:extLst>
          </p:cNvPr>
          <p:cNvCxnSpPr>
            <a:cxnSpLocks/>
          </p:cNvCxnSpPr>
          <p:nvPr/>
        </p:nvCxnSpPr>
        <p:spPr>
          <a:xfrm>
            <a:off x="745094" y="2284123"/>
            <a:ext cx="2214416" cy="1207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C3F1DE-FB68-49EA-B75F-B041E23358C4}"/>
              </a:ext>
            </a:extLst>
          </p:cNvPr>
          <p:cNvSpPr txBox="1"/>
          <p:nvPr/>
        </p:nvSpPr>
        <p:spPr>
          <a:xfrm>
            <a:off x="135529" y="2022045"/>
            <a:ext cx="881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Erosion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3D544D84-78C4-4415-AB11-0EC468E34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97" y="3661446"/>
            <a:ext cx="952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latin typeface="Garamond" panose="02020404030301010803" pitchFamily="18" charset="0"/>
              </a:rPr>
              <a:t>	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Garamond" panose="02020404030301010803" pitchFamily="18" charset="0"/>
              </a:rPr>
              <a:t>2 cases</a:t>
            </a:r>
          </a:p>
          <a:p>
            <a:pPr eaLnBrk="1" hangingPunct="1"/>
            <a:r>
              <a:rPr lang="en-US" altLang="en-US" dirty="0">
                <a:latin typeface="Garamond" panose="02020404030301010803" pitchFamily="18" charset="0"/>
              </a:rPr>
              <a:t>No void</a:t>
            </a:r>
          </a:p>
          <a:p>
            <a:pPr eaLnBrk="1" hangingPunct="1"/>
            <a:r>
              <a:rPr lang="en-US" altLang="en-US" dirty="0">
                <a:latin typeface="Garamond" panose="02020404030301010803" pitchFamily="18" charset="0"/>
              </a:rPr>
              <a:t>24-in long, lane-wide void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0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54" y="353795"/>
            <a:ext cx="8756151" cy="825500"/>
          </a:xfrm>
        </p:spPr>
        <p:txBody>
          <a:bodyPr>
            <a:normAutofit fontScale="90000"/>
          </a:bodyPr>
          <a:lstStyle/>
          <a:p>
            <a:pPr lvl="1"/>
            <a:r>
              <a:rPr lang="en-US" altLang="en-US" kern="1200" dirty="0" smtClean="0">
                <a:ea typeface="+mj-ea"/>
              </a:rPr>
              <a:t>ISLAB2000 Models for Conventional Overlays</a:t>
            </a:r>
            <a:br>
              <a:rPr lang="en-US" altLang="en-US" kern="1200" dirty="0" smtClean="0">
                <a:ea typeface="+mj-ea"/>
              </a:rPr>
            </a:br>
            <a:endParaRPr lang="en-US" altLang="en-US" kern="1200" dirty="0"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t="2041" b="-1"/>
          <a:stretch/>
        </p:blipFill>
        <p:spPr bwMode="auto">
          <a:xfrm>
            <a:off x="2057401" y="3901458"/>
            <a:ext cx="5280658" cy="2430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1" y="1492604"/>
            <a:ext cx="5046049" cy="22479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068" y="1982150"/>
            <a:ext cx="9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voids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5800" y="4394425"/>
            <a:ext cx="15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Void in</a:t>
            </a:r>
          </a:p>
          <a:p>
            <a:r>
              <a:rPr lang="en-US" dirty="0" smtClean="0"/>
              <a:t>the interlayer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218944" y="4611189"/>
            <a:ext cx="2660725" cy="10640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54" y="206865"/>
            <a:ext cx="8756151" cy="825500"/>
          </a:xfrm>
        </p:spPr>
        <p:txBody>
          <a:bodyPr>
            <a:normAutofit fontScale="90000"/>
          </a:bodyPr>
          <a:lstStyle/>
          <a:p>
            <a:pPr lvl="1"/>
            <a:r>
              <a:rPr lang="en-US" altLang="en-US" kern="1200" dirty="0" smtClean="0">
                <a:ea typeface="+mj-ea"/>
              </a:rPr>
              <a:t>ISLAB2000 Models for Short Slab Overlays</a:t>
            </a:r>
            <a:br>
              <a:rPr lang="en-US" altLang="en-US" kern="1200" dirty="0" smtClean="0">
                <a:ea typeface="+mj-ea"/>
              </a:rPr>
            </a:br>
            <a:endParaRPr lang="en-US" altLang="en-US" kern="1200" dirty="0"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58963" y="1421543"/>
            <a:ext cx="9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voids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97729" y="1389169"/>
            <a:ext cx="2591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Void in the interlayer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" t="-1" r="51216" b="793"/>
          <a:stretch/>
        </p:blipFill>
        <p:spPr bwMode="auto">
          <a:xfrm>
            <a:off x="595856" y="1800857"/>
            <a:ext cx="3179310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1" r="54215" b="2047"/>
          <a:stretch/>
        </p:blipFill>
        <p:spPr bwMode="auto">
          <a:xfrm>
            <a:off x="4697729" y="1800857"/>
            <a:ext cx="3255034" cy="4114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57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510" y="1476375"/>
            <a:ext cx="6556979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03" y="188021"/>
            <a:ext cx="9183329" cy="825500"/>
          </a:xfrm>
        </p:spPr>
        <p:txBody>
          <a:bodyPr>
            <a:noAutofit/>
          </a:bodyPr>
          <a:lstStyle/>
          <a:p>
            <a:pPr lvl="1"/>
            <a:r>
              <a:rPr lang="en-US" altLang="en-US" kern="1200" dirty="0">
                <a:ea typeface="+mj-ea"/>
              </a:rPr>
              <a:t>NNs for Top-down </a:t>
            </a:r>
            <a:br>
              <a:rPr lang="en-US" altLang="en-US" kern="1200" dirty="0">
                <a:ea typeface="+mj-ea"/>
              </a:rPr>
            </a:br>
            <a:r>
              <a:rPr lang="en-US" altLang="en-US" kern="1200" dirty="0">
                <a:ea typeface="+mj-ea"/>
              </a:rPr>
              <a:t>and Joint Damage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xmlns="" id="{3209997D-0329-4D2A-80EA-264A5ABC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36" y="1355356"/>
            <a:ext cx="952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latin typeface="Garamond" panose="02020404030301010803" pitchFamily="18" charset="0"/>
              </a:rPr>
              <a:t>	</a:t>
            </a:r>
          </a:p>
          <a:p>
            <a:pPr eaLnBrk="1" hangingPunct="1"/>
            <a:r>
              <a:rPr lang="en-US" altLang="en-US" dirty="0">
                <a:latin typeface="+mn-lt"/>
              </a:rPr>
              <a:t>Overlay radius of relative stiffness</a:t>
            </a:r>
          </a:p>
          <a:p>
            <a:pPr eaLnBrk="1" hangingPunct="1"/>
            <a:r>
              <a:rPr lang="en-US" altLang="en-US" dirty="0">
                <a:latin typeface="+mn-lt"/>
              </a:rPr>
              <a:t>Axle weight/overlay weight ratio</a:t>
            </a:r>
          </a:p>
          <a:p>
            <a:pPr eaLnBrk="1" hangingPunct="1"/>
            <a:r>
              <a:rPr lang="en-US" altLang="en-US" dirty="0">
                <a:latin typeface="+mn-lt"/>
              </a:rPr>
              <a:t>Axle spacing</a:t>
            </a:r>
          </a:p>
          <a:p>
            <a:pPr eaLnBrk="1" hangingPunct="1"/>
            <a:r>
              <a:rPr lang="en-US" altLang="en-US" dirty="0">
                <a:latin typeface="+mn-lt"/>
              </a:rPr>
              <a:t>Transverse joint LTE</a:t>
            </a:r>
          </a:p>
          <a:p>
            <a:pPr eaLnBrk="1" hangingPunct="1"/>
            <a:r>
              <a:rPr lang="en-US" altLang="en-US" dirty="0" err="1">
                <a:latin typeface="+mn-lt"/>
              </a:rPr>
              <a:t>Korenev’s</a:t>
            </a:r>
            <a:r>
              <a:rPr lang="en-US" altLang="en-US" dirty="0">
                <a:latin typeface="+mn-lt"/>
              </a:rPr>
              <a:t> non-dimensional temperature gradient</a:t>
            </a:r>
          </a:p>
          <a:p>
            <a:pPr eaLnBrk="1" hangingPunct="1"/>
            <a:r>
              <a:rPr lang="en-US" altLang="en-US" dirty="0">
                <a:latin typeface="+mn-lt"/>
              </a:rPr>
              <a:t>Overlay/shoulder LTE</a:t>
            </a:r>
          </a:p>
          <a:p>
            <a:pPr eaLnBrk="1" hangingPunct="1"/>
            <a:r>
              <a:rPr lang="en-US" altLang="en-US" dirty="0">
                <a:latin typeface="+mn-lt"/>
              </a:rPr>
              <a:t>Void/no void</a:t>
            </a:r>
          </a:p>
        </p:txBody>
      </p:sp>
    </p:spTree>
    <p:extLst>
      <p:ext uri="{BB962C8B-B14F-4D97-AF65-F5344CB8AC3E}">
        <p14:creationId xmlns:p14="http://schemas.microsoft.com/office/powerpoint/2010/main" val="29972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AC42571-37DD-4DDA-B4D9-513CE4551633}"/>
              </a:ext>
            </a:extLst>
          </p:cNvPr>
          <p:cNvSpPr txBox="1">
            <a:spLocks/>
          </p:cNvSpPr>
          <p:nvPr/>
        </p:nvSpPr>
        <p:spPr bwMode="auto">
          <a:xfrm>
            <a:off x="279605" y="222558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Similarity Concept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xmlns="" id="{344031E0-49A2-478E-B74A-66E7E81B3A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340846" y="1647415"/>
                <a:ext cx="9220200" cy="4525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kern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i="1" kern="0" dirty="0">
                  <a:latin typeface="Cambria Math" panose="02040503050406030204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sz="2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i="1" kern="0" dirty="0">
                  <a:latin typeface="Cambria Math" panose="02040503050406030204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𝐴𝐺𝐺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𝑇𝑜𝑡</m:t>
                              </m:r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𝐴𝐺𝐺</m:t>
                              </m:r>
                            </m:e>
                            <m:sub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𝑇𝑜𝑡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kern="0" dirty="0">
                  <a:latin typeface="Cambria Math" panose="02040503050406030204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𝐴𝐺𝐺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𝑇𝑜𝑡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𝐴𝐺𝐺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𝑇𝑜𝑡</m:t>
                              </m:r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kern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4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i="1" kern="0" dirty="0">
                  <a:latin typeface="Cambria Math" panose="02040503050406030204" pitchFamily="18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ker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400" kern="0" dirty="0">
                    <a:latin typeface="+mn-lt"/>
                  </a:rPr>
                  <a:t>and 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kern="0" dirty="0"/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400" kern="0" dirty="0"/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400" kern="0" dirty="0"/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8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8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8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8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8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8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8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8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8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800" kern="0" dirty="0">
                  <a:latin typeface="+mn-lt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  <a:defRPr/>
                </a:pPr>
                <a:endParaRPr lang="en-US" sz="2800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344031E0-49A2-478E-B74A-66E7E81B3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340846" y="1647415"/>
                <a:ext cx="9220200" cy="4525963"/>
              </a:xfrm>
              <a:prstGeom prst="rect">
                <a:avLst/>
              </a:prstGeom>
              <a:blipFill>
                <a:blip r:embed="rId3"/>
                <a:stretch>
                  <a:fillRect l="-991" b="-9663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xmlns="" id="{132AA408-763A-49E2-8385-2CD2F3920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910178"/>
              </p:ext>
            </p:extLst>
          </p:nvPr>
        </p:nvGraphicFramePr>
        <p:xfrm>
          <a:off x="709534" y="5237388"/>
          <a:ext cx="30956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4" imgW="1523880" imgH="482400" progId="Equation.3">
                  <p:embed/>
                </p:oleObj>
              </mc:Choice>
              <mc:Fallback>
                <p:oleObj name="Equation" r:id="rId4" imgW="1523880" imgH="482400" progId="Equation.3">
                  <p:embed/>
                  <p:pic>
                    <p:nvPicPr>
                      <p:cNvPr id="3076" name="Object 6">
                        <a:extLst>
                          <a:ext uri="{FF2B5EF4-FFF2-40B4-BE49-F238E27FC236}">
                            <a16:creationId xmlns:a16="http://schemas.microsoft.com/office/drawing/2014/main" xmlns="" id="{8C560FF7-F069-4E2A-81B1-EB3A1F8459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534" y="5237388"/>
                        <a:ext cx="309562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2244E5-08F2-431F-8EB8-BAE160202BDF}"/>
              </a:ext>
            </a:extLst>
          </p:cNvPr>
          <p:cNvSpPr/>
          <p:nvPr/>
        </p:nvSpPr>
        <p:spPr>
          <a:xfrm>
            <a:off x="1" y="1288912"/>
            <a:ext cx="5405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kern="0" dirty="0"/>
              <a:t>Two overlay structures are </a:t>
            </a:r>
            <a:r>
              <a:rPr lang="en-US" sz="2800" i="1" kern="0" dirty="0"/>
              <a:t>similar</a:t>
            </a:r>
            <a:r>
              <a:rPr lang="en-US" sz="2800" kern="0" dirty="0"/>
              <a:t> if</a:t>
            </a: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xmlns="" id="{FE698B29-BCF4-4C49-AC3D-F07ED7B6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490892"/>
            <a:ext cx="3374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+mn-lt"/>
              </a:rPr>
              <a:t>Korenev’s (1962) nondimensional </a:t>
            </a:r>
          </a:p>
          <a:p>
            <a:pPr eaLnBrk="1" hangingPunct="1"/>
            <a:r>
              <a:rPr lang="en-US" altLang="en-US">
                <a:latin typeface="+mn-lt"/>
              </a:rPr>
              <a:t>temperature gradient</a:t>
            </a: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xmlns="" id="{379B2ED8-CE3C-4572-B9A3-D25D04933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033692"/>
            <a:ext cx="1469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+mn-lt"/>
              </a:rPr>
              <a:t> = unit weight</a:t>
            </a:r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xmlns="" id="{0C8DC654-AA75-4D59-A5E5-471A025F79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346539"/>
              </p:ext>
            </p:extLst>
          </p:nvPr>
        </p:nvGraphicFramePr>
        <p:xfrm>
          <a:off x="4724400" y="4109892"/>
          <a:ext cx="3254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6" imgW="126720" imgH="164880" progId="Equation.3">
                  <p:embed/>
                </p:oleObj>
              </mc:Choice>
              <mc:Fallback>
                <p:oleObj name="Equation" r:id="rId6" imgW="126720" imgH="164880" progId="Equation.3">
                  <p:embed/>
                  <p:pic>
                    <p:nvPicPr>
                      <p:cNvPr id="3075" name="Object 4">
                        <a:extLst>
                          <a:ext uri="{FF2B5EF4-FFF2-40B4-BE49-F238E27FC236}">
                            <a16:creationId xmlns:a16="http://schemas.microsoft.com/office/drawing/2014/main" xmlns="" id="{98D11E10-F046-437B-BECA-B76B88BC00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09892"/>
                        <a:ext cx="3254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771917-564C-489B-AD37-7AAC098F72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5137005"/>
            <a:ext cx="30289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AC42571-37DD-4DDA-B4D9-513CE4551633}"/>
              </a:ext>
            </a:extLst>
          </p:cNvPr>
          <p:cNvSpPr txBox="1">
            <a:spLocks/>
          </p:cNvSpPr>
          <p:nvPr/>
        </p:nvSpPr>
        <p:spPr bwMode="auto">
          <a:xfrm>
            <a:off x="279605" y="222558"/>
            <a:ext cx="7886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NNs verification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1384980"/>
            <a:ext cx="6688001" cy="4872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345338"/>
            <a:ext cx="7886700" cy="825500"/>
          </a:xfrm>
        </p:spPr>
        <p:txBody>
          <a:bodyPr/>
          <a:lstStyle/>
          <a:p>
            <a:pPr lvl="1"/>
            <a:r>
              <a:rPr lang="en-US" altLang="en-US" kern="1200" dirty="0">
                <a:ea typeface="+mj-ea"/>
              </a:rPr>
              <a:t>Incremental Damage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xmlns="" id="{3209997D-0329-4D2A-80EA-264A5ABC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56410"/>
            <a:ext cx="952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latin typeface="+mn-lt"/>
              </a:rPr>
              <a:t>	</a:t>
            </a:r>
          </a:p>
          <a:p>
            <a:pPr eaLnBrk="1" hangingPunct="1"/>
            <a:r>
              <a:rPr lang="en-US" altLang="en-US" dirty="0">
                <a:latin typeface="+mn-lt"/>
              </a:rPr>
              <a:t>Increment: 1 year</a:t>
            </a:r>
          </a:p>
          <a:p>
            <a:pPr eaLnBrk="1" hangingPunct="1"/>
            <a:r>
              <a:rPr lang="en-US" altLang="en-US" dirty="0">
                <a:latin typeface="+mn-lt"/>
              </a:rPr>
              <a:t>Frequencies for linear and non-linear temperature gradients </a:t>
            </a:r>
          </a:p>
          <a:p>
            <a:pPr eaLnBrk="1" hangingPunct="1"/>
            <a:r>
              <a:rPr lang="en-US" altLang="en-US" dirty="0">
                <a:latin typeface="+mn-lt"/>
              </a:rPr>
              <a:t>Stress and damage computations with and w/o void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Four types of fatigue damage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Longitudinal edge, bottom overlay surface (transverse bottom-up cracking)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Longitudinal edge, top overlay surface (transverse bottom-up cracking)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Transverse joint, top overlay surface (longitudinal/corner cracking)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Transvers joint, bottom overlay surface (longitudinal cracking)</a:t>
            </a:r>
          </a:p>
          <a:p>
            <a:pPr lvl="1" eaLnBrk="1" hangingPunct="1"/>
            <a:endParaRPr lang="en-US" altLang="en-US" dirty="0">
              <a:latin typeface="+mn-lt"/>
            </a:endParaRPr>
          </a:p>
          <a:p>
            <a:pPr marL="0" indent="0" eaLnBrk="1" hangingPunct="1">
              <a:buNone/>
            </a:pPr>
            <a:endParaRPr lang="en-US" altLang="en-US" dirty="0">
              <a:latin typeface="+mn-lt"/>
            </a:endParaRPr>
          </a:p>
          <a:p>
            <a:pPr eaLnBrk="1" hangingPunct="1"/>
            <a:endParaRPr lang="en-US" altLang="en-US" dirty="0">
              <a:latin typeface="+mn-lt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xmlns="" id="{697DD25E-69E4-4AC7-94F3-F85669B71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89121"/>
              </p:ext>
            </p:extLst>
          </p:nvPr>
        </p:nvGraphicFramePr>
        <p:xfrm>
          <a:off x="377022" y="2687389"/>
          <a:ext cx="4524640" cy="753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3" imgW="2743200" imgH="444500" progId="Equation.3">
                  <p:embed/>
                </p:oleObj>
              </mc:Choice>
              <mc:Fallback>
                <p:oleObj name="Equation" r:id="rId3" imgW="2743200" imgH="444500" progId="Equation.3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xmlns="" id="{697DD25E-69E4-4AC7-94F3-F85669B71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22" y="2687389"/>
                        <a:ext cx="4524640" cy="753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0C0EC226-BA99-400A-95A4-A096C32E6B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841201"/>
              </p:ext>
            </p:extLst>
          </p:nvPr>
        </p:nvGraphicFramePr>
        <p:xfrm>
          <a:off x="5091871" y="2687389"/>
          <a:ext cx="3364435" cy="827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5" imgW="2120760" imgH="507960" progId="Equation.3">
                  <p:embed/>
                </p:oleObj>
              </mc:Choice>
              <mc:Fallback>
                <p:oleObj name="Equation" r:id="rId5" imgW="2120760" imgH="50796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xmlns="" id="{0C0EC226-BA99-400A-95A4-A096C32E6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871" y="2687389"/>
                        <a:ext cx="3364435" cy="827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68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345338"/>
            <a:ext cx="7886700" cy="825500"/>
          </a:xfrm>
        </p:spPr>
        <p:txBody>
          <a:bodyPr/>
          <a:lstStyle/>
          <a:p>
            <a:pPr lvl="1"/>
            <a:r>
              <a:rPr lang="en-US" altLang="en-US" kern="1200" dirty="0">
                <a:ea typeface="+mj-ea"/>
              </a:rPr>
              <a:t>Incremental Damage Calculation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xmlns="" id="{3209997D-0329-4D2A-80EA-264A5ABC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36" y="903073"/>
            <a:ext cx="952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latin typeface="+mn-lt"/>
              </a:rPr>
              <a:t>	</a:t>
            </a:r>
          </a:p>
          <a:p>
            <a:pPr marL="0" indent="0" eaLnBrk="1" hangingPunct="1">
              <a:buNone/>
            </a:pPr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Damage computation for the increment</a:t>
            </a:r>
          </a:p>
          <a:p>
            <a:pPr eaLnBrk="1" hangingPunct="1"/>
            <a:endParaRPr lang="en-US" altLang="en-US" dirty="0">
              <a:latin typeface="+mn-lt"/>
            </a:endParaRPr>
          </a:p>
          <a:p>
            <a:pPr eaLnBrk="1" hangingPunct="1"/>
            <a:endParaRPr lang="en-US" altLang="en-US" dirty="0">
              <a:latin typeface="+mn-lt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+mn-lt"/>
              </a:rPr>
              <a:t>     :   interlayer deterioration index for the increment </a:t>
            </a:r>
            <a:r>
              <a:rPr lang="en-US" altLang="en-US" dirty="0" err="1">
                <a:latin typeface="+mn-lt"/>
              </a:rPr>
              <a:t>i</a:t>
            </a:r>
            <a:r>
              <a:rPr lang="en-US" altLang="en-US" dirty="0">
                <a:latin typeface="+mn-lt"/>
              </a:rPr>
              <a:t>.  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+mn-lt"/>
              </a:rPr>
              <a:t>Depends on the interlayer age and properties</a:t>
            </a:r>
          </a:p>
          <a:p>
            <a:pPr eaLnBrk="1" hangingPunct="1"/>
            <a:endParaRPr lang="en-US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5A234C3E-444A-48CB-A895-15A8F047C8B2}"/>
                  </a:ext>
                </a:extLst>
              </p:cNvPr>
              <p:cNvSpPr txBox="1"/>
              <p:nvPr/>
            </p:nvSpPr>
            <p:spPr>
              <a:xfrm>
                <a:off x="1199536" y="2909732"/>
                <a:ext cx="6334170" cy="402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𝐷𝐴𝑀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𝐷𝐴𝑀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𝑣𝑜𝑖𝑑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𝐷𝐴𝑀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𝑣𝑜𝑖𝑑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234C3E-444A-48CB-A895-15A8F047C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536" y="2909732"/>
                <a:ext cx="6334170" cy="402482"/>
              </a:xfrm>
              <a:prstGeom prst="rect">
                <a:avLst/>
              </a:prstGeom>
              <a:blipFill>
                <a:blip r:embed="rId2"/>
                <a:stretch>
                  <a:fillRect l="-67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488B6AF2-6F6A-4632-8DC9-C6F8FB8B65B0}"/>
                  </a:ext>
                </a:extLst>
              </p:cNvPr>
              <p:cNvSpPr/>
              <p:nvPr/>
            </p:nvSpPr>
            <p:spPr>
              <a:xfrm>
                <a:off x="336652" y="3463390"/>
                <a:ext cx="5475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88B6AF2-6F6A-4632-8DC9-C6F8FB8B6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52" y="3463390"/>
                <a:ext cx="547586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5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345338"/>
            <a:ext cx="7886700" cy="825500"/>
          </a:xfrm>
        </p:spPr>
        <p:txBody>
          <a:bodyPr/>
          <a:lstStyle/>
          <a:p>
            <a:pPr lvl="1"/>
            <a:r>
              <a:rPr lang="en-US" altLang="en-US" kern="1200" dirty="0">
                <a:ea typeface="+mj-ea"/>
              </a:rPr>
              <a:t>Cracking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xmlns="" id="{3209997D-0329-4D2A-80EA-264A5ABC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36" y="1905000"/>
            <a:ext cx="952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latin typeface="+mn-lt"/>
              </a:rPr>
              <a:t>	</a:t>
            </a:r>
          </a:p>
          <a:p>
            <a:pPr marL="0" indent="0" eaLnBrk="1" hangingPunct="1">
              <a:buNone/>
            </a:pPr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Step 1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Top-down transverse cracking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Bottom-up transverse cracking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Top-down longitudinal cracking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Bottom-up longitudinal cracking</a:t>
            </a:r>
          </a:p>
          <a:p>
            <a:pPr marL="0" indent="0" eaLnBrk="1" hangingPunct="1">
              <a:buNone/>
            </a:pPr>
            <a:endParaRPr lang="en-US" alt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9049600-E524-479C-A045-347144EBA8D9}"/>
                  </a:ext>
                </a:extLst>
              </p:cNvPr>
              <p:cNvSpPr txBox="1"/>
              <p:nvPr/>
            </p:nvSpPr>
            <p:spPr>
              <a:xfrm>
                <a:off x="713076" y="1446522"/>
                <a:ext cx="6805389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𝐶𝑟𝑎𝑐𝑘𝑒𝑑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𝑆𝑙𝑎𝑏𝑠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100%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𝐷𝐴𝑀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049600-E524-479C-A045-347144EBA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76" y="1446522"/>
                <a:ext cx="6805389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345338"/>
            <a:ext cx="7886700" cy="825500"/>
          </a:xfrm>
        </p:spPr>
        <p:txBody>
          <a:bodyPr/>
          <a:lstStyle/>
          <a:p>
            <a:pPr lvl="1"/>
            <a:r>
              <a:rPr lang="en-US" altLang="en-US" kern="1200" dirty="0">
                <a:ea typeface="+mj-ea"/>
              </a:rPr>
              <a:t>Cracking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xmlns="" id="{3209997D-0329-4D2A-80EA-264A5ABC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33" y="1170838"/>
            <a:ext cx="952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latin typeface="+mn-lt"/>
              </a:rPr>
              <a:t>	</a:t>
            </a:r>
          </a:p>
          <a:p>
            <a:pPr eaLnBrk="1" hangingPunct="1"/>
            <a:r>
              <a:rPr lang="en-US" altLang="en-US" dirty="0">
                <a:latin typeface="+mn-lt"/>
              </a:rPr>
              <a:t>Step 2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Transverse cracking</a:t>
            </a:r>
          </a:p>
          <a:p>
            <a:pPr marL="457200" lvl="1" indent="0" eaLnBrk="1" hangingPunct="1">
              <a:buNone/>
            </a:pPr>
            <a:endParaRPr lang="en-US" altLang="en-US" dirty="0">
              <a:latin typeface="+mn-lt"/>
            </a:endParaRPr>
          </a:p>
          <a:p>
            <a:pPr lvl="1" eaLnBrk="1" hangingPunct="1"/>
            <a:endParaRPr lang="en-US" altLang="en-US" dirty="0">
              <a:latin typeface="+mn-lt"/>
            </a:endParaRPr>
          </a:p>
          <a:p>
            <a:pPr lvl="1" eaLnBrk="1" hangingPunct="1"/>
            <a:r>
              <a:rPr lang="en-US" altLang="en-US" dirty="0">
                <a:latin typeface="+mn-lt"/>
              </a:rPr>
              <a:t>Longitudinal cracking</a:t>
            </a:r>
          </a:p>
          <a:p>
            <a:pPr lvl="1" eaLnBrk="1" hangingPunct="1"/>
            <a:endParaRPr lang="en-US" altLang="en-US" dirty="0">
              <a:latin typeface="+mn-lt"/>
            </a:endParaRPr>
          </a:p>
          <a:p>
            <a:pPr lvl="1" eaLnBrk="1" hangingPunct="1"/>
            <a:endParaRPr lang="en-US" altLang="en-US" dirty="0">
              <a:latin typeface="+mn-lt"/>
            </a:endParaRPr>
          </a:p>
          <a:p>
            <a:pPr eaLnBrk="1" hangingPunct="1"/>
            <a:r>
              <a:rPr lang="en-US" altLang="en-US" dirty="0">
                <a:latin typeface="+mn-lt"/>
              </a:rPr>
              <a:t>Step 3: Total cracking</a:t>
            </a:r>
          </a:p>
          <a:p>
            <a:pPr marL="0" indent="0" eaLnBrk="1" hangingPunct="1">
              <a:buNone/>
            </a:pPr>
            <a:endParaRPr lang="en-US" alt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F31857C-DEAB-48C0-80F1-B3D207B69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8FA4004-A8EA-455C-8174-3E44A5BA354C}"/>
                  </a:ext>
                </a:extLst>
              </p:cNvPr>
              <p:cNvSpPr txBox="1"/>
              <p:nvPr/>
            </p:nvSpPr>
            <p:spPr>
              <a:xfrm>
                <a:off x="238433" y="2748819"/>
                <a:ext cx="9121408" cy="331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𝑇𝑅𝐶𝑅𝐴𝐶𝐾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𝑇𝐶𝑅𝐾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Bottom</m:t>
                        </m:r>
                        <m:r>
                          <m:rPr>
                            <m:nor/>
                          </m:rPr>
                          <a:rPr lang="en-US" dirty="0"/>
                          <m:t>_</m:t>
                        </m:r>
                        <m:r>
                          <m:rPr>
                            <m:nor/>
                          </m:rPr>
                          <a:rPr lang="en-US" dirty="0"/>
                          <m:t>up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𝑇𝐶𝑅𝐾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dirty="0" smtClean="0"/>
                          <m:t>top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down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𝑇𝐶𝑅𝐾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Bottom</m:t>
                        </m:r>
                        <m:r>
                          <m:rPr>
                            <m:nor/>
                          </m:rPr>
                          <a:rPr lang="en-US" dirty="0"/>
                          <m:t>_</m:t>
                        </m:r>
                        <m:r>
                          <m:rPr>
                            <m:nor/>
                          </m:rPr>
                          <a:rPr lang="en-US" dirty="0"/>
                          <m:t>up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∗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𝑇𝐶𝑅𝐾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top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down</m:t>
                        </m:r>
                      </m:sub>
                    </m:sSub>
                  </m:oMath>
                </a14:m>
                <a:r>
                  <a:rPr lang="en-US" dirty="0"/>
                  <a:t>)100%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FA4004-A8EA-455C-8174-3E44A5BA3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3" y="2748819"/>
                <a:ext cx="9121408" cy="331309"/>
              </a:xfrm>
              <a:prstGeom prst="rect">
                <a:avLst/>
              </a:prstGeom>
              <a:blipFill>
                <a:blip r:embed="rId2"/>
                <a:stretch>
                  <a:fillRect l="-869" t="-22222" r="-735" b="-3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34416C1-7804-4B3E-999B-84C0DAD285AF}"/>
                  </a:ext>
                </a:extLst>
              </p:cNvPr>
              <p:cNvSpPr txBox="1"/>
              <p:nvPr/>
            </p:nvSpPr>
            <p:spPr>
              <a:xfrm>
                <a:off x="130082" y="3921409"/>
                <a:ext cx="9121408" cy="3313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𝐿𝐶𝑅𝐴𝐶𝐾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𝐿𝐶𝑅𝐾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Bottom</m:t>
                        </m:r>
                        <m:r>
                          <m:rPr>
                            <m:nor/>
                          </m:rPr>
                          <a:rPr lang="en-US" dirty="0"/>
                          <m:t>_</m:t>
                        </m:r>
                        <m:r>
                          <m:rPr>
                            <m:nor/>
                          </m:rPr>
                          <a:rPr lang="en-US" dirty="0"/>
                          <m:t>up</m:t>
                        </m:r>
                      </m:sub>
                    </m:sSub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𝐶𝑅𝐾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dirty="0" smtClean="0"/>
                          <m:t>top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−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down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𝐶𝑅𝐾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Bottom</m:t>
                        </m:r>
                        <m:r>
                          <m:rPr>
                            <m:nor/>
                          </m:rPr>
                          <a:rPr lang="en-US" dirty="0"/>
                          <m:t>_</m:t>
                        </m:r>
                        <m:r>
                          <m:rPr>
                            <m:nor/>
                          </m:rPr>
                          <a:rPr lang="en-US" dirty="0"/>
                          <m:t>up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∗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𝐶𝑅𝐾</m:t>
                        </m:r>
                      </m:e>
                      <m:sub>
                        <m:r>
                          <m:rPr>
                            <m:nor/>
                          </m:rPr>
                          <a:rPr lang="en-US" dirty="0"/>
                          <m:t>top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down</m:t>
                        </m:r>
                      </m:sub>
                    </m:sSub>
                  </m:oMath>
                </a14:m>
                <a:r>
                  <a:rPr lang="en-US" dirty="0"/>
                  <a:t>)100%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4416C1-7804-4B3E-999B-84C0DAD28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82" y="3921409"/>
                <a:ext cx="9121408" cy="331309"/>
              </a:xfrm>
              <a:prstGeom prst="rect">
                <a:avLst/>
              </a:prstGeom>
              <a:blipFill>
                <a:blip r:embed="rId3"/>
                <a:stretch>
                  <a:fillRect l="-868" t="-21818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D8AE2F9-B6FB-489A-BDEC-DEEF5B021CB2}"/>
                  </a:ext>
                </a:extLst>
              </p:cNvPr>
              <p:cNvSpPr txBox="1"/>
              <p:nvPr/>
            </p:nvSpPr>
            <p:spPr>
              <a:xfrm>
                <a:off x="49677" y="5208111"/>
                <a:ext cx="9034717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𝐶𝑅𝐴𝐶𝐾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𝑇𝑅𝐶𝑅𝐴𝐶𝐾</m:t>
                    </m:r>
                  </m:oMath>
                </a14:m>
                <a:r>
                  <a:rPr lang="en-US" sz="2600" dirty="0"/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𝐶𝑅𝐴𝐶𝐾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𝑇𝑅𝐶𝑅𝐴𝐶𝐾</m:t>
                    </m:r>
                    <m:r>
                      <m:rPr>
                        <m:nor/>
                      </m:rPr>
                      <a:rPr lang="en-US" sz="2600" b="0" i="0" dirty="0" smtClean="0"/>
                      <m:t>∗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𝐶𝑅𝐴𝐶𝐾</m:t>
                    </m:r>
                  </m:oMath>
                </a14:m>
                <a:r>
                  <a:rPr lang="en-US" sz="2600" dirty="0"/>
                  <a:t>) * 100%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8AE2F9-B6FB-489A-BDEC-DEEF5B021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7" y="5208111"/>
                <a:ext cx="9034717" cy="400110"/>
              </a:xfrm>
              <a:prstGeom prst="rect">
                <a:avLst/>
              </a:prstGeom>
              <a:blipFill>
                <a:blip r:embed="rId4"/>
                <a:stretch>
                  <a:fillRect t="-22727" r="-209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3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345338"/>
            <a:ext cx="7886700" cy="825500"/>
          </a:xfrm>
        </p:spPr>
        <p:txBody>
          <a:bodyPr/>
          <a:lstStyle/>
          <a:p>
            <a:pPr lvl="1"/>
            <a:r>
              <a:rPr lang="en-US" altLang="en-US" kern="1200" dirty="0">
                <a:ea typeface="+mj-ea"/>
              </a:rPr>
              <a:t>Reliability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xmlns="" id="{3209997D-0329-4D2A-80EA-264A5ABCB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33" y="1170838"/>
            <a:ext cx="866959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latin typeface="+mn-lt"/>
              </a:rPr>
              <a:t>	</a:t>
            </a:r>
          </a:p>
          <a:p>
            <a:pPr eaLnBrk="1" hangingPunct="1"/>
            <a:r>
              <a:rPr lang="en-US" altLang="en-US" dirty="0">
                <a:latin typeface="+mn-lt"/>
              </a:rPr>
              <a:t>Inputs: 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Reliability Level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Coefficient of variation of </a:t>
            </a:r>
            <a:r>
              <a:rPr lang="en-US" altLang="en-US" dirty="0" smtClean="0">
                <a:latin typeface="+mn-lt"/>
              </a:rPr>
              <a:t>overlay </a:t>
            </a:r>
            <a:r>
              <a:rPr lang="en-US" altLang="en-US" dirty="0">
                <a:latin typeface="+mn-lt"/>
              </a:rPr>
              <a:t>thickness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Coefficient of variation PCC strength 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Allowable cracking level at the end of the design life</a:t>
            </a:r>
          </a:p>
          <a:p>
            <a:pPr eaLnBrk="1" hangingPunct="1"/>
            <a:r>
              <a:rPr lang="en-US" altLang="en-US" dirty="0">
                <a:latin typeface="+mn-lt"/>
              </a:rPr>
              <a:t>Procedure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Perform simulation for a factorial of PCC overlay thicknesses and strengths</a:t>
            </a:r>
          </a:p>
          <a:p>
            <a:pPr lvl="1" eaLnBrk="1" hangingPunct="1"/>
            <a:r>
              <a:rPr lang="en-US" altLang="en-US" dirty="0">
                <a:latin typeface="+mn-lt"/>
              </a:rPr>
              <a:t>Determine the overlay thickness resulting in the percentage of 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+mn-lt"/>
              </a:rPr>
              <a:t>thickness/strength combinations with cracking less than the specified allowable level</a:t>
            </a:r>
          </a:p>
          <a:p>
            <a:pPr marL="457200" lvl="1" indent="0" eaLnBrk="1" hangingPunct="1">
              <a:buNone/>
            </a:pPr>
            <a:endParaRPr lang="en-US" altLang="en-US" dirty="0">
              <a:latin typeface="+mn-lt"/>
            </a:endParaRPr>
          </a:p>
          <a:p>
            <a:pPr lvl="1" eaLnBrk="1" hangingPunct="1"/>
            <a:endParaRPr lang="en-US" altLang="en-US" dirty="0">
              <a:latin typeface="+mn-lt"/>
            </a:endParaRPr>
          </a:p>
          <a:p>
            <a:pPr marL="0" indent="0" eaLnBrk="1" hangingPunct="1">
              <a:buNone/>
            </a:pPr>
            <a:endParaRPr lang="en-US" altLang="en-US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F31857C-DEAB-48C0-80F1-B3D207B69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Faulting </a:t>
            </a:r>
            <a:r>
              <a:rPr lang="en-US" dirty="0" smtClean="0"/>
              <a:t>Model </a:t>
            </a:r>
            <a:r>
              <a:rPr lang="en-US" dirty="0"/>
              <a:t>F</a:t>
            </a:r>
            <a:r>
              <a:rPr lang="en-US" dirty="0" smtClean="0"/>
              <a:t>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574" y="1476375"/>
            <a:ext cx="7728851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11282-9FDF-4020-BF12-1448C1C2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47CC20-A079-459C-9DB9-30C5D1B5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F72643-90AD-4CAD-AD30-20AE6E2B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06" y="1667195"/>
            <a:ext cx="6642118" cy="35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MEPDG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7260" y="132592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Adopted MEPDG performance prediction models for new pavements</a:t>
            </a:r>
          </a:p>
          <a:p>
            <a:r>
              <a:rPr lang="en-US" dirty="0"/>
              <a:t>Empirical stiffness reduction factors for distresses in the existing pavement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</a:t>
            </a:r>
            <a:r>
              <a:rPr lang="en-US" baseline="-25000" dirty="0"/>
              <a:t>BD</a:t>
            </a:r>
            <a:r>
              <a:rPr lang="en-US" dirty="0"/>
              <a:t>: Coefficient Reduction Factor for existing pavement</a:t>
            </a:r>
          </a:p>
          <a:p>
            <a:pPr lvl="1"/>
            <a:r>
              <a:rPr lang="en-US" dirty="0"/>
              <a:t>0.42 to 0.75 for “Good” condition </a:t>
            </a:r>
          </a:p>
          <a:p>
            <a:pPr lvl="1"/>
            <a:r>
              <a:rPr lang="en-US" dirty="0"/>
              <a:t>0.22 to 0.42 for “Moderate” condition</a:t>
            </a:r>
          </a:p>
          <a:p>
            <a:pPr lvl="1"/>
            <a:r>
              <a:rPr lang="en-US" dirty="0"/>
              <a:t>0.042 to 0.22 for “Severe” condition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28701" y="3192089"/>
              <a:ext cx="6172200" cy="6110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1722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𝐵𝐴𝑆𝐸</m:t>
                                  </m:r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𝐷𝐸𝑆𝐼𝐺𝑁</m:t>
                                  </m:r>
                                </m:sub>
                              </m:sSub>
                              <m:r>
                                <a:rPr lang="en-US" sz="3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𝐵𝐷</m:t>
                                  </m:r>
                                </m:sub>
                              </m:sSub>
                              <m:r>
                                <a:rPr lang="en-US" sz="3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𝑇𝐸𝑆𝑇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                </a:t>
                          </a:r>
                          <a:endParaRPr lang="en-US" sz="11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039092"/>
                  </p:ext>
                </p:extLst>
              </p:nvPr>
            </p:nvGraphicFramePr>
            <p:xfrm>
              <a:off x="1028701" y="3192089"/>
              <a:ext cx="6172200" cy="6110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172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110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9" t="-990" r="-394" b="-49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12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/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kern="0" dirty="0"/>
                  <a:t>)</a:t>
                </a:r>
              </a:p>
              <a:p>
                <a:endParaRPr lang="en-US" sz="4400" kern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  <m:sub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kern="0" dirty="0"/>
                  <a:t>=diff energy density deformation accumulated in month m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sz="2000" kern="0" dirty="0"/>
                  <a:t> = sum deflections for loaded slab caused by axle loading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sz="2000" kern="0" dirty="0"/>
                  <a:t> = sum deflections for unloaded slab caused by axle loading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kern="0" dirty="0"/>
                  <a:t> = interlayer </a:t>
                </a:r>
                <a:r>
                  <a:rPr lang="en-US" sz="2000" kern="0" dirty="0" err="1"/>
                  <a:t>Totsky</a:t>
                </a:r>
                <a:r>
                  <a:rPr lang="en-US" sz="2000" kern="0" dirty="0"/>
                  <a:t> k value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kern="0" dirty="0"/>
                  <a:t> = # of ESAL applications for </a:t>
                </a:r>
                <a:r>
                  <a:rPr lang="en-US" sz="2000" dirty="0"/>
                  <a:t>month m</a:t>
                </a:r>
                <a:endParaRPr lang="en-US" sz="2000" kern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A27E-6C6C-4A14-A467-FB36CD7D6938}" type="slidenum">
              <a:rPr lang="en-US" smtClean="0">
                <a:solidFill>
                  <a:srgbClr val="292929"/>
                </a:solidFill>
              </a:rPr>
              <a:pPr/>
              <a:t>51</a:t>
            </a:fld>
            <a:endParaRPr lang="en-US" dirty="0">
              <a:solidFill>
                <a:srgbClr val="292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828" y="3048704"/>
                <a:ext cx="8610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𝑭𝒂𝒖𝒍𝒕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𝑭𝒂𝒖𝒍𝒕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𝑭𝒂𝒖𝒍𝒕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8" y="3048704"/>
                <a:ext cx="861060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0660" y="2542394"/>
                <a:ext cx="8301768" cy="415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𝑭𝒂𝒖𝒍𝒕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𝑭𝑹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𝑭𝒂𝒖𝒍𝒕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/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60" y="2542394"/>
                <a:ext cx="8301768" cy="4152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266700" y="1446816"/>
                <a:ext cx="9677400" cy="415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𝑭𝑹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𝒄𝒖𝒓𝒍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𝟔</m:t>
                              </m:r>
                            </m:sub>
                          </m:sSub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𝒍𝒐𝒈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𝑾𝑬𝑻𝑫𝑨𝒀𝑺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𝟐𝟎𝟎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700" y="1446816"/>
                <a:ext cx="9677400" cy="415242"/>
              </a:xfrm>
              <a:prstGeom prst="rect">
                <a:avLst/>
              </a:prstGeom>
              <a:blipFill rotWithShape="0"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0001" y="1992816"/>
                <a:ext cx="7256494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𝑫𝑬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𝟔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1" y="1992816"/>
                <a:ext cx="7256494" cy="3755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1828" y="4080798"/>
                <a:ext cx="11560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𝟖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8" y="4080798"/>
                <a:ext cx="115602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1828" y="4512529"/>
                <a:ext cx="11560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8" y="4512529"/>
                <a:ext cx="115602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4388" y="4945801"/>
                <a:ext cx="11560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" y="4945801"/>
                <a:ext cx="115602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828" y="5377532"/>
                <a:ext cx="1422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𝟎𝟎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8" y="5377532"/>
                <a:ext cx="1422121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5361" y="4080798"/>
                <a:ext cx="1293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61" y="4080798"/>
                <a:ext cx="129388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055361" y="4485400"/>
                <a:ext cx="9316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61" y="4485400"/>
                <a:ext cx="93160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55361" y="4917131"/>
                <a:ext cx="11560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61" y="4917131"/>
                <a:ext cx="115602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55361" y="5364262"/>
                <a:ext cx="1983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𝟎𝟎𝟎𝟎𝟎𝟑𝟔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61" y="5364262"/>
                <a:ext cx="1983172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4353518" y="3645496"/>
          <a:ext cx="4572000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31726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Erosion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0499" y="1474384"/>
                <a:ext cx="48235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∗%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𝐵𝑖𝑛𝑑𝑒𝑟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∗%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99" y="1474384"/>
                <a:ext cx="4823565" cy="276999"/>
              </a:xfrm>
              <a:prstGeom prst="rect">
                <a:avLst/>
              </a:prstGeom>
              <a:blipFill rotWithShape="0">
                <a:blip r:embed="rId2"/>
                <a:stretch>
                  <a:fillRect t="-2222" r="-101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77051" y="1811984"/>
                <a:ext cx="2324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Erodibility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index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51" y="1811984"/>
                <a:ext cx="232467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7050" y="2242648"/>
                <a:ext cx="49762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𝐵𝑖𝑛𝑑𝑒𝑟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Percent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binder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asphalt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interlayer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50" y="2242648"/>
                <a:ext cx="497629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43605" y="3642003"/>
            <a:ext cx="184666" cy="92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77050" y="2646698"/>
                <a:ext cx="47525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Percent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air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voids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asphalt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interlayer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50" y="2646698"/>
                <a:ext cx="475251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77050" y="3050748"/>
                <a:ext cx="5148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Percent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passing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 200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sieve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interlayer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50" y="3050748"/>
                <a:ext cx="514833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77050" y="3454798"/>
                <a:ext cx="57170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Calibration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coefficients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(0.196, 0.202, 0.00368)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50" y="3454798"/>
                <a:ext cx="571701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989" y="4771812"/>
                <a:ext cx="628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89" y="4771812"/>
                <a:ext cx="62812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1462823" y="4078754"/>
            <a:ext cx="346229" cy="1766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09052" y="4235462"/>
                <a:ext cx="37240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.1974∗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−0.9933∗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+0.306)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052" y="4235462"/>
                <a:ext cx="372403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79314" y="4235462"/>
                <a:ext cx="24913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Undoweled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pavements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314" y="4235462"/>
                <a:ext cx="249138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09052" y="4806529"/>
                <a:ext cx="35957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.0178∗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−0.8443∗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+0.26)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052" y="4806529"/>
                <a:ext cx="3595793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79314" y="4806529"/>
                <a:ext cx="22381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Doweled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pavements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314" y="4806529"/>
                <a:ext cx="2238113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09052" y="5354943"/>
                <a:ext cx="35957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.0178∗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−0.8443∗</m:t>
                      </m:r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052" y="5354943"/>
                <a:ext cx="3595793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79314" y="5354943"/>
                <a:ext cx="17283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NWGF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sections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314" y="5354943"/>
                <a:ext cx="172835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8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A27E-6C6C-4A14-A467-FB36CD7D6938}" type="slidenum">
              <a:rPr lang="en-US" smtClean="0">
                <a:solidFill>
                  <a:srgbClr val="292929"/>
                </a:solidFill>
              </a:rPr>
              <a:pPr/>
              <a:t>53</a:t>
            </a:fld>
            <a:endParaRPr lang="en-US" dirty="0">
              <a:solidFill>
                <a:srgbClr val="292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1828" y="3048704"/>
                <a:ext cx="8610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𝑭𝒂𝒖𝒍𝒕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𝑭𝒂𝒖𝒍𝒕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+∆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𝑭𝒂𝒖𝒍𝒕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8" y="3048704"/>
                <a:ext cx="8610600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0660" y="2542394"/>
                <a:ext cx="8301768" cy="415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𝑭𝒂𝒖𝒍𝒕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𝑭𝑹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𝑭𝒂𝒖𝒍𝒕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e>
                        <m:sup/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𝑫𝑬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60" y="2542394"/>
                <a:ext cx="8301768" cy="4152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266700" y="1446816"/>
                <a:ext cx="9677400" cy="415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𝑭𝑹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𝒄𝒖𝒓𝒍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𝟔</m:t>
                              </m:r>
                            </m:sub>
                          </m:sSub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𝒍𝒐𝒈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𝑾𝑬𝑻𝑫𝑨𝒀𝑺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𝟐𝟎𝟎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6700" y="1446816"/>
                <a:ext cx="9677400" cy="415242"/>
              </a:xfrm>
              <a:prstGeom prst="rect">
                <a:avLst/>
              </a:prstGeom>
              <a:blipFill rotWithShape="0"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0001" y="1992816"/>
                <a:ext cx="7256494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𝑫𝑬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𝑬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𝟔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1" y="1992816"/>
                <a:ext cx="7256494" cy="3755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1828" y="4080798"/>
                <a:ext cx="1293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8" y="4080798"/>
                <a:ext cx="12938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1828" y="4512529"/>
                <a:ext cx="11560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8" y="4512529"/>
                <a:ext cx="11560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4388" y="4945801"/>
                <a:ext cx="1569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𝟎𝟏𝟕𝟓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88" y="4945801"/>
                <a:ext cx="156959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828" y="5377532"/>
                <a:ext cx="1569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𝟎𝟎𝟎𝟖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8" y="5377532"/>
                <a:ext cx="156959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5361" y="4080798"/>
                <a:ext cx="1431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𝟎𝟏𝟏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61" y="4080798"/>
                <a:ext cx="143173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055361" y="4485400"/>
                <a:ext cx="1293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61" y="4485400"/>
                <a:ext cx="129388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055361" y="4917131"/>
                <a:ext cx="1431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𝟑𝟎𝟕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61" y="4917131"/>
                <a:ext cx="143173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055361" y="5364262"/>
                <a:ext cx="18453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𝟎𝟎𝟎𝟎𝟎𝟐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361" y="5364262"/>
                <a:ext cx="184531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206F8087-9E7F-4A08-8CFC-6FC876C25429}"/>
              </a:ext>
            </a:extLst>
          </p:cNvPr>
          <p:cNvGraphicFramePr/>
          <p:nvPr/>
        </p:nvGraphicFramePr>
        <p:xfrm>
          <a:off x="4038533" y="3509104"/>
          <a:ext cx="455295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16144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Erosion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70499" y="1474384"/>
                <a:ext cx="48235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∗%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𝐵𝑖𝑛𝑑𝑒𝑟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∗%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499" y="1474384"/>
                <a:ext cx="4823565" cy="276999"/>
              </a:xfrm>
              <a:prstGeom prst="rect">
                <a:avLst/>
              </a:prstGeom>
              <a:blipFill rotWithShape="0">
                <a:blip r:embed="rId2"/>
                <a:stretch>
                  <a:fillRect t="-2222" r="-101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77051" y="1811984"/>
                <a:ext cx="2324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Erodibility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index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51" y="1811984"/>
                <a:ext cx="2324675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7050" y="2242648"/>
                <a:ext cx="49762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𝐵𝑖𝑛𝑑𝑒𝑟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Percent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binder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asphalt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interlayer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50" y="2242648"/>
                <a:ext cx="497629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43605" y="3642003"/>
            <a:ext cx="184666" cy="92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77050" y="2646698"/>
                <a:ext cx="47525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Percent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air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voids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asphalt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interlayer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50" y="2646698"/>
                <a:ext cx="475251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77050" y="3050748"/>
                <a:ext cx="5148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200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Percent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passing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No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 200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sieve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interlayer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50" y="3050748"/>
                <a:ext cx="514833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77050" y="3454798"/>
                <a:ext cx="57170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Calibration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coefficients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(0.196, 0.202, 0.00368)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50" y="3454798"/>
                <a:ext cx="5717014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989" y="4771812"/>
                <a:ext cx="628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89" y="4771812"/>
                <a:ext cx="62812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1462823" y="4078754"/>
            <a:ext cx="346229" cy="17666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09052" y="4235462"/>
                <a:ext cx="387554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0.4993∗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−0.4327∗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+0.1228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052" y="4235462"/>
                <a:ext cx="3875548" cy="37555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879314" y="4235462"/>
                <a:ext cx="24913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Undoweled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pavements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314" y="4235462"/>
                <a:ext cx="2491388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09052" y="4806529"/>
                <a:ext cx="3875548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0.4224∗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−0.3678∗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+0.1044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052" y="4806529"/>
                <a:ext cx="3875548" cy="375552"/>
              </a:xfrm>
              <a:prstGeom prst="rect">
                <a:avLst/>
              </a:prstGeom>
              <a:blipFill>
                <a:blip r:embed="rId11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879314" y="4806529"/>
                <a:ext cx="22381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Doweled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pavements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314" y="4806529"/>
                <a:ext cx="2238113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09052" y="5354943"/>
                <a:ext cx="349082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0.4993∗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−0.4327∗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+0.1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052" y="5354943"/>
                <a:ext cx="3490827" cy="375552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79314" y="5354943"/>
                <a:ext cx="17283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NWGF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sections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314" y="5354943"/>
                <a:ext cx="1728358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3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345338"/>
            <a:ext cx="7886700" cy="825500"/>
          </a:xfrm>
        </p:spPr>
        <p:txBody>
          <a:bodyPr/>
          <a:lstStyle/>
          <a:p>
            <a:pPr lvl="1"/>
            <a:r>
              <a:rPr lang="en-US" altLang="en-US" kern="1200" dirty="0" smtClean="0">
                <a:ea typeface="+mj-ea"/>
              </a:rPr>
              <a:t>Rudimentary Software</a:t>
            </a:r>
            <a:endParaRPr lang="en-US" altLang="en-US" kern="1200" dirty="0"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F31857C-DEAB-48C0-80F1-B3D207B69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4" y="1516175"/>
            <a:ext cx="9059996" cy="44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38" y="345338"/>
            <a:ext cx="7886700" cy="825500"/>
          </a:xfrm>
        </p:spPr>
        <p:txBody>
          <a:bodyPr/>
          <a:lstStyle/>
          <a:p>
            <a:pPr lvl="1"/>
            <a:r>
              <a:rPr lang="en-US" altLang="en-US" kern="1200" dirty="0" smtClean="0">
                <a:ea typeface="+mj-ea"/>
              </a:rPr>
              <a:t>Rudimentary Software</a:t>
            </a:r>
            <a:endParaRPr lang="en-US" altLang="en-US" kern="1200" dirty="0"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F31857C-DEAB-48C0-80F1-B3D207B69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47703" y="3278777"/>
            <a:ext cx="246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Software </a:t>
            </a:r>
            <a:r>
              <a:rPr lang="en-US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of </a:t>
            </a:r>
            <a:r>
              <a:rPr lang="en-US" dirty="0" err="1"/>
              <a:t>unbonded</a:t>
            </a:r>
            <a:r>
              <a:rPr lang="en-US" dirty="0"/>
              <a:t> PCC overlays is a challenging problem</a:t>
            </a:r>
          </a:p>
          <a:p>
            <a:r>
              <a:rPr lang="en-US" dirty="0"/>
              <a:t>Proper accounting for structural contribution of the interlayer is an important step toward improvement of ME procedure for this type of overlays</a:t>
            </a:r>
          </a:p>
          <a:p>
            <a:r>
              <a:rPr lang="en-US" dirty="0" err="1"/>
              <a:t>Totski</a:t>
            </a:r>
            <a:r>
              <a:rPr lang="en-US" dirty="0"/>
              <a:t> model provides a simple yet robust approach for modeling of interlayer</a:t>
            </a:r>
          </a:p>
          <a:p>
            <a:r>
              <a:rPr lang="en-US" dirty="0"/>
              <a:t>Significant progress have been made toward development of improved faulting and cracking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9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Derek Tompkins, former </a:t>
            </a:r>
            <a:r>
              <a:rPr lang="en-US" dirty="0" err="1"/>
              <a:t>UMn</a:t>
            </a:r>
            <a:endParaRPr lang="en-US" dirty="0"/>
          </a:p>
          <a:p>
            <a:r>
              <a:rPr lang="en-US" dirty="0" smtClean="0"/>
              <a:t>U of Pittsburgh students</a:t>
            </a:r>
            <a:endParaRPr lang="en-US" dirty="0"/>
          </a:p>
          <a:p>
            <a:r>
              <a:rPr lang="en-US" dirty="0" smtClean="0"/>
              <a:t>U of Minnesota students</a:t>
            </a:r>
          </a:p>
          <a:p>
            <a:r>
              <a:rPr lang="en-US" dirty="0" smtClean="0"/>
              <a:t>Tom Burnham, </a:t>
            </a:r>
            <a:r>
              <a:rPr lang="en-US" dirty="0" err="1" smtClean="0"/>
              <a:t>MnDOT</a:t>
            </a:r>
            <a:r>
              <a:rPr lang="en-US" dirty="0" smtClean="0"/>
              <a:t> – project Technical Liaison</a:t>
            </a:r>
          </a:p>
          <a:p>
            <a:r>
              <a:rPr lang="en-US" dirty="0" smtClean="0"/>
              <a:t>TPF-5(269</a:t>
            </a:r>
            <a:r>
              <a:rPr lang="en-US" dirty="0"/>
              <a:t>)-participating state DOTs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360541" y="2896987"/>
            <a:ext cx="2078831" cy="1220390"/>
            <a:chOff x="1897" y="995"/>
            <a:chExt cx="1746" cy="1025"/>
          </a:xfrm>
        </p:grpSpPr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966" y="1003"/>
              <a:ext cx="1597" cy="987"/>
            </a:xfrm>
            <a:custGeom>
              <a:avLst/>
              <a:gdLst>
                <a:gd name="T0" fmla="*/ 3 w 3193"/>
                <a:gd name="T1" fmla="*/ 53 h 1972"/>
                <a:gd name="T2" fmla="*/ 6 w 3193"/>
                <a:gd name="T3" fmla="*/ 51 h 1972"/>
                <a:gd name="T4" fmla="*/ 11 w 3193"/>
                <a:gd name="T5" fmla="*/ 49 h 1972"/>
                <a:gd name="T6" fmla="*/ 16 w 3193"/>
                <a:gd name="T7" fmla="*/ 47 h 1972"/>
                <a:gd name="T8" fmla="*/ 21 w 3193"/>
                <a:gd name="T9" fmla="*/ 44 h 1972"/>
                <a:gd name="T10" fmla="*/ 27 w 3193"/>
                <a:gd name="T11" fmla="*/ 40 h 1972"/>
                <a:gd name="T12" fmla="*/ 29 w 3193"/>
                <a:gd name="T13" fmla="*/ 35 h 1972"/>
                <a:gd name="T14" fmla="*/ 25 w 3193"/>
                <a:gd name="T15" fmla="*/ 33 h 1972"/>
                <a:gd name="T16" fmla="*/ 21 w 3193"/>
                <a:gd name="T17" fmla="*/ 30 h 1972"/>
                <a:gd name="T18" fmla="*/ 20 w 3193"/>
                <a:gd name="T19" fmla="*/ 27 h 1972"/>
                <a:gd name="T20" fmla="*/ 23 w 3193"/>
                <a:gd name="T21" fmla="*/ 25 h 1972"/>
                <a:gd name="T22" fmla="*/ 27 w 3193"/>
                <a:gd name="T23" fmla="*/ 23 h 1972"/>
                <a:gd name="T24" fmla="*/ 31 w 3193"/>
                <a:gd name="T25" fmla="*/ 21 h 1972"/>
                <a:gd name="T26" fmla="*/ 34 w 3193"/>
                <a:gd name="T27" fmla="*/ 20 h 1972"/>
                <a:gd name="T28" fmla="*/ 39 w 3193"/>
                <a:gd name="T29" fmla="*/ 17 h 1972"/>
                <a:gd name="T30" fmla="*/ 44 w 3193"/>
                <a:gd name="T31" fmla="*/ 15 h 1972"/>
                <a:gd name="T32" fmla="*/ 49 w 3193"/>
                <a:gd name="T33" fmla="*/ 12 h 1972"/>
                <a:gd name="T34" fmla="*/ 46 w 3193"/>
                <a:gd name="T35" fmla="*/ 9 h 1972"/>
                <a:gd name="T36" fmla="*/ 41 w 3193"/>
                <a:gd name="T37" fmla="*/ 7 h 1972"/>
                <a:gd name="T38" fmla="*/ 45 w 3193"/>
                <a:gd name="T39" fmla="*/ 4 h 1972"/>
                <a:gd name="T40" fmla="*/ 51 w 3193"/>
                <a:gd name="T41" fmla="*/ 3 h 1972"/>
                <a:gd name="T42" fmla="*/ 60 w 3193"/>
                <a:gd name="T43" fmla="*/ 1 h 1972"/>
                <a:gd name="T44" fmla="*/ 77 w 3193"/>
                <a:gd name="T45" fmla="*/ 1 h 1972"/>
                <a:gd name="T46" fmla="*/ 70 w 3193"/>
                <a:gd name="T47" fmla="*/ 4 h 1972"/>
                <a:gd name="T48" fmla="*/ 64 w 3193"/>
                <a:gd name="T49" fmla="*/ 7 h 1972"/>
                <a:gd name="T50" fmla="*/ 66 w 3193"/>
                <a:gd name="T51" fmla="*/ 9 h 1972"/>
                <a:gd name="T52" fmla="*/ 71 w 3193"/>
                <a:gd name="T53" fmla="*/ 11 h 1972"/>
                <a:gd name="T54" fmla="*/ 80 w 3193"/>
                <a:gd name="T55" fmla="*/ 13 h 1972"/>
                <a:gd name="T56" fmla="*/ 86 w 3193"/>
                <a:gd name="T57" fmla="*/ 17 h 1972"/>
                <a:gd name="T58" fmla="*/ 85 w 3193"/>
                <a:gd name="T59" fmla="*/ 22 h 1972"/>
                <a:gd name="T60" fmla="*/ 83 w 3193"/>
                <a:gd name="T61" fmla="*/ 24 h 1972"/>
                <a:gd name="T62" fmla="*/ 78 w 3193"/>
                <a:gd name="T63" fmla="*/ 26 h 1972"/>
                <a:gd name="T64" fmla="*/ 77 w 3193"/>
                <a:gd name="T65" fmla="*/ 29 h 1972"/>
                <a:gd name="T66" fmla="*/ 81 w 3193"/>
                <a:gd name="T67" fmla="*/ 30 h 1972"/>
                <a:gd name="T68" fmla="*/ 86 w 3193"/>
                <a:gd name="T69" fmla="*/ 32 h 1972"/>
                <a:gd name="T70" fmla="*/ 91 w 3193"/>
                <a:gd name="T71" fmla="*/ 35 h 1972"/>
                <a:gd name="T72" fmla="*/ 96 w 3193"/>
                <a:gd name="T73" fmla="*/ 38 h 1972"/>
                <a:gd name="T74" fmla="*/ 100 w 3193"/>
                <a:gd name="T75" fmla="*/ 43 h 1972"/>
                <a:gd name="T76" fmla="*/ 100 w 3193"/>
                <a:gd name="T77" fmla="*/ 49 h 1972"/>
                <a:gd name="T78" fmla="*/ 98 w 3193"/>
                <a:gd name="T79" fmla="*/ 53 h 1972"/>
                <a:gd name="T80" fmla="*/ 95 w 3193"/>
                <a:gd name="T81" fmla="*/ 55 h 1972"/>
                <a:gd name="T82" fmla="*/ 92 w 3193"/>
                <a:gd name="T83" fmla="*/ 58 h 1972"/>
                <a:gd name="T84" fmla="*/ 88 w 3193"/>
                <a:gd name="T85" fmla="*/ 60 h 1972"/>
                <a:gd name="T86" fmla="*/ 83 w 3193"/>
                <a:gd name="T87" fmla="*/ 62 h 1972"/>
                <a:gd name="T88" fmla="*/ 56 w 3193"/>
                <a:gd name="T89" fmla="*/ 60 h 1972"/>
                <a:gd name="T90" fmla="*/ 33 w 3193"/>
                <a:gd name="T91" fmla="*/ 58 h 1972"/>
                <a:gd name="T92" fmla="*/ 13 w 3193"/>
                <a:gd name="T93" fmla="*/ 56 h 1972"/>
                <a:gd name="T94" fmla="*/ 0 w 3193"/>
                <a:gd name="T95" fmla="*/ 54 h 19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93"/>
                <a:gd name="T145" fmla="*/ 0 h 1972"/>
                <a:gd name="T146" fmla="*/ 3193 w 3193"/>
                <a:gd name="T147" fmla="*/ 1972 h 19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93" h="1972">
                  <a:moveTo>
                    <a:pt x="0" y="1718"/>
                  </a:moveTo>
                  <a:lnTo>
                    <a:pt x="40" y="1698"/>
                  </a:lnTo>
                  <a:lnTo>
                    <a:pt x="79" y="1679"/>
                  </a:lnTo>
                  <a:lnTo>
                    <a:pt x="118" y="1660"/>
                  </a:lnTo>
                  <a:lnTo>
                    <a:pt x="153" y="1643"/>
                  </a:lnTo>
                  <a:lnTo>
                    <a:pt x="189" y="1625"/>
                  </a:lnTo>
                  <a:lnTo>
                    <a:pt x="223" y="1609"/>
                  </a:lnTo>
                  <a:lnTo>
                    <a:pt x="287" y="1578"/>
                  </a:lnTo>
                  <a:lnTo>
                    <a:pt x="348" y="1549"/>
                  </a:lnTo>
                  <a:lnTo>
                    <a:pt x="402" y="1523"/>
                  </a:lnTo>
                  <a:lnTo>
                    <a:pt x="454" y="1499"/>
                  </a:lnTo>
                  <a:lnTo>
                    <a:pt x="500" y="1477"/>
                  </a:lnTo>
                  <a:lnTo>
                    <a:pt x="543" y="1457"/>
                  </a:lnTo>
                  <a:lnTo>
                    <a:pt x="582" y="1439"/>
                  </a:lnTo>
                  <a:lnTo>
                    <a:pt x="650" y="1407"/>
                  </a:lnTo>
                  <a:lnTo>
                    <a:pt x="706" y="1380"/>
                  </a:lnTo>
                  <a:lnTo>
                    <a:pt x="751" y="1357"/>
                  </a:lnTo>
                  <a:lnTo>
                    <a:pt x="854" y="1277"/>
                  </a:lnTo>
                  <a:lnTo>
                    <a:pt x="910" y="1158"/>
                  </a:lnTo>
                  <a:lnTo>
                    <a:pt x="912" y="1139"/>
                  </a:lnTo>
                  <a:lnTo>
                    <a:pt x="901" y="1119"/>
                  </a:lnTo>
                  <a:lnTo>
                    <a:pt x="853" y="1080"/>
                  </a:lnTo>
                  <a:lnTo>
                    <a:pt x="819" y="1059"/>
                  </a:lnTo>
                  <a:lnTo>
                    <a:pt x="782" y="1038"/>
                  </a:lnTo>
                  <a:lnTo>
                    <a:pt x="745" y="1016"/>
                  </a:lnTo>
                  <a:lnTo>
                    <a:pt x="708" y="994"/>
                  </a:lnTo>
                  <a:lnTo>
                    <a:pt x="648" y="946"/>
                  </a:lnTo>
                  <a:lnTo>
                    <a:pt x="619" y="895"/>
                  </a:lnTo>
                  <a:lnTo>
                    <a:pt x="620" y="869"/>
                  </a:lnTo>
                  <a:lnTo>
                    <a:pt x="638" y="840"/>
                  </a:lnTo>
                  <a:lnTo>
                    <a:pt x="670" y="811"/>
                  </a:lnTo>
                  <a:lnTo>
                    <a:pt x="693" y="794"/>
                  </a:lnTo>
                  <a:lnTo>
                    <a:pt x="722" y="779"/>
                  </a:lnTo>
                  <a:lnTo>
                    <a:pt x="764" y="759"/>
                  </a:lnTo>
                  <a:lnTo>
                    <a:pt x="805" y="738"/>
                  </a:lnTo>
                  <a:lnTo>
                    <a:pt x="847" y="718"/>
                  </a:lnTo>
                  <a:lnTo>
                    <a:pt x="887" y="698"/>
                  </a:lnTo>
                  <a:lnTo>
                    <a:pt x="927" y="680"/>
                  </a:lnTo>
                  <a:lnTo>
                    <a:pt x="966" y="661"/>
                  </a:lnTo>
                  <a:lnTo>
                    <a:pt x="1004" y="644"/>
                  </a:lnTo>
                  <a:lnTo>
                    <a:pt x="1042" y="627"/>
                  </a:lnTo>
                  <a:lnTo>
                    <a:pt x="1078" y="610"/>
                  </a:lnTo>
                  <a:lnTo>
                    <a:pt x="1114" y="595"/>
                  </a:lnTo>
                  <a:lnTo>
                    <a:pt x="1182" y="565"/>
                  </a:lnTo>
                  <a:lnTo>
                    <a:pt x="1247" y="537"/>
                  </a:lnTo>
                  <a:lnTo>
                    <a:pt x="1306" y="510"/>
                  </a:lnTo>
                  <a:lnTo>
                    <a:pt x="1359" y="487"/>
                  </a:lnTo>
                  <a:lnTo>
                    <a:pt x="1407" y="465"/>
                  </a:lnTo>
                  <a:lnTo>
                    <a:pt x="1450" y="444"/>
                  </a:lnTo>
                  <a:lnTo>
                    <a:pt x="1486" y="425"/>
                  </a:lnTo>
                  <a:lnTo>
                    <a:pt x="1554" y="369"/>
                  </a:lnTo>
                  <a:lnTo>
                    <a:pt x="1544" y="333"/>
                  </a:lnTo>
                  <a:lnTo>
                    <a:pt x="1510" y="305"/>
                  </a:lnTo>
                  <a:lnTo>
                    <a:pt x="1463" y="284"/>
                  </a:lnTo>
                  <a:lnTo>
                    <a:pt x="1410" y="265"/>
                  </a:lnTo>
                  <a:lnTo>
                    <a:pt x="1323" y="227"/>
                  </a:lnTo>
                  <a:lnTo>
                    <a:pt x="1307" y="200"/>
                  </a:lnTo>
                  <a:lnTo>
                    <a:pt x="1322" y="166"/>
                  </a:lnTo>
                  <a:lnTo>
                    <a:pt x="1376" y="145"/>
                  </a:lnTo>
                  <a:lnTo>
                    <a:pt x="1434" y="125"/>
                  </a:lnTo>
                  <a:lnTo>
                    <a:pt x="1493" y="106"/>
                  </a:lnTo>
                  <a:lnTo>
                    <a:pt x="1553" y="89"/>
                  </a:lnTo>
                  <a:lnTo>
                    <a:pt x="1614" y="73"/>
                  </a:lnTo>
                  <a:lnTo>
                    <a:pt x="1676" y="58"/>
                  </a:lnTo>
                  <a:lnTo>
                    <a:pt x="1797" y="32"/>
                  </a:lnTo>
                  <a:lnTo>
                    <a:pt x="1914" y="12"/>
                  </a:lnTo>
                  <a:lnTo>
                    <a:pt x="2020" y="0"/>
                  </a:lnTo>
                  <a:lnTo>
                    <a:pt x="2190" y="2"/>
                  </a:lnTo>
                  <a:lnTo>
                    <a:pt x="2454" y="21"/>
                  </a:lnTo>
                  <a:lnTo>
                    <a:pt x="2673" y="45"/>
                  </a:lnTo>
                  <a:lnTo>
                    <a:pt x="2418" y="76"/>
                  </a:lnTo>
                  <a:lnTo>
                    <a:pt x="2234" y="110"/>
                  </a:lnTo>
                  <a:lnTo>
                    <a:pt x="2115" y="146"/>
                  </a:lnTo>
                  <a:lnTo>
                    <a:pt x="2050" y="183"/>
                  </a:lnTo>
                  <a:lnTo>
                    <a:pt x="2030" y="218"/>
                  </a:lnTo>
                  <a:lnTo>
                    <a:pt x="2048" y="251"/>
                  </a:lnTo>
                  <a:lnTo>
                    <a:pt x="2066" y="268"/>
                  </a:lnTo>
                  <a:lnTo>
                    <a:pt x="2092" y="283"/>
                  </a:lnTo>
                  <a:lnTo>
                    <a:pt x="2122" y="297"/>
                  </a:lnTo>
                  <a:lnTo>
                    <a:pt x="2155" y="309"/>
                  </a:lnTo>
                  <a:lnTo>
                    <a:pt x="2248" y="337"/>
                  </a:lnTo>
                  <a:lnTo>
                    <a:pt x="2349" y="360"/>
                  </a:lnTo>
                  <a:lnTo>
                    <a:pt x="2454" y="384"/>
                  </a:lnTo>
                  <a:lnTo>
                    <a:pt x="2552" y="409"/>
                  </a:lnTo>
                  <a:lnTo>
                    <a:pt x="2640" y="441"/>
                  </a:lnTo>
                  <a:lnTo>
                    <a:pt x="2707" y="481"/>
                  </a:lnTo>
                  <a:lnTo>
                    <a:pt x="2748" y="535"/>
                  </a:lnTo>
                  <a:lnTo>
                    <a:pt x="2756" y="603"/>
                  </a:lnTo>
                  <a:lnTo>
                    <a:pt x="2740" y="641"/>
                  </a:lnTo>
                  <a:lnTo>
                    <a:pt x="2714" y="676"/>
                  </a:lnTo>
                  <a:lnTo>
                    <a:pt x="2679" y="707"/>
                  </a:lnTo>
                  <a:lnTo>
                    <a:pt x="2659" y="724"/>
                  </a:lnTo>
                  <a:lnTo>
                    <a:pt x="2638" y="739"/>
                  </a:lnTo>
                  <a:lnTo>
                    <a:pt x="2592" y="768"/>
                  </a:lnTo>
                  <a:lnTo>
                    <a:pt x="2544" y="798"/>
                  </a:lnTo>
                  <a:lnTo>
                    <a:pt x="2495" y="829"/>
                  </a:lnTo>
                  <a:lnTo>
                    <a:pt x="2448" y="862"/>
                  </a:lnTo>
                  <a:lnTo>
                    <a:pt x="2433" y="888"/>
                  </a:lnTo>
                  <a:lnTo>
                    <a:pt x="2463" y="915"/>
                  </a:lnTo>
                  <a:lnTo>
                    <a:pt x="2493" y="929"/>
                  </a:lnTo>
                  <a:lnTo>
                    <a:pt x="2530" y="944"/>
                  </a:lnTo>
                  <a:lnTo>
                    <a:pt x="2575" y="960"/>
                  </a:lnTo>
                  <a:lnTo>
                    <a:pt x="2623" y="978"/>
                  </a:lnTo>
                  <a:lnTo>
                    <a:pt x="2678" y="996"/>
                  </a:lnTo>
                  <a:lnTo>
                    <a:pt x="2733" y="1016"/>
                  </a:lnTo>
                  <a:lnTo>
                    <a:pt x="2791" y="1039"/>
                  </a:lnTo>
                  <a:lnTo>
                    <a:pt x="2849" y="1064"/>
                  </a:lnTo>
                  <a:lnTo>
                    <a:pt x="2907" y="1092"/>
                  </a:lnTo>
                  <a:lnTo>
                    <a:pt x="2962" y="1122"/>
                  </a:lnTo>
                  <a:lnTo>
                    <a:pt x="3013" y="1154"/>
                  </a:lnTo>
                  <a:lnTo>
                    <a:pt x="3060" y="1190"/>
                  </a:lnTo>
                  <a:lnTo>
                    <a:pt x="3100" y="1228"/>
                  </a:lnTo>
                  <a:lnTo>
                    <a:pt x="3133" y="1269"/>
                  </a:lnTo>
                  <a:lnTo>
                    <a:pt x="3179" y="1360"/>
                  </a:lnTo>
                  <a:lnTo>
                    <a:pt x="3193" y="1457"/>
                  </a:lnTo>
                  <a:lnTo>
                    <a:pt x="3187" y="1508"/>
                  </a:lnTo>
                  <a:lnTo>
                    <a:pt x="3171" y="1560"/>
                  </a:lnTo>
                  <a:lnTo>
                    <a:pt x="3146" y="1613"/>
                  </a:lnTo>
                  <a:lnTo>
                    <a:pt x="3128" y="1639"/>
                  </a:lnTo>
                  <a:lnTo>
                    <a:pt x="3109" y="1666"/>
                  </a:lnTo>
                  <a:lnTo>
                    <a:pt x="3086" y="1693"/>
                  </a:lnTo>
                  <a:lnTo>
                    <a:pt x="3060" y="1719"/>
                  </a:lnTo>
                  <a:lnTo>
                    <a:pt x="3033" y="1746"/>
                  </a:lnTo>
                  <a:lnTo>
                    <a:pt x="3000" y="1772"/>
                  </a:lnTo>
                  <a:lnTo>
                    <a:pt x="2966" y="1798"/>
                  </a:lnTo>
                  <a:lnTo>
                    <a:pt x="2927" y="1824"/>
                  </a:lnTo>
                  <a:lnTo>
                    <a:pt x="2887" y="1849"/>
                  </a:lnTo>
                  <a:lnTo>
                    <a:pt x="2842" y="1875"/>
                  </a:lnTo>
                  <a:lnTo>
                    <a:pt x="2793" y="1899"/>
                  </a:lnTo>
                  <a:lnTo>
                    <a:pt x="2742" y="1925"/>
                  </a:lnTo>
                  <a:lnTo>
                    <a:pt x="2687" y="1949"/>
                  </a:lnTo>
                  <a:lnTo>
                    <a:pt x="2628" y="1972"/>
                  </a:lnTo>
                  <a:lnTo>
                    <a:pt x="2185" y="1944"/>
                  </a:lnTo>
                  <a:lnTo>
                    <a:pt x="1985" y="1926"/>
                  </a:lnTo>
                  <a:lnTo>
                    <a:pt x="1763" y="1905"/>
                  </a:lnTo>
                  <a:lnTo>
                    <a:pt x="1528" y="1882"/>
                  </a:lnTo>
                  <a:lnTo>
                    <a:pt x="1286" y="1856"/>
                  </a:lnTo>
                  <a:lnTo>
                    <a:pt x="1045" y="1831"/>
                  </a:lnTo>
                  <a:lnTo>
                    <a:pt x="812" y="1806"/>
                  </a:lnTo>
                  <a:lnTo>
                    <a:pt x="595" y="1783"/>
                  </a:lnTo>
                  <a:lnTo>
                    <a:pt x="400" y="1762"/>
                  </a:lnTo>
                  <a:lnTo>
                    <a:pt x="237" y="1745"/>
                  </a:lnTo>
                  <a:lnTo>
                    <a:pt x="110" y="1731"/>
                  </a:lnTo>
                  <a:lnTo>
                    <a:pt x="0" y="17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910" y="1015"/>
              <a:ext cx="1733" cy="1005"/>
            </a:xfrm>
            <a:custGeom>
              <a:avLst/>
              <a:gdLst>
                <a:gd name="T0" fmla="*/ 3 w 3466"/>
                <a:gd name="T1" fmla="*/ 52 h 2010"/>
                <a:gd name="T2" fmla="*/ 7 w 3466"/>
                <a:gd name="T3" fmla="*/ 51 h 2010"/>
                <a:gd name="T4" fmla="*/ 12 w 3466"/>
                <a:gd name="T5" fmla="*/ 48 h 2010"/>
                <a:gd name="T6" fmla="*/ 17 w 3466"/>
                <a:gd name="T7" fmla="*/ 46 h 2010"/>
                <a:gd name="T8" fmla="*/ 22 w 3466"/>
                <a:gd name="T9" fmla="*/ 44 h 2010"/>
                <a:gd name="T10" fmla="*/ 27 w 3466"/>
                <a:gd name="T11" fmla="*/ 42 h 2010"/>
                <a:gd name="T12" fmla="*/ 32 w 3466"/>
                <a:gd name="T13" fmla="*/ 40 h 2010"/>
                <a:gd name="T14" fmla="*/ 36 w 3466"/>
                <a:gd name="T15" fmla="*/ 35 h 2010"/>
                <a:gd name="T16" fmla="*/ 35 w 3466"/>
                <a:gd name="T17" fmla="*/ 33 h 2010"/>
                <a:gd name="T18" fmla="*/ 30 w 3466"/>
                <a:gd name="T19" fmla="*/ 29 h 2010"/>
                <a:gd name="T20" fmla="*/ 31 w 3466"/>
                <a:gd name="T21" fmla="*/ 25 h 2010"/>
                <a:gd name="T22" fmla="*/ 34 w 3466"/>
                <a:gd name="T23" fmla="*/ 24 h 2010"/>
                <a:gd name="T24" fmla="*/ 38 w 3466"/>
                <a:gd name="T25" fmla="*/ 22 h 2010"/>
                <a:gd name="T26" fmla="*/ 42 w 3466"/>
                <a:gd name="T27" fmla="*/ 20 h 2010"/>
                <a:gd name="T28" fmla="*/ 48 w 3466"/>
                <a:gd name="T29" fmla="*/ 17 h 2010"/>
                <a:gd name="T30" fmla="*/ 51 w 3466"/>
                <a:gd name="T31" fmla="*/ 15 h 2010"/>
                <a:gd name="T32" fmla="*/ 54 w 3466"/>
                <a:gd name="T33" fmla="*/ 12 h 2010"/>
                <a:gd name="T34" fmla="*/ 53 w 3466"/>
                <a:gd name="T35" fmla="*/ 9 h 2010"/>
                <a:gd name="T36" fmla="*/ 51 w 3466"/>
                <a:gd name="T37" fmla="*/ 6 h 2010"/>
                <a:gd name="T38" fmla="*/ 54 w 3466"/>
                <a:gd name="T39" fmla="*/ 3 h 2010"/>
                <a:gd name="T40" fmla="*/ 61 w 3466"/>
                <a:gd name="T41" fmla="*/ 2 h 2010"/>
                <a:gd name="T42" fmla="*/ 76 w 3466"/>
                <a:gd name="T43" fmla="*/ 0 h 2010"/>
                <a:gd name="T44" fmla="*/ 81 w 3466"/>
                <a:gd name="T45" fmla="*/ 2 h 2010"/>
                <a:gd name="T46" fmla="*/ 71 w 3466"/>
                <a:gd name="T47" fmla="*/ 6 h 2010"/>
                <a:gd name="T48" fmla="*/ 71 w 3466"/>
                <a:gd name="T49" fmla="*/ 8 h 2010"/>
                <a:gd name="T50" fmla="*/ 74 w 3466"/>
                <a:gd name="T51" fmla="*/ 10 h 2010"/>
                <a:gd name="T52" fmla="*/ 81 w 3466"/>
                <a:gd name="T53" fmla="*/ 12 h 2010"/>
                <a:gd name="T54" fmla="*/ 90 w 3466"/>
                <a:gd name="T55" fmla="*/ 14 h 2010"/>
                <a:gd name="T56" fmla="*/ 94 w 3466"/>
                <a:gd name="T57" fmla="*/ 19 h 2010"/>
                <a:gd name="T58" fmla="*/ 91 w 3466"/>
                <a:gd name="T59" fmla="*/ 22 h 2010"/>
                <a:gd name="T60" fmla="*/ 83 w 3466"/>
                <a:gd name="T61" fmla="*/ 25 h 2010"/>
                <a:gd name="T62" fmla="*/ 85 w 3466"/>
                <a:gd name="T63" fmla="*/ 27 h 2010"/>
                <a:gd name="T64" fmla="*/ 89 w 3466"/>
                <a:gd name="T65" fmla="*/ 30 h 2010"/>
                <a:gd name="T66" fmla="*/ 95 w 3466"/>
                <a:gd name="T67" fmla="*/ 31 h 2010"/>
                <a:gd name="T68" fmla="*/ 98 w 3466"/>
                <a:gd name="T69" fmla="*/ 34 h 2010"/>
                <a:gd name="T70" fmla="*/ 101 w 3466"/>
                <a:gd name="T71" fmla="*/ 36 h 2010"/>
                <a:gd name="T72" fmla="*/ 104 w 3466"/>
                <a:gd name="T73" fmla="*/ 39 h 2010"/>
                <a:gd name="T74" fmla="*/ 107 w 3466"/>
                <a:gd name="T75" fmla="*/ 43 h 2010"/>
                <a:gd name="T76" fmla="*/ 108 w 3466"/>
                <a:gd name="T77" fmla="*/ 52 h 2010"/>
                <a:gd name="T78" fmla="*/ 107 w 3466"/>
                <a:gd name="T79" fmla="*/ 55 h 2010"/>
                <a:gd name="T80" fmla="*/ 104 w 3466"/>
                <a:gd name="T81" fmla="*/ 58 h 2010"/>
                <a:gd name="T82" fmla="*/ 101 w 3466"/>
                <a:gd name="T83" fmla="*/ 60 h 2010"/>
                <a:gd name="T84" fmla="*/ 96 w 3466"/>
                <a:gd name="T85" fmla="*/ 63 h 2010"/>
                <a:gd name="T86" fmla="*/ 71 w 3466"/>
                <a:gd name="T87" fmla="*/ 61 h 2010"/>
                <a:gd name="T88" fmla="*/ 46 w 3466"/>
                <a:gd name="T89" fmla="*/ 59 h 2010"/>
                <a:gd name="T90" fmla="*/ 22 w 3466"/>
                <a:gd name="T91" fmla="*/ 56 h 2010"/>
                <a:gd name="T92" fmla="*/ 4 w 3466"/>
                <a:gd name="T93" fmla="*/ 54 h 201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66"/>
                <a:gd name="T142" fmla="*/ 0 h 2010"/>
                <a:gd name="T143" fmla="*/ 3466 w 3466"/>
                <a:gd name="T144" fmla="*/ 2010 h 201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66" h="2010">
                  <a:moveTo>
                    <a:pt x="0" y="1701"/>
                  </a:moveTo>
                  <a:lnTo>
                    <a:pt x="40" y="1680"/>
                  </a:lnTo>
                  <a:lnTo>
                    <a:pt x="79" y="1661"/>
                  </a:lnTo>
                  <a:lnTo>
                    <a:pt x="119" y="1642"/>
                  </a:lnTo>
                  <a:lnTo>
                    <a:pt x="156" y="1625"/>
                  </a:lnTo>
                  <a:lnTo>
                    <a:pt x="193" y="1607"/>
                  </a:lnTo>
                  <a:lnTo>
                    <a:pt x="228" y="1590"/>
                  </a:lnTo>
                  <a:lnTo>
                    <a:pt x="297" y="1558"/>
                  </a:lnTo>
                  <a:lnTo>
                    <a:pt x="363" y="1529"/>
                  </a:lnTo>
                  <a:lnTo>
                    <a:pt x="424" y="1503"/>
                  </a:lnTo>
                  <a:lnTo>
                    <a:pt x="482" y="1478"/>
                  </a:lnTo>
                  <a:lnTo>
                    <a:pt x="537" y="1456"/>
                  </a:lnTo>
                  <a:lnTo>
                    <a:pt x="588" y="1435"/>
                  </a:lnTo>
                  <a:lnTo>
                    <a:pt x="636" y="1417"/>
                  </a:lnTo>
                  <a:lnTo>
                    <a:pt x="682" y="1399"/>
                  </a:lnTo>
                  <a:lnTo>
                    <a:pt x="724" y="1383"/>
                  </a:lnTo>
                  <a:lnTo>
                    <a:pt x="802" y="1354"/>
                  </a:lnTo>
                  <a:lnTo>
                    <a:pt x="869" y="1330"/>
                  </a:lnTo>
                  <a:lnTo>
                    <a:pt x="927" y="1307"/>
                  </a:lnTo>
                  <a:lnTo>
                    <a:pt x="976" y="1286"/>
                  </a:lnTo>
                  <a:lnTo>
                    <a:pt x="1018" y="1265"/>
                  </a:lnTo>
                  <a:lnTo>
                    <a:pt x="1054" y="1243"/>
                  </a:lnTo>
                  <a:lnTo>
                    <a:pt x="1108" y="1191"/>
                  </a:lnTo>
                  <a:lnTo>
                    <a:pt x="1147" y="1120"/>
                  </a:lnTo>
                  <a:lnTo>
                    <a:pt x="1143" y="1081"/>
                  </a:lnTo>
                  <a:lnTo>
                    <a:pt x="1129" y="1062"/>
                  </a:lnTo>
                  <a:lnTo>
                    <a:pt x="1108" y="1041"/>
                  </a:lnTo>
                  <a:lnTo>
                    <a:pt x="1058" y="999"/>
                  </a:lnTo>
                  <a:lnTo>
                    <a:pt x="1006" y="954"/>
                  </a:lnTo>
                  <a:lnTo>
                    <a:pt x="968" y="905"/>
                  </a:lnTo>
                  <a:lnTo>
                    <a:pt x="959" y="854"/>
                  </a:lnTo>
                  <a:lnTo>
                    <a:pt x="968" y="826"/>
                  </a:lnTo>
                  <a:lnTo>
                    <a:pt x="991" y="797"/>
                  </a:lnTo>
                  <a:lnTo>
                    <a:pt x="1027" y="767"/>
                  </a:lnTo>
                  <a:lnTo>
                    <a:pt x="1051" y="752"/>
                  </a:lnTo>
                  <a:lnTo>
                    <a:pt x="1080" y="737"/>
                  </a:lnTo>
                  <a:lnTo>
                    <a:pt x="1128" y="715"/>
                  </a:lnTo>
                  <a:lnTo>
                    <a:pt x="1172" y="694"/>
                  </a:lnTo>
                  <a:lnTo>
                    <a:pt x="1214" y="675"/>
                  </a:lnTo>
                  <a:lnTo>
                    <a:pt x="1255" y="656"/>
                  </a:lnTo>
                  <a:lnTo>
                    <a:pt x="1293" y="638"/>
                  </a:lnTo>
                  <a:lnTo>
                    <a:pt x="1330" y="621"/>
                  </a:lnTo>
                  <a:lnTo>
                    <a:pt x="1397" y="588"/>
                  </a:lnTo>
                  <a:lnTo>
                    <a:pt x="1456" y="559"/>
                  </a:lnTo>
                  <a:lnTo>
                    <a:pt x="1509" y="533"/>
                  </a:lnTo>
                  <a:lnTo>
                    <a:pt x="1554" y="508"/>
                  </a:lnTo>
                  <a:lnTo>
                    <a:pt x="1595" y="486"/>
                  </a:lnTo>
                  <a:lnTo>
                    <a:pt x="1628" y="465"/>
                  </a:lnTo>
                  <a:lnTo>
                    <a:pt x="1656" y="447"/>
                  </a:lnTo>
                  <a:lnTo>
                    <a:pt x="1697" y="415"/>
                  </a:lnTo>
                  <a:lnTo>
                    <a:pt x="1730" y="363"/>
                  </a:lnTo>
                  <a:lnTo>
                    <a:pt x="1724" y="326"/>
                  </a:lnTo>
                  <a:lnTo>
                    <a:pt x="1704" y="296"/>
                  </a:lnTo>
                  <a:lnTo>
                    <a:pt x="1677" y="270"/>
                  </a:lnTo>
                  <a:lnTo>
                    <a:pt x="1647" y="247"/>
                  </a:lnTo>
                  <a:lnTo>
                    <a:pt x="1604" y="200"/>
                  </a:lnTo>
                  <a:lnTo>
                    <a:pt x="1603" y="169"/>
                  </a:lnTo>
                  <a:lnTo>
                    <a:pt x="1622" y="133"/>
                  </a:lnTo>
                  <a:lnTo>
                    <a:pt x="1677" y="114"/>
                  </a:lnTo>
                  <a:lnTo>
                    <a:pt x="1731" y="96"/>
                  </a:lnTo>
                  <a:lnTo>
                    <a:pt x="1785" y="81"/>
                  </a:lnTo>
                  <a:lnTo>
                    <a:pt x="1841" y="67"/>
                  </a:lnTo>
                  <a:lnTo>
                    <a:pt x="1951" y="45"/>
                  </a:lnTo>
                  <a:lnTo>
                    <a:pt x="2058" y="29"/>
                  </a:lnTo>
                  <a:lnTo>
                    <a:pt x="2255" y="10"/>
                  </a:lnTo>
                  <a:lnTo>
                    <a:pt x="2413" y="0"/>
                  </a:lnTo>
                  <a:lnTo>
                    <a:pt x="2707" y="5"/>
                  </a:lnTo>
                  <a:lnTo>
                    <a:pt x="2838" y="21"/>
                  </a:lnTo>
                  <a:lnTo>
                    <a:pt x="2585" y="53"/>
                  </a:lnTo>
                  <a:lnTo>
                    <a:pt x="2408" y="90"/>
                  </a:lnTo>
                  <a:lnTo>
                    <a:pt x="2299" y="130"/>
                  </a:lnTo>
                  <a:lnTo>
                    <a:pt x="2244" y="171"/>
                  </a:lnTo>
                  <a:lnTo>
                    <a:pt x="2235" y="210"/>
                  </a:lnTo>
                  <a:lnTo>
                    <a:pt x="2244" y="229"/>
                  </a:lnTo>
                  <a:lnTo>
                    <a:pt x="2262" y="247"/>
                  </a:lnTo>
                  <a:lnTo>
                    <a:pt x="2285" y="265"/>
                  </a:lnTo>
                  <a:lnTo>
                    <a:pt x="2312" y="281"/>
                  </a:lnTo>
                  <a:lnTo>
                    <a:pt x="2344" y="296"/>
                  </a:lnTo>
                  <a:lnTo>
                    <a:pt x="2378" y="309"/>
                  </a:lnTo>
                  <a:lnTo>
                    <a:pt x="2470" y="335"/>
                  </a:lnTo>
                  <a:lnTo>
                    <a:pt x="2571" y="359"/>
                  </a:lnTo>
                  <a:lnTo>
                    <a:pt x="2675" y="382"/>
                  </a:lnTo>
                  <a:lnTo>
                    <a:pt x="2775" y="407"/>
                  </a:lnTo>
                  <a:lnTo>
                    <a:pt x="2861" y="440"/>
                  </a:lnTo>
                  <a:lnTo>
                    <a:pt x="2930" y="480"/>
                  </a:lnTo>
                  <a:lnTo>
                    <a:pt x="2971" y="534"/>
                  </a:lnTo>
                  <a:lnTo>
                    <a:pt x="2979" y="602"/>
                  </a:lnTo>
                  <a:lnTo>
                    <a:pt x="2962" y="636"/>
                  </a:lnTo>
                  <a:lnTo>
                    <a:pt x="2935" y="660"/>
                  </a:lnTo>
                  <a:lnTo>
                    <a:pt x="2901" y="678"/>
                  </a:lnTo>
                  <a:lnTo>
                    <a:pt x="2859" y="690"/>
                  </a:lnTo>
                  <a:lnTo>
                    <a:pt x="2667" y="768"/>
                  </a:lnTo>
                  <a:lnTo>
                    <a:pt x="2652" y="798"/>
                  </a:lnTo>
                  <a:lnTo>
                    <a:pt x="2663" y="816"/>
                  </a:lnTo>
                  <a:lnTo>
                    <a:pt x="2683" y="835"/>
                  </a:lnTo>
                  <a:lnTo>
                    <a:pt x="2713" y="856"/>
                  </a:lnTo>
                  <a:lnTo>
                    <a:pt x="2750" y="880"/>
                  </a:lnTo>
                  <a:lnTo>
                    <a:pt x="2796" y="904"/>
                  </a:lnTo>
                  <a:lnTo>
                    <a:pt x="2845" y="929"/>
                  </a:lnTo>
                  <a:lnTo>
                    <a:pt x="2898" y="957"/>
                  </a:lnTo>
                  <a:lnTo>
                    <a:pt x="2955" y="986"/>
                  </a:lnTo>
                  <a:lnTo>
                    <a:pt x="3013" y="1016"/>
                  </a:lnTo>
                  <a:lnTo>
                    <a:pt x="3072" y="1048"/>
                  </a:lnTo>
                  <a:lnTo>
                    <a:pt x="3101" y="1064"/>
                  </a:lnTo>
                  <a:lnTo>
                    <a:pt x="3128" y="1081"/>
                  </a:lnTo>
                  <a:lnTo>
                    <a:pt x="3156" y="1099"/>
                  </a:lnTo>
                  <a:lnTo>
                    <a:pt x="3184" y="1116"/>
                  </a:lnTo>
                  <a:lnTo>
                    <a:pt x="3210" y="1134"/>
                  </a:lnTo>
                  <a:lnTo>
                    <a:pt x="3236" y="1152"/>
                  </a:lnTo>
                  <a:lnTo>
                    <a:pt x="3283" y="1189"/>
                  </a:lnTo>
                  <a:lnTo>
                    <a:pt x="3324" y="1228"/>
                  </a:lnTo>
                  <a:lnTo>
                    <a:pt x="3362" y="1269"/>
                  </a:lnTo>
                  <a:lnTo>
                    <a:pt x="3395" y="1316"/>
                  </a:lnTo>
                  <a:lnTo>
                    <a:pt x="3424" y="1363"/>
                  </a:lnTo>
                  <a:lnTo>
                    <a:pt x="3461" y="1468"/>
                  </a:lnTo>
                  <a:lnTo>
                    <a:pt x="3466" y="1578"/>
                  </a:lnTo>
                  <a:lnTo>
                    <a:pt x="3453" y="1635"/>
                  </a:lnTo>
                  <a:lnTo>
                    <a:pt x="3430" y="1691"/>
                  </a:lnTo>
                  <a:lnTo>
                    <a:pt x="3414" y="1720"/>
                  </a:lnTo>
                  <a:lnTo>
                    <a:pt x="3394" y="1748"/>
                  </a:lnTo>
                  <a:lnTo>
                    <a:pt x="3371" y="1775"/>
                  </a:lnTo>
                  <a:lnTo>
                    <a:pt x="3345" y="1803"/>
                  </a:lnTo>
                  <a:lnTo>
                    <a:pt x="3316" y="1830"/>
                  </a:lnTo>
                  <a:lnTo>
                    <a:pt x="3281" y="1858"/>
                  </a:lnTo>
                  <a:lnTo>
                    <a:pt x="3244" y="1884"/>
                  </a:lnTo>
                  <a:lnTo>
                    <a:pt x="3202" y="1910"/>
                  </a:lnTo>
                  <a:lnTo>
                    <a:pt x="3157" y="1936"/>
                  </a:lnTo>
                  <a:lnTo>
                    <a:pt x="3108" y="1961"/>
                  </a:lnTo>
                  <a:lnTo>
                    <a:pt x="3054" y="1985"/>
                  </a:lnTo>
                  <a:lnTo>
                    <a:pt x="2995" y="2010"/>
                  </a:lnTo>
                  <a:lnTo>
                    <a:pt x="2495" y="1974"/>
                  </a:lnTo>
                  <a:lnTo>
                    <a:pt x="2267" y="1951"/>
                  </a:lnTo>
                  <a:lnTo>
                    <a:pt x="2014" y="1925"/>
                  </a:lnTo>
                  <a:lnTo>
                    <a:pt x="1745" y="1896"/>
                  </a:lnTo>
                  <a:lnTo>
                    <a:pt x="1469" y="1866"/>
                  </a:lnTo>
                  <a:lnTo>
                    <a:pt x="1194" y="1836"/>
                  </a:lnTo>
                  <a:lnTo>
                    <a:pt x="928" y="1806"/>
                  </a:lnTo>
                  <a:lnTo>
                    <a:pt x="679" y="1778"/>
                  </a:lnTo>
                  <a:lnTo>
                    <a:pt x="456" y="1753"/>
                  </a:lnTo>
                  <a:lnTo>
                    <a:pt x="269" y="1731"/>
                  </a:lnTo>
                  <a:lnTo>
                    <a:pt x="124" y="1715"/>
                  </a:lnTo>
                  <a:lnTo>
                    <a:pt x="0" y="1701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897" y="995"/>
              <a:ext cx="1241" cy="978"/>
            </a:xfrm>
            <a:custGeom>
              <a:avLst/>
              <a:gdLst>
                <a:gd name="T0" fmla="*/ 62 w 2483"/>
                <a:gd name="T1" fmla="*/ 2 h 1958"/>
                <a:gd name="T2" fmla="*/ 50 w 2483"/>
                <a:gd name="T3" fmla="*/ 4 h 1958"/>
                <a:gd name="T4" fmla="*/ 48 w 2483"/>
                <a:gd name="T5" fmla="*/ 6 h 1958"/>
                <a:gd name="T6" fmla="*/ 51 w 2483"/>
                <a:gd name="T7" fmla="*/ 8 h 1958"/>
                <a:gd name="T8" fmla="*/ 55 w 2483"/>
                <a:gd name="T9" fmla="*/ 10 h 1958"/>
                <a:gd name="T10" fmla="*/ 55 w 2483"/>
                <a:gd name="T11" fmla="*/ 13 h 1958"/>
                <a:gd name="T12" fmla="*/ 52 w 2483"/>
                <a:gd name="T13" fmla="*/ 15 h 1958"/>
                <a:gd name="T14" fmla="*/ 47 w 2483"/>
                <a:gd name="T15" fmla="*/ 17 h 1958"/>
                <a:gd name="T16" fmla="*/ 42 w 2483"/>
                <a:gd name="T17" fmla="*/ 18 h 1958"/>
                <a:gd name="T18" fmla="*/ 37 w 2483"/>
                <a:gd name="T19" fmla="*/ 20 h 1958"/>
                <a:gd name="T20" fmla="*/ 32 w 2483"/>
                <a:gd name="T21" fmla="*/ 22 h 1958"/>
                <a:gd name="T22" fmla="*/ 27 w 2483"/>
                <a:gd name="T23" fmla="*/ 25 h 1958"/>
                <a:gd name="T24" fmla="*/ 24 w 2483"/>
                <a:gd name="T25" fmla="*/ 28 h 1958"/>
                <a:gd name="T26" fmla="*/ 26 w 2483"/>
                <a:gd name="T27" fmla="*/ 30 h 1958"/>
                <a:gd name="T28" fmla="*/ 32 w 2483"/>
                <a:gd name="T29" fmla="*/ 33 h 1958"/>
                <a:gd name="T30" fmla="*/ 35 w 2483"/>
                <a:gd name="T31" fmla="*/ 39 h 1958"/>
                <a:gd name="T32" fmla="*/ 34 w 2483"/>
                <a:gd name="T33" fmla="*/ 43 h 1958"/>
                <a:gd name="T34" fmla="*/ 31 w 2483"/>
                <a:gd name="T35" fmla="*/ 45 h 1958"/>
                <a:gd name="T36" fmla="*/ 28 w 2483"/>
                <a:gd name="T37" fmla="*/ 47 h 1958"/>
                <a:gd name="T38" fmla="*/ 25 w 2483"/>
                <a:gd name="T39" fmla="*/ 50 h 1958"/>
                <a:gd name="T40" fmla="*/ 21 w 2483"/>
                <a:gd name="T41" fmla="*/ 52 h 1958"/>
                <a:gd name="T42" fmla="*/ 18 w 2483"/>
                <a:gd name="T43" fmla="*/ 54 h 1958"/>
                <a:gd name="T44" fmla="*/ 14 w 2483"/>
                <a:gd name="T45" fmla="*/ 56 h 1958"/>
                <a:gd name="T46" fmla="*/ 11 w 2483"/>
                <a:gd name="T47" fmla="*/ 58 h 1958"/>
                <a:gd name="T48" fmla="*/ 7 w 2483"/>
                <a:gd name="T49" fmla="*/ 60 h 1958"/>
                <a:gd name="T50" fmla="*/ 1 w 2483"/>
                <a:gd name="T51" fmla="*/ 60 h 1958"/>
                <a:gd name="T52" fmla="*/ 0 w 2483"/>
                <a:gd name="T53" fmla="*/ 56 h 1958"/>
                <a:gd name="T54" fmla="*/ 3 w 2483"/>
                <a:gd name="T55" fmla="*/ 55 h 1958"/>
                <a:gd name="T56" fmla="*/ 6 w 2483"/>
                <a:gd name="T57" fmla="*/ 53 h 1958"/>
                <a:gd name="T58" fmla="*/ 10 w 2483"/>
                <a:gd name="T59" fmla="*/ 51 h 1958"/>
                <a:gd name="T60" fmla="*/ 14 w 2483"/>
                <a:gd name="T61" fmla="*/ 49 h 1958"/>
                <a:gd name="T62" fmla="*/ 18 w 2483"/>
                <a:gd name="T63" fmla="*/ 46 h 1958"/>
                <a:gd name="T64" fmla="*/ 22 w 2483"/>
                <a:gd name="T65" fmla="*/ 44 h 1958"/>
                <a:gd name="T66" fmla="*/ 25 w 2483"/>
                <a:gd name="T67" fmla="*/ 42 h 1958"/>
                <a:gd name="T68" fmla="*/ 28 w 2483"/>
                <a:gd name="T69" fmla="*/ 40 h 1958"/>
                <a:gd name="T70" fmla="*/ 31 w 2483"/>
                <a:gd name="T71" fmla="*/ 36 h 1958"/>
                <a:gd name="T72" fmla="*/ 26 w 2483"/>
                <a:gd name="T73" fmla="*/ 35 h 1958"/>
                <a:gd name="T74" fmla="*/ 18 w 2483"/>
                <a:gd name="T75" fmla="*/ 30 h 1958"/>
                <a:gd name="T76" fmla="*/ 20 w 2483"/>
                <a:gd name="T77" fmla="*/ 26 h 1958"/>
                <a:gd name="T78" fmla="*/ 23 w 2483"/>
                <a:gd name="T79" fmla="*/ 23 h 1958"/>
                <a:gd name="T80" fmla="*/ 26 w 2483"/>
                <a:gd name="T81" fmla="*/ 21 h 1958"/>
                <a:gd name="T82" fmla="*/ 31 w 2483"/>
                <a:gd name="T83" fmla="*/ 19 h 1958"/>
                <a:gd name="T84" fmla="*/ 37 w 2483"/>
                <a:gd name="T85" fmla="*/ 17 h 1958"/>
                <a:gd name="T86" fmla="*/ 45 w 2483"/>
                <a:gd name="T87" fmla="*/ 15 h 1958"/>
                <a:gd name="T88" fmla="*/ 52 w 2483"/>
                <a:gd name="T89" fmla="*/ 12 h 1958"/>
                <a:gd name="T90" fmla="*/ 50 w 2483"/>
                <a:gd name="T91" fmla="*/ 9 h 1958"/>
                <a:gd name="T92" fmla="*/ 46 w 2483"/>
                <a:gd name="T93" fmla="*/ 7 h 1958"/>
                <a:gd name="T94" fmla="*/ 47 w 2483"/>
                <a:gd name="T95" fmla="*/ 4 h 1958"/>
                <a:gd name="T96" fmla="*/ 52 w 2483"/>
                <a:gd name="T97" fmla="*/ 2 h 1958"/>
                <a:gd name="T98" fmla="*/ 63 w 2483"/>
                <a:gd name="T99" fmla="*/ 0 h 1958"/>
                <a:gd name="T100" fmla="*/ 77 w 2483"/>
                <a:gd name="T101" fmla="*/ 0 h 1958"/>
                <a:gd name="T102" fmla="*/ 75 w 2483"/>
                <a:gd name="T103" fmla="*/ 0 h 19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83"/>
                <a:gd name="T157" fmla="*/ 0 h 1958"/>
                <a:gd name="T158" fmla="*/ 2483 w 2483"/>
                <a:gd name="T159" fmla="*/ 1958 h 195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83" h="1958">
                  <a:moveTo>
                    <a:pt x="2418" y="28"/>
                  </a:moveTo>
                  <a:lnTo>
                    <a:pt x="2152" y="50"/>
                  </a:lnTo>
                  <a:lnTo>
                    <a:pt x="2003" y="70"/>
                  </a:lnTo>
                  <a:lnTo>
                    <a:pt x="1857" y="94"/>
                  </a:lnTo>
                  <a:lnTo>
                    <a:pt x="1728" y="122"/>
                  </a:lnTo>
                  <a:lnTo>
                    <a:pt x="1623" y="150"/>
                  </a:lnTo>
                  <a:lnTo>
                    <a:pt x="1555" y="178"/>
                  </a:lnTo>
                  <a:lnTo>
                    <a:pt x="1535" y="204"/>
                  </a:lnTo>
                  <a:lnTo>
                    <a:pt x="1548" y="222"/>
                  </a:lnTo>
                  <a:lnTo>
                    <a:pt x="1572" y="240"/>
                  </a:lnTo>
                  <a:lnTo>
                    <a:pt x="1607" y="259"/>
                  </a:lnTo>
                  <a:lnTo>
                    <a:pt x="1645" y="279"/>
                  </a:lnTo>
                  <a:lnTo>
                    <a:pt x="1685" y="297"/>
                  </a:lnTo>
                  <a:lnTo>
                    <a:pt x="1723" y="316"/>
                  </a:lnTo>
                  <a:lnTo>
                    <a:pt x="1775" y="348"/>
                  </a:lnTo>
                  <a:lnTo>
                    <a:pt x="1807" y="389"/>
                  </a:lnTo>
                  <a:lnTo>
                    <a:pt x="1804" y="408"/>
                  </a:lnTo>
                  <a:lnTo>
                    <a:pt x="1789" y="426"/>
                  </a:lnTo>
                  <a:lnTo>
                    <a:pt x="1764" y="446"/>
                  </a:lnTo>
                  <a:lnTo>
                    <a:pt x="1729" y="464"/>
                  </a:lnTo>
                  <a:lnTo>
                    <a:pt x="1687" y="485"/>
                  </a:lnTo>
                  <a:lnTo>
                    <a:pt x="1640" y="505"/>
                  </a:lnTo>
                  <a:lnTo>
                    <a:pt x="1588" y="526"/>
                  </a:lnTo>
                  <a:lnTo>
                    <a:pt x="1533" y="546"/>
                  </a:lnTo>
                  <a:lnTo>
                    <a:pt x="1475" y="565"/>
                  </a:lnTo>
                  <a:lnTo>
                    <a:pt x="1417" y="586"/>
                  </a:lnTo>
                  <a:lnTo>
                    <a:pt x="1359" y="605"/>
                  </a:lnTo>
                  <a:lnTo>
                    <a:pt x="1305" y="625"/>
                  </a:lnTo>
                  <a:lnTo>
                    <a:pt x="1254" y="642"/>
                  </a:lnTo>
                  <a:lnTo>
                    <a:pt x="1208" y="659"/>
                  </a:lnTo>
                  <a:lnTo>
                    <a:pt x="1138" y="691"/>
                  </a:lnTo>
                  <a:lnTo>
                    <a:pt x="1100" y="710"/>
                  </a:lnTo>
                  <a:lnTo>
                    <a:pt x="1053" y="732"/>
                  </a:lnTo>
                  <a:lnTo>
                    <a:pt x="999" y="758"/>
                  </a:lnTo>
                  <a:lnTo>
                    <a:pt x="942" y="785"/>
                  </a:lnTo>
                  <a:lnTo>
                    <a:pt x="888" y="814"/>
                  </a:lnTo>
                  <a:lnTo>
                    <a:pt x="838" y="841"/>
                  </a:lnTo>
                  <a:lnTo>
                    <a:pt x="774" y="898"/>
                  </a:lnTo>
                  <a:lnTo>
                    <a:pt x="771" y="919"/>
                  </a:lnTo>
                  <a:lnTo>
                    <a:pt x="779" y="941"/>
                  </a:lnTo>
                  <a:lnTo>
                    <a:pt x="796" y="964"/>
                  </a:lnTo>
                  <a:lnTo>
                    <a:pt x="860" y="991"/>
                  </a:lnTo>
                  <a:lnTo>
                    <a:pt x="922" y="1016"/>
                  </a:lnTo>
                  <a:lnTo>
                    <a:pt x="984" y="1040"/>
                  </a:lnTo>
                  <a:lnTo>
                    <a:pt x="1038" y="1067"/>
                  </a:lnTo>
                  <a:lnTo>
                    <a:pt x="1119" y="1144"/>
                  </a:lnTo>
                  <a:lnTo>
                    <a:pt x="1140" y="1201"/>
                  </a:lnTo>
                  <a:lnTo>
                    <a:pt x="1143" y="1272"/>
                  </a:lnTo>
                  <a:lnTo>
                    <a:pt x="1133" y="1315"/>
                  </a:lnTo>
                  <a:lnTo>
                    <a:pt x="1106" y="1359"/>
                  </a:lnTo>
                  <a:lnTo>
                    <a:pt x="1089" y="1382"/>
                  </a:lnTo>
                  <a:lnTo>
                    <a:pt x="1067" y="1407"/>
                  </a:lnTo>
                  <a:lnTo>
                    <a:pt x="1044" y="1431"/>
                  </a:lnTo>
                  <a:lnTo>
                    <a:pt x="1017" y="1455"/>
                  </a:lnTo>
                  <a:lnTo>
                    <a:pt x="988" y="1480"/>
                  </a:lnTo>
                  <a:lnTo>
                    <a:pt x="957" y="1505"/>
                  </a:lnTo>
                  <a:lnTo>
                    <a:pt x="925" y="1531"/>
                  </a:lnTo>
                  <a:lnTo>
                    <a:pt x="890" y="1555"/>
                  </a:lnTo>
                  <a:lnTo>
                    <a:pt x="854" y="1581"/>
                  </a:lnTo>
                  <a:lnTo>
                    <a:pt x="817" y="1606"/>
                  </a:lnTo>
                  <a:lnTo>
                    <a:pt x="779" y="1631"/>
                  </a:lnTo>
                  <a:lnTo>
                    <a:pt x="740" y="1656"/>
                  </a:lnTo>
                  <a:lnTo>
                    <a:pt x="700" y="1679"/>
                  </a:lnTo>
                  <a:lnTo>
                    <a:pt x="661" y="1704"/>
                  </a:lnTo>
                  <a:lnTo>
                    <a:pt x="621" y="1727"/>
                  </a:lnTo>
                  <a:lnTo>
                    <a:pt x="581" y="1750"/>
                  </a:lnTo>
                  <a:lnTo>
                    <a:pt x="542" y="1772"/>
                  </a:lnTo>
                  <a:lnTo>
                    <a:pt x="504" y="1793"/>
                  </a:lnTo>
                  <a:lnTo>
                    <a:pt x="467" y="1814"/>
                  </a:lnTo>
                  <a:lnTo>
                    <a:pt x="430" y="1834"/>
                  </a:lnTo>
                  <a:lnTo>
                    <a:pt x="395" y="1853"/>
                  </a:lnTo>
                  <a:lnTo>
                    <a:pt x="362" y="1871"/>
                  </a:lnTo>
                  <a:lnTo>
                    <a:pt x="329" y="1887"/>
                  </a:lnTo>
                  <a:lnTo>
                    <a:pt x="299" y="1903"/>
                  </a:lnTo>
                  <a:lnTo>
                    <a:pt x="247" y="1930"/>
                  </a:lnTo>
                  <a:lnTo>
                    <a:pt x="205" y="1952"/>
                  </a:lnTo>
                  <a:lnTo>
                    <a:pt x="128" y="1958"/>
                  </a:lnTo>
                  <a:lnTo>
                    <a:pt x="50" y="1924"/>
                  </a:lnTo>
                  <a:lnTo>
                    <a:pt x="1" y="1873"/>
                  </a:lnTo>
                  <a:lnTo>
                    <a:pt x="0" y="1846"/>
                  </a:lnTo>
                  <a:lnTo>
                    <a:pt x="17" y="1823"/>
                  </a:lnTo>
                  <a:lnTo>
                    <a:pt x="49" y="1803"/>
                  </a:lnTo>
                  <a:lnTo>
                    <a:pt x="94" y="1777"/>
                  </a:lnTo>
                  <a:lnTo>
                    <a:pt x="120" y="1761"/>
                  </a:lnTo>
                  <a:lnTo>
                    <a:pt x="150" y="1744"/>
                  </a:lnTo>
                  <a:lnTo>
                    <a:pt x="183" y="1726"/>
                  </a:lnTo>
                  <a:lnTo>
                    <a:pt x="217" y="1707"/>
                  </a:lnTo>
                  <a:lnTo>
                    <a:pt x="254" y="1686"/>
                  </a:lnTo>
                  <a:lnTo>
                    <a:pt x="292" y="1665"/>
                  </a:lnTo>
                  <a:lnTo>
                    <a:pt x="333" y="1643"/>
                  </a:lnTo>
                  <a:lnTo>
                    <a:pt x="373" y="1620"/>
                  </a:lnTo>
                  <a:lnTo>
                    <a:pt x="415" y="1598"/>
                  </a:lnTo>
                  <a:lnTo>
                    <a:pt x="457" y="1574"/>
                  </a:lnTo>
                  <a:lnTo>
                    <a:pt x="499" y="1549"/>
                  </a:lnTo>
                  <a:lnTo>
                    <a:pt x="542" y="1526"/>
                  </a:lnTo>
                  <a:lnTo>
                    <a:pt x="585" y="1502"/>
                  </a:lnTo>
                  <a:lnTo>
                    <a:pt x="626" y="1477"/>
                  </a:lnTo>
                  <a:lnTo>
                    <a:pt x="667" y="1453"/>
                  </a:lnTo>
                  <a:lnTo>
                    <a:pt x="707" y="1430"/>
                  </a:lnTo>
                  <a:lnTo>
                    <a:pt x="746" y="1405"/>
                  </a:lnTo>
                  <a:lnTo>
                    <a:pt x="782" y="1383"/>
                  </a:lnTo>
                  <a:lnTo>
                    <a:pt x="817" y="1360"/>
                  </a:lnTo>
                  <a:lnTo>
                    <a:pt x="851" y="1338"/>
                  </a:lnTo>
                  <a:lnTo>
                    <a:pt x="881" y="1318"/>
                  </a:lnTo>
                  <a:lnTo>
                    <a:pt x="908" y="1298"/>
                  </a:lnTo>
                  <a:lnTo>
                    <a:pt x="954" y="1262"/>
                  </a:lnTo>
                  <a:lnTo>
                    <a:pt x="1001" y="1204"/>
                  </a:lnTo>
                  <a:lnTo>
                    <a:pt x="999" y="1178"/>
                  </a:lnTo>
                  <a:lnTo>
                    <a:pt x="965" y="1162"/>
                  </a:lnTo>
                  <a:lnTo>
                    <a:pt x="908" y="1148"/>
                  </a:lnTo>
                  <a:lnTo>
                    <a:pt x="837" y="1132"/>
                  </a:lnTo>
                  <a:lnTo>
                    <a:pt x="688" y="1078"/>
                  </a:lnTo>
                  <a:lnTo>
                    <a:pt x="626" y="1032"/>
                  </a:lnTo>
                  <a:lnTo>
                    <a:pt x="586" y="966"/>
                  </a:lnTo>
                  <a:lnTo>
                    <a:pt x="591" y="931"/>
                  </a:lnTo>
                  <a:lnTo>
                    <a:pt x="606" y="882"/>
                  </a:lnTo>
                  <a:lnTo>
                    <a:pt x="645" y="837"/>
                  </a:lnTo>
                  <a:lnTo>
                    <a:pt x="689" y="795"/>
                  </a:lnTo>
                  <a:lnTo>
                    <a:pt x="737" y="758"/>
                  </a:lnTo>
                  <a:lnTo>
                    <a:pt x="763" y="741"/>
                  </a:lnTo>
                  <a:lnTo>
                    <a:pt x="789" y="723"/>
                  </a:lnTo>
                  <a:lnTo>
                    <a:pt x="817" y="707"/>
                  </a:lnTo>
                  <a:lnTo>
                    <a:pt x="845" y="693"/>
                  </a:lnTo>
                  <a:lnTo>
                    <a:pt x="903" y="665"/>
                  </a:lnTo>
                  <a:lnTo>
                    <a:pt x="962" y="640"/>
                  </a:lnTo>
                  <a:lnTo>
                    <a:pt x="1023" y="618"/>
                  </a:lnTo>
                  <a:lnTo>
                    <a:pt x="1083" y="597"/>
                  </a:lnTo>
                  <a:lnTo>
                    <a:pt x="1143" y="578"/>
                  </a:lnTo>
                  <a:lnTo>
                    <a:pt x="1203" y="562"/>
                  </a:lnTo>
                  <a:lnTo>
                    <a:pt x="1261" y="546"/>
                  </a:lnTo>
                  <a:lnTo>
                    <a:pt x="1368" y="518"/>
                  </a:lnTo>
                  <a:lnTo>
                    <a:pt x="1461" y="493"/>
                  </a:lnTo>
                  <a:lnTo>
                    <a:pt x="1588" y="457"/>
                  </a:lnTo>
                  <a:lnTo>
                    <a:pt x="1649" y="430"/>
                  </a:lnTo>
                  <a:lnTo>
                    <a:pt x="1693" y="387"/>
                  </a:lnTo>
                  <a:lnTo>
                    <a:pt x="1684" y="365"/>
                  </a:lnTo>
                  <a:lnTo>
                    <a:pt x="1654" y="341"/>
                  </a:lnTo>
                  <a:lnTo>
                    <a:pt x="1611" y="318"/>
                  </a:lnTo>
                  <a:lnTo>
                    <a:pt x="1562" y="293"/>
                  </a:lnTo>
                  <a:lnTo>
                    <a:pt x="1513" y="268"/>
                  </a:lnTo>
                  <a:lnTo>
                    <a:pt x="1473" y="244"/>
                  </a:lnTo>
                  <a:lnTo>
                    <a:pt x="1445" y="197"/>
                  </a:lnTo>
                  <a:lnTo>
                    <a:pt x="1476" y="173"/>
                  </a:lnTo>
                  <a:lnTo>
                    <a:pt x="1516" y="151"/>
                  </a:lnTo>
                  <a:lnTo>
                    <a:pt x="1564" y="130"/>
                  </a:lnTo>
                  <a:lnTo>
                    <a:pt x="1618" y="110"/>
                  </a:lnTo>
                  <a:lnTo>
                    <a:pt x="1678" y="93"/>
                  </a:lnTo>
                  <a:lnTo>
                    <a:pt x="1742" y="77"/>
                  </a:lnTo>
                  <a:lnTo>
                    <a:pt x="1878" y="50"/>
                  </a:lnTo>
                  <a:lnTo>
                    <a:pt x="2018" y="29"/>
                  </a:lnTo>
                  <a:lnTo>
                    <a:pt x="2151" y="14"/>
                  </a:lnTo>
                  <a:lnTo>
                    <a:pt x="2366" y="0"/>
                  </a:lnTo>
                  <a:lnTo>
                    <a:pt x="2477" y="9"/>
                  </a:lnTo>
                  <a:lnTo>
                    <a:pt x="2483" y="16"/>
                  </a:lnTo>
                  <a:lnTo>
                    <a:pt x="2461" y="23"/>
                  </a:lnTo>
                  <a:lnTo>
                    <a:pt x="2418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908" y="1015"/>
              <a:ext cx="735" cy="1005"/>
            </a:xfrm>
            <a:custGeom>
              <a:avLst/>
              <a:gdLst>
                <a:gd name="T0" fmla="*/ 20 w 1470"/>
                <a:gd name="T1" fmla="*/ 2 h 2010"/>
                <a:gd name="T2" fmla="*/ 5 w 1470"/>
                <a:gd name="T3" fmla="*/ 6 h 2010"/>
                <a:gd name="T4" fmla="*/ 6 w 1470"/>
                <a:gd name="T5" fmla="*/ 8 h 2010"/>
                <a:gd name="T6" fmla="*/ 10 w 1470"/>
                <a:gd name="T7" fmla="*/ 10 h 2010"/>
                <a:gd name="T8" fmla="*/ 17 w 1470"/>
                <a:gd name="T9" fmla="*/ 11 h 2010"/>
                <a:gd name="T10" fmla="*/ 23 w 1470"/>
                <a:gd name="T11" fmla="*/ 13 h 2010"/>
                <a:gd name="T12" fmla="*/ 28 w 1470"/>
                <a:gd name="T13" fmla="*/ 15 h 2010"/>
                <a:gd name="T14" fmla="*/ 28 w 1470"/>
                <a:gd name="T15" fmla="*/ 18 h 2010"/>
                <a:gd name="T16" fmla="*/ 25 w 1470"/>
                <a:gd name="T17" fmla="*/ 21 h 2010"/>
                <a:gd name="T18" fmla="*/ 23 w 1470"/>
                <a:gd name="T19" fmla="*/ 23 h 2010"/>
                <a:gd name="T20" fmla="*/ 21 w 1470"/>
                <a:gd name="T21" fmla="*/ 26 h 2010"/>
                <a:gd name="T22" fmla="*/ 29 w 1470"/>
                <a:gd name="T23" fmla="*/ 28 h 2010"/>
                <a:gd name="T24" fmla="*/ 37 w 1470"/>
                <a:gd name="T25" fmla="*/ 31 h 2010"/>
                <a:gd name="T26" fmla="*/ 41 w 1470"/>
                <a:gd name="T27" fmla="*/ 33 h 2010"/>
                <a:gd name="T28" fmla="*/ 45 w 1470"/>
                <a:gd name="T29" fmla="*/ 36 h 2010"/>
                <a:gd name="T30" fmla="*/ 46 w 1470"/>
                <a:gd name="T31" fmla="*/ 42 h 2010"/>
                <a:gd name="T32" fmla="*/ 44 w 1470"/>
                <a:gd name="T33" fmla="*/ 47 h 2010"/>
                <a:gd name="T34" fmla="*/ 42 w 1470"/>
                <a:gd name="T35" fmla="*/ 50 h 2010"/>
                <a:gd name="T36" fmla="*/ 39 w 1470"/>
                <a:gd name="T37" fmla="*/ 53 h 2010"/>
                <a:gd name="T38" fmla="*/ 35 w 1470"/>
                <a:gd name="T39" fmla="*/ 56 h 2010"/>
                <a:gd name="T40" fmla="*/ 33 w 1470"/>
                <a:gd name="T41" fmla="*/ 58 h 2010"/>
                <a:gd name="T42" fmla="*/ 29 w 1470"/>
                <a:gd name="T43" fmla="*/ 60 h 2010"/>
                <a:gd name="T44" fmla="*/ 25 w 1470"/>
                <a:gd name="T45" fmla="*/ 61 h 2010"/>
                <a:gd name="T46" fmla="*/ 21 w 1470"/>
                <a:gd name="T47" fmla="*/ 63 h 2010"/>
                <a:gd name="T48" fmla="*/ 15 w 1470"/>
                <a:gd name="T49" fmla="*/ 60 h 2010"/>
                <a:gd name="T50" fmla="*/ 19 w 1470"/>
                <a:gd name="T51" fmla="*/ 57 h 2010"/>
                <a:gd name="T52" fmla="*/ 22 w 1470"/>
                <a:gd name="T53" fmla="*/ 55 h 2010"/>
                <a:gd name="T54" fmla="*/ 24 w 1470"/>
                <a:gd name="T55" fmla="*/ 54 h 2010"/>
                <a:gd name="T56" fmla="*/ 27 w 1470"/>
                <a:gd name="T57" fmla="*/ 52 h 2010"/>
                <a:gd name="T58" fmla="*/ 30 w 1470"/>
                <a:gd name="T59" fmla="*/ 50 h 2010"/>
                <a:gd name="T60" fmla="*/ 33 w 1470"/>
                <a:gd name="T61" fmla="*/ 49 h 2010"/>
                <a:gd name="T62" fmla="*/ 37 w 1470"/>
                <a:gd name="T63" fmla="*/ 45 h 2010"/>
                <a:gd name="T64" fmla="*/ 40 w 1470"/>
                <a:gd name="T65" fmla="*/ 39 h 2010"/>
                <a:gd name="T66" fmla="*/ 38 w 1470"/>
                <a:gd name="T67" fmla="*/ 36 h 2010"/>
                <a:gd name="T68" fmla="*/ 35 w 1470"/>
                <a:gd name="T69" fmla="*/ 34 h 2010"/>
                <a:gd name="T70" fmla="*/ 28 w 1470"/>
                <a:gd name="T71" fmla="*/ 31 h 2010"/>
                <a:gd name="T72" fmla="*/ 23 w 1470"/>
                <a:gd name="T73" fmla="*/ 30 h 2010"/>
                <a:gd name="T74" fmla="*/ 14 w 1470"/>
                <a:gd name="T75" fmla="*/ 27 h 2010"/>
                <a:gd name="T76" fmla="*/ 13 w 1470"/>
                <a:gd name="T77" fmla="*/ 25 h 2010"/>
                <a:gd name="T78" fmla="*/ 17 w 1470"/>
                <a:gd name="T79" fmla="*/ 23 h 2010"/>
                <a:gd name="T80" fmla="*/ 21 w 1470"/>
                <a:gd name="T81" fmla="*/ 20 h 2010"/>
                <a:gd name="T82" fmla="*/ 26 w 1470"/>
                <a:gd name="T83" fmla="*/ 17 h 2010"/>
                <a:gd name="T84" fmla="*/ 23 w 1470"/>
                <a:gd name="T85" fmla="*/ 14 h 2010"/>
                <a:gd name="T86" fmla="*/ 19 w 1470"/>
                <a:gd name="T87" fmla="*/ 13 h 2010"/>
                <a:gd name="T88" fmla="*/ 1 w 1470"/>
                <a:gd name="T89" fmla="*/ 9 h 2010"/>
                <a:gd name="T90" fmla="*/ 1 w 1470"/>
                <a:gd name="T91" fmla="*/ 6 h 2010"/>
                <a:gd name="T92" fmla="*/ 5 w 1470"/>
                <a:gd name="T93" fmla="*/ 3 h 2010"/>
                <a:gd name="T94" fmla="*/ 11 w 1470"/>
                <a:gd name="T95" fmla="*/ 2 h 2010"/>
                <a:gd name="T96" fmla="*/ 27 w 1470"/>
                <a:gd name="T97" fmla="*/ 1 h 2010"/>
                <a:gd name="T98" fmla="*/ 26 w 1470"/>
                <a:gd name="T99" fmla="*/ 1 h 20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0"/>
                <a:gd name="T151" fmla="*/ 0 h 2010"/>
                <a:gd name="T152" fmla="*/ 1470 w 1470"/>
                <a:gd name="T153" fmla="*/ 2010 h 20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0" h="2010">
                  <a:moveTo>
                    <a:pt x="833" y="27"/>
                  </a:moveTo>
                  <a:lnTo>
                    <a:pt x="742" y="41"/>
                  </a:lnTo>
                  <a:lnTo>
                    <a:pt x="634" y="52"/>
                  </a:lnTo>
                  <a:lnTo>
                    <a:pt x="406" y="80"/>
                  </a:lnTo>
                  <a:lnTo>
                    <a:pt x="218" y="128"/>
                  </a:lnTo>
                  <a:lnTo>
                    <a:pt x="160" y="165"/>
                  </a:lnTo>
                  <a:lnTo>
                    <a:pt x="137" y="213"/>
                  </a:lnTo>
                  <a:lnTo>
                    <a:pt x="142" y="230"/>
                  </a:lnTo>
                  <a:lnTo>
                    <a:pt x="164" y="245"/>
                  </a:lnTo>
                  <a:lnTo>
                    <a:pt x="202" y="260"/>
                  </a:lnTo>
                  <a:lnTo>
                    <a:pt x="253" y="274"/>
                  </a:lnTo>
                  <a:lnTo>
                    <a:pt x="314" y="289"/>
                  </a:lnTo>
                  <a:lnTo>
                    <a:pt x="382" y="305"/>
                  </a:lnTo>
                  <a:lnTo>
                    <a:pt x="455" y="320"/>
                  </a:lnTo>
                  <a:lnTo>
                    <a:pt x="531" y="338"/>
                  </a:lnTo>
                  <a:lnTo>
                    <a:pt x="607" y="355"/>
                  </a:lnTo>
                  <a:lnTo>
                    <a:pt x="680" y="375"/>
                  </a:lnTo>
                  <a:lnTo>
                    <a:pt x="748" y="395"/>
                  </a:lnTo>
                  <a:lnTo>
                    <a:pt x="810" y="418"/>
                  </a:lnTo>
                  <a:lnTo>
                    <a:pt x="859" y="442"/>
                  </a:lnTo>
                  <a:lnTo>
                    <a:pt x="898" y="468"/>
                  </a:lnTo>
                  <a:lnTo>
                    <a:pt x="920" y="497"/>
                  </a:lnTo>
                  <a:lnTo>
                    <a:pt x="924" y="528"/>
                  </a:lnTo>
                  <a:lnTo>
                    <a:pt x="906" y="573"/>
                  </a:lnTo>
                  <a:lnTo>
                    <a:pt x="870" y="614"/>
                  </a:lnTo>
                  <a:lnTo>
                    <a:pt x="847" y="632"/>
                  </a:lnTo>
                  <a:lnTo>
                    <a:pt x="821" y="650"/>
                  </a:lnTo>
                  <a:lnTo>
                    <a:pt x="795" y="666"/>
                  </a:lnTo>
                  <a:lnTo>
                    <a:pt x="767" y="681"/>
                  </a:lnTo>
                  <a:lnTo>
                    <a:pt x="709" y="712"/>
                  </a:lnTo>
                  <a:lnTo>
                    <a:pt x="656" y="741"/>
                  </a:lnTo>
                  <a:lnTo>
                    <a:pt x="577" y="802"/>
                  </a:lnTo>
                  <a:lnTo>
                    <a:pt x="655" y="822"/>
                  </a:lnTo>
                  <a:lnTo>
                    <a:pt x="742" y="842"/>
                  </a:lnTo>
                  <a:lnTo>
                    <a:pt x="834" y="866"/>
                  </a:lnTo>
                  <a:lnTo>
                    <a:pt x="930" y="890"/>
                  </a:lnTo>
                  <a:lnTo>
                    <a:pt x="1026" y="918"/>
                  </a:lnTo>
                  <a:lnTo>
                    <a:pt x="1118" y="949"/>
                  </a:lnTo>
                  <a:lnTo>
                    <a:pt x="1163" y="967"/>
                  </a:lnTo>
                  <a:lnTo>
                    <a:pt x="1207" y="985"/>
                  </a:lnTo>
                  <a:lnTo>
                    <a:pt x="1248" y="1005"/>
                  </a:lnTo>
                  <a:lnTo>
                    <a:pt x="1287" y="1026"/>
                  </a:lnTo>
                  <a:lnTo>
                    <a:pt x="1323" y="1049"/>
                  </a:lnTo>
                  <a:lnTo>
                    <a:pt x="1356" y="1072"/>
                  </a:lnTo>
                  <a:lnTo>
                    <a:pt x="1412" y="1124"/>
                  </a:lnTo>
                  <a:lnTo>
                    <a:pt x="1450" y="1184"/>
                  </a:lnTo>
                  <a:lnTo>
                    <a:pt x="1470" y="1250"/>
                  </a:lnTo>
                  <a:lnTo>
                    <a:pt x="1467" y="1323"/>
                  </a:lnTo>
                  <a:lnTo>
                    <a:pt x="1440" y="1405"/>
                  </a:lnTo>
                  <a:lnTo>
                    <a:pt x="1415" y="1450"/>
                  </a:lnTo>
                  <a:lnTo>
                    <a:pt x="1384" y="1497"/>
                  </a:lnTo>
                  <a:lnTo>
                    <a:pt x="1366" y="1521"/>
                  </a:lnTo>
                  <a:lnTo>
                    <a:pt x="1345" y="1547"/>
                  </a:lnTo>
                  <a:lnTo>
                    <a:pt x="1323" y="1572"/>
                  </a:lnTo>
                  <a:lnTo>
                    <a:pt x="1299" y="1598"/>
                  </a:lnTo>
                  <a:lnTo>
                    <a:pt x="1257" y="1642"/>
                  </a:lnTo>
                  <a:lnTo>
                    <a:pt x="1220" y="1681"/>
                  </a:lnTo>
                  <a:lnTo>
                    <a:pt x="1184" y="1717"/>
                  </a:lnTo>
                  <a:lnTo>
                    <a:pt x="1148" y="1750"/>
                  </a:lnTo>
                  <a:lnTo>
                    <a:pt x="1108" y="1782"/>
                  </a:lnTo>
                  <a:lnTo>
                    <a:pt x="1086" y="1799"/>
                  </a:lnTo>
                  <a:lnTo>
                    <a:pt x="1062" y="1816"/>
                  </a:lnTo>
                  <a:lnTo>
                    <a:pt x="1035" y="1832"/>
                  </a:lnTo>
                  <a:lnTo>
                    <a:pt x="1006" y="1851"/>
                  </a:lnTo>
                  <a:lnTo>
                    <a:pt x="974" y="1869"/>
                  </a:lnTo>
                  <a:lnTo>
                    <a:pt x="938" y="1889"/>
                  </a:lnTo>
                  <a:lnTo>
                    <a:pt x="898" y="1909"/>
                  </a:lnTo>
                  <a:lnTo>
                    <a:pt x="851" y="1930"/>
                  </a:lnTo>
                  <a:lnTo>
                    <a:pt x="803" y="1949"/>
                  </a:lnTo>
                  <a:lnTo>
                    <a:pt x="755" y="1969"/>
                  </a:lnTo>
                  <a:lnTo>
                    <a:pt x="677" y="1998"/>
                  </a:lnTo>
                  <a:lnTo>
                    <a:pt x="646" y="2010"/>
                  </a:lnTo>
                  <a:lnTo>
                    <a:pt x="449" y="1965"/>
                  </a:lnTo>
                  <a:lnTo>
                    <a:pt x="466" y="1925"/>
                  </a:lnTo>
                  <a:lnTo>
                    <a:pt x="490" y="1900"/>
                  </a:lnTo>
                  <a:lnTo>
                    <a:pt x="520" y="1872"/>
                  </a:lnTo>
                  <a:lnTo>
                    <a:pt x="553" y="1845"/>
                  </a:lnTo>
                  <a:lnTo>
                    <a:pt x="586" y="1821"/>
                  </a:lnTo>
                  <a:lnTo>
                    <a:pt x="616" y="1799"/>
                  </a:lnTo>
                  <a:lnTo>
                    <a:pt x="641" y="1781"/>
                  </a:lnTo>
                  <a:lnTo>
                    <a:pt x="673" y="1760"/>
                  </a:lnTo>
                  <a:lnTo>
                    <a:pt x="706" y="1739"/>
                  </a:lnTo>
                  <a:lnTo>
                    <a:pt x="738" y="1721"/>
                  </a:lnTo>
                  <a:lnTo>
                    <a:pt x="769" y="1702"/>
                  </a:lnTo>
                  <a:lnTo>
                    <a:pt x="801" y="1684"/>
                  </a:lnTo>
                  <a:lnTo>
                    <a:pt x="832" y="1666"/>
                  </a:lnTo>
                  <a:lnTo>
                    <a:pt x="863" y="1649"/>
                  </a:lnTo>
                  <a:lnTo>
                    <a:pt x="894" y="1632"/>
                  </a:lnTo>
                  <a:lnTo>
                    <a:pt x="924" y="1614"/>
                  </a:lnTo>
                  <a:lnTo>
                    <a:pt x="954" y="1596"/>
                  </a:lnTo>
                  <a:lnTo>
                    <a:pt x="984" y="1577"/>
                  </a:lnTo>
                  <a:lnTo>
                    <a:pt x="1014" y="1557"/>
                  </a:lnTo>
                  <a:lnTo>
                    <a:pt x="1044" y="1538"/>
                  </a:lnTo>
                  <a:lnTo>
                    <a:pt x="1073" y="1515"/>
                  </a:lnTo>
                  <a:lnTo>
                    <a:pt x="1132" y="1469"/>
                  </a:lnTo>
                  <a:lnTo>
                    <a:pt x="1175" y="1423"/>
                  </a:lnTo>
                  <a:lnTo>
                    <a:pt x="1196" y="1392"/>
                  </a:lnTo>
                  <a:lnTo>
                    <a:pt x="1215" y="1359"/>
                  </a:lnTo>
                  <a:lnTo>
                    <a:pt x="1263" y="1223"/>
                  </a:lnTo>
                  <a:lnTo>
                    <a:pt x="1256" y="1192"/>
                  </a:lnTo>
                  <a:lnTo>
                    <a:pt x="1236" y="1162"/>
                  </a:lnTo>
                  <a:lnTo>
                    <a:pt x="1203" y="1131"/>
                  </a:lnTo>
                  <a:lnTo>
                    <a:pt x="1183" y="1117"/>
                  </a:lnTo>
                  <a:lnTo>
                    <a:pt x="1160" y="1102"/>
                  </a:lnTo>
                  <a:lnTo>
                    <a:pt x="1108" y="1075"/>
                  </a:lnTo>
                  <a:lnTo>
                    <a:pt x="1049" y="1048"/>
                  </a:lnTo>
                  <a:lnTo>
                    <a:pt x="984" y="1022"/>
                  </a:lnTo>
                  <a:lnTo>
                    <a:pt x="916" y="998"/>
                  </a:lnTo>
                  <a:lnTo>
                    <a:pt x="846" y="975"/>
                  </a:lnTo>
                  <a:lnTo>
                    <a:pt x="776" y="954"/>
                  </a:lnTo>
                  <a:lnTo>
                    <a:pt x="708" y="934"/>
                  </a:lnTo>
                  <a:lnTo>
                    <a:pt x="643" y="916"/>
                  </a:lnTo>
                  <a:lnTo>
                    <a:pt x="531" y="884"/>
                  </a:lnTo>
                  <a:lnTo>
                    <a:pt x="454" y="861"/>
                  </a:lnTo>
                  <a:lnTo>
                    <a:pt x="409" y="826"/>
                  </a:lnTo>
                  <a:lnTo>
                    <a:pt x="410" y="805"/>
                  </a:lnTo>
                  <a:lnTo>
                    <a:pt x="424" y="783"/>
                  </a:lnTo>
                  <a:lnTo>
                    <a:pt x="449" y="759"/>
                  </a:lnTo>
                  <a:lnTo>
                    <a:pt x="483" y="735"/>
                  </a:lnTo>
                  <a:lnTo>
                    <a:pt x="523" y="709"/>
                  </a:lnTo>
                  <a:lnTo>
                    <a:pt x="568" y="683"/>
                  </a:lnTo>
                  <a:lnTo>
                    <a:pt x="616" y="658"/>
                  </a:lnTo>
                  <a:lnTo>
                    <a:pt x="663" y="634"/>
                  </a:lnTo>
                  <a:lnTo>
                    <a:pt x="708" y="610"/>
                  </a:lnTo>
                  <a:lnTo>
                    <a:pt x="748" y="588"/>
                  </a:lnTo>
                  <a:lnTo>
                    <a:pt x="826" y="523"/>
                  </a:lnTo>
                  <a:lnTo>
                    <a:pt x="803" y="493"/>
                  </a:lnTo>
                  <a:lnTo>
                    <a:pt x="774" y="469"/>
                  </a:lnTo>
                  <a:lnTo>
                    <a:pt x="739" y="448"/>
                  </a:lnTo>
                  <a:lnTo>
                    <a:pt x="699" y="430"/>
                  </a:lnTo>
                  <a:lnTo>
                    <a:pt x="654" y="417"/>
                  </a:lnTo>
                  <a:lnTo>
                    <a:pt x="604" y="405"/>
                  </a:lnTo>
                  <a:lnTo>
                    <a:pt x="498" y="388"/>
                  </a:lnTo>
                  <a:lnTo>
                    <a:pt x="64" y="297"/>
                  </a:lnTo>
                  <a:lnTo>
                    <a:pt x="15" y="262"/>
                  </a:lnTo>
                  <a:lnTo>
                    <a:pt x="0" y="231"/>
                  </a:lnTo>
                  <a:lnTo>
                    <a:pt x="6" y="200"/>
                  </a:lnTo>
                  <a:lnTo>
                    <a:pt x="33" y="166"/>
                  </a:lnTo>
                  <a:lnTo>
                    <a:pt x="67" y="136"/>
                  </a:lnTo>
                  <a:lnTo>
                    <a:pt x="106" y="111"/>
                  </a:lnTo>
                  <a:lnTo>
                    <a:pt x="150" y="89"/>
                  </a:lnTo>
                  <a:lnTo>
                    <a:pt x="197" y="72"/>
                  </a:lnTo>
                  <a:lnTo>
                    <a:pt x="248" y="57"/>
                  </a:lnTo>
                  <a:lnTo>
                    <a:pt x="354" y="36"/>
                  </a:lnTo>
                  <a:lnTo>
                    <a:pt x="730" y="2"/>
                  </a:lnTo>
                  <a:lnTo>
                    <a:pt x="837" y="0"/>
                  </a:lnTo>
                  <a:lnTo>
                    <a:pt x="864" y="17"/>
                  </a:lnTo>
                  <a:lnTo>
                    <a:pt x="848" y="27"/>
                  </a:lnTo>
                  <a:lnTo>
                    <a:pt x="83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406" y="1825"/>
              <a:ext cx="477" cy="172"/>
            </a:xfrm>
            <a:custGeom>
              <a:avLst/>
              <a:gdLst>
                <a:gd name="T0" fmla="*/ 0 w 956"/>
                <a:gd name="T1" fmla="*/ 10 h 344"/>
                <a:gd name="T2" fmla="*/ 21 w 956"/>
                <a:gd name="T3" fmla="*/ 0 h 344"/>
                <a:gd name="T4" fmla="*/ 29 w 956"/>
                <a:gd name="T5" fmla="*/ 1 h 344"/>
                <a:gd name="T6" fmla="*/ 17 w 956"/>
                <a:gd name="T7" fmla="*/ 11 h 344"/>
                <a:gd name="T8" fmla="*/ 0 w 956"/>
                <a:gd name="T9" fmla="*/ 10 h 344"/>
                <a:gd name="T10" fmla="*/ 0 w 956"/>
                <a:gd name="T11" fmla="*/ 10 h 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6"/>
                <a:gd name="T19" fmla="*/ 0 h 344"/>
                <a:gd name="T20" fmla="*/ 956 w 956"/>
                <a:gd name="T21" fmla="*/ 344 h 3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6" h="344">
                  <a:moveTo>
                    <a:pt x="0" y="301"/>
                  </a:moveTo>
                  <a:lnTo>
                    <a:pt x="683" y="0"/>
                  </a:lnTo>
                  <a:lnTo>
                    <a:pt x="956" y="24"/>
                  </a:lnTo>
                  <a:lnTo>
                    <a:pt x="545" y="344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865" y="1625"/>
              <a:ext cx="151" cy="120"/>
            </a:xfrm>
            <a:custGeom>
              <a:avLst/>
              <a:gdLst>
                <a:gd name="T0" fmla="*/ 0 w 303"/>
                <a:gd name="T1" fmla="*/ 7 h 241"/>
                <a:gd name="T2" fmla="*/ 3 w 303"/>
                <a:gd name="T3" fmla="*/ 0 h 241"/>
                <a:gd name="T4" fmla="*/ 8 w 303"/>
                <a:gd name="T5" fmla="*/ 0 h 241"/>
                <a:gd name="T6" fmla="*/ 9 w 303"/>
                <a:gd name="T7" fmla="*/ 7 h 241"/>
                <a:gd name="T8" fmla="*/ 0 w 303"/>
                <a:gd name="T9" fmla="*/ 7 h 241"/>
                <a:gd name="T10" fmla="*/ 0 w 303"/>
                <a:gd name="T11" fmla="*/ 7 h 2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"/>
                <a:gd name="T19" fmla="*/ 0 h 241"/>
                <a:gd name="T20" fmla="*/ 303 w 303"/>
                <a:gd name="T21" fmla="*/ 241 h 2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" h="241">
                  <a:moveTo>
                    <a:pt x="0" y="231"/>
                  </a:moveTo>
                  <a:lnTo>
                    <a:pt x="118" y="0"/>
                  </a:lnTo>
                  <a:lnTo>
                    <a:pt x="272" y="2"/>
                  </a:lnTo>
                  <a:lnTo>
                    <a:pt x="303" y="24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827" y="1484"/>
              <a:ext cx="128" cy="78"/>
            </a:xfrm>
            <a:custGeom>
              <a:avLst/>
              <a:gdLst>
                <a:gd name="T0" fmla="*/ 0 w 255"/>
                <a:gd name="T1" fmla="*/ 0 h 157"/>
                <a:gd name="T2" fmla="*/ 3 w 255"/>
                <a:gd name="T3" fmla="*/ 0 h 157"/>
                <a:gd name="T4" fmla="*/ 8 w 255"/>
                <a:gd name="T5" fmla="*/ 4 h 157"/>
                <a:gd name="T6" fmla="*/ 2 w 255"/>
                <a:gd name="T7" fmla="*/ 4 h 157"/>
                <a:gd name="T8" fmla="*/ 0 w 255"/>
                <a:gd name="T9" fmla="*/ 0 h 157"/>
                <a:gd name="T10" fmla="*/ 0 w 255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"/>
                <a:gd name="T19" fmla="*/ 0 h 157"/>
                <a:gd name="T20" fmla="*/ 255 w 255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" h="157">
                  <a:moveTo>
                    <a:pt x="0" y="0"/>
                  </a:moveTo>
                  <a:lnTo>
                    <a:pt x="87" y="5"/>
                  </a:lnTo>
                  <a:lnTo>
                    <a:pt x="255" y="147"/>
                  </a:lnTo>
                  <a:lnTo>
                    <a:pt x="54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897" y="1289"/>
              <a:ext cx="76" cy="36"/>
            </a:xfrm>
            <a:custGeom>
              <a:avLst/>
              <a:gdLst>
                <a:gd name="T0" fmla="*/ 0 w 152"/>
                <a:gd name="T1" fmla="*/ 2 h 72"/>
                <a:gd name="T2" fmla="*/ 3 w 152"/>
                <a:gd name="T3" fmla="*/ 2 h 72"/>
                <a:gd name="T4" fmla="*/ 5 w 152"/>
                <a:gd name="T5" fmla="*/ 0 h 72"/>
                <a:gd name="T6" fmla="*/ 2 w 152"/>
                <a:gd name="T7" fmla="*/ 1 h 72"/>
                <a:gd name="T8" fmla="*/ 0 w 152"/>
                <a:gd name="T9" fmla="*/ 2 h 72"/>
                <a:gd name="T10" fmla="*/ 0 w 152"/>
                <a:gd name="T11" fmla="*/ 2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72"/>
                <a:gd name="T20" fmla="*/ 152 w 152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72">
                  <a:moveTo>
                    <a:pt x="0" y="60"/>
                  </a:moveTo>
                  <a:lnTo>
                    <a:pt x="117" y="72"/>
                  </a:lnTo>
                  <a:lnTo>
                    <a:pt x="152" y="0"/>
                  </a:lnTo>
                  <a:lnTo>
                    <a:pt x="82" y="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880" y="1213"/>
              <a:ext cx="90" cy="35"/>
            </a:xfrm>
            <a:custGeom>
              <a:avLst/>
              <a:gdLst>
                <a:gd name="T0" fmla="*/ 0 w 179"/>
                <a:gd name="T1" fmla="*/ 0 h 70"/>
                <a:gd name="T2" fmla="*/ 2 w 179"/>
                <a:gd name="T3" fmla="*/ 1 h 70"/>
                <a:gd name="T4" fmla="*/ 6 w 179"/>
                <a:gd name="T5" fmla="*/ 2 h 70"/>
                <a:gd name="T6" fmla="*/ 2 w 179"/>
                <a:gd name="T7" fmla="*/ 2 h 70"/>
                <a:gd name="T8" fmla="*/ 0 w 179"/>
                <a:gd name="T9" fmla="*/ 0 h 70"/>
                <a:gd name="T10" fmla="*/ 0 w 179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"/>
                <a:gd name="T19" fmla="*/ 0 h 70"/>
                <a:gd name="T20" fmla="*/ 179 w 179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" h="70">
                  <a:moveTo>
                    <a:pt x="0" y="0"/>
                  </a:moveTo>
                  <a:lnTo>
                    <a:pt x="60" y="2"/>
                  </a:lnTo>
                  <a:lnTo>
                    <a:pt x="179" y="68"/>
                  </a:lnTo>
                  <a:lnTo>
                    <a:pt x="49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836" y="1154"/>
              <a:ext cx="51" cy="24"/>
            </a:xfrm>
            <a:custGeom>
              <a:avLst/>
              <a:gdLst>
                <a:gd name="T0" fmla="*/ 0 w 103"/>
                <a:gd name="T1" fmla="*/ 0 h 49"/>
                <a:gd name="T2" fmla="*/ 1 w 103"/>
                <a:gd name="T3" fmla="*/ 0 h 49"/>
                <a:gd name="T4" fmla="*/ 3 w 103"/>
                <a:gd name="T5" fmla="*/ 1 h 49"/>
                <a:gd name="T6" fmla="*/ 0 w 103"/>
                <a:gd name="T7" fmla="*/ 1 h 49"/>
                <a:gd name="T8" fmla="*/ 0 w 103"/>
                <a:gd name="T9" fmla="*/ 0 h 49"/>
                <a:gd name="T10" fmla="*/ 0 w 103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3"/>
                <a:gd name="T19" fmla="*/ 0 h 49"/>
                <a:gd name="T20" fmla="*/ 103 w 103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3" h="49">
                  <a:moveTo>
                    <a:pt x="0" y="0"/>
                  </a:moveTo>
                  <a:lnTo>
                    <a:pt x="44" y="2"/>
                  </a:lnTo>
                  <a:lnTo>
                    <a:pt x="103" y="35"/>
                  </a:lnTo>
                  <a:lnTo>
                    <a:pt x="17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820" y="1101"/>
              <a:ext cx="39" cy="26"/>
            </a:xfrm>
            <a:custGeom>
              <a:avLst/>
              <a:gdLst>
                <a:gd name="T0" fmla="*/ 0 w 78"/>
                <a:gd name="T1" fmla="*/ 2 h 52"/>
                <a:gd name="T2" fmla="*/ 2 w 78"/>
                <a:gd name="T3" fmla="*/ 2 h 52"/>
                <a:gd name="T4" fmla="*/ 2 w 78"/>
                <a:gd name="T5" fmla="*/ 0 h 52"/>
                <a:gd name="T6" fmla="*/ 1 w 78"/>
                <a:gd name="T7" fmla="*/ 1 h 52"/>
                <a:gd name="T8" fmla="*/ 0 w 78"/>
                <a:gd name="T9" fmla="*/ 2 h 52"/>
                <a:gd name="T10" fmla="*/ 0 w 78"/>
                <a:gd name="T11" fmla="*/ 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8"/>
                <a:gd name="T19" fmla="*/ 0 h 52"/>
                <a:gd name="T20" fmla="*/ 78 w 78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8" h="52">
                  <a:moveTo>
                    <a:pt x="0" y="52"/>
                  </a:moveTo>
                  <a:lnTo>
                    <a:pt x="72" y="48"/>
                  </a:lnTo>
                  <a:lnTo>
                    <a:pt x="78" y="0"/>
                  </a:lnTo>
                  <a:lnTo>
                    <a:pt x="51" y="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849" y="1068"/>
              <a:ext cx="55" cy="19"/>
            </a:xfrm>
            <a:custGeom>
              <a:avLst/>
              <a:gdLst>
                <a:gd name="T0" fmla="*/ 0 w 109"/>
                <a:gd name="T1" fmla="*/ 0 h 39"/>
                <a:gd name="T2" fmla="*/ 2 w 109"/>
                <a:gd name="T3" fmla="*/ 1 h 39"/>
                <a:gd name="T4" fmla="*/ 4 w 109"/>
                <a:gd name="T5" fmla="*/ 0 h 39"/>
                <a:gd name="T6" fmla="*/ 2 w 109"/>
                <a:gd name="T7" fmla="*/ 0 h 39"/>
                <a:gd name="T8" fmla="*/ 0 w 109"/>
                <a:gd name="T9" fmla="*/ 0 h 39"/>
                <a:gd name="T10" fmla="*/ 0 w 109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39"/>
                <a:gd name="T20" fmla="*/ 109 w 109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39">
                  <a:moveTo>
                    <a:pt x="0" y="26"/>
                  </a:moveTo>
                  <a:lnTo>
                    <a:pt x="44" y="39"/>
                  </a:lnTo>
                  <a:lnTo>
                    <a:pt x="109" y="7"/>
                  </a:lnTo>
                  <a:lnTo>
                    <a:pt x="62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912" y="1050"/>
              <a:ext cx="45" cy="18"/>
            </a:xfrm>
            <a:custGeom>
              <a:avLst/>
              <a:gdLst>
                <a:gd name="T0" fmla="*/ 0 w 90"/>
                <a:gd name="T1" fmla="*/ 1 h 34"/>
                <a:gd name="T2" fmla="*/ 1 w 90"/>
                <a:gd name="T3" fmla="*/ 2 h 34"/>
                <a:gd name="T4" fmla="*/ 3 w 90"/>
                <a:gd name="T5" fmla="*/ 1 h 34"/>
                <a:gd name="T6" fmla="*/ 2 w 90"/>
                <a:gd name="T7" fmla="*/ 0 h 34"/>
                <a:gd name="T8" fmla="*/ 0 w 90"/>
                <a:gd name="T9" fmla="*/ 1 h 34"/>
                <a:gd name="T10" fmla="*/ 0 w 90"/>
                <a:gd name="T11" fmla="*/ 1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34"/>
                <a:gd name="T20" fmla="*/ 90 w 90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34">
                  <a:moveTo>
                    <a:pt x="0" y="20"/>
                  </a:moveTo>
                  <a:lnTo>
                    <a:pt x="32" y="34"/>
                  </a:lnTo>
                  <a:lnTo>
                    <a:pt x="90" y="7"/>
                  </a:lnTo>
                  <a:lnTo>
                    <a:pt x="59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815" y="1364"/>
              <a:ext cx="111" cy="58"/>
            </a:xfrm>
            <a:custGeom>
              <a:avLst/>
              <a:gdLst>
                <a:gd name="T0" fmla="*/ 0 w 224"/>
                <a:gd name="T1" fmla="*/ 2 h 117"/>
                <a:gd name="T2" fmla="*/ 3 w 224"/>
                <a:gd name="T3" fmla="*/ 0 h 117"/>
                <a:gd name="T4" fmla="*/ 6 w 224"/>
                <a:gd name="T5" fmla="*/ 0 h 117"/>
                <a:gd name="T6" fmla="*/ 4 w 224"/>
                <a:gd name="T7" fmla="*/ 3 h 117"/>
                <a:gd name="T8" fmla="*/ 0 w 224"/>
                <a:gd name="T9" fmla="*/ 2 h 117"/>
                <a:gd name="T10" fmla="*/ 0 w 224"/>
                <a:gd name="T11" fmla="*/ 2 h 1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117"/>
                <a:gd name="T20" fmla="*/ 224 w 224"/>
                <a:gd name="T21" fmla="*/ 117 h 1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117">
                  <a:moveTo>
                    <a:pt x="0" y="80"/>
                  </a:moveTo>
                  <a:lnTo>
                    <a:pt x="124" y="0"/>
                  </a:lnTo>
                  <a:lnTo>
                    <a:pt x="224" y="4"/>
                  </a:lnTo>
                  <a:lnTo>
                    <a:pt x="139" y="11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5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359" y="1825"/>
              <a:ext cx="547" cy="192"/>
            </a:xfrm>
            <a:custGeom>
              <a:avLst/>
              <a:gdLst>
                <a:gd name="T0" fmla="*/ 24 w 1095"/>
                <a:gd name="T1" fmla="*/ 0 h 385"/>
                <a:gd name="T2" fmla="*/ 34 w 1095"/>
                <a:gd name="T3" fmla="*/ 0 h 385"/>
                <a:gd name="T4" fmla="*/ 23 w 1095"/>
                <a:gd name="T5" fmla="*/ 12 h 385"/>
                <a:gd name="T6" fmla="*/ 0 w 1095"/>
                <a:gd name="T7" fmla="*/ 10 h 385"/>
                <a:gd name="T8" fmla="*/ 21 w 1095"/>
                <a:gd name="T9" fmla="*/ 1 h 385"/>
                <a:gd name="T10" fmla="*/ 10 w 1095"/>
                <a:gd name="T11" fmla="*/ 8 h 385"/>
                <a:gd name="T12" fmla="*/ 19 w 1095"/>
                <a:gd name="T13" fmla="*/ 10 h 385"/>
                <a:gd name="T14" fmla="*/ 29 w 1095"/>
                <a:gd name="T15" fmla="*/ 2 h 385"/>
                <a:gd name="T16" fmla="*/ 24 w 1095"/>
                <a:gd name="T17" fmla="*/ 0 h 385"/>
                <a:gd name="T18" fmla="*/ 24 w 1095"/>
                <a:gd name="T19" fmla="*/ 0 h 3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5"/>
                <a:gd name="T31" fmla="*/ 0 h 385"/>
                <a:gd name="T32" fmla="*/ 1095 w 1095"/>
                <a:gd name="T33" fmla="*/ 385 h 3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5" h="385">
                  <a:moveTo>
                    <a:pt x="777" y="0"/>
                  </a:moveTo>
                  <a:lnTo>
                    <a:pt x="1095" y="16"/>
                  </a:lnTo>
                  <a:lnTo>
                    <a:pt x="744" y="385"/>
                  </a:lnTo>
                  <a:lnTo>
                    <a:pt x="0" y="326"/>
                  </a:lnTo>
                  <a:lnTo>
                    <a:pt x="691" y="36"/>
                  </a:lnTo>
                  <a:lnTo>
                    <a:pt x="330" y="279"/>
                  </a:lnTo>
                  <a:lnTo>
                    <a:pt x="622" y="328"/>
                  </a:lnTo>
                  <a:lnTo>
                    <a:pt x="946" y="64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829" y="1621"/>
              <a:ext cx="217" cy="138"/>
            </a:xfrm>
            <a:custGeom>
              <a:avLst/>
              <a:gdLst>
                <a:gd name="T0" fmla="*/ 5 w 435"/>
                <a:gd name="T1" fmla="*/ 1 h 275"/>
                <a:gd name="T2" fmla="*/ 11 w 435"/>
                <a:gd name="T3" fmla="*/ 0 h 275"/>
                <a:gd name="T4" fmla="*/ 13 w 435"/>
                <a:gd name="T5" fmla="*/ 9 h 275"/>
                <a:gd name="T6" fmla="*/ 0 w 435"/>
                <a:gd name="T7" fmla="*/ 8 h 275"/>
                <a:gd name="T8" fmla="*/ 5 w 435"/>
                <a:gd name="T9" fmla="*/ 2 h 275"/>
                <a:gd name="T10" fmla="*/ 3 w 435"/>
                <a:gd name="T11" fmla="*/ 7 h 275"/>
                <a:gd name="T12" fmla="*/ 10 w 435"/>
                <a:gd name="T13" fmla="*/ 7 h 275"/>
                <a:gd name="T14" fmla="*/ 10 w 435"/>
                <a:gd name="T15" fmla="*/ 1 h 275"/>
                <a:gd name="T16" fmla="*/ 5 w 435"/>
                <a:gd name="T17" fmla="*/ 1 h 275"/>
                <a:gd name="T18" fmla="*/ 5 w 435"/>
                <a:gd name="T19" fmla="*/ 1 h 2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5"/>
                <a:gd name="T31" fmla="*/ 0 h 275"/>
                <a:gd name="T32" fmla="*/ 435 w 435"/>
                <a:gd name="T33" fmla="*/ 275 h 2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5" h="275">
                  <a:moveTo>
                    <a:pt x="191" y="7"/>
                  </a:moveTo>
                  <a:lnTo>
                    <a:pt x="372" y="0"/>
                  </a:lnTo>
                  <a:lnTo>
                    <a:pt x="435" y="275"/>
                  </a:lnTo>
                  <a:lnTo>
                    <a:pt x="0" y="252"/>
                  </a:lnTo>
                  <a:lnTo>
                    <a:pt x="174" y="48"/>
                  </a:lnTo>
                  <a:lnTo>
                    <a:pt x="113" y="208"/>
                  </a:lnTo>
                  <a:lnTo>
                    <a:pt x="345" y="222"/>
                  </a:lnTo>
                  <a:lnTo>
                    <a:pt x="324" y="28"/>
                  </a:lnTo>
                  <a:lnTo>
                    <a:pt x="19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827" y="1484"/>
              <a:ext cx="147" cy="86"/>
            </a:xfrm>
            <a:custGeom>
              <a:avLst/>
              <a:gdLst>
                <a:gd name="T0" fmla="*/ 0 w 292"/>
                <a:gd name="T1" fmla="*/ 0 h 172"/>
                <a:gd name="T2" fmla="*/ 4 w 292"/>
                <a:gd name="T3" fmla="*/ 0 h 172"/>
                <a:gd name="T4" fmla="*/ 10 w 292"/>
                <a:gd name="T5" fmla="*/ 5 h 172"/>
                <a:gd name="T6" fmla="*/ 1 w 292"/>
                <a:gd name="T7" fmla="*/ 5 h 172"/>
                <a:gd name="T8" fmla="*/ 1 w 292"/>
                <a:gd name="T9" fmla="*/ 1 h 172"/>
                <a:gd name="T10" fmla="*/ 3 w 292"/>
                <a:gd name="T11" fmla="*/ 5 h 172"/>
                <a:gd name="T12" fmla="*/ 7 w 292"/>
                <a:gd name="T13" fmla="*/ 5 h 172"/>
                <a:gd name="T14" fmla="*/ 3 w 292"/>
                <a:gd name="T15" fmla="*/ 1 h 172"/>
                <a:gd name="T16" fmla="*/ 0 w 292"/>
                <a:gd name="T17" fmla="*/ 0 h 172"/>
                <a:gd name="T18" fmla="*/ 0 w 292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2"/>
                <a:gd name="T31" fmla="*/ 0 h 172"/>
                <a:gd name="T32" fmla="*/ 292 w 292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2" h="172">
                  <a:moveTo>
                    <a:pt x="0" y="0"/>
                  </a:moveTo>
                  <a:lnTo>
                    <a:pt x="103" y="0"/>
                  </a:lnTo>
                  <a:lnTo>
                    <a:pt x="292" y="154"/>
                  </a:lnTo>
                  <a:lnTo>
                    <a:pt x="32" y="172"/>
                  </a:lnTo>
                  <a:lnTo>
                    <a:pt x="13" y="35"/>
                  </a:lnTo>
                  <a:lnTo>
                    <a:pt x="78" y="140"/>
                  </a:lnTo>
                  <a:lnTo>
                    <a:pt x="196" y="132"/>
                  </a:lnTo>
                  <a:lnTo>
                    <a:pt x="8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792" y="1360"/>
              <a:ext cx="130" cy="66"/>
            </a:xfrm>
            <a:custGeom>
              <a:avLst/>
              <a:gdLst>
                <a:gd name="T0" fmla="*/ 8 w 260"/>
                <a:gd name="T1" fmla="*/ 0 h 134"/>
                <a:gd name="T2" fmla="*/ 5 w 260"/>
                <a:gd name="T3" fmla="*/ 0 h 134"/>
                <a:gd name="T4" fmla="*/ 0 w 260"/>
                <a:gd name="T5" fmla="*/ 2 h 134"/>
                <a:gd name="T6" fmla="*/ 6 w 260"/>
                <a:gd name="T7" fmla="*/ 4 h 134"/>
                <a:gd name="T8" fmla="*/ 8 w 260"/>
                <a:gd name="T9" fmla="*/ 0 h 134"/>
                <a:gd name="T10" fmla="*/ 5 w 260"/>
                <a:gd name="T11" fmla="*/ 3 h 134"/>
                <a:gd name="T12" fmla="*/ 2 w 260"/>
                <a:gd name="T13" fmla="*/ 2 h 134"/>
                <a:gd name="T14" fmla="*/ 5 w 260"/>
                <a:gd name="T15" fmla="*/ 0 h 134"/>
                <a:gd name="T16" fmla="*/ 8 w 260"/>
                <a:gd name="T17" fmla="*/ 0 h 134"/>
                <a:gd name="T18" fmla="*/ 8 w 260"/>
                <a:gd name="T19" fmla="*/ 0 h 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0"/>
                <a:gd name="T31" fmla="*/ 0 h 134"/>
                <a:gd name="T32" fmla="*/ 260 w 260"/>
                <a:gd name="T33" fmla="*/ 134 h 1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0" h="134">
                  <a:moveTo>
                    <a:pt x="260" y="4"/>
                  </a:moveTo>
                  <a:lnTo>
                    <a:pt x="170" y="0"/>
                  </a:lnTo>
                  <a:lnTo>
                    <a:pt x="0" y="95"/>
                  </a:lnTo>
                  <a:lnTo>
                    <a:pt x="199" y="134"/>
                  </a:lnTo>
                  <a:lnTo>
                    <a:pt x="255" y="27"/>
                  </a:lnTo>
                  <a:lnTo>
                    <a:pt x="175" y="103"/>
                  </a:lnTo>
                  <a:lnTo>
                    <a:pt x="84" y="85"/>
                  </a:lnTo>
                  <a:lnTo>
                    <a:pt x="173" y="18"/>
                  </a:lnTo>
                  <a:lnTo>
                    <a:pt x="2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871" y="1285"/>
              <a:ext cx="108" cy="55"/>
            </a:xfrm>
            <a:custGeom>
              <a:avLst/>
              <a:gdLst>
                <a:gd name="T0" fmla="*/ 5 w 215"/>
                <a:gd name="T1" fmla="*/ 0 h 109"/>
                <a:gd name="T2" fmla="*/ 7 w 215"/>
                <a:gd name="T3" fmla="*/ 1 h 109"/>
                <a:gd name="T4" fmla="*/ 6 w 215"/>
                <a:gd name="T5" fmla="*/ 4 h 109"/>
                <a:gd name="T6" fmla="*/ 0 w 215"/>
                <a:gd name="T7" fmla="*/ 3 h 109"/>
                <a:gd name="T8" fmla="*/ 4 w 215"/>
                <a:gd name="T9" fmla="*/ 1 h 109"/>
                <a:gd name="T10" fmla="*/ 3 w 215"/>
                <a:gd name="T11" fmla="*/ 2 h 109"/>
                <a:gd name="T12" fmla="*/ 6 w 215"/>
                <a:gd name="T13" fmla="*/ 3 h 109"/>
                <a:gd name="T14" fmla="*/ 6 w 215"/>
                <a:gd name="T15" fmla="*/ 1 h 109"/>
                <a:gd name="T16" fmla="*/ 5 w 215"/>
                <a:gd name="T17" fmla="*/ 0 h 109"/>
                <a:gd name="T18" fmla="*/ 5 w 215"/>
                <a:gd name="T19" fmla="*/ 0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"/>
                <a:gd name="T31" fmla="*/ 0 h 109"/>
                <a:gd name="T32" fmla="*/ 215 w 215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" h="109">
                  <a:moveTo>
                    <a:pt x="140" y="0"/>
                  </a:moveTo>
                  <a:lnTo>
                    <a:pt x="215" y="8"/>
                  </a:lnTo>
                  <a:lnTo>
                    <a:pt x="182" y="109"/>
                  </a:lnTo>
                  <a:lnTo>
                    <a:pt x="0" y="78"/>
                  </a:lnTo>
                  <a:lnTo>
                    <a:pt x="122" y="22"/>
                  </a:lnTo>
                  <a:lnTo>
                    <a:pt x="88" y="63"/>
                  </a:lnTo>
                  <a:lnTo>
                    <a:pt x="168" y="80"/>
                  </a:lnTo>
                  <a:lnTo>
                    <a:pt x="187" y="1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885" y="1210"/>
              <a:ext cx="97" cy="46"/>
            </a:xfrm>
            <a:custGeom>
              <a:avLst/>
              <a:gdLst>
                <a:gd name="T0" fmla="*/ 0 w 194"/>
                <a:gd name="T1" fmla="*/ 0 h 91"/>
                <a:gd name="T2" fmla="*/ 2 w 194"/>
                <a:gd name="T3" fmla="*/ 0 h 91"/>
                <a:gd name="T4" fmla="*/ 6 w 194"/>
                <a:gd name="T5" fmla="*/ 3 h 91"/>
                <a:gd name="T6" fmla="*/ 1 w 194"/>
                <a:gd name="T7" fmla="*/ 3 h 91"/>
                <a:gd name="T8" fmla="*/ 1 w 194"/>
                <a:gd name="T9" fmla="*/ 1 h 91"/>
                <a:gd name="T10" fmla="*/ 2 w 194"/>
                <a:gd name="T11" fmla="*/ 3 h 91"/>
                <a:gd name="T12" fmla="*/ 5 w 194"/>
                <a:gd name="T13" fmla="*/ 2 h 91"/>
                <a:gd name="T14" fmla="*/ 2 w 194"/>
                <a:gd name="T15" fmla="*/ 1 h 91"/>
                <a:gd name="T16" fmla="*/ 0 w 194"/>
                <a:gd name="T17" fmla="*/ 0 h 91"/>
                <a:gd name="T18" fmla="*/ 0 w 194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91"/>
                <a:gd name="T32" fmla="*/ 194 w 194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91">
                  <a:moveTo>
                    <a:pt x="0" y="0"/>
                  </a:moveTo>
                  <a:lnTo>
                    <a:pt x="60" y="0"/>
                  </a:lnTo>
                  <a:lnTo>
                    <a:pt x="194" y="76"/>
                  </a:lnTo>
                  <a:lnTo>
                    <a:pt x="28" y="91"/>
                  </a:lnTo>
                  <a:lnTo>
                    <a:pt x="6" y="24"/>
                  </a:lnTo>
                  <a:lnTo>
                    <a:pt x="55" y="67"/>
                  </a:lnTo>
                  <a:lnTo>
                    <a:pt x="130" y="61"/>
                  </a:lnTo>
                  <a:lnTo>
                    <a:pt x="6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837" y="1152"/>
              <a:ext cx="59" cy="32"/>
            </a:xfrm>
            <a:custGeom>
              <a:avLst/>
              <a:gdLst>
                <a:gd name="T0" fmla="*/ 1 w 116"/>
                <a:gd name="T1" fmla="*/ 1 h 63"/>
                <a:gd name="T2" fmla="*/ 2 w 116"/>
                <a:gd name="T3" fmla="*/ 0 h 63"/>
                <a:gd name="T4" fmla="*/ 4 w 116"/>
                <a:gd name="T5" fmla="*/ 2 h 63"/>
                <a:gd name="T6" fmla="*/ 1 w 116"/>
                <a:gd name="T7" fmla="*/ 2 h 63"/>
                <a:gd name="T8" fmla="*/ 0 w 116"/>
                <a:gd name="T9" fmla="*/ 1 h 63"/>
                <a:gd name="T10" fmla="*/ 1 w 116"/>
                <a:gd name="T11" fmla="*/ 2 h 63"/>
                <a:gd name="T12" fmla="*/ 3 w 116"/>
                <a:gd name="T13" fmla="*/ 2 h 63"/>
                <a:gd name="T14" fmla="*/ 2 w 116"/>
                <a:gd name="T15" fmla="*/ 1 h 63"/>
                <a:gd name="T16" fmla="*/ 1 w 116"/>
                <a:gd name="T17" fmla="*/ 1 h 63"/>
                <a:gd name="T18" fmla="*/ 1 w 116"/>
                <a:gd name="T19" fmla="*/ 1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"/>
                <a:gd name="T31" fmla="*/ 0 h 63"/>
                <a:gd name="T32" fmla="*/ 116 w 116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" h="63">
                  <a:moveTo>
                    <a:pt x="2" y="2"/>
                  </a:moveTo>
                  <a:lnTo>
                    <a:pt x="45" y="0"/>
                  </a:lnTo>
                  <a:lnTo>
                    <a:pt x="116" y="47"/>
                  </a:lnTo>
                  <a:lnTo>
                    <a:pt x="3" y="63"/>
                  </a:lnTo>
                  <a:lnTo>
                    <a:pt x="0" y="12"/>
                  </a:lnTo>
                  <a:lnTo>
                    <a:pt x="18" y="45"/>
                  </a:lnTo>
                  <a:lnTo>
                    <a:pt x="78" y="36"/>
                  </a:lnTo>
                  <a:lnTo>
                    <a:pt x="40" y="1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813" y="1100"/>
              <a:ext cx="46" cy="31"/>
            </a:xfrm>
            <a:custGeom>
              <a:avLst/>
              <a:gdLst>
                <a:gd name="T0" fmla="*/ 3 w 92"/>
                <a:gd name="T1" fmla="*/ 1 h 62"/>
                <a:gd name="T2" fmla="*/ 2 w 92"/>
                <a:gd name="T3" fmla="*/ 0 h 62"/>
                <a:gd name="T4" fmla="*/ 0 w 92"/>
                <a:gd name="T5" fmla="*/ 2 h 62"/>
                <a:gd name="T6" fmla="*/ 3 w 92"/>
                <a:gd name="T7" fmla="*/ 2 h 62"/>
                <a:gd name="T8" fmla="*/ 3 w 92"/>
                <a:gd name="T9" fmla="*/ 1 h 62"/>
                <a:gd name="T10" fmla="*/ 3 w 92"/>
                <a:gd name="T11" fmla="*/ 2 h 62"/>
                <a:gd name="T12" fmla="*/ 1 w 92"/>
                <a:gd name="T13" fmla="*/ 2 h 62"/>
                <a:gd name="T14" fmla="*/ 3 w 92"/>
                <a:gd name="T15" fmla="*/ 1 h 62"/>
                <a:gd name="T16" fmla="*/ 3 w 92"/>
                <a:gd name="T17" fmla="*/ 1 h 62"/>
                <a:gd name="T18" fmla="*/ 3 w 92"/>
                <a:gd name="T19" fmla="*/ 1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62"/>
                <a:gd name="T32" fmla="*/ 92 w 92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62">
                  <a:moveTo>
                    <a:pt x="92" y="3"/>
                  </a:moveTo>
                  <a:lnTo>
                    <a:pt x="59" y="0"/>
                  </a:lnTo>
                  <a:lnTo>
                    <a:pt x="0" y="55"/>
                  </a:lnTo>
                  <a:lnTo>
                    <a:pt x="92" y="62"/>
                  </a:lnTo>
                  <a:lnTo>
                    <a:pt x="90" y="17"/>
                  </a:lnTo>
                  <a:lnTo>
                    <a:pt x="79" y="47"/>
                  </a:lnTo>
                  <a:lnTo>
                    <a:pt x="30" y="48"/>
                  </a:lnTo>
                  <a:lnTo>
                    <a:pt x="66" y="11"/>
                  </a:lnTo>
                  <a:lnTo>
                    <a:pt x="9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838" y="1068"/>
              <a:ext cx="63" cy="22"/>
            </a:xfrm>
            <a:custGeom>
              <a:avLst/>
              <a:gdLst>
                <a:gd name="T0" fmla="*/ 4 w 125"/>
                <a:gd name="T1" fmla="*/ 0 h 46"/>
                <a:gd name="T2" fmla="*/ 3 w 125"/>
                <a:gd name="T3" fmla="*/ 0 h 46"/>
                <a:gd name="T4" fmla="*/ 0 w 125"/>
                <a:gd name="T5" fmla="*/ 0 h 46"/>
                <a:gd name="T6" fmla="*/ 3 w 125"/>
                <a:gd name="T7" fmla="*/ 1 h 46"/>
                <a:gd name="T8" fmla="*/ 4 w 125"/>
                <a:gd name="T9" fmla="*/ 0 h 46"/>
                <a:gd name="T10" fmla="*/ 3 w 125"/>
                <a:gd name="T11" fmla="*/ 1 h 46"/>
                <a:gd name="T12" fmla="*/ 2 w 125"/>
                <a:gd name="T13" fmla="*/ 0 h 46"/>
                <a:gd name="T14" fmla="*/ 3 w 125"/>
                <a:gd name="T15" fmla="*/ 0 h 46"/>
                <a:gd name="T16" fmla="*/ 4 w 125"/>
                <a:gd name="T17" fmla="*/ 0 h 46"/>
                <a:gd name="T18" fmla="*/ 4 w 125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46"/>
                <a:gd name="T32" fmla="*/ 125 w 125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46">
                  <a:moveTo>
                    <a:pt x="125" y="6"/>
                  </a:moveTo>
                  <a:lnTo>
                    <a:pt x="83" y="0"/>
                  </a:lnTo>
                  <a:lnTo>
                    <a:pt x="0" y="27"/>
                  </a:lnTo>
                  <a:lnTo>
                    <a:pt x="71" y="46"/>
                  </a:lnTo>
                  <a:lnTo>
                    <a:pt x="113" y="16"/>
                  </a:lnTo>
                  <a:lnTo>
                    <a:pt x="66" y="34"/>
                  </a:lnTo>
                  <a:lnTo>
                    <a:pt x="40" y="25"/>
                  </a:lnTo>
                  <a:lnTo>
                    <a:pt x="85" y="10"/>
                  </a:lnTo>
                  <a:lnTo>
                    <a:pt x="12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907" y="1049"/>
              <a:ext cx="59" cy="21"/>
            </a:xfrm>
            <a:custGeom>
              <a:avLst/>
              <a:gdLst>
                <a:gd name="T0" fmla="*/ 2 w 119"/>
                <a:gd name="T1" fmla="*/ 0 h 42"/>
                <a:gd name="T2" fmla="*/ 3 w 119"/>
                <a:gd name="T3" fmla="*/ 1 h 42"/>
                <a:gd name="T4" fmla="*/ 1 w 119"/>
                <a:gd name="T5" fmla="*/ 1 h 42"/>
                <a:gd name="T6" fmla="*/ 0 w 119"/>
                <a:gd name="T7" fmla="*/ 1 h 42"/>
                <a:gd name="T8" fmla="*/ 1 w 119"/>
                <a:gd name="T9" fmla="*/ 1 h 42"/>
                <a:gd name="T10" fmla="*/ 0 w 119"/>
                <a:gd name="T11" fmla="*/ 1 h 42"/>
                <a:gd name="T12" fmla="*/ 1 w 119"/>
                <a:gd name="T13" fmla="*/ 1 h 42"/>
                <a:gd name="T14" fmla="*/ 2 w 119"/>
                <a:gd name="T15" fmla="*/ 1 h 42"/>
                <a:gd name="T16" fmla="*/ 2 w 119"/>
                <a:gd name="T17" fmla="*/ 0 h 42"/>
                <a:gd name="T18" fmla="*/ 2 w 119"/>
                <a:gd name="T19" fmla="*/ 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42"/>
                <a:gd name="T32" fmla="*/ 119 w 119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42">
                  <a:moveTo>
                    <a:pt x="78" y="0"/>
                  </a:moveTo>
                  <a:lnTo>
                    <a:pt x="119" y="8"/>
                  </a:lnTo>
                  <a:lnTo>
                    <a:pt x="44" y="42"/>
                  </a:lnTo>
                  <a:lnTo>
                    <a:pt x="0" y="20"/>
                  </a:lnTo>
                  <a:lnTo>
                    <a:pt x="58" y="6"/>
                  </a:lnTo>
                  <a:lnTo>
                    <a:pt x="23" y="21"/>
                  </a:lnTo>
                  <a:lnTo>
                    <a:pt x="50" y="30"/>
                  </a:lnTo>
                  <a:lnTo>
                    <a:pt x="93" y="1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3198615" y="2020685"/>
            <a:ext cx="2541984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3260528" y="2082599"/>
            <a:ext cx="251543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900" b="1">
                <a:solidFill>
                  <a:srgbClr val="000099"/>
                </a:solidFill>
              </a:rPr>
              <a:t>Thank You</a:t>
            </a:r>
            <a:endParaRPr lang="en-US" sz="1350">
              <a:solidFill>
                <a:srgbClr val="000099"/>
              </a:solidFill>
            </a:endParaRPr>
          </a:p>
        </p:txBody>
      </p:sp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2812854" y="4330498"/>
            <a:ext cx="3488531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350"/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2874766" y="4392411"/>
            <a:ext cx="3842399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900" b="1">
                <a:solidFill>
                  <a:srgbClr val="000099"/>
                </a:solidFill>
              </a:rPr>
              <a:t>Any Questions?</a:t>
            </a:r>
            <a:endParaRPr lang="en-US" sz="135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MEPDG Structural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40" y="1368220"/>
            <a:ext cx="7886700" cy="4700588"/>
          </a:xfrm>
        </p:spPr>
        <p:txBody>
          <a:bodyPr/>
          <a:lstStyle/>
          <a:p>
            <a:r>
              <a:rPr lang="en-US" sz="2400" dirty="0"/>
              <a:t>Modeled as newly constructed JPCP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8650" y="1893400"/>
            <a:ext cx="7780389" cy="2394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995" y="4090114"/>
            <a:ext cx="904567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Joints in the overlay match joints in the existing slab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Deflection basins of the overlay and the existing pavements are the same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Interlayer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deterioration is ignored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703"/>
            <a:ext cx="7886700" cy="8255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Pavement ME  Example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6451" y="1236390"/>
            <a:ext cx="904567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Rochester, MN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life: 20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Two-way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 AADTT: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yearly increase: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3.0%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Axle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spectrum: Pavement ME default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Existing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pavement: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Thickness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 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Modulus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elasticity: 4,000,000 psi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Interlayer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thickness: 1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Overlay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joint spacing: 15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Untied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PCC shoulder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Unbonded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overlay flexural strength: 650 psi.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703"/>
            <a:ext cx="7886700" cy="8255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Pavement ME  Example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43747"/>
            <a:ext cx="6464481" cy="468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24265-9D0D-43E3-99E0-E5DC96667AC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1389715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Separates horizontal movements of the overlay and existing pavement</a:t>
            </a:r>
          </a:p>
          <a:p>
            <a:r>
              <a:rPr lang="en-US" dirty="0"/>
              <a:t>Provides uniform support to the overlay</a:t>
            </a:r>
          </a:p>
          <a:p>
            <a:r>
              <a:rPr lang="en-US" dirty="0"/>
              <a:t>May provide additional drainage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Many overlay failures are attributed to poor performance of the interlayer</a:t>
            </a:r>
          </a:p>
          <a:p>
            <a:r>
              <a:rPr lang="en-US" dirty="0"/>
              <a:t>Design recommendations (if any) are prescriptive</a:t>
            </a:r>
          </a:p>
          <a:p>
            <a:r>
              <a:rPr lang="en-US" dirty="0"/>
              <a:t>The use of non-woven fabric interlayers has been recently proposed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</a:t>
            </a:r>
            <a:r>
              <a:rPr lang="en-US" baseline="-25000" dirty="0"/>
              <a:t>BD</a:t>
            </a:r>
            <a:r>
              <a:rPr lang="en-US" dirty="0"/>
              <a:t>: Coefficient Reduction Factor for existing pavement</a:t>
            </a:r>
          </a:p>
          <a:p>
            <a:pPr lvl="1"/>
            <a:r>
              <a:rPr lang="en-US" dirty="0"/>
              <a:t>0.42 to 0.75 for “Good” condition </a:t>
            </a:r>
          </a:p>
          <a:p>
            <a:pPr lvl="1"/>
            <a:r>
              <a:rPr lang="en-US" dirty="0"/>
              <a:t>0.22 to 0.42 for “Moderate” condition</a:t>
            </a:r>
          </a:p>
          <a:p>
            <a:pPr lvl="1"/>
            <a:r>
              <a:rPr lang="en-US" dirty="0"/>
              <a:t>0.042 to 0.22 for “Severe” condition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">
  <a:themeElements>
    <a:clrScheme name="Custom 2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92929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20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16792</TotalTime>
  <Words>1758</Words>
  <Application>Microsoft Office PowerPoint</Application>
  <PresentationFormat>On-screen Show (4:3)</PresentationFormat>
  <Paragraphs>582</Paragraphs>
  <Slides>59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Cambria Math</vt:lpstr>
      <vt:lpstr>Garamond</vt:lpstr>
      <vt:lpstr>Tahoma</vt:lpstr>
      <vt:lpstr>Times New Roman</vt:lpstr>
      <vt:lpstr>Wingdings</vt:lpstr>
      <vt:lpstr>Axis</vt:lpstr>
      <vt:lpstr>Office Theme</vt:lpstr>
      <vt:lpstr>Equation</vt:lpstr>
      <vt:lpstr>PowerPoint Presentation</vt:lpstr>
      <vt:lpstr>Unbonded Overlays</vt:lpstr>
      <vt:lpstr>TPF-5(269) Development of an Improved Design Procedure for Unbonded Concrete Overlays    </vt:lpstr>
      <vt:lpstr>Design Procedures</vt:lpstr>
      <vt:lpstr>MEPDG</vt:lpstr>
      <vt:lpstr>MEPDG Structural Model</vt:lpstr>
      <vt:lpstr>Pavement ME  Example</vt:lpstr>
      <vt:lpstr>Pavement ME  Example</vt:lpstr>
      <vt:lpstr>Interlayer</vt:lpstr>
      <vt:lpstr>TPF-5(269) </vt:lpstr>
      <vt:lpstr>Factors affecting interlayer performance</vt:lpstr>
      <vt:lpstr>Laboratory Study</vt:lpstr>
      <vt:lpstr>Specimen setup</vt:lpstr>
      <vt:lpstr>Interlayers</vt:lpstr>
      <vt:lpstr>Totski Model</vt:lpstr>
      <vt:lpstr>Totski Model</vt:lpstr>
      <vt:lpstr>Modeling reflective cracking beam behavior and interlayer response</vt:lpstr>
      <vt:lpstr>Totski Interlayer k-value</vt:lpstr>
      <vt:lpstr>Totski Interlayer k-value</vt:lpstr>
      <vt:lpstr>Totski Interlayer k-value Backcalculation</vt:lpstr>
      <vt:lpstr>Elastic Deflection and Permanent Deformation</vt:lpstr>
      <vt:lpstr>Cracking Model</vt:lpstr>
      <vt:lpstr>PCC Strength Gain</vt:lpstr>
      <vt:lpstr>Traffic Analysis</vt:lpstr>
      <vt:lpstr>Curling Analysis</vt:lpstr>
      <vt:lpstr>TPF(5)-169 Cracking Model</vt:lpstr>
      <vt:lpstr>TPF(5)-169 Cracking Model</vt:lpstr>
      <vt:lpstr>Curling Analysis </vt:lpstr>
      <vt:lpstr>Curling Analysis </vt:lpstr>
      <vt:lpstr>Frequency Table</vt:lpstr>
      <vt:lpstr>EICM Analysis</vt:lpstr>
      <vt:lpstr>PowerPoint Presentation</vt:lpstr>
      <vt:lpstr>Stress Analysis</vt:lpstr>
      <vt:lpstr>ISLAB2000 Models for Conventional Overlays </vt:lpstr>
      <vt:lpstr>ISLAB2000 Models for Short Slab Overlay </vt:lpstr>
      <vt:lpstr>Stress Analysis</vt:lpstr>
      <vt:lpstr>Effect of Interlay Erosion</vt:lpstr>
      <vt:lpstr>ISLAB2000 Models for Conventional Overlays </vt:lpstr>
      <vt:lpstr>ISLAB2000 Models for Short Slab Overlays </vt:lpstr>
      <vt:lpstr>NNs for Top-down  and Joint Damage Analysis</vt:lpstr>
      <vt:lpstr>PowerPoint Presentation</vt:lpstr>
      <vt:lpstr>PowerPoint Presentation</vt:lpstr>
      <vt:lpstr>Incremental Damage Calculation</vt:lpstr>
      <vt:lpstr>Incremental Damage Calculation</vt:lpstr>
      <vt:lpstr>Cracking Analysis</vt:lpstr>
      <vt:lpstr>Cracking Analysis</vt:lpstr>
      <vt:lpstr>Reliability Analysis</vt:lpstr>
      <vt:lpstr>Faulting Model Framework</vt:lpstr>
      <vt:lpstr>Predictive Model Response</vt:lpstr>
      <vt:lpstr>Differential Energy</vt:lpstr>
      <vt:lpstr>Faulting Model</vt:lpstr>
      <vt:lpstr>Erosion</vt:lpstr>
      <vt:lpstr>Faulting Model</vt:lpstr>
      <vt:lpstr>Erosion</vt:lpstr>
      <vt:lpstr>Rudimentary Software</vt:lpstr>
      <vt:lpstr>Rudimentary Software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Unbonded Concrete Overlays of Concrete and Composite Pavements (UCOCP) Task 2: Laboratory Investigation</dc:title>
  <dc:creator>Steve Sachs</dc:creator>
  <cp:lastModifiedBy>Ben Worel</cp:lastModifiedBy>
  <cp:revision>495</cp:revision>
  <dcterms:created xsi:type="dcterms:W3CDTF">2015-06-17T12:11:36Z</dcterms:created>
  <dcterms:modified xsi:type="dcterms:W3CDTF">2019-05-23T21:18:05Z</dcterms:modified>
</cp:coreProperties>
</file>