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312" r:id="rId4"/>
    <p:sldId id="311" r:id="rId5"/>
    <p:sldId id="259" r:id="rId6"/>
    <p:sldId id="260" r:id="rId7"/>
    <p:sldId id="261" r:id="rId8"/>
    <p:sldId id="273" r:id="rId9"/>
    <p:sldId id="310" r:id="rId10"/>
    <p:sldId id="262" r:id="rId11"/>
    <p:sldId id="265" r:id="rId12"/>
    <p:sldId id="313" r:id="rId13"/>
    <p:sldId id="314" r:id="rId14"/>
    <p:sldId id="315" r:id="rId15"/>
    <p:sldId id="264" r:id="rId16"/>
    <p:sldId id="267" r:id="rId17"/>
    <p:sldId id="269" r:id="rId18"/>
    <p:sldId id="268" r:id="rId19"/>
    <p:sldId id="316" r:id="rId20"/>
    <p:sldId id="318" r:id="rId21"/>
    <p:sldId id="272" r:id="rId22"/>
    <p:sldId id="30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BE6D4-4112-4EA9-8E24-64F06781924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EF052-B554-410C-BEDE-C5BD1BECA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7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GeoLogic</a:t>
            </a:r>
            <a:r>
              <a:rPr lang="en-US" dirty="0"/>
              <a:t> Computer Systems + CMI paver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EF052-B554-410C-BEDE-C5BD1BECA7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1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>
            <a:lvl1pPr>
              <a:defRPr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84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>
            <a:lvl1pPr>
              <a:defRPr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5680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1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0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5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80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35BB596-FEF6-4293-B036-37042DF60CD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E3028B8-3B43-4BCE-A3FA-56D11ABD9C3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0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t="17000" r="-1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A4A41C-B7DF-464F-A9E3-3AF6A872E371}"/>
              </a:ext>
            </a:extLst>
          </p:cNvPr>
          <p:cNvSpPr/>
          <p:nvPr/>
        </p:nvSpPr>
        <p:spPr>
          <a:xfrm>
            <a:off x="0" y="12531"/>
            <a:ext cx="9144000" cy="124267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1DE3E-51A6-460B-A9F4-ADDC14D38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24333"/>
            <a:ext cx="8239217" cy="1222375"/>
          </a:xfrm>
        </p:spPr>
        <p:txBody>
          <a:bodyPr>
            <a:normAutofit/>
          </a:bodyPr>
          <a:lstStyle/>
          <a:p>
            <a:r>
              <a:rPr lang="en-US" sz="3200" cap="none" dirty="0"/>
              <a:t>Industry’s Perspective on </a:t>
            </a:r>
            <a:r>
              <a:rPr lang="en-US" sz="3200" cap="none" dirty="0" err="1"/>
              <a:t>Stringless</a:t>
            </a:r>
            <a:r>
              <a:rPr lang="en-US" sz="3200" cap="none" dirty="0"/>
              <a:t> Paving in Iowa:</a:t>
            </a:r>
            <a:br>
              <a:rPr lang="en-US" sz="3200" cap="none" dirty="0"/>
            </a:br>
            <a:r>
              <a:rPr lang="en-US" sz="3200" cap="none" dirty="0"/>
              <a:t>Research, Trials &amp; Implementation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80AAF5-40E2-4921-9E71-81D0053E4130}"/>
              </a:ext>
            </a:extLst>
          </p:cNvPr>
          <p:cNvSpPr/>
          <p:nvPr/>
        </p:nvSpPr>
        <p:spPr>
          <a:xfrm>
            <a:off x="0" y="5870714"/>
            <a:ext cx="9144000" cy="987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PA LOGO.png">
            <a:extLst>
              <a:ext uri="{FF2B5EF4-FFF2-40B4-BE49-F238E27FC236}">
                <a16:creationId xmlns:a16="http://schemas.microsoft.com/office/drawing/2014/main" id="{7BADF08C-2B04-45B8-BFBF-957CD39970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9963" b="-6419"/>
          <a:stretch>
            <a:fillRect/>
          </a:stretch>
        </p:blipFill>
        <p:spPr>
          <a:xfrm>
            <a:off x="4610099" y="5870714"/>
            <a:ext cx="2077058" cy="9747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 descr="ICPA IRMCA">
            <a:extLst>
              <a:ext uri="{FF2B5EF4-FFF2-40B4-BE49-F238E27FC236}">
                <a16:creationId xmlns:a16="http://schemas.microsoft.com/office/drawing/2014/main" id="{6DB66CA9-6B4B-497C-B1B5-C26B0066F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b="26986"/>
          <a:stretch/>
        </p:blipFill>
        <p:spPr bwMode="auto">
          <a:xfrm>
            <a:off x="7183838" y="5918500"/>
            <a:ext cx="1832221" cy="9042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E67F6A-0F73-4BA4-A49E-46A9A37548BA}"/>
              </a:ext>
            </a:extLst>
          </p:cNvPr>
          <p:cNvSpPr txBox="1"/>
          <p:nvPr/>
        </p:nvSpPr>
        <p:spPr>
          <a:xfrm>
            <a:off x="380999" y="5985900"/>
            <a:ext cx="4729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Dan King, E.I.T.</a:t>
            </a:r>
          </a:p>
          <a:p>
            <a:r>
              <a:rPr lang="en-US" sz="2200" dirty="0"/>
              <a:t>Iowa Concrete Paving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2869152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9FD1-4F07-4BED-AF02-84819373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85A44-13D7-4605-B739-5F8D6B4CA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554162"/>
            <a:ext cx="8036768" cy="4525963"/>
          </a:xfrm>
        </p:spPr>
        <p:txBody>
          <a:bodyPr>
            <a:normAutofit/>
          </a:bodyPr>
          <a:lstStyle/>
          <a:p>
            <a:r>
              <a:rPr lang="en-US" dirty="0"/>
              <a:t>Leica worked extensively with contractors and paving equipment manufacturers to ensure successful implementation</a:t>
            </a:r>
          </a:p>
          <a:p>
            <a:r>
              <a:rPr lang="en-US" dirty="0"/>
              <a:t>Strong collaboration between above partners and DOT, county, and research team</a:t>
            </a:r>
          </a:p>
        </p:txBody>
      </p:sp>
    </p:spTree>
    <p:extLst>
      <p:ext uri="{BB962C8B-B14F-4D97-AF65-F5344CB8AC3E}">
        <p14:creationId xmlns:p14="http://schemas.microsoft.com/office/powerpoint/2010/main" val="3047665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9FD1-4F07-4BED-AF02-84819373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85A44-13D7-4605-B739-5F8D6B4CA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 65, Worth County: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3BDAF-B766-45D0-A771-339F0D4D6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7"/>
          <a:stretch/>
        </p:blipFill>
        <p:spPr>
          <a:xfrm>
            <a:off x="1660384" y="2295331"/>
            <a:ext cx="5823232" cy="429903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37054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04658-8187-4CC9-B7A9-EB840860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89E1-2B2A-44D1-9A21-065A04E9E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Poweshiek County: real-time smoothness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4818F-358C-419B-B985-F8CAAF720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64" y="2339002"/>
            <a:ext cx="5344271" cy="39439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71C3E1-0A27-4599-AD23-6ACBF9347C0D}"/>
              </a:ext>
            </a:extLst>
          </p:cNvPr>
          <p:cNvSpPr txBox="1"/>
          <p:nvPr/>
        </p:nvSpPr>
        <p:spPr>
          <a:xfrm>
            <a:off x="66191" y="6428794"/>
            <a:ext cx="268644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Image: Wiegand et al. 2010</a:t>
            </a:r>
          </a:p>
        </p:txBody>
      </p:sp>
    </p:spTree>
    <p:extLst>
      <p:ext uri="{BB962C8B-B14F-4D97-AF65-F5344CB8AC3E}">
        <p14:creationId xmlns:p14="http://schemas.microsoft.com/office/powerpoint/2010/main" val="970498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62248-3F93-4DCA-B66C-F94A8CE1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Aftermath of 2009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3A122-A82A-471A-8EFB-55D9BE95E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7" y="1554162"/>
            <a:ext cx="4284159" cy="4846638"/>
          </a:xfrm>
        </p:spPr>
        <p:txBody>
          <a:bodyPr>
            <a:normAutofit fontScale="92500"/>
          </a:bodyPr>
          <a:lstStyle/>
          <a:p>
            <a:r>
              <a:rPr lang="en-US" dirty="0"/>
              <a:t>Both 2009 research projects were successful</a:t>
            </a:r>
          </a:p>
          <a:p>
            <a:pPr lvl="1"/>
            <a:r>
              <a:rPr lang="en-US" dirty="0"/>
              <a:t>Demonstrated ability of total station-based machine control system</a:t>
            </a:r>
          </a:p>
          <a:p>
            <a:pPr lvl="1"/>
            <a:r>
              <a:rPr lang="en-US" dirty="0"/>
              <a:t>Contractors satisfied with ability to achieve smoothness</a:t>
            </a:r>
          </a:p>
          <a:p>
            <a:pPr lvl="1"/>
            <a:r>
              <a:rPr lang="en-US" dirty="0"/>
              <a:t>Open house was held to introduce technology to wider audience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1DA3E-07C3-4997-8C12-9D958409A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9852"/>
            <a:ext cx="4498763" cy="299917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0132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62248-3F93-4DCA-B66C-F94A8CE1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Aftermath of 2009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3A122-A82A-471A-8EFB-55D9BE95E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105400"/>
          </a:xfrm>
        </p:spPr>
        <p:txBody>
          <a:bodyPr>
            <a:normAutofit/>
          </a:bodyPr>
          <a:lstStyle/>
          <a:p>
            <a:r>
              <a:rPr lang="en-US" dirty="0"/>
              <a:t>Next construction season: both contractors began requesting to use machine control on all projects</a:t>
            </a:r>
          </a:p>
          <a:p>
            <a:pPr lvl="1"/>
            <a:r>
              <a:rPr lang="en-US" dirty="0"/>
              <a:t>DOT had not planned any immediate follow-up projects, nor did they provide any further incentives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18C47-AA04-4BDF-BF9A-26D189238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69" y="3429000"/>
            <a:ext cx="5962261" cy="335377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1474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0192E-5562-4371-A118-4924545A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Wide-scale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C7EC5-CF48-485B-A688-461D228F8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8254"/>
            <a:ext cx="8273716" cy="4661872"/>
          </a:xfrm>
        </p:spPr>
        <p:txBody>
          <a:bodyPr>
            <a:normAutofit/>
          </a:bodyPr>
          <a:lstStyle/>
          <a:p>
            <a:r>
              <a:rPr lang="en-US" dirty="0"/>
              <a:t>Other contractors in the state quickly followed implementing </a:t>
            </a:r>
            <a:r>
              <a:rPr lang="en-US" dirty="0" err="1"/>
              <a:t>stringless</a:t>
            </a:r>
            <a:r>
              <a:rPr lang="en-US" dirty="0"/>
              <a:t> paving systems</a:t>
            </a:r>
          </a:p>
          <a:p>
            <a:pPr lvl="1"/>
            <a:r>
              <a:rPr lang="en-US" dirty="0"/>
              <a:t>Continued building their own model from profile grade</a:t>
            </a:r>
          </a:p>
          <a:p>
            <a:r>
              <a:rPr lang="en-US" dirty="0"/>
              <a:t>Within a few years, extended to nearly all DOT and county concrete paving projects in Iowa</a:t>
            </a:r>
          </a:p>
          <a:p>
            <a:pPr lvl="1"/>
            <a:r>
              <a:rPr lang="en-US" dirty="0"/>
              <a:t>Also milling operations</a:t>
            </a:r>
          </a:p>
        </p:txBody>
      </p:sp>
      <p:pic>
        <p:nvPicPr>
          <p:cNvPr id="4" name="Picture 2" descr="E:\TimT\3205 Chickasaw Fayette Co\chickasaw pictures\DSC00432.JPG">
            <a:extLst>
              <a:ext uri="{FF2B5EF4-FFF2-40B4-BE49-F238E27FC236}">
                <a16:creationId xmlns:a16="http://schemas.microsoft.com/office/drawing/2014/main" id="{6DCD514C-87D2-4D54-BBD9-8557EDD96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0665"/>
          <a:stretch/>
        </p:blipFill>
        <p:spPr bwMode="auto">
          <a:xfrm>
            <a:off x="4851445" y="4329404"/>
            <a:ext cx="4140155" cy="246327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04B59-321D-420B-BC51-C91B136BA104}"/>
              </a:ext>
            </a:extLst>
          </p:cNvPr>
          <p:cNvSpPr txBox="1"/>
          <p:nvPr/>
        </p:nvSpPr>
        <p:spPr>
          <a:xfrm>
            <a:off x="66191" y="6428794"/>
            <a:ext cx="290233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Image: Tim </a:t>
            </a:r>
            <a:r>
              <a:rPr lang="en-US" dirty="0" err="1"/>
              <a:t>Tometich</a:t>
            </a:r>
            <a:r>
              <a:rPr lang="en-US" dirty="0"/>
              <a:t>, </a:t>
            </a:r>
            <a:r>
              <a:rPr lang="en-US" dirty="0" err="1"/>
              <a:t>Manatts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6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F620-8881-4B9F-A137-58DB9672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Wide-scale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5C2A2-5579-46FB-8E2A-29D4BD572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408922"/>
            <a:ext cx="8686800" cy="2668556"/>
          </a:xfrm>
        </p:spPr>
        <p:txBody>
          <a:bodyPr>
            <a:normAutofit fontScale="92500"/>
          </a:bodyPr>
          <a:lstStyle/>
          <a:p>
            <a:r>
              <a:rPr lang="en-US" sz="3000" dirty="0"/>
              <a:t>With wide-scale adoption, Iowa DOT began building models in-house and including with design files</a:t>
            </a:r>
          </a:p>
          <a:p>
            <a:r>
              <a:rPr lang="en-US" sz="3000" dirty="0"/>
              <a:t>Contractor usually still develops their own model for county and city projects</a:t>
            </a:r>
          </a:p>
          <a:p>
            <a:r>
              <a:rPr lang="en-US" sz="3000" dirty="0"/>
              <a:t>Not currently required (or disallowed) by any Iowa agencies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AB539-FB0B-4B53-AD56-B608B24D2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b="13549"/>
          <a:stretch/>
        </p:blipFill>
        <p:spPr>
          <a:xfrm>
            <a:off x="1902627" y="3956179"/>
            <a:ext cx="5338745" cy="277148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14123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5191-5C80-47DF-B295-62F073C13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Wide-scale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EF5DB-3249-437D-A900-31EAA4E34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of 2019:</a:t>
            </a:r>
          </a:p>
          <a:p>
            <a:pPr lvl="1"/>
            <a:r>
              <a:rPr lang="en-US" dirty="0"/>
              <a:t>Most statewide and regional mainline concrete paving contractors exclusively use </a:t>
            </a:r>
            <a:r>
              <a:rPr lang="en-US" dirty="0" err="1"/>
              <a:t>stringless</a:t>
            </a:r>
            <a:r>
              <a:rPr lang="en-US" dirty="0"/>
              <a:t> paving</a:t>
            </a:r>
          </a:p>
          <a:p>
            <a:pPr lvl="1"/>
            <a:r>
              <a:rPr lang="en-US" dirty="0"/>
              <a:t>Some contractors still pave using </a:t>
            </a:r>
            <a:r>
              <a:rPr lang="en-US" dirty="0" err="1"/>
              <a:t>stringline</a:t>
            </a:r>
            <a:r>
              <a:rPr lang="en-US" dirty="0"/>
              <a:t>, while some use </a:t>
            </a:r>
            <a:r>
              <a:rPr lang="en-US" dirty="0" err="1"/>
              <a:t>stringless</a:t>
            </a:r>
            <a:r>
              <a:rPr lang="en-US" dirty="0"/>
              <a:t> situationally</a:t>
            </a:r>
          </a:p>
          <a:p>
            <a:pPr lvl="2"/>
            <a:r>
              <a:rPr lang="en-US" dirty="0"/>
              <a:t>Less common for city street projects</a:t>
            </a:r>
          </a:p>
          <a:p>
            <a:pPr lvl="1"/>
            <a:r>
              <a:rPr lang="en-US" dirty="0"/>
              <a:t>Overall adoption trend seems to be similar in many other states (different timelines)</a:t>
            </a:r>
          </a:p>
        </p:txBody>
      </p:sp>
    </p:spTree>
    <p:extLst>
      <p:ext uri="{BB962C8B-B14F-4D97-AF65-F5344CB8AC3E}">
        <p14:creationId xmlns:p14="http://schemas.microsoft.com/office/powerpoint/2010/main" val="1964258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BE4B-66B2-4A73-A836-ECF1E3506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Industry’s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92FB-EB43-4D40-800C-EF0F211E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399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are the benefits of </a:t>
            </a:r>
            <a:r>
              <a:rPr lang="en-US" dirty="0" err="1"/>
              <a:t>stringless</a:t>
            </a:r>
            <a:r>
              <a:rPr lang="en-US" dirty="0"/>
              <a:t> paving?</a:t>
            </a:r>
          </a:p>
          <a:p>
            <a:pPr lvl="1"/>
            <a:r>
              <a:rPr lang="en-US" dirty="0"/>
              <a:t>Safety!</a:t>
            </a:r>
          </a:p>
          <a:p>
            <a:pPr lvl="1"/>
            <a:r>
              <a:rPr lang="en-US" dirty="0"/>
              <a:t>Reduces time and cost of surveying, staking</a:t>
            </a:r>
          </a:p>
          <a:p>
            <a:pPr lvl="2"/>
            <a:r>
              <a:rPr lang="en-US" dirty="0"/>
              <a:t>Less labor and equipment</a:t>
            </a:r>
          </a:p>
          <a:p>
            <a:pPr lvl="2"/>
            <a:r>
              <a:rPr lang="en-US" dirty="0"/>
              <a:t>Shifts some survey work from field to office</a:t>
            </a:r>
          </a:p>
          <a:p>
            <a:pPr lvl="1"/>
            <a:r>
              <a:rPr lang="en-US" dirty="0"/>
              <a:t>Eliminates </a:t>
            </a:r>
            <a:r>
              <a:rPr lang="en-US" dirty="0" err="1"/>
              <a:t>stringline</a:t>
            </a:r>
            <a:r>
              <a:rPr lang="en-US" dirty="0"/>
              <a:t> errors and need to monitor, adjust</a:t>
            </a:r>
          </a:p>
          <a:p>
            <a:pPr lvl="1"/>
            <a:r>
              <a:rPr lang="en-US" dirty="0"/>
              <a:t>Can achieve accuracy within 0.01-0.02 ft</a:t>
            </a:r>
          </a:p>
          <a:p>
            <a:pPr lvl="1"/>
            <a:r>
              <a:rPr lang="en-US" dirty="0"/>
              <a:t>Easier paths for haul roads, can back-in ready mix trucks</a:t>
            </a:r>
          </a:p>
          <a:p>
            <a:pPr lvl="1"/>
            <a:r>
              <a:rPr lang="en-US" dirty="0"/>
              <a:t>Eases width constraints</a:t>
            </a:r>
          </a:p>
          <a:p>
            <a:pPr lvl="1"/>
            <a:r>
              <a:rPr lang="en-US" dirty="0"/>
              <a:t>Smoothness?</a:t>
            </a:r>
          </a:p>
        </p:txBody>
      </p:sp>
    </p:spTree>
    <p:extLst>
      <p:ext uri="{BB962C8B-B14F-4D97-AF65-F5344CB8AC3E}">
        <p14:creationId xmlns:p14="http://schemas.microsoft.com/office/powerpoint/2010/main" val="160250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0C71-49C6-42D6-B339-C4BB0ACD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Industry’s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5AEDC-E456-4840-BE55-045B671F2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04" y="1554162"/>
            <a:ext cx="4665306" cy="4525963"/>
          </a:xfrm>
        </p:spPr>
        <p:txBody>
          <a:bodyPr>
            <a:normAutofit/>
          </a:bodyPr>
          <a:lstStyle/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Electronic files</a:t>
            </a:r>
          </a:p>
          <a:p>
            <a:pPr lvl="2"/>
            <a:r>
              <a:rPr lang="en-US" dirty="0"/>
              <a:t>Survey/design accuracy</a:t>
            </a:r>
          </a:p>
          <a:p>
            <a:pPr lvl="2"/>
            <a:r>
              <a:rPr lang="en-US" dirty="0"/>
              <a:t>Attention to detail</a:t>
            </a:r>
          </a:p>
          <a:p>
            <a:pPr lvl="2"/>
            <a:r>
              <a:rPr lang="en-US" dirty="0"/>
              <a:t>Special areas</a:t>
            </a:r>
          </a:p>
          <a:p>
            <a:pPr lvl="1"/>
            <a:r>
              <a:rPr lang="en-US" dirty="0"/>
              <a:t>City streets: plan for tight, congested working areas and overhead obstructions</a:t>
            </a:r>
          </a:p>
        </p:txBody>
      </p:sp>
      <p:pic>
        <p:nvPicPr>
          <p:cNvPr id="4" name="Picture 3" descr="A large tree in a forest&#10;&#10;Description automatically generated">
            <a:extLst>
              <a:ext uri="{FF2B5EF4-FFF2-40B4-BE49-F238E27FC236}">
                <a16:creationId xmlns:a16="http://schemas.microsoft.com/office/drawing/2014/main" id="{33734A78-413E-4627-94A9-EB6BD5913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660"/>
          <a:stretch/>
        </p:blipFill>
        <p:spPr>
          <a:xfrm>
            <a:off x="4967017" y="1744823"/>
            <a:ext cx="3769547" cy="479181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FD7E17-37BB-4BDF-B290-9DCACFA8ADB0}"/>
              </a:ext>
            </a:extLst>
          </p:cNvPr>
          <p:cNvSpPr txBox="1"/>
          <p:nvPr/>
        </p:nvSpPr>
        <p:spPr>
          <a:xfrm>
            <a:off x="66191" y="6428794"/>
            <a:ext cx="377231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Images: Brett </a:t>
            </a:r>
            <a:r>
              <a:rPr lang="en-US" dirty="0" err="1"/>
              <a:t>Potthoff</a:t>
            </a:r>
            <a:r>
              <a:rPr lang="en-US" dirty="0"/>
              <a:t>, Godbersen-Smith</a:t>
            </a:r>
          </a:p>
        </p:txBody>
      </p:sp>
    </p:spTree>
    <p:extLst>
      <p:ext uri="{BB962C8B-B14F-4D97-AF65-F5344CB8AC3E}">
        <p14:creationId xmlns:p14="http://schemas.microsoft.com/office/powerpoint/2010/main" val="426452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2F5A-71CE-41AF-B0CA-C420AD8F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DC8D-2DE6-43C4-B11A-657E3BB75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2003: Iowa’s first research project investigating </a:t>
            </a:r>
            <a:r>
              <a:rPr lang="en-US" dirty="0" err="1"/>
              <a:t>stringless</a:t>
            </a:r>
            <a:r>
              <a:rPr lang="en-US" dirty="0"/>
              <a:t> paving</a:t>
            </a:r>
          </a:p>
          <a:p>
            <a:pPr lvl="1"/>
            <a:r>
              <a:rPr lang="en-US" dirty="0"/>
              <a:t>Test areas on two pavements built in Washington County</a:t>
            </a:r>
          </a:p>
          <a:p>
            <a:pPr lvl="1"/>
            <a:r>
              <a:rPr lang="en-US" dirty="0"/>
              <a:t>Paver controlled using a </a:t>
            </a:r>
            <a:r>
              <a:rPr lang="en-US" u="sng" dirty="0"/>
              <a:t>GPS</a:t>
            </a:r>
            <a:r>
              <a:rPr lang="en-US" dirty="0"/>
              <a:t>-based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C2441-1030-447E-90A9-4B50DC2E0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0" b="7165"/>
          <a:stretch/>
        </p:blipFill>
        <p:spPr>
          <a:xfrm>
            <a:off x="6305154" y="6054381"/>
            <a:ext cx="2838846" cy="786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761D45-4E0B-4FA6-B86A-3A856053B3BE}"/>
              </a:ext>
            </a:extLst>
          </p:cNvPr>
          <p:cNvSpPr txBox="1"/>
          <p:nvPr/>
        </p:nvSpPr>
        <p:spPr>
          <a:xfrm>
            <a:off x="66191" y="6428794"/>
            <a:ext cx="244374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Images: Cable et al. 2004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197BDC-E3D6-47BC-88BF-4E5DBFF8C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01" y="3798481"/>
            <a:ext cx="4991797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64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0C71-49C6-42D6-B339-C4BB0ACD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Industry’s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5AEDC-E456-4840-BE55-045B671F2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04" y="1554162"/>
            <a:ext cx="4665306" cy="5243964"/>
          </a:xfrm>
        </p:spPr>
        <p:txBody>
          <a:bodyPr>
            <a:normAutofit/>
          </a:bodyPr>
          <a:lstStyle/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Electronic files</a:t>
            </a:r>
          </a:p>
          <a:p>
            <a:pPr lvl="2"/>
            <a:r>
              <a:rPr lang="en-US" dirty="0"/>
              <a:t>Survey/design accuracy</a:t>
            </a:r>
          </a:p>
          <a:p>
            <a:pPr lvl="2"/>
            <a:r>
              <a:rPr lang="en-US" dirty="0"/>
              <a:t>Attention to detail</a:t>
            </a:r>
          </a:p>
          <a:p>
            <a:pPr lvl="2"/>
            <a:r>
              <a:rPr lang="en-US" dirty="0"/>
              <a:t>Special areas</a:t>
            </a:r>
          </a:p>
          <a:p>
            <a:pPr lvl="1"/>
            <a:r>
              <a:rPr lang="en-US" dirty="0"/>
              <a:t>City streets: plan for tight, congested working areas and overhead obstructions</a:t>
            </a:r>
          </a:p>
          <a:p>
            <a:pPr lvl="1"/>
            <a:r>
              <a:rPr lang="en-US" dirty="0"/>
              <a:t>Still useful for width constraints!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D7E17-37BB-4BDF-B290-9DCACFA8ADB0}"/>
              </a:ext>
            </a:extLst>
          </p:cNvPr>
          <p:cNvSpPr txBox="1"/>
          <p:nvPr/>
        </p:nvSpPr>
        <p:spPr>
          <a:xfrm>
            <a:off x="66191" y="6428794"/>
            <a:ext cx="377231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Images: Brett </a:t>
            </a:r>
            <a:r>
              <a:rPr lang="en-US" dirty="0" err="1"/>
              <a:t>Potthoff</a:t>
            </a:r>
            <a:r>
              <a:rPr lang="en-US" dirty="0"/>
              <a:t>, Godbersen-Smith</a:t>
            </a:r>
          </a:p>
        </p:txBody>
      </p:sp>
      <p:pic>
        <p:nvPicPr>
          <p:cNvPr id="6" name="Picture 5" descr="A yellow school bus driving down a dirt road&#10;&#10;Description automatically generated">
            <a:extLst>
              <a:ext uri="{FF2B5EF4-FFF2-40B4-BE49-F238E27FC236}">
                <a16:creationId xmlns:a16="http://schemas.microsoft.com/office/drawing/2014/main" id="{405361A2-90C8-4738-AF0E-33995B841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0" r="-2" b="-2"/>
          <a:stretch/>
        </p:blipFill>
        <p:spPr>
          <a:xfrm>
            <a:off x="4804822" y="2398493"/>
            <a:ext cx="4186778" cy="368163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82713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0C71-49C6-42D6-B339-C4BB0ACD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5AEDC-E456-4840-BE55-045B671F2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initial research and trial projects, </a:t>
            </a:r>
            <a:r>
              <a:rPr lang="en-US" dirty="0" err="1"/>
              <a:t>stringless</a:t>
            </a:r>
            <a:r>
              <a:rPr lang="en-US" dirty="0"/>
              <a:t> paving was widely and quickly adopted in Iowa</a:t>
            </a:r>
          </a:p>
          <a:p>
            <a:r>
              <a:rPr lang="en-US" dirty="0"/>
              <a:t>Major benefits include improvements to safety, productivity and cost-effectiveness</a:t>
            </a:r>
          </a:p>
          <a:p>
            <a:r>
              <a:rPr lang="en-US" dirty="0"/>
              <a:t>Close collaboration between research and project partners can lead to positive results and help speed adoption of new practices and technologies</a:t>
            </a:r>
          </a:p>
        </p:txBody>
      </p:sp>
    </p:spTree>
    <p:extLst>
      <p:ext uri="{BB962C8B-B14F-4D97-AF65-F5344CB8AC3E}">
        <p14:creationId xmlns:p14="http://schemas.microsoft.com/office/powerpoint/2010/main" val="1112223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3113EC-E308-4960-ACEA-DCBD447AA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63E6916-D33E-49D6-8062-36AEE30CA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96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65E60-BCFF-4B49-BCFF-7DA20E35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C9EC-5823-4446-A24C-DA5204F24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63862"/>
            <a:ext cx="5732106" cy="4516263"/>
          </a:xfrm>
        </p:spPr>
        <p:txBody>
          <a:bodyPr/>
          <a:lstStyle/>
          <a:p>
            <a:r>
              <a:rPr lang="en-US" dirty="0"/>
              <a:t>Outcomes:</a:t>
            </a:r>
          </a:p>
          <a:p>
            <a:pPr lvl="1"/>
            <a:r>
              <a:rPr lang="en-US" dirty="0"/>
              <a:t>Successful demonstration of </a:t>
            </a:r>
            <a:r>
              <a:rPr lang="en-US" dirty="0" err="1"/>
              <a:t>stringless</a:t>
            </a:r>
            <a:r>
              <a:rPr lang="en-US" dirty="0"/>
              <a:t> paving</a:t>
            </a:r>
          </a:p>
          <a:p>
            <a:pPr lvl="1"/>
            <a:r>
              <a:rPr lang="en-US" dirty="0"/>
              <a:t>Effective guiding the paver (x-y)</a:t>
            </a:r>
          </a:p>
          <a:p>
            <a:pPr lvl="1"/>
            <a:r>
              <a:rPr lang="en-US" dirty="0"/>
              <a:t>Vertical control was sufficient for yield, depth and elevation…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38E675-5E2A-491F-A17B-CF09ABCBCD7C}"/>
              </a:ext>
            </a:extLst>
          </p:cNvPr>
          <p:cNvSpPr txBox="1"/>
          <p:nvPr/>
        </p:nvSpPr>
        <p:spPr>
          <a:xfrm>
            <a:off x="66191" y="6428794"/>
            <a:ext cx="244374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Images: Cable et al. 2004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0F494-4EFA-4B70-907D-1EADE9D89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06" y="4234878"/>
            <a:ext cx="2734057" cy="201958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04B73-95F6-4679-9CF4-B2D4E41B4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54" t="24652" r="17718" b="45962"/>
          <a:stretch/>
        </p:blipFill>
        <p:spPr>
          <a:xfrm>
            <a:off x="6036773" y="1951184"/>
            <a:ext cx="2734323" cy="201523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3916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65E60-BCFF-4B49-BCFF-7DA20E35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C9EC-5823-4446-A24C-DA5204F24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8212"/>
            <a:ext cx="8686800" cy="4521913"/>
          </a:xfrm>
        </p:spPr>
        <p:txBody>
          <a:bodyPr/>
          <a:lstStyle/>
          <a:p>
            <a:r>
              <a:rPr lang="en-US" dirty="0"/>
              <a:t>Outcomes:</a:t>
            </a:r>
          </a:p>
          <a:p>
            <a:pPr lvl="1"/>
            <a:r>
              <a:rPr lang="en-US" dirty="0"/>
              <a:t>…but </a:t>
            </a:r>
            <a:r>
              <a:rPr lang="en-US" u="sng" dirty="0"/>
              <a:t>not</a:t>
            </a:r>
            <a:r>
              <a:rPr lang="en-US" dirty="0"/>
              <a:t> sufficient for achieving smoothness incentive</a:t>
            </a:r>
          </a:p>
          <a:p>
            <a:pPr lvl="1"/>
            <a:r>
              <a:rPr lang="en-US" dirty="0"/>
              <a:t>No further development/implementation of machine control for paving in Iowa at that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38E675-5E2A-491F-A17B-CF09ABCBCD7C}"/>
              </a:ext>
            </a:extLst>
          </p:cNvPr>
          <p:cNvSpPr txBox="1"/>
          <p:nvPr/>
        </p:nvSpPr>
        <p:spPr>
          <a:xfrm>
            <a:off x="66191" y="6428794"/>
            <a:ext cx="244374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Images: Cable et al. 2004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04FCFC-3AA4-4CF5-8D05-D48D410AC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2502" r="3386" b="9463"/>
          <a:stretch/>
        </p:blipFill>
        <p:spPr>
          <a:xfrm>
            <a:off x="2267339" y="3704255"/>
            <a:ext cx="4478694" cy="273798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7876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E2F8-BB11-4408-88F8-5CFDBCEC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F6A34-1904-4FB3-A28C-7C30B0BA6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2009: Large research project, “Improving Concrete Overlay Construction”</a:t>
            </a:r>
          </a:p>
          <a:p>
            <a:pPr lvl="1"/>
            <a:r>
              <a:rPr lang="en-US" dirty="0"/>
              <a:t>Variety of new construction methods/technologies for concrete overlays were tested across five projects</a:t>
            </a:r>
          </a:p>
          <a:p>
            <a:pPr lvl="2"/>
            <a:r>
              <a:rPr lang="en-US" dirty="0"/>
              <a:t>Geotextile interlayer</a:t>
            </a:r>
          </a:p>
          <a:p>
            <a:pPr lvl="1"/>
            <a:r>
              <a:rPr lang="en-US" dirty="0"/>
              <a:t>Two projects were to be completed using </a:t>
            </a:r>
            <a:r>
              <a:rPr lang="en-US" dirty="0" err="1"/>
              <a:t>stringless</a:t>
            </a:r>
            <a:r>
              <a:rPr lang="en-US" dirty="0"/>
              <a:t> paving systems</a:t>
            </a:r>
          </a:p>
          <a:p>
            <a:pPr lvl="2"/>
            <a:r>
              <a:rPr lang="en-US" dirty="0"/>
              <a:t>US 65 in Worth County</a:t>
            </a:r>
          </a:p>
          <a:p>
            <a:pPr lvl="2"/>
            <a:r>
              <a:rPr lang="en-US" dirty="0"/>
              <a:t>County Highway V18 in Poweshiek County</a:t>
            </a:r>
          </a:p>
        </p:txBody>
      </p:sp>
    </p:spTree>
    <p:extLst>
      <p:ext uri="{BB962C8B-B14F-4D97-AF65-F5344CB8AC3E}">
        <p14:creationId xmlns:p14="http://schemas.microsoft.com/office/powerpoint/2010/main" val="320043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59E3-1F0E-446C-B044-353E3964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04CB-3D87-40C5-8A48-9E93E9CC0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4162"/>
            <a:ext cx="5228253" cy="5210532"/>
          </a:xfrm>
        </p:spPr>
        <p:txBody>
          <a:bodyPr>
            <a:normAutofit/>
          </a:bodyPr>
          <a:lstStyle/>
          <a:p>
            <a:r>
              <a:rPr lang="en-US" dirty="0"/>
              <a:t>Iowa DOT included a special provision &amp; bid item on these two projects</a:t>
            </a:r>
          </a:p>
          <a:p>
            <a:pPr lvl="1"/>
            <a:r>
              <a:rPr lang="en-US" dirty="0"/>
              <a:t>“Contractor may use any type of electronic horizontal and vertical machine control equipment and systems”</a:t>
            </a:r>
          </a:p>
          <a:p>
            <a:pPr lvl="1"/>
            <a:r>
              <a:rPr lang="en-US" dirty="0"/>
              <a:t>Contractor responsible for selecting equipment and developing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19B50-C018-4D50-95DC-5B9807A24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43" y="2101950"/>
            <a:ext cx="3238767" cy="411495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7324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3A6A-EBD6-4963-A994-F8398F29C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8ED15-E1C3-4CA2-9381-5C98B4ACD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different contractors won the projects</a:t>
            </a:r>
          </a:p>
          <a:p>
            <a:pPr lvl="1"/>
            <a:r>
              <a:rPr lang="en-US" dirty="0"/>
              <a:t>Bid item lump sum costs: $32,000 and $158,000</a:t>
            </a:r>
          </a:p>
          <a:p>
            <a:pPr lvl="1"/>
            <a:r>
              <a:rPr lang="en-US" dirty="0"/>
              <a:t>Two different paving machines</a:t>
            </a:r>
          </a:p>
          <a:p>
            <a:pPr lvl="1"/>
            <a:r>
              <a:rPr lang="en-US" dirty="0"/>
              <a:t>Both contractors opted to use Leica total station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230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9FD1-4F07-4BED-AF02-84819373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 Projects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9F38E8-07A0-476B-86FC-6FEADB609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81463"/>
            <a:ext cx="8686800" cy="4271362"/>
          </a:xfrm>
        </p:spPr>
      </p:pic>
      <p:pic>
        <p:nvPicPr>
          <p:cNvPr id="4" name="Picture 3" descr="C:\Users\ptaylor\Documents\NCPTC Admin\Marketing\Templates\CP Tech_InTrans combined logo.jpg">
            <a:extLst>
              <a:ext uri="{FF2B5EF4-FFF2-40B4-BE49-F238E27FC236}">
                <a16:creationId xmlns:a16="http://schemas.microsoft.com/office/drawing/2014/main" id="{C00D270E-06CC-49CE-B326-16944EEAA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42" t="9939" b="40545"/>
          <a:stretch/>
        </p:blipFill>
        <p:spPr bwMode="auto">
          <a:xfrm>
            <a:off x="72888" y="5899739"/>
            <a:ext cx="916675" cy="94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439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9FD1-4F07-4BED-AF02-84819373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 Projects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FCA380-8A73-48F1-B426-7E74262BD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4" y="1554163"/>
            <a:ext cx="7659932" cy="4525962"/>
          </a:xfrm>
        </p:spPr>
      </p:pic>
      <p:pic>
        <p:nvPicPr>
          <p:cNvPr id="4" name="Picture 3" descr="C:\Users\ptaylor\Documents\NCPTC Admin\Marketing\Templates\CP Tech_InTrans combined logo.jpg">
            <a:extLst>
              <a:ext uri="{FF2B5EF4-FFF2-40B4-BE49-F238E27FC236}">
                <a16:creationId xmlns:a16="http://schemas.microsoft.com/office/drawing/2014/main" id="{1AEC33AC-966A-42F2-82B5-7DF53E22D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42" t="9939" b="40545"/>
          <a:stretch/>
        </p:blipFill>
        <p:spPr bwMode="auto">
          <a:xfrm>
            <a:off x="72888" y="5899739"/>
            <a:ext cx="916675" cy="94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0004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CPA Theme">
  <a:themeElements>
    <a:clrScheme name="ICPA 1">
      <a:dk1>
        <a:srgbClr val="2C3C43"/>
      </a:dk1>
      <a:lt1>
        <a:sysClr val="window" lastClr="FFFFFF"/>
      </a:lt1>
      <a:dk2>
        <a:srgbClr val="2C3C43"/>
      </a:dk2>
      <a:lt2>
        <a:srgbClr val="EBEBEB"/>
      </a:lt2>
      <a:accent1>
        <a:srgbClr val="00843B"/>
      </a:accent1>
      <a:accent2>
        <a:srgbClr val="00843B"/>
      </a:accent2>
      <a:accent3>
        <a:srgbClr val="00843B"/>
      </a:accent3>
      <a:accent4>
        <a:srgbClr val="00843B"/>
      </a:accent4>
      <a:accent5>
        <a:srgbClr val="00843B"/>
      </a:accent5>
      <a:accent6>
        <a:srgbClr val="00843B"/>
      </a:accent6>
      <a:hlink>
        <a:srgbClr val="00843B"/>
      </a:hlink>
      <a:folHlink>
        <a:srgbClr val="00843B"/>
      </a:folHlink>
    </a:clrScheme>
    <a:fontScheme name="Custom 1">
      <a:majorFont>
        <a:latin typeface="Franklin Gothic Demi Cond"/>
        <a:ea typeface=""/>
        <a:cs typeface=""/>
      </a:majorFont>
      <a:minorFont>
        <a:latin typeface="Franklin Gothic Demi Cond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PA Theme" id="{6C700A76-8533-45F3-95A0-AC591CDAC530}" vid="{FB97C240-5AD4-4191-9978-AFE8BCCCC7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ICPA Theme</Template>
  <TotalTime>8261</TotalTime>
  <Words>701</Words>
  <Application>Microsoft Office PowerPoint</Application>
  <PresentationFormat>On-screen Show (4:3)</PresentationFormat>
  <Paragraphs>104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Franklin Gothic Demi Cond</vt:lpstr>
      <vt:lpstr>Wingdings 2</vt:lpstr>
      <vt:lpstr>ICPA Theme</vt:lpstr>
      <vt:lpstr>Industry’s Perspective on Stringless Paving in Iowa: Research, Trials &amp; Implementation</vt:lpstr>
      <vt:lpstr>Getting Started</vt:lpstr>
      <vt:lpstr>Getting Started</vt:lpstr>
      <vt:lpstr>Getting Started</vt:lpstr>
      <vt:lpstr>Next Steps</vt:lpstr>
      <vt:lpstr>2009 Projects</vt:lpstr>
      <vt:lpstr>2009 Projects</vt:lpstr>
      <vt:lpstr>2009 Projects</vt:lpstr>
      <vt:lpstr>2009 Projects</vt:lpstr>
      <vt:lpstr>2009 Projects</vt:lpstr>
      <vt:lpstr>2009 Projects</vt:lpstr>
      <vt:lpstr>2009 Projects</vt:lpstr>
      <vt:lpstr>Aftermath of 2009 Projects</vt:lpstr>
      <vt:lpstr>Aftermath of 2009 Projects</vt:lpstr>
      <vt:lpstr>Wide-scale Implementation</vt:lpstr>
      <vt:lpstr>Wide-scale Implementation</vt:lpstr>
      <vt:lpstr>Wide-scale Implementation</vt:lpstr>
      <vt:lpstr>Industry’s perspective</vt:lpstr>
      <vt:lpstr>Industry’s Perspective</vt:lpstr>
      <vt:lpstr>Industry’s Perspective</vt:lpstr>
      <vt:lpstr>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Stringless Paving in Iowa: Research, Trials and Implementation</dc:title>
  <dc:creator>Dan King</dc:creator>
  <cp:lastModifiedBy>Dan King</cp:lastModifiedBy>
  <cp:revision>54</cp:revision>
  <dcterms:created xsi:type="dcterms:W3CDTF">2019-05-17T19:52:24Z</dcterms:created>
  <dcterms:modified xsi:type="dcterms:W3CDTF">2019-05-23T13:40:42Z</dcterms:modified>
</cp:coreProperties>
</file>