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2" r:id="rId2"/>
    <p:sldId id="292" r:id="rId3"/>
    <p:sldId id="265" r:id="rId4"/>
    <p:sldId id="293" r:id="rId5"/>
    <p:sldId id="300" r:id="rId6"/>
    <p:sldId id="294" r:id="rId7"/>
    <p:sldId id="295" r:id="rId8"/>
    <p:sldId id="277" r:id="rId9"/>
    <p:sldId id="280" r:id="rId10"/>
    <p:sldId id="297" r:id="rId11"/>
    <p:sldId id="298" r:id="rId12"/>
    <p:sldId id="299" r:id="rId13"/>
    <p:sldId id="282" r:id="rId14"/>
    <p:sldId id="274" r:id="rId15"/>
    <p:sldId id="264" r:id="rId1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86" d="100"/>
          <a:sy n="86" d="100"/>
        </p:scale>
        <p:origin x="48"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41D438-BDE7-4601-8B18-8A7B90437CC4}" type="doc">
      <dgm:prSet loTypeId="urn:microsoft.com/office/officeart/2005/8/layout/process1" loCatId="process" qsTypeId="urn:microsoft.com/office/officeart/2005/8/quickstyle/simple1" qsCatId="simple" csTypeId="urn:microsoft.com/office/officeart/2005/8/colors/accent1_2" csCatId="accent1" phldr="1"/>
      <dgm:spPr/>
    </dgm:pt>
    <dgm:pt modelId="{5634122D-BE80-4F28-99A1-B52F1D75138B}">
      <dgm:prSet phldrT="[Text]" custT="1"/>
      <dgm:spPr>
        <a:solidFill>
          <a:srgbClr val="FFC000"/>
        </a:solidFill>
      </dgm:spPr>
      <dgm:t>
        <a:bodyPr/>
        <a:lstStyle/>
        <a:p>
          <a:r>
            <a:rPr lang="en-US" sz="2400" dirty="0">
              <a:solidFill>
                <a:schemeClr val="tx2"/>
              </a:solidFill>
            </a:rPr>
            <a:t>Literature Review</a:t>
          </a:r>
        </a:p>
      </dgm:t>
    </dgm:pt>
    <dgm:pt modelId="{F203222E-FF6D-4F79-A23F-CF0B928676F8}" type="parTrans" cxnId="{D29E4646-EAF6-4339-9A00-F53D7ADB64B1}">
      <dgm:prSet/>
      <dgm:spPr/>
      <dgm:t>
        <a:bodyPr/>
        <a:lstStyle/>
        <a:p>
          <a:endParaRPr lang="en-US"/>
        </a:p>
      </dgm:t>
    </dgm:pt>
    <dgm:pt modelId="{C79721AC-B2F7-4E56-AD6F-80369EC782A4}" type="sibTrans" cxnId="{D29E4646-EAF6-4339-9A00-F53D7ADB64B1}">
      <dgm:prSet/>
      <dgm:spPr/>
      <dgm:t>
        <a:bodyPr/>
        <a:lstStyle/>
        <a:p>
          <a:endParaRPr lang="en-US"/>
        </a:p>
      </dgm:t>
    </dgm:pt>
    <dgm:pt modelId="{C25D978B-E95E-454C-B07B-C8C8928EB751}">
      <dgm:prSet phldrT="[Text]" custT="1"/>
      <dgm:spPr>
        <a:solidFill>
          <a:srgbClr val="FFC000"/>
        </a:solidFill>
      </dgm:spPr>
      <dgm:t>
        <a:bodyPr/>
        <a:lstStyle/>
        <a:p>
          <a:pPr algn="ctr"/>
          <a:r>
            <a:rPr lang="en-US" sz="2400" dirty="0">
              <a:solidFill>
                <a:schemeClr val="tx2"/>
              </a:solidFill>
            </a:rPr>
            <a:t>Collect Data from NRRA      States</a:t>
          </a:r>
          <a:r>
            <a:rPr lang="en-US" sz="2500" dirty="0">
              <a:solidFill>
                <a:schemeClr val="tx2"/>
              </a:solidFill>
            </a:rPr>
            <a:t>	</a:t>
          </a:r>
        </a:p>
      </dgm:t>
    </dgm:pt>
    <dgm:pt modelId="{7D2C5C60-8D57-443D-B1C7-D4AA8929BB2E}" type="parTrans" cxnId="{209B983E-2D54-4E39-A284-F87251AA634F}">
      <dgm:prSet/>
      <dgm:spPr/>
      <dgm:t>
        <a:bodyPr/>
        <a:lstStyle/>
        <a:p>
          <a:endParaRPr lang="en-US"/>
        </a:p>
      </dgm:t>
    </dgm:pt>
    <dgm:pt modelId="{C24971A4-FFEB-4F96-9F88-D6B605DE638E}" type="sibTrans" cxnId="{209B983E-2D54-4E39-A284-F87251AA634F}">
      <dgm:prSet/>
      <dgm:spPr/>
      <dgm:t>
        <a:bodyPr/>
        <a:lstStyle/>
        <a:p>
          <a:endParaRPr lang="en-US"/>
        </a:p>
      </dgm:t>
    </dgm:pt>
    <dgm:pt modelId="{810D2657-6C51-49F7-A85F-860472271363}">
      <dgm:prSet phldrT="[Text]" custT="1"/>
      <dgm:spPr>
        <a:solidFill>
          <a:srgbClr val="FFC000"/>
        </a:solidFill>
      </dgm:spPr>
      <dgm:t>
        <a:bodyPr/>
        <a:lstStyle/>
        <a:p>
          <a:r>
            <a:rPr lang="en-US" sz="2400" dirty="0">
              <a:solidFill>
                <a:schemeClr val="tx2"/>
              </a:solidFill>
            </a:rPr>
            <a:t>Analysis of Data</a:t>
          </a:r>
        </a:p>
      </dgm:t>
    </dgm:pt>
    <dgm:pt modelId="{383D3021-1497-41BD-94BA-F28B2313CBE2}" type="parTrans" cxnId="{0BBD21D1-AC63-4B0A-865F-6B2469B22C09}">
      <dgm:prSet/>
      <dgm:spPr/>
      <dgm:t>
        <a:bodyPr/>
        <a:lstStyle/>
        <a:p>
          <a:endParaRPr lang="en-US"/>
        </a:p>
      </dgm:t>
    </dgm:pt>
    <dgm:pt modelId="{F4436A7B-4830-4C5A-8CF7-0163277FF698}" type="sibTrans" cxnId="{0BBD21D1-AC63-4B0A-865F-6B2469B22C09}">
      <dgm:prSet/>
      <dgm:spPr/>
      <dgm:t>
        <a:bodyPr/>
        <a:lstStyle/>
        <a:p>
          <a:endParaRPr lang="en-US"/>
        </a:p>
      </dgm:t>
    </dgm:pt>
    <dgm:pt modelId="{E0F1BA69-9068-45A1-8615-184201E15E5E}">
      <dgm:prSet custT="1"/>
      <dgm:spPr>
        <a:solidFill>
          <a:srgbClr val="FFC000"/>
        </a:solidFill>
      </dgm:spPr>
      <dgm:t>
        <a:bodyPr/>
        <a:lstStyle/>
        <a:p>
          <a:r>
            <a:rPr lang="en-US" sz="2400" dirty="0">
              <a:solidFill>
                <a:schemeClr val="tx2"/>
              </a:solidFill>
            </a:rPr>
            <a:t>Draft Final Report</a:t>
          </a:r>
        </a:p>
      </dgm:t>
    </dgm:pt>
    <dgm:pt modelId="{D55476F0-D849-4A49-8E1F-542058A4E0E5}" type="parTrans" cxnId="{67884855-1F11-4B18-A57A-0E1D74E0A428}">
      <dgm:prSet/>
      <dgm:spPr/>
      <dgm:t>
        <a:bodyPr/>
        <a:lstStyle/>
        <a:p>
          <a:endParaRPr lang="en-US"/>
        </a:p>
      </dgm:t>
    </dgm:pt>
    <dgm:pt modelId="{676ED509-4E04-40F3-A30A-1D974982AE01}" type="sibTrans" cxnId="{67884855-1F11-4B18-A57A-0E1D74E0A428}">
      <dgm:prSet/>
      <dgm:spPr/>
      <dgm:t>
        <a:bodyPr/>
        <a:lstStyle/>
        <a:p>
          <a:endParaRPr lang="en-US"/>
        </a:p>
      </dgm:t>
    </dgm:pt>
    <dgm:pt modelId="{D5C43923-D88F-4E2A-8893-BAD4CFFE8DE0}">
      <dgm:prSet custT="1"/>
      <dgm:spPr>
        <a:solidFill>
          <a:srgbClr val="FFC000"/>
        </a:solidFill>
      </dgm:spPr>
      <dgm:t>
        <a:bodyPr/>
        <a:lstStyle/>
        <a:p>
          <a:r>
            <a:rPr lang="en-US" sz="2400" dirty="0">
              <a:solidFill>
                <a:schemeClr val="tx2"/>
              </a:solidFill>
            </a:rPr>
            <a:t>Final Report</a:t>
          </a:r>
        </a:p>
      </dgm:t>
    </dgm:pt>
    <dgm:pt modelId="{7E79313F-6A31-45A9-ADAA-4CEC528998EA}" type="parTrans" cxnId="{B0B128BB-FE5F-43C5-8341-52E4DB53598A}">
      <dgm:prSet/>
      <dgm:spPr/>
      <dgm:t>
        <a:bodyPr/>
        <a:lstStyle/>
        <a:p>
          <a:endParaRPr lang="en-US"/>
        </a:p>
      </dgm:t>
    </dgm:pt>
    <dgm:pt modelId="{E2377634-2B5A-4608-82B5-FB48AB052267}" type="sibTrans" cxnId="{B0B128BB-FE5F-43C5-8341-52E4DB53598A}">
      <dgm:prSet/>
      <dgm:spPr/>
      <dgm:t>
        <a:bodyPr/>
        <a:lstStyle/>
        <a:p>
          <a:endParaRPr lang="en-US"/>
        </a:p>
      </dgm:t>
    </dgm:pt>
    <dgm:pt modelId="{ADC4186E-8016-450B-BC72-BB36929C9E5C}" type="pres">
      <dgm:prSet presAssocID="{C941D438-BDE7-4601-8B18-8A7B90437CC4}" presName="Name0" presStyleCnt="0">
        <dgm:presLayoutVars>
          <dgm:dir/>
          <dgm:resizeHandles val="exact"/>
        </dgm:presLayoutVars>
      </dgm:prSet>
      <dgm:spPr/>
    </dgm:pt>
    <dgm:pt modelId="{6AF8851A-6962-4492-9E5D-50120F553198}" type="pres">
      <dgm:prSet presAssocID="{5634122D-BE80-4F28-99A1-B52F1D75138B}" presName="node" presStyleLbl="node1" presStyleIdx="0" presStyleCnt="5" custScaleY="185606">
        <dgm:presLayoutVars>
          <dgm:bulletEnabled val="1"/>
        </dgm:presLayoutVars>
      </dgm:prSet>
      <dgm:spPr/>
    </dgm:pt>
    <dgm:pt modelId="{4EC66BD4-1AF4-41BA-97CF-D1A9DD61B99D}" type="pres">
      <dgm:prSet presAssocID="{C79721AC-B2F7-4E56-AD6F-80369EC782A4}" presName="sibTrans" presStyleLbl="sibTrans2D1" presStyleIdx="0" presStyleCnt="4"/>
      <dgm:spPr/>
    </dgm:pt>
    <dgm:pt modelId="{C5D9E7CE-ED6E-4713-A228-C771FE15268A}" type="pres">
      <dgm:prSet presAssocID="{C79721AC-B2F7-4E56-AD6F-80369EC782A4}" presName="connectorText" presStyleLbl="sibTrans2D1" presStyleIdx="0" presStyleCnt="4"/>
      <dgm:spPr/>
    </dgm:pt>
    <dgm:pt modelId="{1714B37C-67F1-481C-B7DA-A5897847AD76}" type="pres">
      <dgm:prSet presAssocID="{C25D978B-E95E-454C-B07B-C8C8928EB751}" presName="node" presStyleLbl="node1" presStyleIdx="1" presStyleCnt="5" custScaleY="181277">
        <dgm:presLayoutVars>
          <dgm:bulletEnabled val="1"/>
        </dgm:presLayoutVars>
      </dgm:prSet>
      <dgm:spPr/>
    </dgm:pt>
    <dgm:pt modelId="{18872990-0D73-4218-B292-F420B2EE3D0C}" type="pres">
      <dgm:prSet presAssocID="{C24971A4-FFEB-4F96-9F88-D6B605DE638E}" presName="sibTrans" presStyleLbl="sibTrans2D1" presStyleIdx="1" presStyleCnt="4"/>
      <dgm:spPr/>
    </dgm:pt>
    <dgm:pt modelId="{0A249C52-01A5-49BC-BF8B-34427CD78853}" type="pres">
      <dgm:prSet presAssocID="{C24971A4-FFEB-4F96-9F88-D6B605DE638E}" presName="connectorText" presStyleLbl="sibTrans2D1" presStyleIdx="1" presStyleCnt="4"/>
      <dgm:spPr/>
    </dgm:pt>
    <dgm:pt modelId="{69DE294A-787A-4B78-913E-BB1F5E1D8C67}" type="pres">
      <dgm:prSet presAssocID="{810D2657-6C51-49F7-A85F-860472271363}" presName="node" presStyleLbl="node1" presStyleIdx="2" presStyleCnt="5" custScaleY="182359">
        <dgm:presLayoutVars>
          <dgm:bulletEnabled val="1"/>
        </dgm:presLayoutVars>
      </dgm:prSet>
      <dgm:spPr/>
    </dgm:pt>
    <dgm:pt modelId="{6A1E9DBC-75A0-42A2-9330-A506524798D9}" type="pres">
      <dgm:prSet presAssocID="{F4436A7B-4830-4C5A-8CF7-0163277FF698}" presName="sibTrans" presStyleLbl="sibTrans2D1" presStyleIdx="2" presStyleCnt="4"/>
      <dgm:spPr/>
    </dgm:pt>
    <dgm:pt modelId="{02B54C75-1081-4365-82EE-57A5850C9C69}" type="pres">
      <dgm:prSet presAssocID="{F4436A7B-4830-4C5A-8CF7-0163277FF698}" presName="connectorText" presStyleLbl="sibTrans2D1" presStyleIdx="2" presStyleCnt="4"/>
      <dgm:spPr/>
    </dgm:pt>
    <dgm:pt modelId="{A0CBDC1A-4F08-4B3A-8A9D-B2E73A98BA1A}" type="pres">
      <dgm:prSet presAssocID="{E0F1BA69-9068-45A1-8615-184201E15E5E}" presName="node" presStyleLbl="node1" presStyleIdx="3" presStyleCnt="5" custScaleY="181277" custLinFactNeighborY="0">
        <dgm:presLayoutVars>
          <dgm:bulletEnabled val="1"/>
        </dgm:presLayoutVars>
      </dgm:prSet>
      <dgm:spPr/>
    </dgm:pt>
    <dgm:pt modelId="{0FF172BC-367E-4CB3-8D2F-64C2BB85A2FE}" type="pres">
      <dgm:prSet presAssocID="{676ED509-4E04-40F3-A30A-1D974982AE01}" presName="sibTrans" presStyleLbl="sibTrans2D1" presStyleIdx="3" presStyleCnt="4"/>
      <dgm:spPr/>
    </dgm:pt>
    <dgm:pt modelId="{53F1F3F7-D4CA-4EB9-A492-D0904CE72AFD}" type="pres">
      <dgm:prSet presAssocID="{676ED509-4E04-40F3-A30A-1D974982AE01}" presName="connectorText" presStyleLbl="sibTrans2D1" presStyleIdx="3" presStyleCnt="4"/>
      <dgm:spPr/>
    </dgm:pt>
    <dgm:pt modelId="{E1558748-69BF-48CC-B7D1-DE8446F9837E}" type="pres">
      <dgm:prSet presAssocID="{D5C43923-D88F-4E2A-8893-BAD4CFFE8DE0}" presName="node" presStyleLbl="node1" presStyleIdx="4" presStyleCnt="5" custScaleY="181277">
        <dgm:presLayoutVars>
          <dgm:bulletEnabled val="1"/>
        </dgm:presLayoutVars>
      </dgm:prSet>
      <dgm:spPr/>
    </dgm:pt>
  </dgm:ptLst>
  <dgm:cxnLst>
    <dgm:cxn modelId="{9CAFC600-61B0-4042-A173-BC1B42288982}" type="presOf" srcId="{C24971A4-FFEB-4F96-9F88-D6B605DE638E}" destId="{0A249C52-01A5-49BC-BF8B-34427CD78853}" srcOrd="1" destOrd="0" presId="urn:microsoft.com/office/officeart/2005/8/layout/process1"/>
    <dgm:cxn modelId="{9616C129-FA1C-4650-8305-7D1DA8AF8926}" type="presOf" srcId="{F4436A7B-4830-4C5A-8CF7-0163277FF698}" destId="{6A1E9DBC-75A0-42A2-9330-A506524798D9}" srcOrd="0" destOrd="0" presId="urn:microsoft.com/office/officeart/2005/8/layout/process1"/>
    <dgm:cxn modelId="{5E6FC52C-2DA5-40EA-A2EE-F7E34DB16593}" type="presOf" srcId="{D5C43923-D88F-4E2A-8893-BAD4CFFE8DE0}" destId="{E1558748-69BF-48CC-B7D1-DE8446F9837E}" srcOrd="0" destOrd="0" presId="urn:microsoft.com/office/officeart/2005/8/layout/process1"/>
    <dgm:cxn modelId="{4E307F31-F22F-4A7C-8008-773FFA7828A6}" type="presOf" srcId="{C79721AC-B2F7-4E56-AD6F-80369EC782A4}" destId="{C5D9E7CE-ED6E-4713-A228-C771FE15268A}" srcOrd="1" destOrd="0" presId="urn:microsoft.com/office/officeart/2005/8/layout/process1"/>
    <dgm:cxn modelId="{A54E6A3A-5556-434C-B6C8-34968D896FC2}" type="presOf" srcId="{C941D438-BDE7-4601-8B18-8A7B90437CC4}" destId="{ADC4186E-8016-450B-BC72-BB36929C9E5C}" srcOrd="0" destOrd="0" presId="urn:microsoft.com/office/officeart/2005/8/layout/process1"/>
    <dgm:cxn modelId="{A03C9A3B-9659-404A-B7C4-77413FC43C6A}" type="presOf" srcId="{676ED509-4E04-40F3-A30A-1D974982AE01}" destId="{53F1F3F7-D4CA-4EB9-A492-D0904CE72AFD}" srcOrd="1" destOrd="0" presId="urn:microsoft.com/office/officeart/2005/8/layout/process1"/>
    <dgm:cxn modelId="{209B983E-2D54-4E39-A284-F87251AA634F}" srcId="{C941D438-BDE7-4601-8B18-8A7B90437CC4}" destId="{C25D978B-E95E-454C-B07B-C8C8928EB751}" srcOrd="1" destOrd="0" parTransId="{7D2C5C60-8D57-443D-B1C7-D4AA8929BB2E}" sibTransId="{C24971A4-FFEB-4F96-9F88-D6B605DE638E}"/>
    <dgm:cxn modelId="{D29E4646-EAF6-4339-9A00-F53D7ADB64B1}" srcId="{C941D438-BDE7-4601-8B18-8A7B90437CC4}" destId="{5634122D-BE80-4F28-99A1-B52F1D75138B}" srcOrd="0" destOrd="0" parTransId="{F203222E-FF6D-4F79-A23F-CF0B928676F8}" sibTransId="{C79721AC-B2F7-4E56-AD6F-80369EC782A4}"/>
    <dgm:cxn modelId="{67884855-1F11-4B18-A57A-0E1D74E0A428}" srcId="{C941D438-BDE7-4601-8B18-8A7B90437CC4}" destId="{E0F1BA69-9068-45A1-8615-184201E15E5E}" srcOrd="3" destOrd="0" parTransId="{D55476F0-D849-4A49-8E1F-542058A4E0E5}" sibTransId="{676ED509-4E04-40F3-A30A-1D974982AE01}"/>
    <dgm:cxn modelId="{D35A1D8C-052C-4AA0-B382-3A039CFA3180}" type="presOf" srcId="{C24971A4-FFEB-4F96-9F88-D6B605DE638E}" destId="{18872990-0D73-4218-B292-F420B2EE3D0C}" srcOrd="0" destOrd="0" presId="urn:microsoft.com/office/officeart/2005/8/layout/process1"/>
    <dgm:cxn modelId="{88EE7092-6671-4BA0-9813-C91125056C04}" type="presOf" srcId="{676ED509-4E04-40F3-A30A-1D974982AE01}" destId="{0FF172BC-367E-4CB3-8D2F-64C2BB85A2FE}" srcOrd="0" destOrd="0" presId="urn:microsoft.com/office/officeart/2005/8/layout/process1"/>
    <dgm:cxn modelId="{F79AEA97-9A48-4810-8164-C0AEDFD91DCB}" type="presOf" srcId="{E0F1BA69-9068-45A1-8615-184201E15E5E}" destId="{A0CBDC1A-4F08-4B3A-8A9D-B2E73A98BA1A}" srcOrd="0" destOrd="0" presId="urn:microsoft.com/office/officeart/2005/8/layout/process1"/>
    <dgm:cxn modelId="{C22E7EAE-57D1-4ECC-93AB-75917603A1BB}" type="presOf" srcId="{C79721AC-B2F7-4E56-AD6F-80369EC782A4}" destId="{4EC66BD4-1AF4-41BA-97CF-D1A9DD61B99D}" srcOrd="0" destOrd="0" presId="urn:microsoft.com/office/officeart/2005/8/layout/process1"/>
    <dgm:cxn modelId="{B0B128BB-FE5F-43C5-8341-52E4DB53598A}" srcId="{C941D438-BDE7-4601-8B18-8A7B90437CC4}" destId="{D5C43923-D88F-4E2A-8893-BAD4CFFE8DE0}" srcOrd="4" destOrd="0" parTransId="{7E79313F-6A31-45A9-ADAA-4CEC528998EA}" sibTransId="{E2377634-2B5A-4608-82B5-FB48AB052267}"/>
    <dgm:cxn modelId="{0BBD21D1-AC63-4B0A-865F-6B2469B22C09}" srcId="{C941D438-BDE7-4601-8B18-8A7B90437CC4}" destId="{810D2657-6C51-49F7-A85F-860472271363}" srcOrd="2" destOrd="0" parTransId="{383D3021-1497-41BD-94BA-F28B2313CBE2}" sibTransId="{F4436A7B-4830-4C5A-8CF7-0163277FF698}"/>
    <dgm:cxn modelId="{E7C95CD3-711C-48E7-B3F5-C903F9EC5B9C}" type="presOf" srcId="{810D2657-6C51-49F7-A85F-860472271363}" destId="{69DE294A-787A-4B78-913E-BB1F5E1D8C67}" srcOrd="0" destOrd="0" presId="urn:microsoft.com/office/officeart/2005/8/layout/process1"/>
    <dgm:cxn modelId="{1B7325E3-5001-4F00-8CB0-992140CA7C34}" type="presOf" srcId="{C25D978B-E95E-454C-B07B-C8C8928EB751}" destId="{1714B37C-67F1-481C-B7DA-A5897847AD76}" srcOrd="0" destOrd="0" presId="urn:microsoft.com/office/officeart/2005/8/layout/process1"/>
    <dgm:cxn modelId="{7D5332E4-082E-47E9-B4AA-378C14FCD7A4}" type="presOf" srcId="{F4436A7B-4830-4C5A-8CF7-0163277FF698}" destId="{02B54C75-1081-4365-82EE-57A5850C9C69}" srcOrd="1" destOrd="0" presId="urn:microsoft.com/office/officeart/2005/8/layout/process1"/>
    <dgm:cxn modelId="{BA7203FE-8F5F-4F6E-8CF8-6EB443912B42}" type="presOf" srcId="{5634122D-BE80-4F28-99A1-B52F1D75138B}" destId="{6AF8851A-6962-4492-9E5D-50120F553198}" srcOrd="0" destOrd="0" presId="urn:microsoft.com/office/officeart/2005/8/layout/process1"/>
    <dgm:cxn modelId="{2EAE8FBC-7D40-4807-BC25-CAB2A9F23E97}" type="presParOf" srcId="{ADC4186E-8016-450B-BC72-BB36929C9E5C}" destId="{6AF8851A-6962-4492-9E5D-50120F553198}" srcOrd="0" destOrd="0" presId="urn:microsoft.com/office/officeart/2005/8/layout/process1"/>
    <dgm:cxn modelId="{37F9DD0C-2B65-4588-A236-9B34E3D32038}" type="presParOf" srcId="{ADC4186E-8016-450B-BC72-BB36929C9E5C}" destId="{4EC66BD4-1AF4-41BA-97CF-D1A9DD61B99D}" srcOrd="1" destOrd="0" presId="urn:microsoft.com/office/officeart/2005/8/layout/process1"/>
    <dgm:cxn modelId="{067ACF97-9798-4F04-9E14-8FCC53CC8FC3}" type="presParOf" srcId="{4EC66BD4-1AF4-41BA-97CF-D1A9DD61B99D}" destId="{C5D9E7CE-ED6E-4713-A228-C771FE15268A}" srcOrd="0" destOrd="0" presId="urn:microsoft.com/office/officeart/2005/8/layout/process1"/>
    <dgm:cxn modelId="{179B9B2A-FB19-4C47-B020-65E5D6D4DDF3}" type="presParOf" srcId="{ADC4186E-8016-450B-BC72-BB36929C9E5C}" destId="{1714B37C-67F1-481C-B7DA-A5897847AD76}" srcOrd="2" destOrd="0" presId="urn:microsoft.com/office/officeart/2005/8/layout/process1"/>
    <dgm:cxn modelId="{B508ADA9-C408-4706-8D4D-2983A7B6057B}" type="presParOf" srcId="{ADC4186E-8016-450B-BC72-BB36929C9E5C}" destId="{18872990-0D73-4218-B292-F420B2EE3D0C}" srcOrd="3" destOrd="0" presId="urn:microsoft.com/office/officeart/2005/8/layout/process1"/>
    <dgm:cxn modelId="{0075DA2E-4ED4-4DC4-A7F8-22C6392279B9}" type="presParOf" srcId="{18872990-0D73-4218-B292-F420B2EE3D0C}" destId="{0A249C52-01A5-49BC-BF8B-34427CD78853}" srcOrd="0" destOrd="0" presId="urn:microsoft.com/office/officeart/2005/8/layout/process1"/>
    <dgm:cxn modelId="{336AA5E0-6D1C-4CAC-9E22-4907A91F30A1}" type="presParOf" srcId="{ADC4186E-8016-450B-BC72-BB36929C9E5C}" destId="{69DE294A-787A-4B78-913E-BB1F5E1D8C67}" srcOrd="4" destOrd="0" presId="urn:microsoft.com/office/officeart/2005/8/layout/process1"/>
    <dgm:cxn modelId="{8F71133A-9633-4E2D-9457-A65A956A5C5B}" type="presParOf" srcId="{ADC4186E-8016-450B-BC72-BB36929C9E5C}" destId="{6A1E9DBC-75A0-42A2-9330-A506524798D9}" srcOrd="5" destOrd="0" presId="urn:microsoft.com/office/officeart/2005/8/layout/process1"/>
    <dgm:cxn modelId="{1D963772-1FB4-40A9-8E2A-68FCD19883DA}" type="presParOf" srcId="{6A1E9DBC-75A0-42A2-9330-A506524798D9}" destId="{02B54C75-1081-4365-82EE-57A5850C9C69}" srcOrd="0" destOrd="0" presId="urn:microsoft.com/office/officeart/2005/8/layout/process1"/>
    <dgm:cxn modelId="{9FBA62A1-F50C-4C12-A6D2-3837EBD5EFB8}" type="presParOf" srcId="{ADC4186E-8016-450B-BC72-BB36929C9E5C}" destId="{A0CBDC1A-4F08-4B3A-8A9D-B2E73A98BA1A}" srcOrd="6" destOrd="0" presId="urn:microsoft.com/office/officeart/2005/8/layout/process1"/>
    <dgm:cxn modelId="{E9617418-8CF7-49F3-814B-BE41BD1D8984}" type="presParOf" srcId="{ADC4186E-8016-450B-BC72-BB36929C9E5C}" destId="{0FF172BC-367E-4CB3-8D2F-64C2BB85A2FE}" srcOrd="7" destOrd="0" presId="urn:microsoft.com/office/officeart/2005/8/layout/process1"/>
    <dgm:cxn modelId="{45ACA02F-FEB0-4B0B-8D14-9BC814272CCC}" type="presParOf" srcId="{0FF172BC-367E-4CB3-8D2F-64C2BB85A2FE}" destId="{53F1F3F7-D4CA-4EB9-A492-D0904CE72AFD}" srcOrd="0" destOrd="0" presId="urn:microsoft.com/office/officeart/2005/8/layout/process1"/>
    <dgm:cxn modelId="{32CE8764-C1AC-4DD6-896A-DEF427342B4B}" type="presParOf" srcId="{ADC4186E-8016-450B-BC72-BB36929C9E5C}" destId="{E1558748-69BF-48CC-B7D1-DE8446F9837E}"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8851A-6962-4492-9E5D-50120F553198}">
      <dsp:nvSpPr>
        <dsp:cNvPr id="0" name=""/>
        <dsp:cNvSpPr/>
      </dsp:nvSpPr>
      <dsp:spPr>
        <a:xfrm>
          <a:off x="5534" y="1171887"/>
          <a:ext cx="1715652" cy="3074892"/>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2"/>
              </a:solidFill>
            </a:rPr>
            <a:t>Literature Review</a:t>
          </a:r>
        </a:p>
      </dsp:txBody>
      <dsp:txXfrm>
        <a:off x="55784" y="1222137"/>
        <a:ext cx="1615152" cy="2974392"/>
      </dsp:txXfrm>
    </dsp:sp>
    <dsp:sp modelId="{4EC66BD4-1AF4-41BA-97CF-D1A9DD61B99D}">
      <dsp:nvSpPr>
        <dsp:cNvPr id="0" name=""/>
        <dsp:cNvSpPr/>
      </dsp:nvSpPr>
      <dsp:spPr>
        <a:xfrm>
          <a:off x="1892752" y="2496592"/>
          <a:ext cx="363718" cy="425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892752" y="2581688"/>
        <a:ext cx="254603" cy="255289"/>
      </dsp:txXfrm>
    </dsp:sp>
    <dsp:sp modelId="{1714B37C-67F1-481C-B7DA-A5897847AD76}">
      <dsp:nvSpPr>
        <dsp:cNvPr id="0" name=""/>
        <dsp:cNvSpPr/>
      </dsp:nvSpPr>
      <dsp:spPr>
        <a:xfrm>
          <a:off x="2407448" y="1207746"/>
          <a:ext cx="1715652" cy="3003174"/>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2"/>
              </a:solidFill>
            </a:rPr>
            <a:t>Collect Data from NRRA      States</a:t>
          </a:r>
          <a:r>
            <a:rPr lang="en-US" sz="2500" kern="1200" dirty="0">
              <a:solidFill>
                <a:schemeClr val="tx2"/>
              </a:solidFill>
            </a:rPr>
            <a:t>	</a:t>
          </a:r>
        </a:p>
      </dsp:txBody>
      <dsp:txXfrm>
        <a:off x="2457698" y="1257996"/>
        <a:ext cx="1615152" cy="2902674"/>
      </dsp:txXfrm>
    </dsp:sp>
    <dsp:sp modelId="{18872990-0D73-4218-B292-F420B2EE3D0C}">
      <dsp:nvSpPr>
        <dsp:cNvPr id="0" name=""/>
        <dsp:cNvSpPr/>
      </dsp:nvSpPr>
      <dsp:spPr>
        <a:xfrm>
          <a:off x="4294665" y="2496592"/>
          <a:ext cx="363718" cy="425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294665" y="2581688"/>
        <a:ext cx="254603" cy="255289"/>
      </dsp:txXfrm>
    </dsp:sp>
    <dsp:sp modelId="{69DE294A-787A-4B78-913E-BB1F5E1D8C67}">
      <dsp:nvSpPr>
        <dsp:cNvPr id="0" name=""/>
        <dsp:cNvSpPr/>
      </dsp:nvSpPr>
      <dsp:spPr>
        <a:xfrm>
          <a:off x="4809361" y="1198783"/>
          <a:ext cx="1715652" cy="3021099"/>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2"/>
              </a:solidFill>
            </a:rPr>
            <a:t>Analysis of Data</a:t>
          </a:r>
        </a:p>
      </dsp:txBody>
      <dsp:txXfrm>
        <a:off x="4859611" y="1249033"/>
        <a:ext cx="1615152" cy="2920599"/>
      </dsp:txXfrm>
    </dsp:sp>
    <dsp:sp modelId="{6A1E9DBC-75A0-42A2-9330-A506524798D9}">
      <dsp:nvSpPr>
        <dsp:cNvPr id="0" name=""/>
        <dsp:cNvSpPr/>
      </dsp:nvSpPr>
      <dsp:spPr>
        <a:xfrm>
          <a:off x="6696579" y="2496592"/>
          <a:ext cx="363718" cy="425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696579" y="2581688"/>
        <a:ext cx="254603" cy="255289"/>
      </dsp:txXfrm>
    </dsp:sp>
    <dsp:sp modelId="{A0CBDC1A-4F08-4B3A-8A9D-B2E73A98BA1A}">
      <dsp:nvSpPr>
        <dsp:cNvPr id="0" name=""/>
        <dsp:cNvSpPr/>
      </dsp:nvSpPr>
      <dsp:spPr>
        <a:xfrm>
          <a:off x="7211275" y="1207746"/>
          <a:ext cx="1715652" cy="3003174"/>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2"/>
              </a:solidFill>
            </a:rPr>
            <a:t>Draft Final Report</a:t>
          </a:r>
        </a:p>
      </dsp:txBody>
      <dsp:txXfrm>
        <a:off x="7261525" y="1257996"/>
        <a:ext cx="1615152" cy="2902674"/>
      </dsp:txXfrm>
    </dsp:sp>
    <dsp:sp modelId="{0FF172BC-367E-4CB3-8D2F-64C2BB85A2FE}">
      <dsp:nvSpPr>
        <dsp:cNvPr id="0" name=""/>
        <dsp:cNvSpPr/>
      </dsp:nvSpPr>
      <dsp:spPr>
        <a:xfrm>
          <a:off x="9098493" y="2496592"/>
          <a:ext cx="363718" cy="425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9098493" y="2581688"/>
        <a:ext cx="254603" cy="255289"/>
      </dsp:txXfrm>
    </dsp:sp>
    <dsp:sp modelId="{E1558748-69BF-48CC-B7D1-DE8446F9837E}">
      <dsp:nvSpPr>
        <dsp:cNvPr id="0" name=""/>
        <dsp:cNvSpPr/>
      </dsp:nvSpPr>
      <dsp:spPr>
        <a:xfrm>
          <a:off x="9613189" y="1207746"/>
          <a:ext cx="1715652" cy="3003174"/>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2"/>
              </a:solidFill>
            </a:rPr>
            <a:t>Final Report</a:t>
          </a:r>
        </a:p>
      </dsp:txBody>
      <dsp:txXfrm>
        <a:off x="9663439" y="1257996"/>
        <a:ext cx="1615152" cy="290267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8B64752-79B7-43E1-A6F5-C16CE297D716}" type="datetimeFigureOut">
              <a:rPr lang="en-US" smtClean="0"/>
              <a:t>5/21/2019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90D3C2B-0D2C-4E61-A32F-D82A7A7A65AE}" type="slidenum">
              <a:rPr lang="en-US" smtClean="0"/>
              <a:t>‹#›</a:t>
            </a:fld>
            <a:endParaRPr lang="en-US"/>
          </a:p>
        </p:txBody>
      </p:sp>
    </p:spTree>
    <p:extLst>
      <p:ext uri="{BB962C8B-B14F-4D97-AF65-F5344CB8AC3E}">
        <p14:creationId xmlns:p14="http://schemas.microsoft.com/office/powerpoint/2010/main" val="3376717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C9D88-D561-4A4C-B826-761CB7D1D67F}" type="slidenum">
              <a:rPr lang="en-US" smtClean="0"/>
              <a:t>15</a:t>
            </a:fld>
            <a:endParaRPr lang="en-US"/>
          </a:p>
        </p:txBody>
      </p:sp>
    </p:spTree>
    <p:extLst>
      <p:ext uri="{BB962C8B-B14F-4D97-AF65-F5344CB8AC3E}">
        <p14:creationId xmlns:p14="http://schemas.microsoft.com/office/powerpoint/2010/main" val="70536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1727200" y="2057400"/>
            <a:ext cx="883920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4"/>
          </p:nvPr>
        </p:nvSpPr>
        <p:spPr>
          <a:xfrm>
            <a:off x="203200" y="152400"/>
            <a:ext cx="4368800" cy="1524000"/>
          </a:xfrm>
        </p:spPr>
        <p:txBody>
          <a:bodyPr/>
          <a:lstStyle/>
          <a:p>
            <a:endParaRPr lang="en-US" dirty="0"/>
          </a:p>
        </p:txBody>
      </p:sp>
      <p:sp>
        <p:nvSpPr>
          <p:cNvPr id="13" name="Picture Placeholder 12"/>
          <p:cNvSpPr>
            <a:spLocks noGrp="1"/>
          </p:cNvSpPr>
          <p:nvPr>
            <p:ph type="pic" sz="quarter" idx="15"/>
          </p:nvPr>
        </p:nvSpPr>
        <p:spPr>
          <a:xfrm>
            <a:off x="4165600" y="6096000"/>
            <a:ext cx="7721600" cy="609600"/>
          </a:xfrm>
        </p:spPr>
        <p:txBody>
          <a:bodyPr/>
          <a:lstStyle/>
          <a:p>
            <a:endParaRPr lang="en-US"/>
          </a:p>
        </p:txBody>
      </p:sp>
    </p:spTree>
    <p:extLst>
      <p:ext uri="{BB962C8B-B14F-4D97-AF65-F5344CB8AC3E}">
        <p14:creationId xmlns:p14="http://schemas.microsoft.com/office/powerpoint/2010/main" val="1099071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4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908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81EBA4-04E4-4910-AB82-DC9710F83B9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D09A0-7E40-4B97-A1E6-224F519BD5A8}" type="slidenum">
              <a:rPr lang="en-US" smtClean="0"/>
              <a:t>‹#›</a:t>
            </a:fld>
            <a:endParaRPr lang="en-US"/>
          </a:p>
        </p:txBody>
      </p:sp>
    </p:spTree>
    <p:extLst>
      <p:ext uri="{BB962C8B-B14F-4D97-AF65-F5344CB8AC3E}">
        <p14:creationId xmlns:p14="http://schemas.microsoft.com/office/powerpoint/2010/main" val="3712585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lvl1pPr>
              <a:defRPr/>
            </a:lvl1pPr>
          </a:lstStyle>
          <a:p>
            <a:pPr lvl="0"/>
            <a:r>
              <a:rPr lang="en-US" dirty="0" err="1"/>
              <a:t>hjgjghjj</a:t>
            </a:r>
            <a:endParaRPr lang="en-US" dirty="0"/>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37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088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CB1D97-6C5F-4F61-A044-A8401EA77418}" type="datetimeFigureOut">
              <a:rPr lang="en-US" smtClean="0">
                <a:solidFill>
                  <a:prstClr val="black">
                    <a:tint val="75000"/>
                  </a:prstClr>
                </a:solidFill>
              </a:rPr>
              <a:pPr/>
              <a:t>5/21/2019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121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CB1D97-6C5F-4F61-A044-A8401EA77418}" type="datetimeFigureOut">
              <a:rPr lang="en-US" smtClean="0">
                <a:solidFill>
                  <a:prstClr val="black">
                    <a:tint val="75000"/>
                  </a:prstClr>
                </a:solidFill>
              </a:rPr>
              <a:pPr/>
              <a:t>5/21/2019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36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CB1D97-6C5F-4F61-A044-A8401EA77418}" type="datetimeFigureOut">
              <a:rPr lang="en-US" smtClean="0">
                <a:solidFill>
                  <a:prstClr val="black">
                    <a:tint val="75000"/>
                  </a:prstClr>
                </a:solidFill>
              </a:rPr>
              <a:pPr/>
              <a:t>5/21/2019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874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B1D97-6C5F-4F61-A044-A8401EA77418}" type="datetimeFigureOut">
              <a:rPr lang="en-US" smtClean="0">
                <a:solidFill>
                  <a:prstClr val="black">
                    <a:tint val="75000"/>
                  </a:prstClr>
                </a:solidFill>
              </a:rPr>
              <a:pPr/>
              <a:t>5/21/2019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615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CB1D97-6C5F-4F61-A044-A8401EA77418}" type="datetimeFigureOut">
              <a:rPr lang="en-US" smtClean="0">
                <a:solidFill>
                  <a:prstClr val="black">
                    <a:tint val="75000"/>
                  </a:prstClr>
                </a:solidFill>
              </a:rPr>
              <a:pPr/>
              <a:t>5/21/2019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101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CB1D97-6C5F-4F61-A044-A8401EA77418}" type="datetimeFigureOut">
              <a:rPr lang="en-US" smtClean="0">
                <a:solidFill>
                  <a:prstClr val="black">
                    <a:tint val="75000"/>
                  </a:prstClr>
                </a:solidFill>
              </a:rPr>
              <a:pPr/>
              <a:t>5/21/2019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219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B1D97-6C5F-4F61-A044-A8401EA77418}" type="datetimeFigureOut">
              <a:rPr lang="en-US" smtClean="0">
                <a:solidFill>
                  <a:prstClr val="black">
                    <a:tint val="75000"/>
                  </a:prstClr>
                </a:solidFill>
              </a:rPr>
              <a:pPr/>
              <a:t>5/21/2019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2162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Jkorzilius@srfconsulting.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3" Type="http://schemas.openxmlformats.org/officeDocument/2006/relationships/image" Target="../media/image16.jpe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jpeg"/><Relationship Id="rId3" Type="http://schemas.openxmlformats.org/officeDocument/2006/relationships/image" Target="../media/image6.jpeg"/><Relationship Id="rId21" Type="http://schemas.openxmlformats.org/officeDocument/2006/relationships/image" Target="../media/image24.png"/><Relationship Id="rId34" Type="http://schemas.openxmlformats.org/officeDocument/2006/relationships/image" Target="../media/image37.jpg"/><Relationship Id="rId42" Type="http://schemas.openxmlformats.org/officeDocument/2006/relationships/image" Target="../media/image45.jpeg"/><Relationship Id="rId47" Type="http://schemas.openxmlformats.org/officeDocument/2006/relationships/image" Target="../media/image50.jpeg"/><Relationship Id="rId50" Type="http://schemas.openxmlformats.org/officeDocument/2006/relationships/image" Target="../media/image53.png"/><Relationship Id="rId7" Type="http://schemas.openxmlformats.org/officeDocument/2006/relationships/image" Target="../media/image10.png"/><Relationship Id="rId12" Type="http://schemas.openxmlformats.org/officeDocument/2006/relationships/image" Target="../media/image15.jpeg"/><Relationship Id="rId17" Type="http://schemas.openxmlformats.org/officeDocument/2006/relationships/image" Target="../media/image20.png"/><Relationship Id="rId25" Type="http://schemas.openxmlformats.org/officeDocument/2006/relationships/image" Target="../media/image28.jpeg"/><Relationship Id="rId33" Type="http://schemas.openxmlformats.org/officeDocument/2006/relationships/image" Target="../media/image36.jpeg"/><Relationship Id="rId38" Type="http://schemas.openxmlformats.org/officeDocument/2006/relationships/image" Target="../media/image41.jpeg"/><Relationship Id="rId46" Type="http://schemas.openxmlformats.org/officeDocument/2006/relationships/image" Target="../media/image49.jpeg"/><Relationship Id="rId2" Type="http://schemas.openxmlformats.org/officeDocument/2006/relationships/notesSlide" Target="../notesSlides/notesSlide1.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41" Type="http://schemas.openxmlformats.org/officeDocument/2006/relationships/image" Target="../media/image44.jpe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jpg"/><Relationship Id="rId37" Type="http://schemas.openxmlformats.org/officeDocument/2006/relationships/image" Target="../media/image40.png"/><Relationship Id="rId40" Type="http://schemas.openxmlformats.org/officeDocument/2006/relationships/image" Target="../media/image43.jpeg"/><Relationship Id="rId45" Type="http://schemas.openxmlformats.org/officeDocument/2006/relationships/image" Target="../media/image48.png"/><Relationship Id="rId5" Type="http://schemas.openxmlformats.org/officeDocument/2006/relationships/image" Target="../media/image8.jpeg"/><Relationship Id="rId15" Type="http://schemas.openxmlformats.org/officeDocument/2006/relationships/image" Target="../media/image18.png"/><Relationship Id="rId23" Type="http://schemas.openxmlformats.org/officeDocument/2006/relationships/image" Target="../media/image26.jpeg"/><Relationship Id="rId28" Type="http://schemas.openxmlformats.org/officeDocument/2006/relationships/image" Target="../media/image31.png"/><Relationship Id="rId36" Type="http://schemas.openxmlformats.org/officeDocument/2006/relationships/image" Target="../media/image39.jpg"/><Relationship Id="rId49" Type="http://schemas.openxmlformats.org/officeDocument/2006/relationships/image" Target="../media/image52.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4" Type="http://schemas.openxmlformats.org/officeDocument/2006/relationships/image" Target="../media/image47.jpeg"/><Relationship Id="rId52" Type="http://schemas.openxmlformats.org/officeDocument/2006/relationships/image" Target="../media/image55.jp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 Id="rId22" Type="http://schemas.openxmlformats.org/officeDocument/2006/relationships/image" Target="../media/image25.png"/><Relationship Id="rId27" Type="http://schemas.openxmlformats.org/officeDocument/2006/relationships/image" Target="../media/image30.jpg"/><Relationship Id="rId30" Type="http://schemas.openxmlformats.org/officeDocument/2006/relationships/image" Target="../media/image33.png"/><Relationship Id="rId35" Type="http://schemas.openxmlformats.org/officeDocument/2006/relationships/image" Target="../media/image38.jpeg"/><Relationship Id="rId43" Type="http://schemas.openxmlformats.org/officeDocument/2006/relationships/image" Target="../media/image46.jpeg"/><Relationship Id="rId48" Type="http://schemas.openxmlformats.org/officeDocument/2006/relationships/image" Target="../media/image51.jpeg"/><Relationship Id="rId8" Type="http://schemas.openxmlformats.org/officeDocument/2006/relationships/image" Target="../media/image11.png"/><Relationship Id="rId51" Type="http://schemas.openxmlformats.org/officeDocument/2006/relationships/image" Target="../media/image5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1</a:t>
            </a:fld>
            <a:endParaRPr lang="en-US" dirty="0">
              <a:solidFill>
                <a:prstClr val="black">
                  <a:tint val="75000"/>
                </a:prstClr>
              </a:solidFill>
            </a:endParaRPr>
          </a:p>
        </p:txBody>
      </p:sp>
      <p:pic>
        <p:nvPicPr>
          <p:cNvPr id="9" name="Picture 8"/>
          <p:cNvPicPr>
            <a:picLocks noChangeAspect="1"/>
          </p:cNvPicPr>
          <p:nvPr/>
        </p:nvPicPr>
        <p:blipFill>
          <a:blip r:embed="rId2"/>
          <a:stretch>
            <a:fillRect/>
          </a:stretch>
        </p:blipFill>
        <p:spPr>
          <a:xfrm>
            <a:off x="1055817" y="490106"/>
            <a:ext cx="2667000" cy="1335088"/>
          </a:xfrm>
          <a:prstGeom prst="rect">
            <a:avLst/>
          </a:prstGeom>
          <a:ln>
            <a:noFill/>
          </a:ln>
          <a:effectLst>
            <a:outerShdw blurRad="50800" dist="38100" dir="2700000" algn="tl" rotWithShape="0">
              <a:prstClr val="black">
                <a:alpha val="40000"/>
              </a:prstClr>
            </a:outerShdw>
          </a:effectLst>
        </p:spPr>
      </p:pic>
      <p:pic>
        <p:nvPicPr>
          <p:cNvPr id="1026" name="Picture 2" descr="Current NRRA Agency Member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25435" y="3018868"/>
            <a:ext cx="3927764" cy="248342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856086" y="1358283"/>
            <a:ext cx="7202320" cy="41440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600" b="1" dirty="0">
                <a:solidFill>
                  <a:srgbClr val="FFC000"/>
                </a:solidFill>
              </a:rPr>
              <a:t>NRRA Pavement Workshop 2019</a:t>
            </a:r>
          </a:p>
          <a:p>
            <a:endParaRPr lang="en-US" sz="2200" b="1" dirty="0">
              <a:solidFill>
                <a:srgbClr val="FFC000"/>
              </a:solidFill>
            </a:endParaRPr>
          </a:p>
          <a:p>
            <a:endParaRPr lang="en-US" sz="2200" b="1" dirty="0">
              <a:solidFill>
                <a:srgbClr val="FFC000"/>
              </a:solidFill>
            </a:endParaRPr>
          </a:p>
          <a:p>
            <a:r>
              <a:rPr lang="en-US" sz="3600" b="1" dirty="0">
                <a:solidFill>
                  <a:srgbClr val="FFC000"/>
                </a:solidFill>
              </a:rPr>
              <a:t>NRRA Preventive Maintenance Team </a:t>
            </a:r>
          </a:p>
          <a:p>
            <a:r>
              <a:rPr lang="en-US" sz="3600" b="1" dirty="0">
                <a:solidFill>
                  <a:srgbClr val="FFC000"/>
                </a:solidFill>
              </a:rPr>
              <a:t>Technology Transfer</a:t>
            </a:r>
            <a:br>
              <a:rPr lang="en-US" sz="3600" b="1" dirty="0">
                <a:solidFill>
                  <a:srgbClr val="FFC000"/>
                </a:solidFill>
              </a:rPr>
            </a:br>
            <a:r>
              <a:rPr lang="en-US" sz="3600" b="1" dirty="0">
                <a:solidFill>
                  <a:srgbClr val="FFC000"/>
                </a:solidFill>
              </a:rPr>
              <a:t>Short Term Research</a:t>
            </a:r>
          </a:p>
          <a:p>
            <a:endParaRPr lang="en-US" sz="2500" b="1" dirty="0">
              <a:solidFill>
                <a:srgbClr val="FFC000"/>
              </a:solidFill>
            </a:endParaRPr>
          </a:p>
          <a:p>
            <a:r>
              <a:rPr lang="en-US" sz="2000" b="1" dirty="0">
                <a:solidFill>
                  <a:srgbClr val="FFC000"/>
                </a:solidFill>
              </a:rPr>
              <a:t>Joe Korzilius</a:t>
            </a:r>
          </a:p>
          <a:p>
            <a:r>
              <a:rPr lang="en-US" sz="2000" b="1" dirty="0">
                <a:solidFill>
                  <a:srgbClr val="FFC000"/>
                </a:solidFill>
              </a:rPr>
              <a:t>Senior Associate</a:t>
            </a:r>
          </a:p>
          <a:p>
            <a:r>
              <a:rPr lang="en-US" sz="2000" b="1" dirty="0">
                <a:solidFill>
                  <a:srgbClr val="FFC000"/>
                </a:solidFill>
              </a:rPr>
              <a:t>SRF Consulting Group, Inc</a:t>
            </a:r>
          </a:p>
        </p:txBody>
      </p:sp>
      <p:sp>
        <p:nvSpPr>
          <p:cNvPr id="3" name="TextBox 2"/>
          <p:cNvSpPr txBox="1"/>
          <p:nvPr/>
        </p:nvSpPr>
        <p:spPr>
          <a:xfrm>
            <a:off x="651628" y="5435656"/>
            <a:ext cx="3234925" cy="461665"/>
          </a:xfrm>
          <a:prstGeom prst="rect">
            <a:avLst/>
          </a:prstGeom>
          <a:noFill/>
        </p:spPr>
        <p:txBody>
          <a:bodyPr wrap="none" rtlCol="0">
            <a:spAutoFit/>
          </a:bodyPr>
          <a:lstStyle/>
          <a:p>
            <a:pPr algn="ctr"/>
            <a:r>
              <a:rPr lang="en-US" sz="2400" dirty="0">
                <a:solidFill>
                  <a:schemeClr val="bg1"/>
                </a:solidFill>
                <a:latin typeface="+mj-lt"/>
              </a:rPr>
              <a:t>+ 46 Associate Members</a:t>
            </a:r>
          </a:p>
        </p:txBody>
      </p:sp>
    </p:spTree>
    <p:extLst>
      <p:ext uri="{BB962C8B-B14F-4D97-AF65-F5344CB8AC3E}">
        <p14:creationId xmlns:p14="http://schemas.microsoft.com/office/powerpoint/2010/main" val="3791787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6E0D-1099-4AF9-A03F-5EF6BADA6EF7}"/>
              </a:ext>
            </a:extLst>
          </p:cNvPr>
          <p:cNvSpPr>
            <a:spLocks noGrp="1"/>
          </p:cNvSpPr>
          <p:nvPr>
            <p:ph type="title"/>
          </p:nvPr>
        </p:nvSpPr>
        <p:spPr>
          <a:xfrm>
            <a:off x="163457" y="472734"/>
            <a:ext cx="9211361" cy="867794"/>
          </a:xfrm>
        </p:spPr>
        <p:txBody>
          <a:bodyPr>
            <a:normAutofit fontScale="90000"/>
          </a:bodyPr>
          <a:lstStyle/>
          <a:p>
            <a:r>
              <a:rPr lang="en-US" sz="3600" dirty="0">
                <a:solidFill>
                  <a:srgbClr val="FFC000"/>
                </a:solidFill>
              </a:rPr>
              <a:t>Develop Before and After Texture Performance Curves: </a:t>
            </a:r>
          </a:p>
        </p:txBody>
      </p:sp>
      <p:sp>
        <p:nvSpPr>
          <p:cNvPr id="3" name="Content Placeholder 2">
            <a:extLst>
              <a:ext uri="{FF2B5EF4-FFF2-40B4-BE49-F238E27FC236}">
                <a16:creationId xmlns:a16="http://schemas.microsoft.com/office/drawing/2014/main" id="{CB12AA4D-99C8-4190-977C-48D999CB02DD}"/>
              </a:ext>
            </a:extLst>
          </p:cNvPr>
          <p:cNvSpPr>
            <a:spLocks noGrp="1"/>
          </p:cNvSpPr>
          <p:nvPr>
            <p:ph sz="half" idx="1"/>
          </p:nvPr>
        </p:nvSpPr>
        <p:spPr>
          <a:xfrm>
            <a:off x="234480" y="4294575"/>
            <a:ext cx="9792070" cy="1143000"/>
          </a:xfrm>
        </p:spPr>
        <p:txBody>
          <a:bodyPr>
            <a:normAutofit fontScale="70000" lnSpcReduction="20000"/>
          </a:bodyPr>
          <a:lstStyle/>
          <a:p>
            <a:endParaRPr lang="en-US" sz="2400" dirty="0">
              <a:solidFill>
                <a:schemeClr val="bg1"/>
              </a:solidFill>
            </a:endParaRPr>
          </a:p>
          <a:p>
            <a:pPr marL="0" indent="0">
              <a:buNone/>
            </a:pPr>
            <a:endParaRPr lang="en-US" sz="2400" dirty="0">
              <a:solidFill>
                <a:schemeClr val="bg1"/>
              </a:solidFill>
            </a:endParaRPr>
          </a:p>
          <a:p>
            <a:pPr marL="0" indent="0">
              <a:buNone/>
            </a:pPr>
            <a:r>
              <a:rPr lang="en-US" sz="2400" dirty="0">
                <a:solidFill>
                  <a:schemeClr val="bg1"/>
                </a:solidFill>
              </a:rPr>
              <a:t>	</a:t>
            </a:r>
            <a:r>
              <a:rPr lang="en-US" sz="4800" b="1" dirty="0">
                <a:solidFill>
                  <a:srgbClr val="FFC000"/>
                </a:solidFill>
              </a:rPr>
              <a:t>Call for DATA ………………</a:t>
            </a:r>
          </a:p>
          <a:p>
            <a:pPr marL="0" indent="0">
              <a:buNone/>
            </a:pPr>
            <a:endParaRPr lang="en-US" sz="2400" dirty="0">
              <a:solidFill>
                <a:schemeClr val="bg1"/>
              </a:solidFill>
            </a:endParaRPr>
          </a:p>
          <a:p>
            <a:pPr marL="0" indent="0">
              <a:buNone/>
            </a:pPr>
            <a:endParaRPr lang="en-US" sz="2400" dirty="0">
              <a:solidFill>
                <a:schemeClr val="bg1"/>
              </a:solidFill>
            </a:endParaRPr>
          </a:p>
        </p:txBody>
      </p:sp>
      <p:sp>
        <p:nvSpPr>
          <p:cNvPr id="7" name="Content Placeholder 2">
            <a:extLst>
              <a:ext uri="{FF2B5EF4-FFF2-40B4-BE49-F238E27FC236}">
                <a16:creationId xmlns:a16="http://schemas.microsoft.com/office/drawing/2014/main" id="{531515A8-B211-46B0-A394-B07F75CEC8A6}"/>
              </a:ext>
            </a:extLst>
          </p:cNvPr>
          <p:cNvSpPr txBox="1">
            <a:spLocks/>
          </p:cNvSpPr>
          <p:nvPr/>
        </p:nvSpPr>
        <p:spPr>
          <a:xfrm>
            <a:off x="457901" y="1340528"/>
            <a:ext cx="11100825" cy="3160451"/>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chemeClr val="bg1"/>
              </a:solidFill>
            </a:endParaRPr>
          </a:p>
          <a:p>
            <a:pPr marL="0" indent="0">
              <a:buNone/>
            </a:pPr>
            <a:r>
              <a:rPr lang="en-US" sz="2400" dirty="0">
                <a:solidFill>
                  <a:schemeClr val="bg1"/>
                </a:solidFill>
              </a:rPr>
              <a:t>Develop pre- and post-treatment performance curves for:</a:t>
            </a:r>
          </a:p>
          <a:p>
            <a:pPr>
              <a:buFontTx/>
              <a:buChar char="-"/>
            </a:pPr>
            <a:r>
              <a:rPr lang="en-US" sz="2400" dirty="0">
                <a:solidFill>
                  <a:schemeClr val="bg1"/>
                </a:solidFill>
              </a:rPr>
              <a:t>Smoothness (Ride in IRI)</a:t>
            </a:r>
          </a:p>
          <a:p>
            <a:pPr>
              <a:buFontTx/>
              <a:buChar char="-"/>
            </a:pPr>
            <a:r>
              <a:rPr lang="en-US" sz="2400" dirty="0">
                <a:solidFill>
                  <a:schemeClr val="bg1"/>
                </a:solidFill>
              </a:rPr>
              <a:t>Noise</a:t>
            </a:r>
          </a:p>
          <a:p>
            <a:pPr>
              <a:buFontTx/>
              <a:buChar char="-"/>
            </a:pPr>
            <a:r>
              <a:rPr lang="en-US" sz="2400" dirty="0">
                <a:solidFill>
                  <a:schemeClr val="bg1"/>
                </a:solidFill>
              </a:rPr>
              <a:t>Friction </a:t>
            </a:r>
          </a:p>
          <a:p>
            <a:pPr marL="0" indent="0">
              <a:buNone/>
            </a:pPr>
            <a:endParaRPr lang="en-US" sz="2400" dirty="0">
              <a:solidFill>
                <a:schemeClr val="bg1"/>
              </a:solidFill>
            </a:endParaRPr>
          </a:p>
          <a:p>
            <a:pPr marL="0" indent="0">
              <a:buNone/>
            </a:pPr>
            <a:r>
              <a:rPr lang="en-US" sz="2400" dirty="0">
                <a:solidFill>
                  <a:schemeClr val="bg1"/>
                </a:solidFill>
              </a:rPr>
              <a:t>For projects where textures were installed on new construction, evaluate the initial test values as well as the change in characteristics over time.  </a:t>
            </a:r>
          </a:p>
          <a:p>
            <a:pPr marL="0" indent="0">
              <a:buNone/>
            </a:pPr>
            <a:endParaRPr lang="en-US" sz="2400" dirty="0">
              <a:solidFill>
                <a:schemeClr val="bg1"/>
              </a:solidFill>
            </a:endParaRPr>
          </a:p>
          <a:p>
            <a:pPr marL="0" indent="0">
              <a:buNone/>
            </a:pPr>
            <a:r>
              <a:rPr lang="en-US" sz="2400" dirty="0">
                <a:solidFill>
                  <a:schemeClr val="bg1"/>
                </a:solidFill>
              </a:rPr>
              <a:t>For candidates where the treatment was installed on existing pavements, identify the percent improvement at the time of construction and the change in characteristics over time. </a:t>
            </a:r>
          </a:p>
          <a:p>
            <a:pPr marL="0" indent="0">
              <a:buFont typeface="Arial" panose="020B0604020202020204" pitchFamily="34" charset="0"/>
              <a:buNone/>
            </a:pPr>
            <a:endParaRPr lang="en-US" sz="2400" dirty="0">
              <a:solidFill>
                <a:schemeClr val="bg1"/>
              </a:solidFill>
            </a:endParaRPr>
          </a:p>
          <a:p>
            <a:pPr marL="0" indent="0">
              <a:buFont typeface="Arial" panose="020B0604020202020204" pitchFamily="34" charset="0"/>
              <a:buNone/>
            </a:pPr>
            <a:endParaRPr lang="en-US" sz="2400" dirty="0">
              <a:solidFill>
                <a:schemeClr val="bg1"/>
              </a:solidFill>
            </a:endParaRPr>
          </a:p>
        </p:txBody>
      </p:sp>
    </p:spTree>
    <p:extLst>
      <p:ext uri="{BB962C8B-B14F-4D97-AF65-F5344CB8AC3E}">
        <p14:creationId xmlns:p14="http://schemas.microsoft.com/office/powerpoint/2010/main" val="1628515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6E0D-1099-4AF9-A03F-5EF6BADA6EF7}"/>
              </a:ext>
            </a:extLst>
          </p:cNvPr>
          <p:cNvSpPr>
            <a:spLocks noGrp="1"/>
          </p:cNvSpPr>
          <p:nvPr>
            <p:ph type="title"/>
          </p:nvPr>
        </p:nvSpPr>
        <p:spPr>
          <a:xfrm>
            <a:off x="163457" y="472734"/>
            <a:ext cx="9211361" cy="867794"/>
          </a:xfrm>
        </p:spPr>
        <p:txBody>
          <a:bodyPr>
            <a:normAutofit/>
          </a:bodyPr>
          <a:lstStyle/>
          <a:p>
            <a:pPr algn="l"/>
            <a:r>
              <a:rPr lang="en-US" sz="3600" dirty="0">
                <a:solidFill>
                  <a:srgbClr val="FFC000"/>
                </a:solidFill>
              </a:rPr>
              <a:t>Data We Have Requested:</a:t>
            </a:r>
          </a:p>
        </p:txBody>
      </p:sp>
      <p:sp>
        <p:nvSpPr>
          <p:cNvPr id="7" name="Content Placeholder 2">
            <a:extLst>
              <a:ext uri="{FF2B5EF4-FFF2-40B4-BE49-F238E27FC236}">
                <a16:creationId xmlns:a16="http://schemas.microsoft.com/office/drawing/2014/main" id="{531515A8-B211-46B0-A394-B07F75CEC8A6}"/>
              </a:ext>
            </a:extLst>
          </p:cNvPr>
          <p:cNvSpPr txBox="1">
            <a:spLocks/>
          </p:cNvSpPr>
          <p:nvPr/>
        </p:nvSpPr>
        <p:spPr>
          <a:xfrm>
            <a:off x="457901" y="1225118"/>
            <a:ext cx="11100825" cy="437669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chemeClr val="bg1"/>
              </a:solidFill>
            </a:endParaRPr>
          </a:p>
          <a:p>
            <a:pPr marL="0" indent="0">
              <a:buNone/>
            </a:pPr>
            <a:r>
              <a:rPr lang="en-US" sz="2400" dirty="0">
                <a:solidFill>
                  <a:schemeClr val="bg1"/>
                </a:solidFill>
              </a:rPr>
              <a:t>Develop pre- and post-treatment performance curves for:</a:t>
            </a:r>
          </a:p>
          <a:p>
            <a:pPr>
              <a:buFontTx/>
              <a:buChar char="-"/>
            </a:pPr>
            <a:r>
              <a:rPr lang="en-US" sz="2400" dirty="0">
                <a:solidFill>
                  <a:schemeClr val="bg1"/>
                </a:solidFill>
              </a:rPr>
              <a:t>Smoothness (Ride in IRI)</a:t>
            </a:r>
          </a:p>
          <a:p>
            <a:pPr>
              <a:buFontTx/>
              <a:buChar char="-"/>
            </a:pPr>
            <a:r>
              <a:rPr lang="en-US" sz="2400" dirty="0">
                <a:solidFill>
                  <a:schemeClr val="bg1"/>
                </a:solidFill>
              </a:rPr>
              <a:t>Noise</a:t>
            </a:r>
          </a:p>
          <a:p>
            <a:pPr>
              <a:buFontTx/>
              <a:buChar char="-"/>
            </a:pPr>
            <a:r>
              <a:rPr lang="en-US" sz="2400" dirty="0">
                <a:solidFill>
                  <a:schemeClr val="bg1"/>
                </a:solidFill>
              </a:rPr>
              <a:t>Friction </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r>
              <a:rPr lang="en-US" sz="2400" dirty="0">
                <a:solidFill>
                  <a:schemeClr val="bg1"/>
                </a:solidFill>
              </a:rPr>
              <a:t>1.   Any before/after data available related to performance - smoothness, noise, friction, etc.  </a:t>
            </a:r>
          </a:p>
          <a:p>
            <a:pPr marL="0" indent="0">
              <a:buNone/>
            </a:pPr>
            <a:endParaRPr lang="en-US" sz="800" dirty="0">
              <a:solidFill>
                <a:schemeClr val="bg1"/>
              </a:solidFill>
            </a:endParaRPr>
          </a:p>
          <a:p>
            <a:pPr marL="0" indent="0">
              <a:buNone/>
            </a:pPr>
            <a:r>
              <a:rPr lang="en-US" sz="2400" dirty="0">
                <a:solidFill>
                  <a:schemeClr val="bg1"/>
                </a:solidFill>
              </a:rPr>
              <a:t>2.   When is diamond grinding best applied or required ?</a:t>
            </a:r>
          </a:p>
          <a:p>
            <a:pPr marL="0" indent="0">
              <a:buNone/>
            </a:pPr>
            <a:endParaRPr lang="en-US" sz="700" dirty="0">
              <a:solidFill>
                <a:schemeClr val="bg1"/>
              </a:solidFill>
            </a:endParaRPr>
          </a:p>
          <a:p>
            <a:pPr marL="0" indent="0">
              <a:buNone/>
            </a:pPr>
            <a:r>
              <a:rPr lang="en-US" sz="2400" dirty="0">
                <a:solidFill>
                  <a:schemeClr val="bg1"/>
                </a:solidFill>
              </a:rPr>
              <a:t>3.   Identify texture differentiation and improvement at the time of construction</a:t>
            </a:r>
          </a:p>
          <a:p>
            <a:pPr marL="0" indent="0">
              <a:buNone/>
            </a:pPr>
            <a:endParaRPr lang="en-US" sz="700" dirty="0">
              <a:solidFill>
                <a:schemeClr val="bg1"/>
              </a:solidFill>
            </a:endParaRPr>
          </a:p>
          <a:p>
            <a:pPr marL="0" indent="0">
              <a:buNone/>
            </a:pPr>
            <a:r>
              <a:rPr lang="en-US" sz="2400" dirty="0">
                <a:solidFill>
                  <a:schemeClr val="bg1"/>
                </a:solidFill>
              </a:rPr>
              <a:t>4.   Identify change in characteristics over time, how long do improvements last</a:t>
            </a:r>
          </a:p>
          <a:p>
            <a:pPr marL="0" indent="0">
              <a:buNone/>
            </a:pPr>
            <a:endParaRPr lang="en-US" sz="600" dirty="0">
              <a:solidFill>
                <a:schemeClr val="bg1"/>
              </a:solidFill>
            </a:endParaRPr>
          </a:p>
          <a:p>
            <a:pPr marL="0" indent="0">
              <a:buNone/>
            </a:pPr>
            <a:r>
              <a:rPr lang="en-US" sz="2400" dirty="0">
                <a:solidFill>
                  <a:schemeClr val="bg1"/>
                </a:solidFill>
              </a:rPr>
              <a:t>5.   Summarize benefits and potential performance reduction for both new and existing pavements </a:t>
            </a:r>
          </a:p>
          <a:p>
            <a:pPr marL="0" indent="0">
              <a:buFont typeface="Arial" panose="020B0604020202020204" pitchFamily="34" charset="0"/>
              <a:buNone/>
            </a:pPr>
            <a:endParaRPr lang="en-US" sz="2400" dirty="0">
              <a:solidFill>
                <a:schemeClr val="bg1"/>
              </a:solidFill>
            </a:endParaRPr>
          </a:p>
          <a:p>
            <a:pPr marL="0" indent="0">
              <a:buFont typeface="Arial" panose="020B0604020202020204" pitchFamily="34" charset="0"/>
              <a:buNone/>
            </a:pPr>
            <a:endParaRPr lang="en-US" sz="2400" dirty="0">
              <a:solidFill>
                <a:schemeClr val="bg1"/>
              </a:solidFill>
            </a:endParaRPr>
          </a:p>
        </p:txBody>
      </p:sp>
    </p:spTree>
    <p:extLst>
      <p:ext uri="{BB962C8B-B14F-4D97-AF65-F5344CB8AC3E}">
        <p14:creationId xmlns:p14="http://schemas.microsoft.com/office/powerpoint/2010/main" val="1854326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6E0D-1099-4AF9-A03F-5EF6BADA6EF7}"/>
              </a:ext>
            </a:extLst>
          </p:cNvPr>
          <p:cNvSpPr>
            <a:spLocks noGrp="1"/>
          </p:cNvSpPr>
          <p:nvPr>
            <p:ph type="title"/>
          </p:nvPr>
        </p:nvSpPr>
        <p:spPr>
          <a:xfrm>
            <a:off x="163457" y="472734"/>
            <a:ext cx="9211361" cy="867794"/>
          </a:xfrm>
        </p:spPr>
        <p:txBody>
          <a:bodyPr>
            <a:normAutofit/>
          </a:bodyPr>
          <a:lstStyle/>
          <a:p>
            <a:pPr algn="l"/>
            <a:r>
              <a:rPr lang="en-US" sz="3600" dirty="0">
                <a:solidFill>
                  <a:srgbClr val="FFC000"/>
                </a:solidFill>
              </a:rPr>
              <a:t>Data We Need:</a:t>
            </a:r>
          </a:p>
        </p:txBody>
      </p:sp>
      <p:sp>
        <p:nvSpPr>
          <p:cNvPr id="7" name="Content Placeholder 2">
            <a:extLst>
              <a:ext uri="{FF2B5EF4-FFF2-40B4-BE49-F238E27FC236}">
                <a16:creationId xmlns:a16="http://schemas.microsoft.com/office/drawing/2014/main" id="{531515A8-B211-46B0-A394-B07F75CEC8A6}"/>
              </a:ext>
            </a:extLst>
          </p:cNvPr>
          <p:cNvSpPr txBox="1">
            <a:spLocks/>
          </p:cNvSpPr>
          <p:nvPr/>
        </p:nvSpPr>
        <p:spPr>
          <a:xfrm>
            <a:off x="457902" y="1225118"/>
            <a:ext cx="3989812" cy="42967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chemeClr val="bg1"/>
              </a:solidFill>
            </a:endParaRPr>
          </a:p>
          <a:p>
            <a:pPr marL="0" indent="0">
              <a:buFont typeface="Arial" panose="020B0604020202020204" pitchFamily="34" charset="0"/>
              <a:buNone/>
            </a:pPr>
            <a:endParaRPr lang="en-US" sz="2400" dirty="0">
              <a:solidFill>
                <a:schemeClr val="bg1"/>
              </a:solidFill>
            </a:endParaRPr>
          </a:p>
          <a:p>
            <a:pPr marL="0" indent="0">
              <a:buFont typeface="Arial" panose="020B0604020202020204" pitchFamily="34" charset="0"/>
              <a:buNone/>
            </a:pPr>
            <a:endParaRPr lang="en-US" sz="2400" dirty="0">
              <a:solidFill>
                <a:schemeClr val="bg1"/>
              </a:solidFill>
            </a:endParaRPr>
          </a:p>
        </p:txBody>
      </p:sp>
      <p:pic>
        <p:nvPicPr>
          <p:cNvPr id="3" name="Picture 2">
            <a:extLst>
              <a:ext uri="{FF2B5EF4-FFF2-40B4-BE49-F238E27FC236}">
                <a16:creationId xmlns:a16="http://schemas.microsoft.com/office/drawing/2014/main" id="{78249473-D9DB-4CEA-813A-FAEE7E64645E}"/>
              </a:ext>
            </a:extLst>
          </p:cNvPr>
          <p:cNvPicPr>
            <a:picLocks noChangeAspect="1"/>
          </p:cNvPicPr>
          <p:nvPr/>
        </p:nvPicPr>
        <p:blipFill>
          <a:blip r:embed="rId2"/>
          <a:stretch>
            <a:fillRect/>
          </a:stretch>
        </p:blipFill>
        <p:spPr>
          <a:xfrm>
            <a:off x="6249879" y="1340528"/>
            <a:ext cx="4921809" cy="4230991"/>
          </a:xfrm>
          <a:prstGeom prst="rect">
            <a:avLst/>
          </a:prstGeom>
        </p:spPr>
      </p:pic>
      <p:sp>
        <p:nvSpPr>
          <p:cNvPr id="6" name="Content Placeholder 2">
            <a:extLst>
              <a:ext uri="{FF2B5EF4-FFF2-40B4-BE49-F238E27FC236}">
                <a16:creationId xmlns:a16="http://schemas.microsoft.com/office/drawing/2014/main" id="{4B588EB7-BC06-4AA6-BB9E-A4246A60A8F9}"/>
              </a:ext>
            </a:extLst>
          </p:cNvPr>
          <p:cNvSpPr txBox="1">
            <a:spLocks/>
          </p:cNvSpPr>
          <p:nvPr/>
        </p:nvSpPr>
        <p:spPr>
          <a:xfrm>
            <a:off x="457900" y="1336090"/>
            <a:ext cx="4921809" cy="429679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solidFill>
              </a:rPr>
              <a:t>Comparisons</a:t>
            </a:r>
          </a:p>
          <a:p>
            <a:r>
              <a:rPr lang="en-US" sz="2400" dirty="0">
                <a:solidFill>
                  <a:schemeClr val="bg1"/>
                </a:solidFill>
              </a:rPr>
              <a:t>IRI vs. Time Initial Construction</a:t>
            </a:r>
          </a:p>
          <a:p>
            <a:r>
              <a:rPr lang="en-US" sz="2400" dirty="0">
                <a:solidFill>
                  <a:schemeClr val="bg1"/>
                </a:solidFill>
              </a:rPr>
              <a:t>IRI vs. Time after Grinding</a:t>
            </a:r>
          </a:p>
          <a:p>
            <a:pPr marL="0" indent="0">
              <a:buNone/>
            </a:pPr>
            <a:endParaRPr lang="en-US" sz="2400" dirty="0">
              <a:solidFill>
                <a:schemeClr val="bg1"/>
              </a:solidFill>
            </a:endParaRPr>
          </a:p>
          <a:p>
            <a:r>
              <a:rPr lang="en-US" sz="2400" dirty="0">
                <a:solidFill>
                  <a:schemeClr val="bg1"/>
                </a:solidFill>
              </a:rPr>
              <a:t>Friction vs. Time Initial Construction</a:t>
            </a:r>
          </a:p>
          <a:p>
            <a:r>
              <a:rPr lang="en-US" sz="2400" dirty="0">
                <a:solidFill>
                  <a:schemeClr val="bg1"/>
                </a:solidFill>
              </a:rPr>
              <a:t>Friction vs. Time after Grinding</a:t>
            </a:r>
          </a:p>
          <a:p>
            <a:pPr marL="0" indent="0">
              <a:buNone/>
            </a:pPr>
            <a:endParaRPr lang="en-US" sz="2400" dirty="0">
              <a:solidFill>
                <a:schemeClr val="bg1"/>
              </a:solidFill>
            </a:endParaRPr>
          </a:p>
          <a:p>
            <a:r>
              <a:rPr lang="en-US" sz="2400" dirty="0">
                <a:solidFill>
                  <a:schemeClr val="bg1"/>
                </a:solidFill>
              </a:rPr>
              <a:t>Noise vs. Time Initial Construction</a:t>
            </a:r>
          </a:p>
          <a:p>
            <a:r>
              <a:rPr lang="en-US" sz="2400" dirty="0">
                <a:solidFill>
                  <a:schemeClr val="bg1"/>
                </a:solidFill>
              </a:rPr>
              <a:t>Noise vs. Time after Grinding</a:t>
            </a:r>
          </a:p>
          <a:p>
            <a:pPr marL="0" indent="0">
              <a:buNone/>
            </a:pPr>
            <a:endParaRPr lang="en-US" sz="2400" dirty="0">
              <a:solidFill>
                <a:schemeClr val="bg1"/>
              </a:solidFill>
            </a:endParaRPr>
          </a:p>
          <a:p>
            <a:pPr marL="0" indent="0">
              <a:buNone/>
            </a:pPr>
            <a:r>
              <a:rPr lang="en-US" sz="2400" dirty="0">
                <a:solidFill>
                  <a:schemeClr val="bg1"/>
                </a:solidFill>
              </a:rPr>
              <a:t>If available:</a:t>
            </a:r>
          </a:p>
          <a:p>
            <a:r>
              <a:rPr lang="en-US" sz="2400" dirty="0">
                <a:solidFill>
                  <a:schemeClr val="bg1"/>
                </a:solidFill>
              </a:rPr>
              <a:t>A description of the distresses ?</a:t>
            </a:r>
          </a:p>
          <a:p>
            <a:r>
              <a:rPr lang="en-US" sz="2400" dirty="0">
                <a:solidFill>
                  <a:schemeClr val="bg1"/>
                </a:solidFill>
              </a:rPr>
              <a:t>Why is the pavement deteriorating ?</a:t>
            </a:r>
          </a:p>
          <a:p>
            <a:r>
              <a:rPr lang="en-US" sz="2400" dirty="0">
                <a:solidFill>
                  <a:schemeClr val="bg1"/>
                </a:solidFill>
              </a:rPr>
              <a:t>Why Diamond Grinding Selected ?</a:t>
            </a:r>
          </a:p>
          <a:p>
            <a:pPr marL="0" indent="0">
              <a:buNone/>
            </a:pPr>
            <a:endParaRPr lang="en-US" sz="2400" dirty="0">
              <a:solidFill>
                <a:schemeClr val="bg1"/>
              </a:solidFill>
            </a:endParaRPr>
          </a:p>
          <a:p>
            <a:pPr marL="0" indent="0">
              <a:buFont typeface="Arial" panose="020B0604020202020204" pitchFamily="34" charset="0"/>
              <a:buNone/>
            </a:pPr>
            <a:endParaRPr lang="en-US" sz="2400" dirty="0">
              <a:solidFill>
                <a:schemeClr val="bg1"/>
              </a:solidFill>
            </a:endParaRPr>
          </a:p>
          <a:p>
            <a:pPr marL="0" indent="0">
              <a:buFont typeface="Arial" panose="020B0604020202020204" pitchFamily="34" charset="0"/>
              <a:buNone/>
            </a:pPr>
            <a:endParaRPr lang="en-US" sz="2400" dirty="0">
              <a:solidFill>
                <a:schemeClr val="bg1"/>
              </a:solidFill>
            </a:endParaRPr>
          </a:p>
        </p:txBody>
      </p:sp>
      <p:sp>
        <p:nvSpPr>
          <p:cNvPr id="5" name="TextBox 4">
            <a:extLst>
              <a:ext uri="{FF2B5EF4-FFF2-40B4-BE49-F238E27FC236}">
                <a16:creationId xmlns:a16="http://schemas.microsoft.com/office/drawing/2014/main" id="{87261C47-3C4E-494A-8BB7-0930B12AE929}"/>
              </a:ext>
            </a:extLst>
          </p:cNvPr>
          <p:cNvSpPr txBox="1"/>
          <p:nvPr/>
        </p:nvSpPr>
        <p:spPr>
          <a:xfrm>
            <a:off x="8629095" y="3497802"/>
            <a:ext cx="994299" cy="338554"/>
          </a:xfrm>
          <a:prstGeom prst="rect">
            <a:avLst/>
          </a:prstGeom>
          <a:solidFill>
            <a:schemeClr val="bg1"/>
          </a:solidFill>
        </p:spPr>
        <p:txBody>
          <a:bodyPr wrap="square" rtlCol="0">
            <a:spAutoFit/>
          </a:bodyPr>
          <a:lstStyle/>
          <a:p>
            <a:pPr algn="ctr"/>
            <a:r>
              <a:rPr lang="en-US" sz="800" dirty="0">
                <a:latin typeface="+mj-lt"/>
              </a:rPr>
              <a:t>Performance Period</a:t>
            </a:r>
          </a:p>
        </p:txBody>
      </p:sp>
    </p:spTree>
    <p:extLst>
      <p:ext uri="{BB962C8B-B14F-4D97-AF65-F5344CB8AC3E}">
        <p14:creationId xmlns:p14="http://schemas.microsoft.com/office/powerpoint/2010/main" val="2445110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6273-EC37-4C62-A921-139EC5B46651}"/>
              </a:ext>
            </a:extLst>
          </p:cNvPr>
          <p:cNvSpPr>
            <a:spLocks noGrp="1"/>
          </p:cNvSpPr>
          <p:nvPr>
            <p:ph type="title"/>
          </p:nvPr>
        </p:nvSpPr>
        <p:spPr/>
        <p:txBody>
          <a:bodyPr/>
          <a:lstStyle/>
          <a:p>
            <a:pPr algn="l"/>
            <a:r>
              <a:rPr lang="en-US" dirty="0">
                <a:solidFill>
                  <a:schemeClr val="bg1"/>
                </a:solidFill>
              </a:rPr>
              <a:t>Summary</a:t>
            </a:r>
          </a:p>
        </p:txBody>
      </p:sp>
      <p:sp>
        <p:nvSpPr>
          <p:cNvPr id="3" name="Content Placeholder 2">
            <a:extLst>
              <a:ext uri="{FF2B5EF4-FFF2-40B4-BE49-F238E27FC236}">
                <a16:creationId xmlns:a16="http://schemas.microsoft.com/office/drawing/2014/main" id="{0ACE28EF-0008-4035-9ACB-856B3AC023A6}"/>
              </a:ext>
            </a:extLst>
          </p:cNvPr>
          <p:cNvSpPr>
            <a:spLocks noGrp="1"/>
          </p:cNvSpPr>
          <p:nvPr>
            <p:ph idx="1"/>
          </p:nvPr>
        </p:nvSpPr>
        <p:spPr/>
        <p:txBody>
          <a:bodyPr/>
          <a:lstStyle/>
          <a:p>
            <a:pPr marL="0" indent="0">
              <a:buNone/>
            </a:pPr>
            <a:r>
              <a:rPr lang="en-US" dirty="0">
                <a:solidFill>
                  <a:schemeClr val="bg1"/>
                </a:solidFill>
              </a:rPr>
              <a:t>The primary focus of this report is on the identification of treatments and/or materials that can be used to extend the service life of pavements in poor condition.  </a:t>
            </a:r>
          </a:p>
          <a:p>
            <a:pPr marL="0" indent="0">
              <a:buNone/>
            </a:pPr>
            <a:endParaRPr lang="en-US" dirty="0">
              <a:solidFill>
                <a:schemeClr val="bg1"/>
              </a:solidFill>
            </a:endParaRPr>
          </a:p>
          <a:p>
            <a:pPr marL="0" indent="0">
              <a:buNone/>
            </a:pPr>
            <a:r>
              <a:rPr lang="en-US" dirty="0">
                <a:solidFill>
                  <a:schemeClr val="bg1"/>
                </a:solidFill>
              </a:rPr>
              <a:t>Efforts were made to evaluate performance by comparative economic and environmental life-cycle cost analyses.  Cost effectiveness looked at agency costs, agency benefits and user costs including safety.</a:t>
            </a:r>
          </a:p>
        </p:txBody>
      </p:sp>
    </p:spTree>
    <p:extLst>
      <p:ext uri="{BB962C8B-B14F-4D97-AF65-F5344CB8AC3E}">
        <p14:creationId xmlns:p14="http://schemas.microsoft.com/office/powerpoint/2010/main" val="2012560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9211F8-C3FD-4D06-8DF6-EBBE56782319}"/>
              </a:ext>
            </a:extLst>
          </p:cNvPr>
          <p:cNvSpPr>
            <a:spLocks noGrp="1"/>
          </p:cNvSpPr>
          <p:nvPr>
            <p:ph type="title"/>
          </p:nvPr>
        </p:nvSpPr>
        <p:spPr/>
        <p:txBody>
          <a:bodyPr>
            <a:normAutofit/>
          </a:bodyPr>
          <a:lstStyle/>
          <a:p>
            <a:r>
              <a:rPr lang="en-US" dirty="0">
                <a:solidFill>
                  <a:srgbClr val="FFC000"/>
                </a:solidFill>
              </a:rPr>
              <a:t>Questions?</a:t>
            </a:r>
            <a:endParaRPr lang="en-US" dirty="0"/>
          </a:p>
        </p:txBody>
      </p:sp>
      <p:sp>
        <p:nvSpPr>
          <p:cNvPr id="3" name="Text Placeholder 2">
            <a:extLst>
              <a:ext uri="{FF2B5EF4-FFF2-40B4-BE49-F238E27FC236}">
                <a16:creationId xmlns:a16="http://schemas.microsoft.com/office/drawing/2014/main" id="{0A99374E-2E9F-4549-B048-BB120B7FF46A}"/>
              </a:ext>
            </a:extLst>
          </p:cNvPr>
          <p:cNvSpPr>
            <a:spLocks noGrp="1"/>
          </p:cNvSpPr>
          <p:nvPr>
            <p:ph idx="1"/>
          </p:nvPr>
        </p:nvSpPr>
        <p:spPr/>
        <p:txBody>
          <a:bodyPr>
            <a:normAutofit/>
          </a:bodyPr>
          <a:lstStyle/>
          <a:p>
            <a:pPr marL="0" indent="0" algn="ctr">
              <a:buNone/>
            </a:pPr>
            <a:endParaRPr lang="en-US" sz="3200" dirty="0">
              <a:solidFill>
                <a:schemeClr val="bg1"/>
              </a:solidFill>
            </a:endParaRPr>
          </a:p>
          <a:p>
            <a:pPr marL="457200" indent="-457200">
              <a:buFont typeface="Arial" panose="020B0604020202020204" pitchFamily="34" charset="0"/>
              <a:buChar char="•"/>
            </a:pPr>
            <a:r>
              <a:rPr lang="en-US" sz="3200" dirty="0">
                <a:solidFill>
                  <a:schemeClr val="bg1"/>
                </a:solidFill>
              </a:rPr>
              <a:t>Joe Korzilius </a:t>
            </a:r>
            <a:endParaRPr lang="en-US" dirty="0">
              <a:solidFill>
                <a:schemeClr val="bg1"/>
              </a:solidFill>
            </a:endParaRPr>
          </a:p>
          <a:p>
            <a:pPr marL="0" indent="0">
              <a:buNone/>
            </a:pPr>
            <a:r>
              <a:rPr lang="en-US" sz="3200" dirty="0">
                <a:solidFill>
                  <a:srgbClr val="FFFFCC"/>
                </a:solidFill>
              </a:rPr>
              <a:t>     </a:t>
            </a:r>
            <a:r>
              <a:rPr lang="en-US" sz="3200" dirty="0">
                <a:solidFill>
                  <a:srgbClr val="FFFFCC"/>
                </a:solidFill>
                <a:hlinkClick r:id="rId2"/>
              </a:rPr>
              <a:t>Jkorzilius@srfconsulting.com</a:t>
            </a:r>
            <a:endParaRPr lang="en-US" sz="3200" dirty="0">
              <a:solidFill>
                <a:srgbClr val="FFFFCC"/>
              </a:solidFill>
            </a:endParaRPr>
          </a:p>
          <a:p>
            <a:pPr marL="0" indent="0">
              <a:buNone/>
            </a:pPr>
            <a:r>
              <a:rPr lang="en-US" sz="3200" dirty="0">
                <a:solidFill>
                  <a:schemeClr val="bg1"/>
                </a:solidFill>
              </a:rPr>
              <a:t>		</a:t>
            </a:r>
          </a:p>
          <a:p>
            <a:pPr marL="0" indent="0">
              <a:buNone/>
            </a:pPr>
            <a:endParaRPr lang="en-US" sz="3200" dirty="0">
              <a:solidFill>
                <a:schemeClr val="bg1"/>
              </a:solidFill>
            </a:endParaRPr>
          </a:p>
          <a:p>
            <a:pPr marL="0" indent="0">
              <a:buNone/>
            </a:pPr>
            <a:r>
              <a:rPr lang="en-US" sz="3200" dirty="0">
                <a:solidFill>
                  <a:schemeClr val="bg1"/>
                </a:solidFill>
              </a:rPr>
              <a:t>		</a:t>
            </a:r>
            <a:r>
              <a:rPr lang="en-US" sz="3600" dirty="0">
                <a:solidFill>
                  <a:schemeClr val="bg1"/>
                </a:solidFill>
              </a:rPr>
              <a:t>				</a:t>
            </a:r>
          </a:p>
        </p:txBody>
      </p:sp>
    </p:spTree>
    <p:extLst>
      <p:ext uri="{BB962C8B-B14F-4D97-AF65-F5344CB8AC3E}">
        <p14:creationId xmlns:p14="http://schemas.microsoft.com/office/powerpoint/2010/main" val="230291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9278" y="130411"/>
            <a:ext cx="1540170" cy="5574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0812" y="4599438"/>
            <a:ext cx="1634163" cy="24447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0819" y="2176793"/>
            <a:ext cx="780194" cy="37969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45813" y="2499304"/>
            <a:ext cx="673092" cy="357689"/>
          </a:xfrm>
          <a:prstGeom prst="rect">
            <a:avLst/>
          </a:prstGeom>
          <a:effectLst>
            <a:glow rad="127000">
              <a:schemeClr val="bg1"/>
            </a:glow>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55379" y="838748"/>
            <a:ext cx="1130132" cy="829292"/>
          </a:xfrm>
          <a:prstGeom prst="rect">
            <a:avLst/>
          </a:prstGeom>
          <a:effectLst>
            <a:glow rad="127000">
              <a:schemeClr val="bg1"/>
            </a:glow>
          </a:effec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269" y="3351200"/>
            <a:ext cx="717684" cy="320566"/>
          </a:xfrm>
          <a:prstGeom prst="rect">
            <a:avLst/>
          </a:prstGeom>
          <a:effectLst>
            <a:glow rad="127000">
              <a:schemeClr val="bg1">
                <a:lumMod val="95000"/>
              </a:schemeClr>
            </a:glow>
          </a:effectLst>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104364"/>
            <a:ext cx="2661500" cy="507446"/>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322666" y="3544650"/>
            <a:ext cx="627418" cy="629323"/>
          </a:xfrm>
          <a:prstGeom prst="rect">
            <a:avLst/>
          </a:prstGeom>
          <a:effectLst>
            <a:glow rad="127000">
              <a:schemeClr val="bg1"/>
            </a:glow>
          </a:effectLst>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79408" y="3737303"/>
            <a:ext cx="1008359" cy="321899"/>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23771" y="1118531"/>
            <a:ext cx="865261" cy="449936"/>
          </a:xfrm>
          <a:prstGeom prst="rect">
            <a:avLst/>
          </a:prstGeom>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260892" y="3222507"/>
            <a:ext cx="901866" cy="473480"/>
          </a:xfrm>
          <a:prstGeom prst="rect">
            <a:avLst/>
          </a:prstGeom>
        </p:spPr>
      </p:pic>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73457" y="5246720"/>
            <a:ext cx="1049686" cy="445336"/>
          </a:xfrm>
          <a:prstGeom prst="rect">
            <a:avLst/>
          </a:prstGeom>
        </p:spPr>
      </p:pic>
      <p:pic>
        <p:nvPicPr>
          <p:cNvPr id="21" name="Picture 2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895771" y="4660003"/>
            <a:ext cx="1283317" cy="539111"/>
          </a:xfrm>
          <a:prstGeom prst="rect">
            <a:avLst/>
          </a:prstGeom>
          <a:effectLst>
            <a:glow rad="127000">
              <a:schemeClr val="bg1"/>
            </a:glow>
          </a:effectLst>
        </p:spPr>
      </p:pic>
      <p:pic>
        <p:nvPicPr>
          <p:cNvPr id="22" name="Picture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75507" y="5583484"/>
            <a:ext cx="1362522" cy="477271"/>
          </a:xfrm>
          <a:prstGeom prst="rect">
            <a:avLst/>
          </a:prstGeom>
          <a:effectLst>
            <a:glow rad="127000">
              <a:schemeClr val="bg1"/>
            </a:glow>
          </a:effectLst>
        </p:spPr>
      </p:pic>
      <p:pic>
        <p:nvPicPr>
          <p:cNvPr id="23" name="Picture 2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465596" y="1739834"/>
            <a:ext cx="790806" cy="644507"/>
          </a:xfrm>
          <a:prstGeom prst="rect">
            <a:avLst/>
          </a:prstGeom>
        </p:spPr>
      </p:pic>
      <p:pic>
        <p:nvPicPr>
          <p:cNvPr id="27" name="Picture 2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17268" y="2205766"/>
            <a:ext cx="769063" cy="456869"/>
          </a:xfrm>
          <a:prstGeom prst="rect">
            <a:avLst/>
          </a:prstGeom>
        </p:spPr>
      </p:pic>
      <p:pic>
        <p:nvPicPr>
          <p:cNvPr id="28" name="Picture 2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966322" y="1836872"/>
            <a:ext cx="1025997" cy="423091"/>
          </a:xfrm>
          <a:prstGeom prst="rect">
            <a:avLst/>
          </a:prstGeom>
        </p:spPr>
      </p:pic>
      <p:pic>
        <p:nvPicPr>
          <p:cNvPr id="29" name="Picture 2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680966" y="3857554"/>
            <a:ext cx="913585" cy="613929"/>
          </a:xfrm>
          <a:prstGeom prst="rect">
            <a:avLst/>
          </a:prstGeom>
        </p:spPr>
      </p:pic>
      <p:pic>
        <p:nvPicPr>
          <p:cNvPr id="30" name="Picture 2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934743" y="3988246"/>
            <a:ext cx="886910" cy="439149"/>
          </a:xfrm>
          <a:prstGeom prst="rect">
            <a:avLst/>
          </a:prstGeom>
        </p:spPr>
      </p:pic>
      <p:pic>
        <p:nvPicPr>
          <p:cNvPr id="31" name="Picture 30"/>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723409" y="5451376"/>
            <a:ext cx="1766885" cy="330645"/>
          </a:xfrm>
          <a:prstGeom prst="rect">
            <a:avLst/>
          </a:prstGeom>
        </p:spPr>
      </p:pic>
      <p:pic>
        <p:nvPicPr>
          <p:cNvPr id="32" name="Picture 3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265366" y="4660003"/>
            <a:ext cx="870995" cy="313103"/>
          </a:xfrm>
          <a:prstGeom prst="rect">
            <a:avLst/>
          </a:prstGeom>
        </p:spPr>
      </p:pic>
      <p:pic>
        <p:nvPicPr>
          <p:cNvPr id="33" name="Picture 3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140287" y="5505851"/>
            <a:ext cx="1608940" cy="420454"/>
          </a:xfrm>
          <a:prstGeom prst="rect">
            <a:avLst/>
          </a:prstGeom>
          <a:effectLst>
            <a:glow rad="127000">
              <a:schemeClr val="bg1">
                <a:lumMod val="95000"/>
              </a:schemeClr>
            </a:glow>
          </a:effectLst>
        </p:spPr>
      </p:pic>
      <p:pic>
        <p:nvPicPr>
          <p:cNvPr id="34" name="Picture 33"/>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1047852" y="4990130"/>
            <a:ext cx="836531" cy="732530"/>
          </a:xfrm>
          <a:prstGeom prst="rect">
            <a:avLst/>
          </a:prstGeom>
        </p:spPr>
      </p:pic>
      <p:pic>
        <p:nvPicPr>
          <p:cNvPr id="35" name="Picture 34"/>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749923" y="5248519"/>
            <a:ext cx="799151" cy="657968"/>
          </a:xfrm>
          <a:prstGeom prst="rect">
            <a:avLst/>
          </a:prstGeom>
        </p:spPr>
      </p:pic>
      <p:pic>
        <p:nvPicPr>
          <p:cNvPr id="38" name="Picture 37"/>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036467" y="220208"/>
            <a:ext cx="904216" cy="542530"/>
          </a:xfrm>
          <a:prstGeom prst="rect">
            <a:avLst/>
          </a:prstGeom>
        </p:spPr>
      </p:pic>
      <p:pic>
        <p:nvPicPr>
          <p:cNvPr id="39" name="Picture 38"/>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9158905" y="90917"/>
            <a:ext cx="954274" cy="675497"/>
          </a:xfrm>
          <a:prstGeom prst="rect">
            <a:avLst/>
          </a:prstGeom>
        </p:spPr>
      </p:pic>
      <p:pic>
        <p:nvPicPr>
          <p:cNvPr id="3" name="Picture 2"/>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094411" y="130457"/>
            <a:ext cx="635957" cy="635957"/>
          </a:xfrm>
          <a:prstGeom prst="rect">
            <a:avLst/>
          </a:prstGeom>
        </p:spPr>
      </p:pic>
      <p:pic>
        <p:nvPicPr>
          <p:cNvPr id="9" name="Picture 8"/>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0220819" y="2940094"/>
            <a:ext cx="1114618" cy="486716"/>
          </a:xfrm>
          <a:prstGeom prst="rect">
            <a:avLst/>
          </a:prstGeom>
        </p:spPr>
      </p:pic>
      <p:pic>
        <p:nvPicPr>
          <p:cNvPr id="20" name="Picture 19"/>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5154572" y="1286182"/>
            <a:ext cx="1256476" cy="369552"/>
          </a:xfrm>
          <a:prstGeom prst="rect">
            <a:avLst/>
          </a:prstGeom>
          <a:effectLst>
            <a:glow rad="127000">
              <a:schemeClr val="bg1"/>
            </a:glow>
          </a:effectLst>
        </p:spPr>
      </p:pic>
      <p:pic>
        <p:nvPicPr>
          <p:cNvPr id="36" name="Picture 35"/>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1143557" y="1563887"/>
            <a:ext cx="888764" cy="430162"/>
          </a:xfrm>
          <a:prstGeom prst="rect">
            <a:avLst/>
          </a:prstGeom>
        </p:spPr>
      </p:pic>
      <p:pic>
        <p:nvPicPr>
          <p:cNvPr id="37" name="Picture 36"/>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2662104" y="2125730"/>
            <a:ext cx="2010236" cy="320684"/>
          </a:xfrm>
          <a:prstGeom prst="rect">
            <a:avLst/>
          </a:prstGeom>
          <a:effectLst>
            <a:glow rad="127000">
              <a:schemeClr val="bg1"/>
            </a:glow>
          </a:effectLst>
        </p:spPr>
      </p:pic>
      <p:pic>
        <p:nvPicPr>
          <p:cNvPr id="40" name="Picture 39"/>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5161479" y="4635807"/>
            <a:ext cx="1662940" cy="532141"/>
          </a:xfrm>
          <a:prstGeom prst="rect">
            <a:avLst/>
          </a:prstGeom>
        </p:spPr>
      </p:pic>
      <p:pic>
        <p:nvPicPr>
          <p:cNvPr id="4" name="Picture 3"/>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0779920" y="4468049"/>
            <a:ext cx="1200031" cy="228006"/>
          </a:xfrm>
          <a:prstGeom prst="rect">
            <a:avLst/>
          </a:prstGeom>
        </p:spPr>
      </p:pic>
      <p:pic>
        <p:nvPicPr>
          <p:cNvPr id="25" name="Picture 24"/>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5682212" y="412841"/>
            <a:ext cx="979592" cy="534323"/>
          </a:xfrm>
          <a:prstGeom prst="rect">
            <a:avLst/>
          </a:prstGeom>
        </p:spPr>
      </p:pic>
      <p:pic>
        <p:nvPicPr>
          <p:cNvPr id="26" name="Picture 25"/>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3366158" y="4946213"/>
            <a:ext cx="1306181" cy="324170"/>
          </a:xfrm>
          <a:prstGeom prst="rect">
            <a:avLst/>
          </a:prstGeom>
        </p:spPr>
      </p:pic>
      <p:pic>
        <p:nvPicPr>
          <p:cNvPr id="41" name="Content Placeholder 3"/>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9322495" y="1363406"/>
            <a:ext cx="852657" cy="616755"/>
          </a:xfrm>
          <a:prstGeom prst="rect">
            <a:avLst/>
          </a:prstGeom>
          <a:effectLst>
            <a:glow rad="127000">
              <a:schemeClr val="bg1">
                <a:lumMod val="85000"/>
              </a:schemeClr>
            </a:glow>
          </a:effectLst>
        </p:spPr>
      </p:pic>
      <p:pic>
        <p:nvPicPr>
          <p:cNvPr id="42" name="Picture 41"/>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4447956" y="312044"/>
            <a:ext cx="942798" cy="625389"/>
          </a:xfrm>
          <a:prstGeom prst="rect">
            <a:avLst/>
          </a:prstGeom>
        </p:spPr>
      </p:pic>
      <p:pic>
        <p:nvPicPr>
          <p:cNvPr id="43" name="Picture 42"/>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26973" y="1363406"/>
            <a:ext cx="1206869" cy="800556"/>
          </a:xfrm>
          <a:prstGeom prst="rect">
            <a:avLst/>
          </a:prstGeom>
        </p:spPr>
      </p:pic>
      <p:pic>
        <p:nvPicPr>
          <p:cNvPr id="44" name="Picture 43"/>
          <p:cNvPicPr>
            <a:picLocks noChangeAspect="1"/>
          </p:cNvPicPr>
          <p:nvPr/>
        </p:nvPicPr>
        <p:blipFill rotWithShape="1">
          <a:blip r:embed="rId41" cstate="print">
            <a:extLst>
              <a:ext uri="{28A0092B-C50C-407E-A947-70E740481C1C}">
                <a14:useLocalDpi xmlns:a14="http://schemas.microsoft.com/office/drawing/2010/main" val="0"/>
              </a:ext>
            </a:extLst>
          </a:blip>
          <a:srcRect l="4667" t="13007" r="5151" b="12439"/>
          <a:stretch/>
        </p:blipFill>
        <p:spPr>
          <a:xfrm>
            <a:off x="3592417" y="1318461"/>
            <a:ext cx="1056103" cy="579154"/>
          </a:xfrm>
          <a:prstGeom prst="rect">
            <a:avLst/>
          </a:prstGeom>
        </p:spPr>
      </p:pic>
      <p:pic>
        <p:nvPicPr>
          <p:cNvPr id="45" name="Picture 44"/>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1824175" y="1380061"/>
            <a:ext cx="1071822" cy="648356"/>
          </a:xfrm>
          <a:prstGeom prst="rect">
            <a:avLst/>
          </a:prstGeom>
        </p:spPr>
      </p:pic>
      <p:pic>
        <p:nvPicPr>
          <p:cNvPr id="46" name="Picture 45"/>
          <p:cNvPicPr>
            <a:picLocks noChangeAspect="1"/>
          </p:cNvPicPr>
          <p:nvPr/>
        </p:nvPicPr>
        <p:blipFill rotWithShape="1">
          <a:blip r:embed="rId43" cstate="print">
            <a:extLst>
              <a:ext uri="{28A0092B-C50C-407E-A947-70E740481C1C}">
                <a14:useLocalDpi xmlns:a14="http://schemas.microsoft.com/office/drawing/2010/main" val="0"/>
              </a:ext>
            </a:extLst>
          </a:blip>
          <a:srcRect l="6514" t="14107" r="7045" b="18778"/>
          <a:stretch/>
        </p:blipFill>
        <p:spPr>
          <a:xfrm>
            <a:off x="1052073" y="2372373"/>
            <a:ext cx="1009500" cy="519915"/>
          </a:xfrm>
          <a:prstGeom prst="rect">
            <a:avLst/>
          </a:prstGeom>
        </p:spPr>
      </p:pic>
      <p:pic>
        <p:nvPicPr>
          <p:cNvPr id="47" name="Picture 46"/>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3061500" y="241549"/>
            <a:ext cx="1171082" cy="776818"/>
          </a:xfrm>
          <a:prstGeom prst="rect">
            <a:avLst/>
          </a:prstGeom>
        </p:spPr>
      </p:pic>
      <p:pic>
        <p:nvPicPr>
          <p:cNvPr id="48" name="Picture 47"/>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1290093" y="3148769"/>
            <a:ext cx="869893" cy="630282"/>
          </a:xfrm>
          <a:prstGeom prst="rect">
            <a:avLst/>
          </a:prstGeom>
        </p:spPr>
      </p:pic>
      <p:pic>
        <p:nvPicPr>
          <p:cNvPr id="49" name="Picture 48"/>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2339405" y="2746508"/>
            <a:ext cx="1612967" cy="562937"/>
          </a:xfrm>
          <a:prstGeom prst="rect">
            <a:avLst/>
          </a:prstGeom>
        </p:spPr>
      </p:pic>
      <p:pic>
        <p:nvPicPr>
          <p:cNvPr id="24" name="Picture 23"/>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2414126" y="3774041"/>
            <a:ext cx="1126660" cy="636939"/>
          </a:xfrm>
          <a:prstGeom prst="rect">
            <a:avLst/>
          </a:prstGeom>
        </p:spPr>
      </p:pic>
      <p:pic>
        <p:nvPicPr>
          <p:cNvPr id="19" name="Picture 18"/>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7923452" y="919654"/>
            <a:ext cx="1290104" cy="377624"/>
          </a:xfrm>
          <a:prstGeom prst="rect">
            <a:avLst/>
          </a:prstGeom>
        </p:spPr>
      </p:pic>
      <p:pic>
        <p:nvPicPr>
          <p:cNvPr id="50" name="Picture 49"/>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1249819" y="5692960"/>
            <a:ext cx="1796997" cy="288803"/>
          </a:xfrm>
          <a:prstGeom prst="rect">
            <a:avLst/>
          </a:prstGeom>
        </p:spPr>
      </p:pic>
      <p:sp>
        <p:nvSpPr>
          <p:cNvPr id="52" name="Title 1"/>
          <p:cNvSpPr txBox="1">
            <a:spLocks/>
          </p:cNvSpPr>
          <p:nvPr/>
        </p:nvSpPr>
        <p:spPr bwMode="auto">
          <a:xfrm>
            <a:off x="4313419" y="2581153"/>
            <a:ext cx="5327902" cy="234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US" altLang="en-US" sz="3600" dirty="0">
                <a:solidFill>
                  <a:prstClr val="white"/>
                </a:solidFill>
                <a:latin typeface="Arial" panose="020B0604020202020204" pitchFamily="34" charset="0"/>
                <a:cs typeface="Arial" panose="020B0604020202020204" pitchFamily="34" charset="0"/>
              </a:rPr>
              <a:t>Thank You</a:t>
            </a:r>
          </a:p>
          <a:p>
            <a:pPr algn="ctr" fontAlgn="base">
              <a:lnSpc>
                <a:spcPct val="100000"/>
              </a:lnSpc>
              <a:spcBef>
                <a:spcPct val="0"/>
              </a:spcBef>
              <a:spcAft>
                <a:spcPct val="0"/>
              </a:spcAft>
              <a:buFontTx/>
              <a:buNone/>
            </a:pPr>
            <a:endParaRPr lang="en-US" altLang="en-US" sz="3600" b="1" i="1" dirty="0">
              <a:solidFill>
                <a:prstClr val="white"/>
              </a:solidFill>
              <a:latin typeface="Arial" panose="020B0604020202020204" pitchFamily="34" charset="0"/>
              <a:cs typeface="Arial" panose="020B0604020202020204" pitchFamily="34" charset="0"/>
            </a:endParaRPr>
          </a:p>
        </p:txBody>
      </p:sp>
      <p:pic>
        <p:nvPicPr>
          <p:cNvPr id="53" name="Picture 52"/>
          <p:cNvPicPr>
            <a:picLocks noChangeAspect="1"/>
          </p:cNvPicPr>
          <p:nvPr/>
        </p:nvPicPr>
        <p:blipFill>
          <a:blip r:embed="rId50" cstate="email">
            <a:extLst>
              <a:ext uri="{28A0092B-C50C-407E-A947-70E740481C1C}">
                <a14:useLocalDpi xmlns:a14="http://schemas.microsoft.com/office/drawing/2010/main"/>
              </a:ext>
            </a:extLst>
          </a:blip>
          <a:stretch>
            <a:fillRect/>
          </a:stretch>
        </p:blipFill>
        <p:spPr>
          <a:xfrm>
            <a:off x="519075" y="237198"/>
            <a:ext cx="1895051" cy="949385"/>
          </a:xfrm>
          <a:prstGeom prst="rect">
            <a:avLst/>
          </a:prstGeom>
          <a:ln>
            <a:noFill/>
          </a:ln>
          <a:effectLst>
            <a:outerShdw blurRad="50800" dist="38100" dir="2700000" algn="tl" rotWithShape="0">
              <a:prstClr val="black">
                <a:alpha val="40000"/>
              </a:prstClr>
            </a:outerShdw>
          </a:effectLst>
        </p:spPr>
      </p:pic>
      <p:pic>
        <p:nvPicPr>
          <p:cNvPr id="2" name="Picture 1"/>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71513" y="3948977"/>
            <a:ext cx="1834334" cy="623674"/>
          </a:xfrm>
          <a:prstGeom prst="rect">
            <a:avLst/>
          </a:prstGeom>
        </p:spPr>
      </p:pic>
      <p:pic>
        <p:nvPicPr>
          <p:cNvPr id="51" name="Picture 50"/>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7435150" y="1671783"/>
            <a:ext cx="1701406" cy="666951"/>
          </a:xfrm>
          <a:prstGeom prst="rect">
            <a:avLst/>
          </a:prstGeom>
        </p:spPr>
      </p:pic>
    </p:spTree>
    <p:extLst>
      <p:ext uri="{BB962C8B-B14F-4D97-AF65-F5344CB8AC3E}">
        <p14:creationId xmlns:p14="http://schemas.microsoft.com/office/powerpoint/2010/main" val="2469639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6E0D-1099-4AF9-A03F-5EF6BADA6EF7}"/>
              </a:ext>
            </a:extLst>
          </p:cNvPr>
          <p:cNvSpPr>
            <a:spLocks noGrp="1"/>
          </p:cNvSpPr>
          <p:nvPr>
            <p:ph type="title"/>
          </p:nvPr>
        </p:nvSpPr>
        <p:spPr>
          <a:xfrm>
            <a:off x="234480" y="220848"/>
            <a:ext cx="4213412" cy="1143000"/>
          </a:xfrm>
        </p:spPr>
        <p:txBody>
          <a:bodyPr>
            <a:normAutofit/>
          </a:bodyPr>
          <a:lstStyle/>
          <a:p>
            <a:r>
              <a:rPr lang="en-US" sz="3600" dirty="0">
                <a:solidFill>
                  <a:srgbClr val="FFC000"/>
                </a:solidFill>
              </a:rPr>
              <a:t>Project Objective</a:t>
            </a:r>
          </a:p>
        </p:txBody>
      </p:sp>
      <p:sp>
        <p:nvSpPr>
          <p:cNvPr id="3" name="Content Placeholder 2">
            <a:extLst>
              <a:ext uri="{FF2B5EF4-FFF2-40B4-BE49-F238E27FC236}">
                <a16:creationId xmlns:a16="http://schemas.microsoft.com/office/drawing/2014/main" id="{CB12AA4D-99C8-4190-977C-48D999CB02DD}"/>
              </a:ext>
            </a:extLst>
          </p:cNvPr>
          <p:cNvSpPr>
            <a:spLocks noGrp="1"/>
          </p:cNvSpPr>
          <p:nvPr>
            <p:ph sz="half" idx="1"/>
          </p:nvPr>
        </p:nvSpPr>
        <p:spPr>
          <a:xfrm>
            <a:off x="609602" y="1094301"/>
            <a:ext cx="6248098" cy="1648900"/>
          </a:xfrm>
        </p:spPr>
        <p:txBody>
          <a:bodyPr>
            <a:normAutofit/>
          </a:bodyPr>
          <a:lstStyle/>
          <a:p>
            <a:r>
              <a:rPr lang="en-US" sz="2400" dirty="0">
                <a:solidFill>
                  <a:schemeClr val="bg1"/>
                </a:solidFill>
              </a:rPr>
              <a:t>To assist in the coordination and writing of up to eight NRRA short term research projects. </a:t>
            </a:r>
          </a:p>
          <a:p>
            <a:pPr marL="0" indent="0">
              <a:buNone/>
            </a:pPr>
            <a:r>
              <a:rPr lang="en-US" sz="2400" dirty="0">
                <a:solidFill>
                  <a:schemeClr val="bg1"/>
                </a:solidFill>
              </a:rPr>
              <a:t>     “State of Practices”</a:t>
            </a:r>
          </a:p>
        </p:txBody>
      </p:sp>
      <p:sp>
        <p:nvSpPr>
          <p:cNvPr id="6" name="Content Placeholder 2">
            <a:extLst>
              <a:ext uri="{FF2B5EF4-FFF2-40B4-BE49-F238E27FC236}">
                <a16:creationId xmlns:a16="http://schemas.microsoft.com/office/drawing/2014/main" id="{A0909AAD-A756-44B5-910F-85982D18AD5C}"/>
              </a:ext>
            </a:extLst>
          </p:cNvPr>
          <p:cNvSpPr txBox="1">
            <a:spLocks/>
          </p:cNvSpPr>
          <p:nvPr/>
        </p:nvSpPr>
        <p:spPr>
          <a:xfrm>
            <a:off x="3693111" y="2086252"/>
            <a:ext cx="7889289" cy="38304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chemeClr val="bg1"/>
              </a:solidFill>
            </a:endParaRPr>
          </a:p>
          <a:p>
            <a:endParaRPr lang="en-US" dirty="0"/>
          </a:p>
        </p:txBody>
      </p:sp>
      <p:sp>
        <p:nvSpPr>
          <p:cNvPr id="9" name="Content Placeholder 2">
            <a:extLst>
              <a:ext uri="{FF2B5EF4-FFF2-40B4-BE49-F238E27FC236}">
                <a16:creationId xmlns:a16="http://schemas.microsoft.com/office/drawing/2014/main" id="{CF4214A2-A9E8-491B-B14A-DCB17EA71688}"/>
              </a:ext>
            </a:extLst>
          </p:cNvPr>
          <p:cNvSpPr txBox="1">
            <a:spLocks/>
          </p:cNvSpPr>
          <p:nvPr/>
        </p:nvSpPr>
        <p:spPr>
          <a:xfrm>
            <a:off x="4249271" y="2474259"/>
            <a:ext cx="7476563" cy="328943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solidFill>
              </a:rPr>
              <a:t>Each NRRA Technical Team has identified a series of short term research topics and developed an Initial Research Request.  </a:t>
            </a:r>
          </a:p>
          <a:p>
            <a:pPr>
              <a:buFontTx/>
              <a:buChar char="-"/>
            </a:pPr>
            <a:r>
              <a:rPr lang="en-US" sz="2400" dirty="0">
                <a:solidFill>
                  <a:schemeClr val="bg1"/>
                </a:solidFill>
              </a:rPr>
              <a:t>Flexible</a:t>
            </a:r>
          </a:p>
          <a:p>
            <a:pPr>
              <a:buFontTx/>
              <a:buChar char="-"/>
            </a:pPr>
            <a:r>
              <a:rPr lang="en-US" sz="2400" dirty="0">
                <a:solidFill>
                  <a:schemeClr val="bg1"/>
                </a:solidFill>
              </a:rPr>
              <a:t>Rigid</a:t>
            </a:r>
          </a:p>
          <a:p>
            <a:pPr>
              <a:buFontTx/>
              <a:buChar char="-"/>
            </a:pPr>
            <a:r>
              <a:rPr lang="en-US" sz="2400" dirty="0">
                <a:solidFill>
                  <a:schemeClr val="bg1"/>
                </a:solidFill>
              </a:rPr>
              <a:t>Geotechnical</a:t>
            </a:r>
          </a:p>
          <a:p>
            <a:pPr>
              <a:buFontTx/>
              <a:buChar char="-"/>
            </a:pPr>
            <a:r>
              <a:rPr lang="en-US" sz="2400" dirty="0">
                <a:solidFill>
                  <a:schemeClr val="bg1"/>
                </a:solidFill>
              </a:rPr>
              <a:t>Preventative Maintenance</a:t>
            </a:r>
          </a:p>
          <a:p>
            <a:pPr>
              <a:buFontTx/>
              <a:buChar char="-"/>
            </a:pPr>
            <a:r>
              <a:rPr lang="en-US" sz="2400" dirty="0">
                <a:solidFill>
                  <a:schemeClr val="bg1"/>
                </a:solidFill>
              </a:rPr>
              <a:t>Intelligent Construction Technologies </a:t>
            </a:r>
          </a:p>
        </p:txBody>
      </p:sp>
      <p:pic>
        <p:nvPicPr>
          <p:cNvPr id="4" name="Picture 3">
            <a:extLst>
              <a:ext uri="{FF2B5EF4-FFF2-40B4-BE49-F238E27FC236}">
                <a16:creationId xmlns:a16="http://schemas.microsoft.com/office/drawing/2014/main" id="{5E959F18-A815-45D3-9EB5-4FA340A50818}"/>
              </a:ext>
            </a:extLst>
          </p:cNvPr>
          <p:cNvPicPr>
            <a:picLocks noChangeAspect="1"/>
          </p:cNvPicPr>
          <p:nvPr/>
        </p:nvPicPr>
        <p:blipFill>
          <a:blip r:embed="rId2"/>
          <a:stretch>
            <a:fillRect/>
          </a:stretch>
        </p:blipFill>
        <p:spPr>
          <a:xfrm>
            <a:off x="1114276" y="2748941"/>
            <a:ext cx="2619375" cy="2505075"/>
          </a:xfrm>
          <a:prstGeom prst="rect">
            <a:avLst/>
          </a:prstGeom>
        </p:spPr>
      </p:pic>
    </p:spTree>
    <p:extLst>
      <p:ext uri="{BB962C8B-B14F-4D97-AF65-F5344CB8AC3E}">
        <p14:creationId xmlns:p14="http://schemas.microsoft.com/office/powerpoint/2010/main" val="2068190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6E0D-1099-4AF9-A03F-5EF6BADA6EF7}"/>
              </a:ext>
            </a:extLst>
          </p:cNvPr>
          <p:cNvSpPr>
            <a:spLocks noGrp="1"/>
          </p:cNvSpPr>
          <p:nvPr>
            <p:ph type="title"/>
          </p:nvPr>
        </p:nvSpPr>
        <p:spPr>
          <a:xfrm>
            <a:off x="234479" y="220848"/>
            <a:ext cx="7715421" cy="1143000"/>
          </a:xfrm>
        </p:spPr>
        <p:txBody>
          <a:bodyPr>
            <a:normAutofit fontScale="90000"/>
          </a:bodyPr>
          <a:lstStyle/>
          <a:p>
            <a:r>
              <a:rPr lang="en-US" sz="3600" dirty="0">
                <a:solidFill>
                  <a:srgbClr val="FFC000"/>
                </a:solidFill>
              </a:rPr>
              <a:t>What are the Short Term Synthesis Projects</a:t>
            </a:r>
          </a:p>
        </p:txBody>
      </p:sp>
      <p:sp>
        <p:nvSpPr>
          <p:cNvPr id="3" name="Content Placeholder 2">
            <a:extLst>
              <a:ext uri="{FF2B5EF4-FFF2-40B4-BE49-F238E27FC236}">
                <a16:creationId xmlns:a16="http://schemas.microsoft.com/office/drawing/2014/main" id="{CB12AA4D-99C8-4190-977C-48D999CB02DD}"/>
              </a:ext>
            </a:extLst>
          </p:cNvPr>
          <p:cNvSpPr>
            <a:spLocks noGrp="1"/>
          </p:cNvSpPr>
          <p:nvPr>
            <p:ph sz="half" idx="1"/>
          </p:nvPr>
        </p:nvSpPr>
        <p:spPr>
          <a:xfrm>
            <a:off x="1775012" y="1094300"/>
            <a:ext cx="9326880" cy="4822406"/>
          </a:xfrm>
        </p:spPr>
        <p:txBody>
          <a:bodyPr>
            <a:normAutofit fontScale="70000" lnSpcReduction="20000"/>
          </a:bodyPr>
          <a:lstStyle/>
          <a:p>
            <a:pPr marL="0" indent="0">
              <a:buNone/>
            </a:pPr>
            <a:r>
              <a:rPr lang="en-US" sz="2400" b="1" dirty="0">
                <a:solidFill>
                  <a:srgbClr val="FFC000"/>
                </a:solidFill>
              </a:rPr>
              <a:t>Preventive Maintenance Team</a:t>
            </a:r>
          </a:p>
          <a:p>
            <a:r>
              <a:rPr lang="en-US" sz="2400" dirty="0">
                <a:solidFill>
                  <a:srgbClr val="FFFF00"/>
                </a:solidFill>
              </a:rPr>
              <a:t>Surface Characteristics of Diamond Ground PCC Surfaces  -  75% DRAFT SENT TO TAP</a:t>
            </a:r>
          </a:p>
          <a:p>
            <a:r>
              <a:rPr lang="en-US" sz="2400" dirty="0">
                <a:solidFill>
                  <a:schemeClr val="bg1"/>
                </a:solidFill>
              </a:rPr>
              <a:t>Pavement preservation approaches for lightly surfaced roadways  -  Project Need being reviewed</a:t>
            </a:r>
          </a:p>
          <a:p>
            <a:pPr marL="0" indent="0">
              <a:buNone/>
            </a:pPr>
            <a:endParaRPr lang="en-US" sz="2400" dirty="0">
              <a:solidFill>
                <a:schemeClr val="bg1"/>
              </a:solidFill>
            </a:endParaRPr>
          </a:p>
          <a:p>
            <a:pPr marL="0" indent="0">
              <a:buNone/>
            </a:pPr>
            <a:r>
              <a:rPr lang="en-US" sz="2400" b="1" dirty="0">
                <a:solidFill>
                  <a:srgbClr val="FFC000"/>
                </a:solidFill>
              </a:rPr>
              <a:t>Flexible Team</a:t>
            </a:r>
          </a:p>
          <a:p>
            <a:r>
              <a:rPr lang="en-US" sz="2400" dirty="0">
                <a:solidFill>
                  <a:schemeClr val="bg1"/>
                </a:solidFill>
              </a:rPr>
              <a:t>Tack Coats  -  COMPLETE</a:t>
            </a:r>
          </a:p>
          <a:p>
            <a:r>
              <a:rPr lang="en-US" sz="2400" dirty="0">
                <a:solidFill>
                  <a:schemeClr val="bg1"/>
                </a:solidFill>
              </a:rPr>
              <a:t>Longitudinal Joint Construction Performance  -  COMPLETE</a:t>
            </a:r>
          </a:p>
          <a:p>
            <a:pPr marL="0" indent="0">
              <a:buNone/>
            </a:pPr>
            <a:endParaRPr lang="en-US" sz="2400" dirty="0">
              <a:solidFill>
                <a:schemeClr val="bg1"/>
              </a:solidFill>
            </a:endParaRPr>
          </a:p>
          <a:p>
            <a:pPr marL="0" indent="0">
              <a:buNone/>
            </a:pPr>
            <a:r>
              <a:rPr lang="en-US" sz="2400" b="1" dirty="0">
                <a:solidFill>
                  <a:srgbClr val="FFC000"/>
                </a:solidFill>
              </a:rPr>
              <a:t>Rigid Team</a:t>
            </a:r>
          </a:p>
          <a:p>
            <a:r>
              <a:rPr lang="en-US" sz="2400" dirty="0">
                <a:solidFill>
                  <a:schemeClr val="bg1"/>
                </a:solidFill>
              </a:rPr>
              <a:t>Design and Performance of Concrete Unbonded Overlays  -  95% DRAFT SENT TO TAP</a:t>
            </a:r>
          </a:p>
          <a:p>
            <a:r>
              <a:rPr lang="en-US" sz="2400" dirty="0">
                <a:solidFill>
                  <a:schemeClr val="bg1"/>
                </a:solidFill>
              </a:rPr>
              <a:t>Repair of Joint Associated Distress Pavements  -  Survey will be conducted Summer 2019</a:t>
            </a:r>
          </a:p>
          <a:p>
            <a:pPr marL="0" indent="0">
              <a:buNone/>
            </a:pPr>
            <a:endParaRPr lang="en-US" sz="2400" dirty="0">
              <a:solidFill>
                <a:schemeClr val="bg1"/>
              </a:solidFill>
            </a:endParaRPr>
          </a:p>
          <a:p>
            <a:pPr marL="0" indent="0">
              <a:buNone/>
            </a:pPr>
            <a:r>
              <a:rPr lang="en-US" sz="2400" b="1" dirty="0">
                <a:solidFill>
                  <a:srgbClr val="FFC000"/>
                </a:solidFill>
              </a:rPr>
              <a:t>Intelligent Construction Technologies Team</a:t>
            </a:r>
          </a:p>
          <a:p>
            <a:r>
              <a:rPr lang="en-US" sz="2400" dirty="0">
                <a:solidFill>
                  <a:schemeClr val="bg1"/>
                </a:solidFill>
              </a:rPr>
              <a:t>Validation of e-Ticketing; Digital Material Delivery Tickets  - 95% DRAFT SENT TO TAP</a:t>
            </a:r>
          </a:p>
          <a:p>
            <a:pPr marL="0" indent="0">
              <a:buNone/>
            </a:pPr>
            <a:endParaRPr lang="en-US" sz="2400" dirty="0">
              <a:solidFill>
                <a:schemeClr val="bg1"/>
              </a:solidFill>
            </a:endParaRPr>
          </a:p>
          <a:p>
            <a:pPr marL="0" indent="0">
              <a:buNone/>
            </a:pPr>
            <a:r>
              <a:rPr lang="en-US" sz="2400" b="1" dirty="0">
                <a:solidFill>
                  <a:srgbClr val="FFC000"/>
                </a:solidFill>
              </a:rPr>
              <a:t>Geotechnical Team</a:t>
            </a:r>
          </a:p>
          <a:p>
            <a:r>
              <a:rPr lang="en-US" sz="2400" strike="dblStrike" dirty="0">
                <a:solidFill>
                  <a:schemeClr val="bg1"/>
                </a:solidFill>
              </a:rPr>
              <a:t>Larger Subbase Materials  </a:t>
            </a:r>
            <a:r>
              <a:rPr lang="en-US" sz="2400" dirty="0">
                <a:solidFill>
                  <a:schemeClr val="bg1"/>
                </a:solidFill>
              </a:rPr>
              <a:t>-  DELETED</a:t>
            </a:r>
          </a:p>
          <a:p>
            <a:r>
              <a:rPr lang="en-US" sz="2400" dirty="0">
                <a:solidFill>
                  <a:schemeClr val="bg1"/>
                </a:solidFill>
              </a:rPr>
              <a:t>Subgrade Design for New and Reconstructed  -  Starting Project June 2019</a:t>
            </a:r>
          </a:p>
          <a:p>
            <a:pPr marL="0" indent="0">
              <a:buNone/>
            </a:pPr>
            <a:endParaRPr lang="en-US" sz="2400" dirty="0">
              <a:solidFill>
                <a:schemeClr val="bg1"/>
              </a:solidFill>
            </a:endParaRPr>
          </a:p>
        </p:txBody>
      </p:sp>
      <p:sp>
        <p:nvSpPr>
          <p:cNvPr id="6" name="Content Placeholder 2">
            <a:extLst>
              <a:ext uri="{FF2B5EF4-FFF2-40B4-BE49-F238E27FC236}">
                <a16:creationId xmlns:a16="http://schemas.microsoft.com/office/drawing/2014/main" id="{A0909AAD-A756-44B5-910F-85982D18AD5C}"/>
              </a:ext>
            </a:extLst>
          </p:cNvPr>
          <p:cNvSpPr txBox="1">
            <a:spLocks/>
          </p:cNvSpPr>
          <p:nvPr/>
        </p:nvSpPr>
        <p:spPr>
          <a:xfrm>
            <a:off x="3693111" y="2086252"/>
            <a:ext cx="7889289" cy="38304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chemeClr val="bg1"/>
              </a:solidFill>
            </a:endParaRPr>
          </a:p>
          <a:p>
            <a:endParaRPr lang="en-US" dirty="0"/>
          </a:p>
        </p:txBody>
      </p:sp>
    </p:spTree>
    <p:extLst>
      <p:ext uri="{BB962C8B-B14F-4D97-AF65-F5344CB8AC3E}">
        <p14:creationId xmlns:p14="http://schemas.microsoft.com/office/powerpoint/2010/main" val="439079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4CFBA-4CB7-40A4-AD81-3A7B7E1F59EA}"/>
              </a:ext>
            </a:extLst>
          </p:cNvPr>
          <p:cNvSpPr>
            <a:spLocks noGrp="1"/>
          </p:cNvSpPr>
          <p:nvPr>
            <p:ph type="title"/>
          </p:nvPr>
        </p:nvSpPr>
        <p:spPr>
          <a:xfrm>
            <a:off x="541538" y="274638"/>
            <a:ext cx="11040862" cy="1143000"/>
          </a:xfrm>
        </p:spPr>
        <p:txBody>
          <a:bodyPr>
            <a:noAutofit/>
          </a:bodyPr>
          <a:lstStyle/>
          <a:p>
            <a:pPr algn="l"/>
            <a:r>
              <a:rPr lang="en-US" sz="3600" dirty="0">
                <a:solidFill>
                  <a:srgbClr val="FFC000"/>
                </a:solidFill>
              </a:rPr>
              <a:t>Pavement Preservation for Lightly Surfaced Roadways </a:t>
            </a:r>
            <a:endParaRPr lang="en-US" sz="3600" dirty="0">
              <a:solidFill>
                <a:schemeClr val="bg1"/>
              </a:solidFill>
            </a:endParaRPr>
          </a:p>
        </p:txBody>
      </p:sp>
      <p:sp>
        <p:nvSpPr>
          <p:cNvPr id="3" name="Content Placeholder 2">
            <a:extLst>
              <a:ext uri="{FF2B5EF4-FFF2-40B4-BE49-F238E27FC236}">
                <a16:creationId xmlns:a16="http://schemas.microsoft.com/office/drawing/2014/main" id="{B0E89361-1167-452F-8C84-555B9A5DCEC0}"/>
              </a:ext>
            </a:extLst>
          </p:cNvPr>
          <p:cNvSpPr>
            <a:spLocks noGrp="1"/>
          </p:cNvSpPr>
          <p:nvPr>
            <p:ph sz="half" idx="1"/>
          </p:nvPr>
        </p:nvSpPr>
        <p:spPr>
          <a:xfrm>
            <a:off x="609600" y="1313895"/>
            <a:ext cx="10682796" cy="4811697"/>
          </a:xfrm>
        </p:spPr>
        <p:txBody>
          <a:bodyPr>
            <a:normAutofit fontScale="32500" lnSpcReduction="20000"/>
          </a:bodyPr>
          <a:lstStyle/>
          <a:p>
            <a:pPr marL="0" indent="0">
              <a:buNone/>
            </a:pPr>
            <a:r>
              <a:rPr lang="en-US" sz="6800" u="sng" dirty="0">
                <a:solidFill>
                  <a:schemeClr val="bg1"/>
                </a:solidFill>
              </a:rPr>
              <a:t>Initial Research Request:</a:t>
            </a:r>
            <a:endParaRPr lang="en-US" sz="2500" dirty="0">
              <a:solidFill>
                <a:schemeClr val="bg1"/>
              </a:solidFill>
            </a:endParaRPr>
          </a:p>
          <a:p>
            <a:pPr marL="0" indent="0">
              <a:buNone/>
            </a:pPr>
            <a:endParaRPr lang="en-US" sz="2500" dirty="0">
              <a:solidFill>
                <a:schemeClr val="bg1"/>
              </a:solidFill>
            </a:endParaRPr>
          </a:p>
          <a:p>
            <a:pPr marL="0" indent="0">
              <a:buNone/>
            </a:pPr>
            <a:endParaRPr lang="en-US" sz="2500" dirty="0">
              <a:solidFill>
                <a:schemeClr val="bg1"/>
              </a:solidFill>
            </a:endParaRPr>
          </a:p>
          <a:p>
            <a:pPr marL="0" indent="0">
              <a:buNone/>
            </a:pPr>
            <a:r>
              <a:rPr lang="en-US" sz="4900" dirty="0">
                <a:solidFill>
                  <a:schemeClr val="bg1"/>
                </a:solidFill>
              </a:rPr>
              <a:t>The Need Statement was recently updated and survey will be complete during the summer of 2019.  </a:t>
            </a:r>
          </a:p>
          <a:p>
            <a:pPr marL="0" indent="0">
              <a:buNone/>
            </a:pPr>
            <a:endParaRPr lang="en-US" sz="2500" dirty="0">
              <a:solidFill>
                <a:schemeClr val="bg1"/>
              </a:solidFill>
            </a:endParaRPr>
          </a:p>
          <a:p>
            <a:pPr marL="0" indent="0">
              <a:buNone/>
            </a:pPr>
            <a:endParaRPr lang="en-US" sz="2500" dirty="0">
              <a:solidFill>
                <a:schemeClr val="bg1"/>
              </a:solidFill>
            </a:endParaRPr>
          </a:p>
          <a:p>
            <a:pPr marL="0" indent="0">
              <a:buNone/>
            </a:pPr>
            <a:r>
              <a:rPr lang="en-US" sz="4900" dirty="0">
                <a:solidFill>
                  <a:schemeClr val="bg1"/>
                </a:solidFill>
              </a:rPr>
              <a:t>The objective of this tech transfer project is to compile and report a synthesis of preservation approaches NRRA Member states use to maintain their lightly surfaced roads and to further document successful and unsatisfactory experiences with performance, case studies. </a:t>
            </a:r>
          </a:p>
          <a:p>
            <a:pPr marL="0" indent="0">
              <a:buNone/>
            </a:pPr>
            <a:endParaRPr lang="en-US" sz="2500" dirty="0">
              <a:solidFill>
                <a:schemeClr val="bg1"/>
              </a:solidFill>
            </a:endParaRPr>
          </a:p>
          <a:p>
            <a:pPr marL="0" indent="0">
              <a:buNone/>
            </a:pPr>
            <a:endParaRPr lang="en-US" sz="2500" dirty="0">
              <a:solidFill>
                <a:schemeClr val="bg1"/>
              </a:solidFill>
            </a:endParaRPr>
          </a:p>
          <a:p>
            <a:pPr marL="0" indent="0">
              <a:buNone/>
            </a:pPr>
            <a:r>
              <a:rPr lang="en-US" sz="4900" dirty="0">
                <a:solidFill>
                  <a:schemeClr val="bg1"/>
                </a:solidFill>
              </a:rPr>
              <a:t>For this study a Lightly Surfaced Pavement Treatment is in general the application of an asphalt surface treatment to an aggregate base having an applied thickness of about 1/2 – inch or less.  These treatment types are considered non-structural and rely on the strength and quality of the underlying base and subbase structures.</a:t>
            </a:r>
          </a:p>
          <a:p>
            <a:pPr marL="0" indent="0">
              <a:buNone/>
            </a:pPr>
            <a:endParaRPr lang="en-US" sz="2500" dirty="0">
              <a:solidFill>
                <a:schemeClr val="bg1"/>
              </a:solidFill>
            </a:endParaRPr>
          </a:p>
          <a:p>
            <a:pPr marL="0" indent="0">
              <a:buNone/>
            </a:pPr>
            <a:endParaRPr lang="en-US" sz="2500" dirty="0">
              <a:solidFill>
                <a:schemeClr val="bg1"/>
              </a:solidFill>
            </a:endParaRPr>
          </a:p>
          <a:p>
            <a:pPr marL="0" indent="0">
              <a:buNone/>
            </a:pPr>
            <a:r>
              <a:rPr lang="en-US" sz="4900" dirty="0">
                <a:solidFill>
                  <a:schemeClr val="bg1"/>
                </a:solidFill>
              </a:rPr>
              <a:t>Task 1: Brief Literature Review</a:t>
            </a:r>
          </a:p>
          <a:p>
            <a:pPr marL="0" indent="0">
              <a:buNone/>
            </a:pPr>
            <a:r>
              <a:rPr lang="en-US" sz="4900" dirty="0">
                <a:solidFill>
                  <a:schemeClr val="bg1"/>
                </a:solidFill>
              </a:rPr>
              <a:t>Task 2: Develop survey questions and transmit to NRRA members </a:t>
            </a:r>
          </a:p>
          <a:p>
            <a:pPr marL="0" indent="0">
              <a:buNone/>
            </a:pPr>
            <a:r>
              <a:rPr lang="en-US" sz="4900" dirty="0">
                <a:solidFill>
                  <a:schemeClr val="bg1"/>
                </a:solidFill>
              </a:rPr>
              <a:t>Task 3:  Summarize each states current activity </a:t>
            </a:r>
          </a:p>
          <a:p>
            <a:pPr marL="0" indent="0">
              <a:buNone/>
            </a:pPr>
            <a:r>
              <a:rPr lang="en-US" sz="4900" dirty="0">
                <a:solidFill>
                  <a:schemeClr val="bg1"/>
                </a:solidFill>
              </a:rPr>
              <a:t>	Design Methods Used</a:t>
            </a:r>
          </a:p>
          <a:p>
            <a:pPr marL="0" indent="0">
              <a:buNone/>
            </a:pPr>
            <a:r>
              <a:rPr lang="en-US" sz="4900" dirty="0">
                <a:solidFill>
                  <a:schemeClr val="bg1"/>
                </a:solidFill>
              </a:rPr>
              <a:t>	LST’s typically constructed</a:t>
            </a:r>
          </a:p>
          <a:p>
            <a:pPr marL="0" indent="0">
              <a:buNone/>
            </a:pPr>
            <a:r>
              <a:rPr lang="en-US" sz="4900" dirty="0">
                <a:solidFill>
                  <a:schemeClr val="bg1"/>
                </a:solidFill>
              </a:rPr>
              <a:t>	LST cost by alternative application type</a:t>
            </a:r>
          </a:p>
          <a:p>
            <a:pPr marL="0" indent="0">
              <a:buNone/>
            </a:pPr>
            <a:r>
              <a:rPr lang="en-US" sz="4900" dirty="0">
                <a:solidFill>
                  <a:schemeClr val="bg1"/>
                </a:solidFill>
              </a:rPr>
              <a:t>	Review of LST performance</a:t>
            </a:r>
          </a:p>
          <a:p>
            <a:pPr marL="0" indent="0">
              <a:buNone/>
            </a:pPr>
            <a:r>
              <a:rPr lang="en-US" sz="4900" dirty="0">
                <a:solidFill>
                  <a:schemeClr val="bg1"/>
                </a:solidFill>
              </a:rPr>
              <a:t>	Review of Surface Maintenance alternatives </a:t>
            </a:r>
          </a:p>
        </p:txBody>
      </p:sp>
    </p:spTree>
    <p:extLst>
      <p:ext uri="{BB962C8B-B14F-4D97-AF65-F5344CB8AC3E}">
        <p14:creationId xmlns:p14="http://schemas.microsoft.com/office/powerpoint/2010/main" val="3834960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4CFBA-4CB7-40A4-AD81-3A7B7E1F59EA}"/>
              </a:ext>
            </a:extLst>
          </p:cNvPr>
          <p:cNvSpPr>
            <a:spLocks noGrp="1"/>
          </p:cNvSpPr>
          <p:nvPr>
            <p:ph type="title"/>
          </p:nvPr>
        </p:nvSpPr>
        <p:spPr>
          <a:xfrm>
            <a:off x="541538" y="274638"/>
            <a:ext cx="11040862" cy="1143000"/>
          </a:xfrm>
        </p:spPr>
        <p:txBody>
          <a:bodyPr>
            <a:noAutofit/>
          </a:bodyPr>
          <a:lstStyle/>
          <a:p>
            <a:pPr algn="l"/>
            <a:r>
              <a:rPr lang="en-US" sz="3600" dirty="0">
                <a:solidFill>
                  <a:srgbClr val="FFC000"/>
                </a:solidFill>
              </a:rPr>
              <a:t>Surface Characteristics of Diamond Ground PCC Surfaces</a:t>
            </a:r>
            <a:endParaRPr lang="en-US" sz="3600" dirty="0">
              <a:solidFill>
                <a:schemeClr val="bg1"/>
              </a:solidFill>
            </a:endParaRPr>
          </a:p>
        </p:txBody>
      </p:sp>
      <p:sp>
        <p:nvSpPr>
          <p:cNvPr id="3" name="Content Placeholder 2">
            <a:extLst>
              <a:ext uri="{FF2B5EF4-FFF2-40B4-BE49-F238E27FC236}">
                <a16:creationId xmlns:a16="http://schemas.microsoft.com/office/drawing/2014/main" id="{B0E89361-1167-452F-8C84-555B9A5DCEC0}"/>
              </a:ext>
            </a:extLst>
          </p:cNvPr>
          <p:cNvSpPr>
            <a:spLocks noGrp="1"/>
          </p:cNvSpPr>
          <p:nvPr>
            <p:ph sz="half" idx="1"/>
          </p:nvPr>
        </p:nvSpPr>
        <p:spPr>
          <a:xfrm>
            <a:off x="609600" y="1600201"/>
            <a:ext cx="10682796" cy="4338959"/>
          </a:xfrm>
        </p:spPr>
        <p:txBody>
          <a:bodyPr>
            <a:normAutofit fontScale="77500" lnSpcReduction="20000"/>
          </a:bodyPr>
          <a:lstStyle/>
          <a:p>
            <a:pPr marL="0" indent="0">
              <a:buNone/>
            </a:pPr>
            <a:r>
              <a:rPr lang="en-US" sz="4500" u="sng" dirty="0">
                <a:solidFill>
                  <a:schemeClr val="bg1"/>
                </a:solidFill>
              </a:rPr>
              <a:t>Initial Research Request:  Project Overview</a:t>
            </a:r>
          </a:p>
          <a:p>
            <a:pPr marL="0" indent="0">
              <a:buNone/>
            </a:pPr>
            <a:endParaRPr lang="en-US" sz="2600" dirty="0">
              <a:solidFill>
                <a:schemeClr val="bg1"/>
              </a:solidFill>
            </a:endParaRPr>
          </a:p>
          <a:p>
            <a:pPr marL="0" indent="0">
              <a:buNone/>
            </a:pPr>
            <a:r>
              <a:rPr lang="en-US" sz="2600" dirty="0">
                <a:solidFill>
                  <a:schemeClr val="bg1"/>
                </a:solidFill>
              </a:rPr>
              <a:t>States have been diamond grinding concrete pavements, historically conducted on existing pavements as a preservation technique/treatment for smoothness improvement and friction enhancement.</a:t>
            </a:r>
          </a:p>
          <a:p>
            <a:pPr marL="0" indent="0">
              <a:buNone/>
            </a:pPr>
            <a:endParaRPr lang="en-US" sz="2600" dirty="0">
              <a:solidFill>
                <a:schemeClr val="bg1"/>
              </a:solidFill>
            </a:endParaRPr>
          </a:p>
          <a:p>
            <a:pPr marL="0" indent="0">
              <a:buNone/>
            </a:pPr>
            <a:r>
              <a:rPr lang="en-US" sz="2600" dirty="0">
                <a:solidFill>
                  <a:schemeClr val="bg1"/>
                </a:solidFill>
              </a:rPr>
              <a:t>In more recent times, diamond ground textures have been used for noise reduction on both new and existing pavements as well as bridge decks.</a:t>
            </a:r>
          </a:p>
          <a:p>
            <a:pPr marL="0" indent="0">
              <a:buNone/>
            </a:pPr>
            <a:endParaRPr lang="en-US" sz="2600" dirty="0">
              <a:solidFill>
                <a:schemeClr val="bg1"/>
              </a:solidFill>
            </a:endParaRPr>
          </a:p>
          <a:p>
            <a:pPr marL="0" indent="0">
              <a:buNone/>
            </a:pPr>
            <a:r>
              <a:rPr lang="en-US" sz="2600" dirty="0">
                <a:solidFill>
                  <a:schemeClr val="bg1"/>
                </a:solidFill>
              </a:rPr>
              <a:t>The introduction of Next Generation Concrete Surface (NGCS) has extended the use of diamond grinding to new construction as well.  </a:t>
            </a:r>
          </a:p>
          <a:p>
            <a:pPr marL="0" indent="0">
              <a:buNone/>
            </a:pPr>
            <a:endParaRPr lang="en-US" sz="2600" dirty="0">
              <a:solidFill>
                <a:schemeClr val="bg1"/>
              </a:solidFill>
            </a:endParaRPr>
          </a:p>
          <a:p>
            <a:pPr marL="0" indent="0">
              <a:buNone/>
            </a:pPr>
            <a:r>
              <a:rPr lang="en-US" sz="2600" dirty="0">
                <a:solidFill>
                  <a:schemeClr val="bg1"/>
                </a:solidFill>
              </a:rPr>
              <a:t>Additionally the MnROAD facility has conducted extensive testing and collected extensive data including smoothness, friction, and noise for diamond ground surfaces at the MnROAD facility.  </a:t>
            </a:r>
          </a:p>
          <a:p>
            <a:pPr marL="0" indent="0">
              <a:buNone/>
            </a:pPr>
            <a:endParaRPr lang="en-US" dirty="0">
              <a:solidFill>
                <a:schemeClr val="bg1"/>
              </a:solidFill>
            </a:endParaRPr>
          </a:p>
        </p:txBody>
      </p:sp>
    </p:spTree>
    <p:extLst>
      <p:ext uri="{BB962C8B-B14F-4D97-AF65-F5344CB8AC3E}">
        <p14:creationId xmlns:p14="http://schemas.microsoft.com/office/powerpoint/2010/main" val="1703003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4CFBA-4CB7-40A4-AD81-3A7B7E1F59EA}"/>
              </a:ext>
            </a:extLst>
          </p:cNvPr>
          <p:cNvSpPr>
            <a:spLocks noGrp="1"/>
          </p:cNvSpPr>
          <p:nvPr>
            <p:ph type="title"/>
          </p:nvPr>
        </p:nvSpPr>
        <p:spPr>
          <a:xfrm>
            <a:off x="541538" y="274638"/>
            <a:ext cx="11040862" cy="1143000"/>
          </a:xfrm>
        </p:spPr>
        <p:txBody>
          <a:bodyPr>
            <a:noAutofit/>
          </a:bodyPr>
          <a:lstStyle/>
          <a:p>
            <a:pPr algn="l"/>
            <a:r>
              <a:rPr lang="en-US" sz="3600" dirty="0">
                <a:solidFill>
                  <a:srgbClr val="FFC000"/>
                </a:solidFill>
              </a:rPr>
              <a:t>Surface Characteristics of Diamond Ground PCC Surfaces</a:t>
            </a:r>
            <a:endParaRPr lang="en-US" sz="3600" dirty="0">
              <a:solidFill>
                <a:schemeClr val="bg1"/>
              </a:solidFill>
            </a:endParaRPr>
          </a:p>
        </p:txBody>
      </p:sp>
      <p:sp>
        <p:nvSpPr>
          <p:cNvPr id="3" name="Content Placeholder 2">
            <a:extLst>
              <a:ext uri="{FF2B5EF4-FFF2-40B4-BE49-F238E27FC236}">
                <a16:creationId xmlns:a16="http://schemas.microsoft.com/office/drawing/2014/main" id="{B0E89361-1167-452F-8C84-555B9A5DCEC0}"/>
              </a:ext>
            </a:extLst>
          </p:cNvPr>
          <p:cNvSpPr>
            <a:spLocks noGrp="1"/>
          </p:cNvSpPr>
          <p:nvPr>
            <p:ph sz="half" idx="1"/>
          </p:nvPr>
        </p:nvSpPr>
        <p:spPr>
          <a:xfrm>
            <a:off x="609600" y="1218461"/>
            <a:ext cx="10682796" cy="4765088"/>
          </a:xfrm>
        </p:spPr>
        <p:txBody>
          <a:bodyPr>
            <a:normAutofit fontScale="25000" lnSpcReduction="20000"/>
          </a:bodyPr>
          <a:lstStyle/>
          <a:p>
            <a:pPr marL="0" indent="0">
              <a:buNone/>
            </a:pPr>
            <a:r>
              <a:rPr lang="en-US" sz="7200" u="sng" dirty="0">
                <a:solidFill>
                  <a:schemeClr val="bg1"/>
                </a:solidFill>
              </a:rPr>
              <a:t>Initial Research Request:  Project Overview</a:t>
            </a:r>
          </a:p>
          <a:p>
            <a:pPr marL="0" indent="0">
              <a:buNone/>
            </a:pPr>
            <a:endParaRPr lang="en-US" sz="7200" b="1" dirty="0">
              <a:solidFill>
                <a:schemeClr val="bg1"/>
              </a:solidFill>
            </a:endParaRPr>
          </a:p>
          <a:p>
            <a:pPr marL="0" indent="0">
              <a:buNone/>
            </a:pPr>
            <a:r>
              <a:rPr lang="en-US" sz="7200" dirty="0">
                <a:solidFill>
                  <a:srgbClr val="FFC000"/>
                </a:solidFill>
              </a:rPr>
              <a:t>Objective: To determine the change in surface characteristics of diamond ground textures for both new and existing pavements.  </a:t>
            </a:r>
          </a:p>
          <a:p>
            <a:pPr marL="0" indent="0">
              <a:buNone/>
            </a:pPr>
            <a:endParaRPr lang="en-US" sz="7200" dirty="0">
              <a:solidFill>
                <a:schemeClr val="bg1"/>
              </a:solidFill>
            </a:endParaRPr>
          </a:p>
          <a:p>
            <a:pPr marL="0" indent="0">
              <a:buNone/>
            </a:pPr>
            <a:r>
              <a:rPr lang="en-US" sz="7200" dirty="0">
                <a:solidFill>
                  <a:schemeClr val="bg1"/>
                </a:solidFill>
              </a:rPr>
              <a:t>Explore the state of practice of diamond grinding PCC surfaces and the benefits:</a:t>
            </a:r>
          </a:p>
          <a:p>
            <a:pPr lvl="1">
              <a:buFont typeface="Arial" panose="020B0604020202020204" pitchFamily="34" charset="0"/>
              <a:buChar char="•"/>
            </a:pPr>
            <a:r>
              <a:rPr lang="en-US" sz="6800" dirty="0">
                <a:solidFill>
                  <a:schemeClr val="bg1"/>
                </a:solidFill>
              </a:rPr>
              <a:t>At what point is diamond grinding best applied or required?</a:t>
            </a:r>
          </a:p>
          <a:p>
            <a:pPr lvl="1">
              <a:buFont typeface="Arial" panose="020B0604020202020204" pitchFamily="34" charset="0"/>
              <a:buChar char="•"/>
            </a:pPr>
            <a:r>
              <a:rPr lang="en-US" sz="6800" dirty="0">
                <a:solidFill>
                  <a:schemeClr val="bg1"/>
                </a:solidFill>
              </a:rPr>
              <a:t>Is there a particular depth that is required in order to obtain a certain level of benefit? </a:t>
            </a:r>
          </a:p>
          <a:p>
            <a:pPr lvl="1">
              <a:buFont typeface="Arial" panose="020B0604020202020204" pitchFamily="34" charset="0"/>
              <a:buChar char="•"/>
            </a:pPr>
            <a:r>
              <a:rPr lang="en-US" sz="6800" dirty="0">
                <a:solidFill>
                  <a:schemeClr val="bg1"/>
                </a:solidFill>
              </a:rPr>
              <a:t>What kind of improvements in smoothness, noise and friction are being obtained? </a:t>
            </a:r>
          </a:p>
          <a:p>
            <a:pPr lvl="1">
              <a:buFont typeface="Arial" panose="020B0604020202020204" pitchFamily="34" charset="0"/>
              <a:buChar char="•"/>
            </a:pPr>
            <a:r>
              <a:rPr lang="en-US" sz="6800" dirty="0">
                <a:solidFill>
                  <a:schemeClr val="bg1"/>
                </a:solidFill>
              </a:rPr>
              <a:t>Does diamond grinding expose the aggregates to early polishing and environmental effects that accelerate materials related distresses (D-cracking and ASR)?</a:t>
            </a:r>
          </a:p>
          <a:p>
            <a:pPr lvl="1">
              <a:buFont typeface="Arial" panose="020B0604020202020204" pitchFamily="34" charset="0"/>
              <a:buChar char="•"/>
            </a:pPr>
            <a:r>
              <a:rPr lang="en-US" sz="6800" dirty="0">
                <a:solidFill>
                  <a:schemeClr val="bg1"/>
                </a:solidFill>
              </a:rPr>
              <a:t>Identify changes in surface characteristics of diamond ground textures over time. </a:t>
            </a:r>
          </a:p>
          <a:p>
            <a:pPr marL="0" indent="0">
              <a:buNone/>
            </a:pPr>
            <a:endParaRPr lang="en-US" sz="7200" dirty="0">
              <a:solidFill>
                <a:schemeClr val="bg1"/>
              </a:solidFill>
            </a:endParaRPr>
          </a:p>
          <a:p>
            <a:pPr marL="0" indent="0">
              <a:buNone/>
            </a:pPr>
            <a:r>
              <a:rPr lang="en-US" sz="7200" dirty="0">
                <a:solidFill>
                  <a:schemeClr val="bg1"/>
                </a:solidFill>
              </a:rPr>
              <a:t>A number of states that use diamond grinding as an integral part of their concrete paving program have conducted research that can add to the collective knowledge base of this process. </a:t>
            </a:r>
            <a:endParaRPr lang="en-US" sz="7200" dirty="0"/>
          </a:p>
          <a:p>
            <a:pPr marL="0" indent="0">
              <a:buNone/>
            </a:pPr>
            <a:endParaRPr lang="en-US" dirty="0"/>
          </a:p>
        </p:txBody>
      </p:sp>
    </p:spTree>
    <p:extLst>
      <p:ext uri="{BB962C8B-B14F-4D97-AF65-F5344CB8AC3E}">
        <p14:creationId xmlns:p14="http://schemas.microsoft.com/office/powerpoint/2010/main" val="3565317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4CFBA-4CB7-40A4-AD81-3A7B7E1F59EA}"/>
              </a:ext>
            </a:extLst>
          </p:cNvPr>
          <p:cNvSpPr>
            <a:spLocks noGrp="1"/>
          </p:cNvSpPr>
          <p:nvPr>
            <p:ph type="title"/>
          </p:nvPr>
        </p:nvSpPr>
        <p:spPr>
          <a:xfrm>
            <a:off x="541538" y="274638"/>
            <a:ext cx="11040862" cy="1143000"/>
          </a:xfrm>
        </p:spPr>
        <p:txBody>
          <a:bodyPr>
            <a:noAutofit/>
          </a:bodyPr>
          <a:lstStyle/>
          <a:p>
            <a:pPr algn="l"/>
            <a:r>
              <a:rPr lang="en-US" sz="3600" dirty="0">
                <a:solidFill>
                  <a:srgbClr val="FFC000"/>
                </a:solidFill>
              </a:rPr>
              <a:t>Surface Characteristics of Diamond Ground PCC Surfaces</a:t>
            </a:r>
            <a:endParaRPr lang="en-US" sz="3600" dirty="0">
              <a:solidFill>
                <a:schemeClr val="bg1"/>
              </a:solidFill>
            </a:endParaRPr>
          </a:p>
        </p:txBody>
      </p:sp>
      <p:sp>
        <p:nvSpPr>
          <p:cNvPr id="3" name="Content Placeholder 2">
            <a:extLst>
              <a:ext uri="{FF2B5EF4-FFF2-40B4-BE49-F238E27FC236}">
                <a16:creationId xmlns:a16="http://schemas.microsoft.com/office/drawing/2014/main" id="{B0E89361-1167-452F-8C84-555B9A5DCEC0}"/>
              </a:ext>
            </a:extLst>
          </p:cNvPr>
          <p:cNvSpPr>
            <a:spLocks noGrp="1"/>
          </p:cNvSpPr>
          <p:nvPr>
            <p:ph sz="half" idx="1"/>
          </p:nvPr>
        </p:nvSpPr>
        <p:spPr>
          <a:xfrm>
            <a:off x="609600" y="1218461"/>
            <a:ext cx="10682796" cy="4765088"/>
          </a:xfrm>
        </p:spPr>
        <p:txBody>
          <a:bodyPr>
            <a:normAutofit fontScale="25000" lnSpcReduction="20000"/>
          </a:bodyPr>
          <a:lstStyle/>
          <a:p>
            <a:pPr marL="0" indent="0">
              <a:buNone/>
            </a:pPr>
            <a:r>
              <a:rPr lang="en-US" sz="7200" u="sng" dirty="0">
                <a:solidFill>
                  <a:schemeClr val="bg1"/>
                </a:solidFill>
              </a:rPr>
              <a:t>Initial Research Request:  Tasks</a:t>
            </a:r>
          </a:p>
          <a:p>
            <a:pPr marL="0" indent="0">
              <a:buNone/>
            </a:pPr>
            <a:r>
              <a:rPr lang="en-US" sz="7200" dirty="0">
                <a:solidFill>
                  <a:srgbClr val="FFC000"/>
                </a:solidFill>
              </a:rPr>
              <a:t>Identify Textures for Evaluation:  </a:t>
            </a:r>
          </a:p>
          <a:p>
            <a:pPr marL="400050" lvl="1" indent="0">
              <a:buNone/>
            </a:pPr>
            <a:r>
              <a:rPr lang="en-US" sz="6800" dirty="0">
                <a:solidFill>
                  <a:schemeClr val="bg1"/>
                </a:solidFill>
              </a:rPr>
              <a:t>Identify test cells at MnROAD and test sections within the MnDOT PMS system that can be used as candidate sections for evaluation.   </a:t>
            </a:r>
          </a:p>
          <a:p>
            <a:pPr marL="0" indent="0">
              <a:buNone/>
            </a:pPr>
            <a:endParaRPr lang="en-US" sz="7200" dirty="0">
              <a:solidFill>
                <a:schemeClr val="bg1"/>
              </a:solidFill>
            </a:endParaRPr>
          </a:p>
          <a:p>
            <a:pPr marL="0" indent="0">
              <a:buNone/>
            </a:pPr>
            <a:r>
              <a:rPr lang="en-US" sz="7200" dirty="0">
                <a:solidFill>
                  <a:srgbClr val="FFC000"/>
                </a:solidFill>
              </a:rPr>
              <a:t>Develop Before and After Texture Performance Curves:  </a:t>
            </a:r>
          </a:p>
          <a:p>
            <a:pPr marL="400050" lvl="1" indent="0">
              <a:buNone/>
            </a:pPr>
            <a:r>
              <a:rPr lang="en-US" sz="6800" dirty="0">
                <a:solidFill>
                  <a:schemeClr val="bg1"/>
                </a:solidFill>
              </a:rPr>
              <a:t>Where possible develop the pre-treatment and post-treatment performance curves for smoothness, noise, and friction for each of the candidate projects.  For projects where textures were installed on new construction, evaluate the initial test values as well as the change in characteristics over time.  For candidates where the treatment was installed on existing pavements, identify the percent improvement at the time of construction and the change in characteristics over time. </a:t>
            </a:r>
          </a:p>
          <a:p>
            <a:pPr marL="0" indent="0">
              <a:buNone/>
            </a:pPr>
            <a:endParaRPr lang="en-US" sz="7200" dirty="0">
              <a:solidFill>
                <a:schemeClr val="bg1"/>
              </a:solidFill>
            </a:endParaRPr>
          </a:p>
          <a:p>
            <a:pPr marL="0" indent="0">
              <a:buNone/>
            </a:pPr>
            <a:r>
              <a:rPr lang="en-US" sz="7200" dirty="0">
                <a:solidFill>
                  <a:srgbClr val="FFC000"/>
                </a:solidFill>
              </a:rPr>
              <a:t>Investigate the use of Grinding in Other States.  </a:t>
            </a:r>
          </a:p>
          <a:p>
            <a:pPr marL="400050" lvl="1" indent="0">
              <a:buNone/>
            </a:pPr>
            <a:r>
              <a:rPr lang="en-US" sz="6800" dirty="0">
                <a:solidFill>
                  <a:schemeClr val="bg1"/>
                </a:solidFill>
              </a:rPr>
              <a:t>The use of grinding in other states (CA) will be investigated in search of research reports, data collection etc.  This information will be compared to that obtained from MNROAD sources and used in the development of a synthesis/white paper. </a:t>
            </a:r>
          </a:p>
          <a:p>
            <a:pPr marL="0" indent="0">
              <a:buNone/>
            </a:pPr>
            <a:endParaRPr lang="en-US" sz="7200" dirty="0">
              <a:solidFill>
                <a:schemeClr val="bg1"/>
              </a:solidFill>
            </a:endParaRPr>
          </a:p>
          <a:p>
            <a:pPr marL="0" indent="0">
              <a:buNone/>
            </a:pPr>
            <a:r>
              <a:rPr lang="en-US" sz="7200" dirty="0">
                <a:solidFill>
                  <a:srgbClr val="FFC000"/>
                </a:solidFill>
              </a:rPr>
              <a:t>Prepare a Synthesis/White Paper:  </a:t>
            </a:r>
          </a:p>
          <a:p>
            <a:pPr marL="400050" lvl="1" indent="0">
              <a:buNone/>
            </a:pPr>
            <a:r>
              <a:rPr lang="en-US" sz="6800" dirty="0">
                <a:solidFill>
                  <a:schemeClr val="bg1"/>
                </a:solidFill>
              </a:rPr>
              <a:t>Prepare a synthesis/white paper identifying the characteristic behavior of diamond ground textures over their service period.</a:t>
            </a:r>
          </a:p>
        </p:txBody>
      </p:sp>
    </p:spTree>
    <p:extLst>
      <p:ext uri="{BB962C8B-B14F-4D97-AF65-F5344CB8AC3E}">
        <p14:creationId xmlns:p14="http://schemas.microsoft.com/office/powerpoint/2010/main" val="3313019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6E0D-1099-4AF9-A03F-5EF6BADA6EF7}"/>
              </a:ext>
            </a:extLst>
          </p:cNvPr>
          <p:cNvSpPr>
            <a:spLocks noGrp="1"/>
          </p:cNvSpPr>
          <p:nvPr>
            <p:ph type="title"/>
          </p:nvPr>
        </p:nvSpPr>
        <p:spPr>
          <a:xfrm>
            <a:off x="163458" y="135382"/>
            <a:ext cx="4488440" cy="1143000"/>
          </a:xfrm>
        </p:spPr>
        <p:txBody>
          <a:bodyPr>
            <a:normAutofit fontScale="90000"/>
          </a:bodyPr>
          <a:lstStyle/>
          <a:p>
            <a:r>
              <a:rPr lang="en-US" sz="3600" dirty="0">
                <a:solidFill>
                  <a:srgbClr val="FFC000"/>
                </a:solidFill>
              </a:rPr>
              <a:t>Identify Textures for Evaluation:</a:t>
            </a:r>
          </a:p>
        </p:txBody>
      </p:sp>
      <p:sp>
        <p:nvSpPr>
          <p:cNvPr id="3" name="Content Placeholder 2">
            <a:extLst>
              <a:ext uri="{FF2B5EF4-FFF2-40B4-BE49-F238E27FC236}">
                <a16:creationId xmlns:a16="http://schemas.microsoft.com/office/drawing/2014/main" id="{CB12AA4D-99C8-4190-977C-48D999CB02DD}"/>
              </a:ext>
            </a:extLst>
          </p:cNvPr>
          <p:cNvSpPr>
            <a:spLocks noGrp="1"/>
          </p:cNvSpPr>
          <p:nvPr>
            <p:ph sz="half" idx="1"/>
          </p:nvPr>
        </p:nvSpPr>
        <p:spPr>
          <a:xfrm>
            <a:off x="603682" y="3915052"/>
            <a:ext cx="9422868" cy="2328153"/>
          </a:xfrm>
        </p:spPr>
        <p:txBody>
          <a:bodyPr>
            <a:normAutofit/>
          </a:bodyPr>
          <a:lstStyle/>
          <a:p>
            <a:pPr marL="0" indent="0">
              <a:buNone/>
            </a:pPr>
            <a:endParaRPr lang="en-US" sz="800" dirty="0">
              <a:solidFill>
                <a:schemeClr val="bg1"/>
              </a:solidFill>
            </a:endParaRPr>
          </a:p>
          <a:p>
            <a:pPr marL="0" indent="0">
              <a:buNone/>
            </a:pPr>
            <a:r>
              <a:rPr lang="en-US" sz="2400" dirty="0">
                <a:solidFill>
                  <a:schemeClr val="bg1"/>
                </a:solidFill>
              </a:rPr>
              <a:t>What is the best way to identify textures ?</a:t>
            </a:r>
          </a:p>
          <a:p>
            <a:pPr marL="0" indent="0">
              <a:buNone/>
            </a:pPr>
            <a:endParaRPr lang="en-US" sz="900" dirty="0">
              <a:solidFill>
                <a:schemeClr val="bg1"/>
              </a:solidFill>
            </a:endParaRPr>
          </a:p>
          <a:p>
            <a:pPr marL="0" indent="0">
              <a:buNone/>
            </a:pPr>
            <a:r>
              <a:rPr lang="en-US" sz="2400" dirty="0">
                <a:solidFill>
                  <a:schemeClr val="bg1"/>
                </a:solidFill>
              </a:rPr>
              <a:t>What we did:  Collected and Summarized State criteria and specifications for blade spacing, and grinding width, depth, spacing or land area of grooves in the pavement surface.  </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graphicFrame>
        <p:nvGraphicFramePr>
          <p:cNvPr id="6" name="Table 5">
            <a:extLst>
              <a:ext uri="{FF2B5EF4-FFF2-40B4-BE49-F238E27FC236}">
                <a16:creationId xmlns:a16="http://schemas.microsoft.com/office/drawing/2014/main" id="{629F7381-F643-44BA-ADCA-2BB32EB601F2}"/>
              </a:ext>
            </a:extLst>
          </p:cNvPr>
          <p:cNvGraphicFramePr>
            <a:graphicFrameLocks noGrp="1"/>
          </p:cNvGraphicFramePr>
          <p:nvPr>
            <p:extLst>
              <p:ext uri="{D42A27DB-BD31-4B8C-83A1-F6EECF244321}">
                <p14:modId xmlns:p14="http://schemas.microsoft.com/office/powerpoint/2010/main" val="2949114653"/>
              </p:ext>
            </p:extLst>
          </p:nvPr>
        </p:nvGraphicFramePr>
        <p:xfrm>
          <a:off x="4332303" y="792348"/>
          <a:ext cx="6844681" cy="3122704"/>
        </p:xfrm>
        <a:graphic>
          <a:graphicData uri="http://schemas.openxmlformats.org/drawingml/2006/table">
            <a:tbl>
              <a:tblPr firstRow="1" firstCol="1" bandRow="1">
                <a:tableStyleId>{5C22544A-7EE6-4342-B048-85BDC9FD1C3A}</a:tableStyleId>
              </a:tblPr>
              <a:tblGrid>
                <a:gridCol w="730325">
                  <a:extLst>
                    <a:ext uri="{9D8B030D-6E8A-4147-A177-3AD203B41FA5}">
                      <a16:colId xmlns:a16="http://schemas.microsoft.com/office/drawing/2014/main" val="3832194667"/>
                    </a:ext>
                  </a:extLst>
                </a:gridCol>
                <a:gridCol w="679373">
                  <a:extLst>
                    <a:ext uri="{9D8B030D-6E8A-4147-A177-3AD203B41FA5}">
                      <a16:colId xmlns:a16="http://schemas.microsoft.com/office/drawing/2014/main" val="2953305227"/>
                    </a:ext>
                  </a:extLst>
                </a:gridCol>
                <a:gridCol w="679373">
                  <a:extLst>
                    <a:ext uri="{9D8B030D-6E8A-4147-A177-3AD203B41FA5}">
                      <a16:colId xmlns:a16="http://schemas.microsoft.com/office/drawing/2014/main" val="2842430636"/>
                    </a:ext>
                  </a:extLst>
                </a:gridCol>
                <a:gridCol w="679373">
                  <a:extLst>
                    <a:ext uri="{9D8B030D-6E8A-4147-A177-3AD203B41FA5}">
                      <a16:colId xmlns:a16="http://schemas.microsoft.com/office/drawing/2014/main" val="3868602222"/>
                    </a:ext>
                  </a:extLst>
                </a:gridCol>
                <a:gridCol w="713341">
                  <a:extLst>
                    <a:ext uri="{9D8B030D-6E8A-4147-A177-3AD203B41FA5}">
                      <a16:colId xmlns:a16="http://schemas.microsoft.com/office/drawing/2014/main" val="2628354559"/>
                    </a:ext>
                  </a:extLst>
                </a:gridCol>
                <a:gridCol w="645405">
                  <a:extLst>
                    <a:ext uri="{9D8B030D-6E8A-4147-A177-3AD203B41FA5}">
                      <a16:colId xmlns:a16="http://schemas.microsoft.com/office/drawing/2014/main" val="742680725"/>
                    </a:ext>
                  </a:extLst>
                </a:gridCol>
                <a:gridCol w="679373">
                  <a:extLst>
                    <a:ext uri="{9D8B030D-6E8A-4147-A177-3AD203B41FA5}">
                      <a16:colId xmlns:a16="http://schemas.microsoft.com/office/drawing/2014/main" val="1590778055"/>
                    </a:ext>
                  </a:extLst>
                </a:gridCol>
                <a:gridCol w="679373">
                  <a:extLst>
                    <a:ext uri="{9D8B030D-6E8A-4147-A177-3AD203B41FA5}">
                      <a16:colId xmlns:a16="http://schemas.microsoft.com/office/drawing/2014/main" val="856805571"/>
                    </a:ext>
                  </a:extLst>
                </a:gridCol>
                <a:gridCol w="625023">
                  <a:extLst>
                    <a:ext uri="{9D8B030D-6E8A-4147-A177-3AD203B41FA5}">
                      <a16:colId xmlns:a16="http://schemas.microsoft.com/office/drawing/2014/main" val="4183572561"/>
                    </a:ext>
                  </a:extLst>
                </a:gridCol>
                <a:gridCol w="733722">
                  <a:extLst>
                    <a:ext uri="{9D8B030D-6E8A-4147-A177-3AD203B41FA5}">
                      <a16:colId xmlns:a16="http://schemas.microsoft.com/office/drawing/2014/main" val="4254629639"/>
                    </a:ext>
                  </a:extLst>
                </a:gridCol>
              </a:tblGrid>
              <a:tr h="329458">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900">
                          <a:effectLst/>
                        </a:rPr>
                        <a:t>FHWA/ IGGA/</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NGCS</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CA</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IA</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MI</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MN</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MO</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ND</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a:effectLst/>
                        </a:rPr>
                        <a:t>WI</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45725318"/>
                  </a:ext>
                </a:extLst>
              </a:tr>
              <a:tr h="442581">
                <a:tc>
                  <a:txBody>
                    <a:bodyPr/>
                    <a:lstStyle/>
                    <a:p>
                      <a:pPr marL="0" marR="0">
                        <a:lnSpc>
                          <a:spcPct val="107000"/>
                        </a:lnSpc>
                        <a:spcBef>
                          <a:spcPts val="300"/>
                        </a:spcBef>
                        <a:spcAft>
                          <a:spcPts val="0"/>
                        </a:spcAft>
                      </a:pPr>
                      <a:r>
                        <a:rPr lang="en-US" sz="800">
                          <a:effectLst/>
                        </a:rPr>
                        <a:t>Groove Width (in.)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0.125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0.125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0.08 - 0.12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0.09 - 0.11*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0.09 - 0.15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0.125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0.22 - 0.24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0.125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951267"/>
                  </a:ext>
                </a:extLst>
              </a:tr>
              <a:tr h="636028">
                <a:tc>
                  <a:txBody>
                    <a:bodyPr/>
                    <a:lstStyle/>
                    <a:p>
                      <a:pPr marL="0" marR="0">
                        <a:lnSpc>
                          <a:spcPct val="107000"/>
                        </a:lnSpc>
                        <a:spcBef>
                          <a:spcPts val="300"/>
                        </a:spcBef>
                        <a:spcAft>
                          <a:spcPts val="0"/>
                        </a:spcAft>
                      </a:pPr>
                      <a:r>
                        <a:rPr lang="en-US" sz="800">
                          <a:effectLst/>
                        </a:rPr>
                        <a:t>Groove Depth (in.)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0.125 - 0.25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dirty="0">
                          <a:effectLst/>
                        </a:rPr>
                        <a:t>0.125 - 0.19</a:t>
                      </a:r>
                      <a:endParaRPr lang="en-US" sz="1100" dirty="0">
                        <a:effectLst/>
                      </a:endParaRPr>
                    </a:p>
                    <a:p>
                      <a:pPr marL="0" marR="0" algn="ctr">
                        <a:lnSpc>
                          <a:spcPct val="107000"/>
                        </a:lnSpc>
                        <a:spcBef>
                          <a:spcPts val="300"/>
                        </a:spcBef>
                        <a:spcAft>
                          <a:spcPts val="0"/>
                        </a:spcAft>
                      </a:pPr>
                      <a:r>
                        <a:rPr lang="en-US" sz="800" dirty="0">
                          <a:effectLst/>
                        </a:rPr>
                        <a:t>(1/8 - 3/16)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0.06 - 0.08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0.06 - 0.19</a:t>
                      </a:r>
                      <a:endParaRPr lang="en-US" sz="1100">
                        <a:effectLst/>
                      </a:endParaRPr>
                    </a:p>
                    <a:p>
                      <a:pPr marL="0" marR="0" algn="ctr">
                        <a:lnSpc>
                          <a:spcPct val="107000"/>
                        </a:lnSpc>
                        <a:spcBef>
                          <a:spcPts val="300"/>
                        </a:spcBef>
                        <a:spcAft>
                          <a:spcPts val="0"/>
                        </a:spcAft>
                      </a:pPr>
                      <a:r>
                        <a:rPr lang="en-US" sz="800">
                          <a:effectLst/>
                        </a:rPr>
                        <a:t>(1/16 - 3/16)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0.13 - 0.19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0.125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dirty="0">
                          <a:effectLst/>
                        </a:rPr>
                        <a:t>0.03</a:t>
                      </a:r>
                      <a:endParaRPr lang="en-US" sz="1100" dirty="0">
                        <a:effectLst/>
                      </a:endParaRPr>
                    </a:p>
                    <a:p>
                      <a:pPr marL="0" marR="0" algn="ctr">
                        <a:lnSpc>
                          <a:spcPct val="107000"/>
                        </a:lnSpc>
                        <a:spcBef>
                          <a:spcPts val="300"/>
                        </a:spcBef>
                        <a:spcAft>
                          <a:spcPts val="0"/>
                        </a:spcAft>
                      </a:pPr>
                      <a:r>
                        <a:rPr lang="en-US" sz="800" dirty="0">
                          <a:effectLst/>
                        </a:rPr>
                        <a:t>(1/32)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0.1875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0.06 - 0.19</a:t>
                      </a:r>
                      <a:endParaRPr lang="en-US" sz="1100">
                        <a:effectLst/>
                      </a:endParaRPr>
                    </a:p>
                    <a:p>
                      <a:pPr marL="0" marR="0" algn="ctr">
                        <a:lnSpc>
                          <a:spcPct val="107000"/>
                        </a:lnSpc>
                        <a:spcBef>
                          <a:spcPts val="300"/>
                        </a:spcBef>
                        <a:spcAft>
                          <a:spcPts val="0"/>
                        </a:spcAft>
                      </a:pPr>
                      <a:r>
                        <a:rPr lang="en-US" sz="800">
                          <a:effectLst/>
                        </a:rPr>
                        <a:t>(1/16 - 3/16)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61238671"/>
                  </a:ext>
                </a:extLst>
              </a:tr>
              <a:tr h="636028">
                <a:tc>
                  <a:txBody>
                    <a:bodyPr/>
                    <a:lstStyle/>
                    <a:p>
                      <a:pPr marL="0" marR="0">
                        <a:lnSpc>
                          <a:spcPct val="107000"/>
                        </a:lnSpc>
                        <a:spcBef>
                          <a:spcPts val="300"/>
                        </a:spcBef>
                        <a:spcAft>
                          <a:spcPts val="0"/>
                        </a:spcAft>
                      </a:pPr>
                      <a:r>
                        <a:rPr lang="en-US" sz="800">
                          <a:effectLst/>
                        </a:rPr>
                        <a:t>Groove Land Area (in.)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0.625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0.375 - 0.5</a:t>
                      </a:r>
                      <a:endParaRPr lang="en-US" sz="1100">
                        <a:effectLst/>
                      </a:endParaRPr>
                    </a:p>
                    <a:p>
                      <a:pPr marL="0" marR="0" algn="ctr">
                        <a:lnSpc>
                          <a:spcPct val="107000"/>
                        </a:lnSpc>
                        <a:spcBef>
                          <a:spcPts val="300"/>
                        </a:spcBef>
                        <a:spcAft>
                          <a:spcPts val="0"/>
                        </a:spcAft>
                      </a:pPr>
                      <a:r>
                        <a:rPr lang="en-US" sz="800">
                          <a:effectLst/>
                        </a:rPr>
                        <a:t>(3/8 - 1/2)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u="sng" dirty="0">
                          <a:effectLst/>
                        </a:rPr>
                        <a:t>+</a:t>
                      </a:r>
                      <a:r>
                        <a:rPr lang="en-US" sz="800" dirty="0">
                          <a:effectLst/>
                        </a:rPr>
                        <a:t> 0.65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dirty="0">
                          <a:effectLst/>
                        </a:rPr>
                        <a:t>0.75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0.125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0.625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3455205"/>
                  </a:ext>
                </a:extLst>
              </a:tr>
              <a:tr h="636028">
                <a:tc>
                  <a:txBody>
                    <a:bodyPr/>
                    <a:lstStyle/>
                    <a:p>
                      <a:pPr marL="0" marR="0">
                        <a:lnSpc>
                          <a:spcPct val="107000"/>
                        </a:lnSpc>
                        <a:spcBef>
                          <a:spcPts val="300"/>
                        </a:spcBef>
                        <a:spcAft>
                          <a:spcPts val="0"/>
                        </a:spcAft>
                      </a:pPr>
                      <a:r>
                        <a:rPr lang="en-US" sz="800">
                          <a:effectLst/>
                        </a:rPr>
                        <a:t>Groove Spacing (in.)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0.75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0.5 - 0.625</a:t>
                      </a:r>
                      <a:endParaRPr lang="en-US" sz="1100">
                        <a:effectLst/>
                      </a:endParaRPr>
                    </a:p>
                    <a:p>
                      <a:pPr marL="0" marR="0" algn="ctr">
                        <a:lnSpc>
                          <a:spcPct val="107000"/>
                        </a:lnSpc>
                        <a:spcBef>
                          <a:spcPts val="300"/>
                        </a:spcBef>
                        <a:spcAft>
                          <a:spcPts val="0"/>
                        </a:spcAft>
                      </a:pPr>
                      <a:r>
                        <a:rPr lang="en-US" sz="800">
                          <a:effectLst/>
                        </a:rPr>
                        <a:t>(1/2 - 5/8)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dirty="0">
                          <a:effectLst/>
                        </a:rPr>
                        <a:t>0.75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0.84 - 0.90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0.75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0496227"/>
                  </a:ext>
                </a:extLst>
              </a:tr>
              <a:tr h="442581">
                <a:tc>
                  <a:txBody>
                    <a:bodyPr/>
                    <a:lstStyle/>
                    <a:p>
                      <a:pPr marL="0" marR="0">
                        <a:lnSpc>
                          <a:spcPct val="107000"/>
                        </a:lnSpc>
                        <a:spcBef>
                          <a:spcPts val="300"/>
                        </a:spcBef>
                        <a:spcAft>
                          <a:spcPts val="0"/>
                        </a:spcAft>
                      </a:pPr>
                      <a:r>
                        <a:rPr lang="en-US" sz="800">
                          <a:effectLst/>
                        </a:rPr>
                        <a:t>Grooves per Foot Width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300"/>
                        </a:spcBef>
                        <a:spcAft>
                          <a:spcPts val="0"/>
                        </a:spcAft>
                      </a:pPr>
                      <a:r>
                        <a:rPr lang="en-US" sz="800">
                          <a:effectLst/>
                        </a:rPr>
                        <a:t>55 - 60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50 - 60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53 - 60**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50 - 55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0"/>
                        </a:spcAft>
                      </a:pPr>
                      <a:r>
                        <a:rPr lang="en-US" sz="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43307621"/>
                  </a:ext>
                </a:extLst>
              </a:tr>
            </a:tbl>
          </a:graphicData>
        </a:graphic>
      </p:graphicFrame>
      <p:sp>
        <p:nvSpPr>
          <p:cNvPr id="7" name="Content Placeholder 2">
            <a:extLst>
              <a:ext uri="{FF2B5EF4-FFF2-40B4-BE49-F238E27FC236}">
                <a16:creationId xmlns:a16="http://schemas.microsoft.com/office/drawing/2014/main" id="{531515A8-B211-46B0-A394-B07F75CEC8A6}"/>
              </a:ext>
            </a:extLst>
          </p:cNvPr>
          <p:cNvSpPr txBox="1">
            <a:spLocks/>
          </p:cNvSpPr>
          <p:nvPr/>
        </p:nvSpPr>
        <p:spPr>
          <a:xfrm>
            <a:off x="457901" y="1420425"/>
            <a:ext cx="3412763" cy="2008575"/>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chemeClr val="bg1"/>
              </a:solidFill>
            </a:endParaRPr>
          </a:p>
          <a:p>
            <a:pPr marL="0" indent="0">
              <a:buNone/>
            </a:pPr>
            <a:r>
              <a:rPr lang="en-US" sz="2400" dirty="0">
                <a:solidFill>
                  <a:schemeClr val="bg1"/>
                </a:solidFill>
              </a:rPr>
              <a:t>Identify test cells at MnROAD and test sections within the MnDOT PMS system that can be used as candidate sections for evaluation.</a:t>
            </a:r>
          </a:p>
          <a:p>
            <a:pPr marL="0" indent="0">
              <a:buFont typeface="Arial" panose="020B0604020202020204" pitchFamily="34" charset="0"/>
              <a:buNone/>
            </a:pPr>
            <a:endParaRPr lang="en-US" sz="2400" dirty="0">
              <a:solidFill>
                <a:schemeClr val="bg1"/>
              </a:solidFill>
            </a:endParaRPr>
          </a:p>
          <a:p>
            <a:pPr marL="0" indent="0">
              <a:buFont typeface="Arial" panose="020B0604020202020204" pitchFamily="34" charset="0"/>
              <a:buNone/>
            </a:pPr>
            <a:endParaRPr lang="en-US" sz="2400" dirty="0">
              <a:solidFill>
                <a:schemeClr val="bg1"/>
              </a:solidFill>
            </a:endParaRPr>
          </a:p>
        </p:txBody>
      </p:sp>
    </p:spTree>
    <p:extLst>
      <p:ext uri="{BB962C8B-B14F-4D97-AF65-F5344CB8AC3E}">
        <p14:creationId xmlns:p14="http://schemas.microsoft.com/office/powerpoint/2010/main" val="521949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23AE9-D99F-4ABE-8427-C8B9E460A5CD}"/>
              </a:ext>
            </a:extLst>
          </p:cNvPr>
          <p:cNvSpPr>
            <a:spLocks noGrp="1"/>
          </p:cNvSpPr>
          <p:nvPr>
            <p:ph type="title"/>
          </p:nvPr>
        </p:nvSpPr>
        <p:spPr/>
        <p:txBody>
          <a:bodyPr/>
          <a:lstStyle/>
          <a:p>
            <a:r>
              <a:rPr lang="en-US" dirty="0">
                <a:solidFill>
                  <a:srgbClr val="FFC000"/>
                </a:solidFill>
              </a:rPr>
              <a:t>Project Tasks</a:t>
            </a:r>
            <a:endParaRPr lang="en-US" dirty="0"/>
          </a:p>
        </p:txBody>
      </p:sp>
      <p:graphicFrame>
        <p:nvGraphicFramePr>
          <p:cNvPr id="7" name="Diagram 6">
            <a:extLst>
              <a:ext uri="{FF2B5EF4-FFF2-40B4-BE49-F238E27FC236}">
                <a16:creationId xmlns:a16="http://schemas.microsoft.com/office/drawing/2014/main" id="{5A4BAA12-5E4D-4469-BD09-F29CF8EC870C}"/>
              </a:ext>
            </a:extLst>
          </p:cNvPr>
          <p:cNvGraphicFramePr/>
          <p:nvPr>
            <p:extLst/>
          </p:nvPr>
        </p:nvGraphicFramePr>
        <p:xfrm>
          <a:off x="454212" y="719666"/>
          <a:ext cx="1133437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Wave 12">
            <a:extLst>
              <a:ext uri="{FF2B5EF4-FFF2-40B4-BE49-F238E27FC236}">
                <a16:creationId xmlns:a16="http://schemas.microsoft.com/office/drawing/2014/main" id="{36C11787-9D8D-4D10-9353-E51657346038}"/>
              </a:ext>
            </a:extLst>
          </p:cNvPr>
          <p:cNvSpPr/>
          <p:nvPr/>
        </p:nvSpPr>
        <p:spPr>
          <a:xfrm>
            <a:off x="2114748" y="1862666"/>
            <a:ext cx="2324574" cy="637309"/>
          </a:xfrm>
          <a:prstGeom prst="wave">
            <a:avLst>
              <a:gd name="adj1" fmla="val 12500"/>
              <a:gd name="adj2" fmla="val 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We are here!</a:t>
            </a:r>
          </a:p>
        </p:txBody>
      </p:sp>
    </p:spTree>
    <p:extLst>
      <p:ext uri="{BB962C8B-B14F-4D97-AF65-F5344CB8AC3E}">
        <p14:creationId xmlns:p14="http://schemas.microsoft.com/office/powerpoint/2010/main" val="90472516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800" dirty="0" smtClean="0">
            <a:solidFill>
              <a:schemeClr val="bg1"/>
            </a:solidFill>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1260</TotalTime>
  <Words>1340</Words>
  <Application>Microsoft Office PowerPoint</Application>
  <PresentationFormat>Widescreen</PresentationFormat>
  <Paragraphs>237</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1_Office Theme</vt:lpstr>
      <vt:lpstr>PowerPoint Presentation</vt:lpstr>
      <vt:lpstr>Project Objective</vt:lpstr>
      <vt:lpstr>What are the Short Term Synthesis Projects</vt:lpstr>
      <vt:lpstr>Pavement Preservation for Lightly Surfaced Roadways </vt:lpstr>
      <vt:lpstr>Surface Characteristics of Diamond Ground PCC Surfaces</vt:lpstr>
      <vt:lpstr>Surface Characteristics of Diamond Ground PCC Surfaces</vt:lpstr>
      <vt:lpstr>Surface Characteristics of Diamond Ground PCC Surfaces</vt:lpstr>
      <vt:lpstr>Identify Textures for Evaluation:</vt:lpstr>
      <vt:lpstr>Project Tasks</vt:lpstr>
      <vt:lpstr>Develop Before and After Texture Performance Curves: </vt:lpstr>
      <vt:lpstr>Data We Have Requested:</vt:lpstr>
      <vt:lpstr>Data We Need:</vt:lpstr>
      <vt:lpstr>Summary</vt:lpstr>
      <vt:lpstr>Questions?</vt:lpstr>
      <vt:lpstr>PowerPoint Presentation</vt:lpstr>
    </vt:vector>
  </TitlesOfParts>
  <Company>MnDOT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Slide</dc:title>
  <dc:creator>Robert Filipczak</dc:creator>
  <cp:lastModifiedBy>QA</cp:lastModifiedBy>
  <cp:revision>78</cp:revision>
  <cp:lastPrinted>2018-11-16T18:21:27Z</cp:lastPrinted>
  <dcterms:created xsi:type="dcterms:W3CDTF">2018-04-27T13:58:19Z</dcterms:created>
  <dcterms:modified xsi:type="dcterms:W3CDTF">2019-05-22T00:36:06Z</dcterms:modified>
</cp:coreProperties>
</file>