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92" r:id="rId3"/>
    <p:sldId id="265" r:id="rId4"/>
    <p:sldId id="277" r:id="rId5"/>
    <p:sldId id="267" r:id="rId6"/>
    <p:sldId id="268" r:id="rId7"/>
    <p:sldId id="278" r:id="rId8"/>
    <p:sldId id="283" r:id="rId9"/>
    <p:sldId id="279" r:id="rId10"/>
    <p:sldId id="282" r:id="rId11"/>
    <p:sldId id="280" r:id="rId12"/>
    <p:sldId id="269" r:id="rId13"/>
    <p:sldId id="284" r:id="rId14"/>
    <p:sldId id="286" r:id="rId15"/>
    <p:sldId id="288" r:id="rId16"/>
    <p:sldId id="289" r:id="rId17"/>
    <p:sldId id="290" r:id="rId18"/>
    <p:sldId id="291" r:id="rId19"/>
    <p:sldId id="273" r:id="rId20"/>
    <p:sldId id="272" r:id="rId21"/>
    <p:sldId id="274" r:id="rId22"/>
    <p:sldId id="264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  <a:p>
          <a:r>
            <a:rPr lang="en-US" sz="2400" dirty="0">
              <a:solidFill>
                <a:schemeClr val="tx2"/>
              </a:solidFill>
            </a:rPr>
            <a:t>Definitions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</dgm:pt>
    <dgm:pt modelId="{4EC66BD4-1AF4-41BA-97CF-D1A9DD61B99D}" type="pres">
      <dgm:prSet presAssocID="{C79721AC-B2F7-4E56-AD6F-80369EC782A4}" presName="sibTrans" presStyleLbl="sibTrans2D1" presStyleIdx="0" presStyleCnt="4"/>
      <dgm:spPr/>
    </dgm:pt>
    <dgm:pt modelId="{C5D9E7CE-ED6E-4713-A228-C771FE15268A}" type="pres">
      <dgm:prSet presAssocID="{C79721AC-B2F7-4E56-AD6F-80369EC782A4}" presName="connectorText" presStyleLbl="sibTrans2D1" presStyleIdx="0" presStyleCnt="4"/>
      <dgm:spPr/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</dgm:pt>
    <dgm:pt modelId="{18872990-0D73-4218-B292-F420B2EE3D0C}" type="pres">
      <dgm:prSet presAssocID="{C24971A4-FFEB-4F96-9F88-D6B605DE638E}" presName="sibTrans" presStyleLbl="sibTrans2D1" presStyleIdx="1" presStyleCnt="4"/>
      <dgm:spPr/>
    </dgm:pt>
    <dgm:pt modelId="{0A249C52-01A5-49BC-BF8B-34427CD78853}" type="pres">
      <dgm:prSet presAssocID="{C24971A4-FFEB-4F96-9F88-D6B605DE638E}" presName="connectorText" presStyleLbl="sibTrans2D1" presStyleIdx="1" presStyleCnt="4"/>
      <dgm:spPr/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</dgm:pt>
    <dgm:pt modelId="{6A1E9DBC-75A0-42A2-9330-A506524798D9}" type="pres">
      <dgm:prSet presAssocID="{F4436A7B-4830-4C5A-8CF7-0163277FF698}" presName="sibTrans" presStyleLbl="sibTrans2D1" presStyleIdx="2" presStyleCnt="4"/>
      <dgm:spPr/>
    </dgm:pt>
    <dgm:pt modelId="{02B54C75-1081-4365-82EE-57A5850C9C69}" type="pres">
      <dgm:prSet presAssocID="{F4436A7B-4830-4C5A-8CF7-0163277FF698}" presName="connectorText" presStyleLbl="sibTrans2D1" presStyleIdx="2" presStyleCnt="4"/>
      <dgm:spPr/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</dgm:pt>
    <dgm:pt modelId="{0FF172BC-367E-4CB3-8D2F-64C2BB85A2FE}" type="pres">
      <dgm:prSet presAssocID="{676ED509-4E04-40F3-A30A-1D974982AE01}" presName="sibTrans" presStyleLbl="sibTrans2D1" presStyleIdx="3" presStyleCnt="4"/>
      <dgm:spPr/>
    </dgm:pt>
    <dgm:pt modelId="{53F1F3F7-D4CA-4EB9-A492-D0904CE72AFD}" type="pres">
      <dgm:prSet presAssocID="{676ED509-4E04-40F3-A30A-1D974982AE01}" presName="connectorText" presStyleLbl="sibTrans2D1" presStyleIdx="3" presStyleCnt="4"/>
      <dgm:spPr/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</dgm:pt>
  </dgm:ptLst>
  <dgm:cxnLst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</dgm:pt>
    <dgm:pt modelId="{4EC66BD4-1AF4-41BA-97CF-D1A9DD61B99D}" type="pres">
      <dgm:prSet presAssocID="{C79721AC-B2F7-4E56-AD6F-80369EC782A4}" presName="sibTrans" presStyleLbl="sibTrans2D1" presStyleIdx="0" presStyleCnt="4"/>
      <dgm:spPr/>
    </dgm:pt>
    <dgm:pt modelId="{C5D9E7CE-ED6E-4713-A228-C771FE15268A}" type="pres">
      <dgm:prSet presAssocID="{C79721AC-B2F7-4E56-AD6F-80369EC782A4}" presName="connectorText" presStyleLbl="sibTrans2D1" presStyleIdx="0" presStyleCnt="4"/>
      <dgm:spPr/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</dgm:pt>
    <dgm:pt modelId="{18872990-0D73-4218-B292-F420B2EE3D0C}" type="pres">
      <dgm:prSet presAssocID="{C24971A4-FFEB-4F96-9F88-D6B605DE638E}" presName="sibTrans" presStyleLbl="sibTrans2D1" presStyleIdx="1" presStyleCnt="4"/>
      <dgm:spPr/>
    </dgm:pt>
    <dgm:pt modelId="{0A249C52-01A5-49BC-BF8B-34427CD78853}" type="pres">
      <dgm:prSet presAssocID="{C24971A4-FFEB-4F96-9F88-D6B605DE638E}" presName="connectorText" presStyleLbl="sibTrans2D1" presStyleIdx="1" presStyleCnt="4"/>
      <dgm:spPr/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</dgm:pt>
    <dgm:pt modelId="{6A1E9DBC-75A0-42A2-9330-A506524798D9}" type="pres">
      <dgm:prSet presAssocID="{F4436A7B-4830-4C5A-8CF7-0163277FF698}" presName="sibTrans" presStyleLbl="sibTrans2D1" presStyleIdx="2" presStyleCnt="4"/>
      <dgm:spPr/>
    </dgm:pt>
    <dgm:pt modelId="{02B54C75-1081-4365-82EE-57A5850C9C69}" type="pres">
      <dgm:prSet presAssocID="{F4436A7B-4830-4C5A-8CF7-0163277FF698}" presName="connectorText" presStyleLbl="sibTrans2D1" presStyleIdx="2" presStyleCnt="4"/>
      <dgm:spPr/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</dgm:pt>
    <dgm:pt modelId="{0FF172BC-367E-4CB3-8D2F-64C2BB85A2FE}" type="pres">
      <dgm:prSet presAssocID="{676ED509-4E04-40F3-A30A-1D974982AE01}" presName="sibTrans" presStyleLbl="sibTrans2D1" presStyleIdx="3" presStyleCnt="4"/>
      <dgm:spPr/>
    </dgm:pt>
    <dgm:pt modelId="{53F1F3F7-D4CA-4EB9-A492-D0904CE72AFD}" type="pres">
      <dgm:prSet presAssocID="{676ED509-4E04-40F3-A30A-1D974982AE01}" presName="connectorText" presStyleLbl="sibTrans2D1" presStyleIdx="3" presStyleCnt="4"/>
      <dgm:spPr/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</dgm:pt>
  </dgm:ptLst>
  <dgm:cxnLst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8851A-6962-4492-9E5D-50120F553198}">
      <dsp:nvSpPr>
        <dsp:cNvPr id="0" name=""/>
        <dsp:cNvSpPr/>
      </dsp:nvSpPr>
      <dsp:spPr>
        <a:xfrm>
          <a:off x="5534" y="1194277"/>
          <a:ext cx="1715652" cy="3030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Literature Review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Definitions</a:t>
          </a:r>
        </a:p>
      </dsp:txBody>
      <dsp:txXfrm>
        <a:off x="55784" y="1244527"/>
        <a:ext cx="1615152" cy="2929612"/>
      </dsp:txXfrm>
    </dsp:sp>
    <dsp:sp modelId="{4EC66BD4-1AF4-41BA-97CF-D1A9DD61B99D}">
      <dsp:nvSpPr>
        <dsp:cNvPr id="0" name=""/>
        <dsp:cNvSpPr/>
      </dsp:nvSpPr>
      <dsp:spPr>
        <a:xfrm>
          <a:off x="1892752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92752" y="2581688"/>
        <a:ext cx="254603" cy="255289"/>
      </dsp:txXfrm>
    </dsp:sp>
    <dsp:sp modelId="{1714B37C-67F1-481C-B7DA-A5897847AD76}">
      <dsp:nvSpPr>
        <dsp:cNvPr id="0" name=""/>
        <dsp:cNvSpPr/>
      </dsp:nvSpPr>
      <dsp:spPr>
        <a:xfrm>
          <a:off x="2407448" y="1229614"/>
          <a:ext cx="1715652" cy="295943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Collect Data from NRRA      States</a:t>
          </a:r>
          <a:r>
            <a:rPr lang="en-US" sz="2500" kern="1200" dirty="0">
              <a:solidFill>
                <a:schemeClr val="tx2"/>
              </a:solidFill>
            </a:rPr>
            <a:t>	</a:t>
          </a:r>
        </a:p>
      </dsp:txBody>
      <dsp:txXfrm>
        <a:off x="2457698" y="1279864"/>
        <a:ext cx="1615152" cy="2858938"/>
      </dsp:txXfrm>
    </dsp:sp>
    <dsp:sp modelId="{18872990-0D73-4218-B292-F420B2EE3D0C}">
      <dsp:nvSpPr>
        <dsp:cNvPr id="0" name=""/>
        <dsp:cNvSpPr/>
      </dsp:nvSpPr>
      <dsp:spPr>
        <a:xfrm>
          <a:off x="4294665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94665" y="2581688"/>
        <a:ext cx="254603" cy="255289"/>
      </dsp:txXfrm>
    </dsp:sp>
    <dsp:sp modelId="{69DE294A-787A-4B78-913E-BB1F5E1D8C67}">
      <dsp:nvSpPr>
        <dsp:cNvPr id="0" name=""/>
        <dsp:cNvSpPr/>
      </dsp:nvSpPr>
      <dsp:spPr>
        <a:xfrm>
          <a:off x="4809361" y="1220781"/>
          <a:ext cx="1715652" cy="297710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Analysis of Data</a:t>
          </a:r>
        </a:p>
      </dsp:txBody>
      <dsp:txXfrm>
        <a:off x="4859611" y="1271031"/>
        <a:ext cx="1615152" cy="2876603"/>
      </dsp:txXfrm>
    </dsp:sp>
    <dsp:sp modelId="{6A1E9DBC-75A0-42A2-9330-A506524798D9}">
      <dsp:nvSpPr>
        <dsp:cNvPr id="0" name=""/>
        <dsp:cNvSpPr/>
      </dsp:nvSpPr>
      <dsp:spPr>
        <a:xfrm>
          <a:off x="6696579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96579" y="2581688"/>
        <a:ext cx="254603" cy="255289"/>
      </dsp:txXfrm>
    </dsp:sp>
    <dsp:sp modelId="{A0CBDC1A-4F08-4B3A-8A9D-B2E73A98BA1A}">
      <dsp:nvSpPr>
        <dsp:cNvPr id="0" name=""/>
        <dsp:cNvSpPr/>
      </dsp:nvSpPr>
      <dsp:spPr>
        <a:xfrm>
          <a:off x="7211275" y="1229614"/>
          <a:ext cx="1715652" cy="295943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Draft Final Report</a:t>
          </a:r>
        </a:p>
      </dsp:txBody>
      <dsp:txXfrm>
        <a:off x="7261525" y="1279864"/>
        <a:ext cx="1615152" cy="2858938"/>
      </dsp:txXfrm>
    </dsp:sp>
    <dsp:sp modelId="{0FF172BC-367E-4CB3-8D2F-64C2BB85A2FE}">
      <dsp:nvSpPr>
        <dsp:cNvPr id="0" name=""/>
        <dsp:cNvSpPr/>
      </dsp:nvSpPr>
      <dsp:spPr>
        <a:xfrm>
          <a:off x="9098493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098493" y="2581688"/>
        <a:ext cx="254603" cy="255289"/>
      </dsp:txXfrm>
    </dsp:sp>
    <dsp:sp modelId="{E1558748-69BF-48CC-B7D1-DE8446F9837E}">
      <dsp:nvSpPr>
        <dsp:cNvPr id="0" name=""/>
        <dsp:cNvSpPr/>
      </dsp:nvSpPr>
      <dsp:spPr>
        <a:xfrm>
          <a:off x="9613189" y="1229614"/>
          <a:ext cx="1715652" cy="295943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Final Report</a:t>
          </a:r>
        </a:p>
      </dsp:txBody>
      <dsp:txXfrm>
        <a:off x="9663439" y="1279864"/>
        <a:ext cx="1615152" cy="285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8851A-6962-4492-9E5D-50120F553198}">
      <dsp:nvSpPr>
        <dsp:cNvPr id="0" name=""/>
        <dsp:cNvSpPr/>
      </dsp:nvSpPr>
      <dsp:spPr>
        <a:xfrm>
          <a:off x="5534" y="1171887"/>
          <a:ext cx="1715652" cy="307489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Literature Review</a:t>
          </a:r>
        </a:p>
      </dsp:txBody>
      <dsp:txXfrm>
        <a:off x="55784" y="1222137"/>
        <a:ext cx="1615152" cy="2974392"/>
      </dsp:txXfrm>
    </dsp:sp>
    <dsp:sp modelId="{4EC66BD4-1AF4-41BA-97CF-D1A9DD61B99D}">
      <dsp:nvSpPr>
        <dsp:cNvPr id="0" name=""/>
        <dsp:cNvSpPr/>
      </dsp:nvSpPr>
      <dsp:spPr>
        <a:xfrm>
          <a:off x="1892752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92752" y="2581688"/>
        <a:ext cx="254603" cy="255289"/>
      </dsp:txXfrm>
    </dsp:sp>
    <dsp:sp modelId="{1714B37C-67F1-481C-B7DA-A5897847AD76}">
      <dsp:nvSpPr>
        <dsp:cNvPr id="0" name=""/>
        <dsp:cNvSpPr/>
      </dsp:nvSpPr>
      <dsp:spPr>
        <a:xfrm>
          <a:off x="2407448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Collect Data from NRRA      States</a:t>
          </a:r>
          <a:r>
            <a:rPr lang="en-US" sz="2500" kern="1200" dirty="0">
              <a:solidFill>
                <a:schemeClr val="tx2"/>
              </a:solidFill>
            </a:rPr>
            <a:t>	</a:t>
          </a:r>
        </a:p>
      </dsp:txBody>
      <dsp:txXfrm>
        <a:off x="2457698" y="1257996"/>
        <a:ext cx="1615152" cy="2902674"/>
      </dsp:txXfrm>
    </dsp:sp>
    <dsp:sp modelId="{18872990-0D73-4218-B292-F420B2EE3D0C}">
      <dsp:nvSpPr>
        <dsp:cNvPr id="0" name=""/>
        <dsp:cNvSpPr/>
      </dsp:nvSpPr>
      <dsp:spPr>
        <a:xfrm>
          <a:off x="4294665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94665" y="2581688"/>
        <a:ext cx="254603" cy="255289"/>
      </dsp:txXfrm>
    </dsp:sp>
    <dsp:sp modelId="{69DE294A-787A-4B78-913E-BB1F5E1D8C67}">
      <dsp:nvSpPr>
        <dsp:cNvPr id="0" name=""/>
        <dsp:cNvSpPr/>
      </dsp:nvSpPr>
      <dsp:spPr>
        <a:xfrm>
          <a:off x="4809361" y="1198783"/>
          <a:ext cx="1715652" cy="302109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Analysis of Data</a:t>
          </a:r>
        </a:p>
      </dsp:txBody>
      <dsp:txXfrm>
        <a:off x="4859611" y="1249033"/>
        <a:ext cx="1615152" cy="2920599"/>
      </dsp:txXfrm>
    </dsp:sp>
    <dsp:sp modelId="{6A1E9DBC-75A0-42A2-9330-A506524798D9}">
      <dsp:nvSpPr>
        <dsp:cNvPr id="0" name=""/>
        <dsp:cNvSpPr/>
      </dsp:nvSpPr>
      <dsp:spPr>
        <a:xfrm>
          <a:off x="6696579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96579" y="2581688"/>
        <a:ext cx="254603" cy="255289"/>
      </dsp:txXfrm>
    </dsp:sp>
    <dsp:sp modelId="{A0CBDC1A-4F08-4B3A-8A9D-B2E73A98BA1A}">
      <dsp:nvSpPr>
        <dsp:cNvPr id="0" name=""/>
        <dsp:cNvSpPr/>
      </dsp:nvSpPr>
      <dsp:spPr>
        <a:xfrm>
          <a:off x="7211275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Draft Final Report</a:t>
          </a:r>
        </a:p>
      </dsp:txBody>
      <dsp:txXfrm>
        <a:off x="7261525" y="1257996"/>
        <a:ext cx="1615152" cy="2902674"/>
      </dsp:txXfrm>
    </dsp:sp>
    <dsp:sp modelId="{0FF172BC-367E-4CB3-8D2F-64C2BB85A2FE}">
      <dsp:nvSpPr>
        <dsp:cNvPr id="0" name=""/>
        <dsp:cNvSpPr/>
      </dsp:nvSpPr>
      <dsp:spPr>
        <a:xfrm>
          <a:off x="9098493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098493" y="2581688"/>
        <a:ext cx="254603" cy="255289"/>
      </dsp:txXfrm>
    </dsp:sp>
    <dsp:sp modelId="{E1558748-69BF-48CC-B7D1-DE8446F9837E}">
      <dsp:nvSpPr>
        <dsp:cNvPr id="0" name=""/>
        <dsp:cNvSpPr/>
      </dsp:nvSpPr>
      <dsp:spPr>
        <a:xfrm>
          <a:off x="9613189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Final Report</a:t>
          </a:r>
        </a:p>
      </dsp:txBody>
      <dsp:txXfrm>
        <a:off x="9663439" y="1257996"/>
        <a:ext cx="1615152" cy="2902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B64752-79B7-43E1-A6F5-C16CE297D716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ot.state.mn.us/mnroad/nrra/structureandteams/preventivemaintenance/longterm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korzilius@srfconsulting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jpe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34" Type="http://schemas.openxmlformats.org/officeDocument/2006/relationships/image" Target="../media/image48.jpg"/><Relationship Id="rId42" Type="http://schemas.openxmlformats.org/officeDocument/2006/relationships/image" Target="../media/image56.jpeg"/><Relationship Id="rId47" Type="http://schemas.openxmlformats.org/officeDocument/2006/relationships/image" Target="../media/image61.jpe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jpeg"/><Relationship Id="rId46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jpg"/><Relationship Id="rId37" Type="http://schemas.openxmlformats.org/officeDocument/2006/relationships/image" Target="../media/image51.png"/><Relationship Id="rId40" Type="http://schemas.openxmlformats.org/officeDocument/2006/relationships/image" Target="../media/image54.jpeg"/><Relationship Id="rId45" Type="http://schemas.openxmlformats.org/officeDocument/2006/relationships/image" Target="../media/image59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jpeg"/><Relationship Id="rId28" Type="http://schemas.openxmlformats.org/officeDocument/2006/relationships/image" Target="../media/image42.png"/><Relationship Id="rId36" Type="http://schemas.openxmlformats.org/officeDocument/2006/relationships/image" Target="../media/image50.jp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jpeg"/><Relationship Id="rId52" Type="http://schemas.openxmlformats.org/officeDocument/2006/relationships/image" Target="../media/image66.jp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jpg"/><Relationship Id="rId30" Type="http://schemas.openxmlformats.org/officeDocument/2006/relationships/image" Target="../media/image44.png"/><Relationship Id="rId35" Type="http://schemas.openxmlformats.org/officeDocument/2006/relationships/image" Target="../media/image49.jpeg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Relationship Id="rId8" Type="http://schemas.openxmlformats.org/officeDocument/2006/relationships/image" Target="../media/image22.png"/><Relationship Id="rId5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9148" y="905522"/>
            <a:ext cx="7119257" cy="4312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srgbClr val="FFC000"/>
                </a:solidFill>
              </a:rPr>
              <a:t>NRRA Pavement Workshop 2019</a:t>
            </a:r>
          </a:p>
          <a:p>
            <a:endParaRPr lang="en-US" sz="2500" b="1" dirty="0">
              <a:solidFill>
                <a:srgbClr val="FFC000"/>
              </a:solidFill>
            </a:endParaRPr>
          </a:p>
          <a:p>
            <a:endParaRPr lang="en-US" sz="2500" b="1" dirty="0">
              <a:solidFill>
                <a:srgbClr val="FFC000"/>
              </a:solidFill>
            </a:endParaRPr>
          </a:p>
          <a:p>
            <a:r>
              <a:rPr lang="en-US" sz="3600" b="1" dirty="0">
                <a:solidFill>
                  <a:srgbClr val="FFC000"/>
                </a:solidFill>
              </a:rPr>
              <a:t>Maintaining Poor Pavements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NRRA Preventive Maintenance Team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Long Term Research Project</a:t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Joe Korzilius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SRF Consulting Group, Inc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6273-EC37-4C62-A921-139EC5B4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28EF-0008-4035-9ACB-856B3AC0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primary focus of this report is on the identification of treatments and/or materials that can be used to extend the service life of pavements in poor condition.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Efforts were made to evaluate performance by comparative economic and environmental life-cycle cost analyses.  Cost effectiveness looked at agency costs, agency benefits and user costs including safety.</a:t>
            </a:r>
          </a:p>
        </p:txBody>
      </p:sp>
    </p:spTree>
    <p:extLst>
      <p:ext uri="{BB962C8B-B14F-4D97-AF65-F5344CB8AC3E}">
        <p14:creationId xmlns:p14="http://schemas.microsoft.com/office/powerpoint/2010/main" val="201256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4BAA12-5E4D-4469-BD09-F29CF8EC870C}"/>
              </a:ext>
            </a:extLst>
          </p:cNvPr>
          <p:cNvGraphicFramePr/>
          <p:nvPr>
            <p:extLst/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id="{36C11787-9D8D-4D10-9353-E51657346038}"/>
              </a:ext>
            </a:extLst>
          </p:cNvPr>
          <p:cNvSpPr/>
          <p:nvPr/>
        </p:nvSpPr>
        <p:spPr>
          <a:xfrm>
            <a:off x="3771426" y="1862666"/>
            <a:ext cx="2324574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90472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5B81-F0EB-4C35-AE77-4A99F77F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Collect Data from NRRA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25061-9EFF-4FC5-B7E2-8182660D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1929"/>
            <a:ext cx="10972800" cy="4374777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Questions for Data Gathering: May 2018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Compiling performance and cost data from NRRA Member States.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Data is intended to identify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durability to be expected from the application of a thin surface treatment to an HMA pavement in poor condition  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4501-44CB-4B65-98F9-1FE19BC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50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Q:  What Measurement is used for Collecting Roughness and Distress Data ?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Roughness is IRI to the nearest 0.1 inch measured at Highway Speed.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Pavement distresses are visually rated on a scale of 1 – 10 similar to PASER Rating System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Minnesota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IRI Measured at Highway Speed in inches per mile converted to a </a:t>
            </a:r>
            <a:r>
              <a:rPr lang="en-US" i="1" dirty="0">
                <a:solidFill>
                  <a:schemeClr val="bg1"/>
                </a:solidFill>
              </a:rPr>
              <a:t>Ride Quality Index</a:t>
            </a:r>
            <a:r>
              <a:rPr lang="en-US" dirty="0">
                <a:solidFill>
                  <a:schemeClr val="bg1"/>
                </a:solidFill>
              </a:rPr>
              <a:t> (RQI).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Cracking, rutting, etc. … visually measured and summed in in a </a:t>
            </a:r>
            <a:r>
              <a:rPr lang="en-US" dirty="0" err="1">
                <a:solidFill>
                  <a:schemeClr val="bg1"/>
                </a:solidFill>
              </a:rPr>
              <a:t>Structujral</a:t>
            </a:r>
            <a:r>
              <a:rPr lang="en-US" dirty="0">
                <a:solidFill>
                  <a:schemeClr val="bg1"/>
                </a:solidFill>
              </a:rPr>
              <a:t> Rating (SR) and Pavement Quality Index (PQI). 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4009C4-C6DF-4753-AB23-27C4F79B7AE8}"/>
              </a:ext>
            </a:extLst>
          </p:cNvPr>
          <p:cNvCxnSpPr/>
          <p:nvPr/>
        </p:nvCxnSpPr>
        <p:spPr>
          <a:xfrm flipV="1">
            <a:off x="609600" y="182880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6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4501-44CB-4B65-98F9-1FE19BC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50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Q:  How Does Your State Define Poor Pavement?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Provides a Definition for “Good” Pavement Only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Major Road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bg1"/>
                </a:solidFill>
              </a:rPr>
              <a:t>IRI &lt; 100, and Condition Index ≥ 6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Minor Road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IRI &lt; 140 – OR – IRI &lt; 170 and a Condition Index ≥ 6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Low Volume Road  IRI &lt; 170 – OR – IRI &lt; 220 and a Condition Index ≥ 6</a:t>
            </a:r>
          </a:p>
          <a:p>
            <a:pPr lvl="1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Minnesota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RQI  between 0  and  1.0 = Very Poor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RQI between 1.1 and 2.0 = Poor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600" dirty="0">
                <a:solidFill>
                  <a:schemeClr val="bg1"/>
                </a:solidFill>
              </a:rPr>
              <a:t>*  An RQI of 2.0 Roughly Equates to an IRI of 200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4009C4-C6DF-4753-AB23-27C4F79B7AE8}"/>
              </a:ext>
            </a:extLst>
          </p:cNvPr>
          <p:cNvCxnSpPr/>
          <p:nvPr/>
        </p:nvCxnSpPr>
        <p:spPr>
          <a:xfrm flipV="1">
            <a:off x="609600" y="182880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8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26009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Missouri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Route CC, Caldwell County	   </a:t>
            </a:r>
            <a:r>
              <a:rPr lang="en-US" sz="2400" dirty="0">
                <a:solidFill>
                  <a:schemeClr val="bg1"/>
                </a:solidFill>
              </a:rPr>
              <a:t>Traffic 250 ADT </a:t>
            </a:r>
            <a:r>
              <a:rPr lang="en-US" dirty="0">
                <a:solidFill>
                  <a:schemeClr val="bg1"/>
                </a:solidFill>
              </a:rPr>
              <a:t>		      2013			2017</a:t>
            </a:r>
          </a:p>
          <a:p>
            <a:pPr marL="640080" lvl="2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Distresses:  Rutting, Alligator Cracking, and Raveling		       IRI ≈ 244		IRI ≈ 155</a:t>
            </a:r>
          </a:p>
          <a:p>
            <a:pPr marL="640080" lvl="2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Scratch Course Followed by a Chip Seal Applied in 2014		Condition Index = 5.6	           Condition Index = 7</a:t>
            </a:r>
          </a:p>
          <a:p>
            <a:pPr marL="182880" lvl="2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Cost per Mile ≈ $50,000.00 </a:t>
            </a:r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75BB732-B528-4C2C-93A7-A6538609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3" y="3353435"/>
            <a:ext cx="4437444" cy="2254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43100-4C40-4811-A636-0914073F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2" y="2570480"/>
            <a:ext cx="4097655" cy="2280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80AAA-3B55-4BCF-8FC7-50462C51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883" y="3305755"/>
            <a:ext cx="5369878" cy="2785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314B0E-02BD-49B1-A24E-D91C20E9B9E7}"/>
              </a:ext>
            </a:extLst>
          </p:cNvPr>
          <p:cNvSpPr txBox="1"/>
          <p:nvPr/>
        </p:nvSpPr>
        <p:spPr>
          <a:xfrm>
            <a:off x="8363649" y="343408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6D16D-A623-43E7-8C74-BF85AB6EDEEA}"/>
              </a:ext>
            </a:extLst>
          </p:cNvPr>
          <p:cNvSpPr txBox="1"/>
          <p:nvPr/>
        </p:nvSpPr>
        <p:spPr>
          <a:xfrm>
            <a:off x="4297680" y="2603006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7E5B7-D0CD-41D6-817F-4BFB52C921E5}"/>
              </a:ext>
            </a:extLst>
          </p:cNvPr>
          <p:cNvSpPr txBox="1"/>
          <p:nvPr/>
        </p:nvSpPr>
        <p:spPr>
          <a:xfrm>
            <a:off x="670560" y="358140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6390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6662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Minnesota - IRI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81D1CC4-EE20-4358-B63B-2E9D1456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7266"/>
            <a:ext cx="10972800" cy="3149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7440B4-A29F-4E5E-91BD-9227CBA7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96" y="5119834"/>
            <a:ext cx="3291150" cy="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6662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A:  Minnesota – Structural Rating SR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4009C4-C6DF-4753-AB23-27C4F79B7AE8}"/>
              </a:ext>
            </a:extLst>
          </p:cNvPr>
          <p:cNvCxnSpPr/>
          <p:nvPr/>
        </p:nvCxnSpPr>
        <p:spPr>
          <a:xfrm flipV="1">
            <a:off x="609600" y="1249680"/>
            <a:ext cx="10972800" cy="812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F7440B4-A29F-4E5E-91BD-9227CBA7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96" y="5119834"/>
            <a:ext cx="3291150" cy="824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81975-6728-4B40-938C-1488F650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6" y="1792542"/>
            <a:ext cx="11360187" cy="3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E3E7-0082-4B24-9441-BC2AB3CB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1"/>
            <a:ext cx="10972800" cy="10261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Q:  Please Provide Pavement Sections That Were In Poor Condition a  </a:t>
            </a:r>
          </a:p>
          <a:p>
            <a:pPr marL="0" indent="0">
              <a:buNone/>
            </a:pPr>
            <a:r>
              <a:rPr lang="en-US" sz="4500" dirty="0">
                <a:solidFill>
                  <a:srgbClr val="FFC000"/>
                </a:solidFill>
              </a:rPr>
              <a:t>      Where a Thin Surface Treatment was Applied 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EE943-A4BF-4829-AB40-2918165F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" y="1524469"/>
            <a:ext cx="3566661" cy="435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7404F-07C0-4F35-92EC-D9CA7934E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633" y="1524469"/>
            <a:ext cx="6119527" cy="4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CA54-E7BE-4B6E-B45A-647197CA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Analysis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DDBC-43DA-4825-B720-CA68F996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433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analysis will focus 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Effectiveness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Initial improvement to ride quality after application of various thin rehabilitation treatments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Performance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Rate of loss of ride quality after treatment application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Comparison of Treatment Performance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Do multiple passes or patching improve durability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 of Treatment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Cost Benefit Analysis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Life Cycle Cost Assessment</a:t>
            </a:r>
          </a:p>
        </p:txBody>
      </p:sp>
    </p:spTree>
    <p:extLst>
      <p:ext uri="{BB962C8B-B14F-4D97-AF65-F5344CB8AC3E}">
        <p14:creationId xmlns:p14="http://schemas.microsoft.com/office/powerpoint/2010/main" val="168633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EAA4E-562E-4EBA-9617-6173B113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2" y="379982"/>
            <a:ext cx="8158578" cy="53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D3D9-6BB5-4FBF-BA75-300A83F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6DDC-05FE-4F30-9042-F919F77B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2478"/>
            <a:ext cx="53386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Report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Expected May 2020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Will provide member State’s with information related to the cost and performance of various treatments intended to help make planned decisions for maintaining pavements in poor condition.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project’s NRRA Study web page: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https://www.dot.state.mn.us/mnroad/nrra/structureandteams/preventivemaintenance/longterm1.html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3941E-82E7-4E02-9C96-C4D66B01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8" y="1600201"/>
            <a:ext cx="5223908" cy="407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51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211F8-C3FD-4D06-8DF6-EBBE567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9374E-2E9F-4549-B048-BB120B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Joe Korzilius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</a:rPr>
              <a:t>     </a:t>
            </a:r>
            <a:r>
              <a:rPr lang="en-US" sz="3200" dirty="0">
                <a:solidFill>
                  <a:srgbClr val="FFFFCC"/>
                </a:solidFill>
                <a:hlinkClick r:id="rId2"/>
              </a:rPr>
              <a:t>Jkorzilius@srfconsulting.com</a:t>
            </a:r>
            <a:endParaRPr lang="en-US" sz="32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600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29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identify performance improvement and durability that can be expected for Hot Mix Asphalt (HMA) pavement in poor condition from the application of a thin pavement rehabilitation treatment.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C4C83-D94F-470E-8CF1-132EE29D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39" y="2256048"/>
            <a:ext cx="4361337" cy="33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6E0D-1099-4AF9-A03F-5EF6BAD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0" y="220848"/>
            <a:ext cx="4213412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6248098" cy="524374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Practices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Results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 summarize practices being performed and collect performance and cost data from NRRA states to then provide guidance to consider for extending service life of lower volume roadways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01BA8-68DE-4F5A-9CEC-27F6FBFC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647" y="327443"/>
            <a:ext cx="6745482" cy="3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4BAA12-5E4D-4469-BD09-F29CF8EC8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945578"/>
              </p:ext>
            </p:extLst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id="{36C11787-9D8D-4D10-9353-E51657346038}"/>
              </a:ext>
            </a:extLst>
          </p:cNvPr>
          <p:cNvSpPr/>
          <p:nvPr/>
        </p:nvSpPr>
        <p:spPr>
          <a:xfrm>
            <a:off x="454212" y="1976582"/>
            <a:ext cx="1727198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32683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FF9A-C360-4718-B2F3-CF0F4C05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8CE0-5BD3-4787-B612-F32B40CB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Completed in May 2018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Reviewed existing literature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relative to management of pavements in poor condition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 of thin surface treatments as stop gap measures to improve ride and prolong useful life</a:t>
            </a:r>
          </a:p>
          <a:p>
            <a:r>
              <a:rPr lang="en-US" sz="2600" dirty="0">
                <a:solidFill>
                  <a:schemeClr val="bg1"/>
                </a:solidFill>
              </a:rPr>
              <a:t>Established definitions of applied treatments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Limited to those that are considered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“Thin” = less than a 2" depth.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477A2-3FCD-49B2-815E-CD7C2544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9801"/>
              </p:ext>
            </p:extLst>
          </p:nvPr>
        </p:nvGraphicFramePr>
        <p:xfrm>
          <a:off x="5943601" y="1600201"/>
          <a:ext cx="5874872" cy="41618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3505">
                  <a:extLst>
                    <a:ext uri="{9D8B030D-6E8A-4147-A177-3AD203B41FA5}">
                      <a16:colId xmlns:a16="http://schemas.microsoft.com/office/drawing/2014/main" val="82472842"/>
                    </a:ext>
                  </a:extLst>
                </a:gridCol>
                <a:gridCol w="2701367">
                  <a:extLst>
                    <a:ext uri="{9D8B030D-6E8A-4147-A177-3AD203B41FA5}">
                      <a16:colId xmlns:a16="http://schemas.microsoft.com/office/drawing/2014/main" val="3603818537"/>
                    </a:ext>
                  </a:extLst>
                </a:gridCol>
              </a:tblGrid>
              <a:tr h="3446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 Treatments Considered in the Study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217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Thin Overlay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Fibermat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Chip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66845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Thinlay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11.    Scrub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7791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3.    Hot in-place recycling (HIR)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12.    Cape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28927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Open Graded Friction Courses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(OGFC)/Plan Mix  Seal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13.   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309799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5.     Texas Under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14.    Rejuvenating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44760"/>
                  </a:ext>
                </a:extLst>
              </a:tr>
              <a:tr h="256205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Ultra Thin Bonded Wearing Course/ Paver Placed Surface Seal/Nova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15.    Bio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5030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Microsurfacing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Otta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5923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8.    Slurry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17.    Scratch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86343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9.    Chip Seal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8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Mastic Surface or Crack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5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0986-D988-4016-951D-B9268244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367554"/>
            <a:ext cx="11618257" cy="2043952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“Development of Holding Strategies for Deteriorated Low Volume Roads and Evaluation of Performance of Iowa Test Sections” </a:t>
            </a:r>
            <a:br>
              <a:rPr lang="en-US" sz="3200" dirty="0">
                <a:solidFill>
                  <a:srgbClr val="FFC000"/>
                </a:solidFill>
              </a:rPr>
            </a:br>
            <a:br>
              <a:rPr lang="en-US" sz="1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Iowa DOT and Iowa State University, Ames.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CF49-F321-4FFA-8D1F-9905A6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65" y="2580641"/>
            <a:ext cx="10354236" cy="30850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 develop strategies  for maintaining lower volume highways that are near the end of their service life to a satisfactory level in order to delay the larger expense of rehabilitating or reconstructing them.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strategies employed would typically have shorter than expected performance life and degrade much more quickly than when used in traditional preventive maintenance or rehabilitation approaches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74E2F-95C9-47D3-BCEB-9C41C4A83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594" y="546848"/>
            <a:ext cx="4662806" cy="5373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AF8610-2A7C-41D6-A1A0-520BFB4A7CD5}"/>
              </a:ext>
            </a:extLst>
          </p:cNvPr>
          <p:cNvSpPr/>
          <p:nvPr/>
        </p:nvSpPr>
        <p:spPr>
          <a:xfrm>
            <a:off x="609600" y="649808"/>
            <a:ext cx="6309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</a:rPr>
              <a:t>Finding:  A holding strategy can be successfully employed by selecting treatments that use a combination of thin hot mix overlays, surface treatments and in-place recycling.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BE965-2A33-44D9-B18C-9A8B1519494A}"/>
              </a:ext>
            </a:extLst>
          </p:cNvPr>
          <p:cNvSpPr/>
          <p:nvPr/>
        </p:nvSpPr>
        <p:spPr>
          <a:xfrm>
            <a:off x="609600" y="342900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white"/>
                </a:solidFill>
              </a:rPr>
              <a:t>This study is not final, a final report will be available at the conclusion of Phase II.  Phase II investigates placing surface treatments on composite (HMA over PCC) pavements. </a:t>
            </a:r>
          </a:p>
        </p:txBody>
      </p:sp>
    </p:spTree>
    <p:extLst>
      <p:ext uri="{BB962C8B-B14F-4D97-AF65-F5344CB8AC3E}">
        <p14:creationId xmlns:p14="http://schemas.microsoft.com/office/powerpoint/2010/main" val="398837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134D-CED9-436A-8A75-9419E40C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2608729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(2014 - MnDOT)  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rgbClr val="FFC000"/>
                </a:solidFill>
              </a:rPr>
              <a:t>“Cost Effective Means of Managing Pavements in Poor Condition” Univ. of Wis. Madison, </a:t>
            </a:r>
            <a:r>
              <a:rPr lang="en-US" sz="3100" dirty="0" err="1">
                <a:solidFill>
                  <a:srgbClr val="FFC000"/>
                </a:solidFill>
              </a:rPr>
              <a:t>Dept</a:t>
            </a:r>
            <a:r>
              <a:rPr lang="en-US" sz="3100" dirty="0">
                <a:solidFill>
                  <a:srgbClr val="FFC000"/>
                </a:solidFill>
              </a:rPr>
              <a:t> of Civil and Environmental Engineering. </a:t>
            </a:r>
            <a:br>
              <a:rPr lang="en-US" sz="3100" dirty="0">
                <a:solidFill>
                  <a:srgbClr val="FFC000"/>
                </a:solidFill>
              </a:rPr>
            </a:br>
            <a:br>
              <a:rPr lang="en-US" sz="1200" dirty="0">
                <a:solidFill>
                  <a:srgbClr val="FFC000"/>
                </a:solidFill>
              </a:rPr>
            </a:br>
            <a:r>
              <a:rPr lang="en-US" sz="3100" dirty="0">
                <a:solidFill>
                  <a:srgbClr val="FFC000"/>
                </a:solidFill>
              </a:rPr>
              <a:t>National Center for Freight and Infrastructure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3616-1ACD-4CC2-8AC4-E1402187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4" y="2689411"/>
            <a:ext cx="10345271" cy="343675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Goal:  Identify treatments or materials that could be used to extend the service life of pavements in poor condition.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Objectives: 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Establish a basis for evaluating end-of-life pavement treatments using user needs, cost-effectiveness, and environmental impact. 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Create tools for selecting and analyzing strategies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Suggest design strategies in resurrecting roads in poor condition.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4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1036</Words>
  <Application>Microsoft Office PowerPoint</Application>
  <PresentationFormat>Widescreen</PresentationFormat>
  <Paragraphs>161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Project Objective</vt:lpstr>
      <vt:lpstr>Project Goal</vt:lpstr>
      <vt:lpstr>Project Tasks</vt:lpstr>
      <vt:lpstr>Literature Review </vt:lpstr>
      <vt:lpstr>“Development of Holding Strategies for Deteriorated Low Volume Roads and Evaluation of Performance of Iowa Test Sections”   Iowa DOT and Iowa State University, Ames.</vt:lpstr>
      <vt:lpstr>PowerPoint Presentation</vt:lpstr>
      <vt:lpstr>(2014 - MnDOT)    “Cost Effective Means of Managing Pavements in Poor Condition” Univ. of Wis. Madison, Dept of Civil and Environmental Engineering.   National Center for Freight and Infrastructure Research</vt:lpstr>
      <vt:lpstr>Summary</vt:lpstr>
      <vt:lpstr>Project Tasks</vt:lpstr>
      <vt:lpstr>Collect Data from NRRA States 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Analysis of Data</vt:lpstr>
      <vt:lpstr>Final Report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QA</cp:lastModifiedBy>
  <cp:revision>60</cp:revision>
  <cp:lastPrinted>2018-11-16T18:21:27Z</cp:lastPrinted>
  <dcterms:created xsi:type="dcterms:W3CDTF">2018-04-27T13:58:19Z</dcterms:created>
  <dcterms:modified xsi:type="dcterms:W3CDTF">2019-05-22T00:34:11Z</dcterms:modified>
</cp:coreProperties>
</file>