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576" r:id="rId3"/>
    <p:sldId id="599" r:id="rId4"/>
    <p:sldId id="600" r:id="rId5"/>
    <p:sldId id="601" r:id="rId6"/>
    <p:sldId id="595" r:id="rId7"/>
    <p:sldId id="602" r:id="rId8"/>
    <p:sldId id="598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5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955"/>
    <a:srgbClr val="19354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847" autoAdjust="0"/>
  </p:normalViewPr>
  <p:slideViewPr>
    <p:cSldViewPr snapToGrid="0">
      <p:cViewPr varScale="1">
        <p:scale>
          <a:sx n="110" d="100"/>
          <a:sy n="110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9AABC-A8B0-44AF-9EBB-6B931C757EC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B4CC-D38A-47C7-A599-37AA99C76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8BD3-5C4E-4351-B70B-62D35DBD622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CC54-9700-47AB-BCA4-549EF61A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25321-9561-4605-A15F-D38B6EE6E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61B62C-C8EA-4827-913A-E54BB767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066A89-8CC7-4AFE-ACFB-555426E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B126-0DA8-4065-9A8B-2D183C72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7D4117-C7C2-487C-87AB-D2E88B28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23D32-E15E-479F-BB3C-3554ACF8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82D617-F893-4436-876A-526931185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550AFC-7D6F-462A-97C0-0D23CF13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F9F3D5-755A-4039-9490-E0F48B51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109882-02C3-4FA8-908F-5D446E3E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31C3E29-7329-403A-90C9-8FFFBD9DC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8EF777-93B3-4BC9-BAE8-6EFD03D6E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8EB22D-3B75-4575-93E5-56530BEA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42A1B-E87F-46C3-8393-7C5C8A2C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657A-FE4A-4C65-A196-9582C4A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9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  <a:p>
            <a:r>
              <a:rPr lang="en-US" sz="1013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0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563"/>
              </a:spcAft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  <a:p>
            <a:r>
              <a:rPr lang="en-US" sz="1013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40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  <a:p>
            <a:r>
              <a:rPr lang="en-US" sz="1013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6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013" baseline="0"/>
            </a:lvl1pPr>
          </a:lstStyle>
          <a:p>
            <a:r>
              <a:rPr lang="en-US" sz="1013" dirty="0" err="1" smtClean="0"/>
              <a:t>Firstname</a:t>
            </a:r>
            <a:r>
              <a:rPr lang="en-US" sz="1013" dirty="0" smtClean="0"/>
              <a:t> </a:t>
            </a:r>
            <a:r>
              <a:rPr lang="en-US" sz="1013" dirty="0" err="1" smtClean="0"/>
              <a:t>Lastname</a:t>
            </a:r>
            <a:r>
              <a:rPr lang="en-US" sz="1013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561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5B101-A133-4BC4-8EC5-480D4DC2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B3FACD-6C71-4A91-9BD0-68334EA6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2CBF2-514C-42CE-ACD1-CA679F73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686351-FDD4-445E-99E7-6437814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E85419-6D1A-497E-AD9E-E6F058E9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192881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6"/>
            </a:lvl1pPr>
            <a:lvl2pPr marL="450056" indent="-192881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81"/>
            </a:lvl2pPr>
            <a:lvl3pPr marL="67508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3pPr>
            <a:lvl4pPr marL="932260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4pPr>
            <a:lvl5pPr marL="1189435" indent="-160735">
              <a:lnSpc>
                <a:spcPct val="100000"/>
              </a:lnSpc>
              <a:spcAft>
                <a:spcPts val="563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9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6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406"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 sz="1181"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 sz="9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69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385763" indent="-128588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64293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90011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157288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414463" indent="-128588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93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8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8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CEF93-CEBA-4481-85FC-59C4965A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B11FF7-7D63-433D-88EF-D1984D8F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95049-50E0-4A30-AF6D-7810F2D8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627303-60DF-4123-B5E0-C60C3BE3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628730-8B05-4701-8BB2-FFBEE45E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1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1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1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13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13"/>
            </a:lvl1pPr>
            <a:lvl2pPr marL="257175" indent="0">
              <a:buFont typeface="Arial" panose="020B0604020202020204" pitchFamily="34" charset="0"/>
              <a:buNone/>
              <a:defRPr sz="1013"/>
            </a:lvl2pPr>
            <a:lvl3pPr marL="514350" indent="0">
              <a:buFont typeface="Arial" panose="020B0604020202020204" pitchFamily="34" charset="0"/>
              <a:buNone/>
              <a:defRPr sz="1013"/>
            </a:lvl3pPr>
            <a:lvl4pPr marL="771525" indent="0">
              <a:buFont typeface="Arial" panose="020B0604020202020204" pitchFamily="34" charset="0"/>
              <a:buNone/>
              <a:defRPr sz="1013"/>
            </a:lvl4pPr>
            <a:lvl5pPr marL="1028700" indent="0">
              <a:buFont typeface="Arial" panose="020B0604020202020204" pitchFamily="34" charset="0"/>
              <a:buNone/>
              <a:defRPr sz="1013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38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DAB8FB-4C86-4DF5-BDF1-616D9EC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310FF7-0644-49C9-AD79-140B84E7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C5968A-3FA3-4E04-A5A7-AA5BC9E7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5F93A6-713E-41F1-ABB5-3EFDA0C6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131372-674F-43F4-BB50-80758876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6A6F77-FB9A-4472-9954-EBADDA07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02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025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0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72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507C2-FBAF-452A-A7D4-60DD87A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03AE74-5330-4C9B-B398-41E493634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2C6553-3FFD-47A1-A425-F8A3C36D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B41D6A-F9D0-4D08-9C63-2F643C6C9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F28C0B-9127-49E4-BA9D-08E6F9090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B52CE42-C1D4-4300-9B2C-4C2C8F2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6282E24-7C62-4562-86C9-4829C8D6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F3D621-0B09-44EB-9B81-7F003498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025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4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813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317129" algn="l"/>
                <a:tab pos="2120801" algn="l"/>
              </a:tabLst>
              <a:defRPr sz="3094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51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9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253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6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934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563"/>
              </a:spcAft>
              <a:tabLst>
                <a:tab pos="2120801" algn="l"/>
              </a:tabLst>
              <a:defRPr sz="393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478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2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76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501408-481C-45C1-88F5-A349B81D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DD075B-AF9B-47D6-9E0B-094C1DD4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5D574-1C91-4926-89C7-22CCF6FE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595984-3F9C-4BC8-81E1-7E917A65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375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500" i="0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5/22/2019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7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120801" algn="l"/>
              </a:tabLst>
              <a:defRPr sz="39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</a:t>
            </a:r>
            <a:r>
              <a:rPr lang="en-US" dirty="0" smtClean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5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1B3A-03BC-4A5D-844D-B792004B81F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318-E3D6-46B5-BC00-ED084C8D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C062D3B-8388-48A3-A9B7-8392B42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CAFF57-F760-49DD-BAB2-4B1961D2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149B0B-DD98-44DE-99D3-D997824C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5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BCD002-5A70-4590-905C-99117A1C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B9AD92-C090-4A91-AA21-E124DBDF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90FC0D-0059-4989-9633-97106EE39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50C73C-BCA4-497B-A8E0-1AE37DC1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E25C15-8D57-474D-89E2-F96238B0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B50DD2-F84D-4FBD-8246-05340E8D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AF662-59BE-4278-B9DE-F02DA72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7C1269D-6A09-4FC2-B0F1-AB27A816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20B086-7B96-43D7-9865-F6E35849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76992B-4458-4B09-93DF-745E123E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16B7-76FF-4C7A-BC57-56720CBE07C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870670-E099-43E2-9E43-AFE4AF8F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619E19-3B38-4FD9-8393-E9A4A87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E176-70CB-4F6A-99B1-6BC7B5B5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097E52-865C-477C-9FD7-A32B048590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9523ACC-8C4D-4A47-A462-CBD4FB1C2B00}"/>
              </a:ext>
            </a:extLst>
          </p:cNvPr>
          <p:cNvSpPr/>
          <p:nvPr userDrawn="1"/>
        </p:nvSpPr>
        <p:spPr>
          <a:xfrm>
            <a:off x="3255413" y="6340476"/>
            <a:ext cx="5888586" cy="409711"/>
          </a:xfrm>
          <a:prstGeom prst="rect">
            <a:avLst/>
          </a:prstGeom>
          <a:solidFill>
            <a:srgbClr val="1935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8E3A8E-9A54-49F3-A919-F3B92D6E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C940AB-7E09-40D2-90BD-2D4F4D4E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61FCD3-A7DB-4CA7-A76E-730602634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16B7-76FF-4C7A-BC57-56720CBE07C7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8E365-F9B5-4E31-A43C-8E69AE309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21AB0E-CB2E-45FD-99BB-6B5DB2E4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E176-70CB-4F6A-99B1-6BC7B5B575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D7F330-0EB2-4C21-918D-0959927A2D46}"/>
              </a:ext>
            </a:extLst>
          </p:cNvPr>
          <p:cNvSpPr txBox="1"/>
          <p:nvPr userDrawn="1"/>
        </p:nvSpPr>
        <p:spPr>
          <a:xfrm>
            <a:off x="3341141" y="6352211"/>
            <a:ext cx="6606540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50" b="1" i="0" dirty="0">
                <a:solidFill>
                  <a:schemeClr val="bg1"/>
                </a:solidFill>
                <a:latin typeface="Helvetica" panose="020B0604020202020204" pitchFamily="2" charset="0"/>
              </a:rPr>
              <a:t>ARRA Semi-Annual Meeting | Minneapolis, MN | October 16-19, 2017</a:t>
            </a:r>
          </a:p>
        </p:txBody>
      </p:sp>
    </p:spTree>
    <p:extLst>
      <p:ext uri="{BB962C8B-B14F-4D97-AF65-F5344CB8AC3E}">
        <p14:creationId xmlns:p14="http://schemas.microsoft.com/office/powerpoint/2010/main" val="139133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1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 mn.gov/</a:t>
            </a:r>
            <a:r>
              <a:rPr lang="en-US" dirty="0" err="1" smtClean="0">
                <a:solidFill>
                  <a:srgbClr val="000000"/>
                </a:solidFill>
              </a:rPr>
              <a:t>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38" r:id="rId51"/>
  </p:sldLayoutIdLst>
  <p:timing>
    <p:tnLst>
      <p:par>
        <p:cTn id="1" dur="indefinite" restart="never" nodeType="tmRoot"/>
      </p:par>
    </p:tnLst>
  </p:timing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563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281"/>
        </a:spcBef>
        <a:spcAft>
          <a:spcPts val="563"/>
        </a:spcAft>
        <a:buClr>
          <a:schemeClr val="accent1"/>
        </a:buClr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26" Type="http://schemas.openxmlformats.org/officeDocument/2006/relationships/image" Target="../media/image42.jpg"/><Relationship Id="rId39" Type="http://schemas.openxmlformats.org/officeDocument/2006/relationships/image" Target="../media/image55.jpeg"/><Relationship Id="rId21" Type="http://schemas.openxmlformats.org/officeDocument/2006/relationships/image" Target="../media/image37.png"/><Relationship Id="rId34" Type="http://schemas.openxmlformats.org/officeDocument/2006/relationships/image" Target="../media/image50.jp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71.jpg"/><Relationship Id="rId63" Type="http://schemas.openxmlformats.org/officeDocument/2006/relationships/image" Target="../media/image79.png"/><Relationship Id="rId68" Type="http://schemas.openxmlformats.org/officeDocument/2006/relationships/image" Target="../media/image84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jpg"/><Relationship Id="rId37" Type="http://schemas.openxmlformats.org/officeDocument/2006/relationships/image" Target="../media/image53.png"/><Relationship Id="rId40" Type="http://schemas.openxmlformats.org/officeDocument/2006/relationships/image" Target="../media/image56.jpeg"/><Relationship Id="rId45" Type="http://schemas.openxmlformats.org/officeDocument/2006/relationships/image" Target="../media/image61.png"/><Relationship Id="rId53" Type="http://schemas.openxmlformats.org/officeDocument/2006/relationships/image" Target="../media/image69.jpeg"/><Relationship Id="rId58" Type="http://schemas.openxmlformats.org/officeDocument/2006/relationships/image" Target="../media/image74.jpg"/><Relationship Id="rId66" Type="http://schemas.openxmlformats.org/officeDocument/2006/relationships/image" Target="../media/image82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9.jpeg"/><Relationship Id="rId28" Type="http://schemas.openxmlformats.org/officeDocument/2006/relationships/image" Target="../media/image44.jpeg"/><Relationship Id="rId36" Type="http://schemas.openxmlformats.org/officeDocument/2006/relationships/image" Target="../media/image52.jpg"/><Relationship Id="rId49" Type="http://schemas.openxmlformats.org/officeDocument/2006/relationships/image" Target="../media/image65.jpg"/><Relationship Id="rId57" Type="http://schemas.openxmlformats.org/officeDocument/2006/relationships/image" Target="../media/image73.jpeg"/><Relationship Id="rId61" Type="http://schemas.openxmlformats.org/officeDocument/2006/relationships/image" Target="../media/image77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jpeg"/><Relationship Id="rId60" Type="http://schemas.openxmlformats.org/officeDocument/2006/relationships/image" Target="../media/image76.jpg"/><Relationship Id="rId65" Type="http://schemas.openxmlformats.org/officeDocument/2006/relationships/image" Target="../media/image8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jpeg"/><Relationship Id="rId43" Type="http://schemas.openxmlformats.org/officeDocument/2006/relationships/image" Target="../media/image59.jpg"/><Relationship Id="rId48" Type="http://schemas.openxmlformats.org/officeDocument/2006/relationships/image" Target="../media/image64.jpeg"/><Relationship Id="rId56" Type="http://schemas.openxmlformats.org/officeDocument/2006/relationships/image" Target="../media/image72.jpg"/><Relationship Id="rId64" Type="http://schemas.openxmlformats.org/officeDocument/2006/relationships/image" Target="../media/image80.jpg"/><Relationship Id="rId8" Type="http://schemas.openxmlformats.org/officeDocument/2006/relationships/image" Target="../media/image24.png"/><Relationship Id="rId51" Type="http://schemas.openxmlformats.org/officeDocument/2006/relationships/image" Target="../media/image67.jpeg"/><Relationship Id="rId3" Type="http://schemas.openxmlformats.org/officeDocument/2006/relationships/image" Target="../media/image19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5" Type="http://schemas.openxmlformats.org/officeDocument/2006/relationships/image" Target="../media/image41.jpg"/><Relationship Id="rId33" Type="http://schemas.openxmlformats.org/officeDocument/2006/relationships/image" Target="../media/image49.jpeg"/><Relationship Id="rId38" Type="http://schemas.openxmlformats.org/officeDocument/2006/relationships/image" Target="../media/image54.png"/><Relationship Id="rId46" Type="http://schemas.openxmlformats.org/officeDocument/2006/relationships/image" Target="../media/image62.jpeg"/><Relationship Id="rId59" Type="http://schemas.openxmlformats.org/officeDocument/2006/relationships/image" Target="../media/image75.jpeg"/><Relationship Id="rId67" Type="http://schemas.openxmlformats.org/officeDocument/2006/relationships/image" Target="../media/image83.jpeg"/><Relationship Id="rId20" Type="http://schemas.openxmlformats.org/officeDocument/2006/relationships/image" Target="../media/image36.png"/><Relationship Id="rId41" Type="http://schemas.openxmlformats.org/officeDocument/2006/relationships/image" Target="../media/image57.jpeg"/><Relationship Id="rId54" Type="http://schemas.openxmlformats.org/officeDocument/2006/relationships/image" Target="../media/image70.jpeg"/><Relationship Id="rId62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National Road Research Alliance</a:t>
            </a:r>
            <a:br>
              <a:rPr lang="en-US" sz="4400" b="1" dirty="0" smtClean="0"/>
            </a:br>
            <a:r>
              <a:rPr lang="en-US" sz="4400" b="1" dirty="0" smtClean="0"/>
              <a:t>___ Team Update</a:t>
            </a:r>
            <a:endParaRPr lang="en-US" sz="4400" b="1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45" y="1363000"/>
            <a:ext cx="6672509" cy="35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5746" y="4889499"/>
            <a:ext cx="65366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Justin Lashley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Concrete Engineer – Concrete Lab Manager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jlashley@braunintertec.com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has been occurring?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20556" b="6904"/>
          <a:stretch/>
        </p:blipFill>
        <p:spPr>
          <a:xfrm>
            <a:off x="775062" y="1371600"/>
            <a:ext cx="7917685" cy="5486400"/>
          </a:xfrm>
        </p:spPr>
      </p:pic>
    </p:spTree>
    <p:extLst>
      <p:ext uri="{BB962C8B-B14F-4D97-AF65-F5344CB8AC3E}">
        <p14:creationId xmlns:p14="http://schemas.microsoft.com/office/powerpoint/2010/main" val="15092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has been occurring?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303111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36759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</a:t>
            </a:r>
            <a:r>
              <a:rPr lang="en-US" sz="4400" b="1" dirty="0" smtClean="0"/>
              <a:t>are my thoughts?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r="24586" b="20430"/>
          <a:stretch/>
        </p:blipFill>
        <p:spPr>
          <a:xfrm>
            <a:off x="2603863" y="1477282"/>
            <a:ext cx="4519748" cy="5341529"/>
          </a:xfrm>
        </p:spPr>
      </p:pic>
    </p:spTree>
    <p:extLst>
      <p:ext uri="{BB962C8B-B14F-4D97-AF65-F5344CB8AC3E}">
        <p14:creationId xmlns:p14="http://schemas.microsoft.com/office/powerpoint/2010/main" val="41567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</a:t>
            </a:r>
            <a:r>
              <a:rPr lang="en-US" sz="4400" b="1" dirty="0" smtClean="0"/>
              <a:t>are my thoughts?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importance of surface preparation was confirmed</a:t>
            </a:r>
          </a:p>
          <a:p>
            <a:pPr lvl="1"/>
            <a:r>
              <a:rPr lang="en-US" sz="2575" dirty="0" smtClean="0"/>
              <a:t>Sand blasting the patch before placing the material seems to make a huge difference</a:t>
            </a:r>
          </a:p>
          <a:p>
            <a:r>
              <a:rPr lang="en-US" sz="2800" dirty="0" smtClean="0"/>
              <a:t>The patch material either holds or it doesn’t</a:t>
            </a:r>
          </a:p>
          <a:p>
            <a:pPr lvl="1"/>
            <a:r>
              <a:rPr lang="en-US" sz="2575" dirty="0" smtClean="0"/>
              <a:t>It seems like it just disappears quickly, hard to catch the distress</a:t>
            </a:r>
          </a:p>
          <a:p>
            <a:pPr lvl="1"/>
            <a:r>
              <a:rPr lang="en-US" sz="2575" dirty="0" smtClean="0"/>
              <a:t>Based on luck related to timing to catch anything</a:t>
            </a:r>
            <a:endParaRPr lang="en-US" sz="2575" dirty="0"/>
          </a:p>
        </p:txBody>
      </p:sp>
    </p:spTree>
    <p:extLst>
      <p:ext uri="{BB962C8B-B14F-4D97-AF65-F5344CB8AC3E}">
        <p14:creationId xmlns:p14="http://schemas.microsoft.com/office/powerpoint/2010/main" val="33705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</a:t>
            </a:r>
            <a:r>
              <a:rPr lang="en-US" sz="4400" b="1" dirty="0" smtClean="0"/>
              <a:t>are my thoughts?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75" dirty="0" smtClean="0"/>
              <a:t>The best product needs to fit the application.</a:t>
            </a:r>
            <a:endParaRPr lang="en-US" sz="2350" dirty="0" smtClean="0"/>
          </a:p>
          <a:p>
            <a:pPr lvl="1"/>
            <a:r>
              <a:rPr lang="en-US" sz="2350" dirty="0" smtClean="0"/>
              <a:t>Emergency repairs (small patches areas):  ease of mixing for small repairs, buckets and drill mixers</a:t>
            </a:r>
          </a:p>
          <a:p>
            <a:pPr lvl="1"/>
            <a:r>
              <a:rPr lang="en-US" sz="2350" dirty="0" smtClean="0"/>
              <a:t>Planned repairs (larger patch areas or volume of patches):  ease of mixing and placing for larger scale repairs, bags and large mixer</a:t>
            </a:r>
          </a:p>
          <a:p>
            <a:r>
              <a:rPr lang="en-US" sz="2575" dirty="0" smtClean="0"/>
              <a:t>What is the best way to preparer the patch.</a:t>
            </a:r>
          </a:p>
          <a:p>
            <a:pPr lvl="1"/>
            <a:r>
              <a:rPr lang="en-US" sz="2350" dirty="0" smtClean="0"/>
              <a:t>Sand blast for an emergency repair</a:t>
            </a: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6820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13" y="1379652"/>
            <a:ext cx="1528316" cy="55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4" y="4078877"/>
            <a:ext cx="1764962" cy="264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07" y="6181601"/>
            <a:ext cx="1273622" cy="61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14" y="2613678"/>
            <a:ext cx="726965" cy="386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76" y="898257"/>
            <a:ext cx="1617767" cy="1187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12" y="4324370"/>
            <a:ext cx="775127" cy="34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083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19" y="3231061"/>
            <a:ext cx="629867" cy="631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63" y="2626909"/>
            <a:ext cx="880448" cy="281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65" y="4764388"/>
            <a:ext cx="723674" cy="3763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27" y="3113374"/>
            <a:ext cx="780777" cy="409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93" y="5329836"/>
            <a:ext cx="1093729" cy="464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90" y="3945030"/>
            <a:ext cx="1150361" cy="4832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8" y="5123825"/>
            <a:ext cx="1361996" cy="477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" y="3356399"/>
            <a:ext cx="660877" cy="538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69" y="2542470"/>
            <a:ext cx="830618" cy="493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51" y="1998010"/>
            <a:ext cx="1108117" cy="4569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03" y="4271805"/>
            <a:ext cx="986708" cy="663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98" y="3642325"/>
            <a:ext cx="772822" cy="382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91" y="4866793"/>
            <a:ext cx="1381330" cy="258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78" y="6108303"/>
            <a:ext cx="1159537" cy="4168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9" y="3189520"/>
            <a:ext cx="1141401" cy="298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96" y="5970603"/>
            <a:ext cx="768208" cy="6727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1" y="2440035"/>
            <a:ext cx="1249240" cy="7495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17" y="1155405"/>
            <a:ext cx="1030653" cy="729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69" y="3137551"/>
            <a:ext cx="1592386" cy="937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84" y="3213855"/>
            <a:ext cx="686858" cy="686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95" y="3130258"/>
            <a:ext cx="966848" cy="422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04" y="1685532"/>
            <a:ext cx="1357043" cy="3991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42" y="1888196"/>
            <a:ext cx="959899" cy="46459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" y="1594318"/>
            <a:ext cx="2171135" cy="3463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43" y="4753748"/>
            <a:ext cx="1484735" cy="475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7" y="2159756"/>
            <a:ext cx="1296083" cy="246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73" y="2509847"/>
            <a:ext cx="1057997" cy="577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09" y="3586605"/>
            <a:ext cx="1410725" cy="3501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5" y="5133409"/>
            <a:ext cx="1005539" cy="72856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7" y="2415220"/>
            <a:ext cx="2092035" cy="73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94" y="1002050"/>
            <a:ext cx="1216837" cy="687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3" y="5616608"/>
            <a:ext cx="1393362" cy="4078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53" y="5398662"/>
            <a:ext cx="1578401" cy="536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15" y="1859988"/>
            <a:ext cx="1323505" cy="518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26" y="2966338"/>
            <a:ext cx="1284260" cy="32650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9" y="1105190"/>
            <a:ext cx="1483848" cy="3563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97" y="2061492"/>
            <a:ext cx="1418342" cy="5765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01" y="5040799"/>
            <a:ext cx="568475" cy="6984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65" y="5139313"/>
            <a:ext cx="1668583" cy="7425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43" y="925284"/>
            <a:ext cx="812704" cy="6196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1" y="253175"/>
            <a:ext cx="1118001" cy="5717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8" y="23757"/>
            <a:ext cx="1162862" cy="771365"/>
          </a:xfrm>
          <a:prstGeom prst="rect">
            <a:avLst/>
          </a:prstGeom>
        </p:spPr>
      </p:pic>
      <p:pic>
        <p:nvPicPr>
          <p:cNvPr id="59" name="Content Placeholder 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74" y="109885"/>
            <a:ext cx="920903" cy="6661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3535599" y="141136"/>
            <a:ext cx="1279595" cy="6590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90" y="86714"/>
            <a:ext cx="1224508" cy="81225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41" y="13550"/>
            <a:ext cx="1264814" cy="8389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7484255" y="63838"/>
            <a:ext cx="1176942" cy="6454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29" y="1013217"/>
            <a:ext cx="1157609" cy="700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" y="5967859"/>
            <a:ext cx="1297799" cy="4697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47" y="4567873"/>
            <a:ext cx="1111814" cy="62539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99" y="724780"/>
            <a:ext cx="2008281" cy="4562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8" y="6024739"/>
            <a:ext cx="1136474" cy="7121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50" y="5895284"/>
            <a:ext cx="957479" cy="7736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88" y="1856511"/>
            <a:ext cx="1327762" cy="5124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" y="6306953"/>
            <a:ext cx="1167182" cy="5002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03" y="2019518"/>
            <a:ext cx="584166" cy="58040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1" y="2409700"/>
            <a:ext cx="820939" cy="52052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34" y="3342704"/>
            <a:ext cx="1006227" cy="56600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716560" y="563252"/>
            <a:ext cx="984326" cy="58492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805544" y="3976680"/>
            <a:ext cx="3875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Questions or Comments?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NRRA</a:t>
            </a:r>
            <a:r>
              <a:rPr lang="en-US" sz="3200" b="1" dirty="0"/>
              <a:t> - </a:t>
            </a:r>
            <a:r>
              <a:rPr lang="en-US" sz="3600" b="1" dirty="0"/>
              <a:t>Effective Long Lasting Partial Depth Joint Repairs for Challenging Conditions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Technical </a:t>
            </a:r>
            <a:r>
              <a:rPr lang="en-US" sz="2400" b="1" dirty="0"/>
              <a:t>Liaison:</a:t>
            </a:r>
            <a:r>
              <a:rPr lang="en-US" sz="2400" dirty="0"/>
              <a:t>  Ben </a:t>
            </a:r>
            <a:r>
              <a:rPr lang="en-US" sz="2400" dirty="0" smtClean="0"/>
              <a:t>Worel (MnDOT)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u="sng" dirty="0"/>
              <a:t>Project Technical Advisory Committee (TAP</a:t>
            </a:r>
            <a:r>
              <a:rPr lang="en-US" sz="2400" b="1" u="sng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Jerry Geib (MnDOT)</a:t>
            </a:r>
            <a:br>
              <a:rPr lang="en-US" sz="2400" dirty="0"/>
            </a:br>
            <a:r>
              <a:rPr lang="en-US" sz="2400" dirty="0"/>
              <a:t>Mark </a:t>
            </a:r>
            <a:r>
              <a:rPr lang="en-US" sz="2400" dirty="0" err="1"/>
              <a:t>Gawedzinski</a:t>
            </a:r>
            <a:r>
              <a:rPr lang="en-US" sz="2400" dirty="0"/>
              <a:t> (IL)</a:t>
            </a:r>
            <a:br>
              <a:rPr lang="en-US" sz="2400" dirty="0"/>
            </a:br>
            <a:r>
              <a:rPr lang="en-US" sz="2400" dirty="0"/>
              <a:t>Maria Masten (MnDOT)</a:t>
            </a:r>
            <a:br>
              <a:rPr lang="en-US" sz="2400" dirty="0"/>
            </a:br>
            <a:r>
              <a:rPr lang="en-US" sz="2400" dirty="0"/>
              <a:t>Tom Burnham (MnDOT)</a:t>
            </a:r>
            <a:br>
              <a:rPr lang="en-US" sz="2400" dirty="0"/>
            </a:br>
            <a:r>
              <a:rPr lang="en-US" sz="2400" dirty="0"/>
              <a:t>John Roberts (IGGA)</a:t>
            </a:r>
            <a:br>
              <a:rPr lang="en-US" sz="2400" dirty="0"/>
            </a:br>
            <a:r>
              <a:rPr lang="en-US" sz="2400" dirty="0"/>
              <a:t>Gordy Bruhn (MnDOT)</a:t>
            </a:r>
            <a:br>
              <a:rPr lang="en-US" sz="2400" dirty="0"/>
            </a:br>
            <a:r>
              <a:rPr lang="en-US" sz="2400" dirty="0" err="1"/>
              <a:t>Timo</a:t>
            </a:r>
            <a:r>
              <a:rPr lang="en-US" sz="2400" dirty="0"/>
              <a:t> </a:t>
            </a:r>
            <a:r>
              <a:rPr lang="en-US" sz="2400" dirty="0" err="1"/>
              <a:t>Saarenketo</a:t>
            </a:r>
            <a:r>
              <a:rPr lang="en-US" sz="2400" dirty="0"/>
              <a:t> (</a:t>
            </a:r>
            <a:r>
              <a:rPr lang="en-US" sz="2400" dirty="0" err="1"/>
              <a:t>RoadScanners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 err="1"/>
              <a:t>Eshan</a:t>
            </a:r>
            <a:r>
              <a:rPr lang="en-US" sz="2400" dirty="0"/>
              <a:t> Dave (UNH)</a:t>
            </a:r>
            <a:br>
              <a:rPr lang="en-US" sz="2400" dirty="0"/>
            </a:br>
            <a:r>
              <a:rPr lang="en-US" sz="2400" dirty="0"/>
              <a:t>MK Kang (</a:t>
            </a:r>
            <a:r>
              <a:rPr lang="en-US" sz="2400" dirty="0" err="1"/>
              <a:t>WisDOT</a:t>
            </a:r>
            <a:r>
              <a:rPr lang="en-US" sz="2400" dirty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4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are we trying to do?</a:t>
            </a:r>
            <a:endParaRPr lang="en-US" sz="31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an “emergency” patch be more than temporary</a:t>
            </a:r>
          </a:p>
          <a:p>
            <a:r>
              <a:rPr lang="en-US" sz="2800" dirty="0" smtClean="0"/>
              <a:t>Can typical equipment be used to mix and place the patch material</a:t>
            </a:r>
          </a:p>
          <a:p>
            <a:r>
              <a:rPr lang="en-US" sz="2800" dirty="0" smtClean="0"/>
              <a:t>Document the installation of the patch material</a:t>
            </a:r>
          </a:p>
          <a:p>
            <a:r>
              <a:rPr lang="en-US" sz="2800" dirty="0" smtClean="0"/>
              <a:t>Document the performance of the patch material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did we do?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Patches were placed on I-94 (westbound) – adjacent to </a:t>
            </a:r>
            <a:r>
              <a:rPr lang="en-US" sz="2800" dirty="0" err="1" smtClean="0"/>
              <a:t>MnROAD</a:t>
            </a:r>
            <a:endParaRPr lang="en-US" sz="2800" dirty="0" smtClean="0"/>
          </a:p>
          <a:p>
            <a:r>
              <a:rPr lang="en-US" sz="2800" dirty="0" smtClean="0"/>
              <a:t>Patching completed October 2017</a:t>
            </a:r>
          </a:p>
          <a:p>
            <a:r>
              <a:rPr lang="en-US" sz="2800" dirty="0" smtClean="0"/>
              <a:t>Utilized a milling machine to create the patch areas</a:t>
            </a:r>
          </a:p>
          <a:p>
            <a:r>
              <a:rPr lang="en-US" sz="2800" dirty="0" smtClean="0"/>
              <a:t>Not all patches were sand blasted</a:t>
            </a:r>
          </a:p>
          <a:p>
            <a:r>
              <a:rPr lang="en-US" sz="2800" dirty="0" smtClean="0"/>
              <a:t>All were air blasted followed by utilizing a leaf blower to clean the patches</a:t>
            </a:r>
          </a:p>
          <a:p>
            <a:r>
              <a:rPr lang="en-US" sz="2800" dirty="0" smtClean="0"/>
              <a:t>15 test sections</a:t>
            </a:r>
          </a:p>
          <a:p>
            <a:r>
              <a:rPr lang="en-US" sz="2800" dirty="0" smtClean="0"/>
              <a:t>16 different patching materials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0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Typical Patches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9" y="1744185"/>
            <a:ext cx="8819851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Mixing Equipment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trailer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:\DRAFTS\B\2017\11754 - MnRoad Joint Repair\REPORT DOCUMENTS\94003 A\Mixer Ins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20437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:\DRAFTS\B\2017\11754 - MnRoad Joint Repair\REPORT DOCUMENTS\94004\Part A and B mix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637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:\DRAFTS\B\2017\11754 - MnRoad Joint Repair\REPORT DOCUMENTS\94006 B\Dispens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03" y="4063637"/>
            <a:ext cx="2057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:\DRAFTS\B\2017\11754 - MnRoad Joint Repair\REPORT DOCUMENTS\94010\4 - Patch Materi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67" y="4063637"/>
            <a:ext cx="36629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:\DRAFTS\B\2017\11754 - MnRoad Joint Repair\REPORT DOCUMENTS\94001\In wheel barrow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" y="1320437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r="17939"/>
          <a:stretch/>
        </p:blipFill>
        <p:spPr bwMode="auto">
          <a:xfrm>
            <a:off x="3599067" y="1320437"/>
            <a:ext cx="1944053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8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What has been occurring?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Memorial Day 2018</a:t>
            </a:r>
          </a:p>
          <a:p>
            <a:pPr lvl="1"/>
            <a:r>
              <a:rPr lang="en-US" sz="2575" dirty="0" smtClean="0"/>
              <a:t>One test cell has failed, patch material is virtually gone</a:t>
            </a:r>
          </a:p>
          <a:p>
            <a:pPr lvl="1"/>
            <a:r>
              <a:rPr lang="en-US" sz="2575" dirty="0" smtClean="0"/>
              <a:t>Minor surface wear was showing on some of the patches (cosmetic)</a:t>
            </a:r>
          </a:p>
          <a:p>
            <a:pPr lvl="1"/>
            <a:r>
              <a:rPr lang="en-US" sz="2575" dirty="0" smtClean="0"/>
              <a:t>Commencement of repairs to the repairs is starting</a:t>
            </a:r>
            <a:endParaRPr lang="en-US" sz="257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What has been occurring?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Fall 2018</a:t>
            </a:r>
          </a:p>
          <a:p>
            <a:pPr lvl="1"/>
            <a:r>
              <a:rPr lang="en-US" sz="2575" dirty="0" smtClean="0"/>
              <a:t>Several repairs have taken place</a:t>
            </a:r>
          </a:p>
          <a:p>
            <a:pPr lvl="1"/>
            <a:r>
              <a:rPr lang="en-US" sz="2575" dirty="0" smtClean="0"/>
              <a:t>The deterioration is hard to “catch”</a:t>
            </a:r>
          </a:p>
          <a:p>
            <a:pPr lvl="2"/>
            <a:r>
              <a:rPr lang="en-US" sz="2350" dirty="0" smtClean="0"/>
              <a:t>Material looks fine and then it is gone</a:t>
            </a:r>
            <a:endParaRPr lang="en-US" sz="2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has been occurring?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27178" b="31559"/>
          <a:stretch/>
        </p:blipFill>
        <p:spPr>
          <a:xfrm>
            <a:off x="500926" y="2057718"/>
            <a:ext cx="8142148" cy="379444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5/22/2019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377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Helvetica</vt:lpstr>
      <vt:lpstr>Custom Design</vt:lpstr>
      <vt:lpstr>MN.IT</vt:lpstr>
      <vt:lpstr>National Road Research Alliance ___ Team Update</vt:lpstr>
      <vt:lpstr>NRRA - Effective Long Lasting Partial Depth Joint Repairs for Challenging Conditions</vt:lpstr>
      <vt:lpstr>What are we trying to do?</vt:lpstr>
      <vt:lpstr>What did we do?</vt:lpstr>
      <vt:lpstr>Typical Patches</vt:lpstr>
      <vt:lpstr>Mixing Equipment</vt:lpstr>
      <vt:lpstr>What has been occurring?</vt:lpstr>
      <vt:lpstr>What has been occurring?</vt:lpstr>
      <vt:lpstr>What has been occurring?</vt:lpstr>
      <vt:lpstr>What has been occurring?</vt:lpstr>
      <vt:lpstr>What has been occurring?</vt:lpstr>
      <vt:lpstr>What are my thoughts?</vt:lpstr>
      <vt:lpstr>What are my thoughts?</vt:lpstr>
      <vt:lpstr>What are my thoughts?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Olson</dc:creator>
  <cp:lastModifiedBy>Lashley, Justin</cp:lastModifiedBy>
  <cp:revision>261</cp:revision>
  <dcterms:created xsi:type="dcterms:W3CDTF">2017-03-15T21:48:13Z</dcterms:created>
  <dcterms:modified xsi:type="dcterms:W3CDTF">2019-05-22T14:53:02Z</dcterms:modified>
</cp:coreProperties>
</file>