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7" r:id="rId3"/>
    <p:sldId id="268" r:id="rId4"/>
    <p:sldId id="288" r:id="rId5"/>
    <p:sldId id="270" r:id="rId6"/>
    <p:sldId id="269" r:id="rId7"/>
    <p:sldId id="266" r:id="rId8"/>
    <p:sldId id="272" r:id="rId9"/>
    <p:sldId id="273" r:id="rId10"/>
    <p:sldId id="274" r:id="rId11"/>
    <p:sldId id="275" r:id="rId12"/>
    <p:sldId id="290" r:id="rId13"/>
    <p:sldId id="297" r:id="rId14"/>
    <p:sldId id="302" r:id="rId15"/>
    <p:sldId id="298" r:id="rId16"/>
    <p:sldId id="299" r:id="rId17"/>
    <p:sldId id="257" r:id="rId18"/>
    <p:sldId id="303" r:id="rId19"/>
    <p:sldId id="283" r:id="rId20"/>
    <p:sldId id="292" r:id="rId21"/>
    <p:sldId id="279" r:id="rId22"/>
    <p:sldId id="300" r:id="rId23"/>
    <p:sldId id="301" r:id="rId24"/>
    <p:sldId id="296" r:id="rId25"/>
    <p:sldId id="284" r:id="rId26"/>
    <p:sldId id="285" r:id="rId27"/>
    <p:sldId id="295" r:id="rId28"/>
    <p:sldId id="282" r:id="rId29"/>
    <p:sldId id="304" r:id="rId30"/>
    <p:sldId id="287" r:id="rId31"/>
    <p:sldId id="289" r:id="rId32"/>
    <p:sldId id="280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1" autoAdjust="0"/>
  </p:normalViewPr>
  <p:slideViewPr>
    <p:cSldViewPr>
      <p:cViewPr>
        <p:scale>
          <a:sx n="100" d="100"/>
          <a:sy n="100" d="100"/>
        </p:scale>
        <p:origin x="-941" y="-7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73336C-D6E5-453F-BE50-67B9CEA3834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278A142-AB71-4A24-80BC-CA2B1A676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594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73336C-D6E5-453F-BE50-67B9CEA3834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278A142-AB71-4A24-80BC-CA2B1A676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78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73336C-D6E5-453F-BE50-67B9CEA3834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278A142-AB71-4A24-80BC-CA2B1A676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07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73336C-D6E5-453F-BE50-67B9CEA3834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278A142-AB71-4A24-80BC-CA2B1A676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107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73336C-D6E5-453F-BE50-67B9CEA3834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278A142-AB71-4A24-80BC-CA2B1A676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812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73336C-D6E5-453F-BE50-67B9CEA3834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278A142-AB71-4A24-80BC-CA2B1A676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708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73336C-D6E5-453F-BE50-67B9CEA3834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278A142-AB71-4A24-80BC-CA2B1A676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48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73336C-D6E5-453F-BE50-67B9CEA3834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278A142-AB71-4A24-80BC-CA2B1A676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05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73336C-D6E5-453F-BE50-67B9CEA3834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278A142-AB71-4A24-80BC-CA2B1A676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87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73336C-D6E5-453F-BE50-67B9CEA3834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278A142-AB71-4A24-80BC-CA2B1A676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74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73336C-D6E5-453F-BE50-67B9CEA38346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278A142-AB71-4A24-80BC-CA2B1A676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93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6531" y="4171950"/>
            <a:ext cx="9150531" cy="971550"/>
            <a:chOff x="-6531" y="4171950"/>
            <a:chExt cx="9150531" cy="971550"/>
          </a:xfrm>
        </p:grpSpPr>
        <p:sp>
          <p:nvSpPr>
            <p:cNvPr id="8" name="Rectangle 7"/>
            <p:cNvSpPr/>
            <p:nvPr/>
          </p:nvSpPr>
          <p:spPr>
            <a:xfrm>
              <a:off x="2133600" y="4171950"/>
              <a:ext cx="7010400" cy="9715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6531" y="4171950"/>
              <a:ext cx="2133600" cy="966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Shape 94"/>
            <p:cNvPicPr/>
            <p:nvPr/>
          </p:nvPicPr>
          <p:blipFill rotWithShape="1">
            <a:blip r:embed="rId13">
              <a:alphaModFix/>
            </a:blip>
            <a:stretch/>
          </p:blipFill>
          <p:spPr>
            <a:xfrm>
              <a:off x="304800" y="4437712"/>
              <a:ext cx="1666981" cy="43458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16061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85750"/>
            <a:ext cx="9182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Model-Based Design </a:t>
            </a:r>
            <a:r>
              <a:rPr lang="en-US" sz="4000" b="1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and Construction: </a:t>
            </a:r>
            <a:br>
              <a:rPr lang="en-US" sz="4000" b="1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</a:br>
            <a:r>
              <a:rPr lang="en-US" sz="4000" b="1" cap="all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the UDOT Experience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6200" y="1696581"/>
            <a:ext cx="670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MBDC Overview - What &amp; Why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Implementation Strategy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Lessons Learned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Projects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Challenges and Successes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What’s Next?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4324350"/>
            <a:ext cx="7010400" cy="685800"/>
          </a:xfrm>
          <a:prstGeom prst="rect">
            <a:avLst/>
          </a:prstGeom>
        </p:spPr>
        <p:txBody>
          <a:bodyPr lIns="61292" tIns="30646" rIns="61292" bIns="30646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</a:rPr>
              <a:t>Presentation Outline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Shape 238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409575" y="1885950"/>
            <a:ext cx="3276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366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MBDC </a:t>
            </a:r>
            <a:r>
              <a:rPr lang="en-US" sz="4000" b="1" dirty="0">
                <a:solidFill>
                  <a:schemeClr val="bg1"/>
                </a:solidFill>
              </a:rPr>
              <a:t>Overview – What &amp; Why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1" y="545421"/>
            <a:ext cx="7772399" cy="800100"/>
            <a:chOff x="2439880" y="1285597"/>
            <a:chExt cx="7772399" cy="800100"/>
          </a:xfrm>
        </p:grpSpPr>
        <p:sp>
          <p:nvSpPr>
            <p:cNvPr id="4" name="Right Arrow 3"/>
            <p:cNvSpPr/>
            <p:nvPr/>
          </p:nvSpPr>
          <p:spPr>
            <a:xfrm>
              <a:off x="2439880" y="1285597"/>
              <a:ext cx="2438401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DESIGN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106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CONSTRUCTION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7773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OP / MAINT.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981450" y="2014539"/>
            <a:ext cx="1219200" cy="3429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3D Model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048000" y="2185989"/>
            <a:ext cx="9524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981201" y="2014539"/>
            <a:ext cx="1219200" cy="3429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3D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72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MBDC </a:t>
            </a:r>
            <a:r>
              <a:rPr lang="en-US" sz="4000" b="1" dirty="0">
                <a:solidFill>
                  <a:schemeClr val="bg1"/>
                </a:solidFill>
              </a:rPr>
              <a:t>Overview – What &amp; Why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1" y="545421"/>
            <a:ext cx="7772399" cy="800100"/>
            <a:chOff x="2439880" y="1285597"/>
            <a:chExt cx="7772399" cy="800100"/>
          </a:xfrm>
        </p:grpSpPr>
        <p:sp>
          <p:nvSpPr>
            <p:cNvPr id="4" name="Right Arrow 3"/>
            <p:cNvSpPr/>
            <p:nvPr/>
          </p:nvSpPr>
          <p:spPr>
            <a:xfrm>
              <a:off x="2439880" y="1285597"/>
              <a:ext cx="2438401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DESIGN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106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CONSTRUCTION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7773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OP / MAINT.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981450" y="2014539"/>
            <a:ext cx="1219200" cy="3429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3D Model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1876401"/>
            <a:ext cx="11430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Asset Database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048000" y="2185989"/>
            <a:ext cx="9524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207794" y="2181201"/>
            <a:ext cx="9644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981201" y="2014539"/>
            <a:ext cx="1219200" cy="3429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3D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41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Autofit/>
          </a:bodyPr>
          <a:lstStyle/>
          <a:p>
            <a:r>
              <a:rPr lang="en-US" sz="2900" b="1" dirty="0" smtClean="0">
                <a:solidFill>
                  <a:schemeClr val="bg1"/>
                </a:solidFill>
              </a:rPr>
              <a:t>MBDC </a:t>
            </a:r>
            <a:r>
              <a:rPr lang="en-US" sz="2900" b="1" dirty="0">
                <a:solidFill>
                  <a:schemeClr val="bg1"/>
                </a:solidFill>
              </a:rPr>
              <a:t>Overview – </a:t>
            </a:r>
            <a:r>
              <a:rPr lang="en-US" sz="2900" b="1" dirty="0" smtClean="0">
                <a:solidFill>
                  <a:schemeClr val="bg1"/>
                </a:solidFill>
              </a:rPr>
              <a:t>Implementation Strategy</a:t>
            </a:r>
            <a:endParaRPr lang="en-US" sz="29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866565"/>
            <a:ext cx="48387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Visit Iowa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FHWA 3D Engineered Models for Construction Workshop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Short-term Implementation Plan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Make electronic plans available on all projects FIO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Risk Workshop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 Brainstorm Workshop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Mid-term Implementation Plan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 descr="C:\Users\bhuot\Desktop\unnamed.png"/>
          <p:cNvPicPr>
            <a:picLocks noChangeAspect="1" noChangeArrowheads="1"/>
          </p:cNvPicPr>
          <p:nvPr/>
        </p:nvPicPr>
        <p:blipFill rotWithShape="1">
          <a:blip r:embed="rId2"/>
          <a:srcRect l="8982" r="5280" b="7819"/>
          <a:stretch/>
        </p:blipFill>
        <p:spPr bwMode="auto">
          <a:xfrm>
            <a:off x="5638800" y="1057274"/>
            <a:ext cx="3000375" cy="2419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0999" y="257383"/>
            <a:ext cx="7010401" cy="466935"/>
          </a:xfrm>
          <a:prstGeom prst="rect">
            <a:avLst/>
          </a:prstGeom>
        </p:spPr>
        <p:txBody>
          <a:bodyPr lIns="61292" tIns="30646" rIns="61292" bIns="30646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IMPLEMENTATION STRATEGY – 2015/2016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4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Autofit/>
          </a:bodyPr>
          <a:lstStyle/>
          <a:p>
            <a:r>
              <a:rPr lang="en-US" sz="2900" b="1" dirty="0" smtClean="0">
                <a:solidFill>
                  <a:schemeClr val="bg1"/>
                </a:solidFill>
              </a:rPr>
              <a:t>MBDC Overview – Implementation Strategy</a:t>
            </a:r>
            <a:endParaRPr lang="en-US" sz="2900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0999" y="209550"/>
            <a:ext cx="7010401" cy="609600"/>
          </a:xfrm>
          <a:prstGeom prst="rect">
            <a:avLst/>
          </a:prstGeom>
        </p:spPr>
        <p:txBody>
          <a:bodyPr lIns="61292" tIns="30646" rIns="61292" bIns="30646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IMPLEMENTATION STRATEGY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1000" y="1375138"/>
            <a:ext cx="8839199" cy="1819725"/>
            <a:chOff x="304801" y="1333080"/>
            <a:chExt cx="8839199" cy="1819725"/>
          </a:xfrm>
        </p:grpSpPr>
        <p:sp>
          <p:nvSpPr>
            <p:cNvPr id="2" name="Rectangle 1"/>
            <p:cNvSpPr/>
            <p:nvPr/>
          </p:nvSpPr>
          <p:spPr>
            <a:xfrm>
              <a:off x="533399" y="1333080"/>
              <a:ext cx="86106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u="sng" dirty="0" smtClean="0">
                  <a:solidFill>
                    <a:schemeClr val="tx2">
                      <a:lumMod val="75000"/>
                    </a:schemeClr>
                  </a:solidFill>
                </a:rPr>
                <a:t>Project Selection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		   </a:t>
              </a:r>
              <a:r>
                <a:rPr lang="en-US" sz="1400" b="1" u="sng" dirty="0" smtClean="0">
                  <a:solidFill>
                    <a:schemeClr val="tx2">
                      <a:lumMod val="75000"/>
                    </a:schemeClr>
                  </a:solidFill>
                </a:rPr>
                <a:t>Project Type – Example</a:t>
              </a:r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  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	</a:t>
              </a: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                  </a:t>
              </a:r>
              <a:r>
                <a:rPr lang="en-US" sz="1400" b="1" u="sng" dirty="0" smtClean="0">
                  <a:solidFill>
                    <a:schemeClr val="tx2">
                      <a:lumMod val="75000"/>
                    </a:schemeClr>
                  </a:solidFill>
                </a:rPr>
                <a:t>Project Delivery </a:t>
              </a:r>
              <a:endParaRPr lang="en-US" sz="1400" b="1" u="sng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352800" y="1636863"/>
              <a:ext cx="20823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Rural Location/Widening</a:t>
              </a:r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1" y="1885949"/>
              <a:ext cx="693419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Low Risk, Low Complexity 	      Dirt &amp; Pavement/Low  AADT                         	</a:t>
              </a:r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57600" y="2752695"/>
              <a:ext cx="126320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Success?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Left Arrow 24"/>
            <p:cNvSpPr/>
            <p:nvPr/>
          </p:nvSpPr>
          <p:spPr>
            <a:xfrm rot="10800000">
              <a:off x="2545081" y="1909403"/>
              <a:ext cx="579119" cy="26086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eft Arrow 27"/>
            <p:cNvSpPr/>
            <p:nvPr/>
          </p:nvSpPr>
          <p:spPr>
            <a:xfrm rot="10800000">
              <a:off x="5791200" y="1912020"/>
              <a:ext cx="579119" cy="26086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Left Arrow 28"/>
            <p:cNvSpPr/>
            <p:nvPr/>
          </p:nvSpPr>
          <p:spPr>
            <a:xfrm rot="10800000">
              <a:off x="6492240" y="1912020"/>
              <a:ext cx="579119" cy="26086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80073" y="1885347"/>
              <a:ext cx="644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CMGC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520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Autofit/>
          </a:bodyPr>
          <a:lstStyle/>
          <a:p>
            <a:r>
              <a:rPr lang="en-US" sz="2900" b="1" dirty="0" smtClean="0">
                <a:solidFill>
                  <a:schemeClr val="bg1"/>
                </a:solidFill>
              </a:rPr>
              <a:t>MBDC Overview – Implementation Strategy</a:t>
            </a:r>
            <a:endParaRPr lang="en-US" sz="2900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0999" y="209550"/>
            <a:ext cx="7010401" cy="609600"/>
          </a:xfrm>
          <a:prstGeom prst="rect">
            <a:avLst/>
          </a:prstGeom>
        </p:spPr>
        <p:txBody>
          <a:bodyPr lIns="61292" tIns="30646" rIns="61292" bIns="30646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IMPLEMENTATION STRATEGY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oup 40"/>
          <p:cNvGrpSpPr/>
          <p:nvPr/>
        </p:nvGrpSpPr>
        <p:grpSpPr>
          <a:xfrm>
            <a:off x="381000" y="1375138"/>
            <a:ext cx="8839199" cy="2229270"/>
            <a:chOff x="304801" y="1333080"/>
            <a:chExt cx="8839199" cy="2229270"/>
          </a:xfrm>
        </p:grpSpPr>
        <p:sp>
          <p:nvSpPr>
            <p:cNvPr id="2" name="Rectangle 1"/>
            <p:cNvSpPr/>
            <p:nvPr/>
          </p:nvSpPr>
          <p:spPr>
            <a:xfrm>
              <a:off x="533399" y="1333080"/>
              <a:ext cx="86106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u="sng" dirty="0" smtClean="0">
                  <a:solidFill>
                    <a:schemeClr val="tx2">
                      <a:lumMod val="75000"/>
                    </a:schemeClr>
                  </a:solidFill>
                </a:rPr>
                <a:t>Project Selection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		   </a:t>
              </a:r>
              <a:r>
                <a:rPr lang="en-US" sz="1400" b="1" u="sng" dirty="0" smtClean="0">
                  <a:solidFill>
                    <a:schemeClr val="tx2">
                      <a:lumMod val="75000"/>
                    </a:schemeClr>
                  </a:solidFill>
                </a:rPr>
                <a:t>Project Type – Example</a:t>
              </a:r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  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	</a:t>
              </a: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                  </a:t>
              </a:r>
              <a:r>
                <a:rPr lang="en-US" sz="1400" b="1" u="sng" dirty="0" smtClean="0">
                  <a:solidFill>
                    <a:schemeClr val="tx2">
                      <a:lumMod val="75000"/>
                    </a:schemeClr>
                  </a:solidFill>
                </a:rPr>
                <a:t>Project Delivery </a:t>
              </a:r>
              <a:endParaRPr lang="en-US" sz="1400" b="1" u="sng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352800" y="1636863"/>
              <a:ext cx="20823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Rural Location/Widening</a:t>
              </a:r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1" y="1885949"/>
              <a:ext cx="693419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Low Risk, Low Complexity 	      Dirt &amp; Pavement/Low  AADT                         	</a:t>
              </a:r>
              <a:endParaRPr lang="en-US" sz="1400" dirty="0"/>
            </a:p>
          </p:txBody>
        </p:sp>
        <p:sp>
          <p:nvSpPr>
            <p:cNvPr id="4" name="Flowchart: Decision 3"/>
            <p:cNvSpPr/>
            <p:nvPr/>
          </p:nvSpPr>
          <p:spPr>
            <a:xfrm>
              <a:off x="3657600" y="2343150"/>
              <a:ext cx="1263206" cy="12192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57600" y="2752695"/>
              <a:ext cx="126320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Success?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19"/>
            <p:cNvGrpSpPr/>
            <p:nvPr/>
          </p:nvGrpSpPr>
          <p:grpSpPr>
            <a:xfrm>
              <a:off x="2228850" y="2822316"/>
              <a:ext cx="1322069" cy="260865"/>
              <a:chOff x="2228850" y="2380505"/>
              <a:chExt cx="1322069" cy="26086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" name="Left Arrow 12"/>
              <p:cNvSpPr/>
              <p:nvPr/>
            </p:nvSpPr>
            <p:spPr>
              <a:xfrm>
                <a:off x="2971800" y="2380505"/>
                <a:ext cx="579119" cy="260865"/>
              </a:xfrm>
              <a:prstGeom prst="lef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Left Arrow 13"/>
              <p:cNvSpPr/>
              <p:nvPr/>
            </p:nvSpPr>
            <p:spPr>
              <a:xfrm>
                <a:off x="2228850" y="2380505"/>
                <a:ext cx="579119" cy="260865"/>
              </a:xfrm>
              <a:prstGeom prst="lef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Left Arrow 14"/>
            <p:cNvSpPr/>
            <p:nvPr/>
          </p:nvSpPr>
          <p:spPr>
            <a:xfrm>
              <a:off x="1498095" y="2822317"/>
              <a:ext cx="579119" cy="260865"/>
            </a:xfrm>
            <a:prstGeom prst="lef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>
              <a:off x="1219200" y="2288945"/>
              <a:ext cx="228600" cy="454224"/>
            </a:xfrm>
            <a:prstGeom prst="up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76401" y="2305107"/>
              <a:ext cx="38801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No – Lesson Learned           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               </a:t>
              </a:r>
              <a:r>
                <a:rPr lang="en-US" b="1" dirty="0" smtClean="0">
                  <a:solidFill>
                    <a:schemeClr val="accent3">
                      <a:lumMod val="75000"/>
                    </a:schemeClr>
                  </a:solidFill>
                </a:rPr>
                <a:t>Yes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9" name="Group 20"/>
            <p:cNvGrpSpPr/>
            <p:nvPr/>
          </p:nvGrpSpPr>
          <p:grpSpPr>
            <a:xfrm rot="10800000">
              <a:off x="5048250" y="2822315"/>
              <a:ext cx="1322069" cy="260865"/>
              <a:chOff x="2228850" y="2380505"/>
              <a:chExt cx="1322069" cy="260865"/>
            </a:xfrm>
          </p:grpSpPr>
          <p:sp>
            <p:nvSpPr>
              <p:cNvPr id="22" name="Left Arrow 21"/>
              <p:cNvSpPr/>
              <p:nvPr/>
            </p:nvSpPr>
            <p:spPr>
              <a:xfrm>
                <a:off x="2971800" y="2380505"/>
                <a:ext cx="579119" cy="260865"/>
              </a:xfrm>
              <a:prstGeom prst="leftArrow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Left Arrow 22"/>
              <p:cNvSpPr/>
              <p:nvPr/>
            </p:nvSpPr>
            <p:spPr>
              <a:xfrm>
                <a:off x="2228850" y="2380505"/>
                <a:ext cx="579119" cy="260865"/>
              </a:xfrm>
              <a:prstGeom prst="leftArrow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5" name="Left Arrow 24"/>
            <p:cNvSpPr/>
            <p:nvPr/>
          </p:nvSpPr>
          <p:spPr>
            <a:xfrm rot="10800000">
              <a:off x="2545081" y="1909403"/>
              <a:ext cx="579119" cy="26086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eft Arrow 27"/>
            <p:cNvSpPr/>
            <p:nvPr/>
          </p:nvSpPr>
          <p:spPr>
            <a:xfrm rot="10800000">
              <a:off x="5791200" y="1912020"/>
              <a:ext cx="579119" cy="26086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Left Arrow 28"/>
            <p:cNvSpPr/>
            <p:nvPr/>
          </p:nvSpPr>
          <p:spPr>
            <a:xfrm rot="10800000">
              <a:off x="6492240" y="1912020"/>
              <a:ext cx="579119" cy="26086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153274" y="2702212"/>
              <a:ext cx="10844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Increase</a:t>
              </a:r>
            </a:p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 Complexity </a:t>
              </a:r>
              <a:endParaRPr lang="en-US" sz="1400" dirty="0"/>
            </a:p>
          </p:txBody>
        </p:sp>
        <p:sp>
          <p:nvSpPr>
            <p:cNvPr id="34" name="Left Arrow 33"/>
            <p:cNvSpPr/>
            <p:nvPr/>
          </p:nvSpPr>
          <p:spPr>
            <a:xfrm rot="10800000">
              <a:off x="6492240" y="2822314"/>
              <a:ext cx="579119" cy="260865"/>
            </a:xfrm>
            <a:prstGeom prst="leftArrow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80073" y="1885347"/>
              <a:ext cx="644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CMGC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520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MBDC Overview – Implementation Strategy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0999" y="209550"/>
            <a:ext cx="4495801" cy="609600"/>
          </a:xfrm>
          <a:prstGeom prst="rect">
            <a:avLst/>
          </a:prstGeom>
        </p:spPr>
        <p:txBody>
          <a:bodyPr lIns="61292" tIns="30646" rIns="61292" bIns="30646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IMPLEMENTATION STRATEGY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1" y="1123950"/>
            <a:ext cx="8686799" cy="2438400"/>
            <a:chOff x="76201" y="1123950"/>
            <a:chExt cx="8686799" cy="2438400"/>
          </a:xfrm>
        </p:grpSpPr>
        <p:grpSp>
          <p:nvGrpSpPr>
            <p:cNvPr id="7" name="Group 6"/>
            <p:cNvGrpSpPr/>
            <p:nvPr/>
          </p:nvGrpSpPr>
          <p:grpSpPr>
            <a:xfrm>
              <a:off x="609601" y="1123950"/>
              <a:ext cx="8153399" cy="609005"/>
              <a:chOff x="304801" y="895350"/>
              <a:chExt cx="8153399" cy="60900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04801" y="1196578"/>
                <a:ext cx="815339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Low Risk, Low Complexity 	     Dirt &amp; Pavement/Low  AADT                                Bid Build</a:t>
                </a:r>
                <a:endParaRPr lang="en-US" sz="1400" dirty="0"/>
              </a:p>
            </p:txBody>
          </p:sp>
          <p:sp>
            <p:nvSpPr>
              <p:cNvPr id="22" name="Left Arrow 21"/>
              <p:cNvSpPr/>
              <p:nvPr/>
            </p:nvSpPr>
            <p:spPr>
              <a:xfrm rot="10800000">
                <a:off x="2545081" y="1196578"/>
                <a:ext cx="579119" cy="260865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Left Arrow 22"/>
              <p:cNvSpPr/>
              <p:nvPr/>
            </p:nvSpPr>
            <p:spPr>
              <a:xfrm rot="10800000">
                <a:off x="5753100" y="1220033"/>
                <a:ext cx="579119" cy="260865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124200" y="895350"/>
                <a:ext cx="22361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1F497D">
                        <a:lumMod val="75000"/>
                      </a:srgbClr>
                    </a:solidFill>
                  </a:rPr>
                  <a:t>      Rural Location/Widening</a:t>
                </a:r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6201" y="2311598"/>
              <a:ext cx="8239124" cy="312895"/>
              <a:chOff x="-228598" y="1168003"/>
              <a:chExt cx="8239124" cy="31289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-228598" y="1168003"/>
                <a:ext cx="823912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Higher Risk, Medium Complexity 	                           Urban Reconstruct                                          CMGC</a:t>
                </a:r>
                <a:endParaRPr lang="en-US" sz="1400" dirty="0"/>
              </a:p>
            </p:txBody>
          </p:sp>
          <p:sp>
            <p:nvSpPr>
              <p:cNvPr id="35" name="Left Arrow 34"/>
              <p:cNvSpPr/>
              <p:nvPr/>
            </p:nvSpPr>
            <p:spPr>
              <a:xfrm rot="10800000">
                <a:off x="2545081" y="1196578"/>
                <a:ext cx="579119" cy="260865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Left Arrow 35"/>
              <p:cNvSpPr/>
              <p:nvPr/>
            </p:nvSpPr>
            <p:spPr>
              <a:xfrm rot="10800000">
                <a:off x="5753100" y="1220033"/>
                <a:ext cx="579119" cy="260865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23824" y="3254573"/>
              <a:ext cx="8639175" cy="307777"/>
              <a:chOff x="-180975" y="1196578"/>
              <a:chExt cx="8639175" cy="307777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-180975" y="1196578"/>
                <a:ext cx="863917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Higher Risk, Higher Complexity 	                         Urban Reconstruct                                           Bid Build</a:t>
                </a:r>
                <a:endParaRPr lang="en-US" sz="1400" dirty="0"/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0800000">
                <a:off x="2545081" y="1196578"/>
                <a:ext cx="579119" cy="260865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Left Arrow 40"/>
              <p:cNvSpPr/>
              <p:nvPr/>
            </p:nvSpPr>
            <p:spPr>
              <a:xfrm rot="10800000">
                <a:off x="5753100" y="1220033"/>
                <a:ext cx="579119" cy="260865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762000" y="819150"/>
            <a:ext cx="8610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</a:rPr>
              <a:t>Project Selection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		   </a:t>
            </a:r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</a:rPr>
              <a:t>Project Type – Example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                 </a:t>
            </a:r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</a:rPr>
              <a:t>Project Delivery 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xmlns="" val="6537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MBDC Overview – Implementation Strategy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0999" y="209550"/>
            <a:ext cx="7010401" cy="609600"/>
          </a:xfrm>
          <a:prstGeom prst="rect">
            <a:avLst/>
          </a:prstGeom>
        </p:spPr>
        <p:txBody>
          <a:bodyPr lIns="61292" tIns="30646" rIns="61292" bIns="30646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IMPLEMENTATION STRATEGY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1" y="1123950"/>
            <a:ext cx="8153399" cy="609005"/>
            <a:chOff x="304801" y="895350"/>
            <a:chExt cx="8153399" cy="609005"/>
          </a:xfrm>
        </p:grpSpPr>
        <p:sp>
          <p:nvSpPr>
            <p:cNvPr id="8" name="Rectangle 7"/>
            <p:cNvSpPr/>
            <p:nvPr/>
          </p:nvSpPr>
          <p:spPr>
            <a:xfrm>
              <a:off x="304801" y="1196578"/>
              <a:ext cx="815339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High Risk, High Complexity 	         Bridges &amp; Structures                                               CMGC</a:t>
              </a:r>
              <a:endParaRPr lang="en-US" sz="1400" dirty="0"/>
            </a:p>
          </p:txBody>
        </p:sp>
        <p:sp>
          <p:nvSpPr>
            <p:cNvPr id="22" name="Left Arrow 21"/>
            <p:cNvSpPr/>
            <p:nvPr/>
          </p:nvSpPr>
          <p:spPr>
            <a:xfrm rot="10800000">
              <a:off x="2545081" y="1196578"/>
              <a:ext cx="579119" cy="26086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Arrow 22"/>
            <p:cNvSpPr/>
            <p:nvPr/>
          </p:nvSpPr>
          <p:spPr>
            <a:xfrm rot="10800000">
              <a:off x="5753100" y="1220033"/>
              <a:ext cx="579119" cy="26086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156580" y="895350"/>
              <a:ext cx="20851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1F497D">
                      <a:lumMod val="75000"/>
                    </a:srgbClr>
                  </a:solidFill>
                </a:rPr>
                <a:t>      </a:t>
              </a:r>
              <a:r>
                <a:rPr lang="en-US" sz="1400" dirty="0">
                  <a:solidFill>
                    <a:srgbClr val="1F497D">
                      <a:lumMod val="75000"/>
                    </a:srgbClr>
                  </a:solidFill>
                </a:rPr>
                <a:t>Large Dollar Interstate </a:t>
              </a:r>
              <a:endParaRPr lang="en-US" sz="1400" dirty="0"/>
            </a:p>
            <a:p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04801" y="2311598"/>
            <a:ext cx="8239124" cy="307777"/>
            <a:chOff x="-228598" y="1168003"/>
            <a:chExt cx="8239124" cy="307777"/>
          </a:xfrm>
        </p:grpSpPr>
        <p:sp>
          <p:nvSpPr>
            <p:cNvPr id="33" name="Rectangle 32"/>
            <p:cNvSpPr/>
            <p:nvPr/>
          </p:nvSpPr>
          <p:spPr>
            <a:xfrm>
              <a:off x="-228598" y="1168003"/>
              <a:ext cx="823912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Highest Risk, Highest Complexity 	                         Bridges &amp; Structures                                          Bid Build</a:t>
              </a:r>
              <a:endParaRPr lang="en-US" sz="1400" dirty="0"/>
            </a:p>
          </p:txBody>
        </p:sp>
        <p:sp>
          <p:nvSpPr>
            <p:cNvPr id="35" name="Left Arrow 34"/>
            <p:cNvSpPr/>
            <p:nvPr/>
          </p:nvSpPr>
          <p:spPr>
            <a:xfrm rot="10800000">
              <a:off x="2545081" y="1196578"/>
              <a:ext cx="579119" cy="26086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 Arrow 35"/>
            <p:cNvSpPr/>
            <p:nvPr/>
          </p:nvSpPr>
          <p:spPr>
            <a:xfrm rot="10800000">
              <a:off x="5753100" y="1191458"/>
              <a:ext cx="579119" cy="26086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991444" y="2001737"/>
            <a:ext cx="1844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1F497D">
                    <a:lumMod val="75000"/>
                  </a:srgbClr>
                </a:solidFill>
              </a:rPr>
              <a:t>Large Dollar Interstate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2000" y="819150"/>
            <a:ext cx="8610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</a:rPr>
              <a:t>Project Selection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		   </a:t>
            </a:r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</a:rPr>
              <a:t>Project Type – Example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                 </a:t>
            </a:r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</a:rPr>
              <a:t>Project Delivery 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xmlns="" val="29731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MBDC </a:t>
            </a:r>
            <a:r>
              <a:rPr lang="en-US" sz="4000" b="1" dirty="0">
                <a:solidFill>
                  <a:schemeClr val="bg1"/>
                </a:solidFill>
              </a:rPr>
              <a:t>Overview – </a:t>
            </a:r>
            <a:r>
              <a:rPr lang="en-US" sz="4000" b="1" dirty="0" smtClean="0">
                <a:solidFill>
                  <a:schemeClr val="bg1"/>
                </a:solidFill>
              </a:rPr>
              <a:t>Long-term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685799"/>
            <a:ext cx="46863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Design a 3D model</a:t>
            </a:r>
          </a:p>
          <a:p>
            <a:pPr marL="285750" indent="-285750"/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Advertise for construction using the model as the legal document (MALD)</a:t>
            </a:r>
          </a:p>
          <a:p>
            <a:pPr marL="285750" indent="-285750"/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Construct &amp; Inspect using the 3D model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Update the 3D model during construction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Add feature information to asset management database after construction via 3D model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 descr="C:\Users\bhuot\Desktop\unnamed.png"/>
          <p:cNvPicPr>
            <a:picLocks noChangeAspect="1" noChangeArrowheads="1"/>
          </p:cNvPicPr>
          <p:nvPr/>
        </p:nvPicPr>
        <p:blipFill rotWithShape="1">
          <a:blip r:embed="rId2"/>
          <a:srcRect l="8982" r="5280" b="7819"/>
          <a:stretch/>
        </p:blipFill>
        <p:spPr bwMode="auto">
          <a:xfrm>
            <a:off x="5638800" y="1057274"/>
            <a:ext cx="3000375" cy="2419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0997" y="257385"/>
            <a:ext cx="7010401" cy="637755"/>
          </a:xfrm>
          <a:prstGeom prst="rect">
            <a:avLst/>
          </a:prstGeom>
        </p:spPr>
        <p:txBody>
          <a:bodyPr lIns="61292" tIns="30646" rIns="61292" bIns="30646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FINAL PROCESS – ALL PROJECTS WITH MODELS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4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MBDC </a:t>
            </a:r>
            <a:r>
              <a:rPr lang="en-US" sz="4000" b="1" dirty="0">
                <a:solidFill>
                  <a:schemeClr val="bg1"/>
                </a:solidFill>
              </a:rPr>
              <a:t>Overview – What &amp; Why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895350"/>
            <a:ext cx="762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Produce a more optimal design</a:t>
            </a:r>
          </a:p>
          <a:p>
            <a:pPr marL="285750" indent="-285750"/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Provide clash detection, grading, details, etc.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Fully develop the model i.e. all design elements attributed/all meta-data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Balance the design intent to construction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Improve information transfer</a:t>
            </a:r>
          </a:p>
          <a:p>
            <a:pPr marL="285750" indent="-285750"/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Quantities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Reduce Risk</a:t>
            </a:r>
          </a:p>
          <a:p>
            <a:pPr marL="742950" lvl="1" indent="-285750"/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237915"/>
            <a:ext cx="6934201" cy="447885"/>
          </a:xfrm>
          <a:prstGeom prst="rect">
            <a:avLst/>
          </a:prstGeom>
        </p:spPr>
        <p:txBody>
          <a:bodyPr lIns="61292" tIns="30646" rIns="61292" bIns="30646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GOALS: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Shape 1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8200" y="2266950"/>
            <a:ext cx="3763394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494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MBDC </a:t>
            </a:r>
            <a:r>
              <a:rPr lang="en-US" sz="4000" b="1" dirty="0">
                <a:solidFill>
                  <a:schemeClr val="bg1"/>
                </a:solidFill>
              </a:rPr>
              <a:t>Overview – What &amp; Why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684788"/>
            <a:ext cx="7620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Obtain and manage quality data to improve decision making</a:t>
            </a:r>
          </a:p>
          <a:p>
            <a:pPr marL="285750" indent="-285750"/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Prevent rework from project to project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Collect asset management information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Improve efficiency</a:t>
            </a:r>
          </a:p>
          <a:p>
            <a:pPr marL="285750" indent="-285750"/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Minimize the recreation of data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Eliminate the practice of 3D design to 2D </a:t>
            </a:r>
          </a:p>
          <a:p>
            <a:pPr marL="742950" lvl="1" indent="-28575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   (paper) to 3D Construction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Improve procedures and processes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Improve workflows to reduce overlap</a:t>
            </a:r>
          </a:p>
          <a:p>
            <a:pPr marL="742950" lvl="1" indent="-28575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    and unnecessary work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237915"/>
            <a:ext cx="6934201" cy="447885"/>
          </a:xfrm>
          <a:prstGeom prst="rect">
            <a:avLst/>
          </a:prstGeom>
        </p:spPr>
        <p:txBody>
          <a:bodyPr lIns="61292" tIns="30646" rIns="61292" bIns="30646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GOALS: (cont)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Shape 1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53000" y="1885950"/>
            <a:ext cx="3763394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494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174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MBDC </a:t>
            </a:r>
            <a:r>
              <a:rPr lang="en-US" sz="4000" b="1" dirty="0">
                <a:solidFill>
                  <a:schemeClr val="bg1"/>
                </a:solidFill>
              </a:rPr>
              <a:t>Overview – What &amp; Why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1" y="545421"/>
            <a:ext cx="7772399" cy="800100"/>
            <a:chOff x="2439880" y="1285597"/>
            <a:chExt cx="7772399" cy="800100"/>
          </a:xfrm>
        </p:grpSpPr>
        <p:sp>
          <p:nvSpPr>
            <p:cNvPr id="4" name="Right Arrow 3"/>
            <p:cNvSpPr/>
            <p:nvPr/>
          </p:nvSpPr>
          <p:spPr>
            <a:xfrm>
              <a:off x="2439880" y="1285597"/>
              <a:ext cx="2438401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DESIGN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106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CONSTRUCTION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7773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OP / MAINT.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0402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Pilot Project, Lessons Learned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bhuot\Desktop\SR20 Inspector Checking Grade.png"/>
          <p:cNvPicPr>
            <a:picLocks noChangeAspect="1" noChangeArrowheads="1"/>
          </p:cNvPicPr>
          <p:nvPr/>
        </p:nvPicPr>
        <p:blipFill rotWithShape="1">
          <a:blip r:embed="rId2" cstate="print"/>
          <a:srcRect l="11327" r="43370" b="25729"/>
          <a:stretch/>
        </p:blipFill>
        <p:spPr bwMode="auto">
          <a:xfrm>
            <a:off x="361950" y="314326"/>
            <a:ext cx="3733800" cy="346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8"/>
          <p:cNvGrpSpPr/>
          <p:nvPr/>
        </p:nvGrpSpPr>
        <p:grpSpPr>
          <a:xfrm>
            <a:off x="4267200" y="314326"/>
            <a:ext cx="4724400" cy="3435757"/>
            <a:chOff x="4191000" y="187792"/>
            <a:chExt cx="4724400" cy="3435757"/>
          </a:xfrm>
        </p:grpSpPr>
        <p:sp>
          <p:nvSpPr>
            <p:cNvPr id="6" name="Rectangle 5"/>
            <p:cNvSpPr/>
            <p:nvPr/>
          </p:nvSpPr>
          <p:spPr>
            <a:xfrm>
              <a:off x="4419600" y="761227"/>
              <a:ext cx="441960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SR-20, MALD, Rural/low ADT/low risk, Constructed 2016, Sheets FIO, in-house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SR-10, MALD, low-medium risk/rural reconstruct,  2018-2019, Sheets FIO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SR-68, MALD, medium risk/urban reconstruct, 2017-2018, Sheets FIO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I-80, MALD, medium risk/passing lane, 2018, Sheets FIO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I-80, MALD, medium-high risk/bridge project, 2018, Sheets FIO</a:t>
              </a: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4191000" y="187792"/>
              <a:ext cx="4724400" cy="685800"/>
            </a:xfrm>
            <a:prstGeom prst="rect">
              <a:avLst/>
            </a:prstGeom>
          </p:spPr>
          <p:txBody>
            <a:bodyPr lIns="61292" tIns="30646" rIns="61292" bIns="30646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b="1" cap="all" dirty="0" smtClean="0">
                  <a:solidFill>
                    <a:schemeClr val="tx2">
                      <a:lumMod val="75000"/>
                    </a:schemeClr>
                  </a:solidFill>
                </a:rPr>
                <a:t>Pilot projects – CMGC</a:t>
              </a:r>
              <a:endParaRPr lang="en-US" sz="2800" b="1" cap="all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532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Pilot Project, Lessons Learned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bhuot\Desktop\SR20 Inspector Checking Grade.png"/>
          <p:cNvPicPr>
            <a:picLocks noChangeAspect="1" noChangeArrowheads="1"/>
          </p:cNvPicPr>
          <p:nvPr/>
        </p:nvPicPr>
        <p:blipFill rotWithShape="1">
          <a:blip r:embed="rId2" cstate="print"/>
          <a:srcRect l="11327" r="43370" b="25729"/>
          <a:stretch/>
        </p:blipFill>
        <p:spPr bwMode="auto">
          <a:xfrm>
            <a:off x="361950" y="314326"/>
            <a:ext cx="3733800" cy="346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495800" y="900864"/>
            <a:ext cx="464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I-70, MALD, medium risk, constructed 2017, Sheets FIO, in-house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SR-193, MALD, low-medium risk/Greenfield Connector,  constructed 2017, sheets FIO, in-house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I-15, MALD, medium risk/climbing lane, awarded 2018, Sheets FIO, in-house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SR-209, MALD, medium-high risk/urban reconstruct, awarded 2018, NO SHEETS!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67200" y="319821"/>
            <a:ext cx="4724400" cy="609618"/>
          </a:xfrm>
          <a:prstGeom prst="rect">
            <a:avLst/>
          </a:prstGeom>
        </p:spPr>
        <p:txBody>
          <a:bodyPr lIns="61292" tIns="30646" rIns="61292" bIns="30646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cap="all" dirty="0" smtClean="0">
                <a:solidFill>
                  <a:schemeClr val="tx2">
                    <a:lumMod val="75000"/>
                  </a:schemeClr>
                </a:solidFill>
              </a:rPr>
              <a:t>Pilot projects, bid build:</a:t>
            </a:r>
            <a:endParaRPr lang="en-US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2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Pilot Project, Lessons Learned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1051780"/>
            <a:ext cx="4648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Implemented Bentley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OpenRoads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Software issues/Bentley Workshop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Design mature at kickoff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Bentley/Trimble/Topcon .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icm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format visit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Contractor uses, but rejects use of .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icm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 months for designer/contractor to have equivalent models (OR/TBC)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Final dirt/asphalt quantities within 1 yd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5275" y="209550"/>
            <a:ext cx="8696325" cy="609618"/>
          </a:xfrm>
          <a:prstGeom prst="rect">
            <a:avLst/>
          </a:prstGeom>
        </p:spPr>
        <p:txBody>
          <a:bodyPr lIns="61292" tIns="30646" rIns="61292" bIns="30646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cap="all" dirty="0" smtClean="0">
                <a:solidFill>
                  <a:schemeClr val="tx2">
                    <a:lumMod val="75000"/>
                  </a:schemeClr>
                </a:solidFill>
              </a:rPr>
              <a:t>SR-20 (CMGC) – Before/during DESIGN:</a:t>
            </a:r>
            <a:endParaRPr lang="en-US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Shape 602"/>
          <p:cNvPicPr preferRelativeResize="0"/>
          <p:nvPr/>
        </p:nvPicPr>
        <p:blipFill rotWithShape="1">
          <a:blip r:embed="rId2">
            <a:alphaModFix/>
          </a:blip>
          <a:srcRect l="12380" b="13286"/>
          <a:stretch/>
        </p:blipFill>
        <p:spPr>
          <a:xfrm>
            <a:off x="323850" y="971549"/>
            <a:ext cx="3714750" cy="263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592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Pilot Project, Lessons Learned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3200400" y="314326"/>
            <a:ext cx="5715000" cy="3443346"/>
            <a:chOff x="4191000" y="187792"/>
            <a:chExt cx="4724400" cy="3443346"/>
          </a:xfrm>
        </p:grpSpPr>
        <p:sp>
          <p:nvSpPr>
            <p:cNvPr id="6" name="Rectangle 5"/>
            <p:cNvSpPr/>
            <p:nvPr/>
          </p:nvSpPr>
          <p:spPr>
            <a:xfrm>
              <a:off x="4419600" y="768816"/>
              <a:ext cx="411480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</a:rPr>
                <a:t>Stakeless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/</a:t>
              </a:r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</a:rPr>
                <a:t>Stringless</a:t>
              </a:r>
              <a:endParaRPr lang="en-US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Rugged mountain terrain – survey issues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Four to eight hour turn around on model update – no time lost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Mobile devices – not user friendly, but once learned were very valuable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Used ORN/Masterworks in the field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Employee 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Engagement  &amp;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Empowerment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90 day project completed almost three weeks early; attributed to MALD/Masterworks</a:t>
              </a:r>
              <a:endParaRPr lang="en-US" b="1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4191000" y="187792"/>
              <a:ext cx="4724400" cy="685800"/>
            </a:xfrm>
            <a:prstGeom prst="rect">
              <a:avLst/>
            </a:prstGeom>
          </p:spPr>
          <p:txBody>
            <a:bodyPr lIns="61292" tIns="30646" rIns="61292" bIns="30646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b="1" cap="all" dirty="0" smtClean="0">
                  <a:solidFill>
                    <a:schemeClr val="tx2">
                      <a:lumMod val="75000"/>
                    </a:schemeClr>
                  </a:solidFill>
                </a:rPr>
                <a:t>during construction:</a:t>
              </a:r>
              <a:endParaRPr lang="en-US" sz="2800" b="1" cap="all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8" t="5843" r="9798" b="8041"/>
          <a:stretch/>
        </p:blipFill>
        <p:spPr bwMode="auto">
          <a:xfrm>
            <a:off x="361950" y="238125"/>
            <a:ext cx="2562225" cy="366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308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Other Projects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075" y="896181"/>
            <a:ext cx="49625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SR-20 Success CMGC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 I-70/SR-193/I-15 Bid-Build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dgn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legal document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XML, .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alg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.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dtm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.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icm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etc. FIO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Implemented Google Sites; Held </a:t>
            </a:r>
          </a:p>
          <a:p>
            <a:pPr marL="742950" lvl="1" indent="-28575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contractor summit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I-15 awarded, completed 2018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I-70/SR-193 construction completed 2017    </a:t>
            </a:r>
          </a:p>
        </p:txBody>
      </p:sp>
      <p:pic>
        <p:nvPicPr>
          <p:cNvPr id="5" name="Shape 1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1600" y="316287"/>
            <a:ext cx="3604796" cy="240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85750"/>
            <a:ext cx="5638800" cy="685800"/>
          </a:xfrm>
          <a:prstGeom prst="rect">
            <a:avLst/>
          </a:prstGeom>
        </p:spPr>
        <p:txBody>
          <a:bodyPr lIns="61292" tIns="30646" rIns="61292" bIns="30646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cap="all" dirty="0" smtClean="0">
                <a:solidFill>
                  <a:schemeClr val="tx2">
                    <a:lumMod val="75000"/>
                  </a:schemeClr>
                </a:solidFill>
              </a:rPr>
              <a:t>SUCCESS STORIES:</a:t>
            </a:r>
            <a:endParaRPr lang="en-US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9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Other Projects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075" y="896181"/>
            <a:ext cx="5638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SR-68 CMGC Success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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SR-209 Bid-Build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 plan sheets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Awarded June 2018 – CY18/19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Six bids – two addenda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Collaboration – designer, contractor, Bentley, Trimble to fix .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icm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file issues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Shape 1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1600" y="316287"/>
            <a:ext cx="3604796" cy="240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85750"/>
            <a:ext cx="5638800" cy="685800"/>
          </a:xfrm>
          <a:prstGeom prst="rect">
            <a:avLst/>
          </a:prstGeom>
        </p:spPr>
        <p:txBody>
          <a:bodyPr lIns="61292" tIns="30646" rIns="61292" bIns="30646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cap="all" dirty="0" smtClean="0">
                <a:solidFill>
                  <a:schemeClr val="tx2">
                    <a:lumMod val="75000"/>
                  </a:schemeClr>
                </a:solidFill>
              </a:rPr>
              <a:t>SUCCESS STORIES:</a:t>
            </a:r>
            <a:endParaRPr lang="en-US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0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Challenges &amp; Successes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666750"/>
            <a:ext cx="411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Design/contractor 3D modeling software platforms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Review/Construction/field tools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Quantities – advertising for contractors and construction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Validating surfaces – which model?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Validating surfaces – Owner procedure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Design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focus from plan development to model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development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Sub-contractors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49316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CHALLENGES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Shape 251"/>
          <p:cNvPicPr preferRelativeResize="0"/>
          <p:nvPr/>
        </p:nvPicPr>
        <p:blipFill rotWithShape="1">
          <a:blip r:embed="rId2">
            <a:alphaModFix/>
          </a:blip>
          <a:srcRect l="5487"/>
          <a:stretch/>
        </p:blipFill>
        <p:spPr>
          <a:xfrm>
            <a:off x="4876800" y="895350"/>
            <a:ext cx="3841027" cy="259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568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Challenges &amp; </a:t>
            </a:r>
            <a:r>
              <a:rPr lang="en-US" sz="4000" b="1" dirty="0" smtClean="0">
                <a:solidFill>
                  <a:schemeClr val="bg1"/>
                </a:solidFill>
              </a:rPr>
              <a:t>Successes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77974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Confidence to award projects with MALD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ollaboration with consultants/contractors/software industry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Workshops to address issues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In-house GIS Field Tool Solution using Collector for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ArcGIS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Award MALD without plan sheets on low-medium risk projects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Some Sub-contractors are using mobile devices for bidding/contracting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UDOT Digital Delivery of MBDC Committee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Contractor estimator workshop Feb 2019 with designers (UDOT/consultants), contractors (modelers/estimators/subs), Industry (Trimble,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Esri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Autodesk, Bentley, Topcon,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Onstation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RDV Systems)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46995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MILESTONES/SUCCESSES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62350"/>
            <a:ext cx="8677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Preparing deliverables guidance document to implement MALD and no plan sheets on these type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projects.  Expect distribution June 2019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8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What’s Next?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" y="237470"/>
            <a:ext cx="617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chemeClr val="tx2">
                    <a:lumMod val="75000"/>
                  </a:schemeClr>
                </a:solidFill>
              </a:rPr>
              <a:t>Civil Integrated Management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(CIM)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760690"/>
            <a:ext cx="5029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Automate using FME and MALD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Expand meta-data and system features in existing condition database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Generate surfaces by drone/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idar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to confirm design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Integrate design and construction software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Develop tools to support design and construction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45" t="4294" b="7671"/>
          <a:stretch/>
        </p:blipFill>
        <p:spPr bwMode="auto">
          <a:xfrm>
            <a:off x="5562600" y="901213"/>
            <a:ext cx="3176913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442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What’s Next?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" y="237470"/>
            <a:ext cx="4797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chemeClr val="tx2">
                    <a:lumMod val="75000"/>
                  </a:schemeClr>
                </a:solidFill>
              </a:rPr>
              <a:t>Build a repeatable Process 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760690"/>
            <a:ext cx="502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Current process is plan sheets – design, review, QC, advertising, contractor modeler, contractor estimators and construction crews are familiar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As-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builts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are redlined plans scanned and stored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Model development standards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 file publishing that review, QC, contractor modelers/estimators, and construction crews can easily utilize.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Specify what data will define as-built, what format to collect and what to actually do with the data. 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45" t="4294" b="7671"/>
          <a:stretch/>
        </p:blipFill>
        <p:spPr bwMode="auto">
          <a:xfrm>
            <a:off x="5562600" y="901213"/>
            <a:ext cx="3176913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442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1" y="545421"/>
            <a:ext cx="7772399" cy="800100"/>
            <a:chOff x="2439880" y="1285597"/>
            <a:chExt cx="7772399" cy="800100"/>
          </a:xfrm>
        </p:grpSpPr>
        <p:sp>
          <p:nvSpPr>
            <p:cNvPr id="4" name="Right Arrow 3"/>
            <p:cNvSpPr/>
            <p:nvPr/>
          </p:nvSpPr>
          <p:spPr>
            <a:xfrm>
              <a:off x="2439880" y="1285597"/>
              <a:ext cx="2438401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DESIGN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106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CONSTRUCTION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7773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OP / MAINT.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838200" y="1454944"/>
            <a:ext cx="1219200" cy="3429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3D Model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62174" y="4324350"/>
            <a:ext cx="7010401" cy="895350"/>
          </a:xfrm>
          <a:prstGeom prst="rect">
            <a:avLst/>
          </a:prstGeom>
        </p:spPr>
        <p:txBody>
          <a:bodyPr lIns="61292" tIns="30646" rIns="61292" bIns="30646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</a:rPr>
              <a:t>MBDC Overview – What &amp; Why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What’s Next?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440" y="245239"/>
            <a:ext cx="85820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chemeClr val="tx2">
                    <a:lumMod val="75000"/>
                  </a:schemeClr>
                </a:solidFill>
              </a:rPr>
              <a:t>Bridges and Structures </a:t>
            </a:r>
          </a:p>
          <a:p>
            <a:r>
              <a:rPr lang="en-US" sz="2800" b="1" cap="all" dirty="0" smtClean="0">
                <a:solidFill>
                  <a:schemeClr val="tx2">
                    <a:lumMod val="75000"/>
                  </a:schemeClr>
                </a:solidFill>
              </a:rPr>
              <a:t>Integrated Management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(BIM)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141" y="1178689"/>
            <a:ext cx="44592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Alternate structures design approach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Contains notes for the majority of elements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Summarizes quantities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Simplified situation and layout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Provides general layout information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Supports Federal Highway coordination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Details, includes items not in the model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Shape 2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62600" y="1352550"/>
            <a:ext cx="324802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176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6862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Model-Based Design </a:t>
            </a:r>
            <a:r>
              <a:rPr lang="en-US" sz="4000" b="1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and Construction: </a:t>
            </a:r>
            <a:br>
              <a:rPr lang="en-US" sz="4000" b="1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</a:br>
            <a:r>
              <a:rPr lang="en-US" sz="4000" b="1" cap="all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the UDOT </a:t>
            </a:r>
            <a:r>
              <a:rPr lang="en-US" sz="4000" b="1" cap="all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Experience</a:t>
            </a:r>
          </a:p>
          <a:p>
            <a:pPr lvl="0" algn="ctr">
              <a:spcBef>
                <a:spcPct val="0"/>
              </a:spcBef>
            </a:pPr>
            <a:endParaRPr lang="en-US" sz="4000" b="1" cap="all" dirty="0" smtClean="0"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sz="4000" b="1" dirty="0" smtClean="0">
                <a:solidFill>
                  <a:srgbClr val="1F497D">
                    <a:lumMod val="75000"/>
                  </a:srgbClr>
                </a:solidFill>
              </a:rPr>
              <a:t>George </a:t>
            </a:r>
            <a:r>
              <a:rPr lang="en-US" sz="4000" b="1" dirty="0" err="1" smtClean="0">
                <a:solidFill>
                  <a:srgbClr val="1F497D">
                    <a:lumMod val="75000"/>
                  </a:srgbClr>
                </a:solidFill>
              </a:rPr>
              <a:t>Lukes</a:t>
            </a:r>
            <a:r>
              <a:rPr lang="en-US" sz="4000" b="1" dirty="0" smtClean="0">
                <a:solidFill>
                  <a:srgbClr val="1F497D">
                    <a:lumMod val="75000"/>
                  </a:srgbClr>
                </a:solidFill>
              </a:rPr>
              <a:t>: glukes@utah.gov</a:t>
            </a:r>
            <a:endParaRPr lang="en-US" sz="4000" b="1" cap="all" dirty="0"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5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2875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Magneto" pitchFamily="82" charset="0"/>
              </a:rPr>
              <a:t>Thank you</a:t>
            </a:r>
            <a:endParaRPr lang="en-US" sz="5400" dirty="0">
              <a:solidFill>
                <a:schemeClr val="tx2">
                  <a:lumMod val="75000"/>
                </a:schemeClr>
              </a:solidFill>
              <a:latin typeface="Magnet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0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388" y="4324350"/>
            <a:ext cx="6869024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MBDC Overview </a:t>
            </a:r>
            <a:r>
              <a:rPr lang="en-US" sz="4000" b="1" dirty="0">
                <a:solidFill>
                  <a:schemeClr val="bg1"/>
                </a:solidFill>
              </a:rPr>
              <a:t>– What &amp; Why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1" y="545421"/>
            <a:ext cx="7772399" cy="800100"/>
            <a:chOff x="2439880" y="1285597"/>
            <a:chExt cx="7772399" cy="800100"/>
          </a:xfrm>
        </p:grpSpPr>
        <p:sp>
          <p:nvSpPr>
            <p:cNvPr id="4" name="Right Arrow 3"/>
            <p:cNvSpPr/>
            <p:nvPr/>
          </p:nvSpPr>
          <p:spPr>
            <a:xfrm>
              <a:off x="2439880" y="1285597"/>
              <a:ext cx="2438401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DESIGN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106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CONSTRUCTION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7773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OP / MAINT.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612591"/>
            <a:ext cx="522375" cy="10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362200" y="2334087"/>
            <a:ext cx="1219200" cy="3429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2D Plans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838200" y="1454944"/>
            <a:ext cx="1219200" cy="3429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3D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35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4324350"/>
            <a:ext cx="7010400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MBDC </a:t>
            </a:r>
            <a:r>
              <a:rPr lang="en-US" sz="4000" b="1" dirty="0">
                <a:solidFill>
                  <a:schemeClr val="bg1"/>
                </a:solidFill>
              </a:rPr>
              <a:t>Overview – What &amp; Why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1" y="545421"/>
            <a:ext cx="7772399" cy="800100"/>
            <a:chOff x="2439880" y="1285597"/>
            <a:chExt cx="7772399" cy="800100"/>
          </a:xfrm>
        </p:grpSpPr>
        <p:sp>
          <p:nvSpPr>
            <p:cNvPr id="4" name="Right Arrow 3"/>
            <p:cNvSpPr/>
            <p:nvPr/>
          </p:nvSpPr>
          <p:spPr>
            <a:xfrm>
              <a:off x="2439880" y="1285597"/>
              <a:ext cx="2438401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DESIGN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106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CONSTRUCTION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7773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OP / MAINT.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04950"/>
            <a:ext cx="550416" cy="107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612591"/>
            <a:ext cx="522375" cy="10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918751" y="1454944"/>
            <a:ext cx="1219200" cy="3429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3D Model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362200" y="2334087"/>
            <a:ext cx="1219200" cy="3429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2D Plans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1454944"/>
            <a:ext cx="1219200" cy="3429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3D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34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226" y="2605528"/>
            <a:ext cx="1823250" cy="51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476" y="4324350"/>
            <a:ext cx="7119189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MBDC Overview </a:t>
            </a:r>
            <a:r>
              <a:rPr lang="en-US" sz="4000" b="1" dirty="0">
                <a:solidFill>
                  <a:schemeClr val="bg1"/>
                </a:solidFill>
              </a:rPr>
              <a:t>– What &amp; Why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1" y="545421"/>
            <a:ext cx="7772399" cy="800100"/>
            <a:chOff x="2439880" y="1285597"/>
            <a:chExt cx="7772399" cy="800100"/>
          </a:xfrm>
        </p:grpSpPr>
        <p:sp>
          <p:nvSpPr>
            <p:cNvPr id="4" name="Right Arrow 3"/>
            <p:cNvSpPr/>
            <p:nvPr/>
          </p:nvSpPr>
          <p:spPr>
            <a:xfrm>
              <a:off x="2439880" y="1285597"/>
              <a:ext cx="2438401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DESIGN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106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CONSTRUCTION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7773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OP / MAINT.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04950"/>
            <a:ext cx="550416" cy="107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612591"/>
            <a:ext cx="522375" cy="10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918751" y="1454944"/>
            <a:ext cx="1219200" cy="3429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3D Model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362200" y="2334087"/>
            <a:ext cx="1219200" cy="3429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2D Plans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671226" y="2776514"/>
            <a:ext cx="1219200" cy="342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As-</a:t>
            </a:r>
            <a:r>
              <a:rPr lang="en-US" dirty="0" err="1" smtClean="0"/>
              <a:t>Builts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1454944"/>
            <a:ext cx="1219200" cy="3429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3D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11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226" y="2605528"/>
            <a:ext cx="1823250" cy="51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324350"/>
            <a:ext cx="7010400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MBDC Overview </a:t>
            </a:r>
            <a:r>
              <a:rPr lang="en-US" sz="4000" b="1" dirty="0">
                <a:solidFill>
                  <a:schemeClr val="bg1"/>
                </a:solidFill>
              </a:rPr>
              <a:t>– What &amp; Why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1" y="545421"/>
            <a:ext cx="7772399" cy="800100"/>
            <a:chOff x="2439880" y="1285597"/>
            <a:chExt cx="7772399" cy="800100"/>
          </a:xfrm>
        </p:grpSpPr>
        <p:sp>
          <p:nvSpPr>
            <p:cNvPr id="4" name="Right Arrow 3"/>
            <p:cNvSpPr/>
            <p:nvPr/>
          </p:nvSpPr>
          <p:spPr>
            <a:xfrm>
              <a:off x="2439880" y="1285597"/>
              <a:ext cx="2438401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DESIGN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106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CONSTRUCTION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7773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OP / MAINT.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04950"/>
            <a:ext cx="550416" cy="107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612591"/>
            <a:ext cx="522375" cy="10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918751" y="1454944"/>
            <a:ext cx="1219200" cy="3429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3D Model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362200" y="2334087"/>
            <a:ext cx="1219200" cy="3429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2D Plans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671226" y="2776514"/>
            <a:ext cx="1219200" cy="342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As-</a:t>
            </a:r>
            <a:r>
              <a:rPr lang="en-US" dirty="0" err="1" smtClean="0"/>
              <a:t>Builts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67400" y="3181350"/>
            <a:ext cx="2628900" cy="609600"/>
            <a:chOff x="5867400" y="2640922"/>
            <a:chExt cx="2628900" cy="609600"/>
          </a:xfrm>
        </p:grpSpPr>
        <p:sp>
          <p:nvSpPr>
            <p:cNvPr id="14" name="Rounded Rectangle 13"/>
            <p:cNvSpPr/>
            <p:nvPr/>
          </p:nvSpPr>
          <p:spPr>
            <a:xfrm>
              <a:off x="5867400" y="2774272"/>
              <a:ext cx="1219200" cy="3429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 smtClean="0"/>
                <a:t>LIDAR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353300" y="2640922"/>
              <a:ext cx="1143000" cy="6096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 smtClean="0"/>
                <a:t>Asset Database</a:t>
              </a:r>
              <a:endParaRPr lang="en-US" dirty="0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667"/>
            <a:stretch/>
          </p:blipFill>
          <p:spPr bwMode="auto">
            <a:xfrm>
              <a:off x="7086600" y="2823638"/>
              <a:ext cx="381000" cy="289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ounded Rectangle 7"/>
          <p:cNvSpPr/>
          <p:nvPr/>
        </p:nvSpPr>
        <p:spPr>
          <a:xfrm>
            <a:off x="838200" y="1464469"/>
            <a:ext cx="1219200" cy="3429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3D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61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175" y="4324350"/>
            <a:ext cx="6981825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MBDC </a:t>
            </a:r>
            <a:r>
              <a:rPr lang="en-US" sz="4000" b="1" dirty="0">
                <a:solidFill>
                  <a:schemeClr val="bg1"/>
                </a:solidFill>
              </a:rPr>
              <a:t>Overview – What &amp; Why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1" y="545421"/>
            <a:ext cx="7772399" cy="800100"/>
            <a:chOff x="2439880" y="1285597"/>
            <a:chExt cx="7772399" cy="800100"/>
          </a:xfrm>
        </p:grpSpPr>
        <p:sp>
          <p:nvSpPr>
            <p:cNvPr id="4" name="Right Arrow 3"/>
            <p:cNvSpPr/>
            <p:nvPr/>
          </p:nvSpPr>
          <p:spPr>
            <a:xfrm>
              <a:off x="2439880" y="1285597"/>
              <a:ext cx="2438401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DESIGN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106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CONSTRUCTION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7773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OP / MAINT.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529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599" y="4324350"/>
            <a:ext cx="7010401" cy="685800"/>
          </a:xfrm>
        </p:spPr>
        <p:txBody>
          <a:bodyPr lIns="61292" tIns="30646" rIns="61292" bIns="30646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MBDC </a:t>
            </a:r>
            <a:r>
              <a:rPr lang="en-US" sz="4000" b="1" dirty="0">
                <a:solidFill>
                  <a:schemeClr val="bg1"/>
                </a:solidFill>
              </a:rPr>
              <a:t>Overview – What &amp; Why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1" y="545421"/>
            <a:ext cx="7772399" cy="800100"/>
            <a:chOff x="2439880" y="1285597"/>
            <a:chExt cx="7772399" cy="800100"/>
          </a:xfrm>
        </p:grpSpPr>
        <p:sp>
          <p:nvSpPr>
            <p:cNvPr id="4" name="Right Arrow 3"/>
            <p:cNvSpPr/>
            <p:nvPr/>
          </p:nvSpPr>
          <p:spPr>
            <a:xfrm>
              <a:off x="2439880" y="1285597"/>
              <a:ext cx="2438401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DESIGN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106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CONSTRUCTION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7773879" y="1285597"/>
              <a:ext cx="2438400" cy="8001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35" tIns="40817" rIns="81635" bIns="40817" rtlCol="0" anchor="ctr"/>
            <a:lstStyle/>
            <a:p>
              <a:pPr algn="ctr"/>
              <a:r>
                <a:rPr lang="en-US" dirty="0"/>
                <a:t>OP / MAINT.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981201" y="2014539"/>
            <a:ext cx="1219200" cy="3429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r>
              <a:rPr lang="en-US" dirty="0" smtClean="0"/>
              <a:t>3D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68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9755</TotalTime>
  <Words>1140</Words>
  <Application>Microsoft Office PowerPoint</Application>
  <PresentationFormat>On-screen Show (16:9)</PresentationFormat>
  <Paragraphs>255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MBDC Overview – What &amp; Why</vt:lpstr>
      <vt:lpstr>Slide 3</vt:lpstr>
      <vt:lpstr>MBDC Overview – What &amp; Why</vt:lpstr>
      <vt:lpstr>MBDC Overview – What &amp; Why</vt:lpstr>
      <vt:lpstr>MBDC Overview – What &amp; Why</vt:lpstr>
      <vt:lpstr>MBDC Overview – What &amp; Why</vt:lpstr>
      <vt:lpstr>MBDC Overview – What &amp; Why</vt:lpstr>
      <vt:lpstr>MBDC Overview – What &amp; Why</vt:lpstr>
      <vt:lpstr>MBDC Overview – What &amp; Why</vt:lpstr>
      <vt:lpstr>MBDC Overview – What &amp; Why</vt:lpstr>
      <vt:lpstr>MBDC Overview – Implementation Strategy</vt:lpstr>
      <vt:lpstr>MBDC Overview – Implementation Strategy</vt:lpstr>
      <vt:lpstr>MBDC Overview – Implementation Strategy</vt:lpstr>
      <vt:lpstr>MBDC Overview – Implementation Strategy</vt:lpstr>
      <vt:lpstr>MBDC Overview – Implementation Strategy</vt:lpstr>
      <vt:lpstr>MBDC Overview – Long-term</vt:lpstr>
      <vt:lpstr>MBDC Overview – What &amp; Why</vt:lpstr>
      <vt:lpstr>MBDC Overview – What &amp; Why</vt:lpstr>
      <vt:lpstr>Pilot Project, Lessons Learned</vt:lpstr>
      <vt:lpstr>Pilot Project, Lessons Learned</vt:lpstr>
      <vt:lpstr>Pilot Project, Lessons Learned</vt:lpstr>
      <vt:lpstr>Pilot Project, Lessons Learned</vt:lpstr>
      <vt:lpstr>Other Projects</vt:lpstr>
      <vt:lpstr>Other Projects</vt:lpstr>
      <vt:lpstr>Challenges &amp; Successes</vt:lpstr>
      <vt:lpstr>Challenges &amp; Successes</vt:lpstr>
      <vt:lpstr>What’s Next?</vt:lpstr>
      <vt:lpstr>What’s Next?</vt:lpstr>
      <vt:lpstr>What’s Next?</vt:lpstr>
      <vt:lpstr>Slide 31</vt:lpstr>
      <vt:lpstr>Slide 32</vt:lpstr>
    </vt:vector>
  </TitlesOfParts>
  <Company>State of Utah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Higgins</dc:creator>
  <cp:lastModifiedBy>glukes</cp:lastModifiedBy>
  <cp:revision>129</cp:revision>
  <dcterms:created xsi:type="dcterms:W3CDTF">2018-05-24T20:38:35Z</dcterms:created>
  <dcterms:modified xsi:type="dcterms:W3CDTF">2019-05-21T12:56:22Z</dcterms:modified>
</cp:coreProperties>
</file>