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  <p:sldMasterId id="2147483690" r:id="rId3"/>
    <p:sldMasterId id="2147483692" r:id="rId4"/>
    <p:sldMasterId id="2147483694" r:id="rId5"/>
    <p:sldMasterId id="2147483696" r:id="rId6"/>
    <p:sldMasterId id="2147483698" r:id="rId7"/>
    <p:sldMasterId id="2147483700" r:id="rId8"/>
    <p:sldMasterId id="2147483702" r:id="rId9"/>
    <p:sldMasterId id="2147483704" r:id="rId10"/>
    <p:sldMasterId id="2147483798" r:id="rId11"/>
  </p:sldMasterIdLst>
  <p:notesMasterIdLst>
    <p:notesMasterId r:id="rId60"/>
  </p:notesMasterIdLst>
  <p:sldIdLst>
    <p:sldId id="256" r:id="rId12"/>
    <p:sldId id="257" r:id="rId13"/>
    <p:sldId id="347" r:id="rId14"/>
    <p:sldId id="259" r:id="rId15"/>
    <p:sldId id="260" r:id="rId16"/>
    <p:sldId id="264" r:id="rId17"/>
    <p:sldId id="262" r:id="rId18"/>
    <p:sldId id="285" r:id="rId19"/>
    <p:sldId id="263" r:id="rId20"/>
    <p:sldId id="287" r:id="rId21"/>
    <p:sldId id="268" r:id="rId22"/>
    <p:sldId id="289" r:id="rId23"/>
    <p:sldId id="290" r:id="rId24"/>
    <p:sldId id="291" r:id="rId25"/>
    <p:sldId id="292" r:id="rId26"/>
    <p:sldId id="324" r:id="rId27"/>
    <p:sldId id="293" r:id="rId28"/>
    <p:sldId id="294" r:id="rId29"/>
    <p:sldId id="295" r:id="rId30"/>
    <p:sldId id="296" r:id="rId31"/>
    <p:sldId id="298" r:id="rId32"/>
    <p:sldId id="322" r:id="rId33"/>
    <p:sldId id="302" r:id="rId34"/>
    <p:sldId id="304" r:id="rId35"/>
    <p:sldId id="329" r:id="rId36"/>
    <p:sldId id="332" r:id="rId37"/>
    <p:sldId id="272" r:id="rId38"/>
    <p:sldId id="273" r:id="rId39"/>
    <p:sldId id="276" r:id="rId40"/>
    <p:sldId id="274" r:id="rId41"/>
    <p:sldId id="275" r:id="rId42"/>
    <p:sldId id="333" r:id="rId43"/>
    <p:sldId id="279" r:id="rId44"/>
    <p:sldId id="277" r:id="rId45"/>
    <p:sldId id="278" r:id="rId46"/>
    <p:sldId id="280" r:id="rId47"/>
    <p:sldId id="281" r:id="rId48"/>
    <p:sldId id="335" r:id="rId49"/>
    <p:sldId id="338" r:id="rId50"/>
    <p:sldId id="339" r:id="rId51"/>
    <p:sldId id="341" r:id="rId52"/>
    <p:sldId id="342" r:id="rId53"/>
    <p:sldId id="343" r:id="rId54"/>
    <p:sldId id="345" r:id="rId55"/>
    <p:sldId id="346" r:id="rId56"/>
    <p:sldId id="334" r:id="rId57"/>
    <p:sldId id="319" r:id="rId58"/>
    <p:sldId id="269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5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Total RAP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56</c:v>
                </c:pt>
                <c:pt idx="1">
                  <c:v>62.1</c:v>
                </c:pt>
                <c:pt idx="2">
                  <c:v>66.7</c:v>
                </c:pt>
                <c:pt idx="3">
                  <c:v>68.3</c:v>
                </c:pt>
                <c:pt idx="4">
                  <c:v>67.8</c:v>
                </c:pt>
                <c:pt idx="5">
                  <c:v>71.900000000000006</c:v>
                </c:pt>
                <c:pt idx="6">
                  <c:v>74.2</c:v>
                </c:pt>
                <c:pt idx="7">
                  <c:v>76.900000000000006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CD-4BA7-AB25-7E7C1F47B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9101456"/>
        <c:axId val="369103096"/>
      </c:barChart>
      <c:catAx>
        <c:axId val="36910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103096"/>
        <c:crosses val="autoZero"/>
        <c:auto val="1"/>
        <c:lblAlgn val="ctr"/>
        <c:lblOffset val="100"/>
        <c:noMultiLvlLbl val="0"/>
      </c:catAx>
      <c:valAx>
        <c:axId val="369103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Tons, Million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10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53127672072152"/>
          <c:y val="4.7541877349443346E-2"/>
          <c:w val="0.73672949521536435"/>
          <c:h val="0.8028131955585352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4"/>
          </c:marker>
          <c:xVal>
            <c:numRef>
              <c:f>'Fig 17'!$A$2:$A$442</c:f>
              <c:numCache>
                <c:formatCode>General</c:formatCode>
                <c:ptCount val="441"/>
                <c:pt idx="0">
                  <c:v>103.19278321692499</c:v>
                </c:pt>
                <c:pt idx="1">
                  <c:v>102.822767304782</c:v>
                </c:pt>
                <c:pt idx="2">
                  <c:v>102.303842467145</c:v>
                </c:pt>
                <c:pt idx="3">
                  <c:v>102.021288944594</c:v>
                </c:pt>
                <c:pt idx="4">
                  <c:v>102.89775860699299</c:v>
                </c:pt>
                <c:pt idx="5">
                  <c:v>102.88967697973899</c:v>
                </c:pt>
                <c:pt idx="6">
                  <c:v>102.99330795035</c:v>
                </c:pt>
                <c:pt idx="7">
                  <c:v>102.703070054828</c:v>
                </c:pt>
                <c:pt idx="8">
                  <c:v>102.853588439136</c:v>
                </c:pt>
                <c:pt idx="9">
                  <c:v>102.931602757931</c:v>
                </c:pt>
                <c:pt idx="10">
                  <c:v>103.16361899090001</c:v>
                </c:pt>
                <c:pt idx="11">
                  <c:v>103.257641112388</c:v>
                </c:pt>
                <c:pt idx="12">
                  <c:v>103.061964688666</c:v>
                </c:pt>
                <c:pt idx="13">
                  <c:v>103.005944562238</c:v>
                </c:pt>
                <c:pt idx="14">
                  <c:v>103.10099846462199</c:v>
                </c:pt>
                <c:pt idx="15">
                  <c:v>101.32994850391199</c:v>
                </c:pt>
                <c:pt idx="16">
                  <c:v>102.79245360573999</c:v>
                </c:pt>
                <c:pt idx="17">
                  <c:v>102.626491056603</c:v>
                </c:pt>
                <c:pt idx="18">
                  <c:v>101.81832781356</c:v>
                </c:pt>
                <c:pt idx="19">
                  <c:v>102.46080527777799</c:v>
                </c:pt>
                <c:pt idx="20">
                  <c:v>102.372630229669</c:v>
                </c:pt>
                <c:pt idx="21">
                  <c:v>102.488488264995</c:v>
                </c:pt>
                <c:pt idx="22">
                  <c:v>102.43206537013801</c:v>
                </c:pt>
                <c:pt idx="23">
                  <c:v>102.106257814386</c:v>
                </c:pt>
                <c:pt idx="24">
                  <c:v>102.378374429041</c:v>
                </c:pt>
                <c:pt idx="25">
                  <c:v>101.95469464001199</c:v>
                </c:pt>
                <c:pt idx="26">
                  <c:v>102.26682886072</c:v>
                </c:pt>
                <c:pt idx="27">
                  <c:v>101.70181408945101</c:v>
                </c:pt>
                <c:pt idx="28">
                  <c:v>102.04662443236199</c:v>
                </c:pt>
                <c:pt idx="29">
                  <c:v>101.616483384239</c:v>
                </c:pt>
                <c:pt idx="30">
                  <c:v>102.48813759298901</c:v>
                </c:pt>
                <c:pt idx="31">
                  <c:v>102.236078140373</c:v>
                </c:pt>
                <c:pt idx="32">
                  <c:v>102.345233305981</c:v>
                </c:pt>
                <c:pt idx="33">
                  <c:v>100.960630584651</c:v>
                </c:pt>
                <c:pt idx="34">
                  <c:v>100.077486825554</c:v>
                </c:pt>
                <c:pt idx="35">
                  <c:v>101.952216340069</c:v>
                </c:pt>
                <c:pt idx="36">
                  <c:v>100.745069714311</c:v>
                </c:pt>
                <c:pt idx="37">
                  <c:v>102.04168203627</c:v>
                </c:pt>
                <c:pt idx="38">
                  <c:v>101.757893775431</c:v>
                </c:pt>
                <c:pt idx="39">
                  <c:v>102.255235090234</c:v>
                </c:pt>
                <c:pt idx="40">
                  <c:v>100.847042311042</c:v>
                </c:pt>
                <c:pt idx="41">
                  <c:v>100.546940285562</c:v>
                </c:pt>
                <c:pt idx="42">
                  <c:v>99.262294652094198</c:v>
                </c:pt>
                <c:pt idx="43">
                  <c:v>100.93452212052</c:v>
                </c:pt>
                <c:pt idx="44">
                  <c:v>102.057705625442</c:v>
                </c:pt>
                <c:pt idx="45">
                  <c:v>101.278422581521</c:v>
                </c:pt>
                <c:pt idx="46">
                  <c:v>100.285158594138</c:v>
                </c:pt>
                <c:pt idx="47">
                  <c:v>101.866858367741</c:v>
                </c:pt>
                <c:pt idx="48">
                  <c:v>101.725728320269</c:v>
                </c:pt>
                <c:pt idx="49">
                  <c:v>101.663801076352</c:v>
                </c:pt>
                <c:pt idx="50">
                  <c:v>99.898795182032103</c:v>
                </c:pt>
                <c:pt idx="51">
                  <c:v>100.356414310255</c:v>
                </c:pt>
                <c:pt idx="52">
                  <c:v>100.341336038238</c:v>
                </c:pt>
                <c:pt idx="53">
                  <c:v>101.215989073581</c:v>
                </c:pt>
                <c:pt idx="54">
                  <c:v>101.061687762646</c:v>
                </c:pt>
                <c:pt idx="55">
                  <c:v>100.664600821606</c:v>
                </c:pt>
                <c:pt idx="56">
                  <c:v>99.796446644451606</c:v>
                </c:pt>
                <c:pt idx="57">
                  <c:v>101.07219317949399</c:v>
                </c:pt>
                <c:pt idx="58">
                  <c:v>100.409610967424</c:v>
                </c:pt>
                <c:pt idx="59">
                  <c:v>102.503954170282</c:v>
                </c:pt>
                <c:pt idx="60">
                  <c:v>102.317283326994</c:v>
                </c:pt>
                <c:pt idx="61">
                  <c:v>103.053370132661</c:v>
                </c:pt>
                <c:pt idx="62">
                  <c:v>100.01484086129</c:v>
                </c:pt>
                <c:pt idx="63">
                  <c:v>99.841830852166794</c:v>
                </c:pt>
                <c:pt idx="64">
                  <c:v>101.450434932395</c:v>
                </c:pt>
                <c:pt idx="65">
                  <c:v>102.912030697481</c:v>
                </c:pt>
                <c:pt idx="66">
                  <c:v>102.884989781792</c:v>
                </c:pt>
                <c:pt idx="67">
                  <c:v>102.980465786385</c:v>
                </c:pt>
                <c:pt idx="68">
                  <c:v>100.123111370167</c:v>
                </c:pt>
                <c:pt idx="69">
                  <c:v>99.743971888334997</c:v>
                </c:pt>
                <c:pt idx="70">
                  <c:v>99.610865219216507</c:v>
                </c:pt>
                <c:pt idx="71">
                  <c:v>99.079377744279995</c:v>
                </c:pt>
                <c:pt idx="72">
                  <c:v>99.166308039464795</c:v>
                </c:pt>
                <c:pt idx="73">
                  <c:v>98.931960488079199</c:v>
                </c:pt>
                <c:pt idx="74">
                  <c:v>101.297484557122</c:v>
                </c:pt>
                <c:pt idx="75">
                  <c:v>101.496228868285</c:v>
                </c:pt>
                <c:pt idx="76">
                  <c:v>101.925847414792</c:v>
                </c:pt>
                <c:pt idx="77">
                  <c:v>102.20464916409399</c:v>
                </c:pt>
                <c:pt idx="78">
                  <c:v>102.23051853393</c:v>
                </c:pt>
                <c:pt idx="79">
                  <c:v>102.216494645277</c:v>
                </c:pt>
                <c:pt idx="80">
                  <c:v>102.536697043808</c:v>
                </c:pt>
                <c:pt idx="81">
                  <c:v>100.67140618242701</c:v>
                </c:pt>
                <c:pt idx="82">
                  <c:v>100.391765743625</c:v>
                </c:pt>
                <c:pt idx="83">
                  <c:v>100.449697295314</c:v>
                </c:pt>
                <c:pt idx="84">
                  <c:v>102.050458990303</c:v>
                </c:pt>
                <c:pt idx="85">
                  <c:v>101.971995592726</c:v>
                </c:pt>
                <c:pt idx="86">
                  <c:v>103.611158827962</c:v>
                </c:pt>
                <c:pt idx="87">
                  <c:v>103.64232506826301</c:v>
                </c:pt>
                <c:pt idx="88">
                  <c:v>103.138238861169</c:v>
                </c:pt>
                <c:pt idx="89">
                  <c:v>102.846599796631</c:v>
                </c:pt>
                <c:pt idx="90">
                  <c:v>102.26070510174399</c:v>
                </c:pt>
                <c:pt idx="91">
                  <c:v>103.231006664695</c:v>
                </c:pt>
                <c:pt idx="92">
                  <c:v>102.97945397293</c:v>
                </c:pt>
                <c:pt idx="93">
                  <c:v>103.343158769769</c:v>
                </c:pt>
                <c:pt idx="94">
                  <c:v>103.133808852008</c:v>
                </c:pt>
                <c:pt idx="95">
                  <c:v>103.073188438663</c:v>
                </c:pt>
                <c:pt idx="96">
                  <c:v>103.12170567298</c:v>
                </c:pt>
                <c:pt idx="97">
                  <c:v>102.256078675121</c:v>
                </c:pt>
                <c:pt idx="98">
                  <c:v>102.41438448143001</c:v>
                </c:pt>
                <c:pt idx="99">
                  <c:v>103.109523993626</c:v>
                </c:pt>
                <c:pt idx="100">
                  <c:v>103.281056993891</c:v>
                </c:pt>
                <c:pt idx="101">
                  <c:v>101.60108816293</c:v>
                </c:pt>
                <c:pt idx="102">
                  <c:v>102.97535090795699</c:v>
                </c:pt>
                <c:pt idx="103">
                  <c:v>102.473732945007</c:v>
                </c:pt>
                <c:pt idx="104">
                  <c:v>102.867352838535</c:v>
                </c:pt>
                <c:pt idx="105">
                  <c:v>101.559110260075</c:v>
                </c:pt>
                <c:pt idx="106">
                  <c:v>101.312178557984</c:v>
                </c:pt>
                <c:pt idx="107">
                  <c:v>102.757057675723</c:v>
                </c:pt>
                <c:pt idx="108">
                  <c:v>102.67150768137699</c:v>
                </c:pt>
                <c:pt idx="109">
                  <c:v>102.642413381263</c:v>
                </c:pt>
                <c:pt idx="110">
                  <c:v>102.602041114458</c:v>
                </c:pt>
                <c:pt idx="111">
                  <c:v>102.31554491317399</c:v>
                </c:pt>
                <c:pt idx="112">
                  <c:v>102.33439665341101</c:v>
                </c:pt>
                <c:pt idx="113">
                  <c:v>102.16017304172399</c:v>
                </c:pt>
                <c:pt idx="114">
                  <c:v>102.049766462932</c:v>
                </c:pt>
                <c:pt idx="115">
                  <c:v>101.806525871527</c:v>
                </c:pt>
                <c:pt idx="116">
                  <c:v>101.798032066513</c:v>
                </c:pt>
                <c:pt idx="117">
                  <c:v>101.977865944752</c:v>
                </c:pt>
                <c:pt idx="118">
                  <c:v>102.561460395472</c:v>
                </c:pt>
                <c:pt idx="119">
                  <c:v>102.47774189005</c:v>
                </c:pt>
                <c:pt idx="120">
                  <c:v>103.354686054735</c:v>
                </c:pt>
                <c:pt idx="121">
                  <c:v>103.006004353074</c:v>
                </c:pt>
                <c:pt idx="122">
                  <c:v>102.49978062462</c:v>
                </c:pt>
                <c:pt idx="123">
                  <c:v>102.473228231684</c:v>
                </c:pt>
                <c:pt idx="124">
                  <c:v>102.92082864027699</c:v>
                </c:pt>
                <c:pt idx="125">
                  <c:v>103.05958868981701</c:v>
                </c:pt>
                <c:pt idx="126">
                  <c:v>103.162994772182</c:v>
                </c:pt>
                <c:pt idx="127">
                  <c:v>102.63696084340501</c:v>
                </c:pt>
                <c:pt idx="128">
                  <c:v>102.448510520902</c:v>
                </c:pt>
                <c:pt idx="129">
                  <c:v>101.528590688108</c:v>
                </c:pt>
                <c:pt idx="130">
                  <c:v>101.277290419118</c:v>
                </c:pt>
                <c:pt idx="131">
                  <c:v>102.252264611453</c:v>
                </c:pt>
                <c:pt idx="132">
                  <c:v>102.67029965027</c:v>
                </c:pt>
                <c:pt idx="133">
                  <c:v>102.48418597876601</c:v>
                </c:pt>
                <c:pt idx="134">
                  <c:v>101.97957207744</c:v>
                </c:pt>
                <c:pt idx="135">
                  <c:v>102.14814586081199</c:v>
                </c:pt>
                <c:pt idx="136">
                  <c:v>102.170795140355</c:v>
                </c:pt>
                <c:pt idx="137">
                  <c:v>102.011888580263</c:v>
                </c:pt>
                <c:pt idx="138">
                  <c:v>101.551609606225</c:v>
                </c:pt>
                <c:pt idx="139">
                  <c:v>101.720219780649</c:v>
                </c:pt>
                <c:pt idx="140">
                  <c:v>101.90287040589099</c:v>
                </c:pt>
                <c:pt idx="141">
                  <c:v>101.656788646588</c:v>
                </c:pt>
                <c:pt idx="142">
                  <c:v>101.196674096302</c:v>
                </c:pt>
                <c:pt idx="143">
                  <c:v>101.422824522588</c:v>
                </c:pt>
                <c:pt idx="144">
                  <c:v>101.532590985121</c:v>
                </c:pt>
                <c:pt idx="145">
                  <c:v>101.673583154761</c:v>
                </c:pt>
                <c:pt idx="146">
                  <c:v>101.605312022638</c:v>
                </c:pt>
                <c:pt idx="147">
                  <c:v>102.833969386503</c:v>
                </c:pt>
                <c:pt idx="148">
                  <c:v>101.721529108987</c:v>
                </c:pt>
                <c:pt idx="149">
                  <c:v>102.517802136933</c:v>
                </c:pt>
                <c:pt idx="150">
                  <c:v>101.99397087663399</c:v>
                </c:pt>
                <c:pt idx="151">
                  <c:v>101.886930070261</c:v>
                </c:pt>
                <c:pt idx="152">
                  <c:v>101.935555498011</c:v>
                </c:pt>
                <c:pt idx="153">
                  <c:v>103.505909270925</c:v>
                </c:pt>
                <c:pt idx="154">
                  <c:v>103.145614604606</c:v>
                </c:pt>
                <c:pt idx="155">
                  <c:v>102.68773884353</c:v>
                </c:pt>
                <c:pt idx="156">
                  <c:v>104.188328465316</c:v>
                </c:pt>
                <c:pt idx="157">
                  <c:v>103.82630830247599</c:v>
                </c:pt>
                <c:pt idx="158">
                  <c:v>104.014433970517</c:v>
                </c:pt>
                <c:pt idx="159">
                  <c:v>103.93024956218601</c:v>
                </c:pt>
                <c:pt idx="160">
                  <c:v>101.96556186820899</c:v>
                </c:pt>
                <c:pt idx="161">
                  <c:v>103.449990817021</c:v>
                </c:pt>
                <c:pt idx="162">
                  <c:v>104.276847701308</c:v>
                </c:pt>
                <c:pt idx="163">
                  <c:v>104.21649584799</c:v>
                </c:pt>
                <c:pt idx="164">
                  <c:v>104.25785488064299</c:v>
                </c:pt>
                <c:pt idx="165">
                  <c:v>103.55619650640899</c:v>
                </c:pt>
                <c:pt idx="166">
                  <c:v>103.703578617126</c:v>
                </c:pt>
                <c:pt idx="167">
                  <c:v>104.13954989558999</c:v>
                </c:pt>
                <c:pt idx="168">
                  <c:v>104.283296235115</c:v>
                </c:pt>
                <c:pt idx="169">
                  <c:v>104.197434920486</c:v>
                </c:pt>
                <c:pt idx="170">
                  <c:v>103.418779415279</c:v>
                </c:pt>
                <c:pt idx="171">
                  <c:v>102.724534458561</c:v>
                </c:pt>
                <c:pt idx="172">
                  <c:v>102.409455495663</c:v>
                </c:pt>
                <c:pt idx="173">
                  <c:v>102.400198864711</c:v>
                </c:pt>
                <c:pt idx="174">
                  <c:v>102.83164068581</c:v>
                </c:pt>
                <c:pt idx="175">
                  <c:v>102.220684592601</c:v>
                </c:pt>
                <c:pt idx="176">
                  <c:v>103.570137240031</c:v>
                </c:pt>
                <c:pt idx="177">
                  <c:v>101.45901104629201</c:v>
                </c:pt>
                <c:pt idx="178">
                  <c:v>102.36371052306799</c:v>
                </c:pt>
                <c:pt idx="179">
                  <c:v>102.898849093327</c:v>
                </c:pt>
                <c:pt idx="180">
                  <c:v>102.999138287268</c:v>
                </c:pt>
                <c:pt idx="181">
                  <c:v>101.697642586092</c:v>
                </c:pt>
                <c:pt idx="182">
                  <c:v>101.120470897882</c:v>
                </c:pt>
                <c:pt idx="183">
                  <c:v>102.89092222902499</c:v>
                </c:pt>
                <c:pt idx="184">
                  <c:v>101.67903253962299</c:v>
                </c:pt>
                <c:pt idx="185">
                  <c:v>102.236799797922</c:v>
                </c:pt>
                <c:pt idx="186">
                  <c:v>103.593393599702</c:v>
                </c:pt>
                <c:pt idx="187">
                  <c:v>102.45292334032899</c:v>
                </c:pt>
                <c:pt idx="188">
                  <c:v>104.07412630229101</c:v>
                </c:pt>
                <c:pt idx="189">
                  <c:v>103.69345261918799</c:v>
                </c:pt>
                <c:pt idx="190">
                  <c:v>102.29773240224</c:v>
                </c:pt>
                <c:pt idx="191">
                  <c:v>103.90359412680699</c:v>
                </c:pt>
                <c:pt idx="192">
                  <c:v>103.993783098074</c:v>
                </c:pt>
                <c:pt idx="193">
                  <c:v>103.95228360246</c:v>
                </c:pt>
                <c:pt idx="194">
                  <c:v>103.64308428550299</c:v>
                </c:pt>
                <c:pt idx="195">
                  <c:v>103.169774816909</c:v>
                </c:pt>
                <c:pt idx="196">
                  <c:v>103.5322763476</c:v>
                </c:pt>
                <c:pt idx="197">
                  <c:v>103.683507202558</c:v>
                </c:pt>
                <c:pt idx="198">
                  <c:v>102.42782729247099</c:v>
                </c:pt>
                <c:pt idx="199">
                  <c:v>103.456349129828</c:v>
                </c:pt>
                <c:pt idx="200">
                  <c:v>103.313465958603</c:v>
                </c:pt>
                <c:pt idx="201">
                  <c:v>103.18255208238899</c:v>
                </c:pt>
                <c:pt idx="202">
                  <c:v>102.86002752055001</c:v>
                </c:pt>
                <c:pt idx="203">
                  <c:v>101.227253594514</c:v>
                </c:pt>
                <c:pt idx="204">
                  <c:v>103.19059509017799</c:v>
                </c:pt>
                <c:pt idx="205">
                  <c:v>102.732756668753</c:v>
                </c:pt>
                <c:pt idx="206">
                  <c:v>103.09143574859399</c:v>
                </c:pt>
                <c:pt idx="207">
                  <c:v>101.35651925549899</c:v>
                </c:pt>
                <c:pt idx="208">
                  <c:v>101.213129831996</c:v>
                </c:pt>
                <c:pt idx="209">
                  <c:v>102.255427731878</c:v>
                </c:pt>
                <c:pt idx="210">
                  <c:v>101.534663984098</c:v>
                </c:pt>
                <c:pt idx="211">
                  <c:v>102.614579139043</c:v>
                </c:pt>
                <c:pt idx="212">
                  <c:v>101.515718972702</c:v>
                </c:pt>
                <c:pt idx="213">
                  <c:v>102.578705416291</c:v>
                </c:pt>
                <c:pt idx="214">
                  <c:v>102.75134150291601</c:v>
                </c:pt>
                <c:pt idx="215">
                  <c:v>101.891087041189</c:v>
                </c:pt>
                <c:pt idx="216">
                  <c:v>102.7104427838</c:v>
                </c:pt>
                <c:pt idx="217">
                  <c:v>102.365458963094</c:v>
                </c:pt>
                <c:pt idx="218">
                  <c:v>103.41418616735599</c:v>
                </c:pt>
                <c:pt idx="219">
                  <c:v>103.68117324443401</c:v>
                </c:pt>
                <c:pt idx="220">
                  <c:v>103.639879762665</c:v>
                </c:pt>
                <c:pt idx="221">
                  <c:v>103.39217002129</c:v>
                </c:pt>
                <c:pt idx="222">
                  <c:v>103.71346176166701</c:v>
                </c:pt>
                <c:pt idx="223">
                  <c:v>103.913429581508</c:v>
                </c:pt>
                <c:pt idx="224">
                  <c:v>103.515120427193</c:v>
                </c:pt>
                <c:pt idx="225">
                  <c:v>100.437938299717</c:v>
                </c:pt>
                <c:pt idx="226">
                  <c:v>100.695136915162</c:v>
                </c:pt>
                <c:pt idx="227">
                  <c:v>101.31137468566</c:v>
                </c:pt>
                <c:pt idx="228">
                  <c:v>100.53308957053</c:v>
                </c:pt>
                <c:pt idx="229">
                  <c:v>101.443348301106</c:v>
                </c:pt>
                <c:pt idx="230">
                  <c:v>101.232357792635</c:v>
                </c:pt>
                <c:pt idx="231">
                  <c:v>100.00107750017099</c:v>
                </c:pt>
                <c:pt idx="232">
                  <c:v>101.08685733991</c:v>
                </c:pt>
                <c:pt idx="233">
                  <c:v>100.90585505741601</c:v>
                </c:pt>
                <c:pt idx="234">
                  <c:v>99.798258355309102</c:v>
                </c:pt>
                <c:pt idx="235">
                  <c:v>99.832820797461196</c:v>
                </c:pt>
                <c:pt idx="236">
                  <c:v>99.760631344992603</c:v>
                </c:pt>
                <c:pt idx="237">
                  <c:v>97.701238350702397</c:v>
                </c:pt>
                <c:pt idx="238">
                  <c:v>98.495723744975507</c:v>
                </c:pt>
                <c:pt idx="239">
                  <c:v>97.710182025452994</c:v>
                </c:pt>
                <c:pt idx="240">
                  <c:v>101.90413920333501</c:v>
                </c:pt>
                <c:pt idx="241">
                  <c:v>100.92915311100499</c:v>
                </c:pt>
                <c:pt idx="242">
                  <c:v>102.18583118182799</c:v>
                </c:pt>
                <c:pt idx="243">
                  <c:v>101.49465206654899</c:v>
                </c:pt>
                <c:pt idx="244">
                  <c:v>100.518588439562</c:v>
                </c:pt>
                <c:pt idx="245">
                  <c:v>102.76318575370099</c:v>
                </c:pt>
                <c:pt idx="246">
                  <c:v>102.981922051444</c:v>
                </c:pt>
                <c:pt idx="247">
                  <c:v>100.702285355021</c:v>
                </c:pt>
                <c:pt idx="248">
                  <c:v>101.065296003196</c:v>
                </c:pt>
                <c:pt idx="249">
                  <c:v>100.247661592469</c:v>
                </c:pt>
                <c:pt idx="250">
                  <c:v>100.40928629646</c:v>
                </c:pt>
                <c:pt idx="251">
                  <c:v>100.17168815194999</c:v>
                </c:pt>
                <c:pt idx="252">
                  <c:v>102.038203944725</c:v>
                </c:pt>
                <c:pt idx="253">
                  <c:v>101.94303185600801</c:v>
                </c:pt>
                <c:pt idx="254">
                  <c:v>103.42258429354899</c:v>
                </c:pt>
                <c:pt idx="255">
                  <c:v>102.602157090579</c:v>
                </c:pt>
                <c:pt idx="256">
                  <c:v>100.898801638664</c:v>
                </c:pt>
                <c:pt idx="257">
                  <c:v>101.069182609298</c:v>
                </c:pt>
                <c:pt idx="258">
                  <c:v>101.022728228652</c:v>
                </c:pt>
                <c:pt idx="259">
                  <c:v>103.23649491770701</c:v>
                </c:pt>
                <c:pt idx="260">
                  <c:v>102.328574673166</c:v>
                </c:pt>
                <c:pt idx="261">
                  <c:v>103.63184068973101</c:v>
                </c:pt>
                <c:pt idx="262">
                  <c:v>101.291953915612</c:v>
                </c:pt>
                <c:pt idx="263">
                  <c:v>101.27326064107</c:v>
                </c:pt>
                <c:pt idx="264">
                  <c:v>102.498248700082</c:v>
                </c:pt>
                <c:pt idx="265">
                  <c:v>102.33724026716</c:v>
                </c:pt>
                <c:pt idx="266">
                  <c:v>102.124366564233</c:v>
                </c:pt>
                <c:pt idx="267">
                  <c:v>101.409138203403</c:v>
                </c:pt>
                <c:pt idx="268">
                  <c:v>101.76150354375299</c:v>
                </c:pt>
                <c:pt idx="269">
                  <c:v>100.75777835788899</c:v>
                </c:pt>
                <c:pt idx="270">
                  <c:v>100.722168884672</c:v>
                </c:pt>
                <c:pt idx="271">
                  <c:v>100.897844352859</c:v>
                </c:pt>
                <c:pt idx="272">
                  <c:v>100.995524578969</c:v>
                </c:pt>
                <c:pt idx="273">
                  <c:v>100.466851939199</c:v>
                </c:pt>
                <c:pt idx="274">
                  <c:v>100.555878379202</c:v>
                </c:pt>
                <c:pt idx="275">
                  <c:v>100.711767865255</c:v>
                </c:pt>
                <c:pt idx="276">
                  <c:v>100.31823126488899</c:v>
                </c:pt>
                <c:pt idx="277">
                  <c:v>101.287275135771</c:v>
                </c:pt>
                <c:pt idx="278">
                  <c:v>100.615021032808</c:v>
                </c:pt>
                <c:pt idx="279">
                  <c:v>100.340793873959</c:v>
                </c:pt>
                <c:pt idx="280">
                  <c:v>100.53064024979</c:v>
                </c:pt>
                <c:pt idx="281">
                  <c:v>100.343442229537</c:v>
                </c:pt>
                <c:pt idx="282">
                  <c:v>100.50199831287399</c:v>
                </c:pt>
                <c:pt idx="283">
                  <c:v>100.97433593852</c:v>
                </c:pt>
                <c:pt idx="284">
                  <c:v>101.23437717869299</c:v>
                </c:pt>
                <c:pt idx="285">
                  <c:v>100.867183098544</c:v>
                </c:pt>
                <c:pt idx="286">
                  <c:v>101.56391977147101</c:v>
                </c:pt>
                <c:pt idx="287">
                  <c:v>103.68273257117499</c:v>
                </c:pt>
                <c:pt idx="288">
                  <c:v>101.657823892895</c:v>
                </c:pt>
                <c:pt idx="289">
                  <c:v>103.401341702859</c:v>
                </c:pt>
                <c:pt idx="290">
                  <c:v>101.756442399316</c:v>
                </c:pt>
                <c:pt idx="291">
                  <c:v>101.890958030354</c:v>
                </c:pt>
                <c:pt idx="292">
                  <c:v>104.184917830158</c:v>
                </c:pt>
                <c:pt idx="293">
                  <c:v>100.80690398682501</c:v>
                </c:pt>
                <c:pt idx="294">
                  <c:v>100.909377802234</c:v>
                </c:pt>
                <c:pt idx="295">
                  <c:v>102.30537407943601</c:v>
                </c:pt>
                <c:pt idx="296">
                  <c:v>102.56396890237301</c:v>
                </c:pt>
                <c:pt idx="297">
                  <c:v>103.37864346561</c:v>
                </c:pt>
                <c:pt idx="298">
                  <c:v>103.10785320352799</c:v>
                </c:pt>
                <c:pt idx="299">
                  <c:v>100.16559976900599</c:v>
                </c:pt>
                <c:pt idx="300">
                  <c:v>100.61341174039001</c:v>
                </c:pt>
                <c:pt idx="301">
                  <c:v>100.52712270395099</c:v>
                </c:pt>
                <c:pt idx="302">
                  <c:v>100.529842408221</c:v>
                </c:pt>
                <c:pt idx="303">
                  <c:v>100.468128807724</c:v>
                </c:pt>
                <c:pt idx="304">
                  <c:v>100.799108249526</c:v>
                </c:pt>
                <c:pt idx="305">
                  <c:v>100.99167840295701</c:v>
                </c:pt>
                <c:pt idx="306">
                  <c:v>100.94023561973999</c:v>
                </c:pt>
                <c:pt idx="307">
                  <c:v>100.793886832981</c:v>
                </c:pt>
                <c:pt idx="308">
                  <c:v>101.929384066126</c:v>
                </c:pt>
                <c:pt idx="309">
                  <c:v>100.491228702882</c:v>
                </c:pt>
                <c:pt idx="310">
                  <c:v>102.00891380501</c:v>
                </c:pt>
                <c:pt idx="311">
                  <c:v>101.278350301069</c:v>
                </c:pt>
                <c:pt idx="312">
                  <c:v>101.39286914711001</c:v>
                </c:pt>
                <c:pt idx="313">
                  <c:v>101.499379104894</c:v>
                </c:pt>
                <c:pt idx="314">
                  <c:v>100.954724006021</c:v>
                </c:pt>
                <c:pt idx="315">
                  <c:v>101.869041349174</c:v>
                </c:pt>
                <c:pt idx="316">
                  <c:v>100.279740655575</c:v>
                </c:pt>
                <c:pt idx="317">
                  <c:v>101.01942452201099</c:v>
                </c:pt>
                <c:pt idx="318">
                  <c:v>100.758269727976</c:v>
                </c:pt>
                <c:pt idx="319">
                  <c:v>102.52381745386499</c:v>
                </c:pt>
                <c:pt idx="320">
                  <c:v>102.976419905136</c:v>
                </c:pt>
                <c:pt idx="321">
                  <c:v>102.90384805471101</c:v>
                </c:pt>
                <c:pt idx="322">
                  <c:v>101.194412565664</c:v>
                </c:pt>
                <c:pt idx="323">
                  <c:v>101.259361289062</c:v>
                </c:pt>
                <c:pt idx="324">
                  <c:v>101.92492542911199</c:v>
                </c:pt>
                <c:pt idx="325">
                  <c:v>100.988688383954</c:v>
                </c:pt>
                <c:pt idx="326">
                  <c:v>101.437983175979</c:v>
                </c:pt>
                <c:pt idx="327">
                  <c:v>101.466988421991</c:v>
                </c:pt>
                <c:pt idx="328">
                  <c:v>103.51370336245201</c:v>
                </c:pt>
                <c:pt idx="329">
                  <c:v>102.915063875332</c:v>
                </c:pt>
                <c:pt idx="330">
                  <c:v>100.868738975291</c:v>
                </c:pt>
                <c:pt idx="331">
                  <c:v>101.023674858926</c:v>
                </c:pt>
                <c:pt idx="332">
                  <c:v>101.3454095518</c:v>
                </c:pt>
                <c:pt idx="333">
                  <c:v>101.152776310143</c:v>
                </c:pt>
                <c:pt idx="334">
                  <c:v>101.519320102305</c:v>
                </c:pt>
                <c:pt idx="335">
                  <c:v>102.74247403377299</c:v>
                </c:pt>
                <c:pt idx="336">
                  <c:v>100.916376490567</c:v>
                </c:pt>
                <c:pt idx="337">
                  <c:v>102.515869180606</c:v>
                </c:pt>
                <c:pt idx="338">
                  <c:v>103.334115459392</c:v>
                </c:pt>
                <c:pt idx="339">
                  <c:v>102.877486724458</c:v>
                </c:pt>
                <c:pt idx="340">
                  <c:v>102.497692074954</c:v>
                </c:pt>
                <c:pt idx="341">
                  <c:v>101.59693288804201</c:v>
                </c:pt>
                <c:pt idx="342">
                  <c:v>101.581720559665</c:v>
                </c:pt>
                <c:pt idx="343">
                  <c:v>101.081230684118</c:v>
                </c:pt>
                <c:pt idx="344">
                  <c:v>100.705384215663</c:v>
                </c:pt>
                <c:pt idx="345">
                  <c:v>100.854313828595</c:v>
                </c:pt>
                <c:pt idx="346">
                  <c:v>101.59215948367</c:v>
                </c:pt>
                <c:pt idx="347">
                  <c:v>100.713708694361</c:v>
                </c:pt>
                <c:pt idx="348">
                  <c:v>101.64912614769</c:v>
                </c:pt>
                <c:pt idx="349">
                  <c:v>102.009008388647</c:v>
                </c:pt>
                <c:pt idx="350">
                  <c:v>101.334850284547</c:v>
                </c:pt>
                <c:pt idx="351">
                  <c:v>100.586290164624</c:v>
                </c:pt>
                <c:pt idx="352">
                  <c:v>100.837574843125</c:v>
                </c:pt>
                <c:pt idx="353">
                  <c:v>100.687269043743</c:v>
                </c:pt>
                <c:pt idx="354">
                  <c:v>102.00910443244</c:v>
                </c:pt>
                <c:pt idx="355">
                  <c:v>101.617450914504</c:v>
                </c:pt>
                <c:pt idx="356">
                  <c:v>102.380303176529</c:v>
                </c:pt>
                <c:pt idx="357">
                  <c:v>101.41251300032</c:v>
                </c:pt>
                <c:pt idx="358">
                  <c:v>101.777814579004</c:v>
                </c:pt>
                <c:pt idx="359">
                  <c:v>101.556041056712</c:v>
                </c:pt>
                <c:pt idx="360">
                  <c:v>101.264847998148</c:v>
                </c:pt>
                <c:pt idx="361">
                  <c:v>103.328854821896</c:v>
                </c:pt>
                <c:pt idx="362">
                  <c:v>102.65220185698399</c:v>
                </c:pt>
                <c:pt idx="363">
                  <c:v>102.55641811739601</c:v>
                </c:pt>
                <c:pt idx="364">
                  <c:v>101.779106859408</c:v>
                </c:pt>
                <c:pt idx="365">
                  <c:v>101.852992220725</c:v>
                </c:pt>
                <c:pt idx="366">
                  <c:v>102.62464171501399</c:v>
                </c:pt>
                <c:pt idx="367">
                  <c:v>102.681614194142</c:v>
                </c:pt>
                <c:pt idx="368">
                  <c:v>101.254947650544</c:v>
                </c:pt>
                <c:pt idx="369">
                  <c:v>102.382895885648</c:v>
                </c:pt>
                <c:pt idx="370">
                  <c:v>101.34884517674</c:v>
                </c:pt>
                <c:pt idx="371">
                  <c:v>101.645726355766</c:v>
                </c:pt>
                <c:pt idx="372">
                  <c:v>101.308691862259</c:v>
                </c:pt>
                <c:pt idx="373">
                  <c:v>101.30569469310799</c:v>
                </c:pt>
                <c:pt idx="374">
                  <c:v>101.716767257732</c:v>
                </c:pt>
                <c:pt idx="375">
                  <c:v>102.583561227678</c:v>
                </c:pt>
                <c:pt idx="376">
                  <c:v>101.591534578184</c:v>
                </c:pt>
                <c:pt idx="377">
                  <c:v>101.937605283328</c:v>
                </c:pt>
                <c:pt idx="378">
                  <c:v>100.536567656038</c:v>
                </c:pt>
                <c:pt idx="379">
                  <c:v>101.97391704231001</c:v>
                </c:pt>
                <c:pt idx="380">
                  <c:v>100.88312709119199</c:v>
                </c:pt>
                <c:pt idx="381">
                  <c:v>100.261196102979</c:v>
                </c:pt>
                <c:pt idx="382">
                  <c:v>101.306685517451</c:v>
                </c:pt>
                <c:pt idx="383">
                  <c:v>101.782684591558</c:v>
                </c:pt>
                <c:pt idx="384">
                  <c:v>101.30900550120499</c:v>
                </c:pt>
                <c:pt idx="385">
                  <c:v>100.211991302257</c:v>
                </c:pt>
                <c:pt idx="386">
                  <c:v>101.858789001178</c:v>
                </c:pt>
                <c:pt idx="387">
                  <c:v>102.35875197236901</c:v>
                </c:pt>
                <c:pt idx="388">
                  <c:v>102.312020471053</c:v>
                </c:pt>
                <c:pt idx="389">
                  <c:v>101.63804594489299</c:v>
                </c:pt>
                <c:pt idx="390">
                  <c:v>101.750353444212</c:v>
                </c:pt>
                <c:pt idx="391">
                  <c:v>102.107310053194</c:v>
                </c:pt>
                <c:pt idx="392">
                  <c:v>102.448778231784</c:v>
                </c:pt>
                <c:pt idx="393">
                  <c:v>103.368817870242</c:v>
                </c:pt>
                <c:pt idx="394">
                  <c:v>102.674994805994</c:v>
                </c:pt>
                <c:pt idx="395">
                  <c:v>102.695251393159</c:v>
                </c:pt>
                <c:pt idx="396">
                  <c:v>101.763179408341</c:v>
                </c:pt>
                <c:pt idx="397">
                  <c:v>101.689235080747</c:v>
                </c:pt>
                <c:pt idx="398">
                  <c:v>101.95214570425</c:v>
                </c:pt>
                <c:pt idx="399">
                  <c:v>98.845447111888703</c:v>
                </c:pt>
                <c:pt idx="400">
                  <c:v>99.193710382440003</c:v>
                </c:pt>
                <c:pt idx="401">
                  <c:v>99.004031797723698</c:v>
                </c:pt>
                <c:pt idx="402">
                  <c:v>100.638651916878</c:v>
                </c:pt>
                <c:pt idx="403">
                  <c:v>100.578896011832</c:v>
                </c:pt>
                <c:pt idx="404">
                  <c:v>100.658383082681</c:v>
                </c:pt>
                <c:pt idx="405">
                  <c:v>100.56061758921599</c:v>
                </c:pt>
                <c:pt idx="406">
                  <c:v>100.819729643869</c:v>
                </c:pt>
                <c:pt idx="407">
                  <c:v>100.981369758242</c:v>
                </c:pt>
                <c:pt idx="408">
                  <c:v>101.202777917829</c:v>
                </c:pt>
                <c:pt idx="409">
                  <c:v>101.07037902686299</c:v>
                </c:pt>
                <c:pt idx="410">
                  <c:v>99.871825264466295</c:v>
                </c:pt>
                <c:pt idx="411">
                  <c:v>98.521150514214995</c:v>
                </c:pt>
                <c:pt idx="412">
                  <c:v>98.385172301224202</c:v>
                </c:pt>
                <c:pt idx="413">
                  <c:v>98.676400824627507</c:v>
                </c:pt>
                <c:pt idx="414">
                  <c:v>97.887082126164998</c:v>
                </c:pt>
                <c:pt idx="415">
                  <c:v>99.413673398583498</c:v>
                </c:pt>
                <c:pt idx="416">
                  <c:v>100.822446533319</c:v>
                </c:pt>
                <c:pt idx="417">
                  <c:v>100.717723279555</c:v>
                </c:pt>
                <c:pt idx="418">
                  <c:v>100.924531573656</c:v>
                </c:pt>
                <c:pt idx="419">
                  <c:v>100.787448606526</c:v>
                </c:pt>
                <c:pt idx="420">
                  <c:v>98.429991673135106</c:v>
                </c:pt>
                <c:pt idx="421">
                  <c:v>98.341669786954498</c:v>
                </c:pt>
                <c:pt idx="422">
                  <c:v>98.799738636733196</c:v>
                </c:pt>
                <c:pt idx="423">
                  <c:v>100.976045703418</c:v>
                </c:pt>
                <c:pt idx="424">
                  <c:v>100.512433410765</c:v>
                </c:pt>
                <c:pt idx="425">
                  <c:v>100.712911886322</c:v>
                </c:pt>
                <c:pt idx="426">
                  <c:v>101.195188441076</c:v>
                </c:pt>
                <c:pt idx="427">
                  <c:v>100.825909681325</c:v>
                </c:pt>
                <c:pt idx="428">
                  <c:v>100.587018864646</c:v>
                </c:pt>
                <c:pt idx="429">
                  <c:v>101.825127028907</c:v>
                </c:pt>
                <c:pt idx="430">
                  <c:v>101.658729804543</c:v>
                </c:pt>
                <c:pt idx="431">
                  <c:v>102.425411251866</c:v>
                </c:pt>
                <c:pt idx="432">
                  <c:v>100.218093472364</c:v>
                </c:pt>
                <c:pt idx="433">
                  <c:v>100.507471578058</c:v>
                </c:pt>
                <c:pt idx="434">
                  <c:v>100.452150764614</c:v>
                </c:pt>
                <c:pt idx="435">
                  <c:v>101.866072771674</c:v>
                </c:pt>
                <c:pt idx="436">
                  <c:v>101.363516374236</c:v>
                </c:pt>
                <c:pt idx="437">
                  <c:v>101.639761204434</c:v>
                </c:pt>
                <c:pt idx="438">
                  <c:v>100.28503577996101</c:v>
                </c:pt>
                <c:pt idx="439">
                  <c:v>100.24304868333201</c:v>
                </c:pt>
                <c:pt idx="440">
                  <c:v>100.312457329148</c:v>
                </c:pt>
              </c:numCache>
            </c:numRef>
          </c:xVal>
          <c:yVal>
            <c:numRef>
              <c:f>'Fig 17'!$B$2:$B$442</c:f>
              <c:numCache>
                <c:formatCode>General</c:formatCode>
                <c:ptCount val="441"/>
                <c:pt idx="0">
                  <c:v>102.054479701145</c:v>
                </c:pt>
                <c:pt idx="1">
                  <c:v>102.054479701145</c:v>
                </c:pt>
                <c:pt idx="2">
                  <c:v>102.184056405167</c:v>
                </c:pt>
                <c:pt idx="3">
                  <c:v>102.17769867577201</c:v>
                </c:pt>
                <c:pt idx="4">
                  <c:v>102.194883348611</c:v>
                </c:pt>
                <c:pt idx="5">
                  <c:v>102.222345432784</c:v>
                </c:pt>
                <c:pt idx="6">
                  <c:v>102.229303347635</c:v>
                </c:pt>
                <c:pt idx="7">
                  <c:v>102.20730509379599</c:v>
                </c:pt>
                <c:pt idx="8">
                  <c:v>102.183732592032</c:v>
                </c:pt>
                <c:pt idx="9">
                  <c:v>102.16238140621699</c:v>
                </c:pt>
                <c:pt idx="10">
                  <c:v>102.072938662065</c:v>
                </c:pt>
                <c:pt idx="11">
                  <c:v>102.025724435949</c:v>
                </c:pt>
                <c:pt idx="12">
                  <c:v>102.025724435949</c:v>
                </c:pt>
                <c:pt idx="13">
                  <c:v>101.785817489072</c:v>
                </c:pt>
                <c:pt idx="14">
                  <c:v>101.642018865978</c:v>
                </c:pt>
                <c:pt idx="15">
                  <c:v>101.44959439534099</c:v>
                </c:pt>
                <c:pt idx="16">
                  <c:v>101.411648125816</c:v>
                </c:pt>
                <c:pt idx="17">
                  <c:v>101.2055203984</c:v>
                </c:pt>
                <c:pt idx="18">
                  <c:v>101.2055203984</c:v>
                </c:pt>
                <c:pt idx="19">
                  <c:v>101.024797954192</c:v>
                </c:pt>
                <c:pt idx="20">
                  <c:v>100.99630897955601</c:v>
                </c:pt>
                <c:pt idx="21">
                  <c:v>100.959650002017</c:v>
                </c:pt>
                <c:pt idx="22">
                  <c:v>100.95742964722299</c:v>
                </c:pt>
                <c:pt idx="23">
                  <c:v>100.89885553937199</c:v>
                </c:pt>
                <c:pt idx="24">
                  <c:v>100.853531740379</c:v>
                </c:pt>
                <c:pt idx="25">
                  <c:v>100.82024407682999</c:v>
                </c:pt>
                <c:pt idx="26">
                  <c:v>100.799708164279</c:v>
                </c:pt>
                <c:pt idx="27">
                  <c:v>100.771945109548</c:v>
                </c:pt>
                <c:pt idx="28">
                  <c:v>100.824098472415</c:v>
                </c:pt>
                <c:pt idx="29">
                  <c:v>100.824098472415</c:v>
                </c:pt>
                <c:pt idx="30">
                  <c:v>100.949476527619</c:v>
                </c:pt>
                <c:pt idx="31">
                  <c:v>100.9972308424</c:v>
                </c:pt>
                <c:pt idx="32">
                  <c:v>101.190593401732</c:v>
                </c:pt>
                <c:pt idx="33">
                  <c:v>101.190593401732</c:v>
                </c:pt>
                <c:pt idx="34">
                  <c:v>101.198862784714</c:v>
                </c:pt>
                <c:pt idx="35">
                  <c:v>101.198862784714</c:v>
                </c:pt>
                <c:pt idx="36">
                  <c:v>101.096238453151</c:v>
                </c:pt>
                <c:pt idx="37">
                  <c:v>101.096238453151</c:v>
                </c:pt>
                <c:pt idx="38">
                  <c:v>100.927279307074</c:v>
                </c:pt>
                <c:pt idx="39">
                  <c:v>100.927279307074</c:v>
                </c:pt>
                <c:pt idx="40">
                  <c:v>100.744680728153</c:v>
                </c:pt>
                <c:pt idx="41">
                  <c:v>100.744680728153</c:v>
                </c:pt>
                <c:pt idx="42">
                  <c:v>100.583163611941</c:v>
                </c:pt>
                <c:pt idx="43">
                  <c:v>100.583163611941</c:v>
                </c:pt>
                <c:pt idx="44">
                  <c:v>100.447471748815</c:v>
                </c:pt>
                <c:pt idx="45">
                  <c:v>100.356759776199</c:v>
                </c:pt>
                <c:pt idx="46">
                  <c:v>100.356759776199</c:v>
                </c:pt>
                <c:pt idx="47">
                  <c:v>100.298489108157</c:v>
                </c:pt>
                <c:pt idx="48">
                  <c:v>100.298489108157</c:v>
                </c:pt>
                <c:pt idx="49">
                  <c:v>100.25877667102699</c:v>
                </c:pt>
                <c:pt idx="50">
                  <c:v>100.25877667102699</c:v>
                </c:pt>
                <c:pt idx="51">
                  <c:v>100.246955256381</c:v>
                </c:pt>
                <c:pt idx="52">
                  <c:v>100.24632600725199</c:v>
                </c:pt>
                <c:pt idx="53">
                  <c:v>100.254423589971</c:v>
                </c:pt>
                <c:pt idx="54">
                  <c:v>100.254423589971</c:v>
                </c:pt>
                <c:pt idx="55">
                  <c:v>100.267787754323</c:v>
                </c:pt>
                <c:pt idx="56">
                  <c:v>100.276656300838</c:v>
                </c:pt>
                <c:pt idx="57">
                  <c:v>100.327039265246</c:v>
                </c:pt>
                <c:pt idx="58">
                  <c:v>100.327039265246</c:v>
                </c:pt>
                <c:pt idx="59">
                  <c:v>101.113663111622</c:v>
                </c:pt>
                <c:pt idx="60">
                  <c:v>101.113663111622</c:v>
                </c:pt>
                <c:pt idx="61">
                  <c:v>101.122777978125</c:v>
                </c:pt>
                <c:pt idx="62">
                  <c:v>100.252178046976</c:v>
                </c:pt>
                <c:pt idx="63">
                  <c:v>100.235799379201</c:v>
                </c:pt>
                <c:pt idx="64">
                  <c:v>100.235799379201</c:v>
                </c:pt>
                <c:pt idx="65">
                  <c:v>100.669937797963</c:v>
                </c:pt>
                <c:pt idx="66">
                  <c:v>100.669937797963</c:v>
                </c:pt>
                <c:pt idx="67">
                  <c:v>100.560627986561</c:v>
                </c:pt>
                <c:pt idx="68">
                  <c:v>100.71695165733099</c:v>
                </c:pt>
                <c:pt idx="69">
                  <c:v>100.696171298758</c:v>
                </c:pt>
                <c:pt idx="70">
                  <c:v>100.704642226315</c:v>
                </c:pt>
                <c:pt idx="71">
                  <c:v>100.774033044042</c:v>
                </c:pt>
                <c:pt idx="72">
                  <c:v>100.774033044042</c:v>
                </c:pt>
                <c:pt idx="73">
                  <c:v>100.800001131572</c:v>
                </c:pt>
                <c:pt idx="74">
                  <c:v>101.740035635654</c:v>
                </c:pt>
                <c:pt idx="75">
                  <c:v>101.740035635654</c:v>
                </c:pt>
                <c:pt idx="76">
                  <c:v>101.740035635654</c:v>
                </c:pt>
                <c:pt idx="77">
                  <c:v>102.35733415904301</c:v>
                </c:pt>
                <c:pt idx="78">
                  <c:v>102.35733415904301</c:v>
                </c:pt>
                <c:pt idx="79">
                  <c:v>102.330550080074</c:v>
                </c:pt>
                <c:pt idx="80">
                  <c:v>102.31570456423501</c:v>
                </c:pt>
                <c:pt idx="81">
                  <c:v>100.560223995304</c:v>
                </c:pt>
                <c:pt idx="82">
                  <c:v>100.558735959091</c:v>
                </c:pt>
                <c:pt idx="83">
                  <c:v>100.558735959091</c:v>
                </c:pt>
                <c:pt idx="84">
                  <c:v>101.262959516838</c:v>
                </c:pt>
                <c:pt idx="85">
                  <c:v>101.28028992305001</c:v>
                </c:pt>
                <c:pt idx="86">
                  <c:v>102.148925228322</c:v>
                </c:pt>
                <c:pt idx="87">
                  <c:v>102.148925228322</c:v>
                </c:pt>
                <c:pt idx="88">
                  <c:v>102.23791763643401</c:v>
                </c:pt>
                <c:pt idx="89">
                  <c:v>102.23791763643401</c:v>
                </c:pt>
                <c:pt idx="90">
                  <c:v>102.32288296481001</c:v>
                </c:pt>
                <c:pt idx="91">
                  <c:v>102.318784714625</c:v>
                </c:pt>
                <c:pt idx="92">
                  <c:v>102.32984576692201</c:v>
                </c:pt>
                <c:pt idx="93">
                  <c:v>102.34741499226099</c:v>
                </c:pt>
                <c:pt idx="94">
                  <c:v>102.35184570864</c:v>
                </c:pt>
                <c:pt idx="95">
                  <c:v>102.33780895195</c:v>
                </c:pt>
                <c:pt idx="96">
                  <c:v>102.322674403901</c:v>
                </c:pt>
                <c:pt idx="97">
                  <c:v>102.308881726886</c:v>
                </c:pt>
                <c:pt idx="98">
                  <c:v>102.250209882004</c:v>
                </c:pt>
                <c:pt idx="99">
                  <c:v>102.218640439472</c:v>
                </c:pt>
                <c:pt idx="100">
                  <c:v>102.218640439472</c:v>
                </c:pt>
                <c:pt idx="101">
                  <c:v>102.05137195381</c:v>
                </c:pt>
                <c:pt idx="102">
                  <c:v>101.945143963253</c:v>
                </c:pt>
                <c:pt idx="103">
                  <c:v>101.79514922409101</c:v>
                </c:pt>
                <c:pt idx="104">
                  <c:v>101.764425628661</c:v>
                </c:pt>
                <c:pt idx="105">
                  <c:v>101.590300219789</c:v>
                </c:pt>
                <c:pt idx="106">
                  <c:v>101.590300219789</c:v>
                </c:pt>
                <c:pt idx="107">
                  <c:v>101.42657596455599</c:v>
                </c:pt>
                <c:pt idx="108">
                  <c:v>101.39972929224101</c:v>
                </c:pt>
                <c:pt idx="109">
                  <c:v>101.364742729075</c:v>
                </c:pt>
                <c:pt idx="110">
                  <c:v>101.362607465433</c:v>
                </c:pt>
                <c:pt idx="111">
                  <c:v>101.30559310375401</c:v>
                </c:pt>
                <c:pt idx="112">
                  <c:v>101.260545357498</c:v>
                </c:pt>
                <c:pt idx="113">
                  <c:v>101.226924364712</c:v>
                </c:pt>
                <c:pt idx="114">
                  <c:v>101.20595032571801</c:v>
                </c:pt>
                <c:pt idx="115">
                  <c:v>101.177306587085</c:v>
                </c:pt>
                <c:pt idx="116">
                  <c:v>101.230841061879</c:v>
                </c:pt>
                <c:pt idx="117">
                  <c:v>101.230841061879</c:v>
                </c:pt>
                <c:pt idx="118">
                  <c:v>101.35494376953</c:v>
                </c:pt>
                <c:pt idx="119">
                  <c:v>101.40060266019501</c:v>
                </c:pt>
                <c:pt idx="120">
                  <c:v>101.577188533024</c:v>
                </c:pt>
                <c:pt idx="121">
                  <c:v>101.577188533024</c:v>
                </c:pt>
                <c:pt idx="122">
                  <c:v>101.5844610397</c:v>
                </c:pt>
                <c:pt idx="123">
                  <c:v>101.5844610397</c:v>
                </c:pt>
                <c:pt idx="124">
                  <c:v>101.492623455147</c:v>
                </c:pt>
                <c:pt idx="125">
                  <c:v>101.492623455147</c:v>
                </c:pt>
                <c:pt idx="126">
                  <c:v>101.333426195131</c:v>
                </c:pt>
                <c:pt idx="127">
                  <c:v>101.333426195131</c:v>
                </c:pt>
                <c:pt idx="128">
                  <c:v>101.14884787485499</c:v>
                </c:pt>
                <c:pt idx="129">
                  <c:v>101.14884787485499</c:v>
                </c:pt>
                <c:pt idx="130">
                  <c:v>100.97311986421199</c:v>
                </c:pt>
                <c:pt idx="131">
                  <c:v>100.97311986421199</c:v>
                </c:pt>
                <c:pt idx="132">
                  <c:v>100.815007715395</c:v>
                </c:pt>
                <c:pt idx="133">
                  <c:v>100.70313194813799</c:v>
                </c:pt>
                <c:pt idx="134">
                  <c:v>100.70313194813799</c:v>
                </c:pt>
                <c:pt idx="135">
                  <c:v>100.628269787569</c:v>
                </c:pt>
                <c:pt idx="136">
                  <c:v>100.628269787569</c:v>
                </c:pt>
                <c:pt idx="137">
                  <c:v>100.57573511874099</c:v>
                </c:pt>
                <c:pt idx="138">
                  <c:v>100.57573511874099</c:v>
                </c:pt>
                <c:pt idx="139">
                  <c:v>100.559838126325</c:v>
                </c:pt>
                <c:pt idx="140">
                  <c:v>100.55898844683</c:v>
                </c:pt>
                <c:pt idx="141">
                  <c:v>100.569895623457</c:v>
                </c:pt>
                <c:pt idx="142">
                  <c:v>100.569895623457</c:v>
                </c:pt>
                <c:pt idx="143">
                  <c:v>100.587770980408</c:v>
                </c:pt>
                <c:pt idx="144">
                  <c:v>100.599549137659</c:v>
                </c:pt>
                <c:pt idx="145">
                  <c:v>100.66526331274299</c:v>
                </c:pt>
                <c:pt idx="146">
                  <c:v>100.66526331274299</c:v>
                </c:pt>
                <c:pt idx="147">
                  <c:v>101.458984541359</c:v>
                </c:pt>
                <c:pt idx="148">
                  <c:v>101.458984541359</c:v>
                </c:pt>
                <c:pt idx="149">
                  <c:v>101.467272566709</c:v>
                </c:pt>
                <c:pt idx="150">
                  <c:v>100.49404874095001</c:v>
                </c:pt>
                <c:pt idx="151">
                  <c:v>100.473168988754</c:v>
                </c:pt>
                <c:pt idx="152">
                  <c:v>100.473168988754</c:v>
                </c:pt>
                <c:pt idx="153">
                  <c:v>100.972759842351</c:v>
                </c:pt>
                <c:pt idx="154">
                  <c:v>100.972759842351</c:v>
                </c:pt>
                <c:pt idx="155">
                  <c:v>100.856241705055</c:v>
                </c:pt>
                <c:pt idx="156">
                  <c:v>102.76354199530201</c:v>
                </c:pt>
                <c:pt idx="157">
                  <c:v>102.76354199530201</c:v>
                </c:pt>
                <c:pt idx="158">
                  <c:v>102.8929459845</c:v>
                </c:pt>
                <c:pt idx="159">
                  <c:v>102.886568343408</c:v>
                </c:pt>
                <c:pt idx="160">
                  <c:v>102.903813769031</c:v>
                </c:pt>
                <c:pt idx="161">
                  <c:v>102.93141894542801</c:v>
                </c:pt>
                <c:pt idx="162">
                  <c:v>102.93842218469101</c:v>
                </c:pt>
                <c:pt idx="163">
                  <c:v>102.916293190267</c:v>
                </c:pt>
                <c:pt idx="164">
                  <c:v>102.892621084572</c:v>
                </c:pt>
                <c:pt idx="165">
                  <c:v>102.871215396159</c:v>
                </c:pt>
                <c:pt idx="166">
                  <c:v>102.781903666106</c:v>
                </c:pt>
                <c:pt idx="167">
                  <c:v>102.734984673681</c:v>
                </c:pt>
                <c:pt idx="168">
                  <c:v>102.734984673681</c:v>
                </c:pt>
                <c:pt idx="169">
                  <c:v>102.49875978566</c:v>
                </c:pt>
                <c:pt idx="170">
                  <c:v>102.358658852281</c:v>
                </c:pt>
                <c:pt idx="171">
                  <c:v>102.17241840409601</c:v>
                </c:pt>
                <c:pt idx="172">
                  <c:v>102.135801549988</c:v>
                </c:pt>
                <c:pt idx="173">
                  <c:v>101.937036146181</c:v>
                </c:pt>
                <c:pt idx="174">
                  <c:v>101.937036146181</c:v>
                </c:pt>
                <c:pt idx="175">
                  <c:v>101.76207572823</c:v>
                </c:pt>
                <c:pt idx="176">
                  <c:v>101.73434307332001</c:v>
                </c:pt>
                <c:pt idx="177">
                  <c:v>101.69856856261001</c:v>
                </c:pt>
                <c:pt idx="178">
                  <c:v>101.696398254027</c:v>
                </c:pt>
                <c:pt idx="179">
                  <c:v>101.638978691028</c:v>
                </c:pt>
                <c:pt idx="180">
                  <c:v>101.59429718379501</c:v>
                </c:pt>
                <c:pt idx="181">
                  <c:v>101.561316653886</c:v>
                </c:pt>
                <c:pt idx="182">
                  <c:v>101.54089222942601</c:v>
                </c:pt>
                <c:pt idx="183">
                  <c:v>101.51317608714599</c:v>
                </c:pt>
                <c:pt idx="184">
                  <c:v>101.565143266547</c:v>
                </c:pt>
                <c:pt idx="185">
                  <c:v>101.565143266547</c:v>
                </c:pt>
                <c:pt idx="186">
                  <c:v>101.68862087740899</c:v>
                </c:pt>
                <c:pt idx="187">
                  <c:v>101.73524135637599</c:v>
                </c:pt>
                <c:pt idx="188">
                  <c:v>101.922628103073</c:v>
                </c:pt>
                <c:pt idx="189">
                  <c:v>101.922628103073</c:v>
                </c:pt>
                <c:pt idx="190">
                  <c:v>101.930610590139</c:v>
                </c:pt>
                <c:pt idx="191">
                  <c:v>101.930610590139</c:v>
                </c:pt>
                <c:pt idx="192">
                  <c:v>101.83140332821201</c:v>
                </c:pt>
                <c:pt idx="193">
                  <c:v>101.83140332821201</c:v>
                </c:pt>
                <c:pt idx="194">
                  <c:v>101.666883773569</c:v>
                </c:pt>
                <c:pt idx="195">
                  <c:v>101.666883773569</c:v>
                </c:pt>
                <c:pt idx="196">
                  <c:v>101.485831355011</c:v>
                </c:pt>
                <c:pt idx="197">
                  <c:v>101.485831355011</c:v>
                </c:pt>
                <c:pt idx="198">
                  <c:v>101.320553369832</c:v>
                </c:pt>
                <c:pt idx="199">
                  <c:v>101.320553369832</c:v>
                </c:pt>
                <c:pt idx="200">
                  <c:v>101.175451393476</c:v>
                </c:pt>
                <c:pt idx="201">
                  <c:v>101.175451393476</c:v>
                </c:pt>
                <c:pt idx="202">
                  <c:v>101.073546766017</c:v>
                </c:pt>
                <c:pt idx="203">
                  <c:v>101.073546766017</c:v>
                </c:pt>
                <c:pt idx="204">
                  <c:v>101.005151892054</c:v>
                </c:pt>
                <c:pt idx="205">
                  <c:v>101.005151892054</c:v>
                </c:pt>
                <c:pt idx="206">
                  <c:v>100.956829829467</c:v>
                </c:pt>
                <c:pt idx="207">
                  <c:v>100.956829829467</c:v>
                </c:pt>
                <c:pt idx="208">
                  <c:v>100.94212834695099</c:v>
                </c:pt>
                <c:pt idx="209">
                  <c:v>100.941341344091</c:v>
                </c:pt>
                <c:pt idx="210">
                  <c:v>100.95143440256901</c:v>
                </c:pt>
                <c:pt idx="211">
                  <c:v>100.95143440256901</c:v>
                </c:pt>
                <c:pt idx="212">
                  <c:v>100.96793356265999</c:v>
                </c:pt>
                <c:pt idx="213">
                  <c:v>100.97877913116101</c:v>
                </c:pt>
                <c:pt idx="214">
                  <c:v>101.038998251368</c:v>
                </c:pt>
                <c:pt idx="215">
                  <c:v>101.038998251368</c:v>
                </c:pt>
                <c:pt idx="216">
                  <c:v>101.863757811252</c:v>
                </c:pt>
                <c:pt idx="217">
                  <c:v>101.863757811252</c:v>
                </c:pt>
                <c:pt idx="218">
                  <c:v>101.87258986879699</c:v>
                </c:pt>
                <c:pt idx="219">
                  <c:v>100.96373148067001</c:v>
                </c:pt>
                <c:pt idx="220">
                  <c:v>100.943830492446</c:v>
                </c:pt>
                <c:pt idx="221">
                  <c:v>100.943830492446</c:v>
                </c:pt>
                <c:pt idx="222">
                  <c:v>101.41690836734</c:v>
                </c:pt>
                <c:pt idx="223">
                  <c:v>101.41690836734</c:v>
                </c:pt>
                <c:pt idx="224">
                  <c:v>101.30498861542399</c:v>
                </c:pt>
                <c:pt idx="225">
                  <c:v>102.076353583466</c:v>
                </c:pt>
                <c:pt idx="226">
                  <c:v>102.076353583466</c:v>
                </c:pt>
                <c:pt idx="227">
                  <c:v>102.082378472211</c:v>
                </c:pt>
                <c:pt idx="228">
                  <c:v>102.060431457994</c:v>
                </c:pt>
                <c:pt idx="229">
                  <c:v>102.060431457994</c:v>
                </c:pt>
                <c:pt idx="230">
                  <c:v>102.06698939539601</c:v>
                </c:pt>
                <c:pt idx="231">
                  <c:v>101.90848275721299</c:v>
                </c:pt>
                <c:pt idx="232">
                  <c:v>101.90848275721299</c:v>
                </c:pt>
                <c:pt idx="233">
                  <c:v>101.914288237948</c:v>
                </c:pt>
                <c:pt idx="234">
                  <c:v>101.427958154249</c:v>
                </c:pt>
                <c:pt idx="235">
                  <c:v>101.409425194023</c:v>
                </c:pt>
                <c:pt idx="236">
                  <c:v>101.41699745725801</c:v>
                </c:pt>
                <c:pt idx="237">
                  <c:v>101.47815733078799</c:v>
                </c:pt>
                <c:pt idx="238">
                  <c:v>101.47815733078799</c:v>
                </c:pt>
                <c:pt idx="239">
                  <c:v>101.50067450578</c:v>
                </c:pt>
                <c:pt idx="240">
                  <c:v>102.244603374481</c:v>
                </c:pt>
                <c:pt idx="241">
                  <c:v>102.236949126045</c:v>
                </c:pt>
                <c:pt idx="242">
                  <c:v>102.236949126045</c:v>
                </c:pt>
                <c:pt idx="243">
                  <c:v>102.60304126095799</c:v>
                </c:pt>
                <c:pt idx="244">
                  <c:v>102.580188776917</c:v>
                </c:pt>
                <c:pt idx="245">
                  <c:v>102.56093960230901</c:v>
                </c:pt>
                <c:pt idx="246">
                  <c:v>102.550267724669</c:v>
                </c:pt>
                <c:pt idx="247">
                  <c:v>101.03201259629201</c:v>
                </c:pt>
                <c:pt idx="248">
                  <c:v>101.030672838792</c:v>
                </c:pt>
                <c:pt idx="249">
                  <c:v>101.030672838792</c:v>
                </c:pt>
                <c:pt idx="250">
                  <c:v>101.59430251546701</c:v>
                </c:pt>
                <c:pt idx="251">
                  <c:v>101.598225652919</c:v>
                </c:pt>
                <c:pt idx="252">
                  <c:v>102.08601854677801</c:v>
                </c:pt>
                <c:pt idx="253">
                  <c:v>102.08601854677801</c:v>
                </c:pt>
                <c:pt idx="254">
                  <c:v>102.299578839372</c:v>
                </c:pt>
                <c:pt idx="255">
                  <c:v>102.299578839372</c:v>
                </c:pt>
                <c:pt idx="256">
                  <c:v>102.36017300980301</c:v>
                </c:pt>
                <c:pt idx="257">
                  <c:v>102.35725019584</c:v>
                </c:pt>
                <c:pt idx="258">
                  <c:v>102.365138874091</c:v>
                </c:pt>
                <c:pt idx="259">
                  <c:v>102.37766986981001</c:v>
                </c:pt>
                <c:pt idx="260">
                  <c:v>102.380830186686</c:v>
                </c:pt>
                <c:pt idx="261">
                  <c:v>102.37081837574</c:v>
                </c:pt>
                <c:pt idx="262">
                  <c:v>102.36002426620099</c:v>
                </c:pt>
                <c:pt idx="263">
                  <c:v>102.35018766285199</c:v>
                </c:pt>
                <c:pt idx="264">
                  <c:v>102.308345596484</c:v>
                </c:pt>
                <c:pt idx="265">
                  <c:v>102.308345596484</c:v>
                </c:pt>
                <c:pt idx="266">
                  <c:v>102.285829545102</c:v>
                </c:pt>
                <c:pt idx="267">
                  <c:v>102.16641329415501</c:v>
                </c:pt>
                <c:pt idx="268">
                  <c:v>102.09037316752401</c:v>
                </c:pt>
                <c:pt idx="269">
                  <c:v>101.982537208019</c:v>
                </c:pt>
                <c:pt idx="270">
                  <c:v>101.960360233347</c:v>
                </c:pt>
                <c:pt idx="271">
                  <c:v>101.83391353373</c:v>
                </c:pt>
                <c:pt idx="272">
                  <c:v>101.83391353373</c:v>
                </c:pt>
                <c:pt idx="273">
                  <c:v>101.713495730147</c:v>
                </c:pt>
                <c:pt idx="274">
                  <c:v>101.69357370524899</c:v>
                </c:pt>
                <c:pt idx="275">
                  <c:v>101.667526196865</c:v>
                </c:pt>
                <c:pt idx="276">
                  <c:v>101.66593325517999</c:v>
                </c:pt>
                <c:pt idx="277">
                  <c:v>101.623254192696</c:v>
                </c:pt>
                <c:pt idx="278">
                  <c:v>101.589322484692</c:v>
                </c:pt>
                <c:pt idx="279">
                  <c:v>101.56386713743601</c:v>
                </c:pt>
                <c:pt idx="280">
                  <c:v>101.547927284726</c:v>
                </c:pt>
                <c:pt idx="281">
                  <c:v>101.52608076522699</c:v>
                </c:pt>
                <c:pt idx="282">
                  <c:v>101.56683856862701</c:v>
                </c:pt>
                <c:pt idx="283">
                  <c:v>101.56683856862701</c:v>
                </c:pt>
                <c:pt idx="284">
                  <c:v>101.66021286548801</c:v>
                </c:pt>
                <c:pt idx="285">
                  <c:v>101.694222676782</c:v>
                </c:pt>
                <c:pt idx="286">
                  <c:v>101.81973865369901</c:v>
                </c:pt>
                <c:pt idx="287">
                  <c:v>101.82433109200601</c:v>
                </c:pt>
                <c:pt idx="288">
                  <c:v>101.83355755645501</c:v>
                </c:pt>
                <c:pt idx="289">
                  <c:v>101.829647259871</c:v>
                </c:pt>
                <c:pt idx="290">
                  <c:v>101.783833408642</c:v>
                </c:pt>
                <c:pt idx="291">
                  <c:v>101.762283327209</c:v>
                </c:pt>
                <c:pt idx="292">
                  <c:v>101.677120084606</c:v>
                </c:pt>
                <c:pt idx="293">
                  <c:v>101.644124775178</c:v>
                </c:pt>
                <c:pt idx="294">
                  <c:v>101.53710760660699</c:v>
                </c:pt>
                <c:pt idx="295">
                  <c:v>101.50428234557999</c:v>
                </c:pt>
                <c:pt idx="296">
                  <c:v>101.395418292518</c:v>
                </c:pt>
                <c:pt idx="297">
                  <c:v>101.367329621773</c:v>
                </c:pt>
                <c:pt idx="298">
                  <c:v>101.239812371062</c:v>
                </c:pt>
                <c:pt idx="299">
                  <c:v>101.16978471559599</c:v>
                </c:pt>
                <c:pt idx="300">
                  <c:v>101.146347370546</c:v>
                </c:pt>
                <c:pt idx="301">
                  <c:v>101.081907659572</c:v>
                </c:pt>
                <c:pt idx="302">
                  <c:v>101.081907659572</c:v>
                </c:pt>
                <c:pt idx="303">
                  <c:v>101.03559516025101</c:v>
                </c:pt>
                <c:pt idx="304">
                  <c:v>101.03559516025101</c:v>
                </c:pt>
                <c:pt idx="305">
                  <c:v>101.021380761277</c:v>
                </c:pt>
                <c:pt idx="306">
                  <c:v>101.020618228082</c:v>
                </c:pt>
                <c:pt idx="307">
                  <c:v>101.024436838668</c:v>
                </c:pt>
                <c:pt idx="308">
                  <c:v>101.030385123515</c:v>
                </c:pt>
                <c:pt idx="309">
                  <c:v>101.04629298238</c:v>
                </c:pt>
                <c:pt idx="310">
                  <c:v>101.05671014399699</c:v>
                </c:pt>
                <c:pt idx="311">
                  <c:v>101.09514741328699</c:v>
                </c:pt>
                <c:pt idx="312">
                  <c:v>101.113963006486</c:v>
                </c:pt>
                <c:pt idx="313">
                  <c:v>101.79972344489801</c:v>
                </c:pt>
                <c:pt idx="314">
                  <c:v>101.79972344489801</c:v>
                </c:pt>
                <c:pt idx="315">
                  <c:v>101.80586614370399</c:v>
                </c:pt>
                <c:pt idx="316">
                  <c:v>100.957896209599</c:v>
                </c:pt>
                <c:pt idx="317">
                  <c:v>100.93948144853501</c:v>
                </c:pt>
                <c:pt idx="318">
                  <c:v>100.93948144853501</c:v>
                </c:pt>
                <c:pt idx="319">
                  <c:v>101.377655428959</c:v>
                </c:pt>
                <c:pt idx="320">
                  <c:v>101.347010243322</c:v>
                </c:pt>
                <c:pt idx="321">
                  <c:v>101.256657585013</c:v>
                </c:pt>
                <c:pt idx="322">
                  <c:v>102.29466900950101</c:v>
                </c:pt>
                <c:pt idx="323">
                  <c:v>102.29466900950101</c:v>
                </c:pt>
                <c:pt idx="324">
                  <c:v>102.30137754291999</c:v>
                </c:pt>
                <c:pt idx="325">
                  <c:v>102.51586225697</c:v>
                </c:pt>
                <c:pt idx="326">
                  <c:v>102.51586225697</c:v>
                </c:pt>
                <c:pt idx="327">
                  <c:v>102.52267631402501</c:v>
                </c:pt>
                <c:pt idx="328">
                  <c:v>102.843392755997</c:v>
                </c:pt>
                <c:pt idx="329">
                  <c:v>102.843392755997</c:v>
                </c:pt>
                <c:pt idx="330">
                  <c:v>102.901350638841</c:v>
                </c:pt>
                <c:pt idx="331">
                  <c:v>102.89856615944601</c:v>
                </c:pt>
                <c:pt idx="332">
                  <c:v>102.90607888270701</c:v>
                </c:pt>
                <c:pt idx="333">
                  <c:v>102.917995776975</c:v>
                </c:pt>
                <c:pt idx="334">
                  <c:v>102.920997944248</c:v>
                </c:pt>
                <c:pt idx="335">
                  <c:v>102.91148262082299</c:v>
                </c:pt>
                <c:pt idx="336">
                  <c:v>102.901208962445</c:v>
                </c:pt>
                <c:pt idx="337">
                  <c:v>102.891833225897</c:v>
                </c:pt>
                <c:pt idx="338">
                  <c:v>102.851808259477</c:v>
                </c:pt>
                <c:pt idx="339">
                  <c:v>102.851808259477</c:v>
                </c:pt>
                <c:pt idx="340">
                  <c:v>102.830173742418</c:v>
                </c:pt>
                <c:pt idx="341">
                  <c:v>102.714299829993</c:v>
                </c:pt>
                <c:pt idx="342">
                  <c:v>102.63951551374301</c:v>
                </c:pt>
                <c:pt idx="343">
                  <c:v>102.53211631098</c:v>
                </c:pt>
                <c:pt idx="344">
                  <c:v>102.50983279420601</c:v>
                </c:pt>
                <c:pt idx="345">
                  <c:v>102.38149171910899</c:v>
                </c:pt>
                <c:pt idx="346">
                  <c:v>102.38149171910899</c:v>
                </c:pt>
                <c:pt idx="347">
                  <c:v>102.257221473567</c:v>
                </c:pt>
                <c:pt idx="348">
                  <c:v>102.236468032038</c:v>
                </c:pt>
                <c:pt idx="349">
                  <c:v>102.209249878254</c:v>
                </c:pt>
                <c:pt idx="350">
                  <c:v>102.20758226583099</c:v>
                </c:pt>
                <c:pt idx="351">
                  <c:v>102.162770007323</c:v>
                </c:pt>
                <c:pt idx="352">
                  <c:v>102.12695921568999</c:v>
                </c:pt>
                <c:pt idx="353">
                  <c:v>102.099987107865</c:v>
                </c:pt>
                <c:pt idx="354">
                  <c:v>102.083050513937</c:v>
                </c:pt>
                <c:pt idx="355">
                  <c:v>102.05977888566601</c:v>
                </c:pt>
                <c:pt idx="356">
                  <c:v>102.103140341254</c:v>
                </c:pt>
                <c:pt idx="357">
                  <c:v>102.103140341254</c:v>
                </c:pt>
                <c:pt idx="358">
                  <c:v>102.20159079683501</c:v>
                </c:pt>
                <c:pt idx="359">
                  <c:v>102.23714495970501</c:v>
                </c:pt>
                <c:pt idx="360">
                  <c:v>102.366967489274</c:v>
                </c:pt>
                <c:pt idx="361">
                  <c:v>102.371676145347</c:v>
                </c:pt>
                <c:pt idx="362">
                  <c:v>102.381127307589</c:v>
                </c:pt>
                <c:pt idx="363">
                  <c:v>102.37712321394901</c:v>
                </c:pt>
                <c:pt idx="364">
                  <c:v>102.33005323822699</c:v>
                </c:pt>
                <c:pt idx="365">
                  <c:v>102.30781194399199</c:v>
                </c:pt>
                <c:pt idx="366">
                  <c:v>102.21928597711501</c:v>
                </c:pt>
                <c:pt idx="367">
                  <c:v>102.184715718693</c:v>
                </c:pt>
                <c:pt idx="368">
                  <c:v>102.071533584628</c:v>
                </c:pt>
                <c:pt idx="369">
                  <c:v>102.036490166281</c:v>
                </c:pt>
                <c:pt idx="370">
                  <c:v>101.919147112879</c:v>
                </c:pt>
                <c:pt idx="371">
                  <c:v>101.888585389884</c:v>
                </c:pt>
                <c:pt idx="372">
                  <c:v>101.779074190274</c:v>
                </c:pt>
                <c:pt idx="373">
                  <c:v>101.74830797220901</c:v>
                </c:pt>
                <c:pt idx="374">
                  <c:v>101.67015110913999</c:v>
                </c:pt>
                <c:pt idx="375">
                  <c:v>101.64380452299601</c:v>
                </c:pt>
                <c:pt idx="376">
                  <c:v>101.57085122184</c:v>
                </c:pt>
                <c:pt idx="377">
                  <c:v>101.57085122184</c:v>
                </c:pt>
                <c:pt idx="378">
                  <c:v>101.517926987042</c:v>
                </c:pt>
                <c:pt idx="379">
                  <c:v>101.501595610004</c:v>
                </c:pt>
                <c:pt idx="380">
                  <c:v>101.500718309861</c:v>
                </c:pt>
                <c:pt idx="381">
                  <c:v>101.505110414771</c:v>
                </c:pt>
                <c:pt idx="382">
                  <c:v>101.511945918427</c:v>
                </c:pt>
                <c:pt idx="383">
                  <c:v>101.530190403356</c:v>
                </c:pt>
                <c:pt idx="384">
                  <c:v>101.54210967784</c:v>
                </c:pt>
                <c:pt idx="385">
                  <c:v>101.585903627881</c:v>
                </c:pt>
                <c:pt idx="386">
                  <c:v>101.607238049831</c:v>
                </c:pt>
                <c:pt idx="387">
                  <c:v>102.33628918410299</c:v>
                </c:pt>
                <c:pt idx="388">
                  <c:v>102.33628918410299</c:v>
                </c:pt>
                <c:pt idx="389">
                  <c:v>102.342627434992</c:v>
                </c:pt>
                <c:pt idx="390">
                  <c:v>101.521235198573</c:v>
                </c:pt>
                <c:pt idx="391">
                  <c:v>101.49963919759701</c:v>
                </c:pt>
                <c:pt idx="392">
                  <c:v>101.49963919759701</c:v>
                </c:pt>
                <c:pt idx="393">
                  <c:v>101.993431173704</c:v>
                </c:pt>
                <c:pt idx="394">
                  <c:v>101.960107415409</c:v>
                </c:pt>
                <c:pt idx="395">
                  <c:v>101.86087581460001</c:v>
                </c:pt>
                <c:pt idx="396">
                  <c:v>102.529136498564</c:v>
                </c:pt>
                <c:pt idx="397">
                  <c:v>102.529136498564</c:v>
                </c:pt>
                <c:pt idx="398">
                  <c:v>102.537259592729</c:v>
                </c:pt>
                <c:pt idx="399">
                  <c:v>99.977008540307096</c:v>
                </c:pt>
                <c:pt idx="400">
                  <c:v>99.984265421519893</c:v>
                </c:pt>
                <c:pt idx="401">
                  <c:v>99.984265421519893</c:v>
                </c:pt>
                <c:pt idx="402">
                  <c:v>100.424652928786</c:v>
                </c:pt>
                <c:pt idx="403">
                  <c:v>100.424652928786</c:v>
                </c:pt>
                <c:pt idx="404">
                  <c:v>100.273981550153</c:v>
                </c:pt>
                <c:pt idx="405">
                  <c:v>100.273981550153</c:v>
                </c:pt>
                <c:pt idx="406">
                  <c:v>100.273981550153</c:v>
                </c:pt>
                <c:pt idx="407">
                  <c:v>100.185705126835</c:v>
                </c:pt>
                <c:pt idx="408">
                  <c:v>100.185705126835</c:v>
                </c:pt>
                <c:pt idx="409">
                  <c:v>100.17435237140199</c:v>
                </c:pt>
                <c:pt idx="410">
                  <c:v>99.991349212793807</c:v>
                </c:pt>
                <c:pt idx="411">
                  <c:v>99.910523858632104</c:v>
                </c:pt>
                <c:pt idx="412">
                  <c:v>99.907216968195399</c:v>
                </c:pt>
                <c:pt idx="413">
                  <c:v>99.907216968195399</c:v>
                </c:pt>
                <c:pt idx="414">
                  <c:v>99.994360549062606</c:v>
                </c:pt>
                <c:pt idx="415">
                  <c:v>100.005014100222</c:v>
                </c:pt>
                <c:pt idx="416">
                  <c:v>100.517438042265</c:v>
                </c:pt>
                <c:pt idx="417">
                  <c:v>100.37052438374999</c:v>
                </c:pt>
                <c:pt idx="418">
                  <c:v>100.37052438374999</c:v>
                </c:pt>
                <c:pt idx="419">
                  <c:v>100.37052438374999</c:v>
                </c:pt>
                <c:pt idx="420">
                  <c:v>99.916249628631107</c:v>
                </c:pt>
                <c:pt idx="421">
                  <c:v>99.916249628631107</c:v>
                </c:pt>
                <c:pt idx="422">
                  <c:v>99.905049973253398</c:v>
                </c:pt>
                <c:pt idx="423">
                  <c:v>100.178823459217</c:v>
                </c:pt>
                <c:pt idx="424">
                  <c:v>100.178823459217</c:v>
                </c:pt>
                <c:pt idx="425">
                  <c:v>100.106795533301</c:v>
                </c:pt>
                <c:pt idx="426">
                  <c:v>100.106795533301</c:v>
                </c:pt>
                <c:pt idx="427">
                  <c:v>100.29310175336001</c:v>
                </c:pt>
                <c:pt idx="428">
                  <c:v>100.292923068387</c:v>
                </c:pt>
                <c:pt idx="429">
                  <c:v>100.10787732968799</c:v>
                </c:pt>
                <c:pt idx="430">
                  <c:v>100.10787732968799</c:v>
                </c:pt>
                <c:pt idx="431">
                  <c:v>100.08824160280901</c:v>
                </c:pt>
                <c:pt idx="432">
                  <c:v>99.7912240147717</c:v>
                </c:pt>
                <c:pt idx="433">
                  <c:v>99.7912240147717</c:v>
                </c:pt>
                <c:pt idx="434">
                  <c:v>99.791332263233798</c:v>
                </c:pt>
                <c:pt idx="435">
                  <c:v>100.19846718052</c:v>
                </c:pt>
                <c:pt idx="436">
                  <c:v>100.19846718052</c:v>
                </c:pt>
                <c:pt idx="437">
                  <c:v>100.17546205691799</c:v>
                </c:pt>
                <c:pt idx="438">
                  <c:v>99.831106470815499</c:v>
                </c:pt>
                <c:pt idx="439">
                  <c:v>99.831106470815499</c:v>
                </c:pt>
                <c:pt idx="440">
                  <c:v>99.831234991409204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6B-4DAF-84CA-3836C8DE4F95}"/>
            </c:ext>
          </c:extLst>
        </c:ser>
        <c:ser>
          <c:idx val="1"/>
          <c:order val="1"/>
          <c:spPr>
            <a:ln w="28575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'Fig 17'!$C$2:$C$4</c:f>
              <c:numCache>
                <c:formatCode>General</c:formatCode>
                <c:ptCount val="3"/>
                <c:pt idx="0">
                  <c:v>0</c:v>
                </c:pt>
                <c:pt idx="1">
                  <c:v>50</c:v>
                </c:pt>
                <c:pt idx="2">
                  <c:v>110</c:v>
                </c:pt>
              </c:numCache>
            </c:numRef>
          </c:xVal>
          <c:yVal>
            <c:numRef>
              <c:f>'Fig 17'!$D$2:$D$4</c:f>
              <c:numCache>
                <c:formatCode>General</c:formatCode>
                <c:ptCount val="3"/>
                <c:pt idx="0">
                  <c:v>0</c:v>
                </c:pt>
                <c:pt idx="1">
                  <c:v>50</c:v>
                </c:pt>
                <c:pt idx="2">
                  <c:v>110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6B-4DAF-84CA-3836C8DE4F95}"/>
            </c:ext>
          </c:extLst>
        </c:ser>
        <c:ser>
          <c:idx val="2"/>
          <c:order val="2"/>
          <c:spPr>
            <a:ln w="22225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'Fig 17'!$C$2:$C$4</c:f>
              <c:numCache>
                <c:formatCode>General</c:formatCode>
                <c:ptCount val="3"/>
                <c:pt idx="0">
                  <c:v>0</c:v>
                </c:pt>
                <c:pt idx="1">
                  <c:v>50</c:v>
                </c:pt>
                <c:pt idx="2">
                  <c:v>110</c:v>
                </c:pt>
              </c:numCache>
            </c:numRef>
          </c:xVal>
          <c:yVal>
            <c:numRef>
              <c:f>'Fig 17'!$E$2:$E$4</c:f>
              <c:numCache>
                <c:formatCode>0.000</c:formatCode>
                <c:ptCount val="3"/>
                <c:pt idx="0">
                  <c:v>2.0615528128088303</c:v>
                </c:pt>
                <c:pt idx="1">
                  <c:v>52.061552812808827</c:v>
                </c:pt>
                <c:pt idx="2">
                  <c:v>112.06155281280883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F6B-4DAF-84CA-3836C8DE4F95}"/>
            </c:ext>
          </c:extLst>
        </c:ser>
        <c:ser>
          <c:idx val="3"/>
          <c:order val="3"/>
          <c:spPr>
            <a:ln w="190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'Fig 17'!$C$2:$C$4</c:f>
              <c:numCache>
                <c:formatCode>General</c:formatCode>
                <c:ptCount val="3"/>
                <c:pt idx="0">
                  <c:v>0</c:v>
                </c:pt>
                <c:pt idx="1">
                  <c:v>50</c:v>
                </c:pt>
                <c:pt idx="2">
                  <c:v>110</c:v>
                </c:pt>
              </c:numCache>
            </c:numRef>
          </c:xVal>
          <c:yVal>
            <c:numRef>
              <c:f>'Fig 17'!$F$2:$F$4</c:f>
              <c:numCache>
                <c:formatCode>0.000</c:formatCode>
                <c:ptCount val="3"/>
                <c:pt idx="0">
                  <c:v>-2.0615528128088303</c:v>
                </c:pt>
                <c:pt idx="1">
                  <c:v>47.938447187191173</c:v>
                </c:pt>
                <c:pt idx="2">
                  <c:v>107.93844718719117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F6B-4DAF-84CA-3836C8DE4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7613952"/>
        <c:axId val="297624320"/>
      </c:scatterChart>
      <c:valAx>
        <c:axId val="297613952"/>
        <c:scaling>
          <c:orientation val="minMax"/>
          <c:max val="110"/>
          <c:min val="95"/>
        </c:scaling>
        <c:delete val="0"/>
        <c:axPos val="b"/>
        <c:title>
          <c:tx>
            <c:rich>
              <a:bodyPr/>
              <a:lstStyle/>
              <a:p>
                <a:pPr>
                  <a:defRPr sz="1100" b="0"/>
                </a:pPr>
                <a:r>
                  <a:rPr lang="en-US" sz="1100" b="0"/>
                  <a:t>measured overall OBSI levels (dB)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297624320"/>
        <c:crosses val="autoZero"/>
        <c:crossBetween val="midCat"/>
      </c:valAx>
      <c:valAx>
        <c:axId val="297624320"/>
        <c:scaling>
          <c:orientation val="minMax"/>
          <c:max val="110"/>
          <c:min val="95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0"/>
                </a:pPr>
                <a:r>
                  <a:rPr lang="en-US" sz="1100" b="0"/>
                  <a:t>predicted overall OBSI levels (dB)</a:t>
                </a:r>
              </a:p>
            </c:rich>
          </c:tx>
          <c:layout>
            <c:manualLayout>
              <c:xMode val="edge"/>
              <c:yMode val="edge"/>
              <c:x val="2.9547553093259463E-2"/>
              <c:y val="8.3555987961502709E-2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297613952"/>
        <c:crosses val="autoZero"/>
        <c:crossBetween val="midCat"/>
        <c:majorUnit val="5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6AE41-77DE-4AFF-8ED0-0750420FC571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97A62-A47B-46E8-AF3E-7BE7A5FA4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02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9C934-E730-4CD4-A4C1-87166BFE43B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93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40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4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44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852" indent="-2826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0541" indent="-2261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2758" indent="-2261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4974" indent="-2261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C634B0-2F89-4E6A-B7BA-CF9368614BF3}" type="slidenum">
              <a:rPr lang="en-US" altLang="en-US" smtClean="0"/>
              <a:pPr eaLnBrk="1" hangingPunct="1"/>
              <a:t>48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931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33425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30300" indent="-2254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582738" indent="-2254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33588" indent="-2254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49078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4798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0518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6238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99633AD-0FAF-4644-85DD-2A665633C08B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7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4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42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1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3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3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8BBB-03A0-4E3A-B5C2-710B5E5207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Oval 17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1" name="Oval 20"/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rgbClr val="002060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34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85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E4BA1FE-10DE-4BDF-8024-19CA05A99BF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0FAA43F-CB9D-4C55-B4CB-0AF827AA65EF}" type="datetime1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95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1446A-C264-48AE-B59D-C7F2A33D1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774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556AD-6830-4A21-B47E-A2B3D52DC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170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8EF1B-9D0E-451D-9C13-32136657B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9261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6082C-B5D0-48FB-AB7E-D910F7CBA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9664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2A85-8999-4295-9AD7-B04B1B3B0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946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63E5E-1264-436E-9FA2-A231FA63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2346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91147-03E0-49D0-B2FD-9383E1D1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329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609E48A-33EF-4206-8B8D-391A3CA3BF4C}" type="datetime1">
              <a:rPr lang="en-US" smtClean="0"/>
              <a:t>5/20/2019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50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75CBA-1E26-4037-8C3B-933BEDBE2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269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2C55-30C4-46A4-A54A-686E5CD0A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3568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000">
                <a:ln>
                  <a:noFill/>
                </a:ln>
                <a:solidFill>
                  <a:schemeClr val="tx2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81526"/>
            <a:ext cx="9607353" cy="10668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2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2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9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72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57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1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69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8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Oval 14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Oval 15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Oval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Oval 17"/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72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76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5648326"/>
            <a:ext cx="711200" cy="3714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70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E4BA1FE-10DE-4BDF-8024-19CA05A99BF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0FAA43F-CB9D-4C55-B4CB-0AF827AA65EF}" type="datetime1">
              <a:rPr lang="en-US" smtClean="0"/>
              <a:t>5/20/2019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3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1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6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7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7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23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fld id="{6312813F-7A23-4391-A906-88ECF35C4610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A64A0646-E7BC-4B86-BC5E-5944D265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Lucida Sans Unicode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1" fontAlgn="base" hangingPunct="1">
        <a:spcBef>
          <a:spcPct val="20000"/>
        </a:spcBef>
        <a:spcAft>
          <a:spcPct val="0"/>
        </a:spcAft>
        <a:buClr>
          <a:srgbClr val="084882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1" fontAlgn="base" hangingPunct="1">
        <a:spcBef>
          <a:spcPct val="20000"/>
        </a:spcBef>
        <a:spcAft>
          <a:spcPct val="0"/>
        </a:spcAft>
        <a:buClr>
          <a:srgbClr val="AAB3C8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1" fontAlgn="base" hangingPunct="1">
        <a:spcBef>
          <a:spcPct val="20000"/>
        </a:spcBef>
        <a:spcAft>
          <a:spcPct val="0"/>
        </a:spcAft>
        <a:buClr>
          <a:srgbClr val="FFAA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A03DAE9-CFDA-499F-A0B7-4BC48FFC9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4343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142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16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9331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6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600" kern="1200" spc="-100">
          <a:solidFill>
            <a:srgbClr val="2C3E76"/>
          </a:solidFill>
          <a:latin typeface="Gill Sans MT" panose="020B0502020104020203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ct val="20000"/>
        </a:spcBef>
        <a:spcAft>
          <a:spcPct val="0"/>
        </a:spcAft>
        <a:buClr>
          <a:srgbClr val="8064A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ct val="20000"/>
        </a:spcBef>
        <a:spcAft>
          <a:spcPct val="0"/>
        </a:spcAft>
        <a:buClr>
          <a:srgbClr val="4BACC6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F4B0516-FE24-4C2E-B247-B57E38554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6151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4070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9B723E1-AB02-4CEC-970D-A3264A5C5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7175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47784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9DD0A40-0A5D-4FCC-A871-FD5F340AC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199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18216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779CDDE-7D1E-495B-84B5-0932592D2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223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35341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FB39BEA-0CEF-413D-8261-7B249EED9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0247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8331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42B66CC-880A-440C-9241-32BE38DB8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1271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58264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B855E52-53A0-46CA-866D-2DCD430C4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2295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8433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934" y="152400"/>
            <a:ext cx="115591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050FF96-CB12-4537-8B8B-BDC2A49C4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0521951" y="6605588"/>
            <a:ext cx="1458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85191" tIns="42595" rIns="85191" bIns="42595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Tx/>
              <a:buChar char="•"/>
              <a:defRPr/>
            </a:pPr>
            <a:endParaRPr lang="en-US" sz="800" b="1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3319" name="Picture 7" descr="Ridgeway NCATlogob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9134" y="5865814"/>
            <a:ext cx="193463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34733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file:///D:\Documents\Presentations\2009\2986_001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lib.purdue.edu/jtrp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6869" y="1122363"/>
            <a:ext cx="6331130" cy="2387600"/>
          </a:xfrm>
        </p:spPr>
        <p:txBody>
          <a:bodyPr>
            <a:normAutofit/>
          </a:bodyPr>
          <a:lstStyle/>
          <a:p>
            <a:r>
              <a:rPr lang="en-US" smtClean="0"/>
              <a:t>Reflections on a Career in Asphalt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2628" y="4009050"/>
            <a:ext cx="6662058" cy="1725544"/>
          </a:xfrm>
        </p:spPr>
        <p:txBody>
          <a:bodyPr>
            <a:normAutofit fontScale="70000" lnSpcReduction="20000"/>
          </a:bodyPr>
          <a:lstStyle/>
          <a:p>
            <a:r>
              <a:rPr lang="en-US" sz="5100"/>
              <a:t>Rebecca S. McDaniel, </a:t>
            </a:r>
            <a:endParaRPr lang="en-US" sz="5100" smtClean="0"/>
          </a:p>
          <a:p>
            <a:r>
              <a:rPr lang="en-US" sz="5100" smtClean="0"/>
              <a:t>Gene </a:t>
            </a:r>
            <a:r>
              <a:rPr lang="en-US" sz="5100"/>
              <a:t>Skok Presentation, </a:t>
            </a:r>
            <a:r>
              <a:rPr lang="en-US" sz="5100" smtClean="0"/>
              <a:t>NRRA </a:t>
            </a:r>
          </a:p>
          <a:p>
            <a:r>
              <a:rPr lang="en-US" sz="5100" smtClean="0"/>
              <a:t>May </a:t>
            </a:r>
            <a:r>
              <a:rPr lang="en-US" sz="5100"/>
              <a:t>23, 2019</a:t>
            </a:r>
          </a:p>
          <a:p>
            <a:endParaRPr lang="en-US"/>
          </a:p>
        </p:txBody>
      </p:sp>
      <p:pic>
        <p:nvPicPr>
          <p:cNvPr id="4" name="Content Placeholder 3" descr="P10100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28812"/>
          <a:stretch/>
        </p:blipFill>
        <p:spPr>
          <a:xfrm>
            <a:off x="209006" y="244665"/>
            <a:ext cx="3617431" cy="62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US" altLang="en-US" smtClean="0">
              <a:solidFill>
                <a:schemeClr val="tx2"/>
              </a:solidFill>
            </a:endParaRPr>
          </a:p>
        </p:txBody>
      </p:sp>
      <p:sp>
        <p:nvSpPr>
          <p:cNvPr id="33794" name="Date Placeholder 3"/>
          <p:cNvSpPr>
            <a:spLocks noGrp="1"/>
          </p:cNvSpPr>
          <p:nvPr>
            <p:ph type="dt" sz="half" idx="4294967295"/>
          </p:nvPr>
        </p:nvSpPr>
        <p:spPr bwMode="auto">
          <a:xfrm>
            <a:off x="0" y="6172200"/>
            <a:ext cx="4572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32EF04D3-7061-4296-8412-E49A88A9D9B4}" type="datetime1">
              <a:rPr lang="en-US" altLang="en-US" smtClean="0">
                <a:solidFill>
                  <a:schemeClr val="tx2"/>
                </a:solidFill>
              </a:rPr>
              <a:pPr eaLnBrk="1" hangingPunct="1"/>
              <a:t>5/20/2019</a:t>
            </a:fld>
            <a:endParaRPr lang="en-US" altLang="en-US" smtClean="0">
              <a:solidFill>
                <a:schemeClr val="tx2"/>
              </a:solidFill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 rot="5400000">
            <a:off x="10180638" y="1082675"/>
            <a:ext cx="2011362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fld id="{249C3C9F-36C0-46AE-8613-EE3AD83D15B0}" type="slidenum">
              <a:rPr lang="en-US" altLang="en-US">
                <a:solidFill>
                  <a:srgbClr val="FFFFFF"/>
                </a:solidFill>
              </a:rPr>
              <a:pPr algn="r" eaLnBrk="1" hangingPunct="1"/>
              <a:t>10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3797" name="Picture 6" descr="Accreditation certificat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1" y="0"/>
            <a:ext cx="8899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0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rsmcdani\AppData\Local\Microsoft\Windows\Temporary Internet Files\Content.IE5\44GB7Y9O\MP90043310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19" y="274638"/>
            <a:ext cx="2667347" cy="26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Recycling/Sustainability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4276" y="1417638"/>
            <a:ext cx="7746909" cy="463402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/>
              <a:t>Asphalt pavement is </a:t>
            </a:r>
            <a:r>
              <a:rPr lang="en-US" i="1"/>
              <a:t>the</a:t>
            </a:r>
            <a:r>
              <a:rPr lang="en-US"/>
              <a:t> most widely recycled material in the USA.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/>
              <a:t>Over 80 million tons reclaimed annually.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/>
              <a:t>99+% is reused or recycled.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/>
              <a:t>$2.1+ billion in savings each year.</a:t>
            </a:r>
          </a:p>
          <a:p>
            <a:pPr>
              <a:lnSpc>
                <a:spcPct val="100000"/>
              </a:lnSpc>
            </a:pPr>
            <a:r>
              <a:rPr lang="en-US" smtClean="0"/>
              <a:t>Slag</a:t>
            </a:r>
            <a:r>
              <a:rPr lang="en-US"/>
              <a:t>, shingles, crumb rubber, waste oils, etc.</a:t>
            </a:r>
          </a:p>
          <a:p>
            <a:pPr>
              <a:lnSpc>
                <a:spcPct val="100000"/>
              </a:lnSpc>
            </a:pPr>
            <a:r>
              <a:rPr lang="en-US"/>
              <a:t>Warm mix asphalt can lower fuel usage/emissions (1/3 of mixes).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9372600" cy="990600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Recycling/Sustainability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en-US" sz="3500" i="1" smtClean="0"/>
              <a:t>Incorporation </a:t>
            </a:r>
            <a:r>
              <a:rPr lang="en-US" altLang="en-US" sz="3500" i="1"/>
              <a:t>of Reclaimed Asphalt Pavement in the Superpave </a:t>
            </a:r>
            <a:r>
              <a:rPr lang="en-US" altLang="en-US" sz="3500" i="1" smtClean="0"/>
              <a:t>System</a:t>
            </a:r>
          </a:p>
          <a:p>
            <a:pPr lvl="1">
              <a:lnSpc>
                <a:spcPct val="100000"/>
              </a:lnSpc>
            </a:pPr>
            <a:r>
              <a:rPr lang="en-US" altLang="en-US" sz="3000" smtClean="0"/>
              <a:t>National study with Asphalt Institute.</a:t>
            </a:r>
          </a:p>
          <a:p>
            <a:pPr lvl="1">
              <a:lnSpc>
                <a:spcPct val="100000"/>
              </a:lnSpc>
            </a:pPr>
            <a:r>
              <a:rPr lang="en-US" altLang="en-US" sz="3000" smtClean="0"/>
              <a:t>How to include RAP in Superpave mix </a:t>
            </a:r>
            <a:r>
              <a:rPr lang="en-US" altLang="en-US" sz="3000" smtClean="0"/>
              <a:t>designs.</a:t>
            </a:r>
            <a:endParaRPr lang="en-US" altLang="en-US" sz="3000" smtClean="0"/>
          </a:p>
          <a:p>
            <a:pPr lvl="1">
              <a:lnSpc>
                <a:spcPct val="100000"/>
              </a:lnSpc>
            </a:pPr>
            <a:r>
              <a:rPr lang="en-US" altLang="en-US" sz="3000" smtClean="0"/>
              <a:t>Showed that RAP could be used up to 20 to 40% with appropriate changes to material selection and proper mix design.</a:t>
            </a:r>
          </a:p>
          <a:p>
            <a:pPr lvl="1">
              <a:lnSpc>
                <a:spcPct val="100000"/>
              </a:lnSpc>
            </a:pPr>
            <a:r>
              <a:rPr lang="en-US" altLang="en-US" sz="3000" smtClean="0"/>
              <a:t>RAP mixes can perform as well as virgin mixes given proper attention to design and construction.</a:t>
            </a:r>
          </a:p>
          <a:p>
            <a:pPr>
              <a:lnSpc>
                <a:spcPct val="100000"/>
              </a:lnSpc>
            </a:pPr>
            <a:r>
              <a:rPr lang="en-US" altLang="en-US" sz="3500"/>
              <a:t>C</a:t>
            </a:r>
            <a:r>
              <a:rPr lang="en-US" altLang="en-US" sz="3500" smtClean="0"/>
              <a:t>hanges in </a:t>
            </a:r>
            <a:r>
              <a:rPr lang="en-US" altLang="en-US" sz="3500" smtClean="0"/>
              <a:t>2 </a:t>
            </a:r>
            <a:r>
              <a:rPr lang="en-US" altLang="en-US" sz="3500" smtClean="0"/>
              <a:t>+ </a:t>
            </a:r>
            <a:r>
              <a:rPr lang="en-US" altLang="en-US" sz="3500" smtClean="0"/>
              <a:t>1 new </a:t>
            </a:r>
            <a:r>
              <a:rPr lang="en-US" altLang="en-US" sz="3500" smtClean="0"/>
              <a:t>AASHTO standards in 2001 still used today.</a:t>
            </a:r>
          </a:p>
          <a:p>
            <a:pPr lvl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2778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88548"/>
            <a:ext cx="8001000" cy="990600"/>
          </a:xfrm>
        </p:spPr>
        <p:txBody>
          <a:bodyPr/>
          <a:lstStyle/>
          <a:p>
            <a:r>
              <a:rPr lang="en-US" smtClean="0"/>
              <a:t>RAP Recycled into New Mixes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437648"/>
              </p:ext>
            </p:extLst>
          </p:nvPr>
        </p:nvGraphicFramePr>
        <p:xfrm>
          <a:off x="2057400" y="1143000"/>
          <a:ext cx="8001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76854" y="5571392"/>
            <a:ext cx="784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National average RAP content = 20.5% </a:t>
            </a:r>
          </a:p>
          <a:p>
            <a:pPr algn="ctr"/>
            <a:r>
              <a:rPr lang="en-US" sz="2200"/>
              <a:t>(Source: NAPA 2016)</a:t>
            </a:r>
          </a:p>
        </p:txBody>
      </p:sp>
    </p:spTree>
    <p:extLst>
      <p:ext uri="{BB962C8B-B14F-4D97-AF65-F5344CB8AC3E}">
        <p14:creationId xmlns:p14="http://schemas.microsoft.com/office/powerpoint/2010/main" val="16410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7467600" cy="990600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Recycling/Sustainability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474177"/>
            <a:ext cx="10108276" cy="4876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i="1" smtClean="0"/>
              <a:t>Use of RAP under Superpave Specifications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Regional Pooled Fund Project – 11 states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National </a:t>
            </a:r>
            <a:r>
              <a:rPr lang="en-US" sz="2800" smtClean="0"/>
              <a:t>guidelines work with typical Midwestern materials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i="1" smtClean="0"/>
              <a:t>Evaluation of Reclaimed Asphalt Pavement for Surface Mixtures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Effects of RAP with unknown properties on surface friction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RAP can be used if blended with quality virgin aggregates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i="1"/>
              <a:t>Investigation of Low and High Temperature Properties of Plant-Produced RAP </a:t>
            </a:r>
            <a:r>
              <a:rPr lang="en-US" sz="3200" i="1" smtClean="0"/>
              <a:t>Mixtures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Expanded research from lab to plant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739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01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7659" y="889461"/>
            <a:ext cx="62544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FFFF00"/>
                </a:solidFill>
              </a:rPr>
              <a:t>Materials and Mixtures</a:t>
            </a:r>
          </a:p>
          <a:p>
            <a:endParaRPr lang="en-US" sz="3200" b="1" i="1">
              <a:solidFill>
                <a:srgbClr val="FFFF00"/>
              </a:solidFill>
            </a:endParaRPr>
          </a:p>
          <a:p>
            <a:r>
              <a:rPr lang="en-US" sz="3200" b="1" i="1" smtClean="0">
                <a:solidFill>
                  <a:srgbClr val="FFFF00"/>
                </a:solidFill>
              </a:rPr>
              <a:t>Need to improve asphalt durability!</a:t>
            </a:r>
            <a:endParaRPr lang="en-US" sz="3200" b="1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1013254" y="25400"/>
            <a:ext cx="8511746" cy="1143000"/>
          </a:xfrm>
        </p:spPr>
        <p:txBody>
          <a:bodyPr/>
          <a:lstStyle/>
          <a:p>
            <a:pPr defTabSz="914363">
              <a:defRPr/>
            </a:pPr>
            <a:r>
              <a:t>Impact of High Voids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260389" y="1905000"/>
            <a:ext cx="4683211" cy="3886200"/>
          </a:xfrm>
        </p:spPr>
        <p:txBody>
          <a:bodyPr rtlCol="0"/>
          <a:lstStyle/>
          <a:p>
            <a:pPr algn="ctr" defTabSz="914363"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Raveling increases as air content increases.</a:t>
            </a:r>
          </a:p>
          <a:p>
            <a:pPr algn="ctr" defTabSz="914363"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 defTabSz="914363"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Service life reduced about 10% for each 1% air voids over 7%!</a:t>
            </a:r>
          </a:p>
          <a:p>
            <a:pPr algn="ctr" defTabSz="914363"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593878"/>
              </p:ext>
            </p:extLst>
          </p:nvPr>
        </p:nvGraphicFramePr>
        <p:xfrm>
          <a:off x="6019800" y="614887"/>
          <a:ext cx="4755292" cy="60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4" imgW="3326760" imgH="4271400" progId="AcroExch.Document.7">
                  <p:link updateAutomatic="1"/>
                </p:oleObj>
              </mc:Choice>
              <mc:Fallback>
                <p:oleObj name="Acrobat Document" r:id="rId4" imgW="3326760" imgH="4271400" progId="AcroExch.Document.7">
                  <p:link updateAutomatic="1"/>
                  <p:pic>
                    <p:nvPicPr>
                      <p:cNvPr id="18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614887"/>
                        <a:ext cx="4755292" cy="60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785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2" y="274638"/>
            <a:ext cx="8204199" cy="868362"/>
          </a:xfrm>
        </p:spPr>
        <p:txBody>
          <a:bodyPr>
            <a:normAutofit/>
          </a:bodyPr>
          <a:lstStyle/>
          <a:p>
            <a:r>
              <a:rPr lang="en-US" cap="small" dirty="0" smtClean="0"/>
              <a:t>NCAT Study </a:t>
            </a:r>
            <a:r>
              <a:rPr lang="en-US" sz="2800" dirty="0"/>
              <a:t>(Report 03-02, </a:t>
            </a:r>
            <a:r>
              <a:rPr lang="en-US" sz="2800" dirty="0" err="1"/>
              <a:t>Mallick</a:t>
            </a:r>
            <a:r>
              <a:rPr lang="en-US" sz="2800" dirty="0"/>
              <a:t> et al.)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fld id="{D4C94BA7-0674-4FAF-82B7-75F9DED412A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21" y="1682618"/>
            <a:ext cx="8072581" cy="492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8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328" y="533400"/>
            <a:ext cx="8334473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mtClean="0"/>
              <a:t>Indiana’s Approach – Superpave5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968" y="1752600"/>
            <a:ext cx="10058400" cy="400066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/>
              <a:t>Reduce air </a:t>
            </a:r>
            <a:r>
              <a:rPr lang="en-US" sz="3200" dirty="0"/>
              <a:t>voids in field to reduce permeability, improve durability without sacrificing rutting resistance.</a:t>
            </a:r>
          </a:p>
          <a:p>
            <a:pPr>
              <a:defRPr/>
            </a:pPr>
            <a:r>
              <a:rPr lang="en-US" sz="3200" dirty="0"/>
              <a:t>Design mixes at 5% air voids.</a:t>
            </a:r>
          </a:p>
          <a:p>
            <a:pPr>
              <a:defRPr/>
            </a:pPr>
            <a:r>
              <a:rPr lang="en-US" sz="3200" dirty="0"/>
              <a:t>Keep effective binder content constant for durability.</a:t>
            </a:r>
          </a:p>
          <a:p>
            <a:pPr>
              <a:defRPr/>
            </a:pPr>
            <a:r>
              <a:rPr lang="en-US" sz="3200" i="1"/>
              <a:t>Then </a:t>
            </a:r>
            <a:r>
              <a:rPr lang="en-US" sz="3200" i="1" dirty="0"/>
              <a:t>compact to 5% air voids in the </a:t>
            </a:r>
            <a:r>
              <a:rPr lang="en-US" sz="3200" i="1"/>
              <a:t>field</a:t>
            </a:r>
            <a:r>
              <a:rPr lang="en-US" sz="3200"/>
              <a:t>.</a:t>
            </a:r>
          </a:p>
          <a:p>
            <a:pPr>
              <a:defRPr/>
            </a:pPr>
            <a:endParaRPr lang="en-US" sz="3200"/>
          </a:p>
          <a:p>
            <a:pPr>
              <a:defRPr/>
            </a:pPr>
            <a:r>
              <a:rPr lang="en-US" sz="3200"/>
              <a:t>Based on French design method.</a:t>
            </a:r>
            <a:endParaRPr lang="en-US" sz="3200" dirty="0"/>
          </a:p>
          <a:p>
            <a:pPr>
              <a:defRPr/>
            </a:pP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7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8458200" cy="1066800"/>
          </a:xfrm>
        </p:spPr>
        <p:txBody>
          <a:bodyPr>
            <a:normAutofit/>
          </a:bodyPr>
          <a:lstStyle/>
          <a:p>
            <a:r>
              <a:rPr lang="en-US" dirty="0"/>
              <a:t>Optimizing Mixture Compaction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07" y="1719073"/>
            <a:ext cx="9725891" cy="4681729"/>
          </a:xfrm>
        </p:spPr>
        <p:txBody>
          <a:bodyPr>
            <a:normAutofit/>
          </a:bodyPr>
          <a:lstStyle/>
          <a:p>
            <a:r>
              <a:rPr lang="en-US" sz="3200" dirty="0"/>
              <a:t>With same </a:t>
            </a:r>
            <a:r>
              <a:rPr lang="en-US" sz="3200"/>
              <a:t>aggregate </a:t>
            </a:r>
            <a:r>
              <a:rPr lang="en-US" sz="3200" smtClean="0"/>
              <a:t>stockpiles. </a:t>
            </a:r>
            <a:endParaRPr lang="en-US" sz="3200" dirty="0"/>
          </a:p>
          <a:p>
            <a:pPr lvl="1"/>
            <a:r>
              <a:rPr lang="en-US" sz="2800" dirty="0" smtClean="0"/>
              <a:t>Same crushed faces, FAA and hardness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Decreasing gyrations</a:t>
            </a:r>
            <a:r>
              <a:rPr lang="en-US" sz="3200" dirty="0" smtClean="0"/>
              <a:t>→ </a:t>
            </a:r>
          </a:p>
          <a:p>
            <a:pPr lvl="1"/>
            <a:r>
              <a:rPr lang="en-US" sz="2800" dirty="0" smtClean="0"/>
              <a:t>Change </a:t>
            </a:r>
            <a:r>
              <a:rPr lang="en-US" sz="2800" smtClean="0"/>
              <a:t>in gradation and proportions,</a:t>
            </a:r>
            <a:endParaRPr lang="en-US" sz="2800" dirty="0" smtClean="0"/>
          </a:p>
          <a:p>
            <a:pPr lvl="1"/>
            <a:r>
              <a:rPr lang="en-US" sz="2800" dirty="0" smtClean="0"/>
              <a:t>Lower mix stiffness </a:t>
            </a:r>
            <a:r>
              <a:rPr lang="en-US" sz="2800" smtClean="0"/>
              <a:t>in lab,</a:t>
            </a:r>
            <a:endParaRPr lang="en-US" sz="2800" dirty="0" smtClean="0"/>
          </a:p>
          <a:p>
            <a:pPr lvl="1"/>
            <a:r>
              <a:rPr lang="en-US" sz="2800" dirty="0" smtClean="0"/>
              <a:t>Easier compaction </a:t>
            </a:r>
            <a:r>
              <a:rPr lang="en-US" sz="2800" smtClean="0"/>
              <a:t>in field.</a:t>
            </a:r>
            <a:endParaRPr lang="en-US" sz="2800" dirty="0" smtClean="0"/>
          </a:p>
          <a:p>
            <a:pPr>
              <a:spcBef>
                <a:spcPts val="1200"/>
              </a:spcBef>
            </a:pPr>
            <a:r>
              <a:rPr lang="en-US" sz="3200" dirty="0"/>
              <a:t>Need equal or better final mechanical properties to prevent </a:t>
            </a:r>
            <a:r>
              <a:rPr lang="en-US" sz="3200"/>
              <a:t>traffic </a:t>
            </a:r>
            <a:r>
              <a:rPr lang="en-US" sz="3200" smtClean="0"/>
              <a:t>densification.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90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Reflections on Gene Skok</a:t>
            </a:r>
            <a:endParaRPr lang="en-US"/>
          </a:p>
        </p:txBody>
      </p:sp>
      <p:pic>
        <p:nvPicPr>
          <p:cNvPr id="7" name="Content Placeholder 7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" y="1971684"/>
            <a:ext cx="3972339" cy="28678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05063" y="1971684"/>
            <a:ext cx="7252063" cy="4627426"/>
          </a:xfrm>
        </p:spPr>
        <p:txBody>
          <a:bodyPr>
            <a:normAutofit/>
          </a:bodyPr>
          <a:lstStyle/>
          <a:p>
            <a:r>
              <a:rPr lang="en-US" smtClean="0"/>
              <a:t>44 years as Secretary-Treasurer of AAPT</a:t>
            </a:r>
          </a:p>
          <a:p>
            <a:r>
              <a:rPr lang="en-US" smtClean="0"/>
              <a:t>Retirement in 2013</a:t>
            </a:r>
          </a:p>
          <a:p>
            <a:r>
              <a:rPr lang="en-US" smtClean="0"/>
              <a:t>Scrapbook comments</a:t>
            </a:r>
          </a:p>
          <a:p>
            <a:pPr lvl="1"/>
            <a:r>
              <a:rPr lang="en-US" i="1" smtClean="0"/>
              <a:t>Heart and soul of AAPT</a:t>
            </a:r>
          </a:p>
          <a:p>
            <a:pPr lvl="1"/>
            <a:r>
              <a:rPr lang="en-US" i="1" smtClean="0"/>
              <a:t>Icon, mainstay, role model</a:t>
            </a:r>
          </a:p>
          <a:p>
            <a:pPr lvl="1"/>
            <a:r>
              <a:rPr lang="en-US" i="1" smtClean="0"/>
              <a:t>Welcoming, caring, unassuming, warm</a:t>
            </a:r>
          </a:p>
          <a:p>
            <a:pPr lvl="1"/>
            <a:r>
              <a:rPr lang="en-US" i="1" smtClean="0"/>
              <a:t>Dedication, service, guidance, leadership</a:t>
            </a:r>
          </a:p>
          <a:p>
            <a:pPr lvl="1"/>
            <a:r>
              <a:rPr lang="en-US" i="1" smtClean="0"/>
              <a:t>Lifelong friends</a:t>
            </a:r>
          </a:p>
          <a:p>
            <a:pPr lvl="1"/>
            <a:r>
              <a:rPr lang="en-US" smtClean="0"/>
              <a:t>Huge impact on young </a:t>
            </a:r>
            <a:r>
              <a:rPr lang="en-US" smtClean="0"/>
              <a:t>engineers, </a:t>
            </a:r>
            <a:r>
              <a:rPr lang="en-US" smtClean="0"/>
              <a:t>new </a:t>
            </a:r>
            <a:r>
              <a:rPr lang="en-US" smtClean="0"/>
              <a:t>members </a:t>
            </a:r>
            <a:endParaRPr lang="en-US" smtClean="0"/>
          </a:p>
          <a:p>
            <a:pPr lvl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64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533400"/>
            <a:ext cx="64770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Experimental Matrix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423708"/>
              </p:ext>
            </p:extLst>
          </p:nvPr>
        </p:nvGraphicFramePr>
        <p:xfrm>
          <a:off x="2362200" y="1531690"/>
          <a:ext cx="7467600" cy="5014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0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Traffic Level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No of Gyrations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Mixture Type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0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9.5 mm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19.0 mm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009"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3 – 10 million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30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X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00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50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X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00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70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X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71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100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Franklin Gothic Book" pitchFamily="34" charset="0"/>
                        </a:rPr>
                        <a:t>*</a:t>
                      </a:r>
                      <a:endParaRPr lang="en-US" sz="32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009"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10</a:t>
                      </a:r>
                      <a:r>
                        <a:rPr lang="en-US" sz="2800" baseline="0" dirty="0" smtClean="0">
                          <a:latin typeface="Franklin Gothic Book" pitchFamily="34" charset="0"/>
                        </a:rPr>
                        <a:t> – 30 million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30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X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X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00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50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X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X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00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70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--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X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00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100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*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Franklin Gothic Book" pitchFamily="34" charset="0"/>
                        </a:rPr>
                        <a:t>*</a:t>
                      </a:r>
                      <a:endParaRPr lang="en-US" sz="2800" dirty="0">
                        <a:latin typeface="Franklin Gothic Book" pitchFamily="34" charset="0"/>
                      </a:endParaRPr>
                    </a:p>
                  </a:txBody>
                  <a:tcPr marL="68580" marR="68580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2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8077200" cy="990600"/>
          </a:xfrm>
        </p:spPr>
        <p:txBody>
          <a:bodyPr>
            <a:normAutofit/>
          </a:bodyPr>
          <a:lstStyle/>
          <a:p>
            <a:r>
              <a:rPr lang="en-US" dirty="0"/>
              <a:t>Lab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With changes in gradation, mixes can be designed at 5% air voids in the lab</a:t>
            </a:r>
          </a:p>
          <a:p>
            <a:pPr>
              <a:spcAft>
                <a:spcPts val="1200"/>
              </a:spcAft>
            </a:pPr>
            <a:r>
              <a:rPr lang="en-US" dirty="0"/>
              <a:t>Re-designed mixes at 5% air can have higher </a:t>
            </a:r>
            <a:r>
              <a:rPr lang="en-US" dirty="0" err="1"/>
              <a:t>stiffnesses</a:t>
            </a:r>
            <a:r>
              <a:rPr lang="en-US" dirty="0"/>
              <a:t> and higher rut resistance than mixes designed at 4% air and compacted to 7% air</a:t>
            </a:r>
          </a:p>
          <a:p>
            <a:pPr>
              <a:spcAft>
                <a:spcPts val="1200"/>
              </a:spcAft>
            </a:pPr>
            <a:r>
              <a:rPr lang="en-US"/>
              <a:t>Concept </a:t>
            </a:r>
            <a:r>
              <a:rPr lang="en-US" smtClean="0"/>
              <a:t>looked </a:t>
            </a:r>
            <a:r>
              <a:rPr lang="en-US" dirty="0"/>
              <a:t>promising</a:t>
            </a:r>
          </a:p>
          <a:p>
            <a:pPr>
              <a:spcAft>
                <a:spcPts val="1200"/>
              </a:spcAft>
            </a:pPr>
            <a:r>
              <a:rPr lang="en-US"/>
              <a:t>Field </a:t>
            </a:r>
            <a:r>
              <a:rPr lang="en-US" smtClean="0"/>
              <a:t>trials </a:t>
            </a:r>
            <a:r>
              <a:rPr lang="en-US" dirty="0"/>
              <a:t>recommended and identified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25200" y="0"/>
            <a:ext cx="1066800" cy="32861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Spoiler Alert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smtClean="0"/>
              <a:t>Three field trials in 2013 to 2016; ~12 in 2018</a:t>
            </a:r>
          </a:p>
          <a:p>
            <a:r>
              <a:rPr lang="en-US" altLang="en-US" smtClean="0"/>
              <a:t>Possible </a:t>
            </a:r>
            <a:r>
              <a:rPr lang="en-US" altLang="en-US"/>
              <a:t>to design mixes at 5% air voids and maintain effective binder using mostly the same materials.</a:t>
            </a:r>
          </a:p>
          <a:p>
            <a:r>
              <a:rPr lang="en-US" altLang="en-US"/>
              <a:t>Properties equal to or better than conventional designs.</a:t>
            </a:r>
          </a:p>
          <a:p>
            <a:r>
              <a:rPr lang="en-US" altLang="en-US"/>
              <a:t>50 gyrations seems reasonable for most mixes.</a:t>
            </a:r>
          </a:p>
          <a:p>
            <a:r>
              <a:rPr lang="en-US" altLang="en-US"/>
              <a:t>Mixes designed at 5% air in lab can be compacted to 5% in the field </a:t>
            </a:r>
            <a:r>
              <a:rPr lang="en-US" altLang="en-US" i="1"/>
              <a:t>with minimal to no changes </a:t>
            </a:r>
            <a:r>
              <a:rPr lang="en-US" altLang="en-US"/>
              <a:t>in compaction process.</a:t>
            </a:r>
          </a:p>
          <a:p>
            <a:r>
              <a:rPr lang="en-US" altLang="en-US"/>
              <a:t>Potential 2-3 years additional life; $20-30 million savings a year.</a:t>
            </a:r>
          </a:p>
          <a:p>
            <a:endParaRPr lang="en-US" alt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443" y="570471"/>
            <a:ext cx="7579488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FHWA Enhanced Density Initiative</a:t>
            </a:r>
            <a:endParaRPr lang="en-US" dirty="0"/>
          </a:p>
        </p:txBody>
      </p:sp>
      <p:pic>
        <p:nvPicPr>
          <p:cNvPr id="4" name="Content Placeholder 3" descr="C:\Users\Miguel\Pictures\richmond\day 1\20161110_10531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0159" y="1946366"/>
            <a:ext cx="8634549" cy="3905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43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533400"/>
            <a:ext cx="6400800" cy="990600"/>
          </a:xfrm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82" y="1752600"/>
            <a:ext cx="5172363" cy="3962400"/>
          </a:xfrm>
        </p:spPr>
        <p:txBody>
          <a:bodyPr>
            <a:normAutofit/>
          </a:bodyPr>
          <a:lstStyle/>
          <a:p>
            <a:r>
              <a:rPr lang="en-US"/>
              <a:t>O</a:t>
            </a:r>
            <a:r>
              <a:rPr lang="en-US" smtClean="0"/>
              <a:t>ptional </a:t>
            </a:r>
            <a:r>
              <a:rPr lang="en-US" smtClean="0"/>
              <a:t>in 2019</a:t>
            </a:r>
          </a:p>
          <a:p>
            <a:r>
              <a:rPr lang="en-US" smtClean="0"/>
              <a:t>About 1/3 of mix designs submitted were at 5</a:t>
            </a:r>
            <a:r>
              <a:rPr lang="en-US" smtClean="0"/>
              <a:t>%</a:t>
            </a:r>
          </a:p>
          <a:p>
            <a:pPr lvl="1"/>
            <a:r>
              <a:rPr lang="en-US" smtClean="0"/>
              <a:t>Superpave4 ±92.6%</a:t>
            </a:r>
          </a:p>
          <a:p>
            <a:pPr lvl="1"/>
            <a:r>
              <a:rPr lang="en-US" smtClean="0"/>
              <a:t>Superpave5 ±94.2%</a:t>
            </a:r>
            <a:endParaRPr lang="en-US" dirty="0" smtClean="0"/>
          </a:p>
          <a:p>
            <a:r>
              <a:rPr lang="en-US" smtClean="0"/>
              <a:t>Mandatory in September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545" y="1752600"/>
            <a:ext cx="5288777" cy="43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Surface Characteristics</a:t>
            </a:r>
            <a:endParaRPr lang="en-US"/>
          </a:p>
        </p:txBody>
      </p:sp>
      <p:pic>
        <p:nvPicPr>
          <p:cNvPr id="5" name="Picture 4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" b="1411"/>
          <a:stretch>
            <a:fillRect/>
          </a:stretch>
        </p:blipFill>
        <p:spPr bwMode="auto">
          <a:xfrm>
            <a:off x="2252610" y="1546966"/>
            <a:ext cx="7446348" cy="366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7107" y="5560121"/>
            <a:ext cx="401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smtClean="0"/>
              <a:t>Friction, Texture</a:t>
            </a:r>
            <a:endParaRPr lang="en-US" sz="3600" i="1"/>
          </a:p>
        </p:txBody>
      </p:sp>
    </p:spTree>
    <p:extLst>
      <p:ext uri="{BB962C8B-B14F-4D97-AF65-F5344CB8AC3E}">
        <p14:creationId xmlns:p14="http://schemas.microsoft.com/office/powerpoint/2010/main" val="13869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347472"/>
            <a:ext cx="8923867" cy="990600"/>
          </a:xfrm>
        </p:spPr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933" y="1371603"/>
            <a:ext cx="9482667" cy="4373563"/>
          </a:xfrm>
        </p:spPr>
        <p:txBody>
          <a:bodyPr>
            <a:no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10000"/>
            </a:pPr>
            <a:r>
              <a:rPr lang="en-US" sz="3200"/>
              <a:t>Have historical data on known </a:t>
            </a:r>
            <a:r>
              <a:rPr lang="en-US" sz="3200" smtClean="0"/>
              <a:t>aggregates.</a:t>
            </a:r>
            <a:endParaRPr lang="en-US" sz="3200"/>
          </a:p>
          <a:p>
            <a:pPr>
              <a:buClr>
                <a:schemeClr val="tx2">
                  <a:lumMod val="75000"/>
                </a:schemeClr>
              </a:buClr>
              <a:buSzPct val="110000"/>
            </a:pPr>
            <a:r>
              <a:rPr lang="en-US" sz="3200"/>
              <a:t>But, mix design or production issues can still result in low friction.</a:t>
            </a:r>
          </a:p>
          <a:p>
            <a:pPr>
              <a:buClr>
                <a:schemeClr val="tx2">
                  <a:lumMod val="75000"/>
                </a:schemeClr>
              </a:buClr>
              <a:buSzPct val="110000"/>
            </a:pPr>
            <a:r>
              <a:rPr lang="en-US" sz="3200"/>
              <a:t>Adequate friction can also be provided using some marginal materials when blended with good ones</a:t>
            </a:r>
            <a:r>
              <a:rPr lang="en-US" sz="3200" smtClean="0"/>
              <a:t>.</a:t>
            </a:r>
          </a:p>
          <a:p>
            <a:pPr lvl="1">
              <a:buClr>
                <a:schemeClr val="tx2">
                  <a:lumMod val="75000"/>
                </a:schemeClr>
              </a:buClr>
              <a:buSzPct val="110000"/>
            </a:pPr>
            <a:r>
              <a:rPr lang="en-US" sz="2800" smtClean="0"/>
              <a:t>Developed ITM 221 in 2015</a:t>
            </a:r>
            <a:endParaRPr lang="en-US" sz="2800"/>
          </a:p>
          <a:p>
            <a:pPr>
              <a:buClr>
                <a:schemeClr val="tx2">
                  <a:lumMod val="75000"/>
                </a:schemeClr>
              </a:buClr>
              <a:buSzPct val="110000"/>
            </a:pPr>
            <a:r>
              <a:rPr lang="en-US" sz="3200"/>
              <a:t>Can we test mixtures at design or during/after construction to estimate performance</a:t>
            </a:r>
            <a:r>
              <a:rPr lang="en-US" sz="3200" smtClean="0"/>
              <a:t>?</a:t>
            </a:r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1507" name="Group 1"/>
          <p:cNvGrpSpPr>
            <a:grpSpLocks/>
          </p:cNvGrpSpPr>
          <p:nvPr/>
        </p:nvGrpSpPr>
        <p:grpSpPr bwMode="auto">
          <a:xfrm>
            <a:off x="1981200" y="152400"/>
            <a:ext cx="8305800" cy="6705600"/>
            <a:chOff x="2145" y="9950"/>
            <a:chExt cx="8640" cy="7125"/>
          </a:xfrm>
        </p:grpSpPr>
        <p:grpSp>
          <p:nvGrpSpPr>
            <p:cNvPr id="21508" name="Group 7"/>
            <p:cNvGrpSpPr>
              <a:grpSpLocks/>
            </p:cNvGrpSpPr>
            <p:nvPr/>
          </p:nvGrpSpPr>
          <p:grpSpPr bwMode="auto">
            <a:xfrm>
              <a:off x="2145" y="9950"/>
              <a:ext cx="8640" cy="7125"/>
              <a:chOff x="2145" y="9950"/>
              <a:chExt cx="8640" cy="7125"/>
            </a:xfrm>
          </p:grpSpPr>
          <p:pic>
            <p:nvPicPr>
              <p:cNvPr id="21514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lum bright="8000" contras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7"/>
              <a:stretch>
                <a:fillRect/>
              </a:stretch>
            </p:blipFill>
            <p:spPr bwMode="auto">
              <a:xfrm>
                <a:off x="2145" y="9950"/>
                <a:ext cx="4296" cy="3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lum brigh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"/>
              <a:stretch>
                <a:fillRect/>
              </a:stretch>
            </p:blipFill>
            <p:spPr bwMode="auto">
              <a:xfrm>
                <a:off x="6516" y="9950"/>
                <a:ext cx="4269" cy="3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6" name="Picture 9"/>
              <p:cNvPicPr>
                <a:picLocks noChangeAspect="1" noChangeArrowheads="1"/>
              </p:cNvPicPr>
              <p:nvPr/>
            </p:nvPicPr>
            <p:blipFill>
              <a:blip r:embed="rId5">
                <a:lum bright="2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4"/>
              <a:stretch>
                <a:fillRect/>
              </a:stretch>
            </p:blipFill>
            <p:spPr bwMode="auto">
              <a:xfrm>
                <a:off x="2156" y="13138"/>
                <a:ext cx="4796" cy="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7" name="Picture 8"/>
              <p:cNvPicPr>
                <a:picLocks noChangeAspect="1" noChangeArrowheads="1"/>
              </p:cNvPicPr>
              <p:nvPr/>
            </p:nvPicPr>
            <p:blipFill>
              <a:blip r:embed="rId6">
                <a:lum bright="4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69"/>
              <a:stretch>
                <a:fillRect/>
              </a:stretch>
            </p:blipFill>
            <p:spPr bwMode="auto">
              <a:xfrm>
                <a:off x="7050" y="13146"/>
                <a:ext cx="3731" cy="3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09" name="Group 2"/>
            <p:cNvGrpSpPr>
              <a:grpSpLocks/>
            </p:cNvGrpSpPr>
            <p:nvPr/>
          </p:nvGrpSpPr>
          <p:grpSpPr bwMode="auto">
            <a:xfrm>
              <a:off x="5761" y="12480"/>
              <a:ext cx="1889" cy="1095"/>
              <a:chOff x="5761" y="12480"/>
              <a:chExt cx="1889" cy="1095"/>
            </a:xfrm>
          </p:grpSpPr>
          <p:sp>
            <p:nvSpPr>
              <p:cNvPr id="21510" name="Text Box 6"/>
              <p:cNvSpPr txBox="1">
                <a:spLocks noChangeArrowheads="1"/>
              </p:cNvSpPr>
              <p:nvPr/>
            </p:nvSpPr>
            <p:spPr bwMode="auto">
              <a:xfrm>
                <a:off x="5761" y="12480"/>
                <a:ext cx="644" cy="48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400" b="1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(a)</a:t>
                </a:r>
                <a:endParaRPr lang="en-US" altLang="en-US"/>
              </a:p>
            </p:txBody>
          </p:sp>
          <p:sp>
            <p:nvSpPr>
              <p:cNvPr id="21511" name="Text Box 5"/>
              <p:cNvSpPr txBox="1">
                <a:spLocks noChangeArrowheads="1"/>
              </p:cNvSpPr>
              <p:nvPr/>
            </p:nvSpPr>
            <p:spPr bwMode="auto">
              <a:xfrm>
                <a:off x="6586" y="12510"/>
                <a:ext cx="644" cy="48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400" b="1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(b)</a:t>
                </a:r>
                <a:endParaRPr lang="en-US" altLang="en-US"/>
              </a:p>
            </p:txBody>
          </p:sp>
          <p:sp>
            <p:nvSpPr>
              <p:cNvPr id="21512" name="Text Box 4"/>
              <p:cNvSpPr txBox="1">
                <a:spLocks noChangeArrowheads="1"/>
              </p:cNvSpPr>
              <p:nvPr/>
            </p:nvSpPr>
            <p:spPr bwMode="auto">
              <a:xfrm>
                <a:off x="6361" y="13065"/>
                <a:ext cx="644" cy="48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400" b="1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(c)</a:t>
                </a:r>
                <a:endParaRPr lang="en-US" altLang="en-US"/>
              </a:p>
            </p:txBody>
          </p:sp>
          <p:sp>
            <p:nvSpPr>
              <p:cNvPr id="21513" name="Text Box 3"/>
              <p:cNvSpPr txBox="1">
                <a:spLocks noChangeArrowheads="1"/>
              </p:cNvSpPr>
              <p:nvPr/>
            </p:nvSpPr>
            <p:spPr bwMode="auto">
              <a:xfrm>
                <a:off x="7006" y="13095"/>
                <a:ext cx="644" cy="48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400" b="1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(d)</a:t>
                </a:r>
                <a:endParaRPr lang="en-US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37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IMG_7089_sm"/>
          <p:cNvPicPr>
            <a:picLocks noChangeAspect="1" noChangeArrowheads="1"/>
          </p:cNvPicPr>
          <p:nvPr/>
        </p:nvPicPr>
        <p:blipFill>
          <a:blip r:embed="rId3">
            <a:lum bright="2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46193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74682"/>
            <a:ext cx="6670519" cy="463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0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03779" y="147955"/>
            <a:ext cx="7620000" cy="6573520"/>
            <a:chOff x="2271" y="5240"/>
            <a:chExt cx="6494" cy="63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271" y="5240"/>
              <a:ext cx="6494" cy="6398"/>
              <a:chOff x="2271" y="5240"/>
              <a:chExt cx="6494" cy="6398"/>
            </a:xfrm>
          </p:grpSpPr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2271" y="5240"/>
                <a:ext cx="6494" cy="6398"/>
                <a:chOff x="3086" y="5919"/>
                <a:chExt cx="6494" cy="6398"/>
              </a:xfrm>
            </p:grpSpPr>
            <p:pic>
              <p:nvPicPr>
                <p:cNvPr id="3077" name="Picture 5" descr="DSC0300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281" t="720" r="13440" b="92"/>
                <a:stretch>
                  <a:fillRect/>
                </a:stretch>
              </p:blipFill>
              <p:spPr bwMode="auto">
                <a:xfrm>
                  <a:off x="3086" y="5919"/>
                  <a:ext cx="6494" cy="63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Line 6"/>
                <p:cNvSpPr>
                  <a:spLocks noChangeShapeType="1"/>
                </p:cNvSpPr>
                <p:nvPr/>
              </p:nvSpPr>
              <p:spPr bwMode="auto">
                <a:xfrm>
                  <a:off x="3608" y="11430"/>
                  <a:ext cx="56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" name="Line 7"/>
                <p:cNvSpPr>
                  <a:spLocks noChangeShapeType="1"/>
                </p:cNvSpPr>
                <p:nvPr/>
              </p:nvSpPr>
              <p:spPr bwMode="auto">
                <a:xfrm>
                  <a:off x="5164" y="8079"/>
                  <a:ext cx="2520" cy="2160"/>
                </a:xfrm>
                <a:prstGeom prst="line">
                  <a:avLst/>
                </a:prstGeom>
                <a:noFill/>
                <a:ln w="50800">
                  <a:solidFill>
                    <a:srgbClr val="FFFF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3979" y="6359"/>
                  <a:ext cx="0" cy="55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1" name="TextBox 10"/>
          <p:cNvSpPr txBox="1"/>
          <p:nvPr/>
        </p:nvSpPr>
        <p:spPr>
          <a:xfrm>
            <a:off x="5433351" y="257547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284mm diameter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Reflections on Gene Skok</a:t>
            </a:r>
            <a:endParaRPr lang="en-US"/>
          </a:p>
        </p:txBody>
      </p:sp>
      <p:pic>
        <p:nvPicPr>
          <p:cNvPr id="7" name="Content Placeholder 7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" y="1971684"/>
            <a:ext cx="3972339" cy="28678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05063" y="1971684"/>
            <a:ext cx="7252063" cy="4627426"/>
          </a:xfrm>
        </p:spPr>
        <p:txBody>
          <a:bodyPr>
            <a:normAutofit/>
          </a:bodyPr>
          <a:lstStyle/>
          <a:p>
            <a:r>
              <a:rPr lang="en-US" smtClean="0"/>
              <a:t>44 years as Secretary-Treasurer of AAPT</a:t>
            </a:r>
          </a:p>
          <a:p>
            <a:r>
              <a:rPr lang="en-US" smtClean="0"/>
              <a:t>Retirement in 2013</a:t>
            </a:r>
          </a:p>
          <a:p>
            <a:r>
              <a:rPr lang="en-US" smtClean="0"/>
              <a:t>Scrapbook comments</a:t>
            </a:r>
          </a:p>
          <a:p>
            <a:pPr lvl="1"/>
            <a:r>
              <a:rPr lang="en-US" i="1" smtClean="0"/>
              <a:t>Heart and soul of AAPT</a:t>
            </a:r>
          </a:p>
          <a:p>
            <a:pPr lvl="1"/>
            <a:r>
              <a:rPr lang="en-US" i="1" smtClean="0"/>
              <a:t>Icon, mainstay, role model</a:t>
            </a:r>
          </a:p>
          <a:p>
            <a:pPr lvl="1"/>
            <a:r>
              <a:rPr lang="en-US" i="1" smtClean="0"/>
              <a:t>Welcoming, caring, unassuming, warm</a:t>
            </a:r>
          </a:p>
          <a:p>
            <a:pPr lvl="1"/>
            <a:r>
              <a:rPr lang="en-US" i="1" smtClean="0"/>
              <a:t>Dedication, service, guidance, leadership</a:t>
            </a:r>
          </a:p>
          <a:p>
            <a:pPr lvl="1"/>
            <a:r>
              <a:rPr lang="en-US" i="1" smtClean="0"/>
              <a:t>Lifelong friends</a:t>
            </a:r>
          </a:p>
          <a:p>
            <a:pPr lvl="1"/>
            <a:r>
              <a:rPr lang="en-US" smtClean="0"/>
              <a:t>Huge impact on young </a:t>
            </a:r>
            <a:r>
              <a:rPr lang="en-US" smtClean="0"/>
              <a:t>engineers, </a:t>
            </a:r>
            <a:r>
              <a:rPr lang="en-US" smtClean="0"/>
              <a:t>new </a:t>
            </a:r>
            <a:r>
              <a:rPr lang="en-US" smtClean="0"/>
              <a:t>members </a:t>
            </a:r>
            <a:endParaRPr lang="en-US" smtClean="0"/>
          </a:p>
          <a:p>
            <a:pPr lvl="1"/>
            <a:endParaRPr lang="en-US" smtClean="0"/>
          </a:p>
        </p:txBody>
      </p:sp>
      <p:sp>
        <p:nvSpPr>
          <p:cNvPr id="2" name="Rectangle 1"/>
          <p:cNvSpPr/>
          <p:nvPr/>
        </p:nvSpPr>
        <p:spPr>
          <a:xfrm>
            <a:off x="483326" y="5172891"/>
            <a:ext cx="3069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/>
              <a:t>Betty too!</a:t>
            </a:r>
            <a:endParaRPr lang="en-US" sz="3200" b="1" i="1"/>
          </a:p>
        </p:txBody>
      </p:sp>
    </p:spTree>
    <p:extLst>
      <p:ext uri="{BB962C8B-B14F-4D97-AF65-F5344CB8AC3E}">
        <p14:creationId xmlns:p14="http://schemas.microsoft.com/office/powerpoint/2010/main" val="35404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ctm 002_sm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3896" r="16751" b="4546"/>
          <a:stretch/>
        </p:blipFill>
        <p:spPr bwMode="auto">
          <a:xfrm>
            <a:off x="304801" y="447199"/>
            <a:ext cx="5804188" cy="6245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61713" y="1127975"/>
            <a:ext cx="752136" cy="67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200000"/>
              </a:lnSpc>
            </a:pPr>
            <a:endParaRPr lang="en-US" sz="1600" b="1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774171" y="381316"/>
            <a:ext cx="11072813" cy="6311901"/>
            <a:chOff x="369" y="276"/>
            <a:chExt cx="6975" cy="3976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88" y="544"/>
              <a:ext cx="3212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369" y="542"/>
              <a:ext cx="12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" y="276"/>
              <a:ext cx="3540" cy="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685" y="734"/>
              <a:ext cx="36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950" y="734"/>
              <a:ext cx="15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4259" y="71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4536" y="717"/>
              <a:ext cx="15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9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IMG_3852_s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08" y="271263"/>
            <a:ext cx="6020374" cy="59771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9"/>
          <a:stretch>
            <a:fillRect/>
          </a:stretch>
        </p:blipFill>
        <p:spPr bwMode="auto">
          <a:xfrm>
            <a:off x="152400" y="228600"/>
            <a:ext cx="5613145" cy="601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Line 9"/>
          <p:cNvCxnSpPr/>
          <p:nvPr/>
        </p:nvCxnSpPr>
        <p:spPr bwMode="auto">
          <a:xfrm flipH="1" flipV="1">
            <a:off x="2452262" y="1785812"/>
            <a:ext cx="491377" cy="53329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Line 10"/>
          <p:cNvCxnSpPr/>
          <p:nvPr/>
        </p:nvCxnSpPr>
        <p:spPr bwMode="auto">
          <a:xfrm>
            <a:off x="3733352" y="3215035"/>
            <a:ext cx="734942" cy="19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Line 11"/>
          <p:cNvCxnSpPr/>
          <p:nvPr/>
        </p:nvCxnSpPr>
        <p:spPr bwMode="auto">
          <a:xfrm flipH="1">
            <a:off x="2487361" y="3940312"/>
            <a:ext cx="317925" cy="55919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909448" y="484580"/>
            <a:ext cx="842360" cy="72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>
          <a:xfrm>
            <a:off x="3657600" y="304800"/>
            <a:ext cx="6324600" cy="1066800"/>
          </a:xfrm>
        </p:spPr>
        <p:txBody>
          <a:bodyPr/>
          <a:lstStyle/>
          <a:p>
            <a:r>
              <a:rPr lang="en-US" b="1" smtClean="0"/>
              <a:t>IFI (F60)</a:t>
            </a:r>
          </a:p>
        </p:txBody>
      </p:sp>
      <p:graphicFrame>
        <p:nvGraphicFramePr>
          <p:cNvPr id="2050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064289"/>
              </p:ext>
            </p:extLst>
          </p:nvPr>
        </p:nvGraphicFramePr>
        <p:xfrm>
          <a:off x="1828800" y="1473200"/>
          <a:ext cx="8761413" cy="444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hart" r:id="rId3" imgW="4676851" imgH="2371649" progId="Excel.Chart.8">
                  <p:embed/>
                </p:oleObj>
              </mc:Choice>
              <mc:Fallback>
                <p:oleObj name="Chart" r:id="rId3" imgW="4676851" imgH="2371649" progId="Excel.Chart.8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473200"/>
                        <a:ext cx="8761413" cy="4443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1600200"/>
            <a:ext cx="533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11353800" cy="106648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Can We </a:t>
            </a:r>
            <a:r>
              <a:rPr lang="en-US" smtClean="0"/>
              <a:t>Modify Method to </a:t>
            </a:r>
            <a:r>
              <a:rPr lang="en-US" dirty="0" smtClean="0"/>
              <a:t>Test Cores/Pills?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7080525" cy="531161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SGC pills friction (SPR4113)\sgc5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2978"/>
          <a:stretch/>
        </p:blipFill>
        <p:spPr bwMode="auto">
          <a:xfrm>
            <a:off x="228600" y="152400"/>
            <a:ext cx="5791200" cy="457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D:\SGC pills friction (SPR4113)\spray sgc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-1" r="6987" b="667"/>
          <a:stretch/>
        </p:blipFill>
        <p:spPr bwMode="auto">
          <a:xfrm rot="5400000">
            <a:off x="6368659" y="1403742"/>
            <a:ext cx="5049520" cy="5594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GC pills friction (SPR4113)\clamping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9333" r="6490" b="25555"/>
          <a:stretch/>
        </p:blipFill>
        <p:spPr bwMode="auto">
          <a:xfrm>
            <a:off x="2286000" y="762001"/>
            <a:ext cx="7696200" cy="5029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15309" y="5943601"/>
            <a:ext cx="7595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Clamping mechanism and self-leveling cement mortar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9281160" cy="56910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52718"/>
            <a:ext cx="6629400" cy="609282"/>
          </a:xfrm>
        </p:spPr>
        <p:txBody>
          <a:bodyPr>
            <a:noAutofit/>
          </a:bodyPr>
          <a:lstStyle/>
          <a:p>
            <a:pPr algn="ctr"/>
            <a:r>
              <a:rPr lang="en-US" cap="none" smtClean="0"/>
              <a:t>Texture Comparison</a:t>
            </a:r>
            <a:endParaRPr lang="en-US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09760" y="375702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</a:t>
            </a:r>
            <a:r>
              <a:rPr lang="en-US" sz="2400"/>
              <a:t>= </a:t>
            </a:r>
            <a:r>
              <a:rPr lang="en-US" sz="2400" smtClean="0"/>
              <a:t>slab </a:t>
            </a:r>
            <a:r>
              <a:rPr lang="en-US" sz="2400" dirty="0"/>
              <a:t>Red </a:t>
            </a:r>
            <a:r>
              <a:rPr lang="en-US" sz="2400"/>
              <a:t>= </a:t>
            </a:r>
            <a:r>
              <a:rPr lang="en-US" sz="2400" smtClean="0"/>
              <a:t>pills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55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8610600" cy="853121"/>
          </a:xfrm>
        </p:spPr>
        <p:txBody>
          <a:bodyPr>
            <a:normAutofit/>
          </a:bodyPr>
          <a:lstStyle/>
          <a:p>
            <a:pPr algn="ctr"/>
            <a:r>
              <a:rPr lang="en-US" smtClean="0"/>
              <a:t>Proof of Concept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525831"/>
              </p:ext>
            </p:extLst>
          </p:nvPr>
        </p:nvGraphicFramePr>
        <p:xfrm>
          <a:off x="1143000" y="1524000"/>
          <a:ext cx="9296399" cy="3557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val="3343053890"/>
                    </a:ext>
                  </a:extLst>
                </a:gridCol>
                <a:gridCol w="2722517">
                  <a:extLst>
                    <a:ext uri="{9D8B030D-6E8A-4147-A177-3AD203B41FA5}">
                      <a16:colId xmlns:a16="http://schemas.microsoft.com/office/drawing/2014/main" val="3876300757"/>
                    </a:ext>
                  </a:extLst>
                </a:gridCol>
                <a:gridCol w="2301965">
                  <a:extLst>
                    <a:ext uri="{9D8B030D-6E8A-4147-A177-3AD203B41FA5}">
                      <a16:colId xmlns:a16="http://schemas.microsoft.com/office/drawing/2014/main" val="3845200244"/>
                    </a:ext>
                  </a:extLst>
                </a:gridCol>
                <a:gridCol w="1947817">
                  <a:extLst>
                    <a:ext uri="{9D8B030D-6E8A-4147-A177-3AD203B41FA5}">
                      <a16:colId xmlns:a16="http://schemas.microsoft.com/office/drawing/2014/main" val="91706165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Geometry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DF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MPD (mm)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IFI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837359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Slab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0.328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0.74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0.23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666986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Slab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0.352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0.70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0.23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373065"/>
                  </a:ext>
                </a:extLst>
              </a:tr>
              <a:tr h="8142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Pills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0.354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0.65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0.23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865512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 rot="16200000">
            <a:off x="10875963" y="5824538"/>
            <a:ext cx="1316037" cy="487362"/>
          </a:xfrm>
          <a:prstGeom prst="rect">
            <a:avLst/>
          </a:prstGeom>
        </p:spPr>
        <p:txBody>
          <a:bodyPr/>
          <a:lstStyle/>
          <a:p>
            <a:fld id="{023E3DF0-1F6F-48D5-95C9-D38C7131CA57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7150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Nominally 7.5 </a:t>
            </a:r>
            <a:r>
              <a:rPr lang="en-US" sz="2800" dirty="0"/>
              <a:t>± 0.5% air.</a:t>
            </a:r>
          </a:p>
        </p:txBody>
      </p:sp>
    </p:spTree>
    <p:extLst>
      <p:ext uri="{BB962C8B-B14F-4D97-AF65-F5344CB8AC3E}">
        <p14:creationId xmlns:p14="http://schemas.microsoft.com/office/powerpoint/2010/main" val="8925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Tire-Pavement Noise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smtClean="0"/>
              <a:t>Field Evaluation of Porous Asphalt </a:t>
            </a:r>
            <a:r>
              <a:rPr lang="en-US" i="1" smtClean="0"/>
              <a:t>Pavements</a:t>
            </a:r>
          </a:p>
          <a:p>
            <a:r>
              <a:rPr lang="en-US" altLang="en-US"/>
              <a:t>PFC is similar to Georgia’s Porous European Mix (PEM)</a:t>
            </a:r>
          </a:p>
          <a:p>
            <a:r>
              <a:rPr lang="en-US" altLang="en-US"/>
              <a:t>Interconnected voids </a:t>
            </a:r>
          </a:p>
          <a:p>
            <a:pPr lvl="1"/>
            <a:r>
              <a:rPr lang="en-US" altLang="en-US"/>
              <a:t>High permeability provides drainage and prevents clogging</a:t>
            </a:r>
          </a:p>
          <a:p>
            <a:r>
              <a:rPr lang="en-US" altLang="en-US"/>
              <a:t>Increased friction, especially wet</a:t>
            </a:r>
          </a:p>
          <a:p>
            <a:r>
              <a:rPr lang="en-US" altLang="en-US"/>
              <a:t>Reduced noise</a:t>
            </a:r>
          </a:p>
          <a:p>
            <a:r>
              <a:rPr lang="en-US" altLang="en-US"/>
              <a:t>Improved wet weather visibility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47900" y="304800"/>
            <a:ext cx="7696200" cy="1219200"/>
          </a:xfrm>
        </p:spPr>
        <p:txBody>
          <a:bodyPr/>
          <a:lstStyle/>
          <a:p>
            <a:r>
              <a:rPr lang="en-US" altLang="en-US"/>
              <a:t>Design Gradations</a:t>
            </a: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1714500" y="1219200"/>
            <a:ext cx="8763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3759200" y="2120901"/>
            <a:ext cx="5424488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8" name="Line 6"/>
          <p:cNvSpPr>
            <a:spLocks noChangeShapeType="1"/>
          </p:cNvSpPr>
          <p:nvPr/>
        </p:nvSpPr>
        <p:spPr bwMode="auto">
          <a:xfrm>
            <a:off x="3759200" y="5757864"/>
            <a:ext cx="542448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9" name="Line 7"/>
          <p:cNvSpPr>
            <a:spLocks noChangeShapeType="1"/>
          </p:cNvSpPr>
          <p:nvPr/>
        </p:nvSpPr>
        <p:spPr bwMode="auto">
          <a:xfrm>
            <a:off x="3759200" y="5026025"/>
            <a:ext cx="5424488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0" name="Line 8"/>
          <p:cNvSpPr>
            <a:spLocks noChangeShapeType="1"/>
          </p:cNvSpPr>
          <p:nvPr/>
        </p:nvSpPr>
        <p:spPr bwMode="auto">
          <a:xfrm>
            <a:off x="3759200" y="4305300"/>
            <a:ext cx="5424488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1" name="Line 9"/>
          <p:cNvSpPr>
            <a:spLocks noChangeShapeType="1"/>
          </p:cNvSpPr>
          <p:nvPr/>
        </p:nvSpPr>
        <p:spPr bwMode="auto">
          <a:xfrm>
            <a:off x="3759200" y="3573464"/>
            <a:ext cx="542448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2" name="Line 10"/>
          <p:cNvSpPr>
            <a:spLocks noChangeShapeType="1"/>
          </p:cNvSpPr>
          <p:nvPr/>
        </p:nvSpPr>
        <p:spPr bwMode="auto">
          <a:xfrm>
            <a:off x="3759200" y="2852739"/>
            <a:ext cx="542448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3" name="Line 11"/>
          <p:cNvSpPr>
            <a:spLocks noChangeShapeType="1"/>
          </p:cNvSpPr>
          <p:nvPr/>
        </p:nvSpPr>
        <p:spPr bwMode="auto">
          <a:xfrm>
            <a:off x="3759200" y="2120900"/>
            <a:ext cx="5424488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4" name="Rectangle 12"/>
          <p:cNvSpPr>
            <a:spLocks noChangeArrowheads="1"/>
          </p:cNvSpPr>
          <p:nvPr/>
        </p:nvSpPr>
        <p:spPr bwMode="auto">
          <a:xfrm>
            <a:off x="3759200" y="2120901"/>
            <a:ext cx="5424488" cy="363696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5" name="Line 13"/>
          <p:cNvSpPr>
            <a:spLocks noChangeShapeType="1"/>
          </p:cNvSpPr>
          <p:nvPr/>
        </p:nvSpPr>
        <p:spPr bwMode="auto">
          <a:xfrm>
            <a:off x="3759200" y="2120901"/>
            <a:ext cx="1588" cy="36369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6" name="Line 14"/>
          <p:cNvSpPr>
            <a:spLocks noChangeShapeType="1"/>
          </p:cNvSpPr>
          <p:nvPr/>
        </p:nvSpPr>
        <p:spPr bwMode="auto">
          <a:xfrm>
            <a:off x="3713164" y="5757864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7" name="Line 15"/>
          <p:cNvSpPr>
            <a:spLocks noChangeShapeType="1"/>
          </p:cNvSpPr>
          <p:nvPr/>
        </p:nvSpPr>
        <p:spPr bwMode="auto">
          <a:xfrm>
            <a:off x="3713164" y="5572125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8" name="Line 16"/>
          <p:cNvSpPr>
            <a:spLocks noChangeShapeType="1"/>
          </p:cNvSpPr>
          <p:nvPr/>
        </p:nvSpPr>
        <p:spPr bwMode="auto">
          <a:xfrm>
            <a:off x="3713164" y="5397500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29" name="Line 17"/>
          <p:cNvSpPr>
            <a:spLocks noChangeShapeType="1"/>
          </p:cNvSpPr>
          <p:nvPr/>
        </p:nvSpPr>
        <p:spPr bwMode="auto">
          <a:xfrm>
            <a:off x="3713164" y="5211764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0" name="Line 18"/>
          <p:cNvSpPr>
            <a:spLocks noChangeShapeType="1"/>
          </p:cNvSpPr>
          <p:nvPr/>
        </p:nvSpPr>
        <p:spPr bwMode="auto">
          <a:xfrm>
            <a:off x="3713164" y="5026025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1" name="Line 19"/>
          <p:cNvSpPr>
            <a:spLocks noChangeShapeType="1"/>
          </p:cNvSpPr>
          <p:nvPr/>
        </p:nvSpPr>
        <p:spPr bwMode="auto">
          <a:xfrm>
            <a:off x="3713164" y="4851400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>
            <a:off x="3713164" y="4665664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3" name="Line 21"/>
          <p:cNvSpPr>
            <a:spLocks noChangeShapeType="1"/>
          </p:cNvSpPr>
          <p:nvPr/>
        </p:nvSpPr>
        <p:spPr bwMode="auto">
          <a:xfrm>
            <a:off x="3713164" y="4479925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4" name="Line 22"/>
          <p:cNvSpPr>
            <a:spLocks noChangeShapeType="1"/>
          </p:cNvSpPr>
          <p:nvPr/>
        </p:nvSpPr>
        <p:spPr bwMode="auto">
          <a:xfrm>
            <a:off x="3713164" y="4305300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5" name="Line 23"/>
          <p:cNvSpPr>
            <a:spLocks noChangeShapeType="1"/>
          </p:cNvSpPr>
          <p:nvPr/>
        </p:nvSpPr>
        <p:spPr bwMode="auto">
          <a:xfrm>
            <a:off x="3713164" y="4119564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6" name="Line 24"/>
          <p:cNvSpPr>
            <a:spLocks noChangeShapeType="1"/>
          </p:cNvSpPr>
          <p:nvPr/>
        </p:nvSpPr>
        <p:spPr bwMode="auto">
          <a:xfrm>
            <a:off x="3713164" y="3933825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7" name="Line 25"/>
          <p:cNvSpPr>
            <a:spLocks noChangeShapeType="1"/>
          </p:cNvSpPr>
          <p:nvPr/>
        </p:nvSpPr>
        <p:spPr bwMode="auto">
          <a:xfrm>
            <a:off x="3713164" y="3759200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8" name="Line 26"/>
          <p:cNvSpPr>
            <a:spLocks noChangeShapeType="1"/>
          </p:cNvSpPr>
          <p:nvPr/>
        </p:nvSpPr>
        <p:spPr bwMode="auto">
          <a:xfrm>
            <a:off x="3713164" y="3573464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39" name="Line 27"/>
          <p:cNvSpPr>
            <a:spLocks noChangeShapeType="1"/>
          </p:cNvSpPr>
          <p:nvPr/>
        </p:nvSpPr>
        <p:spPr bwMode="auto">
          <a:xfrm>
            <a:off x="3713164" y="3398839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0" name="Line 28"/>
          <p:cNvSpPr>
            <a:spLocks noChangeShapeType="1"/>
          </p:cNvSpPr>
          <p:nvPr/>
        </p:nvSpPr>
        <p:spPr bwMode="auto">
          <a:xfrm>
            <a:off x="3713164" y="3213100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1" name="Line 29"/>
          <p:cNvSpPr>
            <a:spLocks noChangeShapeType="1"/>
          </p:cNvSpPr>
          <p:nvPr/>
        </p:nvSpPr>
        <p:spPr bwMode="auto">
          <a:xfrm>
            <a:off x="3713164" y="3027364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2" name="Line 30"/>
          <p:cNvSpPr>
            <a:spLocks noChangeShapeType="1"/>
          </p:cNvSpPr>
          <p:nvPr/>
        </p:nvSpPr>
        <p:spPr bwMode="auto">
          <a:xfrm>
            <a:off x="3713164" y="2852739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3" name="Line 31"/>
          <p:cNvSpPr>
            <a:spLocks noChangeShapeType="1"/>
          </p:cNvSpPr>
          <p:nvPr/>
        </p:nvSpPr>
        <p:spPr bwMode="auto">
          <a:xfrm>
            <a:off x="3713164" y="2667000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4" name="Line 32"/>
          <p:cNvSpPr>
            <a:spLocks noChangeShapeType="1"/>
          </p:cNvSpPr>
          <p:nvPr/>
        </p:nvSpPr>
        <p:spPr bwMode="auto">
          <a:xfrm>
            <a:off x="3713164" y="2481264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5" name="Line 33"/>
          <p:cNvSpPr>
            <a:spLocks noChangeShapeType="1"/>
          </p:cNvSpPr>
          <p:nvPr/>
        </p:nvSpPr>
        <p:spPr bwMode="auto">
          <a:xfrm>
            <a:off x="3713164" y="2306639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6" name="Line 34"/>
          <p:cNvSpPr>
            <a:spLocks noChangeShapeType="1"/>
          </p:cNvSpPr>
          <p:nvPr/>
        </p:nvSpPr>
        <p:spPr bwMode="auto">
          <a:xfrm>
            <a:off x="3713164" y="2120900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7" name="Line 35"/>
          <p:cNvSpPr>
            <a:spLocks noChangeShapeType="1"/>
          </p:cNvSpPr>
          <p:nvPr/>
        </p:nvSpPr>
        <p:spPr bwMode="auto">
          <a:xfrm>
            <a:off x="3700464" y="5757864"/>
            <a:ext cx="1174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8" name="Line 36"/>
          <p:cNvSpPr>
            <a:spLocks noChangeShapeType="1"/>
          </p:cNvSpPr>
          <p:nvPr/>
        </p:nvSpPr>
        <p:spPr bwMode="auto">
          <a:xfrm>
            <a:off x="3700464" y="5026025"/>
            <a:ext cx="1174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49" name="Line 37"/>
          <p:cNvSpPr>
            <a:spLocks noChangeShapeType="1"/>
          </p:cNvSpPr>
          <p:nvPr/>
        </p:nvSpPr>
        <p:spPr bwMode="auto">
          <a:xfrm>
            <a:off x="3700464" y="4305300"/>
            <a:ext cx="1174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0" name="Line 38"/>
          <p:cNvSpPr>
            <a:spLocks noChangeShapeType="1"/>
          </p:cNvSpPr>
          <p:nvPr/>
        </p:nvSpPr>
        <p:spPr bwMode="auto">
          <a:xfrm>
            <a:off x="3700464" y="3573464"/>
            <a:ext cx="1174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1" name="Line 39"/>
          <p:cNvSpPr>
            <a:spLocks noChangeShapeType="1"/>
          </p:cNvSpPr>
          <p:nvPr/>
        </p:nvSpPr>
        <p:spPr bwMode="auto">
          <a:xfrm>
            <a:off x="3700464" y="2852739"/>
            <a:ext cx="1174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2" name="Line 40"/>
          <p:cNvSpPr>
            <a:spLocks noChangeShapeType="1"/>
          </p:cNvSpPr>
          <p:nvPr/>
        </p:nvSpPr>
        <p:spPr bwMode="auto">
          <a:xfrm>
            <a:off x="3700464" y="2120900"/>
            <a:ext cx="1174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3" name="Line 41"/>
          <p:cNvSpPr>
            <a:spLocks noChangeShapeType="1"/>
          </p:cNvSpPr>
          <p:nvPr/>
        </p:nvSpPr>
        <p:spPr bwMode="auto">
          <a:xfrm flipH="1">
            <a:off x="7499350" y="2120900"/>
            <a:ext cx="488950" cy="61595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4" name="Line 42"/>
          <p:cNvSpPr>
            <a:spLocks noChangeShapeType="1"/>
          </p:cNvSpPr>
          <p:nvPr/>
        </p:nvSpPr>
        <p:spPr bwMode="auto">
          <a:xfrm flipH="1">
            <a:off x="6489700" y="2736851"/>
            <a:ext cx="1009650" cy="2009775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5" name="Line 43"/>
          <p:cNvSpPr>
            <a:spLocks noChangeShapeType="1"/>
          </p:cNvSpPr>
          <p:nvPr/>
        </p:nvSpPr>
        <p:spPr bwMode="auto">
          <a:xfrm flipH="1">
            <a:off x="5757864" y="4746625"/>
            <a:ext cx="731837" cy="558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6" name="Line 44"/>
          <p:cNvSpPr>
            <a:spLocks noChangeShapeType="1"/>
          </p:cNvSpPr>
          <p:nvPr/>
        </p:nvSpPr>
        <p:spPr bwMode="auto">
          <a:xfrm flipH="1">
            <a:off x="5222875" y="5305426"/>
            <a:ext cx="534988" cy="13811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7" name="Line 45"/>
          <p:cNvSpPr>
            <a:spLocks noChangeShapeType="1"/>
          </p:cNvSpPr>
          <p:nvPr/>
        </p:nvSpPr>
        <p:spPr bwMode="auto">
          <a:xfrm flipH="1">
            <a:off x="4840289" y="5443538"/>
            <a:ext cx="382587" cy="936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8" name="Line 46"/>
          <p:cNvSpPr>
            <a:spLocks noChangeShapeType="1"/>
          </p:cNvSpPr>
          <p:nvPr/>
        </p:nvSpPr>
        <p:spPr bwMode="auto">
          <a:xfrm flipH="1">
            <a:off x="4549776" y="5537200"/>
            <a:ext cx="290513" cy="587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59" name="Line 47"/>
          <p:cNvSpPr>
            <a:spLocks noChangeShapeType="1"/>
          </p:cNvSpPr>
          <p:nvPr/>
        </p:nvSpPr>
        <p:spPr bwMode="auto">
          <a:xfrm flipH="1">
            <a:off x="4340225" y="5595939"/>
            <a:ext cx="209550" cy="46037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0" name="Line 48"/>
          <p:cNvSpPr>
            <a:spLocks noChangeShapeType="1"/>
          </p:cNvSpPr>
          <p:nvPr/>
        </p:nvSpPr>
        <p:spPr bwMode="auto">
          <a:xfrm flipH="1">
            <a:off x="4176713" y="5641976"/>
            <a:ext cx="163512" cy="23813"/>
          </a:xfrm>
          <a:prstGeom prst="line">
            <a:avLst/>
          </a:prstGeom>
          <a:noFill/>
          <a:ln w="238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1" name="Line 49"/>
          <p:cNvSpPr>
            <a:spLocks noChangeShapeType="1"/>
          </p:cNvSpPr>
          <p:nvPr/>
        </p:nvSpPr>
        <p:spPr bwMode="auto">
          <a:xfrm flipH="1">
            <a:off x="7499350" y="2120900"/>
            <a:ext cx="488950" cy="558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2" name="Line 50"/>
          <p:cNvSpPr>
            <a:spLocks noChangeShapeType="1"/>
          </p:cNvSpPr>
          <p:nvPr/>
        </p:nvSpPr>
        <p:spPr bwMode="auto">
          <a:xfrm flipH="1">
            <a:off x="6489700" y="2679701"/>
            <a:ext cx="1009650" cy="16605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3" name="Line 51"/>
          <p:cNvSpPr>
            <a:spLocks noChangeShapeType="1"/>
          </p:cNvSpPr>
          <p:nvPr/>
        </p:nvSpPr>
        <p:spPr bwMode="auto">
          <a:xfrm flipH="1">
            <a:off x="5757864" y="4340226"/>
            <a:ext cx="731837" cy="4413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4" name="Line 52"/>
          <p:cNvSpPr>
            <a:spLocks noChangeShapeType="1"/>
          </p:cNvSpPr>
          <p:nvPr/>
        </p:nvSpPr>
        <p:spPr bwMode="auto">
          <a:xfrm flipH="1">
            <a:off x="5222875" y="4781550"/>
            <a:ext cx="534988" cy="2095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5" name="Line 53"/>
          <p:cNvSpPr>
            <a:spLocks noChangeShapeType="1"/>
          </p:cNvSpPr>
          <p:nvPr/>
        </p:nvSpPr>
        <p:spPr bwMode="auto">
          <a:xfrm flipH="1">
            <a:off x="4840289" y="4991100"/>
            <a:ext cx="382587" cy="128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6" name="Line 54"/>
          <p:cNvSpPr>
            <a:spLocks noChangeShapeType="1"/>
          </p:cNvSpPr>
          <p:nvPr/>
        </p:nvSpPr>
        <p:spPr bwMode="auto">
          <a:xfrm flipH="1">
            <a:off x="4549776" y="5119689"/>
            <a:ext cx="290513" cy="920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7" name="Line 55"/>
          <p:cNvSpPr>
            <a:spLocks noChangeShapeType="1"/>
          </p:cNvSpPr>
          <p:nvPr/>
        </p:nvSpPr>
        <p:spPr bwMode="auto">
          <a:xfrm flipH="1">
            <a:off x="4340225" y="5211764"/>
            <a:ext cx="209550" cy="5873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8" name="Line 56"/>
          <p:cNvSpPr>
            <a:spLocks noChangeShapeType="1"/>
          </p:cNvSpPr>
          <p:nvPr/>
        </p:nvSpPr>
        <p:spPr bwMode="auto">
          <a:xfrm flipH="1">
            <a:off x="4176713" y="5270500"/>
            <a:ext cx="163512" cy="115888"/>
          </a:xfrm>
          <a:prstGeom prst="line">
            <a:avLst/>
          </a:prstGeom>
          <a:noFill/>
          <a:ln w="23813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69" name="Line 57"/>
          <p:cNvSpPr>
            <a:spLocks noChangeShapeType="1"/>
          </p:cNvSpPr>
          <p:nvPr/>
        </p:nvSpPr>
        <p:spPr bwMode="auto">
          <a:xfrm flipH="1">
            <a:off x="7499350" y="2120901"/>
            <a:ext cx="488950" cy="220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0" name="Line 58"/>
          <p:cNvSpPr>
            <a:spLocks noChangeShapeType="1"/>
          </p:cNvSpPr>
          <p:nvPr/>
        </p:nvSpPr>
        <p:spPr bwMode="auto">
          <a:xfrm flipH="1">
            <a:off x="6489700" y="2341564"/>
            <a:ext cx="1009650" cy="10810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1" name="Line 59"/>
          <p:cNvSpPr>
            <a:spLocks noChangeShapeType="1"/>
          </p:cNvSpPr>
          <p:nvPr/>
        </p:nvSpPr>
        <p:spPr bwMode="auto">
          <a:xfrm flipH="1">
            <a:off x="5729289" y="3429000"/>
            <a:ext cx="731837" cy="661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2" name="Line 60"/>
          <p:cNvSpPr>
            <a:spLocks noChangeShapeType="1"/>
          </p:cNvSpPr>
          <p:nvPr/>
        </p:nvSpPr>
        <p:spPr bwMode="auto">
          <a:xfrm flipH="1">
            <a:off x="4840289" y="4084639"/>
            <a:ext cx="917575" cy="1057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3" name="Line 61"/>
          <p:cNvSpPr>
            <a:spLocks noChangeShapeType="1"/>
          </p:cNvSpPr>
          <p:nvPr/>
        </p:nvSpPr>
        <p:spPr bwMode="auto">
          <a:xfrm flipH="1">
            <a:off x="4191001" y="5105400"/>
            <a:ext cx="663575" cy="419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4" name="Line 62"/>
          <p:cNvSpPr>
            <a:spLocks noChangeShapeType="1"/>
          </p:cNvSpPr>
          <p:nvPr/>
        </p:nvSpPr>
        <p:spPr bwMode="auto">
          <a:xfrm flipH="1">
            <a:off x="5222875" y="4038601"/>
            <a:ext cx="534988" cy="569913"/>
          </a:xfrm>
          <a:prstGeom prst="line">
            <a:avLst/>
          </a:prstGeom>
          <a:noFill/>
          <a:ln w="23813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5" name="Line 63"/>
          <p:cNvSpPr>
            <a:spLocks noChangeShapeType="1"/>
          </p:cNvSpPr>
          <p:nvPr/>
        </p:nvSpPr>
        <p:spPr bwMode="auto">
          <a:xfrm flipH="1">
            <a:off x="4840289" y="4608514"/>
            <a:ext cx="382587" cy="288925"/>
          </a:xfrm>
          <a:prstGeom prst="line">
            <a:avLst/>
          </a:prstGeom>
          <a:noFill/>
          <a:ln w="23813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6" name="Line 64"/>
          <p:cNvSpPr>
            <a:spLocks noChangeShapeType="1"/>
          </p:cNvSpPr>
          <p:nvPr/>
        </p:nvSpPr>
        <p:spPr bwMode="auto">
          <a:xfrm flipH="1">
            <a:off x="4549776" y="4897439"/>
            <a:ext cx="290513" cy="174625"/>
          </a:xfrm>
          <a:prstGeom prst="line">
            <a:avLst/>
          </a:prstGeom>
          <a:noFill/>
          <a:ln w="23813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7" name="Line 65"/>
          <p:cNvSpPr>
            <a:spLocks noChangeShapeType="1"/>
          </p:cNvSpPr>
          <p:nvPr/>
        </p:nvSpPr>
        <p:spPr bwMode="auto">
          <a:xfrm flipH="1">
            <a:off x="5222875" y="4038601"/>
            <a:ext cx="534988" cy="347663"/>
          </a:xfrm>
          <a:prstGeom prst="line">
            <a:avLst/>
          </a:prstGeom>
          <a:noFill/>
          <a:ln w="23813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8" name="Line 66"/>
          <p:cNvSpPr>
            <a:spLocks noChangeShapeType="1"/>
          </p:cNvSpPr>
          <p:nvPr/>
        </p:nvSpPr>
        <p:spPr bwMode="auto">
          <a:xfrm flipH="1">
            <a:off x="4840289" y="4386263"/>
            <a:ext cx="382587" cy="373062"/>
          </a:xfrm>
          <a:prstGeom prst="line">
            <a:avLst/>
          </a:prstGeom>
          <a:noFill/>
          <a:ln w="23813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79" name="Line 67"/>
          <p:cNvSpPr>
            <a:spLocks noChangeShapeType="1"/>
          </p:cNvSpPr>
          <p:nvPr/>
        </p:nvSpPr>
        <p:spPr bwMode="auto">
          <a:xfrm flipH="1">
            <a:off x="4549776" y="4759325"/>
            <a:ext cx="290513" cy="312738"/>
          </a:xfrm>
          <a:prstGeom prst="line">
            <a:avLst/>
          </a:prstGeom>
          <a:noFill/>
          <a:ln w="23813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80" name="Line 68"/>
          <p:cNvSpPr>
            <a:spLocks noChangeShapeType="1"/>
          </p:cNvSpPr>
          <p:nvPr/>
        </p:nvSpPr>
        <p:spPr bwMode="auto">
          <a:xfrm flipH="1">
            <a:off x="3733800" y="2133601"/>
            <a:ext cx="4229100" cy="3636963"/>
          </a:xfrm>
          <a:prstGeom prst="line">
            <a:avLst/>
          </a:prstGeom>
          <a:noFill/>
          <a:ln w="23813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86" name="Oval 74"/>
          <p:cNvSpPr>
            <a:spLocks noChangeArrowheads="1"/>
          </p:cNvSpPr>
          <p:nvPr/>
        </p:nvSpPr>
        <p:spPr bwMode="auto">
          <a:xfrm>
            <a:off x="7929564" y="2063750"/>
            <a:ext cx="104775" cy="103188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87" name="Oval 75"/>
          <p:cNvSpPr>
            <a:spLocks noChangeArrowheads="1"/>
          </p:cNvSpPr>
          <p:nvPr/>
        </p:nvSpPr>
        <p:spPr bwMode="auto">
          <a:xfrm>
            <a:off x="7442201" y="2679700"/>
            <a:ext cx="104775" cy="103188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88" name="Oval 76"/>
          <p:cNvSpPr>
            <a:spLocks noChangeArrowheads="1"/>
          </p:cNvSpPr>
          <p:nvPr/>
        </p:nvSpPr>
        <p:spPr bwMode="auto">
          <a:xfrm>
            <a:off x="6430964" y="4689476"/>
            <a:ext cx="104775" cy="104775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89" name="Oval 77"/>
          <p:cNvSpPr>
            <a:spLocks noChangeArrowheads="1"/>
          </p:cNvSpPr>
          <p:nvPr/>
        </p:nvSpPr>
        <p:spPr bwMode="auto">
          <a:xfrm>
            <a:off x="5699126" y="5246689"/>
            <a:ext cx="104775" cy="104775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0" name="Oval 78"/>
          <p:cNvSpPr>
            <a:spLocks noChangeArrowheads="1"/>
          </p:cNvSpPr>
          <p:nvPr/>
        </p:nvSpPr>
        <p:spPr bwMode="auto">
          <a:xfrm>
            <a:off x="5164139" y="5386389"/>
            <a:ext cx="104775" cy="104775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1" name="Oval 79"/>
          <p:cNvSpPr>
            <a:spLocks noChangeArrowheads="1"/>
          </p:cNvSpPr>
          <p:nvPr/>
        </p:nvSpPr>
        <p:spPr bwMode="auto">
          <a:xfrm>
            <a:off x="4781551" y="5478464"/>
            <a:ext cx="104775" cy="104775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2" name="Oval 80"/>
          <p:cNvSpPr>
            <a:spLocks noChangeArrowheads="1"/>
          </p:cNvSpPr>
          <p:nvPr/>
        </p:nvSpPr>
        <p:spPr bwMode="auto">
          <a:xfrm>
            <a:off x="4491039" y="5537201"/>
            <a:ext cx="104775" cy="104775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3" name="Oval 81"/>
          <p:cNvSpPr>
            <a:spLocks noChangeArrowheads="1"/>
          </p:cNvSpPr>
          <p:nvPr/>
        </p:nvSpPr>
        <p:spPr bwMode="auto">
          <a:xfrm>
            <a:off x="4281489" y="5583239"/>
            <a:ext cx="104775" cy="104775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4" name="Oval 82"/>
          <p:cNvSpPr>
            <a:spLocks noChangeArrowheads="1"/>
          </p:cNvSpPr>
          <p:nvPr/>
        </p:nvSpPr>
        <p:spPr bwMode="auto">
          <a:xfrm>
            <a:off x="4119564" y="5607051"/>
            <a:ext cx="104775" cy="104775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5" name="Rectangle 83"/>
          <p:cNvSpPr>
            <a:spLocks noChangeArrowheads="1"/>
          </p:cNvSpPr>
          <p:nvPr/>
        </p:nvSpPr>
        <p:spPr bwMode="auto">
          <a:xfrm>
            <a:off x="7929564" y="2063750"/>
            <a:ext cx="104775" cy="103188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6" name="Rectangle 84"/>
          <p:cNvSpPr>
            <a:spLocks noChangeArrowheads="1"/>
          </p:cNvSpPr>
          <p:nvPr/>
        </p:nvSpPr>
        <p:spPr bwMode="auto">
          <a:xfrm>
            <a:off x="7442201" y="2620964"/>
            <a:ext cx="104775" cy="104775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7" name="Rectangle 85"/>
          <p:cNvSpPr>
            <a:spLocks noChangeArrowheads="1"/>
          </p:cNvSpPr>
          <p:nvPr/>
        </p:nvSpPr>
        <p:spPr bwMode="auto">
          <a:xfrm>
            <a:off x="6430964" y="4283075"/>
            <a:ext cx="104775" cy="103188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8" name="Rectangle 86"/>
          <p:cNvSpPr>
            <a:spLocks noChangeArrowheads="1"/>
          </p:cNvSpPr>
          <p:nvPr/>
        </p:nvSpPr>
        <p:spPr bwMode="auto">
          <a:xfrm>
            <a:off x="5699126" y="4724401"/>
            <a:ext cx="104775" cy="104775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99" name="Rectangle 87"/>
          <p:cNvSpPr>
            <a:spLocks noChangeArrowheads="1"/>
          </p:cNvSpPr>
          <p:nvPr/>
        </p:nvSpPr>
        <p:spPr bwMode="auto">
          <a:xfrm>
            <a:off x="5164139" y="4932364"/>
            <a:ext cx="104775" cy="104775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0" name="Rectangle 88"/>
          <p:cNvSpPr>
            <a:spLocks noChangeArrowheads="1"/>
          </p:cNvSpPr>
          <p:nvPr/>
        </p:nvSpPr>
        <p:spPr bwMode="auto">
          <a:xfrm>
            <a:off x="4781551" y="5060951"/>
            <a:ext cx="104775" cy="104775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1" name="Rectangle 89"/>
          <p:cNvSpPr>
            <a:spLocks noChangeArrowheads="1"/>
          </p:cNvSpPr>
          <p:nvPr/>
        </p:nvSpPr>
        <p:spPr bwMode="auto">
          <a:xfrm>
            <a:off x="4491039" y="5154614"/>
            <a:ext cx="104775" cy="103187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2" name="Rectangle 90"/>
          <p:cNvSpPr>
            <a:spLocks noChangeArrowheads="1"/>
          </p:cNvSpPr>
          <p:nvPr/>
        </p:nvSpPr>
        <p:spPr bwMode="auto">
          <a:xfrm>
            <a:off x="4281489" y="5211764"/>
            <a:ext cx="104775" cy="104775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3" name="Rectangle 91"/>
          <p:cNvSpPr>
            <a:spLocks noChangeArrowheads="1"/>
          </p:cNvSpPr>
          <p:nvPr/>
        </p:nvSpPr>
        <p:spPr bwMode="auto">
          <a:xfrm>
            <a:off x="4119564" y="5327651"/>
            <a:ext cx="104775" cy="104775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4" name="Rectangle 92"/>
          <p:cNvSpPr>
            <a:spLocks noChangeArrowheads="1"/>
          </p:cNvSpPr>
          <p:nvPr/>
        </p:nvSpPr>
        <p:spPr bwMode="auto">
          <a:xfrm>
            <a:off x="7918451" y="2051051"/>
            <a:ext cx="150813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5" name="Line 93"/>
          <p:cNvSpPr>
            <a:spLocks noChangeShapeType="1"/>
          </p:cNvSpPr>
          <p:nvPr/>
        </p:nvSpPr>
        <p:spPr bwMode="auto">
          <a:xfrm flipH="1" flipV="1">
            <a:off x="7929564" y="2063750"/>
            <a:ext cx="58737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6" name="Line 94"/>
          <p:cNvSpPr>
            <a:spLocks noChangeShapeType="1"/>
          </p:cNvSpPr>
          <p:nvPr/>
        </p:nvSpPr>
        <p:spPr bwMode="auto">
          <a:xfrm>
            <a:off x="7988300" y="2120900"/>
            <a:ext cx="57150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7" name="Line 95"/>
          <p:cNvSpPr>
            <a:spLocks noChangeShapeType="1"/>
          </p:cNvSpPr>
          <p:nvPr/>
        </p:nvSpPr>
        <p:spPr bwMode="auto">
          <a:xfrm flipH="1">
            <a:off x="7929564" y="2120900"/>
            <a:ext cx="58737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8" name="Line 96"/>
          <p:cNvSpPr>
            <a:spLocks noChangeShapeType="1"/>
          </p:cNvSpPr>
          <p:nvPr/>
        </p:nvSpPr>
        <p:spPr bwMode="auto">
          <a:xfrm flipV="1">
            <a:off x="7988300" y="2063750"/>
            <a:ext cx="57150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09" name="Line 97"/>
          <p:cNvSpPr>
            <a:spLocks noChangeShapeType="1"/>
          </p:cNvSpPr>
          <p:nvPr/>
        </p:nvSpPr>
        <p:spPr bwMode="auto">
          <a:xfrm flipV="1">
            <a:off x="7988300" y="2063750"/>
            <a:ext cx="1588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0" name="Line 98"/>
          <p:cNvSpPr>
            <a:spLocks noChangeShapeType="1"/>
          </p:cNvSpPr>
          <p:nvPr/>
        </p:nvSpPr>
        <p:spPr bwMode="auto">
          <a:xfrm>
            <a:off x="7988300" y="2120900"/>
            <a:ext cx="1588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1" name="Rectangle 99"/>
          <p:cNvSpPr>
            <a:spLocks noChangeArrowheads="1"/>
          </p:cNvSpPr>
          <p:nvPr/>
        </p:nvSpPr>
        <p:spPr bwMode="auto">
          <a:xfrm>
            <a:off x="7429500" y="2271713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2" name="Line 100"/>
          <p:cNvSpPr>
            <a:spLocks noChangeShapeType="1"/>
          </p:cNvSpPr>
          <p:nvPr/>
        </p:nvSpPr>
        <p:spPr bwMode="auto">
          <a:xfrm flipH="1" flipV="1">
            <a:off x="7442200" y="2284413"/>
            <a:ext cx="57150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3" name="Line 101"/>
          <p:cNvSpPr>
            <a:spLocks noChangeShapeType="1"/>
          </p:cNvSpPr>
          <p:nvPr/>
        </p:nvSpPr>
        <p:spPr bwMode="auto">
          <a:xfrm>
            <a:off x="7499350" y="2341564"/>
            <a:ext cx="58738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4" name="Line 102"/>
          <p:cNvSpPr>
            <a:spLocks noChangeShapeType="1"/>
          </p:cNvSpPr>
          <p:nvPr/>
        </p:nvSpPr>
        <p:spPr bwMode="auto">
          <a:xfrm flipH="1">
            <a:off x="7442200" y="2341564"/>
            <a:ext cx="57150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5" name="Line 103"/>
          <p:cNvSpPr>
            <a:spLocks noChangeShapeType="1"/>
          </p:cNvSpPr>
          <p:nvPr/>
        </p:nvSpPr>
        <p:spPr bwMode="auto">
          <a:xfrm flipV="1">
            <a:off x="7499350" y="2284413"/>
            <a:ext cx="58738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6" name="Line 104"/>
          <p:cNvSpPr>
            <a:spLocks noChangeShapeType="1"/>
          </p:cNvSpPr>
          <p:nvPr/>
        </p:nvSpPr>
        <p:spPr bwMode="auto">
          <a:xfrm flipV="1">
            <a:off x="7499350" y="2284413"/>
            <a:ext cx="1588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7" name="Line 105"/>
          <p:cNvSpPr>
            <a:spLocks noChangeShapeType="1"/>
          </p:cNvSpPr>
          <p:nvPr/>
        </p:nvSpPr>
        <p:spPr bwMode="auto">
          <a:xfrm>
            <a:off x="7499350" y="2341564"/>
            <a:ext cx="1588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8" name="Rectangle 106"/>
          <p:cNvSpPr>
            <a:spLocks noChangeArrowheads="1"/>
          </p:cNvSpPr>
          <p:nvPr/>
        </p:nvSpPr>
        <p:spPr bwMode="auto">
          <a:xfrm>
            <a:off x="6419851" y="3352801"/>
            <a:ext cx="150813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19" name="Line 107"/>
          <p:cNvSpPr>
            <a:spLocks noChangeShapeType="1"/>
          </p:cNvSpPr>
          <p:nvPr/>
        </p:nvSpPr>
        <p:spPr bwMode="auto">
          <a:xfrm flipH="1" flipV="1">
            <a:off x="6430964" y="3363914"/>
            <a:ext cx="58737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0" name="Line 108"/>
          <p:cNvSpPr>
            <a:spLocks noChangeShapeType="1"/>
          </p:cNvSpPr>
          <p:nvPr/>
        </p:nvSpPr>
        <p:spPr bwMode="auto">
          <a:xfrm>
            <a:off x="6489700" y="3422650"/>
            <a:ext cx="57150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1" name="Line 109"/>
          <p:cNvSpPr>
            <a:spLocks noChangeShapeType="1"/>
          </p:cNvSpPr>
          <p:nvPr/>
        </p:nvSpPr>
        <p:spPr bwMode="auto">
          <a:xfrm flipH="1">
            <a:off x="6430964" y="3422650"/>
            <a:ext cx="58737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2" name="Line 110"/>
          <p:cNvSpPr>
            <a:spLocks noChangeShapeType="1"/>
          </p:cNvSpPr>
          <p:nvPr/>
        </p:nvSpPr>
        <p:spPr bwMode="auto">
          <a:xfrm flipV="1">
            <a:off x="6489700" y="3363914"/>
            <a:ext cx="57150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3" name="Line 111"/>
          <p:cNvSpPr>
            <a:spLocks noChangeShapeType="1"/>
          </p:cNvSpPr>
          <p:nvPr/>
        </p:nvSpPr>
        <p:spPr bwMode="auto">
          <a:xfrm flipV="1">
            <a:off x="6489700" y="3363914"/>
            <a:ext cx="1588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4" name="Line 112"/>
          <p:cNvSpPr>
            <a:spLocks noChangeShapeType="1"/>
          </p:cNvSpPr>
          <p:nvPr/>
        </p:nvSpPr>
        <p:spPr bwMode="auto">
          <a:xfrm>
            <a:off x="6489700" y="3422650"/>
            <a:ext cx="1588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5" name="Rectangle 113"/>
          <p:cNvSpPr>
            <a:spLocks noChangeArrowheads="1"/>
          </p:cNvSpPr>
          <p:nvPr/>
        </p:nvSpPr>
        <p:spPr bwMode="auto">
          <a:xfrm>
            <a:off x="5688013" y="4014788"/>
            <a:ext cx="150812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6" name="Line 114"/>
          <p:cNvSpPr>
            <a:spLocks noChangeShapeType="1"/>
          </p:cNvSpPr>
          <p:nvPr/>
        </p:nvSpPr>
        <p:spPr bwMode="auto">
          <a:xfrm flipH="1" flipV="1">
            <a:off x="5699125" y="4027488"/>
            <a:ext cx="58738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7" name="Line 115"/>
          <p:cNvSpPr>
            <a:spLocks noChangeShapeType="1"/>
          </p:cNvSpPr>
          <p:nvPr/>
        </p:nvSpPr>
        <p:spPr bwMode="auto">
          <a:xfrm>
            <a:off x="5757863" y="4084639"/>
            <a:ext cx="57150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8" name="Line 116"/>
          <p:cNvSpPr>
            <a:spLocks noChangeShapeType="1"/>
          </p:cNvSpPr>
          <p:nvPr/>
        </p:nvSpPr>
        <p:spPr bwMode="auto">
          <a:xfrm flipH="1">
            <a:off x="5699125" y="4084639"/>
            <a:ext cx="58738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29" name="Line 117"/>
          <p:cNvSpPr>
            <a:spLocks noChangeShapeType="1"/>
          </p:cNvSpPr>
          <p:nvPr/>
        </p:nvSpPr>
        <p:spPr bwMode="auto">
          <a:xfrm flipV="1">
            <a:off x="5757863" y="4027488"/>
            <a:ext cx="57150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0" name="Line 118"/>
          <p:cNvSpPr>
            <a:spLocks noChangeShapeType="1"/>
          </p:cNvSpPr>
          <p:nvPr/>
        </p:nvSpPr>
        <p:spPr bwMode="auto">
          <a:xfrm flipV="1">
            <a:off x="5757864" y="4027488"/>
            <a:ext cx="1587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1" name="Line 119"/>
          <p:cNvSpPr>
            <a:spLocks noChangeShapeType="1"/>
          </p:cNvSpPr>
          <p:nvPr/>
        </p:nvSpPr>
        <p:spPr bwMode="auto">
          <a:xfrm>
            <a:off x="5757864" y="4084639"/>
            <a:ext cx="1587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2" name="Rectangle 120"/>
          <p:cNvSpPr>
            <a:spLocks noChangeArrowheads="1"/>
          </p:cNvSpPr>
          <p:nvPr/>
        </p:nvSpPr>
        <p:spPr bwMode="auto">
          <a:xfrm>
            <a:off x="4770438" y="5072063"/>
            <a:ext cx="150812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3" name="Line 121"/>
          <p:cNvSpPr>
            <a:spLocks noChangeShapeType="1"/>
          </p:cNvSpPr>
          <p:nvPr/>
        </p:nvSpPr>
        <p:spPr bwMode="auto">
          <a:xfrm flipH="1" flipV="1">
            <a:off x="4781550" y="5084763"/>
            <a:ext cx="58738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4" name="Line 122"/>
          <p:cNvSpPr>
            <a:spLocks noChangeShapeType="1"/>
          </p:cNvSpPr>
          <p:nvPr/>
        </p:nvSpPr>
        <p:spPr bwMode="auto">
          <a:xfrm>
            <a:off x="4840288" y="5141914"/>
            <a:ext cx="57150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5" name="Line 123"/>
          <p:cNvSpPr>
            <a:spLocks noChangeShapeType="1"/>
          </p:cNvSpPr>
          <p:nvPr/>
        </p:nvSpPr>
        <p:spPr bwMode="auto">
          <a:xfrm flipH="1">
            <a:off x="4781550" y="5141914"/>
            <a:ext cx="58738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6" name="Line 124"/>
          <p:cNvSpPr>
            <a:spLocks noChangeShapeType="1"/>
          </p:cNvSpPr>
          <p:nvPr/>
        </p:nvSpPr>
        <p:spPr bwMode="auto">
          <a:xfrm flipV="1">
            <a:off x="4840288" y="5084763"/>
            <a:ext cx="57150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7" name="Line 125"/>
          <p:cNvSpPr>
            <a:spLocks noChangeShapeType="1"/>
          </p:cNvSpPr>
          <p:nvPr/>
        </p:nvSpPr>
        <p:spPr bwMode="auto">
          <a:xfrm flipV="1">
            <a:off x="4840289" y="5084763"/>
            <a:ext cx="1587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8" name="Line 126"/>
          <p:cNvSpPr>
            <a:spLocks noChangeShapeType="1"/>
          </p:cNvSpPr>
          <p:nvPr/>
        </p:nvSpPr>
        <p:spPr bwMode="auto">
          <a:xfrm>
            <a:off x="4840289" y="5141914"/>
            <a:ext cx="1587" cy="5873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39" name="Rectangle 127"/>
          <p:cNvSpPr>
            <a:spLocks noChangeArrowheads="1"/>
          </p:cNvSpPr>
          <p:nvPr/>
        </p:nvSpPr>
        <p:spPr bwMode="auto">
          <a:xfrm>
            <a:off x="4106863" y="5491163"/>
            <a:ext cx="152400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40" name="Line 128"/>
          <p:cNvSpPr>
            <a:spLocks noChangeShapeType="1"/>
          </p:cNvSpPr>
          <p:nvPr/>
        </p:nvSpPr>
        <p:spPr bwMode="auto">
          <a:xfrm flipH="1" flipV="1">
            <a:off x="4119563" y="5502275"/>
            <a:ext cx="57150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41" name="Line 129"/>
          <p:cNvSpPr>
            <a:spLocks noChangeShapeType="1"/>
          </p:cNvSpPr>
          <p:nvPr/>
        </p:nvSpPr>
        <p:spPr bwMode="auto">
          <a:xfrm>
            <a:off x="4176714" y="5561013"/>
            <a:ext cx="58737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42" name="Line 130"/>
          <p:cNvSpPr>
            <a:spLocks noChangeShapeType="1"/>
          </p:cNvSpPr>
          <p:nvPr/>
        </p:nvSpPr>
        <p:spPr bwMode="auto">
          <a:xfrm flipH="1">
            <a:off x="4119563" y="5561013"/>
            <a:ext cx="57150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43" name="Line 131"/>
          <p:cNvSpPr>
            <a:spLocks noChangeShapeType="1"/>
          </p:cNvSpPr>
          <p:nvPr/>
        </p:nvSpPr>
        <p:spPr bwMode="auto">
          <a:xfrm flipV="1">
            <a:off x="4176714" y="5502275"/>
            <a:ext cx="58737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44" name="Line 132"/>
          <p:cNvSpPr>
            <a:spLocks noChangeShapeType="1"/>
          </p:cNvSpPr>
          <p:nvPr/>
        </p:nvSpPr>
        <p:spPr bwMode="auto">
          <a:xfrm flipV="1">
            <a:off x="4176714" y="5502275"/>
            <a:ext cx="1587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45" name="Line 133"/>
          <p:cNvSpPr>
            <a:spLocks noChangeShapeType="1"/>
          </p:cNvSpPr>
          <p:nvPr/>
        </p:nvSpPr>
        <p:spPr bwMode="auto">
          <a:xfrm>
            <a:off x="4176714" y="5561013"/>
            <a:ext cx="1587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46" name="Oval 134"/>
          <p:cNvSpPr>
            <a:spLocks noChangeArrowheads="1"/>
          </p:cNvSpPr>
          <p:nvPr/>
        </p:nvSpPr>
        <p:spPr bwMode="auto">
          <a:xfrm>
            <a:off x="7453313" y="2435226"/>
            <a:ext cx="80962" cy="80963"/>
          </a:xfrm>
          <a:prstGeom prst="ellipse">
            <a:avLst/>
          </a:prstGeom>
          <a:solidFill>
            <a:srgbClr val="FF00FF"/>
          </a:solidFill>
          <a:ln w="111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447" name="Oval 135"/>
          <p:cNvSpPr>
            <a:spLocks noChangeArrowheads="1"/>
          </p:cNvSpPr>
          <p:nvPr/>
        </p:nvSpPr>
        <p:spPr bwMode="auto">
          <a:xfrm>
            <a:off x="5710238" y="4875213"/>
            <a:ext cx="82550" cy="80962"/>
          </a:xfrm>
          <a:prstGeom prst="ellipse">
            <a:avLst/>
          </a:prstGeom>
          <a:solidFill>
            <a:srgbClr val="FF00FF"/>
          </a:solidFill>
          <a:ln w="111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448" name="Oval 136"/>
          <p:cNvSpPr>
            <a:spLocks noChangeArrowheads="1"/>
          </p:cNvSpPr>
          <p:nvPr/>
        </p:nvSpPr>
        <p:spPr bwMode="auto">
          <a:xfrm>
            <a:off x="4130676" y="5641976"/>
            <a:ext cx="80963" cy="80963"/>
          </a:xfrm>
          <a:prstGeom prst="ellipse">
            <a:avLst/>
          </a:prstGeom>
          <a:solidFill>
            <a:srgbClr val="FF00FF"/>
          </a:solidFill>
          <a:ln w="111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449" name="Oval 137"/>
          <p:cNvSpPr>
            <a:spLocks noChangeArrowheads="1"/>
          </p:cNvSpPr>
          <p:nvPr/>
        </p:nvSpPr>
        <p:spPr bwMode="auto">
          <a:xfrm>
            <a:off x="7453313" y="2074863"/>
            <a:ext cx="80962" cy="80962"/>
          </a:xfrm>
          <a:prstGeom prst="ellipse">
            <a:avLst/>
          </a:prstGeom>
          <a:solidFill>
            <a:srgbClr val="FF00FF"/>
          </a:solidFill>
          <a:ln w="111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450" name="Oval 138"/>
          <p:cNvSpPr>
            <a:spLocks noChangeArrowheads="1"/>
          </p:cNvSpPr>
          <p:nvPr/>
        </p:nvSpPr>
        <p:spPr bwMode="auto">
          <a:xfrm>
            <a:off x="6442075" y="2435226"/>
            <a:ext cx="82550" cy="80963"/>
          </a:xfrm>
          <a:prstGeom prst="ellipse">
            <a:avLst/>
          </a:prstGeom>
          <a:solidFill>
            <a:srgbClr val="FF00FF"/>
          </a:solidFill>
          <a:ln w="111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451" name="Oval 139"/>
          <p:cNvSpPr>
            <a:spLocks noChangeArrowheads="1"/>
          </p:cNvSpPr>
          <p:nvPr/>
        </p:nvSpPr>
        <p:spPr bwMode="auto">
          <a:xfrm>
            <a:off x="5710238" y="3271838"/>
            <a:ext cx="82550" cy="80962"/>
          </a:xfrm>
          <a:prstGeom prst="ellipse">
            <a:avLst/>
          </a:prstGeom>
          <a:solidFill>
            <a:srgbClr val="FF00FF"/>
          </a:solidFill>
          <a:ln w="111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452" name="Oval 140"/>
          <p:cNvSpPr>
            <a:spLocks noChangeArrowheads="1"/>
          </p:cNvSpPr>
          <p:nvPr/>
        </p:nvSpPr>
        <p:spPr bwMode="auto">
          <a:xfrm>
            <a:off x="4130676" y="5351463"/>
            <a:ext cx="80963" cy="80962"/>
          </a:xfrm>
          <a:prstGeom prst="ellipse">
            <a:avLst/>
          </a:prstGeom>
          <a:solidFill>
            <a:srgbClr val="FF00FF"/>
          </a:solidFill>
          <a:ln w="111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459" name="Rectangle 147"/>
          <p:cNvSpPr>
            <a:spLocks noChangeArrowheads="1"/>
          </p:cNvSpPr>
          <p:nvPr/>
        </p:nvSpPr>
        <p:spPr bwMode="auto">
          <a:xfrm>
            <a:off x="3503613" y="5653089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lang="en-US" altLang="en-US"/>
          </a:p>
        </p:txBody>
      </p:sp>
      <p:sp>
        <p:nvSpPr>
          <p:cNvPr id="141460" name="Rectangle 148"/>
          <p:cNvSpPr>
            <a:spLocks noChangeArrowheads="1"/>
          </p:cNvSpPr>
          <p:nvPr/>
        </p:nvSpPr>
        <p:spPr bwMode="auto">
          <a:xfrm>
            <a:off x="3398838" y="4921251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20</a:t>
            </a:r>
            <a:endParaRPr lang="en-US" altLang="en-US"/>
          </a:p>
        </p:txBody>
      </p:sp>
      <p:sp>
        <p:nvSpPr>
          <p:cNvPr id="141461" name="Rectangle 149"/>
          <p:cNvSpPr>
            <a:spLocks noChangeArrowheads="1"/>
          </p:cNvSpPr>
          <p:nvPr/>
        </p:nvSpPr>
        <p:spPr bwMode="auto">
          <a:xfrm>
            <a:off x="3398838" y="4200526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40</a:t>
            </a:r>
            <a:endParaRPr lang="en-US" altLang="en-US"/>
          </a:p>
        </p:txBody>
      </p:sp>
      <p:sp>
        <p:nvSpPr>
          <p:cNvPr id="141462" name="Rectangle 150"/>
          <p:cNvSpPr>
            <a:spLocks noChangeArrowheads="1"/>
          </p:cNvSpPr>
          <p:nvPr/>
        </p:nvSpPr>
        <p:spPr bwMode="auto">
          <a:xfrm>
            <a:off x="3398838" y="346868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60</a:t>
            </a:r>
            <a:endParaRPr lang="en-US" altLang="en-US"/>
          </a:p>
        </p:txBody>
      </p:sp>
      <p:sp>
        <p:nvSpPr>
          <p:cNvPr id="141463" name="Rectangle 151"/>
          <p:cNvSpPr>
            <a:spLocks noChangeArrowheads="1"/>
          </p:cNvSpPr>
          <p:nvPr/>
        </p:nvSpPr>
        <p:spPr bwMode="auto">
          <a:xfrm>
            <a:off x="3398838" y="2747964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80</a:t>
            </a:r>
            <a:endParaRPr lang="en-US" altLang="en-US"/>
          </a:p>
        </p:txBody>
      </p:sp>
      <p:sp>
        <p:nvSpPr>
          <p:cNvPr id="141464" name="Rectangle 152"/>
          <p:cNvSpPr>
            <a:spLocks noChangeArrowheads="1"/>
          </p:cNvSpPr>
          <p:nvPr/>
        </p:nvSpPr>
        <p:spPr bwMode="auto">
          <a:xfrm>
            <a:off x="3294063" y="2016126"/>
            <a:ext cx="3414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100</a:t>
            </a:r>
            <a:endParaRPr lang="en-US" altLang="en-US"/>
          </a:p>
        </p:txBody>
      </p:sp>
      <p:sp>
        <p:nvSpPr>
          <p:cNvPr id="141465" name="Rectangle 153"/>
          <p:cNvSpPr>
            <a:spLocks noChangeArrowheads="1"/>
          </p:cNvSpPr>
          <p:nvPr/>
        </p:nvSpPr>
        <p:spPr bwMode="auto">
          <a:xfrm>
            <a:off x="6570664" y="5467351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/>
          </a:p>
        </p:txBody>
      </p:sp>
      <p:sp>
        <p:nvSpPr>
          <p:cNvPr id="141466" name="Rectangle 154"/>
          <p:cNvSpPr>
            <a:spLocks noChangeArrowheads="1"/>
          </p:cNvSpPr>
          <p:nvPr/>
        </p:nvSpPr>
        <p:spPr bwMode="auto">
          <a:xfrm>
            <a:off x="6570664" y="5722939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/>
          </a:p>
        </p:txBody>
      </p:sp>
      <p:sp>
        <p:nvSpPr>
          <p:cNvPr id="141467" name="Rectangle 155"/>
          <p:cNvSpPr>
            <a:spLocks noChangeArrowheads="1"/>
          </p:cNvSpPr>
          <p:nvPr/>
        </p:nvSpPr>
        <p:spPr bwMode="auto">
          <a:xfrm>
            <a:off x="6338888" y="5978526"/>
            <a:ext cx="5113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Sieve</a:t>
            </a:r>
            <a:endParaRPr lang="en-US" altLang="en-US"/>
          </a:p>
        </p:txBody>
      </p:sp>
      <p:sp>
        <p:nvSpPr>
          <p:cNvPr id="141468" name="Rectangle 156"/>
          <p:cNvSpPr>
            <a:spLocks noChangeArrowheads="1"/>
          </p:cNvSpPr>
          <p:nvPr/>
        </p:nvSpPr>
        <p:spPr bwMode="auto">
          <a:xfrm rot="16200000">
            <a:off x="1935569" y="3832940"/>
            <a:ext cx="20502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Cumulative % Passing</a:t>
            </a:r>
            <a:endParaRPr lang="en-US" altLang="en-US"/>
          </a:p>
        </p:txBody>
      </p:sp>
      <p:sp>
        <p:nvSpPr>
          <p:cNvPr id="141469" name="Rectangle 157"/>
          <p:cNvSpPr>
            <a:spLocks noChangeArrowheads="1"/>
          </p:cNvSpPr>
          <p:nvPr/>
        </p:nvSpPr>
        <p:spPr bwMode="auto">
          <a:xfrm>
            <a:off x="7662863" y="4200525"/>
            <a:ext cx="1370012" cy="1290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0" name="Line 158"/>
          <p:cNvSpPr>
            <a:spLocks noChangeShapeType="1"/>
          </p:cNvSpPr>
          <p:nvPr/>
        </p:nvSpPr>
        <p:spPr bwMode="auto">
          <a:xfrm>
            <a:off x="7940675" y="4375150"/>
            <a:ext cx="407988" cy="1588"/>
          </a:xfrm>
          <a:prstGeom prst="line">
            <a:avLst/>
          </a:prstGeom>
          <a:noFill/>
          <a:ln w="238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1" name="Oval 159"/>
          <p:cNvSpPr>
            <a:spLocks noChangeArrowheads="1"/>
          </p:cNvSpPr>
          <p:nvPr/>
        </p:nvSpPr>
        <p:spPr bwMode="auto">
          <a:xfrm>
            <a:off x="8080376" y="4318000"/>
            <a:ext cx="104775" cy="103188"/>
          </a:xfrm>
          <a:prstGeom prst="ellipse">
            <a:avLst/>
          </a:prstGeom>
          <a:noFill/>
          <a:ln w="1111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2" name="Rectangle 160"/>
          <p:cNvSpPr>
            <a:spLocks noChangeArrowheads="1"/>
          </p:cNvSpPr>
          <p:nvPr/>
        </p:nvSpPr>
        <p:spPr bwMode="auto">
          <a:xfrm>
            <a:off x="8394701" y="4270375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PFC</a:t>
            </a:r>
            <a:endParaRPr lang="en-US" altLang="en-US"/>
          </a:p>
        </p:txBody>
      </p:sp>
      <p:sp>
        <p:nvSpPr>
          <p:cNvPr id="141473" name="Line 161"/>
          <p:cNvSpPr>
            <a:spLocks noChangeShapeType="1"/>
          </p:cNvSpPr>
          <p:nvPr/>
        </p:nvSpPr>
        <p:spPr bwMode="auto">
          <a:xfrm>
            <a:off x="7940675" y="4700589"/>
            <a:ext cx="407988" cy="1587"/>
          </a:xfrm>
          <a:prstGeom prst="line">
            <a:avLst/>
          </a:prstGeom>
          <a:noFill/>
          <a:ln w="23813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4" name="Rectangle 162"/>
          <p:cNvSpPr>
            <a:spLocks noChangeArrowheads="1"/>
          </p:cNvSpPr>
          <p:nvPr/>
        </p:nvSpPr>
        <p:spPr bwMode="auto">
          <a:xfrm>
            <a:off x="8080376" y="4641851"/>
            <a:ext cx="104775" cy="104775"/>
          </a:xfrm>
          <a:prstGeom prst="rect">
            <a:avLst/>
          </a:prstGeom>
          <a:noFill/>
          <a:ln w="11113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5" name="Rectangle 163"/>
          <p:cNvSpPr>
            <a:spLocks noChangeArrowheads="1"/>
          </p:cNvSpPr>
          <p:nvPr/>
        </p:nvSpPr>
        <p:spPr bwMode="auto">
          <a:xfrm>
            <a:off x="8394700" y="4595813"/>
            <a:ext cx="389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SMA</a:t>
            </a:r>
            <a:endParaRPr lang="en-US" altLang="en-US"/>
          </a:p>
        </p:txBody>
      </p:sp>
      <p:sp>
        <p:nvSpPr>
          <p:cNvPr id="141476" name="Line 164"/>
          <p:cNvSpPr>
            <a:spLocks noChangeShapeType="1"/>
          </p:cNvSpPr>
          <p:nvPr/>
        </p:nvSpPr>
        <p:spPr bwMode="auto">
          <a:xfrm>
            <a:off x="7940675" y="5014914"/>
            <a:ext cx="407988" cy="1587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7" name="Rectangle 165"/>
          <p:cNvSpPr>
            <a:spLocks noChangeArrowheads="1"/>
          </p:cNvSpPr>
          <p:nvPr/>
        </p:nvSpPr>
        <p:spPr bwMode="auto">
          <a:xfrm>
            <a:off x="8069263" y="4945063"/>
            <a:ext cx="150812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8" name="Line 166"/>
          <p:cNvSpPr>
            <a:spLocks noChangeShapeType="1"/>
          </p:cNvSpPr>
          <p:nvPr/>
        </p:nvSpPr>
        <p:spPr bwMode="auto">
          <a:xfrm flipH="1" flipV="1">
            <a:off x="8080375" y="4956175"/>
            <a:ext cx="58738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79" name="Line 167"/>
          <p:cNvSpPr>
            <a:spLocks noChangeShapeType="1"/>
          </p:cNvSpPr>
          <p:nvPr/>
        </p:nvSpPr>
        <p:spPr bwMode="auto">
          <a:xfrm>
            <a:off x="8139113" y="5014913"/>
            <a:ext cx="57150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80" name="Line 168"/>
          <p:cNvSpPr>
            <a:spLocks noChangeShapeType="1"/>
          </p:cNvSpPr>
          <p:nvPr/>
        </p:nvSpPr>
        <p:spPr bwMode="auto">
          <a:xfrm flipH="1">
            <a:off x="8080375" y="5014913"/>
            <a:ext cx="58738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81" name="Line 169"/>
          <p:cNvSpPr>
            <a:spLocks noChangeShapeType="1"/>
          </p:cNvSpPr>
          <p:nvPr/>
        </p:nvSpPr>
        <p:spPr bwMode="auto">
          <a:xfrm flipV="1">
            <a:off x="8139113" y="4956175"/>
            <a:ext cx="57150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82" name="Line 170"/>
          <p:cNvSpPr>
            <a:spLocks noChangeShapeType="1"/>
          </p:cNvSpPr>
          <p:nvPr/>
        </p:nvSpPr>
        <p:spPr bwMode="auto">
          <a:xfrm flipV="1">
            <a:off x="8139114" y="4956175"/>
            <a:ext cx="1587" cy="587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83" name="Line 171"/>
          <p:cNvSpPr>
            <a:spLocks noChangeShapeType="1"/>
          </p:cNvSpPr>
          <p:nvPr/>
        </p:nvSpPr>
        <p:spPr bwMode="auto">
          <a:xfrm>
            <a:off x="8139114" y="5014913"/>
            <a:ext cx="1587" cy="5715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84" name="Rectangle 172"/>
          <p:cNvSpPr>
            <a:spLocks noChangeArrowheads="1"/>
          </p:cNvSpPr>
          <p:nvPr/>
        </p:nvSpPr>
        <p:spPr bwMode="auto">
          <a:xfrm>
            <a:off x="8451850" y="4910138"/>
            <a:ext cx="3991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HMA</a:t>
            </a:r>
            <a:endParaRPr lang="en-US" altLang="en-US"/>
          </a:p>
        </p:txBody>
      </p:sp>
      <p:grpSp>
        <p:nvGrpSpPr>
          <p:cNvPr id="141490" name="Group 178"/>
          <p:cNvGrpSpPr>
            <a:grpSpLocks/>
          </p:cNvGrpSpPr>
          <p:nvPr/>
        </p:nvGrpSpPr>
        <p:grpSpPr bwMode="auto">
          <a:xfrm>
            <a:off x="4676775" y="3097214"/>
            <a:ext cx="941388" cy="244475"/>
            <a:chOff x="1986" y="1951"/>
            <a:chExt cx="593" cy="154"/>
          </a:xfrm>
        </p:grpSpPr>
        <p:sp>
          <p:nvSpPr>
            <p:cNvPr id="141488" name="Line 176"/>
            <p:cNvSpPr>
              <a:spLocks noChangeShapeType="1"/>
            </p:cNvSpPr>
            <p:nvPr/>
          </p:nvSpPr>
          <p:spPr bwMode="auto">
            <a:xfrm>
              <a:off x="1986" y="1951"/>
              <a:ext cx="505" cy="102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89" name="Freeform 177"/>
            <p:cNvSpPr>
              <a:spLocks/>
            </p:cNvSpPr>
            <p:nvPr/>
          </p:nvSpPr>
          <p:spPr bwMode="auto">
            <a:xfrm>
              <a:off x="2469" y="2010"/>
              <a:ext cx="110" cy="95"/>
            </a:xfrm>
            <a:custGeom>
              <a:avLst/>
              <a:gdLst>
                <a:gd name="T0" fmla="*/ 0 w 110"/>
                <a:gd name="T1" fmla="*/ 95 h 95"/>
                <a:gd name="T2" fmla="*/ 110 w 110"/>
                <a:gd name="T3" fmla="*/ 65 h 95"/>
                <a:gd name="T4" fmla="*/ 22 w 110"/>
                <a:gd name="T5" fmla="*/ 0 h 95"/>
                <a:gd name="T6" fmla="*/ 0 w 110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95">
                  <a:moveTo>
                    <a:pt x="0" y="95"/>
                  </a:moveTo>
                  <a:lnTo>
                    <a:pt x="110" y="65"/>
                  </a:lnTo>
                  <a:lnTo>
                    <a:pt x="22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91" name="Rectangle 179"/>
          <p:cNvSpPr>
            <a:spLocks noChangeArrowheads="1"/>
          </p:cNvSpPr>
          <p:nvPr/>
        </p:nvSpPr>
        <p:spPr bwMode="auto">
          <a:xfrm>
            <a:off x="3956050" y="2795589"/>
            <a:ext cx="14287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92" name="Rectangle 180"/>
          <p:cNvSpPr>
            <a:spLocks noChangeArrowheads="1"/>
          </p:cNvSpPr>
          <p:nvPr/>
        </p:nvSpPr>
        <p:spPr bwMode="auto">
          <a:xfrm>
            <a:off x="4003675" y="2830514"/>
            <a:ext cx="12198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control points</a:t>
            </a:r>
            <a:endParaRPr lang="en-US" altLang="en-US"/>
          </a:p>
        </p:txBody>
      </p:sp>
      <p:grpSp>
        <p:nvGrpSpPr>
          <p:cNvPr id="141495" name="Group 183"/>
          <p:cNvGrpSpPr>
            <a:grpSpLocks/>
          </p:cNvGrpSpPr>
          <p:nvPr/>
        </p:nvGrpSpPr>
        <p:grpSpPr bwMode="auto">
          <a:xfrm>
            <a:off x="4805364" y="2492376"/>
            <a:ext cx="1533525" cy="303213"/>
            <a:chOff x="2067" y="1570"/>
            <a:chExt cx="966" cy="191"/>
          </a:xfrm>
        </p:grpSpPr>
        <p:sp>
          <p:nvSpPr>
            <p:cNvPr id="141493" name="Line 181"/>
            <p:cNvSpPr>
              <a:spLocks noChangeShapeType="1"/>
            </p:cNvSpPr>
            <p:nvPr/>
          </p:nvSpPr>
          <p:spPr bwMode="auto">
            <a:xfrm flipV="1">
              <a:off x="2067" y="1614"/>
              <a:ext cx="878" cy="147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94" name="Freeform 182"/>
            <p:cNvSpPr>
              <a:spLocks/>
            </p:cNvSpPr>
            <p:nvPr/>
          </p:nvSpPr>
          <p:spPr bwMode="auto">
            <a:xfrm>
              <a:off x="2930" y="1570"/>
              <a:ext cx="103" cy="96"/>
            </a:xfrm>
            <a:custGeom>
              <a:avLst/>
              <a:gdLst>
                <a:gd name="T0" fmla="*/ 15 w 103"/>
                <a:gd name="T1" fmla="*/ 96 h 96"/>
                <a:gd name="T2" fmla="*/ 103 w 103"/>
                <a:gd name="T3" fmla="*/ 37 h 96"/>
                <a:gd name="T4" fmla="*/ 0 w 103"/>
                <a:gd name="T5" fmla="*/ 0 h 96"/>
                <a:gd name="T6" fmla="*/ 15 w 103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6">
                  <a:moveTo>
                    <a:pt x="15" y="96"/>
                  </a:moveTo>
                  <a:lnTo>
                    <a:pt x="103" y="37"/>
                  </a:lnTo>
                  <a:lnTo>
                    <a:pt x="0" y="0"/>
                  </a:lnTo>
                  <a:lnTo>
                    <a:pt x="1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96" name="Rectangle 184"/>
          <p:cNvSpPr>
            <a:spLocks noChangeArrowheads="1"/>
          </p:cNvSpPr>
          <p:nvPr/>
        </p:nvSpPr>
        <p:spPr bwMode="auto">
          <a:xfrm>
            <a:off x="3840164" y="5838826"/>
            <a:ext cx="4287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97" name="Rectangle 185"/>
          <p:cNvSpPr>
            <a:spLocks noChangeArrowheads="1"/>
          </p:cNvSpPr>
          <p:nvPr/>
        </p:nvSpPr>
        <p:spPr bwMode="auto">
          <a:xfrm>
            <a:off x="3875089" y="5851525"/>
            <a:ext cx="41181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0.075 0.15   0.6    1.18    2.36         4.75               9.5     12.5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51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9594"/>
            <a:ext cx="10160000" cy="1143000"/>
          </a:xfrm>
        </p:spPr>
        <p:txBody>
          <a:bodyPr/>
          <a:lstStyle/>
          <a:p>
            <a:r>
              <a:rPr lang="en-US" dirty="0" smtClean="0"/>
              <a:t>A little 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62594"/>
            <a:ext cx="9725892" cy="542108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My dad was a civil engineer and surveyor.</a:t>
            </a:r>
          </a:p>
          <a:p>
            <a:r>
              <a:rPr lang="en-US" dirty="0" smtClean="0"/>
              <a:t>I went to college to become an astrophysicist or archeologist.</a:t>
            </a:r>
          </a:p>
          <a:p>
            <a:r>
              <a:rPr lang="en-US" dirty="0" smtClean="0"/>
              <a:t>Changed major to English.</a:t>
            </a:r>
          </a:p>
          <a:p>
            <a:r>
              <a:rPr lang="en-US" dirty="0" smtClean="0"/>
              <a:t>Took a summer job with Indiana State Highway Commission.</a:t>
            </a:r>
          </a:p>
          <a:p>
            <a:r>
              <a:rPr lang="en-US" i="1" dirty="0" smtClean="0"/>
              <a:t>Loved it!</a:t>
            </a:r>
          </a:p>
          <a:p>
            <a:r>
              <a:rPr lang="en-US" dirty="0" smtClean="0"/>
              <a:t>Finished English degree and enrolled in Civil Engineering.</a:t>
            </a:r>
          </a:p>
          <a:p>
            <a:r>
              <a:rPr lang="en-US" dirty="0" smtClean="0"/>
              <a:t>Fellowship for Masters degree.</a:t>
            </a:r>
          </a:p>
          <a:p>
            <a:r>
              <a:rPr lang="en-US" dirty="0" smtClean="0"/>
              <a:t>Spent 11 years (!) </a:t>
            </a:r>
            <a:r>
              <a:rPr lang="en-US" smtClean="0"/>
              <a:t>completing PhD while working for INDOT.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D:\Documents\PROJECTS\Porous\Photos\Paving\PFC Closeup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8032"/>
            <a:ext cx="7279601" cy="56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Documents\PROJECTS\Porous\Photos\Field Testing\Conv Surf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11" y="1248032"/>
            <a:ext cx="6744788" cy="55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94" y="172006"/>
            <a:ext cx="10515600" cy="1325563"/>
          </a:xfrm>
        </p:spPr>
        <p:txBody>
          <a:bodyPr/>
          <a:lstStyle/>
          <a:p>
            <a:r>
              <a:rPr lang="en-US" smtClean="0"/>
              <a:t>PFC vs Conventional Superpave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Field Data Comparison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76767"/>
              </p:ext>
            </p:extLst>
          </p:nvPr>
        </p:nvGraphicFramePr>
        <p:xfrm>
          <a:off x="3048000" y="1676400"/>
          <a:ext cx="6096000" cy="331470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179375058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892421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0072963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9701107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Surface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DFT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CTM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F60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331110"/>
                  </a:ext>
                </a:extLst>
              </a:tr>
              <a:tr h="8763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Porous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0.51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1.37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0.36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115664"/>
                  </a:ext>
                </a:extLst>
              </a:tr>
              <a:tr h="8763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SMA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1.17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9912971"/>
                  </a:ext>
                </a:extLst>
              </a:tr>
              <a:tr h="8763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HMA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262586"/>
                  </a:ext>
                </a:extLst>
              </a:tr>
            </a:tbl>
          </a:graphicData>
        </a:graphic>
      </p:graphicFrame>
      <p:sp>
        <p:nvSpPr>
          <p:cNvPr id="155678" name="Text Box 30"/>
          <p:cNvSpPr txBox="1">
            <a:spLocks noChangeArrowheads="1"/>
          </p:cNvSpPr>
          <p:nvPr/>
        </p:nvSpPr>
        <p:spPr bwMode="auto">
          <a:xfrm>
            <a:off x="2266950" y="5111750"/>
            <a:ext cx="77348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6666"/>
                </a:solidFill>
                <a:latin typeface="Comic Sans MS" panose="030F0702030302020204" pitchFamily="66" charset="0"/>
              </a:rPr>
              <a:t>Porous and SMA tested before trafficking</a:t>
            </a:r>
            <a:r>
              <a:rPr lang="en-US" altLang="en-US" sz="2800">
                <a:solidFill>
                  <a:srgbClr val="0066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3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Sideline Noise Measurements</a:t>
            </a:r>
          </a:p>
        </p:txBody>
      </p:sp>
      <p:pic>
        <p:nvPicPr>
          <p:cNvPr id="157699" name="Picture 3" descr="D:\Documents\PROJECTS\Porous\Photos\Field Testing\Pass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17" y="1522367"/>
            <a:ext cx="676656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5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3" descr="D:\Documents\PROJECTS\Porous\Photos\Field Testing\Trou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073" y="275968"/>
            <a:ext cx="3090219" cy="17526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Close Proximity Trailer</a:t>
            </a:r>
          </a:p>
        </p:txBody>
      </p:sp>
      <p:pic>
        <p:nvPicPr>
          <p:cNvPr id="158724" name="Picture 4" descr="D:\Documents\PROJECTS\Porous\Photos\Field Testing\CPX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28950"/>
            <a:ext cx="53340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17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47900" y="152400"/>
            <a:ext cx="7696200" cy="1752600"/>
          </a:xfrm>
        </p:spPr>
        <p:txBody>
          <a:bodyPr/>
          <a:lstStyle/>
          <a:p>
            <a:r>
              <a:rPr lang="en-US" altLang="en-US"/>
              <a:t>CPX Data </a:t>
            </a:r>
            <a:r>
              <a:rPr lang="en-US" altLang="en-US" b="0"/>
              <a:t>(dBA)</a:t>
            </a:r>
          </a:p>
        </p:txBody>
      </p:sp>
      <p:graphicFrame>
        <p:nvGraphicFramePr>
          <p:cNvPr id="168066" name="Group 13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24339068"/>
              </p:ext>
            </p:extLst>
          </p:nvPr>
        </p:nvGraphicFramePr>
        <p:xfrm>
          <a:off x="2324100" y="1600200"/>
          <a:ext cx="7543800" cy="4114800"/>
        </p:xfrm>
        <a:graphic>
          <a:graphicData uri="http://schemas.openxmlformats.org/drawingml/2006/table">
            <a:tbl>
              <a:tblPr/>
              <a:tblGrid>
                <a:gridCol w="1885950">
                  <a:extLst>
                    <a:ext uri="{9D8B030D-6E8A-4147-A177-3AD203B41FA5}">
                      <a16:colId xmlns:a16="http://schemas.microsoft.com/office/drawing/2014/main" val="1668601206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4039255049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515693532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635446558"/>
                    </a:ext>
                  </a:extLst>
                </a:gridCol>
              </a:tblGrid>
              <a:tr h="1371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Speed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HMA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SMA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PFC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705348"/>
                  </a:ext>
                </a:extLst>
              </a:tr>
              <a:tr h="1371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72 kph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93.0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94.2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89.7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503860"/>
                  </a:ext>
                </a:extLst>
              </a:tr>
              <a:tr h="1371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97 kph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96.4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97.6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92.6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52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2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8343900" cy="1524000"/>
          </a:xfrm>
        </p:spPr>
        <p:txBody>
          <a:bodyPr/>
          <a:lstStyle/>
          <a:p>
            <a:r>
              <a:rPr lang="en-US" altLang="en-US"/>
              <a:t>Comparison of Noise Levels</a:t>
            </a:r>
          </a:p>
        </p:txBody>
      </p:sp>
      <p:graphicFrame>
        <p:nvGraphicFramePr>
          <p:cNvPr id="174127" name="Group 4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78035877"/>
              </p:ext>
            </p:extLst>
          </p:nvPr>
        </p:nvGraphicFramePr>
        <p:xfrm>
          <a:off x="1149531" y="1524000"/>
          <a:ext cx="8718369" cy="4114800"/>
        </p:xfrm>
        <a:graphic>
          <a:graphicData uri="http://schemas.openxmlformats.org/drawingml/2006/table">
            <a:tbl>
              <a:tblPr/>
              <a:tblGrid>
                <a:gridCol w="2906123">
                  <a:extLst>
                    <a:ext uri="{9D8B030D-6E8A-4147-A177-3AD203B41FA5}">
                      <a16:colId xmlns:a16="http://schemas.microsoft.com/office/drawing/2014/main" val="2893797267"/>
                    </a:ext>
                  </a:extLst>
                </a:gridCol>
                <a:gridCol w="2906123">
                  <a:extLst>
                    <a:ext uri="{9D8B030D-6E8A-4147-A177-3AD203B41FA5}">
                      <a16:colId xmlns:a16="http://schemas.microsoft.com/office/drawing/2014/main" val="1031607373"/>
                    </a:ext>
                  </a:extLst>
                </a:gridCol>
                <a:gridCol w="2906123">
                  <a:extLst>
                    <a:ext uri="{9D8B030D-6E8A-4147-A177-3AD203B41FA5}">
                      <a16:colId xmlns:a16="http://schemas.microsoft.com/office/drawing/2014/main" val="2348976714"/>
                    </a:ext>
                  </a:extLst>
                </a:gridCol>
              </a:tblGrid>
              <a:tr h="1028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Surface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Sideline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CPX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059798"/>
                  </a:ext>
                </a:extLst>
              </a:tr>
              <a:tr h="1028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PFC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375229"/>
                  </a:ext>
                </a:extLst>
              </a:tr>
              <a:tr h="1028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HMA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2.1 dB higher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3.6 dB higher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142803"/>
                  </a:ext>
                </a:extLst>
              </a:tr>
              <a:tr h="1028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SMA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5.9 dB higher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defRPr sz="2400">
                          <a:solidFill>
                            <a:schemeClr val="bg2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00279F"/>
                        </a:buClr>
                        <a:buSzPct val="75000"/>
                        <a:buFont typeface="Monotype Sorts" pitchFamily="2" charset="2"/>
                        <a:defRPr sz="2200">
                          <a:solidFill>
                            <a:srgbClr val="00279F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4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4.8 dB higher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066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1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Tire-Pavement Noise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923" y="1621631"/>
            <a:ext cx="5876109" cy="4351338"/>
          </a:xfrm>
        </p:spPr>
        <p:txBody>
          <a:bodyPr>
            <a:normAutofit/>
          </a:bodyPr>
          <a:lstStyle/>
          <a:p>
            <a:r>
              <a:rPr lang="en-US" sz="3200" i="1"/>
              <a:t>Hot Mix Asphalt Surface Characteristics Related to Ride, Texture, Friction, Noise </a:t>
            </a:r>
            <a:r>
              <a:rPr lang="en-US" sz="3200" i="1" smtClean="0"/>
              <a:t>and Durability</a:t>
            </a:r>
          </a:p>
          <a:p>
            <a:r>
              <a:rPr lang="en-US" sz="3200" smtClean="0"/>
              <a:t>Developed models to predict noise based on texture, modulus (FWD), temperature.</a:t>
            </a:r>
          </a:p>
          <a:p>
            <a:r>
              <a:rPr lang="en-US" sz="3200" smtClean="0"/>
              <a:t>MnROAD data</a:t>
            </a:r>
            <a:endParaRPr lang="en-US" sz="3200"/>
          </a:p>
          <a:p>
            <a:endParaRPr lang="en-US"/>
          </a:p>
        </p:txBody>
      </p:sp>
      <p:graphicFrame>
        <p:nvGraphicFramePr>
          <p:cNvPr id="4" name="Chart 3" descr="Predicted overall OBSI levels (dB) on y axis versus measured OBSI levels (dB) on x axis for leading edge of tire from CTM model. Most data points fall within 1.5 dB of line of equality. " title="Figure 36. Measured and predicted overall OBSI levels, leading edge, CTM data."/>
          <p:cNvGraphicFramePr/>
          <p:nvPr>
            <p:extLst>
              <p:ext uri="{D42A27DB-BD31-4B8C-83A1-F6EECF244321}">
                <p14:modId xmlns:p14="http://schemas.microsoft.com/office/powerpoint/2010/main" val="1341811536"/>
              </p:ext>
            </p:extLst>
          </p:nvPr>
        </p:nvGraphicFramePr>
        <p:xfrm>
          <a:off x="6100355" y="705394"/>
          <a:ext cx="5168538" cy="5471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22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55" y="261257"/>
            <a:ext cx="8438445" cy="13389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NCHRP Synthesis Projects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809897" y="1374422"/>
            <a:ext cx="10569303" cy="4876800"/>
          </a:xfrm>
        </p:spPr>
        <p:txBody>
          <a:bodyPr>
            <a:normAutofit/>
          </a:bodyPr>
          <a:lstStyle/>
          <a:p>
            <a:r>
              <a:rPr lang="en-US" altLang="en-US" sz="3200" i="1" dirty="0"/>
              <a:t>Pavement Patching Practices</a:t>
            </a:r>
          </a:p>
          <a:p>
            <a:pPr lvl="1"/>
            <a:r>
              <a:rPr lang="en-US" altLang="en-US" sz="2800" dirty="0"/>
              <a:t>Patching practices for asphalt and concrete pavements.</a:t>
            </a:r>
          </a:p>
          <a:p>
            <a:pPr lvl="1"/>
            <a:r>
              <a:rPr lang="en-US" altLang="en-US" sz="2800"/>
              <a:t>onlinepubs.trb.org/onlinepubs/nchrp/nchrp_syn_463.pdf</a:t>
            </a:r>
            <a:endParaRPr lang="en-US" altLang="en-US" sz="2800" dirty="0"/>
          </a:p>
          <a:p>
            <a:pPr lvl="1"/>
            <a:endParaRPr lang="en-US" altLang="en-US" sz="1700" dirty="0"/>
          </a:p>
          <a:p>
            <a:pPr marL="182880" lvl="1"/>
            <a:r>
              <a:rPr lang="en-US" altLang="en-US" sz="3200" i="1" dirty="0"/>
              <a:t>Fiber Additives for Asphalt Mixtures</a:t>
            </a:r>
          </a:p>
          <a:p>
            <a:pPr lvl="1"/>
            <a:r>
              <a:rPr lang="en-US" altLang="en-US" sz="2800" dirty="0"/>
              <a:t>Fibers for dense, open and SMA mixtures.</a:t>
            </a:r>
          </a:p>
          <a:p>
            <a:pPr lvl="1"/>
            <a:r>
              <a:rPr lang="en-US" altLang="en-US" sz="2800" smtClean="0"/>
              <a:t>onlinepubs.trb.org/onlinepubs/nchrp/nchrp_syn_475.pdf</a:t>
            </a:r>
          </a:p>
          <a:p>
            <a:r>
              <a:rPr lang="en-US" sz="3200" i="1"/>
              <a:t>Impact of Asphalt </a:t>
            </a:r>
            <a:r>
              <a:rPr lang="en-US" sz="3200" i="1" smtClean="0"/>
              <a:t>Lift </a:t>
            </a:r>
            <a:r>
              <a:rPr lang="en-US" sz="3200" i="1"/>
              <a:t>Thickness </a:t>
            </a:r>
            <a:r>
              <a:rPr lang="en-US" sz="3200" i="1" smtClean="0"/>
              <a:t>on </a:t>
            </a:r>
            <a:r>
              <a:rPr lang="en-US" sz="3200" i="1"/>
              <a:t>Pavement </a:t>
            </a:r>
            <a:r>
              <a:rPr lang="en-US" sz="3200" i="1" smtClean="0"/>
              <a:t>Quality</a:t>
            </a:r>
          </a:p>
          <a:p>
            <a:pPr lvl="1"/>
            <a:r>
              <a:rPr lang="en-US" sz="2800" smtClean="0"/>
              <a:t>In publication</a:t>
            </a:r>
            <a:endParaRPr lang="en-US" sz="2800"/>
          </a:p>
          <a:p>
            <a:endParaRPr lang="en-US" altLang="en-US" sz="3000"/>
          </a:p>
          <a:p>
            <a:pPr lvl="1"/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777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 idx="4294967295"/>
          </p:nvPr>
        </p:nvSpPr>
        <p:spPr>
          <a:xfrm>
            <a:off x="6191794" y="222959"/>
            <a:ext cx="6387011" cy="2320925"/>
          </a:xfrm>
        </p:spPr>
        <p:txBody>
          <a:bodyPr>
            <a:noAutofit/>
          </a:bodyPr>
          <a:lstStyle/>
          <a:p>
            <a:pPr marL="137160" defTabSz="685772">
              <a:defRPr/>
            </a:pPr>
            <a:r>
              <a:rPr lang="en-US" sz="3000">
                <a:latin typeface="+mn-lt"/>
                <a:cs typeface="Arial" panose="020B0604020202020204" pitchFamily="34" charset="0"/>
              </a:rPr>
              <a:t>Rebecca McDaniel</a:t>
            </a:r>
            <a:br>
              <a:rPr lang="en-US" sz="3000">
                <a:latin typeface="+mn-lt"/>
                <a:cs typeface="Arial" panose="020B0604020202020204" pitchFamily="34" charset="0"/>
              </a:rPr>
            </a:br>
            <a:r>
              <a:rPr lang="en-US" sz="3000" smtClean="0">
                <a:latin typeface="+mn-lt"/>
                <a:cs typeface="Arial" panose="020B0604020202020204" pitchFamily="34" charset="0"/>
              </a:rPr>
              <a:t>rsmcdani@purdue.edu</a:t>
            </a:r>
            <a:r>
              <a:rPr lang="en-US" sz="3000">
                <a:latin typeface="+mn-lt"/>
                <a:cs typeface="Arial" panose="020B0604020202020204" pitchFamily="34" charset="0"/>
              </a:rPr>
              <a:t/>
            </a:r>
            <a:br>
              <a:rPr lang="en-US" sz="3000">
                <a:latin typeface="+mn-lt"/>
                <a:cs typeface="Arial" panose="020B0604020202020204" pitchFamily="34" charset="0"/>
              </a:rPr>
            </a:br>
            <a:r>
              <a:rPr lang="en-US" sz="3000">
                <a:latin typeface="+mn-lt"/>
                <a:cs typeface="Arial" panose="020B0604020202020204" pitchFamily="34" charset="0"/>
              </a:rPr>
              <a:t>765/463-2317 ext 226</a:t>
            </a:r>
            <a:br>
              <a:rPr lang="en-US" sz="3000">
                <a:latin typeface="+mn-lt"/>
                <a:cs typeface="Arial" panose="020B0604020202020204" pitchFamily="34" charset="0"/>
              </a:rPr>
            </a:br>
            <a:r>
              <a:rPr lang="en-US" sz="3000">
                <a:latin typeface="+mn-lt"/>
                <a:cs typeface="Arial" panose="020B0604020202020204" pitchFamily="34" charset="0"/>
              </a:rPr>
              <a:t>e</a:t>
            </a:r>
            <a:r>
              <a:rPr lang="en-US" sz="3000">
                <a:latin typeface="+mn-lt"/>
              </a:rPr>
              <a:t>ngineering.purdue.edu/NCSC</a:t>
            </a:r>
            <a:br>
              <a:rPr lang="en-US" sz="3000">
                <a:latin typeface="+mn-lt"/>
              </a:rPr>
            </a:br>
            <a:r>
              <a:rPr lang="en-US" sz="3000">
                <a:hlinkClick r:id="rId3"/>
              </a:rPr>
              <a:t>https://docs.lib.purdue.edu/jtrp/</a:t>
            </a:r>
            <a:endParaRPr lang="en-US" sz="3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0180" name="Content Placeholder 3" descr="zim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0" y="484215"/>
            <a:ext cx="5084265" cy="528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10" y="4781823"/>
            <a:ext cx="2728963" cy="17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02" y="2796571"/>
            <a:ext cx="3029971" cy="18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Working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26" y="1691958"/>
            <a:ext cx="10325793" cy="34359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mtClean="0"/>
              <a:t>Joined </a:t>
            </a:r>
            <a:r>
              <a:rPr lang="en-US" smtClean="0"/>
              <a:t>loaned </a:t>
            </a:r>
            <a:r>
              <a:rPr lang="en-US" dirty="0" smtClean="0"/>
              <a:t>staff </a:t>
            </a:r>
            <a:r>
              <a:rPr lang="en-US" smtClean="0"/>
              <a:t>of </a:t>
            </a:r>
            <a:r>
              <a:rPr lang="en-US" smtClean="0"/>
              <a:t>Strategic </a:t>
            </a:r>
            <a:r>
              <a:rPr lang="en-US" dirty="0" smtClean="0"/>
              <a:t>Highway Research Program.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 smtClean="0"/>
              <a:t>Moved to Washington, DC, for six months.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 smtClean="0"/>
              <a:t>Met leaders in Civil Engineering.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 smtClean="0"/>
              <a:t>Learned about research administration.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 smtClean="0"/>
              <a:t>Later wrote history of the SHRP Asphalt Research Program.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400" dirty="0"/>
          </a:p>
          <a:p>
            <a:pPr marL="3429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i="1" smtClean="0"/>
              <a:t>Superpave </a:t>
            </a:r>
            <a:r>
              <a:rPr lang="en-US" sz="3000" i="1" dirty="0" smtClean="0"/>
              <a:t>Mix Design System: Anatomy of a Research Program</a:t>
            </a:r>
            <a:r>
              <a:rPr lang="en-US" sz="3000" i="1" smtClean="0"/>
              <a:t>,  </a:t>
            </a:r>
            <a:r>
              <a:rPr lang="en-US" sz="3000" smtClean="0"/>
              <a:t>NCHRP Web-Only </a:t>
            </a:r>
            <a:r>
              <a:rPr lang="en-US" sz="3000" smtClean="0"/>
              <a:t>Docu</a:t>
            </a:r>
            <a:r>
              <a:rPr lang="en-US" sz="3000" i="1"/>
              <a:t>The</a:t>
            </a:r>
            <a:r>
              <a:rPr lang="en-US" sz="3000" smtClean="0"/>
              <a:t>ment </a:t>
            </a:r>
            <a:r>
              <a:rPr lang="en-US" sz="3000" dirty="0" smtClean="0"/>
              <a:t>186 http://www.trb.org/Main/Blurbs/166871.aspx).</a:t>
            </a:r>
          </a:p>
          <a:p>
            <a:pPr marL="3429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2" y="223691"/>
            <a:ext cx="2706624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Working World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5617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Got involved in professional organizations.</a:t>
            </a:r>
          </a:p>
          <a:p>
            <a:pPr lvl="1"/>
            <a:r>
              <a:rPr lang="en-US" smtClean="0"/>
              <a:t>Association </a:t>
            </a:r>
            <a:r>
              <a:rPr lang="en-US" dirty="0" smtClean="0"/>
              <a:t>of Asphalt Paving Technologists (AAPT)</a:t>
            </a:r>
          </a:p>
          <a:p>
            <a:pPr lvl="1"/>
            <a:r>
              <a:rPr lang="en-US" dirty="0" smtClean="0"/>
              <a:t>ASTM International (formerly American Society for Testing and </a:t>
            </a:r>
            <a:r>
              <a:rPr lang="en-US" smtClean="0"/>
              <a:t>Materials)</a:t>
            </a:r>
          </a:p>
          <a:p>
            <a:pPr lvl="1"/>
            <a:r>
              <a:rPr lang="en-US" smtClean="0"/>
              <a:t>Transportation </a:t>
            </a:r>
            <a:r>
              <a:rPr lang="en-US"/>
              <a:t>Research Board (TRB</a:t>
            </a:r>
            <a:r>
              <a:rPr lang="en-US" smtClean="0"/>
              <a:t>)</a:t>
            </a:r>
          </a:p>
          <a:p>
            <a:pPr lvl="1"/>
            <a:r>
              <a:rPr lang="en-US" smtClean="0"/>
              <a:t>Long Term Pavement Performance (LTPP)</a:t>
            </a:r>
            <a:endParaRPr lang="en-US"/>
          </a:p>
          <a:p>
            <a:pPr lvl="1"/>
            <a:endParaRPr lang="en-US" smtClean="0"/>
          </a:p>
          <a:p>
            <a:pPr lvl="1"/>
            <a:endParaRPr lang="en-US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AutoShape 2" descr="ASTM Internatio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as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56" y="4662054"/>
            <a:ext cx="1530928" cy="1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2338"/>
            <a:ext cx="3466706" cy="860644"/>
          </a:xfrm>
          <a:prstGeom prst="rect">
            <a:avLst/>
          </a:prstGeom>
        </p:spPr>
      </p:pic>
      <p:pic>
        <p:nvPicPr>
          <p:cNvPr id="1032" name="Picture 8" descr="Image result for tr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185" y="4985982"/>
            <a:ext cx="3342696" cy="140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b/ba/LTPP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808" y="5162204"/>
            <a:ext cx="2125315" cy="103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Joined the NCSC in 1995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13" y="1812175"/>
            <a:ext cx="10096453" cy="4277206"/>
          </a:xfrm>
        </p:spPr>
        <p:txBody>
          <a:bodyPr>
            <a:normAutofit/>
          </a:bodyPr>
          <a:lstStyle/>
          <a:p>
            <a:r>
              <a:rPr lang="en-US" sz="3200" dirty="0"/>
              <a:t>One of five regional centers established by FHWA.</a:t>
            </a:r>
          </a:p>
          <a:p>
            <a:pPr lvl="1"/>
            <a:r>
              <a:rPr lang="en-US" sz="2800" dirty="0"/>
              <a:t>Assist states and industry with implementation of Superpave.</a:t>
            </a:r>
          </a:p>
          <a:p>
            <a:pPr lvl="1"/>
            <a:r>
              <a:rPr lang="en-US" sz="2800" dirty="0"/>
              <a:t>Continue research to refine Superpave.</a:t>
            </a:r>
          </a:p>
          <a:p>
            <a:pPr lvl="1"/>
            <a:endParaRPr lang="en-US" sz="1275" dirty="0"/>
          </a:p>
          <a:p>
            <a:r>
              <a:rPr lang="en-US" altLang="en-US" sz="3200" smtClean="0"/>
              <a:t>Research</a:t>
            </a:r>
            <a:r>
              <a:rPr lang="en-US" altLang="en-US" sz="3200"/>
              <a:t>, Training, Technology Transfer, Technical Support and Third Party Testing.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847" y="301082"/>
            <a:ext cx="2041118" cy="134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4276" y="533400"/>
            <a:ext cx="9246524" cy="990600"/>
          </a:xfrm>
        </p:spPr>
        <p:txBody>
          <a:bodyPr/>
          <a:lstStyle/>
          <a:p>
            <a:r>
              <a:rPr lang="en-US" dirty="0" smtClean="0"/>
              <a:t>Regional Center</a:t>
            </a:r>
            <a:endParaRPr lang="es-MX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72342" y="1820119"/>
            <a:ext cx="4241807" cy="4072910"/>
          </a:xfrm>
        </p:spPr>
        <p:txBody>
          <a:bodyPr>
            <a:noAutofit/>
          </a:bodyPr>
          <a:lstStyle/>
          <a:p>
            <a:r>
              <a:rPr lang="en-US" dirty="0" smtClean="0"/>
              <a:t>Illinois</a:t>
            </a:r>
          </a:p>
          <a:p>
            <a:r>
              <a:rPr lang="en-US" smtClean="0"/>
              <a:t>Indiana</a:t>
            </a:r>
          </a:p>
          <a:p>
            <a:r>
              <a:rPr lang="en-US" smtClean="0"/>
              <a:t>Iowa</a:t>
            </a:r>
            <a:endParaRPr lang="en-US" dirty="0" smtClean="0"/>
          </a:p>
          <a:p>
            <a:r>
              <a:rPr lang="en-US" dirty="0" smtClean="0"/>
              <a:t>Kansas</a:t>
            </a:r>
          </a:p>
          <a:p>
            <a:r>
              <a:rPr lang="en-US" dirty="0" smtClean="0"/>
              <a:t>Michigan</a:t>
            </a:r>
          </a:p>
          <a:p>
            <a:r>
              <a:rPr lang="en-US" dirty="0" smtClean="0"/>
              <a:t>Minnesota</a:t>
            </a:r>
          </a:p>
          <a:p>
            <a:r>
              <a:rPr lang="en-US" dirty="0" smtClean="0"/>
              <a:t>Missouri</a:t>
            </a:r>
          </a:p>
          <a:p>
            <a:r>
              <a:rPr lang="en-US" smtClean="0"/>
              <a:t>Wisconsin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14354" y="1820119"/>
            <a:ext cx="3690198" cy="3657600"/>
          </a:xfrm>
        </p:spPr>
        <p:txBody>
          <a:bodyPr>
            <a:noAutofit/>
          </a:bodyPr>
          <a:lstStyle/>
          <a:p>
            <a:r>
              <a:rPr lang="en-US" dirty="0" smtClean="0"/>
              <a:t>Nebraska</a:t>
            </a:r>
          </a:p>
          <a:p>
            <a:r>
              <a:rPr lang="en-US" dirty="0" smtClean="0"/>
              <a:t>Ohio</a:t>
            </a:r>
          </a:p>
          <a:p>
            <a:endParaRPr lang="en-US" dirty="0"/>
          </a:p>
          <a:p>
            <a:r>
              <a:rPr lang="en-US" dirty="0" smtClean="0"/>
              <a:t>Manitoba</a:t>
            </a:r>
          </a:p>
          <a:p>
            <a:r>
              <a:rPr lang="en-US" smtClean="0"/>
              <a:t>Saskatchewan</a:t>
            </a:r>
          </a:p>
          <a:p>
            <a:endParaRPr lang="en-US"/>
          </a:p>
          <a:p>
            <a:pPr marL="0" indent="0">
              <a:buNone/>
            </a:pPr>
            <a:r>
              <a:rPr lang="en-US" i="1" smtClean="0"/>
              <a:t>Industry and agency partners.</a:t>
            </a:r>
            <a:endParaRPr lang="en-US" i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63" y="1641763"/>
            <a:ext cx="3969932" cy="42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4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4180" y="274638"/>
            <a:ext cx="10185420" cy="1143000"/>
          </a:xfrm>
        </p:spPr>
        <p:txBody>
          <a:bodyPr>
            <a:normAutofit/>
          </a:bodyPr>
          <a:lstStyle/>
          <a:p>
            <a:r>
              <a:rPr lang="en-US" sz="4000"/>
              <a:t>NCSC </a:t>
            </a:r>
            <a:r>
              <a:rPr lang="en-US" altLang="en-US" sz="4000"/>
              <a:t>Research Topics/Emphasis Areas</a:t>
            </a:r>
            <a:endParaRPr lang="en-US" sz="400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061165" y="1258357"/>
            <a:ext cx="5143189" cy="3910012"/>
          </a:xfrm>
        </p:spPr>
        <p:txBody>
          <a:bodyPr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/>
              <a:t>Lab Testing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mtClean="0"/>
              <a:t>Recycling/Sustainability</a:t>
            </a:r>
            <a:endParaRPr lang="en-US" altLang="en-US" dirty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mtClean="0"/>
              <a:t>Materials </a:t>
            </a:r>
            <a:r>
              <a:rPr lang="en-US" altLang="en-US" dirty="0"/>
              <a:t>and Mix Designs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/>
              <a:t>Surface Characteristics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/>
              <a:t>Tire/Pavement Noise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mtClean="0"/>
              <a:t>Pavement </a:t>
            </a:r>
            <a:r>
              <a:rPr lang="en-US" altLang="en-US" dirty="0"/>
              <a:t>Performance</a:t>
            </a:r>
          </a:p>
          <a:p>
            <a:pPr>
              <a:spcAft>
                <a:spcPts val="900"/>
              </a:spcAft>
              <a:defRPr/>
            </a:pPr>
            <a:endParaRPr lang="en-US" altLang="en-US" sz="2400" dirty="0"/>
          </a:p>
        </p:txBody>
      </p:sp>
      <p:pic>
        <p:nvPicPr>
          <p:cNvPr id="4" name="Picture 3" descr="Sports and Fitness Science: Tips for job applicant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5" y="1841763"/>
            <a:ext cx="3656561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356" y="4755386"/>
            <a:ext cx="711476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Practical</a:t>
            </a:r>
            <a:r>
              <a:rPr lang="en-US" sz="2800" smtClean="0"/>
              <a:t>, applied research.</a:t>
            </a:r>
          </a:p>
          <a:p>
            <a:pPr lvl="1"/>
            <a:r>
              <a:rPr lang="en-US" sz="2800" smtClean="0"/>
              <a:t>Make pavements last longer, perform better.</a:t>
            </a:r>
          </a:p>
          <a:p>
            <a:pPr lvl="1"/>
            <a:r>
              <a:rPr lang="en-US" sz="2800" smtClean="0"/>
              <a:t>Make pavements safer and quieter.</a:t>
            </a:r>
          </a:p>
          <a:p>
            <a:pPr lvl="1"/>
            <a:r>
              <a:rPr lang="en-US" sz="2800" smtClean="0"/>
              <a:t>Make pavements more economical</a:t>
            </a:r>
            <a:r>
              <a:rPr lang="en-US" sz="2400" smtClean="0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tripes and Dots">
  <a:themeElements>
    <a:clrScheme name="Custom 10">
      <a:dk1>
        <a:sysClr val="windowText" lastClr="000000"/>
      </a:dk1>
      <a:lt1>
        <a:sysClr val="window" lastClr="FFFFFF"/>
      </a:lt1>
      <a:dk2>
        <a:srgbClr val="0B5394"/>
      </a:dk2>
      <a:lt2>
        <a:srgbClr val="DBF5F9"/>
      </a:lt2>
      <a:accent1>
        <a:srgbClr val="0B5394"/>
      </a:accent1>
      <a:accent2>
        <a:srgbClr val="FF0000"/>
      </a:accent2>
      <a:accent3>
        <a:srgbClr val="FFFF00"/>
      </a:accent3>
      <a:accent4>
        <a:srgbClr val="54A838"/>
      </a:accent4>
      <a:accent5>
        <a:srgbClr val="7CCA62"/>
      </a:accent5>
      <a:accent6>
        <a:srgbClr val="A5C249"/>
      </a:accent6>
      <a:hlink>
        <a:srgbClr val="073763"/>
      </a:hlink>
      <a:folHlink>
        <a:srgbClr val="85DFD0"/>
      </a:folHlink>
    </a:clrScheme>
    <a:fontScheme name="Custom 1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ipes and Dots" id="{5D6C8AFF-4AD1-4212-98F6-172DBEA76E0C}" vid="{5AC11F85-E0C1-4E54-A3DE-6FF5C3E96A10}"/>
    </a:ext>
  </a:extLst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ue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Bar" id="{7E0E7BF7-050C-4473-82EF-4DA5F7D2E50B}" vid="{D7A9652E-E5FC-4AFA-9BC5-A160E9D0146B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10">
    <a:dk1>
      <a:sysClr val="windowText" lastClr="000000"/>
    </a:dk1>
    <a:lt1>
      <a:sysClr val="window" lastClr="FFFFFF"/>
    </a:lt1>
    <a:dk2>
      <a:srgbClr val="0B5394"/>
    </a:dk2>
    <a:lt2>
      <a:srgbClr val="DBF5F9"/>
    </a:lt2>
    <a:accent1>
      <a:srgbClr val="0B5394"/>
    </a:accent1>
    <a:accent2>
      <a:srgbClr val="FF0000"/>
    </a:accent2>
    <a:accent3>
      <a:srgbClr val="FFFF00"/>
    </a:accent3>
    <a:accent4>
      <a:srgbClr val="54A838"/>
    </a:accent4>
    <a:accent5>
      <a:srgbClr val="7CCA62"/>
    </a:accent5>
    <a:accent6>
      <a:srgbClr val="A5C249"/>
    </a:accent6>
    <a:hlink>
      <a:srgbClr val="073763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Stripes and Dots</Template>
  <TotalTime>494</TotalTime>
  <Words>1381</Words>
  <Application>Microsoft Office PowerPoint</Application>
  <PresentationFormat>Widescreen</PresentationFormat>
  <Paragraphs>332</Paragraphs>
  <Slides>48</Slides>
  <Notes>13</Notes>
  <HiddenSlides>0</HiddenSlides>
  <MMClips>0</MMClips>
  <ScaleCrop>false</ScaleCrop>
  <HeadingPairs>
    <vt:vector size="10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74" baseType="lpstr">
      <vt:lpstr>Arial</vt:lpstr>
      <vt:lpstr>Calibri</vt:lpstr>
      <vt:lpstr>Cambria</vt:lpstr>
      <vt:lpstr>Comic Sans MS</vt:lpstr>
      <vt:lpstr>Franklin Gothic Book</vt:lpstr>
      <vt:lpstr>Garamond</vt:lpstr>
      <vt:lpstr>Gill Sans MT</vt:lpstr>
      <vt:lpstr>Lucida Sans Unicode</vt:lpstr>
      <vt:lpstr>Monotype Sorts</vt:lpstr>
      <vt:lpstr>Times New Roman</vt:lpstr>
      <vt:lpstr>Wingdings</vt:lpstr>
      <vt:lpstr>Wingdings 2</vt:lpstr>
      <vt:lpstr>ヒラギノ角ゴ Pro W3</vt:lpstr>
      <vt:lpstr>Stripes and Dots</vt:lpstr>
      <vt:lpstr>1_Blank Presentation</vt:lpstr>
      <vt:lpstr>2_Blank Presentation</vt:lpstr>
      <vt:lpstr>3_Blank Presentation</vt:lpstr>
      <vt:lpstr>5_Blank Presentation</vt:lpstr>
      <vt:lpstr>6_Blank Presentation</vt:lpstr>
      <vt:lpstr>9_Blank Presentation</vt:lpstr>
      <vt:lpstr>10_Blank Presentation</vt:lpstr>
      <vt:lpstr>11_Blank Presentation</vt:lpstr>
      <vt:lpstr>12_Blank Presentation</vt:lpstr>
      <vt:lpstr>Blue Bar</vt:lpstr>
      <vt:lpstr>file:///D:\Documents\Presentations\2009\2986_001.pdf</vt:lpstr>
      <vt:lpstr>Chart</vt:lpstr>
      <vt:lpstr>Reflections on a Career in Asphalt</vt:lpstr>
      <vt:lpstr>Reflections on Gene Skok</vt:lpstr>
      <vt:lpstr>Reflections on Gene Skok</vt:lpstr>
      <vt:lpstr>A little about me</vt:lpstr>
      <vt:lpstr>In the Working World</vt:lpstr>
      <vt:lpstr>In the Working World</vt:lpstr>
      <vt:lpstr>Joined the NCSC in 1995</vt:lpstr>
      <vt:lpstr>Regional Center</vt:lpstr>
      <vt:lpstr>NCSC Research Topics/Emphasis Areas</vt:lpstr>
      <vt:lpstr>PowerPoint Presentation</vt:lpstr>
      <vt:lpstr>Recycling/Sustainability</vt:lpstr>
      <vt:lpstr>Recycling/Sustainability</vt:lpstr>
      <vt:lpstr>RAP Recycled into New Mixes</vt:lpstr>
      <vt:lpstr>Recycling/Sustainability</vt:lpstr>
      <vt:lpstr>PowerPoint Presentation</vt:lpstr>
      <vt:lpstr>Impact of High Voids</vt:lpstr>
      <vt:lpstr>NCAT Study (Report 03-02, Mallick et al.)</vt:lpstr>
      <vt:lpstr>Indiana’s Approach – Superpave5</vt:lpstr>
      <vt:lpstr>Optimizing Mixture Compaction</vt:lpstr>
      <vt:lpstr>Experimental Matrix</vt:lpstr>
      <vt:lpstr>Lab Findings</vt:lpstr>
      <vt:lpstr>Spoiler Alert</vt:lpstr>
      <vt:lpstr>FHWA Enhanced Density Initiative</vt:lpstr>
      <vt:lpstr>What’s Next?</vt:lpstr>
      <vt:lpstr>Surface Characteristics</vt:lpstr>
      <vt:lpstr>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IFI (F60)</vt:lpstr>
      <vt:lpstr>Can We Modify Method to Test Cores/Pills?</vt:lpstr>
      <vt:lpstr>PowerPoint Presentation</vt:lpstr>
      <vt:lpstr>PowerPoint Presentation</vt:lpstr>
      <vt:lpstr>Texture Comparison</vt:lpstr>
      <vt:lpstr>Proof of Concept</vt:lpstr>
      <vt:lpstr>Tire-Pavement Noise</vt:lpstr>
      <vt:lpstr>Design Gradations</vt:lpstr>
      <vt:lpstr>PFC vs Conventional Superpave</vt:lpstr>
      <vt:lpstr>Field Data Comparison</vt:lpstr>
      <vt:lpstr>Sideline Noise Measurements</vt:lpstr>
      <vt:lpstr>Close Proximity Trailer</vt:lpstr>
      <vt:lpstr>CPX Data (dBA)</vt:lpstr>
      <vt:lpstr>Comparison of Noise Levels</vt:lpstr>
      <vt:lpstr>Tire-Pavement Noise</vt:lpstr>
      <vt:lpstr>NCHRP Synthesis Projects</vt:lpstr>
      <vt:lpstr>Rebecca McDaniel rsmcdani@purdue.edu 765/463-2317 ext 226 engineering.purdue.edu/NCSC https://docs.lib.purdue.edu/jtrp/</vt:lpstr>
    </vt:vector>
  </TitlesOfParts>
  <Company>Engineering Computer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 on a Career in Asphalt</dc:title>
  <dc:creator>McDaniel, Rebecca S</dc:creator>
  <cp:lastModifiedBy>McDaniel, Rebecca S</cp:lastModifiedBy>
  <cp:revision>24</cp:revision>
  <dcterms:created xsi:type="dcterms:W3CDTF">2019-05-16T14:41:48Z</dcterms:created>
  <dcterms:modified xsi:type="dcterms:W3CDTF">2019-05-21T00:27:51Z</dcterms:modified>
</cp:coreProperties>
</file>