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63" r:id="rId2"/>
    <p:sldMasterId id="2147483726" r:id="rId3"/>
  </p:sldMasterIdLst>
  <p:notesMasterIdLst>
    <p:notesMasterId r:id="rId24"/>
  </p:notesMasterIdLst>
  <p:handoutMasterIdLst>
    <p:handoutMasterId r:id="rId25"/>
  </p:handoutMasterIdLst>
  <p:sldIdLst>
    <p:sldId id="576" r:id="rId4"/>
    <p:sldId id="577" r:id="rId5"/>
    <p:sldId id="599" r:id="rId6"/>
    <p:sldId id="600" r:id="rId7"/>
    <p:sldId id="602" r:id="rId8"/>
    <p:sldId id="581" r:id="rId9"/>
    <p:sldId id="603" r:id="rId10"/>
    <p:sldId id="399" r:id="rId11"/>
    <p:sldId id="260" r:id="rId12"/>
    <p:sldId id="300" r:id="rId13"/>
    <p:sldId id="580" r:id="rId14"/>
    <p:sldId id="419" r:id="rId15"/>
    <p:sldId id="604" r:id="rId16"/>
    <p:sldId id="311" r:id="rId17"/>
    <p:sldId id="288" r:id="rId18"/>
    <p:sldId id="290" r:id="rId19"/>
    <p:sldId id="592" r:id="rId20"/>
    <p:sldId id="593" r:id="rId21"/>
    <p:sldId id="605" r:id="rId22"/>
    <p:sldId id="59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9955"/>
    <a:srgbClr val="193549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44" autoAdjust="0"/>
    <p:restoredTop sz="94847" autoAdjust="0"/>
  </p:normalViewPr>
  <p:slideViewPr>
    <p:cSldViewPr snapToGrid="0">
      <p:cViewPr varScale="1">
        <p:scale>
          <a:sx n="82" d="100"/>
          <a:sy n="82" d="100"/>
        </p:scale>
        <p:origin x="1315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02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9AABC-A8B0-44AF-9EBB-6B931C757EC3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4BB4CC-D38A-47C7-A599-37AA99C76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7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58BD3-5C4E-4351-B70B-62D35DBD622F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21CC54-9700-47AB-BCA4-549EF61A8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794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Team Leads Discuss each</a:t>
            </a:r>
            <a:r>
              <a:rPr lang="en-US" baseline="0" dirty="0"/>
              <a:t> topic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1CC54-9700-47AB-BCA4-549EF61A815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84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the Preventive Maintenance , home page, click on links to all the project web pages.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1DB4F-9854-4360-AC86-3F6F93379CF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692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the Preventive Maintenance , home page, click on links to all the project web pages.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1DB4F-9854-4360-AC86-3F6F93379CF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20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Team Leads Discuss each</a:t>
            </a:r>
            <a:r>
              <a:rPr lang="en-US" baseline="0" dirty="0"/>
              <a:t> topic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1CC54-9700-47AB-BCA4-549EF61A815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264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Team Leads Discuss each</a:t>
            </a:r>
            <a:r>
              <a:rPr lang="en-US" baseline="0" dirty="0"/>
              <a:t> topic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1CC54-9700-47AB-BCA4-549EF61A815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88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Team Leads Discuss each</a:t>
            </a:r>
            <a:r>
              <a:rPr lang="en-US" baseline="0" dirty="0"/>
              <a:t> topic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1CC54-9700-47AB-BCA4-549EF61A815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46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1DB4F-9854-4360-AC86-3F6F93379CF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21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C9D88-D561-4A4C-B826-761CB7D1D67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911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25321-9561-4605-A15F-D38B6EE6E2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61B62C-C8EA-4827-913A-E54BB767CF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066A89-8CC7-4AFE-ACFB-555426E18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16B7-76FF-4C7A-BC57-56720CBE07C7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4B126-0DA8-4065-9A8B-2D183C722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D4117-C7C2-487C-87AB-D2E88B28C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E176-70CB-4F6A-99B1-6BC7B5B57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644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23D32-E15E-479F-BB3C-3554ACF80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82D617-F893-4436-876A-5269311852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550AFC-7D6F-462A-97C0-0D23CF135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16B7-76FF-4C7A-BC57-56720CBE07C7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F9F3D5-755A-4039-9490-E0F48B51F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09882-02C3-4FA8-908F-5D446E3E7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E176-70CB-4F6A-99B1-6BC7B5B57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52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1C3E29-7329-403A-90C9-8FFFBD9DC9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8EF777-93B3-4BC9-BAE8-6EFD03D6EE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8EB22D-3B75-4575-93E5-56530BEAA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16B7-76FF-4C7A-BC57-56720CBE07C7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42A1B-E87F-46C3-8393-7C5C8A2CF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1657A-FE4A-4C65-A196-9582C4A1D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E176-70CB-4F6A-99B1-6BC7B5B57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543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295400" y="2057400"/>
            <a:ext cx="6629400" cy="160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152400" y="152400"/>
            <a:ext cx="3276600" cy="1524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124200" y="6096000"/>
            <a:ext cx="5791200" cy="609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092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 On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7"/>
            <a:ext cx="9144000" cy="1199223"/>
          </a:xfrm>
          <a:solidFill>
            <a:schemeClr val="accent2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2025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9"/>
            <a:ext cx="9144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2" y="5644884"/>
            <a:ext cx="4940300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563"/>
              </a:spcAft>
              <a:buNone/>
              <a:defRPr sz="1013" baseline="0"/>
            </a:lvl1pPr>
          </a:lstStyle>
          <a:p>
            <a:r>
              <a:rPr lang="en-US" sz="1013" dirty="0" err="1"/>
              <a:t>Firstname</a:t>
            </a:r>
            <a:r>
              <a:rPr lang="en-US" sz="1013" dirty="0"/>
              <a:t> </a:t>
            </a:r>
            <a:r>
              <a:rPr lang="en-US" sz="1013" dirty="0" err="1"/>
              <a:t>Lastname</a:t>
            </a:r>
            <a:r>
              <a:rPr lang="en-US" sz="1013" dirty="0"/>
              <a:t> | Job Title</a:t>
            </a:r>
          </a:p>
          <a:p>
            <a:r>
              <a:rPr lang="en-US" sz="1013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7ED242C-24FB-43A0-BCB6-43756FC812F6}" type="datetime1">
              <a:rPr lang="en-US" smtClean="0">
                <a:solidFill>
                  <a:srgbClr val="000000"/>
                </a:solidFill>
              </a:rPr>
              <a:pPr/>
              <a:t>5/22/2019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675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Optional Tagline Goes Here </a:t>
            </a:r>
            <a:r>
              <a:rPr lang="en-US" dirty="0">
                <a:solidFill>
                  <a:srgbClr val="003865"/>
                </a:solidFill>
              </a:rPr>
              <a:t>|</a:t>
            </a:r>
            <a:r>
              <a:rPr lang="en-US" dirty="0">
                <a:solidFill>
                  <a:srgbClr val="000000"/>
                </a:solidFill>
              </a:rPr>
              <a:t> mndot.gov/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9638" y="1842964"/>
            <a:ext cx="5324726" cy="84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535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Logo On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7"/>
            <a:ext cx="9144000" cy="1199223"/>
          </a:xfrm>
          <a:solidFill>
            <a:schemeClr val="accent1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2025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9"/>
            <a:ext cx="9144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2" y="5644884"/>
            <a:ext cx="4940300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563"/>
              </a:spcAft>
              <a:buNone/>
              <a:defRPr sz="1013" baseline="0"/>
            </a:lvl1pPr>
          </a:lstStyle>
          <a:p>
            <a:r>
              <a:rPr lang="en-US" sz="1013" dirty="0" err="1"/>
              <a:t>Firstname</a:t>
            </a:r>
            <a:r>
              <a:rPr lang="en-US" sz="1013" dirty="0"/>
              <a:t> </a:t>
            </a:r>
            <a:r>
              <a:rPr lang="en-US" sz="1013" dirty="0" err="1"/>
              <a:t>Lastname</a:t>
            </a:r>
            <a:r>
              <a:rPr lang="en-US" sz="1013" dirty="0"/>
              <a:t> | Job Title</a:t>
            </a:r>
          </a:p>
          <a:p>
            <a:r>
              <a:rPr lang="en-US" sz="1013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7ED242C-24FB-43A0-BCB6-43756FC812F6}" type="datetime1">
              <a:rPr lang="en-US" smtClean="0">
                <a:solidFill>
                  <a:srgbClr val="000000"/>
                </a:solidFill>
              </a:rPr>
              <a:pPr/>
              <a:t>5/22/2019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675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Optional Tagline Goes Here </a:t>
            </a:r>
            <a:r>
              <a:rPr lang="en-US" dirty="0">
                <a:solidFill>
                  <a:srgbClr val="003865"/>
                </a:solidFill>
              </a:rPr>
              <a:t>|</a:t>
            </a:r>
            <a:r>
              <a:rPr lang="en-US" dirty="0">
                <a:solidFill>
                  <a:srgbClr val="000000"/>
                </a:solidFill>
              </a:rPr>
              <a:t> mndot.gov/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9640" y="1842964"/>
            <a:ext cx="5324723" cy="84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629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477837"/>
            <a:ext cx="9144000" cy="1295182"/>
          </a:xfrm>
          <a:solidFill>
            <a:schemeClr val="accent1"/>
          </a:solidFill>
        </p:spPr>
        <p:txBody>
          <a:bodyPr wrap="square" lIns="182880" tIns="91440" rIns="182880" bIns="91440" anchor="ctr">
            <a:normAutofit/>
          </a:bodyPr>
          <a:lstStyle>
            <a:lvl1pPr algn="ctr">
              <a:defRPr sz="202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4773022"/>
            <a:ext cx="9144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2" y="5041204"/>
            <a:ext cx="4940300" cy="109712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013" baseline="0"/>
            </a:lvl1pPr>
          </a:lstStyle>
          <a:p>
            <a:r>
              <a:rPr lang="en-US" sz="1013" dirty="0" err="1"/>
              <a:t>Firstname</a:t>
            </a:r>
            <a:r>
              <a:rPr lang="en-US" sz="1013" dirty="0"/>
              <a:t> </a:t>
            </a:r>
            <a:r>
              <a:rPr lang="en-US" sz="1013" dirty="0" err="1"/>
              <a:t>Lastname</a:t>
            </a:r>
            <a:r>
              <a:rPr lang="en-US" sz="1013" dirty="0"/>
              <a:t> | Job Title</a:t>
            </a:r>
          </a:p>
          <a:p>
            <a:r>
              <a:rPr lang="en-US" sz="1013" dirty="0"/>
              <a:t>Date</a:t>
            </a:r>
            <a:endParaRPr lang="en-US" dirty="0"/>
          </a:p>
        </p:txBody>
      </p:sp>
      <p:pic>
        <p:nvPicPr>
          <p:cNvPr id="4" name="MN.IT Services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916" y="6000575"/>
            <a:ext cx="2893869" cy="45720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172" y="6138335"/>
            <a:ext cx="4190735" cy="365125"/>
          </a:xfrm>
          <a:prstGeom prst="rect">
            <a:avLst/>
          </a:prstGeom>
        </p:spPr>
        <p:txBody>
          <a:bodyPr anchor="b"/>
          <a:lstStyle>
            <a:lvl1pPr algn="r">
              <a:defRPr sz="675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Optional Tagline Goes Here </a:t>
            </a:r>
            <a:r>
              <a:rPr lang="en-US" dirty="0">
                <a:solidFill>
                  <a:srgbClr val="003865"/>
                </a:solidFill>
              </a:rPr>
              <a:t>|</a:t>
            </a:r>
            <a:r>
              <a:rPr lang="en-US" dirty="0">
                <a:solidFill>
                  <a:srgbClr val="000000"/>
                </a:solidFill>
              </a:rPr>
              <a:t> mndot.gov/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9144000" cy="338073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572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0386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02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12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628650" y="1335089"/>
            <a:ext cx="7886700" cy="484187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C9B-0587-4A1E-9E03-E4C9FE222F08}" type="datetime1">
              <a:rPr lang="en-US" smtClean="0">
                <a:solidFill>
                  <a:srgbClr val="000000"/>
                </a:solidFill>
              </a:rPr>
              <a:pPr/>
              <a:t>5/22/2019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675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Optional Tagline Goes Here </a:t>
            </a:r>
            <a:r>
              <a:rPr lang="en-US" dirty="0">
                <a:solidFill>
                  <a:srgbClr val="003865"/>
                </a:solidFill>
              </a:rPr>
              <a:t>|</a:t>
            </a:r>
            <a:r>
              <a:rPr lang="en-US" dirty="0">
                <a:solidFill>
                  <a:srgbClr val="000000"/>
                </a:solidFill>
              </a:rPr>
              <a:t> mndot.gov/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5179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7"/>
            <a:ext cx="9144000" cy="119922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202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pic>
        <p:nvPicPr>
          <p:cNvPr id="13" name="MN.IT Services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422" y="705498"/>
            <a:ext cx="2893869" cy="4572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5387789"/>
            <a:ext cx="9144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2" y="5644884"/>
            <a:ext cx="4940300" cy="440970"/>
          </a:xfrm>
        </p:spPr>
        <p:txBody>
          <a:bodyPr>
            <a:normAutofit/>
          </a:bodyPr>
          <a:lstStyle>
            <a:lvl1pPr marL="0" indent="0" algn="ctr">
              <a:buNone/>
              <a:defRPr sz="1013" baseline="0"/>
            </a:lvl1pPr>
          </a:lstStyle>
          <a:p>
            <a:r>
              <a:rPr lang="en-US" sz="1013" dirty="0" err="1"/>
              <a:t>Firstname</a:t>
            </a:r>
            <a:r>
              <a:rPr lang="en-US" sz="1013" dirty="0"/>
              <a:t> </a:t>
            </a:r>
            <a:r>
              <a:rPr lang="en-US" sz="1013" dirty="0" err="1"/>
              <a:t>Lastname</a:t>
            </a:r>
            <a:r>
              <a:rPr lang="en-US" sz="1013" dirty="0"/>
              <a:t> | Job Title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789113"/>
            <a:ext cx="9144000" cy="22987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8CA1A9B-139F-4606-AD0A-F3253110DAE5}" type="datetime1">
              <a:rPr lang="en-US" smtClean="0">
                <a:solidFill>
                  <a:srgbClr val="000000"/>
                </a:solidFill>
              </a:rPr>
              <a:pPr/>
              <a:t>5/22/2019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675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Optional Tagline Goes Here </a:t>
            </a:r>
            <a:r>
              <a:rPr lang="en-US" dirty="0">
                <a:solidFill>
                  <a:srgbClr val="003865"/>
                </a:solidFill>
              </a:rPr>
              <a:t>|</a:t>
            </a:r>
            <a:r>
              <a:rPr lang="en-US" dirty="0">
                <a:solidFill>
                  <a:srgbClr val="000000"/>
                </a:solidFill>
              </a:rPr>
              <a:t>  mndot.gov/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656123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02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>
                <a:solidFill>
                  <a:srgbClr val="000000"/>
                </a:solidFill>
              </a:rPr>
              <a:pPr/>
              <a:t>5/22/2019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675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Optional Tagline Goes Here </a:t>
            </a:r>
            <a:r>
              <a:rPr lang="en-US" dirty="0">
                <a:solidFill>
                  <a:srgbClr val="003865"/>
                </a:solidFill>
              </a:rPr>
              <a:t>|</a:t>
            </a:r>
            <a:r>
              <a:rPr lang="en-US" dirty="0">
                <a:solidFill>
                  <a:srgbClr val="000000"/>
                </a:solidFill>
              </a:rPr>
              <a:t>  mndot.gov/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058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C556E-7101-4471-A958-3911E20944AB}" type="datetime1">
              <a:rPr lang="en-US" smtClean="0">
                <a:solidFill>
                  <a:srgbClr val="000000"/>
                </a:solidFill>
              </a:rPr>
              <a:pPr/>
              <a:t>5/22/2019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Optional Tagline Goes Here </a:t>
            </a:r>
            <a:r>
              <a:rPr lang="en-US">
                <a:solidFill>
                  <a:srgbClr val="003865"/>
                </a:solidFill>
              </a:rPr>
              <a:t>|</a:t>
            </a:r>
            <a:r>
              <a:rPr lang="en-US">
                <a:solidFill>
                  <a:srgbClr val="000000"/>
                </a:solidFill>
              </a:rPr>
              <a:t> mn.gov/websiteurl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847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5B101-A133-4BC4-8EC5-480D4DC23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3FACD-6C71-4A91-9BD0-68334EA6B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82CBF2-514C-42CE-ACD1-CA679F731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16B7-76FF-4C7A-BC57-56720CBE07C7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86351-FDD4-445E-99E7-643781449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E85419-6D1A-497E-AD9E-E6F058E94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E176-70CB-4F6A-99B1-6BC7B5B57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2862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02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94627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94627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8DD1-C477-482D-A126-3FBDD1778E48}" type="datetime1">
              <a:rPr lang="en-US" smtClean="0">
                <a:solidFill>
                  <a:srgbClr val="000000"/>
                </a:solidFill>
              </a:rPr>
              <a:pPr/>
              <a:t>5/22/2019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675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Optional Tagline Goes Here </a:t>
            </a:r>
            <a:r>
              <a:rPr lang="en-US" dirty="0">
                <a:solidFill>
                  <a:srgbClr val="003865"/>
                </a:solidFill>
              </a:rPr>
              <a:t>|</a:t>
            </a:r>
            <a:r>
              <a:rPr lang="en-US" dirty="0">
                <a:solidFill>
                  <a:srgbClr val="000000"/>
                </a:solidFill>
              </a:rPr>
              <a:t>  mndot.gov/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78BE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0764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Box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02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35281"/>
            <a:ext cx="7886700" cy="4841682"/>
          </a:xfrm>
          <a:solidFill>
            <a:schemeClr val="bg1"/>
          </a:solidFill>
        </p:spPr>
        <p:txBody>
          <a:bodyPr lIns="228600" tIns="548640" rIns="274320"/>
          <a:lstStyle>
            <a:lvl1pPr marL="192881" indent="-192881">
              <a:lnSpc>
                <a:spcPct val="100000"/>
              </a:lnSpc>
              <a:spcAft>
                <a:spcPts val="563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6"/>
            </a:lvl1pPr>
            <a:lvl2pPr marL="450056" indent="-192881">
              <a:lnSpc>
                <a:spcPct val="100000"/>
              </a:lnSpc>
              <a:spcAft>
                <a:spcPts val="563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181"/>
            </a:lvl2pPr>
            <a:lvl3pPr marL="675085" indent="-160735">
              <a:lnSpc>
                <a:spcPct val="100000"/>
              </a:lnSpc>
              <a:spcAft>
                <a:spcPts val="563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956"/>
            </a:lvl3pPr>
            <a:lvl4pPr marL="932260" indent="-160735">
              <a:lnSpc>
                <a:spcPct val="100000"/>
              </a:lnSpc>
              <a:spcAft>
                <a:spcPts val="563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956"/>
            </a:lvl4pPr>
            <a:lvl5pPr marL="1189435" indent="-160735">
              <a:lnSpc>
                <a:spcPct val="100000"/>
              </a:lnSpc>
              <a:spcAft>
                <a:spcPts val="563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9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C9B-0587-4A1E-9E03-E4C9FE222F08}" type="datetime1">
              <a:rPr lang="en-US" smtClean="0">
                <a:solidFill>
                  <a:srgbClr val="000000"/>
                </a:solidFill>
              </a:rPr>
              <a:pPr/>
              <a:t>5/22/2019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675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Optional Tagline Goes Here </a:t>
            </a:r>
            <a:r>
              <a:rPr lang="en-US" dirty="0">
                <a:solidFill>
                  <a:srgbClr val="003865"/>
                </a:solidFill>
              </a:rPr>
              <a:t>|</a:t>
            </a:r>
            <a:r>
              <a:rPr lang="en-US" dirty="0">
                <a:solidFill>
                  <a:srgbClr val="000000"/>
                </a:solidFill>
              </a:rPr>
              <a:t>  mndot.gov/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7675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02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94627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94627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A5BA-A5F9-4138-9E4B-FFD626F6437A}" type="datetime1">
              <a:rPr lang="en-US" smtClean="0">
                <a:solidFill>
                  <a:srgbClr val="000000"/>
                </a:solidFill>
              </a:rPr>
              <a:pPr/>
              <a:t>5/22/2019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675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Optional Tagline Goes Here </a:t>
            </a:r>
            <a:r>
              <a:rPr lang="en-US" dirty="0">
                <a:solidFill>
                  <a:srgbClr val="003865"/>
                </a:solidFill>
              </a:rPr>
              <a:t>|</a:t>
            </a:r>
            <a:r>
              <a:rPr lang="en-US" dirty="0">
                <a:solidFill>
                  <a:srgbClr val="000000"/>
                </a:solidFill>
              </a:rPr>
              <a:t>  mndot.gov/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4657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02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9144000" cy="563880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4262718" cy="2858714"/>
          </a:xfrm>
          <a:solidFill>
            <a:srgbClr val="003865">
              <a:alpha val="87843"/>
            </a:srgbClr>
          </a:solidFill>
        </p:spPr>
        <p:txBody>
          <a:bodyPr rIns="274320" anchor="ctr"/>
          <a:lstStyle>
            <a:lvl1pPr marL="385763" indent="-128588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1406">
                <a:solidFill>
                  <a:schemeClr val="bg1"/>
                </a:solidFill>
              </a:defRPr>
            </a:lvl1pPr>
            <a:lvl2pPr marL="642938" indent="-128588">
              <a:lnSpc>
                <a:spcPct val="100000"/>
              </a:lnSpc>
              <a:buClr>
                <a:schemeClr val="accent2"/>
              </a:buClr>
              <a:defRPr sz="1181">
                <a:solidFill>
                  <a:schemeClr val="bg1"/>
                </a:solidFill>
              </a:defRPr>
            </a:lvl2pPr>
            <a:lvl3pPr marL="900113" indent="-128588">
              <a:lnSpc>
                <a:spcPct val="100000"/>
              </a:lnSpc>
              <a:buClr>
                <a:schemeClr val="accent2"/>
              </a:buClr>
              <a:defRPr sz="956">
                <a:solidFill>
                  <a:schemeClr val="bg1"/>
                </a:solidFill>
              </a:defRPr>
            </a:lvl3pPr>
            <a:lvl4pPr marL="1157288" indent="-128588">
              <a:lnSpc>
                <a:spcPct val="100000"/>
              </a:lnSpc>
              <a:buClr>
                <a:schemeClr val="accent2"/>
              </a:buClr>
              <a:defRPr sz="956">
                <a:solidFill>
                  <a:schemeClr val="bg1"/>
                </a:solidFill>
              </a:defRPr>
            </a:lvl4pPr>
            <a:lvl5pPr marL="1414463" indent="-128588">
              <a:lnSpc>
                <a:spcPct val="100000"/>
              </a:lnSpc>
              <a:buClr>
                <a:schemeClr val="accent2"/>
              </a:buClr>
              <a:defRPr sz="956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8677-C648-465D-82CD-E88587B4845D}" type="datetime1">
              <a:rPr lang="en-US" smtClean="0">
                <a:solidFill>
                  <a:srgbClr val="000000"/>
                </a:solidFill>
              </a:rPr>
              <a:pPr/>
              <a:t>5/22/2019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675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Optional Tagline Goes Here </a:t>
            </a:r>
            <a:r>
              <a:rPr lang="en-US" dirty="0">
                <a:solidFill>
                  <a:srgbClr val="003865"/>
                </a:solidFill>
              </a:rPr>
              <a:t>|</a:t>
            </a:r>
            <a:r>
              <a:rPr lang="en-US" dirty="0">
                <a:solidFill>
                  <a:srgbClr val="000000"/>
                </a:solidFill>
              </a:rPr>
              <a:t>  mndot.gov/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66986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025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9144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4262718" cy="2858714"/>
          </a:xfrm>
          <a:solidFill>
            <a:srgbClr val="003865">
              <a:alpha val="87843"/>
            </a:srgbClr>
          </a:solidFill>
        </p:spPr>
        <p:txBody>
          <a:bodyPr rIns="274320" anchor="ctr"/>
          <a:lstStyle>
            <a:lvl1pPr marL="385763" indent="-128588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 marL="642938" indent="-128588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 marL="900113" indent="-128588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 marL="1157288" indent="-128588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 marL="1414463" indent="-128588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D07D7-46FB-4D7C-9C8F-0C340D091257}" type="datetime1">
              <a:rPr lang="en-US" smtClean="0">
                <a:solidFill>
                  <a:srgbClr val="000000"/>
                </a:solidFill>
              </a:rPr>
              <a:pPr/>
              <a:t>5/22/2019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675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Optional Tagline Goes Here </a:t>
            </a:r>
            <a:r>
              <a:rPr lang="en-US" dirty="0">
                <a:solidFill>
                  <a:srgbClr val="003865"/>
                </a:solidFill>
              </a:rPr>
              <a:t>|</a:t>
            </a:r>
            <a:r>
              <a:rPr lang="en-US" dirty="0">
                <a:solidFill>
                  <a:srgbClr val="000000"/>
                </a:solidFill>
              </a:rPr>
              <a:t>  mndot.gov/</a:t>
            </a:r>
          </a:p>
        </p:txBody>
      </p:sp>
    </p:spTree>
    <p:extLst>
      <p:ext uri="{BB962C8B-B14F-4D97-AF65-F5344CB8AC3E}">
        <p14:creationId xmlns:p14="http://schemas.microsoft.com/office/powerpoint/2010/main" val="2248819308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025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/>
          <a:p>
            <a:fld id="{66C283A4-7960-4BFD-B3A5-A2CC5BB2A473}" type="datetime1">
              <a:rPr lang="en-US" smtClean="0">
                <a:solidFill>
                  <a:srgbClr val="000000"/>
                </a:solidFill>
              </a:rPr>
              <a:pPr/>
              <a:t>5/22/2019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675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Optional Tagline Goes Here </a:t>
            </a:r>
            <a:r>
              <a:rPr lang="en-US" dirty="0">
                <a:solidFill>
                  <a:srgbClr val="003865"/>
                </a:solidFill>
              </a:rPr>
              <a:t>|</a:t>
            </a:r>
            <a:r>
              <a:rPr lang="en-US" dirty="0">
                <a:solidFill>
                  <a:srgbClr val="000000"/>
                </a:solidFill>
              </a:rPr>
              <a:t>  mndot.gov/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940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025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>
                <a:solidFill>
                  <a:srgbClr val="FFFFFF"/>
                </a:solidFill>
              </a:rPr>
              <a:pPr/>
              <a:t>5/22/2019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Optional Tagline Goes Here </a:t>
            </a:r>
            <a:r>
              <a:rPr lang="en-US" dirty="0">
                <a:solidFill>
                  <a:srgbClr val="78BE21"/>
                </a:solidFill>
              </a:rPr>
              <a:t>|</a:t>
            </a:r>
            <a:r>
              <a:rPr lang="en-US" dirty="0">
                <a:solidFill>
                  <a:srgbClr val="FFFFFF"/>
                </a:solidFill>
              </a:rPr>
              <a:t>  mndot.gov/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1838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025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>
                <a:solidFill>
                  <a:srgbClr val="FFFFFF"/>
                </a:solidFill>
              </a:rPr>
              <a:pPr/>
              <a:t>5/22/2019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Optional Tagline Goes Here </a:t>
            </a:r>
            <a:r>
              <a:rPr lang="en-US" dirty="0">
                <a:solidFill>
                  <a:srgbClr val="78BE21"/>
                </a:solidFill>
              </a:rPr>
              <a:t>|</a:t>
            </a:r>
            <a:r>
              <a:rPr lang="en-US" dirty="0">
                <a:solidFill>
                  <a:srgbClr val="FFFFFF"/>
                </a:solidFill>
              </a:rPr>
              <a:t>  mndot.gov/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8635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t Gr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025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3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>
                <a:solidFill>
                  <a:srgbClr val="000000"/>
                </a:solidFill>
              </a:rPr>
              <a:pPr/>
              <a:t>5/22/2019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675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Optional Tagline Goes Here </a:t>
            </a:r>
            <a:r>
              <a:rPr lang="en-US" dirty="0">
                <a:solidFill>
                  <a:srgbClr val="003865"/>
                </a:solidFill>
              </a:rPr>
              <a:t>|</a:t>
            </a:r>
            <a:r>
              <a:rPr lang="en-US" dirty="0">
                <a:solidFill>
                  <a:srgbClr val="000000"/>
                </a:solidFill>
              </a:rPr>
              <a:t>  mndot.gov/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50" y="6356353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7826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(Solid 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025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0"/>
          </p:nvPr>
        </p:nvSpPr>
        <p:spPr>
          <a:xfrm>
            <a:off x="628651" y="1366346"/>
            <a:ext cx="4676215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>
                <a:solidFill>
                  <a:srgbClr val="FFFFFF"/>
                </a:solidFill>
              </a:rPr>
              <a:pPr/>
              <a:t>5/22/2019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Optional Tagline Goes Here </a:t>
            </a:r>
            <a:r>
              <a:rPr lang="en-US" dirty="0">
                <a:solidFill>
                  <a:srgbClr val="78BE21"/>
                </a:solidFill>
              </a:rPr>
              <a:t>|</a:t>
            </a:r>
            <a:r>
              <a:rPr lang="en-US" dirty="0">
                <a:solidFill>
                  <a:srgbClr val="FFFFFF"/>
                </a:solidFill>
              </a:rPr>
              <a:t>  mndot.gov/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886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CEF93-CEBA-4481-85FC-59C4965A7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B11FF7-7D63-433D-88EF-D1984D8F1C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95049-50E0-4A30-AF6D-7810F2D89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16B7-76FF-4C7A-BC57-56720CBE07C7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627303-60DF-4123-B5E0-C60C3BE3D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628730-8B05-4701-8BB2-FFBEE45E8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E176-70CB-4F6A-99B1-6BC7B5B57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536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(Solid 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025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0"/>
          </p:nvPr>
        </p:nvSpPr>
        <p:spPr>
          <a:xfrm>
            <a:off x="628651" y="1366346"/>
            <a:ext cx="4676215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>
                <a:solidFill>
                  <a:srgbClr val="FFFFFF"/>
                </a:solidFill>
              </a:rPr>
              <a:pPr/>
              <a:t>5/22/2019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Optional Tagline Goes Here </a:t>
            </a:r>
            <a:r>
              <a:rPr lang="en-US" dirty="0">
                <a:solidFill>
                  <a:srgbClr val="78BE21"/>
                </a:solidFill>
              </a:rPr>
              <a:t>|</a:t>
            </a:r>
            <a:r>
              <a:rPr lang="en-US" dirty="0">
                <a:solidFill>
                  <a:srgbClr val="FFFFFF"/>
                </a:solidFill>
              </a:rPr>
              <a:t>  mndot.gov/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8272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Lt Gr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025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>
          <a:xfrm>
            <a:off x="628651" y="1366346"/>
            <a:ext cx="4676215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3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>
                <a:solidFill>
                  <a:srgbClr val="000000"/>
                </a:solidFill>
              </a:rPr>
              <a:pPr/>
              <a:t>5/22/2019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675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Optional Tagline Goes Here </a:t>
            </a:r>
            <a:r>
              <a:rPr lang="en-US" dirty="0">
                <a:solidFill>
                  <a:srgbClr val="003865"/>
                </a:solidFill>
              </a:rPr>
              <a:t>|</a:t>
            </a:r>
            <a:r>
              <a:rPr lang="en-US" dirty="0">
                <a:solidFill>
                  <a:srgbClr val="000000"/>
                </a:solidFill>
              </a:rPr>
              <a:t>  mndot.gov/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50" y="6356353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0540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02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1981899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013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6290" y="4345147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13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734633" y="1967573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013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566173" y="4345147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13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4864516" y="1967573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013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696056" y="4345147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13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6994399" y="1967573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013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825939" y="4341161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13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B2D6-5DF4-4264-A4A1-7D3EAF38D255}" type="datetime1">
              <a:rPr lang="en-US" smtClean="0">
                <a:solidFill>
                  <a:srgbClr val="000000"/>
                </a:solidFill>
              </a:rPr>
              <a:pPr/>
              <a:t>5/22/2019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675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Optional Tagline Goes Here </a:t>
            </a:r>
            <a:r>
              <a:rPr lang="en-US" dirty="0">
                <a:solidFill>
                  <a:srgbClr val="003865"/>
                </a:solidFill>
              </a:rPr>
              <a:t>|</a:t>
            </a:r>
            <a:r>
              <a:rPr lang="en-US" dirty="0">
                <a:solidFill>
                  <a:srgbClr val="000000"/>
                </a:solidFill>
              </a:rPr>
              <a:t>  mndot.gov/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3088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02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179611" y="1964392"/>
            <a:ext cx="1749143" cy="2332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013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101920" y="4564988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13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18406" y="1964392"/>
            <a:ext cx="1738398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013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534177" y="4564988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13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050663" y="1964392"/>
            <a:ext cx="1738398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013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966435" y="4564988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13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B2D6-5DF4-4264-A4A1-7D3EAF38D255}" type="datetime1">
              <a:rPr lang="en-US" smtClean="0">
                <a:solidFill>
                  <a:srgbClr val="000000"/>
                </a:solidFill>
              </a:rPr>
              <a:pPr/>
              <a:t>5/22/2019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675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Optional Tagline Goes Here </a:t>
            </a:r>
            <a:r>
              <a:rPr lang="en-US" dirty="0">
                <a:solidFill>
                  <a:srgbClr val="003865"/>
                </a:solidFill>
              </a:rPr>
              <a:t>|</a:t>
            </a:r>
            <a:r>
              <a:rPr lang="en-US" dirty="0">
                <a:solidFill>
                  <a:srgbClr val="000000"/>
                </a:solidFill>
              </a:rPr>
              <a:t>  mndot.gov/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281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Whi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02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1981899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013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6290" y="4345149"/>
            <a:ext cx="1906858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13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734633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013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566173" y="4345147"/>
            <a:ext cx="1906858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13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4864516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013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696056" y="4345147"/>
            <a:ext cx="1906858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13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6994399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013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825939" y="4341161"/>
            <a:ext cx="1906858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13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EEDC6-36CA-4209-B482-2ED76AA0BF08}" type="datetime1">
              <a:rPr lang="en-US" smtClean="0">
                <a:solidFill>
                  <a:srgbClr val="000000"/>
                </a:solidFill>
              </a:rPr>
              <a:pPr/>
              <a:t>5/22/2019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675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Optional Tagline Goes Here </a:t>
            </a:r>
            <a:r>
              <a:rPr lang="en-US" dirty="0">
                <a:solidFill>
                  <a:srgbClr val="003865"/>
                </a:solidFill>
              </a:rPr>
              <a:t>|</a:t>
            </a:r>
            <a:r>
              <a:rPr lang="en-US" dirty="0">
                <a:solidFill>
                  <a:srgbClr val="000000"/>
                </a:solidFill>
              </a:rPr>
              <a:t>  mndot.gov/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7120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Gray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02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50" y="1674774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013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1674775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013"/>
            </a:lvl1pPr>
            <a:lvl2pPr marL="257175" indent="0">
              <a:buFont typeface="Arial" panose="020B0604020202020204" pitchFamily="34" charset="0"/>
              <a:buNone/>
              <a:defRPr sz="1013"/>
            </a:lvl2pPr>
            <a:lvl3pPr marL="514350" indent="0">
              <a:buFont typeface="Arial" panose="020B0604020202020204" pitchFamily="34" charset="0"/>
              <a:buNone/>
              <a:defRPr sz="1013"/>
            </a:lvl3pPr>
            <a:lvl4pPr marL="771525" indent="0">
              <a:buFont typeface="Arial" panose="020B0604020202020204" pitchFamily="34" charset="0"/>
              <a:buNone/>
              <a:defRPr sz="1013"/>
            </a:lvl4pPr>
            <a:lvl5pPr marL="1028700" indent="0">
              <a:buFont typeface="Arial" panose="020B0604020202020204" pitchFamily="34" charset="0"/>
              <a:buNone/>
              <a:defRPr sz="1013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04750" y="3939364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013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157413" y="3939364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013"/>
            </a:lvl1pPr>
            <a:lvl2pPr marL="257175" indent="0">
              <a:buFont typeface="Arial" panose="020B0604020202020204" pitchFamily="34" charset="0"/>
              <a:buNone/>
              <a:defRPr sz="1013"/>
            </a:lvl2pPr>
            <a:lvl3pPr marL="514350" indent="0">
              <a:buFont typeface="Arial" panose="020B0604020202020204" pitchFamily="34" charset="0"/>
              <a:buNone/>
              <a:defRPr sz="1013"/>
            </a:lvl3pPr>
            <a:lvl4pPr marL="771525" indent="0">
              <a:buFont typeface="Arial" panose="020B0604020202020204" pitchFamily="34" charset="0"/>
              <a:buNone/>
              <a:defRPr sz="1013"/>
            </a:lvl4pPr>
            <a:lvl5pPr marL="1028700" indent="0">
              <a:buFont typeface="Arial" panose="020B0604020202020204" pitchFamily="34" charset="0"/>
              <a:buNone/>
              <a:defRPr sz="1013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5" y="1674774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013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1674775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013"/>
            </a:lvl1pPr>
            <a:lvl2pPr marL="257175" indent="0">
              <a:buFont typeface="Arial" panose="020B0604020202020204" pitchFamily="34" charset="0"/>
              <a:buNone/>
              <a:defRPr sz="1013"/>
            </a:lvl2pPr>
            <a:lvl3pPr marL="514350" indent="0">
              <a:buFont typeface="Arial" panose="020B0604020202020204" pitchFamily="34" charset="0"/>
              <a:buNone/>
              <a:defRPr sz="1013"/>
            </a:lvl3pPr>
            <a:lvl4pPr marL="771525" indent="0">
              <a:buFont typeface="Arial" panose="020B0604020202020204" pitchFamily="34" charset="0"/>
              <a:buNone/>
              <a:defRPr sz="1013"/>
            </a:lvl4pPr>
            <a:lvl5pPr marL="1028700" indent="0">
              <a:buFont typeface="Arial" panose="020B0604020202020204" pitchFamily="34" charset="0"/>
              <a:buNone/>
              <a:defRPr sz="1013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4649855" y="3939364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013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202517" y="3939363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013"/>
            </a:lvl1pPr>
            <a:lvl2pPr marL="257175" indent="0">
              <a:buFont typeface="Arial" panose="020B0604020202020204" pitchFamily="34" charset="0"/>
              <a:buNone/>
              <a:defRPr sz="1013"/>
            </a:lvl2pPr>
            <a:lvl3pPr marL="514350" indent="0">
              <a:buFont typeface="Arial" panose="020B0604020202020204" pitchFamily="34" charset="0"/>
              <a:buNone/>
              <a:defRPr sz="1013"/>
            </a:lvl3pPr>
            <a:lvl4pPr marL="771525" indent="0">
              <a:buFont typeface="Arial" panose="020B0604020202020204" pitchFamily="34" charset="0"/>
              <a:buNone/>
              <a:defRPr sz="1013"/>
            </a:lvl4pPr>
            <a:lvl5pPr marL="1028700" indent="0">
              <a:buFont typeface="Arial" panose="020B0604020202020204" pitchFamily="34" charset="0"/>
              <a:buNone/>
              <a:defRPr sz="1013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9626-CE5A-4834-975C-E7305BA2E281}" type="datetime1">
              <a:rPr lang="en-US" smtClean="0">
                <a:solidFill>
                  <a:srgbClr val="000000"/>
                </a:solidFill>
              </a:rPr>
              <a:pPr/>
              <a:t>5/22/2019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675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Optional Tagline Goes Here </a:t>
            </a:r>
            <a:r>
              <a:rPr lang="en-US" dirty="0">
                <a:solidFill>
                  <a:srgbClr val="003865"/>
                </a:solidFill>
              </a:rPr>
              <a:t>|</a:t>
            </a:r>
            <a:r>
              <a:rPr lang="en-US" dirty="0">
                <a:solidFill>
                  <a:srgbClr val="000000"/>
                </a:solidFill>
              </a:rPr>
              <a:t>  mndot.gov/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3764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02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50" y="1674774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013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1674775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013"/>
            </a:lvl1pPr>
            <a:lvl2pPr marL="257175" indent="0">
              <a:buFont typeface="Arial" panose="020B0604020202020204" pitchFamily="34" charset="0"/>
              <a:buNone/>
              <a:defRPr sz="1013"/>
            </a:lvl2pPr>
            <a:lvl3pPr marL="514350" indent="0">
              <a:buFont typeface="Arial" panose="020B0604020202020204" pitchFamily="34" charset="0"/>
              <a:buNone/>
              <a:defRPr sz="1013"/>
            </a:lvl3pPr>
            <a:lvl4pPr marL="771525" indent="0">
              <a:buFont typeface="Arial" panose="020B0604020202020204" pitchFamily="34" charset="0"/>
              <a:buNone/>
              <a:defRPr sz="1013"/>
            </a:lvl4pPr>
            <a:lvl5pPr marL="1028700" indent="0">
              <a:buFont typeface="Arial" panose="020B0604020202020204" pitchFamily="34" charset="0"/>
              <a:buNone/>
              <a:defRPr sz="1013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04750" y="3939364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013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157413" y="3939364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013"/>
            </a:lvl1pPr>
            <a:lvl2pPr marL="257175" indent="0">
              <a:buFont typeface="Arial" panose="020B0604020202020204" pitchFamily="34" charset="0"/>
              <a:buNone/>
              <a:defRPr sz="1013"/>
            </a:lvl2pPr>
            <a:lvl3pPr marL="514350" indent="0">
              <a:buFont typeface="Arial" panose="020B0604020202020204" pitchFamily="34" charset="0"/>
              <a:buNone/>
              <a:defRPr sz="1013"/>
            </a:lvl3pPr>
            <a:lvl4pPr marL="771525" indent="0">
              <a:buFont typeface="Arial" panose="020B0604020202020204" pitchFamily="34" charset="0"/>
              <a:buNone/>
              <a:defRPr sz="1013"/>
            </a:lvl4pPr>
            <a:lvl5pPr marL="1028700" indent="0">
              <a:buFont typeface="Arial" panose="020B0604020202020204" pitchFamily="34" charset="0"/>
              <a:buNone/>
              <a:defRPr sz="1013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5" y="1674774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013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1674775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013"/>
            </a:lvl1pPr>
            <a:lvl2pPr marL="257175" indent="0">
              <a:buFont typeface="Arial" panose="020B0604020202020204" pitchFamily="34" charset="0"/>
              <a:buNone/>
              <a:defRPr sz="1013"/>
            </a:lvl2pPr>
            <a:lvl3pPr marL="514350" indent="0">
              <a:buFont typeface="Arial" panose="020B0604020202020204" pitchFamily="34" charset="0"/>
              <a:buNone/>
              <a:defRPr sz="1013"/>
            </a:lvl3pPr>
            <a:lvl4pPr marL="771525" indent="0">
              <a:buFont typeface="Arial" panose="020B0604020202020204" pitchFamily="34" charset="0"/>
              <a:buNone/>
              <a:defRPr sz="1013"/>
            </a:lvl4pPr>
            <a:lvl5pPr marL="1028700" indent="0">
              <a:buFont typeface="Arial" panose="020B0604020202020204" pitchFamily="34" charset="0"/>
              <a:buNone/>
              <a:defRPr sz="1013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4649855" y="3939364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013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202517" y="3939363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013"/>
            </a:lvl1pPr>
            <a:lvl2pPr marL="257175" indent="0">
              <a:buFont typeface="Arial" panose="020B0604020202020204" pitchFamily="34" charset="0"/>
              <a:buNone/>
              <a:defRPr sz="1013"/>
            </a:lvl2pPr>
            <a:lvl3pPr marL="514350" indent="0">
              <a:buFont typeface="Arial" panose="020B0604020202020204" pitchFamily="34" charset="0"/>
              <a:buNone/>
              <a:defRPr sz="1013"/>
            </a:lvl3pPr>
            <a:lvl4pPr marL="771525" indent="0">
              <a:buFont typeface="Arial" panose="020B0604020202020204" pitchFamily="34" charset="0"/>
              <a:buNone/>
              <a:defRPr sz="1013"/>
            </a:lvl4pPr>
            <a:lvl5pPr marL="1028700" indent="0">
              <a:buFont typeface="Arial" panose="020B0604020202020204" pitchFamily="34" charset="0"/>
              <a:buNone/>
              <a:defRPr sz="1013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FB38-58F3-410A-8DA4-4B706967601F}" type="datetime1">
              <a:rPr lang="en-US" smtClean="0">
                <a:solidFill>
                  <a:srgbClr val="000000"/>
                </a:solidFill>
              </a:rPr>
              <a:pPr/>
              <a:t>5/22/2019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675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Optional Tagline Goes Here </a:t>
            </a:r>
            <a:r>
              <a:rPr lang="en-US" dirty="0">
                <a:solidFill>
                  <a:srgbClr val="003865"/>
                </a:solidFill>
              </a:rPr>
              <a:t>|</a:t>
            </a:r>
            <a:r>
              <a:rPr lang="en-US" dirty="0">
                <a:solidFill>
                  <a:srgbClr val="000000"/>
                </a:solidFill>
              </a:rPr>
              <a:t>  mndot.gov/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0123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Duo Gray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02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50" y="2571731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013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25717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013"/>
            </a:lvl1pPr>
            <a:lvl2pPr marL="257175" indent="0">
              <a:buFont typeface="Arial" panose="020B0604020202020204" pitchFamily="34" charset="0"/>
              <a:buNone/>
              <a:defRPr sz="1013"/>
            </a:lvl2pPr>
            <a:lvl3pPr marL="514350" indent="0">
              <a:buFont typeface="Arial" panose="020B0604020202020204" pitchFamily="34" charset="0"/>
              <a:buNone/>
              <a:defRPr sz="1013"/>
            </a:lvl3pPr>
            <a:lvl4pPr marL="771525" indent="0">
              <a:buFont typeface="Arial" panose="020B0604020202020204" pitchFamily="34" charset="0"/>
              <a:buNone/>
              <a:defRPr sz="1013"/>
            </a:lvl4pPr>
            <a:lvl5pPr marL="1028700" indent="0">
              <a:buFont typeface="Arial" panose="020B0604020202020204" pitchFamily="34" charset="0"/>
              <a:buNone/>
              <a:defRPr sz="1013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5" y="2571731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013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25717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013"/>
            </a:lvl1pPr>
            <a:lvl2pPr marL="257175" indent="0">
              <a:buFont typeface="Arial" panose="020B0604020202020204" pitchFamily="34" charset="0"/>
              <a:buNone/>
              <a:defRPr sz="1013"/>
            </a:lvl2pPr>
            <a:lvl3pPr marL="514350" indent="0">
              <a:buFont typeface="Arial" panose="020B0604020202020204" pitchFamily="34" charset="0"/>
              <a:buNone/>
              <a:defRPr sz="1013"/>
            </a:lvl3pPr>
            <a:lvl4pPr marL="771525" indent="0">
              <a:buFont typeface="Arial" panose="020B0604020202020204" pitchFamily="34" charset="0"/>
              <a:buNone/>
              <a:defRPr sz="1013"/>
            </a:lvl4pPr>
            <a:lvl5pPr marL="1028700" indent="0">
              <a:buFont typeface="Arial" panose="020B0604020202020204" pitchFamily="34" charset="0"/>
              <a:buNone/>
              <a:defRPr sz="1013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9661-29C3-4FE0-9FC3-375A85A42C46}" type="datetime1">
              <a:rPr lang="en-US" smtClean="0">
                <a:solidFill>
                  <a:srgbClr val="000000"/>
                </a:solidFill>
              </a:rPr>
              <a:pPr/>
              <a:t>5/22/2019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675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Optional Tagline Goes Here </a:t>
            </a:r>
            <a:r>
              <a:rPr lang="en-US" dirty="0">
                <a:solidFill>
                  <a:srgbClr val="003865"/>
                </a:solidFill>
              </a:rPr>
              <a:t>|</a:t>
            </a:r>
            <a:r>
              <a:rPr lang="en-US" dirty="0">
                <a:solidFill>
                  <a:srgbClr val="000000"/>
                </a:solidFill>
              </a:rPr>
              <a:t>  mndot.gov/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6762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2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02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50" y="2800331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013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28003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013"/>
            </a:lvl1pPr>
            <a:lvl2pPr marL="257175" indent="0">
              <a:buFont typeface="Arial" panose="020B0604020202020204" pitchFamily="34" charset="0"/>
              <a:buNone/>
              <a:defRPr sz="1013"/>
            </a:lvl2pPr>
            <a:lvl3pPr marL="514350" indent="0">
              <a:buFont typeface="Arial" panose="020B0604020202020204" pitchFamily="34" charset="0"/>
              <a:buNone/>
              <a:defRPr sz="1013"/>
            </a:lvl3pPr>
            <a:lvl4pPr marL="771525" indent="0">
              <a:buFont typeface="Arial" panose="020B0604020202020204" pitchFamily="34" charset="0"/>
              <a:buNone/>
              <a:defRPr sz="1013"/>
            </a:lvl4pPr>
            <a:lvl5pPr marL="1028700" indent="0">
              <a:buFont typeface="Arial" panose="020B0604020202020204" pitchFamily="34" charset="0"/>
              <a:buNone/>
              <a:defRPr sz="1013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5" y="2800331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013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28003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013"/>
            </a:lvl1pPr>
            <a:lvl2pPr marL="257175" indent="0">
              <a:buFont typeface="Arial" panose="020B0604020202020204" pitchFamily="34" charset="0"/>
              <a:buNone/>
              <a:defRPr sz="1013"/>
            </a:lvl2pPr>
            <a:lvl3pPr marL="514350" indent="0">
              <a:buFont typeface="Arial" panose="020B0604020202020204" pitchFamily="34" charset="0"/>
              <a:buNone/>
              <a:defRPr sz="1013"/>
            </a:lvl3pPr>
            <a:lvl4pPr marL="771525" indent="0">
              <a:buFont typeface="Arial" panose="020B0604020202020204" pitchFamily="34" charset="0"/>
              <a:buNone/>
              <a:defRPr sz="1013"/>
            </a:lvl4pPr>
            <a:lvl5pPr marL="1028700" indent="0">
              <a:buFont typeface="Arial" panose="020B0604020202020204" pitchFamily="34" charset="0"/>
              <a:buNone/>
              <a:defRPr sz="1013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E0EA-2D80-452F-9963-33FA7A36BC09}" type="datetime1">
              <a:rPr lang="en-US" smtClean="0">
                <a:solidFill>
                  <a:srgbClr val="000000"/>
                </a:solidFill>
              </a:rPr>
              <a:pPr/>
              <a:t>5/22/2019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675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Optional Tagline Goes Here </a:t>
            </a:r>
            <a:r>
              <a:rPr lang="en-US" dirty="0">
                <a:solidFill>
                  <a:srgbClr val="003865"/>
                </a:solidFill>
              </a:rPr>
              <a:t>|</a:t>
            </a:r>
            <a:r>
              <a:rPr lang="en-US" dirty="0">
                <a:solidFill>
                  <a:srgbClr val="000000"/>
                </a:solidFill>
              </a:rPr>
              <a:t>  mndot.gov/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9347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Re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9144000" cy="1219200"/>
          </a:xfrm>
          <a:solidFill>
            <a:srgbClr val="003865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202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68579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97653382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AB8FB-4C86-4DF5-BDF1-616D9ECCE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10FF7-0644-49C9-AD79-140B84E751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C5968A-3FA3-4E04-A5A7-AA5BC9E7A6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5F93A6-713E-41F1-ABB5-3EFDA0C6C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16B7-76FF-4C7A-BC57-56720CBE07C7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31372-674F-43F4-BB50-807588765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6A6F77-FB9A-4472-9954-EBADDA072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E176-70CB-4F6A-99B1-6BC7B5B57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3775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ack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9144000" cy="1219200"/>
          </a:xfrm>
          <a:solidFill>
            <a:srgbClr val="0D0D0D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202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4"/>
            <a:ext cx="9144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37210245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u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0"/>
            <a:ext cx="9144000" cy="1219200"/>
          </a:xfrm>
          <a:solidFill>
            <a:srgbClr val="78BE21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2025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4"/>
            <a:ext cx="9144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337359083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- Gra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025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1524000" y="2233263"/>
            <a:ext cx="6096000" cy="296675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3409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(Solid 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025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4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1524000" y="2233263"/>
            <a:ext cx="6096000" cy="2966751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>
                <a:solidFill>
                  <a:srgbClr val="FFFFFF"/>
                </a:solidFill>
              </a:rPr>
              <a:pPr/>
              <a:t>5/22/2019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Optional Tagline Goes Here </a:t>
            </a:r>
            <a:r>
              <a:rPr lang="en-US" dirty="0">
                <a:solidFill>
                  <a:srgbClr val="78BE21"/>
                </a:solidFill>
              </a:rPr>
              <a:t>|</a:t>
            </a:r>
            <a:r>
              <a:rPr lang="en-US" dirty="0">
                <a:solidFill>
                  <a:srgbClr val="FFFFFF"/>
                </a:solidFill>
              </a:rPr>
              <a:t>  mndot.gov/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5165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(Solid 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11924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83" y="3211516"/>
            <a:ext cx="2641387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2590" y="504858"/>
            <a:ext cx="721419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2" y="1067565"/>
            <a:ext cx="7137161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>
                <a:solidFill>
                  <a:srgbClr val="FFFFFF"/>
                </a:solidFill>
              </a:rPr>
              <a:pPr/>
              <a:t>5/22/2019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Optional Tagline Goes Here </a:t>
            </a:r>
            <a:r>
              <a:rPr lang="en-US" dirty="0">
                <a:solidFill>
                  <a:srgbClr val="78BE21"/>
                </a:solidFill>
              </a:rPr>
              <a:t>|</a:t>
            </a:r>
            <a:r>
              <a:rPr lang="en-US" dirty="0">
                <a:solidFill>
                  <a:srgbClr val="FFFFFF"/>
                </a:solidFill>
              </a:rPr>
              <a:t>  mndot.gov/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0760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(Solid 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025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094" y="3222702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030094" y="3771874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21" y="1365206"/>
            <a:ext cx="7916772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028100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11924" y="287066"/>
            <a:ext cx="2641445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11983" y="3211516"/>
            <a:ext cx="2641387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2590" y="504858"/>
            <a:ext cx="721419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2" y="1067565"/>
            <a:ext cx="7137161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2"/>
          </p:nvPr>
        </p:nvSpPr>
        <p:spPr>
          <a:xfrm>
            <a:off x="628651" y="6356353"/>
            <a:ext cx="1018943" cy="365125"/>
          </a:xfrm>
        </p:spPr>
        <p:txBody>
          <a:bodyPr/>
          <a:lstStyle/>
          <a:p>
            <a:fld id="{5D76A200-3168-4D33-A718-3974884CE863}" type="datetime1">
              <a:rPr lang="en-US" smtClean="0">
                <a:solidFill>
                  <a:srgbClr val="000000"/>
                </a:solidFill>
              </a:rPr>
              <a:pPr/>
              <a:t>5/22/2019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675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Optional Tagline Goes Here </a:t>
            </a:r>
            <a:r>
              <a:rPr lang="en-US" dirty="0">
                <a:solidFill>
                  <a:srgbClr val="003865"/>
                </a:solidFill>
              </a:rPr>
              <a:t>|</a:t>
            </a:r>
            <a:r>
              <a:rPr lang="en-US" dirty="0">
                <a:solidFill>
                  <a:srgbClr val="000000"/>
                </a:solidFill>
              </a:rPr>
              <a:t>  mndot.gov/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7418350" y="6356353"/>
            <a:ext cx="1097001" cy="365125"/>
          </a:xfrm>
        </p:spPr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50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025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11921" y="1365206"/>
            <a:ext cx="7916772" cy="15671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094" y="3222702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1030094" y="3771874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972372138"/>
      </p:ext>
    </p:extLst>
  </p:cSld>
  <p:clrMapOvr>
    <a:masterClrMapping/>
  </p:clrMapOvr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Quote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11924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83" y="3211516"/>
            <a:ext cx="2641387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 descr="Computer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4639" y="434837"/>
            <a:ext cx="5121496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2" y="691885"/>
            <a:ext cx="4725590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>
                <a:solidFill>
                  <a:srgbClr val="FFFFFF"/>
                </a:solidFill>
              </a:rPr>
              <a:pPr/>
              <a:t>5/22/2019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Optional Tagline Goes Here </a:t>
            </a:r>
            <a:r>
              <a:rPr lang="en-US" dirty="0">
                <a:solidFill>
                  <a:srgbClr val="78BE21"/>
                </a:solidFill>
              </a:rPr>
              <a:t>|</a:t>
            </a:r>
            <a:r>
              <a:rPr lang="en-US" dirty="0">
                <a:solidFill>
                  <a:srgbClr val="FFFFFF"/>
                </a:solidFill>
              </a:rPr>
              <a:t>  mndot.gov/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25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Quote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11924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83" y="3211516"/>
            <a:ext cx="2641387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2590" y="504858"/>
            <a:ext cx="721419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2" y="1067565"/>
            <a:ext cx="7137161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>
                <a:solidFill>
                  <a:srgbClr val="FFFFFF"/>
                </a:solidFill>
              </a:rPr>
              <a:pPr/>
              <a:t>5/22/2019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Optional Tagline Goes Here </a:t>
            </a:r>
            <a:r>
              <a:rPr lang="en-US" dirty="0">
                <a:solidFill>
                  <a:srgbClr val="78BE21"/>
                </a:solidFill>
              </a:rPr>
              <a:t>|</a:t>
            </a:r>
            <a:r>
              <a:rPr lang="en-US" dirty="0">
                <a:solidFill>
                  <a:srgbClr val="FFFFFF"/>
                </a:solidFill>
              </a:rPr>
              <a:t>  mndot.gov/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880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507C2-FBAF-452A-A7D4-60DD87A45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3AE74-5330-4C9B-B398-41E4936341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2C6553-3FFD-47A1-A425-F8A3C36DEB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B41D6A-F9D0-4D08-9C63-2F643C6C93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F28C0B-9127-49E4-BA9D-08E6F9090E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52CE42-C1D4-4300-9B2C-4C2C8F211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16B7-76FF-4C7A-BC57-56720CBE07C7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282E24-7C62-4562-86C9-4829C8D6A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F3D621-0B09-44EB-9B81-7F0034988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E176-70CB-4F6A-99B1-6BC7B5B57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975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Quote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025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21" y="1365206"/>
            <a:ext cx="7916772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094" y="3222702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030094" y="3771874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25406449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Quote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 userDrawn="1"/>
        </p:nvSpPr>
        <p:spPr>
          <a:xfrm>
            <a:off x="650165" y="601818"/>
            <a:ext cx="78867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040802" y="1438510"/>
            <a:ext cx="7116184" cy="2219093"/>
          </a:xfrm>
        </p:spPr>
        <p:txBody>
          <a:bodyPr>
            <a:noAutofit/>
          </a:bodyPr>
          <a:lstStyle>
            <a:lvl1pPr algn="ctr">
              <a:tabLst>
                <a:tab pos="2120801" algn="l"/>
              </a:tabLst>
              <a:defRPr sz="2813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40802" y="4126419"/>
            <a:ext cx="7116184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35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>
                <a:solidFill>
                  <a:srgbClr val="FFFFFF"/>
                </a:solidFill>
              </a:rPr>
              <a:pPr/>
              <a:t>5/22/2019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Optional Tagline Goes Here </a:t>
            </a:r>
            <a:r>
              <a:rPr lang="en-US" dirty="0">
                <a:solidFill>
                  <a:srgbClr val="78BE21"/>
                </a:solidFill>
              </a:rPr>
              <a:t>|</a:t>
            </a:r>
            <a:r>
              <a:rPr lang="en-US" dirty="0">
                <a:solidFill>
                  <a:srgbClr val="FFFFFF"/>
                </a:solidFill>
              </a:rPr>
              <a:t>  mndot.gov/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0376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(Solid 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1"/>
          <p:cNvSpPr/>
          <p:nvPr userDrawn="1"/>
        </p:nvSpPr>
        <p:spPr>
          <a:xfrm>
            <a:off x="650165" y="601818"/>
            <a:ext cx="78867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040802" y="1438510"/>
            <a:ext cx="7116184" cy="2219093"/>
          </a:xfrm>
        </p:spPr>
        <p:txBody>
          <a:bodyPr>
            <a:noAutofit/>
          </a:bodyPr>
          <a:lstStyle>
            <a:lvl1pPr algn="ctr">
              <a:tabLst>
                <a:tab pos="2120801" algn="l"/>
              </a:tabLst>
              <a:defRPr sz="2813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40802" y="4126419"/>
            <a:ext cx="7116184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35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>
                <a:solidFill>
                  <a:srgbClr val="FFFFFF"/>
                </a:solidFill>
              </a:rPr>
              <a:pPr/>
              <a:t>5/22/2019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Optional Tagline Goes Here </a:t>
            </a:r>
            <a:r>
              <a:rPr lang="en-US" dirty="0">
                <a:solidFill>
                  <a:srgbClr val="78BE21"/>
                </a:solidFill>
              </a:rPr>
              <a:t>|</a:t>
            </a:r>
            <a:r>
              <a:rPr lang="en-US" dirty="0">
                <a:solidFill>
                  <a:srgbClr val="FFFFFF"/>
                </a:solidFill>
              </a:rPr>
              <a:t>  mndot.gov/</a:t>
            </a: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5315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Black Circle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9968" y="685800"/>
            <a:ext cx="41148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1317129" algn="l"/>
                <a:tab pos="2120801" algn="l"/>
              </a:tabLst>
              <a:defRPr sz="3094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C3B6E0-E413-4EA2-9B23-AF69A1623F89}" type="datetime1">
              <a:rPr lang="en-US" smtClean="0">
                <a:solidFill>
                  <a:srgbClr val="FFFFFF"/>
                </a:solidFill>
              </a:rPr>
              <a:pPr/>
              <a:t>5/22/2019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Optional Tagline Goes Here </a:t>
            </a:r>
            <a:r>
              <a:rPr lang="en-US" dirty="0">
                <a:solidFill>
                  <a:srgbClr val="78BE21"/>
                </a:solidFill>
              </a:rPr>
              <a:t>|</a:t>
            </a:r>
            <a:r>
              <a:rPr lang="en-US" dirty="0">
                <a:solidFill>
                  <a:srgbClr val="FFFFFF"/>
                </a:solidFill>
              </a:rPr>
              <a:t>  mndot.gov/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551889"/>
      </p:ext>
    </p:extLst>
  </p:cSld>
  <p:clrMapOvr>
    <a:masterClrMapping/>
  </p:clrMapOvr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Multiple Circle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90299" y="912530"/>
            <a:ext cx="3496041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120801" algn="l"/>
              </a:tabLst>
              <a:defRPr sz="253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158613" y="524007"/>
            <a:ext cx="1616475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6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Second Point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938251" y="3581845"/>
            <a:ext cx="1978484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6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Third Point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8A7556-21FA-4204-9DD6-1F6FDEC2C796}" type="datetime1">
              <a:rPr lang="en-US" smtClean="0">
                <a:solidFill>
                  <a:srgbClr val="FFFFFF"/>
                </a:solidFill>
              </a:rPr>
              <a:pPr/>
              <a:t>5/22/2019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Optional Tagline Goes Here </a:t>
            </a:r>
            <a:r>
              <a:rPr lang="en-US" dirty="0">
                <a:solidFill>
                  <a:srgbClr val="78BE21"/>
                </a:solidFill>
              </a:rPr>
              <a:t>|</a:t>
            </a:r>
            <a:r>
              <a:rPr lang="en-US" dirty="0">
                <a:solidFill>
                  <a:srgbClr val="FFFFFF"/>
                </a:solidFill>
              </a:rPr>
              <a:t>  mndot.gov/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893454"/>
      </p:ext>
    </p:extLst>
  </p:cSld>
  <p:clrMapOvr>
    <a:masterClrMapping/>
  </p:clrMapOvr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ack Box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24608" y="1609867"/>
            <a:ext cx="5694788" cy="3638266"/>
          </a:xfr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spcAft>
                <a:spcPts val="563"/>
              </a:spcAft>
              <a:tabLst>
                <a:tab pos="2120801" algn="l"/>
              </a:tabLst>
              <a:defRPr sz="3938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</a:t>
            </a:r>
            <a:br>
              <a:rPr lang="en-US" dirty="0"/>
            </a:br>
            <a:r>
              <a:rPr lang="en-US" dirty="0"/>
              <a:t>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B49D9C-C4C1-46A9-AED8-599F8B47287F}" type="datetime1">
              <a:rPr lang="en-US" smtClean="0">
                <a:solidFill>
                  <a:srgbClr val="FFFFFF"/>
                </a:solidFill>
              </a:rPr>
              <a:pPr/>
              <a:t>5/22/2019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Optional Tagline Goes Here </a:t>
            </a:r>
            <a:r>
              <a:rPr lang="en-US" dirty="0">
                <a:solidFill>
                  <a:srgbClr val="78BE21"/>
                </a:solidFill>
              </a:rPr>
              <a:t>|</a:t>
            </a:r>
            <a:r>
              <a:rPr lang="en-US" dirty="0">
                <a:solidFill>
                  <a:srgbClr val="FFFFFF"/>
                </a:solidFill>
              </a:rPr>
              <a:t>  mndot.gov/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947875"/>
      </p:ext>
    </p:extLst>
  </p:cSld>
  <p:clrMapOvr>
    <a:masterClrMapping/>
  </p:clrMapOvr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olid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389686"/>
            <a:ext cx="7886700" cy="1340989"/>
          </a:xfrm>
        </p:spPr>
        <p:txBody>
          <a:bodyPr>
            <a:noAutofit/>
          </a:bodyPr>
          <a:lstStyle>
            <a:lvl1pPr algn="ctr">
              <a:tabLst>
                <a:tab pos="2120801" algn="l"/>
              </a:tabLst>
              <a:defRPr sz="3938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25702"/>
            <a:ext cx="78867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>
                <a:solidFill>
                  <a:srgbClr val="FFFFFF"/>
                </a:solidFill>
              </a:rPr>
              <a:pPr/>
              <a:t>5/22/2019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Optional Tagline Goes Here </a:t>
            </a:r>
            <a:r>
              <a:rPr lang="en-US" dirty="0">
                <a:solidFill>
                  <a:srgbClr val="78BE21"/>
                </a:solidFill>
              </a:rPr>
              <a:t>|</a:t>
            </a:r>
            <a:r>
              <a:rPr lang="en-US" dirty="0">
                <a:solidFill>
                  <a:srgbClr val="FFFFFF"/>
                </a:solidFill>
              </a:rPr>
              <a:t>  mndot.gov/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3282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olid Ligh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389686"/>
            <a:ext cx="9144000" cy="1340989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2120801" algn="l"/>
              </a:tabLst>
              <a:defRPr sz="3938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25702"/>
            <a:ext cx="78867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A75E6-E45B-4C5D-981E-7C8ED0C72F5D}" type="datetime1">
              <a:rPr lang="en-US" smtClean="0">
                <a:solidFill>
                  <a:srgbClr val="000000"/>
                </a:solidFill>
              </a:rPr>
              <a:pPr/>
              <a:t>5/22/2019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Optional Tagline Goes Here |  mndot.gov/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2184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Full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edit background picture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389686"/>
            <a:ext cx="7886700" cy="1340989"/>
          </a:xfrm>
        </p:spPr>
        <p:txBody>
          <a:bodyPr>
            <a:noAutofit/>
          </a:bodyPr>
          <a:lstStyle>
            <a:lvl1pPr algn="ctr">
              <a:tabLst>
                <a:tab pos="2120801" algn="l"/>
              </a:tabLst>
              <a:defRPr sz="3938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25702"/>
            <a:ext cx="78867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B25D9D-5365-41CD-BF43-4FFFCBF4BBDA}" type="datetime1">
              <a:rPr lang="en-US" smtClean="0">
                <a:solidFill>
                  <a:srgbClr val="FFFFFF"/>
                </a:solidFill>
              </a:rPr>
              <a:pPr/>
              <a:t>5/22/2019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Optional Tagline Goes Here </a:t>
            </a:r>
            <a:r>
              <a:rPr lang="en-US" dirty="0">
                <a:solidFill>
                  <a:srgbClr val="78BE21"/>
                </a:solidFill>
              </a:rPr>
              <a:t>|</a:t>
            </a:r>
            <a:r>
              <a:rPr lang="en-US" dirty="0">
                <a:solidFill>
                  <a:srgbClr val="FFFFFF"/>
                </a:solidFill>
              </a:rPr>
              <a:t>  mndot.gov/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792955"/>
      </p:ext>
    </p:extLst>
  </p:cSld>
  <p:clrMapOvr>
    <a:masterClrMapping/>
  </p:clrMapOvr>
  <p:hf sldNum="0"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8104" y="624469"/>
            <a:ext cx="3898746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2120801" algn="l"/>
              </a:tabLst>
              <a:defRPr sz="3375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754100" y="0"/>
            <a:ext cx="2989660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500" i="0">
                <a:solidFill>
                  <a:schemeClr val="bg1"/>
                </a:solidFill>
              </a:defRPr>
            </a:lvl1pPr>
            <a:lvl2pPr marL="257175" indent="0">
              <a:buNone/>
              <a:defRPr/>
            </a:lvl2pPr>
            <a:lvl3pPr marL="514350" indent="0">
              <a:buNone/>
              <a:defRPr/>
            </a:lvl3pPr>
            <a:lvl4pPr marL="771525" indent="0">
              <a:buNone/>
              <a:defRPr/>
            </a:lvl4pPr>
            <a:lvl5pPr marL="1028700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C894EF-7DC0-4B7C-83F8-29D989AA60F6}" type="datetime1">
              <a:rPr lang="en-US" smtClean="0">
                <a:solidFill>
                  <a:srgbClr val="FFFFFF"/>
                </a:solidFill>
              </a:rPr>
              <a:pPr/>
              <a:t>5/22/2019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Optional Tagline Goes Here </a:t>
            </a:r>
            <a:r>
              <a:rPr lang="en-US" dirty="0">
                <a:solidFill>
                  <a:srgbClr val="78BE21"/>
                </a:solidFill>
              </a:rPr>
              <a:t>|</a:t>
            </a:r>
            <a:r>
              <a:rPr lang="en-US" dirty="0">
                <a:solidFill>
                  <a:srgbClr val="FFFFFF"/>
                </a:solidFill>
              </a:rPr>
              <a:t>  mndot.gov/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09766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01408-481C-45C1-88F5-A349B81D9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DD075B-AF9B-47D6-9E0B-094C1DD41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16B7-76FF-4C7A-BC57-56720CBE07C7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A5D574-1C91-4926-89C7-22CCF6FE1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595984-3F9C-4BC8-81E1-7E917A65F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E176-70CB-4F6A-99B1-6BC7B5B57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93270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8104" y="624469"/>
            <a:ext cx="3898746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2120801" algn="l"/>
              </a:tabLst>
              <a:defRPr sz="3375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754100" y="0"/>
            <a:ext cx="2989660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500" i="0">
                <a:solidFill>
                  <a:schemeClr val="bg1"/>
                </a:solidFill>
              </a:defRPr>
            </a:lvl1pPr>
            <a:lvl2pPr marL="257175" indent="0">
              <a:buNone/>
              <a:defRPr/>
            </a:lvl2pPr>
            <a:lvl3pPr marL="514350" indent="0">
              <a:buNone/>
              <a:defRPr/>
            </a:lvl3pPr>
            <a:lvl4pPr marL="771525" indent="0">
              <a:buNone/>
              <a:defRPr/>
            </a:lvl4pPr>
            <a:lvl5pPr marL="1028700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8DBCF0-11C3-4F19-90D9-2EE7F00784FE}" type="datetime1">
              <a:rPr lang="en-US" smtClean="0">
                <a:solidFill>
                  <a:srgbClr val="FFFFFF"/>
                </a:solidFill>
              </a:rPr>
              <a:pPr/>
              <a:t>5/22/2019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Optional Tagline Goes Here </a:t>
            </a:r>
            <a:r>
              <a:rPr lang="en-US" dirty="0">
                <a:solidFill>
                  <a:srgbClr val="78BE21"/>
                </a:solidFill>
              </a:rPr>
              <a:t>|</a:t>
            </a:r>
            <a:r>
              <a:rPr lang="en-US" dirty="0">
                <a:solidFill>
                  <a:srgbClr val="FFFFFF"/>
                </a:solidFill>
              </a:rPr>
              <a:t>  mndot.gov/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049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olid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212736"/>
            <a:ext cx="7886700" cy="1472163"/>
          </a:xfrm>
        </p:spPr>
        <p:txBody>
          <a:bodyPr>
            <a:noAutofit/>
          </a:bodyPr>
          <a:lstStyle>
            <a:lvl1pPr algn="ctr">
              <a:tabLst>
                <a:tab pos="2120801" algn="l"/>
              </a:tabLst>
              <a:defRPr sz="3938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3684897"/>
            <a:ext cx="78867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>
                <a:solidFill>
                  <a:srgbClr val="FFFFFF"/>
                </a:solidFill>
              </a:rPr>
              <a:pPr/>
              <a:t>5/22/2019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Optional Tagline Goes Here </a:t>
            </a:r>
            <a:r>
              <a:rPr lang="en-US" dirty="0">
                <a:solidFill>
                  <a:srgbClr val="78BE21"/>
                </a:solidFill>
              </a:rPr>
              <a:t>|</a:t>
            </a:r>
            <a:r>
              <a:rPr lang="en-US" dirty="0">
                <a:solidFill>
                  <a:srgbClr val="FFFFFF"/>
                </a:solidFill>
              </a:rPr>
              <a:t>  mndot.gov/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pic>
        <p:nvPicPr>
          <p:cNvPr id="10" name="MN.IT Services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265" y="630935"/>
            <a:ext cx="289386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3716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ote Solid Ligh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651380"/>
            <a:ext cx="9144000" cy="1733266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2120801" algn="l"/>
              </a:tabLst>
              <a:defRPr sz="3938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3521123"/>
            <a:ext cx="78867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6A75E6-E45B-4C5D-981E-7C8ED0C72F5D}" type="datetime1">
              <a:rPr lang="en-US" smtClean="0">
                <a:solidFill>
                  <a:srgbClr val="000000"/>
                </a:solidFill>
              </a:rPr>
              <a:pPr/>
              <a:t>5/22/2019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Optional Tagline Goes Here</a:t>
            </a:r>
            <a:r>
              <a:rPr lang="en-US" dirty="0">
                <a:solidFill>
                  <a:srgbClr val="003865"/>
                </a:solidFill>
              </a:rPr>
              <a:t> |  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pic>
        <p:nvPicPr>
          <p:cNvPr id="11" name="MN.IT Services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265" y="630936"/>
            <a:ext cx="289386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4496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51B3A-03BC-4A5D-844D-B792004B81FE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0C318-E3D6-46B5-BC00-ED084C8D4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2628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295400" y="2057400"/>
            <a:ext cx="6629400" cy="160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152400" y="152400"/>
            <a:ext cx="3276600" cy="1524000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124200" y="6096000"/>
            <a:ext cx="5791200" cy="6096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A82F66F6-4CB0-4AE3-832D-DCE64B5E612D}" type="datetimeFigureOut">
              <a:rPr lang="en-US"/>
              <a:pPr>
                <a:defRPr/>
              </a:pPr>
              <a:t>5/22/2019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dirty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A33406BB-E43A-4EF9-BAAB-6DA0450766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48771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3E2BECC6-E4FA-4282-91E0-657CA0EB2BC4}" type="datetimeFigureOut">
              <a:rPr lang="en-US"/>
              <a:pPr>
                <a:defRPr/>
              </a:pPr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968BFE3E-A2FF-4688-B725-56134FA04E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9760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C96D24E5-A501-4B38-B028-1A4B074E795C}" type="datetimeFigureOut">
              <a:rPr lang="en-US"/>
              <a:pPr>
                <a:defRPr/>
              </a:pPr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5ED15A92-F245-4E56-B9B2-B289047991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1776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0BCE20B9-4122-448E-B0C2-AFA8226F043B}" type="datetimeFigureOut">
              <a:rPr lang="en-US"/>
              <a:pPr>
                <a:defRPr/>
              </a:pPr>
              <a:t>5/22/2019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D9CA1788-2852-463C-9598-214F9760FD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05495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06F19102-856E-485B-B897-E6A1FDC46FAA}" type="datetimeFigureOut">
              <a:rPr lang="en-US"/>
              <a:pPr>
                <a:defRPr/>
              </a:pPr>
              <a:t>5/22/2019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A314D5F4-2B52-4598-94CE-FE1DE3C2D7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64126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988FF397-F0EB-493E-B8E5-50A8BEFBB3C5}" type="datetimeFigureOut">
              <a:rPr lang="en-US"/>
              <a:pPr>
                <a:defRPr/>
              </a:pPr>
              <a:t>5/22/2019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CF25B835-1EB9-44E3-8E16-63ABFAA61F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61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062D3B-8388-48A3-A9B7-8392B42C5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16B7-76FF-4C7A-BC57-56720CBE07C7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CAFF57-F760-49DD-BAB2-4B1961D22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149B0B-DD98-44DE-99D3-D997824CA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E176-70CB-4F6A-99B1-6BC7B5B57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65489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13A1615A-6297-4B1A-A99E-526C12783B22}" type="datetimeFigureOut">
              <a:rPr lang="en-US"/>
              <a:pPr>
                <a:defRPr/>
              </a:pPr>
              <a:t>5/22/2019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99F01914-3A40-4B9C-8924-4A13961B6A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3230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F9EA1C52-68FA-4081-BCA8-615042093E3F}" type="datetimeFigureOut">
              <a:rPr lang="en-US"/>
              <a:pPr>
                <a:defRPr/>
              </a:pPr>
              <a:t>5/22/2019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4C57B67C-FAEB-47B1-A2C5-75D5762C66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60217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BBF752EC-A410-4861-B84E-6A058E9A2D1E}" type="datetimeFigureOut">
              <a:rPr lang="en-US"/>
              <a:pPr>
                <a:defRPr/>
              </a:pPr>
              <a:t>5/22/2019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4117516-F171-4B80-AA36-136985DBE2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5065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8E546486-87CC-4FD1-8F7D-B9797CC725D0}" type="datetimeFigureOut">
              <a:rPr lang="en-US"/>
              <a:pPr>
                <a:defRPr/>
              </a:pPr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E1A0D87E-901A-443E-B0B3-4BFB8A704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0914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D9C351F6-3D1F-4548-B53A-41D0B091003B}" type="datetimeFigureOut">
              <a:rPr lang="en-US"/>
              <a:pPr>
                <a:defRPr/>
              </a:pPr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5DDC4955-5F68-40D7-B28A-3117BC4A92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818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CD002-5A70-4590-905C-99117A1CC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9AD92-C090-4A91-AA21-E124DBDFF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90FC0D-0059-4989-9633-97106EE394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50C73C-BCA4-497B-A8E0-1AE37DC10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16B7-76FF-4C7A-BC57-56720CBE07C7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25C15-8D57-474D-89E2-F96238B0E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B50DD2-F84D-4FBD-8246-05340E8D2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E176-70CB-4F6A-99B1-6BC7B5B57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390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AF662-59BE-4278-B9DE-F02DA7212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C1269D-6A09-4FC2-B0F1-AB27A81651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20B086-7B96-43D7-9865-F6E35849B3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76992B-4458-4B09-93DF-745E123EE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16B7-76FF-4C7A-BC57-56720CBE07C7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870670-E099-43E2-9E43-AFE4AF8F4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619E19-3B38-4FD9-8393-E9A4A876F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E176-70CB-4F6A-99B1-6BC7B5B57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0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1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42" Type="http://schemas.openxmlformats.org/officeDocument/2006/relationships/slideLayout" Target="../slideLayouts/slideLayout54.xml"/><Relationship Id="rId47" Type="http://schemas.openxmlformats.org/officeDocument/2006/relationships/slideLayout" Target="../slideLayouts/slideLayout59.xml"/><Relationship Id="rId50" Type="http://schemas.openxmlformats.org/officeDocument/2006/relationships/slideLayout" Target="../slideLayouts/slideLayout62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46" Type="http://schemas.openxmlformats.org/officeDocument/2006/relationships/slideLayout" Target="../slideLayouts/slideLayout58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41" Type="http://schemas.openxmlformats.org/officeDocument/2006/relationships/slideLayout" Target="../slideLayouts/slideLayout53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45" Type="http://schemas.openxmlformats.org/officeDocument/2006/relationships/slideLayout" Target="../slideLayouts/slideLayout57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56.xml"/><Relationship Id="rId52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43" Type="http://schemas.openxmlformats.org/officeDocument/2006/relationships/slideLayout" Target="../slideLayouts/slideLayout55.xml"/><Relationship Id="rId48" Type="http://schemas.openxmlformats.org/officeDocument/2006/relationships/slideLayout" Target="../slideLayouts/slideLayout60.xml"/><Relationship Id="rId8" Type="http://schemas.openxmlformats.org/officeDocument/2006/relationships/slideLayout" Target="../slideLayouts/slideLayout20.xml"/><Relationship Id="rId51" Type="http://schemas.openxmlformats.org/officeDocument/2006/relationships/slideLayout" Target="../slideLayouts/slideLayout6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A097E52-865C-477C-9FD7-A32B048590A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9523ACC-8C4D-4A47-A462-CBD4FB1C2B00}"/>
              </a:ext>
            </a:extLst>
          </p:cNvPr>
          <p:cNvSpPr/>
          <p:nvPr userDrawn="1"/>
        </p:nvSpPr>
        <p:spPr>
          <a:xfrm>
            <a:off x="3255413" y="6340476"/>
            <a:ext cx="5888586" cy="409711"/>
          </a:xfrm>
          <a:prstGeom prst="rect">
            <a:avLst/>
          </a:prstGeom>
          <a:solidFill>
            <a:srgbClr val="19354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8E3A8E-9A54-49F3-A919-F3B92D6E5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C940AB-7E09-40D2-90BD-2D4F4D4E56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61FCD3-A7DB-4CA7-A76E-730602634F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F16B7-76FF-4C7A-BC57-56720CBE07C7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8E365-F9B5-4E31-A43C-8E69AE309D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21AB0E-CB2E-45FD-99BB-6B5DB2E4EB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EE176-70CB-4F6A-99B1-6BC7B5B5750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D7F330-0EB2-4C21-918D-0959927A2D46}"/>
              </a:ext>
            </a:extLst>
          </p:cNvPr>
          <p:cNvSpPr txBox="1"/>
          <p:nvPr userDrawn="1"/>
        </p:nvSpPr>
        <p:spPr>
          <a:xfrm>
            <a:off x="3341141" y="6352211"/>
            <a:ext cx="6606540" cy="3000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350" b="1" i="0" dirty="0">
                <a:solidFill>
                  <a:schemeClr val="bg1"/>
                </a:solidFill>
                <a:latin typeface="Helvetica" panose="020B0604020202020204" pitchFamily="2" charset="0"/>
              </a:rPr>
              <a:t>ARRA Semi-Annual Meeting | Minneapolis, MN | October 16-19, 2017</a:t>
            </a:r>
          </a:p>
        </p:txBody>
      </p:sp>
    </p:spTree>
    <p:extLst>
      <p:ext uri="{BB962C8B-B14F-4D97-AF65-F5344CB8AC3E}">
        <p14:creationId xmlns:p14="http://schemas.microsoft.com/office/powerpoint/2010/main" val="1391335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715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 Black" panose="020B0A040201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3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2"/>
                </a:solidFill>
              </a:defRPr>
            </a:lvl1pPr>
          </a:lstStyle>
          <a:p>
            <a:fld id="{068C556E-7101-4471-A958-3911E20944AB}" type="datetime1">
              <a:rPr lang="en-US" smtClean="0">
                <a:solidFill>
                  <a:srgbClr val="000000"/>
                </a:solidFill>
              </a:rPr>
              <a:pPr/>
              <a:t>5/22/2019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675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Optional Tagline Goes Here </a:t>
            </a:r>
            <a:r>
              <a:rPr lang="en-US">
                <a:solidFill>
                  <a:srgbClr val="003865"/>
                </a:solidFill>
              </a:rPr>
              <a:t>|</a:t>
            </a:r>
            <a:r>
              <a:rPr lang="en-US">
                <a:solidFill>
                  <a:srgbClr val="000000"/>
                </a:solidFill>
              </a:rPr>
              <a:t> mn.gov/websiteurl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50" y="6356353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298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  <p:sldLayoutId id="2147483691" r:id="rId28"/>
    <p:sldLayoutId id="2147483692" r:id="rId29"/>
    <p:sldLayoutId id="2147483693" r:id="rId30"/>
    <p:sldLayoutId id="2147483694" r:id="rId31"/>
    <p:sldLayoutId id="2147483695" r:id="rId32"/>
    <p:sldLayoutId id="2147483696" r:id="rId33"/>
    <p:sldLayoutId id="2147483697" r:id="rId34"/>
    <p:sldLayoutId id="2147483698" r:id="rId35"/>
    <p:sldLayoutId id="2147483699" r:id="rId36"/>
    <p:sldLayoutId id="2147483700" r:id="rId37"/>
    <p:sldLayoutId id="2147483701" r:id="rId38"/>
    <p:sldLayoutId id="2147483702" r:id="rId39"/>
    <p:sldLayoutId id="2147483703" r:id="rId40"/>
    <p:sldLayoutId id="2147483704" r:id="rId41"/>
    <p:sldLayoutId id="2147483705" r:id="rId42"/>
    <p:sldLayoutId id="2147483706" r:id="rId43"/>
    <p:sldLayoutId id="2147483707" r:id="rId44"/>
    <p:sldLayoutId id="2147483708" r:id="rId45"/>
    <p:sldLayoutId id="2147483709" r:id="rId46"/>
    <p:sldLayoutId id="2147483710" r:id="rId47"/>
    <p:sldLayoutId id="2147483711" r:id="rId48"/>
    <p:sldLayoutId id="2147483712" r:id="rId49"/>
    <p:sldLayoutId id="2147483713" r:id="rId50"/>
    <p:sldLayoutId id="2147483738" r:id="rId51"/>
  </p:sldLayoutIdLst>
  <p:hf hdr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100000"/>
        </a:lnSpc>
        <a:spcBef>
          <a:spcPts val="563"/>
        </a:spcBef>
        <a:spcAft>
          <a:spcPts val="563"/>
        </a:spcAft>
        <a:buClr>
          <a:schemeClr val="accent1"/>
        </a:buClr>
        <a:buFont typeface="Arial" panose="020B0604020202020204" pitchFamily="34" charset="0"/>
        <a:buChar char="•"/>
        <a:defRPr sz="1406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100000"/>
        </a:lnSpc>
        <a:spcBef>
          <a:spcPts val="281"/>
        </a:spcBef>
        <a:spcAft>
          <a:spcPts val="563"/>
        </a:spcAft>
        <a:buClr>
          <a:schemeClr val="accent1"/>
        </a:buClr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100000"/>
        </a:lnSpc>
        <a:spcBef>
          <a:spcPts val="281"/>
        </a:spcBef>
        <a:spcAft>
          <a:spcPts val="563"/>
        </a:spcAft>
        <a:buClr>
          <a:schemeClr val="accent1"/>
        </a:buClr>
        <a:buFont typeface="Arial" panose="020B0604020202020204" pitchFamily="34" charset="0"/>
        <a:buChar char="•"/>
        <a:defRPr sz="956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100000"/>
        </a:lnSpc>
        <a:spcBef>
          <a:spcPts val="281"/>
        </a:spcBef>
        <a:spcAft>
          <a:spcPts val="563"/>
        </a:spcAft>
        <a:buClr>
          <a:schemeClr val="accent1"/>
        </a:buClr>
        <a:buFont typeface="Arial" panose="020B0604020202020204" pitchFamily="34" charset="0"/>
        <a:buChar char="•"/>
        <a:defRPr sz="956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100000"/>
        </a:lnSpc>
        <a:spcBef>
          <a:spcPts val="281"/>
        </a:spcBef>
        <a:spcAft>
          <a:spcPts val="563"/>
        </a:spcAft>
        <a:buClr>
          <a:schemeClr val="accent1"/>
        </a:buClr>
        <a:buFont typeface="Arial" panose="020B0604020202020204" pitchFamily="34" charset="0"/>
        <a:buChar char="•"/>
        <a:defRPr sz="956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01098E92-6EEE-4F31-9427-893E418299E9}" type="datetimeFigureOut">
              <a:rPr lang="en-US"/>
              <a:pPr>
                <a:defRPr/>
              </a:pPr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DE41C649-8553-4149-8CEE-57C6249560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200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17.emf"/><Relationship Id="rId4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Barry.paye@dot.wi.gov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Steven.hefel@dot.wi.gov" TargetMode="External"/><Relationship Id="rId13" Type="http://schemas.openxmlformats.org/officeDocument/2006/relationships/hyperlink" Target="mailto:barry.paye@dot.wi.gov" TargetMode="External"/><Relationship Id="rId3" Type="http://schemas.openxmlformats.org/officeDocument/2006/relationships/hyperlink" Target="mailto:Paul.Denkler@modot.mo.gov" TargetMode="External"/><Relationship Id="rId7" Type="http://schemas.openxmlformats.org/officeDocument/2006/relationships/hyperlink" Target="mailto:John.Garrity@state.mn.us" TargetMode="External"/><Relationship Id="rId12" Type="http://schemas.openxmlformats.org/officeDocument/2006/relationships/hyperlink" Target="mailto:gdolson@nd.gov" TargetMode="External"/><Relationship Id="rId17" Type="http://schemas.openxmlformats.org/officeDocument/2006/relationships/hyperlink" Target="mailto:twollmuth@nd.gov" TargetMode="External"/><Relationship Id="rId2" Type="http://schemas.openxmlformats.org/officeDocument/2006/relationships/image" Target="../media/image9.png"/><Relationship Id="rId16" Type="http://schemas.openxmlformats.org/officeDocument/2006/relationships/hyperlink" Target="mailto:Charles.Wienrank@illinois.gov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mailto:kee.foo@dot.ca.gov" TargetMode="External"/><Relationship Id="rId11" Type="http://schemas.openxmlformats.org/officeDocument/2006/relationships/hyperlink" Target="mailto:Daniel.Oesch@modot.mo.gov" TargetMode="External"/><Relationship Id="rId5" Type="http://schemas.openxmlformats.org/officeDocument/2006/relationships/hyperlink" Target="mailto:foldesij@stlouiscountymn.gov" TargetMode="External"/><Relationship Id="rId15" Type="http://schemas.openxmlformats.org/officeDocument/2006/relationships/hyperlink" Target="mailto:James.Trepanier@illinois.gov" TargetMode="External"/><Relationship Id="rId10" Type="http://schemas.openxmlformats.org/officeDocument/2006/relationships/hyperlink" Target="mailto:Daniel.Kopacz@dot.wi.gov" TargetMode="External"/><Relationship Id="rId4" Type="http://schemas.openxmlformats.org/officeDocument/2006/relationships/hyperlink" Target="mailto:Shongtao.Dai@state.mn.us" TargetMode="External"/><Relationship Id="rId9" Type="http://schemas.openxmlformats.org/officeDocument/2006/relationships/hyperlink" Target="mailto:kennedyK@michigan.gov" TargetMode="External"/><Relationship Id="rId14" Type="http://schemas.openxmlformats.org/officeDocument/2006/relationships/hyperlink" Target="mailto:Raghubar.Shrestha@dot.ca.gov" TargetMode="Externa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6.jpeg"/><Relationship Id="rId18" Type="http://schemas.openxmlformats.org/officeDocument/2006/relationships/image" Target="../media/image41.png"/><Relationship Id="rId26" Type="http://schemas.openxmlformats.org/officeDocument/2006/relationships/image" Target="../media/image49.jpg"/><Relationship Id="rId39" Type="http://schemas.openxmlformats.org/officeDocument/2006/relationships/image" Target="../media/image62.jpeg"/><Relationship Id="rId21" Type="http://schemas.openxmlformats.org/officeDocument/2006/relationships/image" Target="../media/image44.png"/><Relationship Id="rId34" Type="http://schemas.openxmlformats.org/officeDocument/2006/relationships/image" Target="../media/image57.jpg"/><Relationship Id="rId42" Type="http://schemas.openxmlformats.org/officeDocument/2006/relationships/image" Target="../media/image65.png"/><Relationship Id="rId47" Type="http://schemas.openxmlformats.org/officeDocument/2006/relationships/image" Target="../media/image70.png"/><Relationship Id="rId50" Type="http://schemas.openxmlformats.org/officeDocument/2006/relationships/image" Target="../media/image73.png"/><Relationship Id="rId55" Type="http://schemas.openxmlformats.org/officeDocument/2006/relationships/image" Target="../media/image78.jpg"/><Relationship Id="rId63" Type="http://schemas.openxmlformats.org/officeDocument/2006/relationships/image" Target="../media/image86.png"/><Relationship Id="rId68" Type="http://schemas.openxmlformats.org/officeDocument/2006/relationships/image" Target="../media/image91.emf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9.png"/><Relationship Id="rId29" Type="http://schemas.openxmlformats.org/officeDocument/2006/relationships/image" Target="../media/image52.png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24" Type="http://schemas.openxmlformats.org/officeDocument/2006/relationships/image" Target="../media/image47.png"/><Relationship Id="rId32" Type="http://schemas.openxmlformats.org/officeDocument/2006/relationships/image" Target="../media/image55.jpg"/><Relationship Id="rId37" Type="http://schemas.openxmlformats.org/officeDocument/2006/relationships/image" Target="../media/image60.png"/><Relationship Id="rId40" Type="http://schemas.openxmlformats.org/officeDocument/2006/relationships/image" Target="../media/image63.jpeg"/><Relationship Id="rId45" Type="http://schemas.openxmlformats.org/officeDocument/2006/relationships/image" Target="../media/image68.png"/><Relationship Id="rId53" Type="http://schemas.openxmlformats.org/officeDocument/2006/relationships/image" Target="../media/image76.jpeg"/><Relationship Id="rId58" Type="http://schemas.openxmlformats.org/officeDocument/2006/relationships/image" Target="../media/image81.jpg"/><Relationship Id="rId66" Type="http://schemas.openxmlformats.org/officeDocument/2006/relationships/image" Target="../media/image89.jpeg"/><Relationship Id="rId5" Type="http://schemas.openxmlformats.org/officeDocument/2006/relationships/image" Target="../media/image28.jpeg"/><Relationship Id="rId15" Type="http://schemas.openxmlformats.org/officeDocument/2006/relationships/image" Target="../media/image38.png"/><Relationship Id="rId23" Type="http://schemas.openxmlformats.org/officeDocument/2006/relationships/image" Target="../media/image46.jpeg"/><Relationship Id="rId28" Type="http://schemas.openxmlformats.org/officeDocument/2006/relationships/image" Target="../media/image51.jpeg"/><Relationship Id="rId36" Type="http://schemas.openxmlformats.org/officeDocument/2006/relationships/image" Target="../media/image59.jpg"/><Relationship Id="rId49" Type="http://schemas.openxmlformats.org/officeDocument/2006/relationships/image" Target="../media/image72.jpg"/><Relationship Id="rId57" Type="http://schemas.openxmlformats.org/officeDocument/2006/relationships/image" Target="../media/image80.jpeg"/><Relationship Id="rId61" Type="http://schemas.openxmlformats.org/officeDocument/2006/relationships/image" Target="../media/image84.jpe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31" Type="http://schemas.openxmlformats.org/officeDocument/2006/relationships/image" Target="../media/image54.png"/><Relationship Id="rId44" Type="http://schemas.openxmlformats.org/officeDocument/2006/relationships/image" Target="../media/image67.png"/><Relationship Id="rId52" Type="http://schemas.openxmlformats.org/officeDocument/2006/relationships/image" Target="../media/image75.jpeg"/><Relationship Id="rId60" Type="http://schemas.openxmlformats.org/officeDocument/2006/relationships/image" Target="../media/image83.jpg"/><Relationship Id="rId65" Type="http://schemas.openxmlformats.org/officeDocument/2006/relationships/image" Target="../media/image88.jpeg"/><Relationship Id="rId4" Type="http://schemas.openxmlformats.org/officeDocument/2006/relationships/image" Target="../media/image27.jpeg"/><Relationship Id="rId9" Type="http://schemas.openxmlformats.org/officeDocument/2006/relationships/image" Target="../media/image32.png"/><Relationship Id="rId14" Type="http://schemas.openxmlformats.org/officeDocument/2006/relationships/image" Target="../media/image37.jpeg"/><Relationship Id="rId22" Type="http://schemas.openxmlformats.org/officeDocument/2006/relationships/image" Target="../media/image45.png"/><Relationship Id="rId27" Type="http://schemas.openxmlformats.org/officeDocument/2006/relationships/image" Target="../media/image50.png"/><Relationship Id="rId30" Type="http://schemas.openxmlformats.org/officeDocument/2006/relationships/image" Target="../media/image53.png"/><Relationship Id="rId35" Type="http://schemas.openxmlformats.org/officeDocument/2006/relationships/image" Target="../media/image58.jpeg"/><Relationship Id="rId43" Type="http://schemas.openxmlformats.org/officeDocument/2006/relationships/image" Target="../media/image66.jpg"/><Relationship Id="rId48" Type="http://schemas.openxmlformats.org/officeDocument/2006/relationships/image" Target="../media/image71.jpeg"/><Relationship Id="rId56" Type="http://schemas.openxmlformats.org/officeDocument/2006/relationships/image" Target="../media/image79.jpg"/><Relationship Id="rId64" Type="http://schemas.openxmlformats.org/officeDocument/2006/relationships/image" Target="../media/image87.jpg"/><Relationship Id="rId8" Type="http://schemas.openxmlformats.org/officeDocument/2006/relationships/image" Target="../media/image31.png"/><Relationship Id="rId51" Type="http://schemas.openxmlformats.org/officeDocument/2006/relationships/image" Target="../media/image74.jpeg"/><Relationship Id="rId3" Type="http://schemas.openxmlformats.org/officeDocument/2006/relationships/image" Target="../media/image26.jpeg"/><Relationship Id="rId12" Type="http://schemas.openxmlformats.org/officeDocument/2006/relationships/image" Target="../media/image35.jpeg"/><Relationship Id="rId17" Type="http://schemas.openxmlformats.org/officeDocument/2006/relationships/image" Target="../media/image40.png"/><Relationship Id="rId25" Type="http://schemas.openxmlformats.org/officeDocument/2006/relationships/image" Target="../media/image48.jpg"/><Relationship Id="rId33" Type="http://schemas.openxmlformats.org/officeDocument/2006/relationships/image" Target="../media/image56.jpeg"/><Relationship Id="rId38" Type="http://schemas.openxmlformats.org/officeDocument/2006/relationships/image" Target="../media/image61.png"/><Relationship Id="rId46" Type="http://schemas.openxmlformats.org/officeDocument/2006/relationships/image" Target="../media/image69.jpeg"/><Relationship Id="rId59" Type="http://schemas.openxmlformats.org/officeDocument/2006/relationships/image" Target="../media/image82.jpeg"/><Relationship Id="rId67" Type="http://schemas.openxmlformats.org/officeDocument/2006/relationships/image" Target="../media/image90.jpeg"/><Relationship Id="rId20" Type="http://schemas.openxmlformats.org/officeDocument/2006/relationships/image" Target="../media/image43.png"/><Relationship Id="rId41" Type="http://schemas.openxmlformats.org/officeDocument/2006/relationships/image" Target="../media/image64.jpeg"/><Relationship Id="rId54" Type="http://schemas.openxmlformats.org/officeDocument/2006/relationships/image" Target="../media/image77.jpeg"/><Relationship Id="rId62" Type="http://schemas.openxmlformats.org/officeDocument/2006/relationships/image" Target="../media/image8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mailto:mike.byrnes@mathy.com" TargetMode="External"/><Relationship Id="rId13" Type="http://schemas.openxmlformats.org/officeDocument/2006/relationships/hyperlink" Target="mailto:djjones@ucdavis.edu" TargetMode="External"/><Relationship Id="rId3" Type="http://schemas.openxmlformats.org/officeDocument/2006/relationships/hyperlink" Target="mailto:jayb@collagg.com" TargetMode="External"/><Relationship Id="rId7" Type="http://schemas.openxmlformats.org/officeDocument/2006/relationships/hyperlink" Target="mailto:gmbuccellato@mmm.com" TargetMode="External"/><Relationship Id="rId12" Type="http://schemas.openxmlformats.org/officeDocument/2006/relationships/hyperlink" Target="mailto:kjhansen@mmm.com" TargetMode="External"/><Relationship Id="rId17" Type="http://schemas.openxmlformats.org/officeDocument/2006/relationships/hyperlink" Target="mailto:mansell_todd_w@cat.com" TargetMode="External"/><Relationship Id="rId2" Type="http://schemas.openxmlformats.org/officeDocument/2006/relationships/image" Target="../media/image9.png"/><Relationship Id="rId16" Type="http://schemas.openxmlformats.org/officeDocument/2006/relationships/hyperlink" Target="mailto:Brett.Lambden@huskyenergy.com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mailto:testertom@testquip.com" TargetMode="External"/><Relationship Id="rId11" Type="http://schemas.openxmlformats.org/officeDocument/2006/relationships/hyperlink" Target="mailto:sglidden@payneanddolan.com" TargetMode="External"/><Relationship Id="rId5" Type="http://schemas.openxmlformats.org/officeDocument/2006/relationships/hyperlink" Target="mailto:bbrever@mnapa.org" TargetMode="External"/><Relationship Id="rId15" Type="http://schemas.openxmlformats.org/officeDocument/2006/relationships/hyperlink" Target="mailto:lek103@pitt.edu" TargetMode="External"/><Relationship Id="rId10" Type="http://schemas.openxmlformats.org/officeDocument/2006/relationships/hyperlink" Target="mailto:jo.daniel@unh.edu" TargetMode="External"/><Relationship Id="rId4" Type="http://schemas.openxmlformats.org/officeDocument/2006/relationships/hyperlink" Target="mailto:Started:%205/6/2019%209:22%20AM" TargetMode="External"/><Relationship Id="rId9" Type="http://schemas.openxmlformats.org/officeDocument/2006/relationships/hyperlink" Target="mailto:Andrew.Cascione@fhr.com" TargetMode="External"/><Relationship Id="rId14" Type="http://schemas.openxmlformats.org/officeDocument/2006/relationships/hyperlink" Target="mailto:just_nathan_k@cat.com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mailto:%20Guy.Sisler@huskyenergy.com" TargetMode="External"/><Relationship Id="rId13" Type="http://schemas.openxmlformats.org/officeDocument/2006/relationships/hyperlink" Target="mailto:jason.wielinski@hrglab.com" TargetMode="External"/><Relationship Id="rId3" Type="http://schemas.openxmlformats.org/officeDocument/2006/relationships/hyperlink" Target="mailto:maras002@umn.edu" TargetMode="External"/><Relationship Id="rId7" Type="http://schemas.openxmlformats.org/officeDocument/2006/relationships/hyperlink" Target="mailto:mailto:msabouri@braunintertec.com" TargetMode="External"/><Relationship Id="rId12" Type="http://schemas.openxmlformats.org/officeDocument/2006/relationships/hyperlink" Target="mailto:westran@auburn.edu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6" Type="http://schemas.openxmlformats.org/officeDocument/2006/relationships/hyperlink" Target="mailto:drettner@amengtest.com" TargetMode="External"/><Relationship Id="rId11" Type="http://schemas.openxmlformats.org/officeDocument/2006/relationships/hyperlink" Target="mailto:kim.tolzmann@na.crh.com" TargetMode="External"/><Relationship Id="rId5" Type="http://schemas.openxmlformats.org/officeDocument/2006/relationships/hyperlink" Target="mailto:kiran@thetranstecgroup.com" TargetMode="External"/><Relationship Id="rId15" Type="http://schemas.openxmlformats.org/officeDocument/2006/relationships/hyperlink" Target="mailto:zyou@mtu.edu" TargetMode="External"/><Relationship Id="rId10" Type="http://schemas.openxmlformats.org/officeDocument/2006/relationships/hyperlink" Target="mailto:strand@wispave.org" TargetMode="External"/><Relationship Id="rId4" Type="http://schemas.openxmlformats.org/officeDocument/2006/relationships/hyperlink" Target="mailto:kmaser@infrasense.com" TargetMode="External"/><Relationship Id="rId9" Type="http://schemas.openxmlformats.org/officeDocument/2006/relationships/hyperlink" Target="mailto:dstaebell@asphaltroads.org" TargetMode="External"/><Relationship Id="rId14" Type="http://schemas.openxmlformats.org/officeDocument/2006/relationships/hyperlink" Target="mailto:cwiniecki@payneanddolan.com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mailto:melkashef@ucdavis.edu" TargetMode="External"/><Relationship Id="rId13" Type="http://schemas.openxmlformats.org/officeDocument/2006/relationships/hyperlink" Target="mailto:kseward@nd.gov" TargetMode="External"/><Relationship Id="rId3" Type="http://schemas.openxmlformats.org/officeDocument/2006/relationships/hyperlink" Target="mailto:ryan.baasen@state.mn.us" TargetMode="External"/><Relationship Id="rId7" Type="http://schemas.openxmlformats.org/officeDocument/2006/relationships/hyperlink" Target="mailto:cdunn@nd.gov" TargetMode="External"/><Relationship Id="rId12" Type="http://schemas.openxmlformats.org/officeDocument/2006/relationships/hyperlink" Target="mailto:rkuehl@srfconsulting.com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6" Type="http://schemas.openxmlformats.org/officeDocument/2006/relationships/hyperlink" Target="mailto:Dave.VanDeusen@state.mn.us" TargetMode="External"/><Relationship Id="rId11" Type="http://schemas.openxmlformats.org/officeDocument/2006/relationships/hyperlink" Target="mailto:JKorzilius@srfconsulting.com" TargetMode="External"/><Relationship Id="rId5" Type="http://schemas.openxmlformats.org/officeDocument/2006/relationships/hyperlink" Target="mailto:tim.clyne@state.mn.us" TargetMode="External"/><Relationship Id="rId10" Type="http://schemas.openxmlformats.org/officeDocument/2006/relationships/hyperlink" Target="mailto:kevin.kliethermes@dot.gov" TargetMode="External"/><Relationship Id="rId4" Type="http://schemas.openxmlformats.org/officeDocument/2006/relationships/hyperlink" Target="mailto:bbennes@nd.gov" TargetMode="External"/><Relationship Id="rId9" Type="http://schemas.openxmlformats.org/officeDocument/2006/relationships/hyperlink" Target="mailto:Jerry.Geib@state.mn.us" TargetMode="External"/><Relationship Id="rId14" Type="http://schemas.openxmlformats.org/officeDocument/2006/relationships/hyperlink" Target="mailto:Ben.Worel@state.mn.us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15.emf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b="1" dirty="0"/>
              <a:t>National Road Research Alliance</a:t>
            </a:r>
            <a:br>
              <a:rPr lang="en-US" sz="4400" b="1" dirty="0"/>
            </a:br>
            <a:r>
              <a:rPr lang="en-US" sz="4400" b="1" dirty="0"/>
              <a:t>Flexible Team Update</a:t>
            </a:r>
          </a:p>
        </p:txBody>
      </p:sp>
      <p:pic>
        <p:nvPicPr>
          <p:cNvPr id="1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745" y="1363000"/>
            <a:ext cx="6672509" cy="3526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35746" y="4889499"/>
            <a:ext cx="653665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</a:rPr>
              <a:t>Barry Paye, PE – Wisconsin DOT</a:t>
            </a:r>
          </a:p>
          <a:p>
            <a:pPr algn="ctr"/>
            <a:r>
              <a:rPr lang="en-US" sz="2400" b="1" dirty="0">
                <a:solidFill>
                  <a:schemeClr val="tx2"/>
                </a:solidFill>
              </a:rPr>
              <a:t>Chief Materials &amp; Pavement Engineer</a:t>
            </a:r>
          </a:p>
          <a:p>
            <a:pPr algn="ctr"/>
            <a:r>
              <a:rPr lang="en-US" sz="2400" b="1" dirty="0">
                <a:solidFill>
                  <a:schemeClr val="tx2"/>
                </a:solidFill>
              </a:rPr>
              <a:t>Barry.paye@dot.wi.gov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478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5210" y="274638"/>
            <a:ext cx="6381590" cy="1143000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FFC000"/>
                </a:solidFill>
              </a:rPr>
              <a:t>Short Term Research – Tack Coats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080596-E6AA-43BA-B0F6-45DB90D3F2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755" y="102153"/>
            <a:ext cx="1751350" cy="87671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84137BCA-6874-4A2F-83A9-91B626EAA96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251093"/>
            <a:ext cx="7345681" cy="4591050"/>
          </a:xfr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0C8863B-AAEE-4DD5-ADC5-DBC606ED3DF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5"/>
          <a:stretch>
            <a:fillRect/>
          </a:stretch>
        </p:blipFill>
        <p:spPr>
          <a:xfrm>
            <a:off x="4244523" y="1162420"/>
            <a:ext cx="3928462" cy="508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151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064" y="229223"/>
            <a:ext cx="2325525" cy="116414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6348342" y="5579353"/>
            <a:ext cx="27956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SRF Consulting  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100757"/>
              </p:ext>
            </p:extLst>
          </p:nvPr>
        </p:nvGraphicFramePr>
        <p:xfrm>
          <a:off x="229578" y="1625598"/>
          <a:ext cx="8667679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08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668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NRRA 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/>
                        <a:t>Topic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Flexible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NRRA - Mix Rejuvenator Synthesis (Phase-1) </a:t>
                      </a:r>
                      <a:r>
                        <a:rPr lang="en-US" sz="2000" b="1">
                          <a:solidFill>
                            <a:srgbClr val="FF0000"/>
                          </a:solidFill>
                        </a:rPr>
                        <a:t>– 1:00 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on Thursday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Pavement Maintenance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/>
                        <a:t>NRRA Spray on Rejuvenator Synthesis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/>
                        <a:t>Service Life Enhancement of Substrates Overlaid with Thin Overlays (UTWBC, Chip Seals &amp; </a:t>
                      </a:r>
                      <a:r>
                        <a:rPr lang="en-US" sz="2000" b="1" dirty="0" err="1"/>
                        <a:t>Microsurfacing</a:t>
                      </a:r>
                      <a:r>
                        <a:rPr lang="en-US" sz="2000" b="1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/>
                        <a:t>Concrete Pavement Restoration (CPR) for Bonded Concrete Overlays of Asphalt (BCOA)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itle 2"/>
          <p:cNvSpPr txBox="1">
            <a:spLocks/>
          </p:cNvSpPr>
          <p:nvPr/>
        </p:nvSpPr>
        <p:spPr bwMode="auto">
          <a:xfrm>
            <a:off x="3152321" y="326573"/>
            <a:ext cx="570139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000" b="1" dirty="0">
                <a:solidFill>
                  <a:schemeClr val="bg2"/>
                </a:solidFill>
              </a:rPr>
              <a:t>2019 Short Term Research</a:t>
            </a:r>
            <a:br>
              <a:rPr lang="en-US" sz="4000" b="1" dirty="0">
                <a:solidFill>
                  <a:schemeClr val="bg2"/>
                </a:solidFill>
              </a:rPr>
            </a:br>
            <a:r>
              <a:rPr lang="en-US" sz="2800" b="1" dirty="0">
                <a:solidFill>
                  <a:schemeClr val="bg2"/>
                </a:solidFill>
              </a:rPr>
              <a:t>Technology Transfer</a:t>
            </a:r>
            <a:br>
              <a:rPr lang="en-US" sz="2800" b="1" dirty="0">
                <a:solidFill>
                  <a:schemeClr val="bg2"/>
                </a:solidFill>
              </a:rPr>
            </a:br>
            <a:endParaRPr lang="en-US" sz="28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660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52321" y="326573"/>
            <a:ext cx="5701393" cy="85725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bg2"/>
                </a:solidFill>
              </a:rPr>
              <a:t>Long Term Research</a:t>
            </a:r>
            <a:br>
              <a:rPr lang="en-US" sz="4000" b="1" dirty="0">
                <a:solidFill>
                  <a:schemeClr val="bg2"/>
                </a:solidFill>
              </a:rPr>
            </a:br>
            <a:r>
              <a:rPr lang="en-US" sz="2800" b="1" dirty="0">
                <a:solidFill>
                  <a:schemeClr val="bg2"/>
                </a:solidFill>
              </a:rPr>
              <a:t>Flexible Team</a:t>
            </a:r>
            <a:br>
              <a:rPr lang="en-US" sz="2800" b="1" dirty="0">
                <a:solidFill>
                  <a:schemeClr val="bg2"/>
                </a:solidFill>
              </a:rPr>
            </a:br>
            <a:endParaRPr lang="en-US" sz="2800" b="1" dirty="0">
              <a:solidFill>
                <a:schemeClr val="bg2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266" y="171167"/>
            <a:ext cx="2000250" cy="100131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162900"/>
              </p:ext>
            </p:extLst>
          </p:nvPr>
        </p:nvGraphicFramePr>
        <p:xfrm>
          <a:off x="317351" y="1355648"/>
          <a:ext cx="8536363" cy="2669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0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9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64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036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Team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Projects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Contractor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5309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2017 Flexible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HMA Overlay</a:t>
                      </a:r>
                      <a:r>
                        <a:rPr lang="en-US" sz="2000" b="1" baseline="0" dirty="0"/>
                        <a:t> of PC and Methods of Enhancing Compaction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University of New Hampshire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192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Cold Central Plant Recycling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American Engineering and Testing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192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2019</a:t>
                      </a:r>
                    </a:p>
                    <a:p>
                      <a:pPr algn="ctr"/>
                      <a:r>
                        <a:rPr lang="en-US" sz="2000" b="1" dirty="0"/>
                        <a:t>Flexible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Mix Rejuvenator Test Sections (Phase-II)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TBD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7503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52321" y="326573"/>
            <a:ext cx="5701393" cy="85725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bg2"/>
                </a:solidFill>
              </a:rPr>
              <a:t>Long Term Research</a:t>
            </a:r>
            <a:br>
              <a:rPr lang="en-US" sz="4000" b="1" dirty="0">
                <a:solidFill>
                  <a:schemeClr val="bg2"/>
                </a:solidFill>
              </a:rPr>
            </a:br>
            <a:r>
              <a:rPr lang="en-US" sz="2800" b="1" dirty="0">
                <a:solidFill>
                  <a:schemeClr val="bg2"/>
                </a:solidFill>
              </a:rPr>
              <a:t>Flexible Team</a:t>
            </a:r>
            <a:br>
              <a:rPr lang="en-US" sz="2800" b="1" dirty="0">
                <a:solidFill>
                  <a:schemeClr val="bg2"/>
                </a:solidFill>
              </a:rPr>
            </a:br>
            <a:endParaRPr lang="en-US" sz="2800" b="1" dirty="0">
              <a:solidFill>
                <a:schemeClr val="bg2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266" y="171167"/>
            <a:ext cx="2000250" cy="100131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38426"/>
              </p:ext>
            </p:extLst>
          </p:nvPr>
        </p:nvGraphicFramePr>
        <p:xfrm>
          <a:off x="317351" y="1355648"/>
          <a:ext cx="8536363" cy="2669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0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9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64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036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Team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Projects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Contractor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5309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2017 Flexible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HMA Overlay</a:t>
                      </a:r>
                      <a:r>
                        <a:rPr lang="en-US" sz="2000" b="1" baseline="0" dirty="0"/>
                        <a:t> of PC and Methods of Enhancing Compaction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Update – 12:45 Today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192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Cold Central Plant Recycling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Update – 12:45 Today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192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2019</a:t>
                      </a:r>
                    </a:p>
                    <a:p>
                      <a:pPr algn="ctr"/>
                      <a:r>
                        <a:rPr lang="en-US" sz="2000" b="1" dirty="0"/>
                        <a:t>Flexible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Mix Rejuvenator Test Sections (Phase-II)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TBD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4418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C0A18CF-13B3-44CC-A994-2359E036F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C6BDC3-9CEE-4FF3-9D35-9532301C1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4457"/>
            <a:ext cx="9144000" cy="43890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E9F11F-7B96-4FAE-9C51-7A23DAE24EE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266" y="171167"/>
            <a:ext cx="2000250" cy="100131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C8361D6-A017-4CEA-887B-2CD45108C31C}"/>
              </a:ext>
            </a:extLst>
          </p:cNvPr>
          <p:cNvSpPr txBox="1">
            <a:spLocks/>
          </p:cNvSpPr>
          <p:nvPr/>
        </p:nvSpPr>
        <p:spPr bwMode="auto">
          <a:xfrm>
            <a:off x="2584717" y="243200"/>
            <a:ext cx="64067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000" dirty="0">
                <a:solidFill>
                  <a:srgbClr val="FFC000"/>
                </a:solidFill>
              </a:rPr>
              <a:t>2017 - HMA Overlay and Rehab of Concrete and Enhancing Compaction</a:t>
            </a:r>
          </a:p>
        </p:txBody>
      </p:sp>
    </p:spTree>
    <p:extLst>
      <p:ext uri="{BB962C8B-B14F-4D97-AF65-F5344CB8AC3E}">
        <p14:creationId xmlns:p14="http://schemas.microsoft.com/office/powerpoint/2010/main" val="669103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t="9471"/>
          <a:stretch/>
        </p:blipFill>
        <p:spPr>
          <a:xfrm>
            <a:off x="647167" y="2156854"/>
            <a:ext cx="3165554" cy="2140916"/>
          </a:xfrm>
          <a:prstGeom prst="rect">
            <a:avLst/>
          </a:prstGeom>
        </p:spPr>
      </p:pic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59274F9A-096E-4C57-B666-F3BE3889A3A7}" type="slidenum">
              <a:rPr lang="en-US" altLang="en-US" smtClean="0">
                <a:solidFill>
                  <a:prstClr val="black"/>
                </a:solidFill>
              </a:rPr>
              <a:pPr/>
              <a:t>15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2539094" y="333350"/>
            <a:ext cx="64067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000" dirty="0">
                <a:solidFill>
                  <a:srgbClr val="FFC000"/>
                </a:solidFill>
              </a:rPr>
              <a:t>HMA Overlay and Rehab of Concrete and Methods of Enhancing Compaction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77" y="244340"/>
            <a:ext cx="2000250" cy="100131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647167" y="4297769"/>
            <a:ext cx="3165554" cy="153618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en-US" sz="1500" b="1" dirty="0">
                <a:solidFill>
                  <a:srgbClr val="FFFF00"/>
                </a:solidFill>
              </a:rPr>
              <a:t>12 Test Sections + 1 Control </a:t>
            </a:r>
          </a:p>
          <a:p>
            <a:pPr lvl="1"/>
            <a:r>
              <a:rPr lang="en-US" altLang="en-US" sz="1500" b="1" dirty="0">
                <a:solidFill>
                  <a:srgbClr val="FFFF00"/>
                </a:solidFill>
              </a:rPr>
              <a:t>7 unique Mixes</a:t>
            </a:r>
          </a:p>
          <a:p>
            <a:pPr lvl="1"/>
            <a:r>
              <a:rPr lang="en-US" altLang="en-US" sz="1500" b="1" dirty="0">
                <a:solidFill>
                  <a:srgbClr val="FFFF00"/>
                </a:solidFill>
              </a:rPr>
              <a:t>3/4” -  1.5” -  4” Overlays</a:t>
            </a:r>
          </a:p>
          <a:p>
            <a:pPr lvl="1"/>
            <a:r>
              <a:rPr lang="en-US" altLang="en-US" sz="1500" b="1" dirty="0">
                <a:solidFill>
                  <a:srgbClr val="FFFF00"/>
                </a:solidFill>
              </a:rPr>
              <a:t>1 Undersealing PCC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589539" y="1853288"/>
          <a:ext cx="4356330" cy="3785946"/>
        </p:xfrm>
        <a:graphic>
          <a:graphicData uri="http://schemas.openxmlformats.org/drawingml/2006/table">
            <a:tbl>
              <a:tblPr/>
              <a:tblGrid>
                <a:gridCol w="841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4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01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5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27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27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185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DESCRIPTION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CELL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DEPTH</a:t>
                      </a:r>
                      <a:b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(inch)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MIX DESCRIPTION</a:t>
                      </a:r>
                      <a:b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(NMAS, mm)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BINDER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DESIGN</a:t>
                      </a:r>
                      <a:b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VOIDS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3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Control Section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983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3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nn-N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HMA over PCC</a:t>
                      </a:r>
                      <a:br>
                        <a:rPr lang="nn-N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nn-N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 lift)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984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Superpave (9.5)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58H-28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93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985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Superpave (12.5)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58H-28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93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986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1.75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Superpave (12.5)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58H-28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93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n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HMA over PCC</a:t>
                      </a:r>
                      <a:br>
                        <a:rPr lang="nn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nn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 lifts)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987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Superpave (9.5)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58H-28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93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Superpave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(19.0)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58H-28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9300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nn-NO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HMA over PCC</a:t>
                      </a:r>
                      <a:br>
                        <a:rPr lang="nn-NO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nn-NO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(2 lift)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988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1.75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Superpave (12.5)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58H-28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4.0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93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2.25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Superpave</a:t>
                      </a:r>
                      <a:r>
                        <a:rPr 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(19.0)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58H-28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4.0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93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989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1.75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Superpave</a:t>
                      </a:r>
                      <a:r>
                        <a:rPr 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95/5 (12.5)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58H-28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5.0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93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2.25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Superpave (19.0)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58H-28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4.0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93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990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1.75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Regressed voids design (12.5)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58H-28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93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2.25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Superpave (19.0)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58H-28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4.0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93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991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1.75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Superpave (9.5)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58H-28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4.0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93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2.25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Superpave (19.0)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58H-28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4.0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93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HMA over PCC w/interlayer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992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1.50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Superpave (9.5)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58H-28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4.0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93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Crack inhibiting interlayer (4.75)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58E-34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2.0-3.0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93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HMA over PCC</a:t>
                      </a:r>
                      <a:br>
                        <a:rPr lang="en-US" sz="9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w/PASSRC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993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1.50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Superpave</a:t>
                      </a:r>
                      <a:r>
                        <a:rPr lang="en-US" sz="9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 (9.5)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58H-28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4.0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93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Permeable interlayer mix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64S-22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1859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n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HMA over PCC</a:t>
                      </a:r>
                      <a:br>
                        <a:rPr lang="nn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nn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 lift)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994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Superpave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(9.5)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58H-28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813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995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0.75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Ultra-Thin Bonded Wearing Course</a:t>
                      </a:r>
                      <a:b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with PCC/Soil Stabilization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58V-34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4823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2465" y="2133456"/>
            <a:ext cx="3477986" cy="6918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6206" y="1918969"/>
            <a:ext cx="3680412" cy="2749527"/>
          </a:xfrm>
          <a:prstGeom prst="rect">
            <a:avLst/>
          </a:prstGeom>
        </p:spPr>
      </p:pic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59274F9A-096E-4C57-B666-F3BE3889A3A7}" type="slidenum">
              <a:rPr lang="en-US" altLang="en-US" smtClean="0">
                <a:solidFill>
                  <a:prstClr val="black"/>
                </a:solidFill>
              </a:rPr>
              <a:pPr/>
              <a:t>16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2806573" y="303075"/>
            <a:ext cx="64067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000" dirty="0">
                <a:solidFill>
                  <a:srgbClr val="FFC000"/>
                </a:solidFill>
              </a:rPr>
              <a:t>Cold Central Plant Recycling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211" y="167500"/>
            <a:ext cx="2000250" cy="100131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4917886" y="3432934"/>
            <a:ext cx="3404507" cy="173254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en-US" sz="1500" b="1" dirty="0">
                <a:solidFill>
                  <a:srgbClr val="FFFF00"/>
                </a:solidFill>
              </a:rPr>
              <a:t>4 Test Sections </a:t>
            </a:r>
          </a:p>
          <a:p>
            <a:pPr lvl="2"/>
            <a:r>
              <a:rPr lang="en-US" altLang="en-US" sz="1500" b="1" dirty="0">
                <a:solidFill>
                  <a:srgbClr val="FFFF00"/>
                </a:solidFill>
              </a:rPr>
              <a:t>Foam vs Emulsion</a:t>
            </a:r>
          </a:p>
          <a:p>
            <a:pPr lvl="2"/>
            <a:r>
              <a:rPr lang="en-US" altLang="en-US" sz="1500" b="1" dirty="0">
                <a:solidFill>
                  <a:srgbClr val="FFFF00"/>
                </a:solidFill>
              </a:rPr>
              <a:t>2X Chip vs 1.5” HMA Overlay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211" y="2133456"/>
            <a:ext cx="3348493" cy="6290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720" y="2880816"/>
            <a:ext cx="2229277" cy="2669266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5169573" y="4730666"/>
            <a:ext cx="3588944" cy="139563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buNone/>
            </a:pPr>
            <a:r>
              <a:rPr lang="en-US" sz="1500" dirty="0">
                <a:solidFill>
                  <a:prstClr val="white"/>
                </a:solidFill>
              </a:rPr>
              <a:t>How can states be green in recycling but not impact long term performance? </a:t>
            </a:r>
            <a:endParaRPr lang="en-US" altLang="en-US" sz="2100" b="1" dirty="0">
              <a:solidFill>
                <a:prstClr val="white"/>
              </a:solidFill>
            </a:endParaRPr>
          </a:p>
          <a:p>
            <a:endParaRPr lang="en-US" altLang="en-US" sz="21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528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b="1" dirty="0"/>
              <a:t>NRRA – Flex Team Update</a:t>
            </a:r>
            <a:br>
              <a:rPr lang="en-US" sz="4400" b="1" dirty="0"/>
            </a:br>
            <a:r>
              <a:rPr lang="en-US" sz="4400" b="1" dirty="0"/>
              <a:t>Rejuvenator Project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7582" y="2199309"/>
            <a:ext cx="72599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Save for Rejuvenator project map and companies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sz="2800" b="1" dirty="0">
                <a:solidFill>
                  <a:schemeClr val="tx2"/>
                </a:solidFill>
              </a:rPr>
              <a:t>Format Suggested (28 font)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Details (24 font)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2"/>
                </a:solidFill>
              </a:rPr>
              <a:t>Details (24 font)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F54CA3-C431-4FAA-912E-D9C3866196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00" y="1452282"/>
            <a:ext cx="8694329" cy="48905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3ACF31-93CD-44E9-A05E-C6916C11B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6427" y="1198709"/>
            <a:ext cx="3315202" cy="32810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A3241F-96C9-4DEB-A34F-892087E79B40}"/>
              </a:ext>
            </a:extLst>
          </p:cNvPr>
          <p:cNvSpPr txBox="1"/>
          <p:nvPr/>
        </p:nvSpPr>
        <p:spPr>
          <a:xfrm>
            <a:off x="628650" y="1650489"/>
            <a:ext cx="3414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 6 from Emily to Outing</a:t>
            </a:r>
          </a:p>
        </p:txBody>
      </p:sp>
    </p:spTree>
    <p:extLst>
      <p:ext uri="{BB962C8B-B14F-4D97-AF65-F5344CB8AC3E}">
        <p14:creationId xmlns:p14="http://schemas.microsoft.com/office/powerpoint/2010/main" val="2873580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b="1" dirty="0"/>
              <a:t>NRRA – Flex Team Update</a:t>
            </a:r>
            <a:br>
              <a:rPr lang="en-US" sz="4400" b="1" dirty="0"/>
            </a:br>
            <a:r>
              <a:rPr lang="en-US" sz="4400" b="1" dirty="0"/>
              <a:t>Rejuvenators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C4ECE-A70E-48C2-A2A0-5C6D3F7A73C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4500" u="sng" dirty="0"/>
              <a:t>Anticipated Participants: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800" dirty="0"/>
              <a:t>Cargill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800" dirty="0"/>
              <a:t>Collaborative Aggregates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800" dirty="0"/>
              <a:t>Asphalt and Wax Innovations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800" dirty="0"/>
              <a:t>Superior Bowen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800" dirty="0" err="1"/>
              <a:t>Mathy</a:t>
            </a:r>
            <a:endParaRPr lang="en-US" sz="3800" dirty="0"/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800" dirty="0" err="1"/>
              <a:t>Kraton</a:t>
            </a:r>
            <a:endParaRPr lang="en-US" sz="3800" dirty="0"/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800" dirty="0"/>
              <a:t>Georgia Pacific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800" dirty="0"/>
              <a:t>Poet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800" dirty="0" err="1"/>
              <a:t>Ingevity</a:t>
            </a:r>
            <a:endParaRPr lang="en-US" sz="3800" dirty="0"/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800" dirty="0"/>
              <a:t>U.S. Soybean Board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DBAE9FE-2834-47B7-A5BF-9B3571A561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02374" y="1491989"/>
            <a:ext cx="3886200" cy="4582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u="sng" dirty="0"/>
              <a:t>Testing Program:</a:t>
            </a:r>
          </a:p>
          <a:p>
            <a:r>
              <a:rPr lang="en-US" sz="2400" dirty="0"/>
              <a:t>Laboratory Testing</a:t>
            </a:r>
          </a:p>
          <a:p>
            <a:r>
              <a:rPr lang="en-US" sz="2400" dirty="0"/>
              <a:t>Field Performance Monitoring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287471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BF964-C230-4974-BBC6-8AAB79251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NRRA – Flex Team Update</a:t>
            </a:r>
            <a:endParaRPr lang="en-US" sz="40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9F7EF2F-2985-492B-866B-738F9EE3E6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Any Questions?</a:t>
            </a:r>
          </a:p>
          <a:p>
            <a:endParaRPr lang="en-US" sz="2800" dirty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Barry Paye, PE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Wisconsin DOT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hlinkClick r:id="rId2"/>
              </a:rPr>
              <a:t>Barry.paye@dot.wi.gov</a:t>
            </a:r>
            <a:endParaRPr lang="en-US" sz="2400" dirty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608-246-7945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E542E5-E606-4A9F-858B-1DA858005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8DD1-C477-482D-A126-3FBDD1778E48}" type="datetime1">
              <a:rPr lang="en-US" smtClean="0">
                <a:solidFill>
                  <a:srgbClr val="000000"/>
                </a:solidFill>
              </a:rPr>
              <a:pPr/>
              <a:t>5/22/2019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CC2D6B-2459-4AF6-BB7F-A9A8B5A543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Optional Tagline Goes Here </a:t>
            </a:r>
            <a:r>
              <a:rPr lang="en-US">
                <a:solidFill>
                  <a:srgbClr val="003865"/>
                </a:solidFill>
              </a:rPr>
              <a:t>|</a:t>
            </a:r>
            <a:r>
              <a:rPr lang="en-US">
                <a:solidFill>
                  <a:srgbClr val="000000"/>
                </a:solidFill>
              </a:rPr>
              <a:t>  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5FB087-E696-4213-94C3-9FE906FA2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19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929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b="1" dirty="0"/>
              <a:t>NRRA - Flexible Team Update</a:t>
            </a:r>
            <a:br>
              <a:rPr lang="en-US" sz="4400" b="1" dirty="0"/>
            </a:br>
            <a:r>
              <a:rPr lang="en-US" sz="4400" b="1" dirty="0"/>
              <a:t>Team Members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4166" t="6520" r="35834" b="8667"/>
          <a:stretch/>
        </p:blipFill>
        <p:spPr>
          <a:xfrm>
            <a:off x="76200" y="1371600"/>
            <a:ext cx="2679700" cy="28409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23029" y="1549507"/>
            <a:ext cx="6097695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Agency Members</a:t>
            </a:r>
          </a:p>
          <a:p>
            <a:r>
              <a:rPr lang="en-US" dirty="0">
                <a:hlinkClick r:id="rId3"/>
              </a:rPr>
              <a:t>Paul Denkler</a:t>
            </a:r>
            <a:r>
              <a:rPr lang="en-US" dirty="0"/>
              <a:t>, Missouri Department of Transportation</a:t>
            </a:r>
            <a:br>
              <a:rPr lang="en-US" dirty="0"/>
            </a:br>
            <a:r>
              <a:rPr lang="en-US" dirty="0">
                <a:hlinkClick r:id="rId4"/>
              </a:rPr>
              <a:t>Shongtao Dai</a:t>
            </a:r>
            <a:r>
              <a:rPr lang="en-US" dirty="0"/>
              <a:t>, Minnesota Department of Transportation</a:t>
            </a:r>
            <a:br>
              <a:rPr lang="en-US" dirty="0"/>
            </a:br>
            <a:r>
              <a:rPr lang="en-US" dirty="0">
                <a:hlinkClick r:id="rId5"/>
              </a:rPr>
              <a:t>James </a:t>
            </a:r>
            <a:r>
              <a:rPr lang="en-US" dirty="0" err="1">
                <a:hlinkClick r:id="rId5"/>
              </a:rPr>
              <a:t>Foldesi</a:t>
            </a:r>
            <a:r>
              <a:rPr lang="en-US" dirty="0"/>
              <a:t>, St. Louis County Minnesota </a:t>
            </a:r>
            <a:br>
              <a:rPr lang="en-US" dirty="0"/>
            </a:br>
            <a:r>
              <a:rPr lang="en-US" dirty="0" err="1">
                <a:hlinkClick r:id="rId6"/>
              </a:rPr>
              <a:t>Kee</a:t>
            </a:r>
            <a:r>
              <a:rPr lang="en-US" dirty="0">
                <a:hlinkClick r:id="rId6"/>
              </a:rPr>
              <a:t> Foo</a:t>
            </a:r>
            <a:r>
              <a:rPr lang="en-US" dirty="0"/>
              <a:t>, Caltrans – California Department of Transportation </a:t>
            </a:r>
            <a:br>
              <a:rPr lang="en-US" dirty="0"/>
            </a:br>
            <a:r>
              <a:rPr lang="en-US" dirty="0">
                <a:hlinkClick r:id="rId7"/>
              </a:rPr>
              <a:t>John Garrity</a:t>
            </a:r>
            <a:r>
              <a:rPr lang="en-US" dirty="0"/>
              <a:t>, Minnesota Department of Transportation </a:t>
            </a:r>
            <a:br>
              <a:rPr lang="en-US" dirty="0"/>
            </a:br>
            <a:r>
              <a:rPr lang="en-US" dirty="0">
                <a:hlinkClick r:id="rId8"/>
              </a:rPr>
              <a:t>Steve Hefel,</a:t>
            </a:r>
            <a:r>
              <a:rPr lang="en-US" dirty="0"/>
              <a:t> Wisconsin Department of Transportation </a:t>
            </a:r>
            <a:br>
              <a:rPr lang="en-US" dirty="0"/>
            </a:br>
            <a:r>
              <a:rPr lang="en-US" dirty="0">
                <a:hlinkClick r:id="rId9"/>
              </a:rPr>
              <a:t>Kevin Kennedy</a:t>
            </a:r>
            <a:r>
              <a:rPr lang="en-US" dirty="0"/>
              <a:t>, Michigan Department of Transportation </a:t>
            </a:r>
            <a:br>
              <a:rPr lang="en-US" dirty="0"/>
            </a:br>
            <a:r>
              <a:rPr lang="en-US" dirty="0">
                <a:hlinkClick r:id="rId10"/>
              </a:rPr>
              <a:t>Dan Kopacz,</a:t>
            </a:r>
            <a:r>
              <a:rPr lang="en-US" dirty="0"/>
              <a:t> Wisconsin Department of Transportation</a:t>
            </a:r>
            <a:br>
              <a:rPr lang="en-US" dirty="0"/>
            </a:br>
            <a:r>
              <a:rPr lang="en-US" dirty="0">
                <a:hlinkClick r:id="rId11"/>
              </a:rPr>
              <a:t>Dan Oesch</a:t>
            </a:r>
            <a:r>
              <a:rPr lang="en-US" dirty="0"/>
              <a:t>, Missouri Department of Transportation</a:t>
            </a:r>
            <a:br>
              <a:rPr lang="en-US" dirty="0"/>
            </a:br>
            <a:r>
              <a:rPr lang="en-US" dirty="0">
                <a:hlinkClick r:id="rId12"/>
              </a:rPr>
              <a:t>Greg Olson</a:t>
            </a:r>
            <a:r>
              <a:rPr lang="en-US" dirty="0"/>
              <a:t>, North Dakota Department of Transportation</a:t>
            </a:r>
            <a:br>
              <a:rPr lang="en-US" dirty="0"/>
            </a:br>
            <a:r>
              <a:rPr lang="en-US" dirty="0">
                <a:hlinkClick r:id="rId13"/>
              </a:rPr>
              <a:t>Barry Paye</a:t>
            </a:r>
            <a:r>
              <a:rPr lang="en-US" dirty="0"/>
              <a:t> (Chair), Wisconsin Department of Transportation</a:t>
            </a:r>
            <a:br>
              <a:rPr lang="en-US" dirty="0"/>
            </a:br>
            <a:r>
              <a:rPr lang="en-US" dirty="0" err="1">
                <a:hlinkClick r:id="rId14"/>
              </a:rPr>
              <a:t>Raghubar</a:t>
            </a:r>
            <a:r>
              <a:rPr lang="en-US" dirty="0">
                <a:hlinkClick r:id="rId14"/>
              </a:rPr>
              <a:t> Shrestha</a:t>
            </a:r>
            <a:r>
              <a:rPr lang="en-US" dirty="0"/>
              <a:t>, Caltrans – California Dept of </a:t>
            </a:r>
            <a:r>
              <a:rPr lang="en-US" dirty="0" err="1"/>
              <a:t>Transporation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>
                <a:hlinkClick r:id="rId15"/>
              </a:rPr>
              <a:t>Jim Trepanier</a:t>
            </a:r>
            <a:r>
              <a:rPr lang="en-US" dirty="0"/>
              <a:t>, Illinois Department of Transportation</a:t>
            </a:r>
            <a:br>
              <a:rPr lang="en-US" dirty="0"/>
            </a:br>
            <a:r>
              <a:rPr lang="en-US" dirty="0">
                <a:hlinkClick r:id="rId16"/>
              </a:rPr>
              <a:t>Charles </a:t>
            </a:r>
            <a:r>
              <a:rPr lang="en-US" dirty="0" err="1">
                <a:hlinkClick r:id="rId16"/>
              </a:rPr>
              <a:t>Wienrank</a:t>
            </a:r>
            <a:r>
              <a:rPr lang="en-US" dirty="0">
                <a:hlinkClick r:id="rId16"/>
              </a:rPr>
              <a:t>,</a:t>
            </a:r>
            <a:r>
              <a:rPr lang="en-US" dirty="0"/>
              <a:t> Illinois Department of Transportation</a:t>
            </a:r>
            <a:br>
              <a:rPr lang="en-US" dirty="0"/>
            </a:br>
            <a:r>
              <a:rPr lang="en-US" dirty="0">
                <a:hlinkClick r:id="rId17"/>
              </a:rPr>
              <a:t>Tyler </a:t>
            </a:r>
            <a:r>
              <a:rPr lang="en-US" dirty="0" err="1">
                <a:hlinkClick r:id="rId17"/>
              </a:rPr>
              <a:t>Wollmuth</a:t>
            </a:r>
            <a:r>
              <a:rPr lang="en-US" b="1" dirty="0"/>
              <a:t>, </a:t>
            </a:r>
            <a:r>
              <a:rPr lang="en-US" dirty="0"/>
              <a:t>North Dakota Department of Transportation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0683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213" y="1379652"/>
            <a:ext cx="1528316" cy="5531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24" y="4078877"/>
            <a:ext cx="1764962" cy="2640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207" y="6181601"/>
            <a:ext cx="1273622" cy="6198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214" y="2613678"/>
            <a:ext cx="726965" cy="3863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776" y="898257"/>
            <a:ext cx="1617767" cy="11871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212" y="4324370"/>
            <a:ext cx="775127" cy="3462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4083"/>
            <a:ext cx="1996125" cy="3805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719" y="3231061"/>
            <a:ext cx="629867" cy="6317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063" y="2626909"/>
            <a:ext cx="880448" cy="2810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165" y="4764388"/>
            <a:ext cx="723674" cy="37631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827" y="3113374"/>
            <a:ext cx="780777" cy="40990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593" y="5329836"/>
            <a:ext cx="1093729" cy="46402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890" y="3945030"/>
            <a:ext cx="1150361" cy="48325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178" y="5123825"/>
            <a:ext cx="1361996" cy="47708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96" y="3356399"/>
            <a:ext cx="660877" cy="53861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469" y="2542470"/>
            <a:ext cx="830618" cy="49343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751" y="1998010"/>
            <a:ext cx="1108117" cy="45695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603" y="4271805"/>
            <a:ext cx="986708" cy="66306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298" y="3642325"/>
            <a:ext cx="772822" cy="38265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391" y="4866793"/>
            <a:ext cx="1381330" cy="25849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678" y="6108303"/>
            <a:ext cx="1159537" cy="41682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59" y="3189520"/>
            <a:ext cx="1141401" cy="29827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796" y="5970603"/>
            <a:ext cx="768208" cy="67270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371" y="2440035"/>
            <a:ext cx="1249240" cy="74954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717" y="1155405"/>
            <a:ext cx="1030653" cy="7295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769" y="3137551"/>
            <a:ext cx="1592386" cy="9374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984" y="3213855"/>
            <a:ext cx="686858" cy="6868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395" y="3130258"/>
            <a:ext cx="966848" cy="42219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604" y="1685532"/>
            <a:ext cx="1357043" cy="39913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342" y="1888196"/>
            <a:ext cx="959899" cy="46459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68" y="1594318"/>
            <a:ext cx="2171135" cy="34635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843" y="4753748"/>
            <a:ext cx="1484735" cy="4751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17" y="2159756"/>
            <a:ext cx="1296083" cy="24625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673" y="2509847"/>
            <a:ext cx="1057997" cy="57708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909" y="3586605"/>
            <a:ext cx="1410725" cy="35011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45" y="5133409"/>
            <a:ext cx="1005539" cy="72856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87" y="2415220"/>
            <a:ext cx="2092035" cy="73013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594" y="1002050"/>
            <a:ext cx="1216837" cy="68791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223" y="5616608"/>
            <a:ext cx="1393362" cy="407849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853" y="5398662"/>
            <a:ext cx="1578401" cy="53665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115" y="1859988"/>
            <a:ext cx="1323505" cy="5188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126" y="2966338"/>
            <a:ext cx="1284260" cy="32650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09" y="1105190"/>
            <a:ext cx="1483848" cy="356383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597" y="2061492"/>
            <a:ext cx="1418342" cy="57656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201" y="5040799"/>
            <a:ext cx="568475" cy="698412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265" y="5139313"/>
            <a:ext cx="1668583" cy="74252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443" y="925284"/>
            <a:ext cx="812704" cy="619687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01" y="253175"/>
            <a:ext cx="1118001" cy="571706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98" y="23757"/>
            <a:ext cx="1162862" cy="771365"/>
          </a:xfrm>
          <a:prstGeom prst="rect">
            <a:avLst/>
          </a:prstGeom>
        </p:spPr>
      </p:pic>
      <p:pic>
        <p:nvPicPr>
          <p:cNvPr id="59" name="Content Placeholder 3"/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374" y="109885"/>
            <a:ext cx="920903" cy="66611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4" t="14107" r="7045" b="18778"/>
          <a:stretch/>
        </p:blipFill>
        <p:spPr>
          <a:xfrm>
            <a:off x="3535599" y="141136"/>
            <a:ext cx="1279595" cy="65902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690" y="86714"/>
            <a:ext cx="1224508" cy="812257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441" y="13550"/>
            <a:ext cx="1264814" cy="838994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7" t="13007" r="5151" b="12439"/>
          <a:stretch/>
        </p:blipFill>
        <p:spPr>
          <a:xfrm>
            <a:off x="7484255" y="63838"/>
            <a:ext cx="1176942" cy="645421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829" y="1013217"/>
            <a:ext cx="1157609" cy="70025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" y="5967859"/>
            <a:ext cx="1297799" cy="46971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847" y="4567873"/>
            <a:ext cx="1111814" cy="62539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99" y="724780"/>
            <a:ext cx="2008281" cy="45623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768" y="6024739"/>
            <a:ext cx="1136474" cy="71219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850" y="5895284"/>
            <a:ext cx="957479" cy="77364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088" y="1856511"/>
            <a:ext cx="1327762" cy="51240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61" y="6306953"/>
            <a:ext cx="1167182" cy="500221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303" y="2019518"/>
            <a:ext cx="584166" cy="580403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951" y="2409700"/>
            <a:ext cx="820939" cy="520523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134" y="3342704"/>
            <a:ext cx="1006227" cy="566003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4716560" y="563252"/>
            <a:ext cx="984326" cy="584929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2805544" y="3976680"/>
            <a:ext cx="3875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Questions or Comments?</a:t>
            </a:r>
          </a:p>
        </p:txBody>
      </p:sp>
    </p:spTree>
    <p:extLst>
      <p:ext uri="{BB962C8B-B14F-4D97-AF65-F5344CB8AC3E}">
        <p14:creationId xmlns:p14="http://schemas.microsoft.com/office/powerpoint/2010/main" val="2423297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b="1" dirty="0"/>
              <a:t>NRRA - Flexible Team Update</a:t>
            </a:r>
            <a:br>
              <a:rPr lang="en-US" sz="4400" b="1" dirty="0"/>
            </a:br>
            <a:r>
              <a:rPr lang="en-US" sz="4400" b="1" dirty="0"/>
              <a:t>Team Members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4166" t="6520" r="35834" b="8667"/>
          <a:stretch/>
        </p:blipFill>
        <p:spPr>
          <a:xfrm>
            <a:off x="76200" y="1371600"/>
            <a:ext cx="2679700" cy="28409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23029" y="1549507"/>
            <a:ext cx="6528006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Associate Members</a:t>
            </a:r>
          </a:p>
          <a:p>
            <a:r>
              <a:rPr lang="en-US" dirty="0">
                <a:hlinkClick r:id="rId3"/>
              </a:rPr>
              <a:t>Jay </a:t>
            </a:r>
            <a:r>
              <a:rPr lang="en-US" dirty="0" err="1">
                <a:hlinkClick r:id="rId3"/>
              </a:rPr>
              <a:t>Bianchini</a:t>
            </a:r>
            <a:r>
              <a:rPr lang="en-US" dirty="0"/>
              <a:t>--Collaborative Aggregates</a:t>
            </a:r>
            <a:br>
              <a:rPr lang="en-US" dirty="0"/>
            </a:br>
            <a:r>
              <a:rPr lang="en-US" dirty="0">
                <a:hlinkClick r:id="rId4"/>
              </a:rPr>
              <a:t>Justin Black</a:t>
            </a:r>
            <a:r>
              <a:rPr lang="en-US" dirty="0"/>
              <a:t>--Cargill</a:t>
            </a:r>
            <a:br>
              <a:rPr lang="en-US" dirty="0"/>
            </a:br>
            <a:r>
              <a:rPr lang="en-US" dirty="0">
                <a:hlinkClick r:id="rId5"/>
              </a:rPr>
              <a:t>Brandon </a:t>
            </a:r>
            <a:r>
              <a:rPr lang="en-US" dirty="0" err="1">
                <a:hlinkClick r:id="rId5"/>
              </a:rPr>
              <a:t>Brever</a:t>
            </a:r>
            <a:r>
              <a:rPr lang="en-US" dirty="0"/>
              <a:t> --Minnesota Asphalt Pavement Association (MAPA) </a:t>
            </a:r>
            <a:br>
              <a:rPr lang="en-US" dirty="0"/>
            </a:br>
            <a:r>
              <a:rPr lang="en-US" dirty="0">
                <a:hlinkClick r:id="rId6"/>
              </a:rPr>
              <a:t>Tom </a:t>
            </a:r>
            <a:r>
              <a:rPr lang="en-US" dirty="0" err="1">
                <a:hlinkClick r:id="rId6"/>
              </a:rPr>
              <a:t>Brovold</a:t>
            </a:r>
            <a:r>
              <a:rPr lang="en-US" dirty="0"/>
              <a:t>--</a:t>
            </a:r>
            <a:r>
              <a:rPr lang="en-US" dirty="0" err="1"/>
              <a:t>Testquip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>
                <a:hlinkClick r:id="rId7"/>
              </a:rPr>
              <a:t>Gina </a:t>
            </a:r>
            <a:r>
              <a:rPr lang="en-US" dirty="0" err="1">
                <a:hlinkClick r:id="rId7"/>
              </a:rPr>
              <a:t>Buccelato</a:t>
            </a:r>
            <a:r>
              <a:rPr lang="en-US" dirty="0"/>
              <a:t>--3M Transportation Safety Division</a:t>
            </a:r>
            <a:br>
              <a:rPr lang="en-US" dirty="0"/>
            </a:br>
            <a:r>
              <a:rPr lang="en-US" dirty="0">
                <a:hlinkClick r:id="rId8"/>
              </a:rPr>
              <a:t>Mike Byrnes</a:t>
            </a:r>
            <a:r>
              <a:rPr lang="en-US" dirty="0"/>
              <a:t>--</a:t>
            </a:r>
            <a:r>
              <a:rPr lang="en-US" dirty="0" err="1"/>
              <a:t>Mathy</a:t>
            </a:r>
            <a:r>
              <a:rPr lang="en-US" dirty="0"/>
              <a:t> Construction Co.</a:t>
            </a:r>
            <a:br>
              <a:rPr lang="en-US" dirty="0"/>
            </a:br>
            <a:r>
              <a:rPr lang="en-US" dirty="0">
                <a:hlinkClick r:id="rId9"/>
              </a:rPr>
              <a:t>Andy </a:t>
            </a:r>
            <a:r>
              <a:rPr lang="en-US" dirty="0" err="1">
                <a:hlinkClick r:id="rId9"/>
              </a:rPr>
              <a:t>Cascione</a:t>
            </a:r>
            <a:r>
              <a:rPr lang="en-US" dirty="0"/>
              <a:t>--Flint Hills Resources</a:t>
            </a:r>
            <a:br>
              <a:rPr lang="en-US" dirty="0"/>
            </a:br>
            <a:r>
              <a:rPr lang="en-US" dirty="0">
                <a:hlinkClick r:id="rId10"/>
              </a:rPr>
              <a:t>Jo </a:t>
            </a:r>
            <a:r>
              <a:rPr lang="en-US" dirty="0" err="1">
                <a:hlinkClick r:id="rId10"/>
              </a:rPr>
              <a:t>Sias</a:t>
            </a:r>
            <a:r>
              <a:rPr lang="en-US" dirty="0">
                <a:hlinkClick r:id="rId10"/>
              </a:rPr>
              <a:t> Daniel</a:t>
            </a:r>
            <a:r>
              <a:rPr lang="en-US" dirty="0"/>
              <a:t>--University of New Hampshire </a:t>
            </a:r>
            <a:br>
              <a:rPr lang="en-US" dirty="0"/>
            </a:br>
            <a:r>
              <a:rPr lang="en-US" dirty="0">
                <a:hlinkClick r:id="rId11"/>
              </a:rPr>
              <a:t>Stacy Glidden</a:t>
            </a:r>
            <a:r>
              <a:rPr lang="en-US" dirty="0"/>
              <a:t>--Payne &amp; Dolan </a:t>
            </a:r>
            <a:br>
              <a:rPr lang="en-US" dirty="0"/>
            </a:br>
            <a:r>
              <a:rPr lang="en-US" dirty="0">
                <a:hlinkClick r:id="rId12"/>
              </a:rPr>
              <a:t>Kris Hansen</a:t>
            </a:r>
            <a:r>
              <a:rPr lang="en-US" dirty="0"/>
              <a:t>-- 3M Transportation Safety Division</a:t>
            </a:r>
            <a:br>
              <a:rPr lang="en-US" dirty="0"/>
            </a:br>
            <a:r>
              <a:rPr lang="en-US" dirty="0">
                <a:hlinkClick r:id="rId13"/>
              </a:rPr>
              <a:t>David J. Jones</a:t>
            </a:r>
            <a:r>
              <a:rPr lang="en-US" dirty="0"/>
              <a:t>--University of California Pavement Research Center</a:t>
            </a:r>
            <a:br>
              <a:rPr lang="en-US" dirty="0"/>
            </a:br>
            <a:r>
              <a:rPr lang="en-US" dirty="0">
                <a:hlinkClick r:id="rId14"/>
              </a:rPr>
              <a:t>Nathan Just</a:t>
            </a:r>
            <a:r>
              <a:rPr lang="en-US" dirty="0"/>
              <a:t>--Caterpillar Paving Products </a:t>
            </a:r>
            <a:br>
              <a:rPr lang="en-US" dirty="0"/>
            </a:br>
            <a:r>
              <a:rPr lang="en-US" dirty="0">
                <a:hlinkClick r:id="rId15"/>
              </a:rPr>
              <a:t>Lev </a:t>
            </a:r>
            <a:r>
              <a:rPr lang="en-US" dirty="0" err="1">
                <a:hlinkClick r:id="rId15"/>
              </a:rPr>
              <a:t>Khazanovich</a:t>
            </a:r>
            <a:r>
              <a:rPr lang="en-US" dirty="0"/>
              <a:t>--University of Pittsburgh</a:t>
            </a:r>
            <a:br>
              <a:rPr lang="en-US" dirty="0"/>
            </a:br>
            <a:r>
              <a:rPr lang="en-US" dirty="0">
                <a:hlinkClick r:id="rId16"/>
              </a:rPr>
              <a:t>Brett </a:t>
            </a:r>
            <a:r>
              <a:rPr lang="en-US" dirty="0" err="1">
                <a:hlinkClick r:id="rId16"/>
              </a:rPr>
              <a:t>Lambden</a:t>
            </a:r>
            <a:r>
              <a:rPr lang="en-US" dirty="0"/>
              <a:t>--Husky Energy </a:t>
            </a:r>
            <a:br>
              <a:rPr lang="en-US" dirty="0"/>
            </a:br>
            <a:r>
              <a:rPr lang="en-US" dirty="0">
                <a:hlinkClick r:id="rId17"/>
              </a:rPr>
              <a:t>Todd Mansell</a:t>
            </a:r>
            <a:r>
              <a:rPr lang="en-US" dirty="0"/>
              <a:t>--Caterpillar Paving Products </a:t>
            </a:r>
            <a:br>
              <a:rPr lang="en-US" dirty="0"/>
            </a:b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116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b="1" dirty="0"/>
              <a:t>NRRA - Flexible Team Update</a:t>
            </a:r>
            <a:br>
              <a:rPr lang="en-US" sz="4400" b="1" dirty="0"/>
            </a:br>
            <a:r>
              <a:rPr lang="en-US" sz="4400" b="1" dirty="0"/>
              <a:t>Team Members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4166" t="6520" r="35834" b="8667"/>
          <a:stretch/>
        </p:blipFill>
        <p:spPr>
          <a:xfrm>
            <a:off x="76200" y="1371600"/>
            <a:ext cx="2679700" cy="28409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23029" y="1549507"/>
            <a:ext cx="5799729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Associate Members - Continued</a:t>
            </a:r>
          </a:p>
          <a:p>
            <a:r>
              <a:rPr lang="en-US" dirty="0">
                <a:hlinkClick r:id="rId3"/>
              </a:rPr>
              <a:t>Mihai Marasteanu</a:t>
            </a:r>
            <a:r>
              <a:rPr lang="en-US" dirty="0"/>
              <a:t>--University of Minnesota – Twin Cities </a:t>
            </a:r>
            <a:br>
              <a:rPr lang="en-US" dirty="0"/>
            </a:br>
            <a:r>
              <a:rPr lang="en-US" dirty="0">
                <a:hlinkClick r:id="rId4"/>
              </a:rPr>
              <a:t>Ken Maser</a:t>
            </a:r>
            <a:r>
              <a:rPr lang="en-US" dirty="0"/>
              <a:t>--</a:t>
            </a:r>
            <a:r>
              <a:rPr lang="en-US" dirty="0" err="1"/>
              <a:t>Infrasense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>
                <a:hlinkClick r:id="rId5"/>
              </a:rPr>
              <a:t>Kiran </a:t>
            </a:r>
            <a:r>
              <a:rPr lang="en-US" dirty="0" err="1">
                <a:hlinkClick r:id="rId5"/>
              </a:rPr>
              <a:t>Mohanraj</a:t>
            </a:r>
            <a:r>
              <a:rPr lang="en-US" dirty="0"/>
              <a:t>--</a:t>
            </a:r>
            <a:r>
              <a:rPr lang="en-US" dirty="0" err="1"/>
              <a:t>Transtec</a:t>
            </a:r>
            <a:r>
              <a:rPr lang="en-US" dirty="0"/>
              <a:t> Group </a:t>
            </a:r>
            <a:br>
              <a:rPr lang="en-US" dirty="0"/>
            </a:br>
            <a:r>
              <a:rPr lang="en-US" dirty="0">
                <a:hlinkClick r:id="rId6"/>
              </a:rPr>
              <a:t>Dave Rettner</a:t>
            </a:r>
            <a:r>
              <a:rPr lang="en-US" dirty="0"/>
              <a:t>--American Engineering Testing</a:t>
            </a:r>
            <a:br>
              <a:rPr lang="en-US" dirty="0"/>
            </a:br>
            <a:r>
              <a:rPr lang="en-US" dirty="0">
                <a:hlinkClick r:id="rId7"/>
              </a:rPr>
              <a:t>Mohammad Reza </a:t>
            </a:r>
            <a:r>
              <a:rPr lang="en-US" dirty="0" err="1">
                <a:hlinkClick r:id="rId7"/>
              </a:rPr>
              <a:t>Sabouri</a:t>
            </a:r>
            <a:r>
              <a:rPr lang="en-US" dirty="0"/>
              <a:t>--Braun </a:t>
            </a:r>
            <a:r>
              <a:rPr lang="en-US" dirty="0" err="1"/>
              <a:t>Intertec</a:t>
            </a:r>
            <a:br>
              <a:rPr lang="en-US" dirty="0"/>
            </a:br>
            <a:r>
              <a:rPr lang="en-US" dirty="0">
                <a:hlinkClick r:id="rId8"/>
              </a:rPr>
              <a:t>Guy </a:t>
            </a:r>
            <a:r>
              <a:rPr lang="en-US" dirty="0" err="1">
                <a:hlinkClick r:id="rId8"/>
              </a:rPr>
              <a:t>Sisler</a:t>
            </a:r>
            <a:r>
              <a:rPr lang="en-US" dirty="0"/>
              <a:t>--Husky Energy </a:t>
            </a:r>
            <a:br>
              <a:rPr lang="en-US" dirty="0"/>
            </a:br>
            <a:r>
              <a:rPr lang="en-US" dirty="0">
                <a:hlinkClick r:id="rId9"/>
              </a:rPr>
              <a:t>Dan Staebell</a:t>
            </a:r>
            <a:r>
              <a:rPr lang="en-US" dirty="0"/>
              <a:t>--Asphalt Pavement Alliance (APA)</a:t>
            </a:r>
            <a:br>
              <a:rPr lang="en-US" dirty="0"/>
            </a:br>
            <a:r>
              <a:rPr lang="en-US" dirty="0">
                <a:hlinkClick r:id="rId10"/>
              </a:rPr>
              <a:t>Brandon Strand</a:t>
            </a:r>
            <a:r>
              <a:rPr lang="en-US" dirty="0"/>
              <a:t>--Asphalt Pavement Alliance (APA)</a:t>
            </a:r>
            <a:br>
              <a:rPr lang="en-US" dirty="0"/>
            </a:br>
            <a:r>
              <a:rPr lang="en-US" dirty="0">
                <a:hlinkClick r:id="rId11"/>
              </a:rPr>
              <a:t>Kim </a:t>
            </a:r>
            <a:r>
              <a:rPr lang="en-US" dirty="0" err="1">
                <a:hlinkClick r:id="rId11"/>
              </a:rPr>
              <a:t>Tolzmann</a:t>
            </a:r>
            <a:r>
              <a:rPr lang="en-US" dirty="0"/>
              <a:t>--</a:t>
            </a:r>
            <a:r>
              <a:rPr lang="en-US" dirty="0" err="1"/>
              <a:t>Hardrives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>
                <a:hlinkClick r:id="rId12"/>
              </a:rPr>
              <a:t>Randy West</a:t>
            </a:r>
            <a:r>
              <a:rPr lang="en-US" dirty="0"/>
              <a:t>--National Center for Asphalt Technology (NCAT)</a:t>
            </a:r>
            <a:br>
              <a:rPr lang="en-US" dirty="0"/>
            </a:br>
            <a:r>
              <a:rPr lang="en-US" dirty="0">
                <a:hlinkClick r:id="rId13"/>
              </a:rPr>
              <a:t>Jason </a:t>
            </a:r>
            <a:r>
              <a:rPr lang="en-US" dirty="0" err="1">
                <a:hlinkClick r:id="rId13"/>
              </a:rPr>
              <a:t>Wielinski</a:t>
            </a:r>
            <a:r>
              <a:rPr lang="en-US" dirty="0"/>
              <a:t>, ARRA</a:t>
            </a:r>
            <a:br>
              <a:rPr lang="en-US" dirty="0"/>
            </a:br>
            <a:r>
              <a:rPr lang="en-US" dirty="0">
                <a:hlinkClick r:id="rId14"/>
              </a:rPr>
              <a:t>Chris Winiecki</a:t>
            </a:r>
            <a:r>
              <a:rPr lang="en-US" dirty="0"/>
              <a:t>--Payne &amp; Dolan </a:t>
            </a:r>
            <a:br>
              <a:rPr lang="en-US" dirty="0"/>
            </a:br>
            <a:r>
              <a:rPr lang="en-US" dirty="0" err="1">
                <a:hlinkClick r:id="rId15"/>
              </a:rPr>
              <a:t>Zhanping</a:t>
            </a:r>
            <a:r>
              <a:rPr lang="en-US" dirty="0">
                <a:hlinkClick r:id="rId15"/>
              </a:rPr>
              <a:t> You</a:t>
            </a:r>
            <a:r>
              <a:rPr lang="en-US" dirty="0"/>
              <a:t>--Michigan Tech Transportation Institute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10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b="1" dirty="0"/>
              <a:t>NRRA - Flexible Team Update</a:t>
            </a:r>
            <a:br>
              <a:rPr lang="en-US" sz="4400" b="1" dirty="0"/>
            </a:br>
            <a:r>
              <a:rPr lang="en-US" sz="4400" b="1" dirty="0"/>
              <a:t>Team Members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4166" t="6520" r="35834" b="8667"/>
          <a:stretch/>
        </p:blipFill>
        <p:spPr>
          <a:xfrm>
            <a:off x="76200" y="1371600"/>
            <a:ext cx="2679700" cy="28409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23029" y="1549507"/>
            <a:ext cx="5801845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Friends &amp; Supporting Staff</a:t>
            </a:r>
          </a:p>
          <a:p>
            <a:r>
              <a:rPr lang="en-US" dirty="0">
                <a:hlinkClick r:id="rId3"/>
              </a:rPr>
              <a:t>Ryan Baasen,</a:t>
            </a:r>
            <a:r>
              <a:rPr lang="en-US" dirty="0"/>
              <a:t> Minnesota Department of </a:t>
            </a:r>
            <a:r>
              <a:rPr lang="en-US" dirty="0" err="1"/>
              <a:t>Transporation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>
                <a:hlinkClick r:id="rId4"/>
              </a:rPr>
              <a:t>Brian </a:t>
            </a:r>
            <a:r>
              <a:rPr lang="en-US" dirty="0" err="1">
                <a:hlinkClick r:id="rId4"/>
              </a:rPr>
              <a:t>Bennes</a:t>
            </a:r>
            <a:r>
              <a:rPr lang="en-US" dirty="0" err="1"/>
              <a:t>,North</a:t>
            </a:r>
            <a:r>
              <a:rPr lang="en-US" dirty="0"/>
              <a:t> Dakota Department of Transportation </a:t>
            </a:r>
            <a:br>
              <a:rPr lang="en-US" dirty="0"/>
            </a:br>
            <a:r>
              <a:rPr lang="en-US" dirty="0">
                <a:hlinkClick r:id="rId5"/>
              </a:rPr>
              <a:t>Tim Clyne</a:t>
            </a:r>
            <a:r>
              <a:rPr lang="en-US" dirty="0"/>
              <a:t>, Minnesota Department of Transportation</a:t>
            </a:r>
            <a:br>
              <a:rPr lang="en-US" dirty="0"/>
            </a:br>
            <a:r>
              <a:rPr lang="en-US" dirty="0">
                <a:hlinkClick r:id="rId6"/>
              </a:rPr>
              <a:t>Dave Van Deusen</a:t>
            </a:r>
            <a:r>
              <a:rPr lang="en-US" dirty="0"/>
              <a:t>, Minnesota Department of Transportation</a:t>
            </a:r>
            <a:br>
              <a:rPr lang="en-US" dirty="0"/>
            </a:br>
            <a:r>
              <a:rPr lang="en-US" dirty="0">
                <a:hlinkClick r:id="rId7"/>
              </a:rPr>
              <a:t>Curt Dunn</a:t>
            </a:r>
            <a:r>
              <a:rPr lang="en-US" dirty="0"/>
              <a:t>, North Dakota Department of Transportation </a:t>
            </a:r>
            <a:br>
              <a:rPr lang="en-US" dirty="0"/>
            </a:br>
            <a:r>
              <a:rPr lang="en-US" dirty="0">
                <a:hlinkClick r:id="rId8"/>
              </a:rPr>
              <a:t>Mohamed </a:t>
            </a:r>
            <a:r>
              <a:rPr lang="en-US" dirty="0" err="1">
                <a:hlinkClick r:id="rId8"/>
              </a:rPr>
              <a:t>Elkashef</a:t>
            </a:r>
            <a:r>
              <a:rPr lang="en-US" dirty="0"/>
              <a:t>--University of California Pavement </a:t>
            </a:r>
          </a:p>
          <a:p>
            <a:r>
              <a:rPr lang="en-US" dirty="0"/>
              <a:t>Research Center </a:t>
            </a:r>
            <a:br>
              <a:rPr lang="en-US" dirty="0"/>
            </a:br>
            <a:r>
              <a:rPr lang="en-US" dirty="0">
                <a:hlinkClick r:id="rId9"/>
              </a:rPr>
              <a:t>Jerry Geib</a:t>
            </a:r>
            <a:r>
              <a:rPr lang="en-US" dirty="0"/>
              <a:t>, Minnesota Department of Transportation</a:t>
            </a:r>
            <a:br>
              <a:rPr lang="en-US" dirty="0"/>
            </a:br>
            <a:r>
              <a:rPr lang="en-US" dirty="0">
                <a:hlinkClick r:id="rId10"/>
              </a:rPr>
              <a:t>Kevin </a:t>
            </a:r>
            <a:r>
              <a:rPr lang="en-US" dirty="0" err="1">
                <a:hlinkClick r:id="rId10"/>
              </a:rPr>
              <a:t>Kliethermes</a:t>
            </a:r>
            <a:r>
              <a:rPr lang="en-US" dirty="0"/>
              <a:t>, FHWA</a:t>
            </a:r>
            <a:br>
              <a:rPr lang="en-US" dirty="0"/>
            </a:br>
            <a:r>
              <a:rPr lang="en-US" dirty="0">
                <a:hlinkClick r:id="rId11"/>
              </a:rPr>
              <a:t>Joe </a:t>
            </a:r>
            <a:r>
              <a:rPr lang="en-US" dirty="0" err="1">
                <a:hlinkClick r:id="rId11"/>
              </a:rPr>
              <a:t>Korzilius</a:t>
            </a:r>
            <a:r>
              <a:rPr lang="en-US" dirty="0"/>
              <a:t>, SRF Consulting </a:t>
            </a:r>
            <a:br>
              <a:rPr lang="en-US" dirty="0"/>
            </a:br>
            <a:r>
              <a:rPr lang="en-US" dirty="0">
                <a:hlinkClick r:id="rId12"/>
              </a:rPr>
              <a:t>Renae Kuehl</a:t>
            </a:r>
            <a:r>
              <a:rPr lang="en-US" dirty="0"/>
              <a:t>, SRF Consulting </a:t>
            </a:r>
            <a:br>
              <a:rPr lang="en-US" dirty="0"/>
            </a:br>
            <a:r>
              <a:rPr lang="en-US" dirty="0" err="1">
                <a:hlinkClick r:id="rId13"/>
              </a:rPr>
              <a:t>Korby</a:t>
            </a:r>
            <a:r>
              <a:rPr lang="en-US" dirty="0">
                <a:hlinkClick r:id="rId13"/>
              </a:rPr>
              <a:t> Seward</a:t>
            </a:r>
            <a:r>
              <a:rPr lang="en-US" dirty="0"/>
              <a:t>, North Dakota Department of Transportation </a:t>
            </a:r>
            <a:br>
              <a:rPr lang="en-US" dirty="0"/>
            </a:br>
            <a:r>
              <a:rPr lang="en-US" dirty="0">
                <a:hlinkClick r:id="rId14"/>
              </a:rPr>
              <a:t>Ben Worel</a:t>
            </a:r>
            <a:r>
              <a:rPr lang="en-US" dirty="0"/>
              <a:t>, Minnesota Department of Transportation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827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b="1" dirty="0"/>
              <a:t>NRRA - Flex Team Update</a:t>
            </a:r>
            <a:br>
              <a:rPr lang="en-US" sz="4400" b="1" dirty="0"/>
            </a:br>
            <a:r>
              <a:rPr lang="en-US" sz="4400" b="1" dirty="0"/>
              <a:t>Website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796E16-0CE4-4DDD-9853-CF943D35A4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66" y="1391770"/>
            <a:ext cx="8606118" cy="537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62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b="1" dirty="0"/>
              <a:t>NRRA - Flex Team Update</a:t>
            </a:r>
            <a:br>
              <a:rPr lang="en-US" sz="4400" b="1" dirty="0"/>
            </a:br>
            <a:r>
              <a:rPr lang="en-US" sz="4400" b="1" dirty="0"/>
              <a:t>Website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AA095D-B194-4CB0-B834-4CB35AE9D2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68" y="1320693"/>
            <a:ext cx="8859691" cy="553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267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064" y="229223"/>
            <a:ext cx="2325525" cy="116414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6348342" y="5579353"/>
            <a:ext cx="27956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SRF Consulting  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127051"/>
              </p:ext>
            </p:extLst>
          </p:nvPr>
        </p:nvGraphicFramePr>
        <p:xfrm>
          <a:off x="229578" y="1625598"/>
          <a:ext cx="8667679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08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668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NRRA 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/>
                        <a:t>Topic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Flexible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Tack</a:t>
                      </a:r>
                      <a:r>
                        <a:rPr lang="en-US" sz="2000" b="1" baseline="0" dirty="0">
                          <a:solidFill>
                            <a:srgbClr val="FF0000"/>
                          </a:solidFill>
                        </a:rPr>
                        <a:t> Coats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Longitudinal Joint Construction Performance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Rigid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/>
                        <a:t>Design</a:t>
                      </a:r>
                      <a:r>
                        <a:rPr lang="en-US" sz="2000" b="1" baseline="0" dirty="0"/>
                        <a:t> and Performance of Concrete  </a:t>
                      </a:r>
                      <a:r>
                        <a:rPr lang="en-US" sz="2000" b="1" baseline="0" dirty="0" err="1"/>
                        <a:t>Unbonded</a:t>
                      </a:r>
                      <a:r>
                        <a:rPr lang="en-US" sz="2000" b="1" baseline="0" dirty="0"/>
                        <a:t> Overlays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/>
                        <a:t>Repair of Joint Associated Distress Pavements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Geotechnical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/>
                        <a:t>Larger Subbase Materials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/>
                        <a:t>Subgrade</a:t>
                      </a:r>
                      <a:r>
                        <a:rPr lang="en-US" sz="2000" b="1" baseline="0" dirty="0"/>
                        <a:t> Design for New and Reconstructed  Roadways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Pavement Maintenance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/>
                        <a:t>Surface Characteristics of Diamond Ground PCC Surfaces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/>
                        <a:t>Pavement</a:t>
                      </a:r>
                      <a:r>
                        <a:rPr lang="en-US" sz="2000" b="1" baseline="0" dirty="0"/>
                        <a:t> Preservation Approaches for Lightly Surface Roadways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Title 2"/>
          <p:cNvSpPr txBox="1">
            <a:spLocks/>
          </p:cNvSpPr>
          <p:nvPr/>
        </p:nvSpPr>
        <p:spPr bwMode="auto">
          <a:xfrm>
            <a:off x="3152321" y="326573"/>
            <a:ext cx="570139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000" b="1" dirty="0">
                <a:solidFill>
                  <a:schemeClr val="bg2"/>
                </a:solidFill>
              </a:rPr>
              <a:t>2017 Short Term Research</a:t>
            </a:r>
            <a:endParaRPr lang="en-US" sz="28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788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5730" y="274638"/>
            <a:ext cx="6151069" cy="1143000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FFC000"/>
                </a:solidFill>
              </a:rPr>
              <a:t>Short Term Research – Longitudinal Joints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807" y="193843"/>
            <a:ext cx="1751350" cy="87671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4652A2-3C1E-4BFA-8AF0-E50E78AAB7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07" y="1417638"/>
            <a:ext cx="7346619" cy="4591637"/>
          </a:xfrm>
          <a:prstGeom prst="rect">
            <a:avLst/>
          </a:prstGeom>
        </p:spPr>
      </p:pic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56D1ECFD-6D01-4334-B206-4F0DE45127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788333" y="1656850"/>
            <a:ext cx="3529733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04962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N.IT" id="{43004C98-5B53-4D58-92B4-D334E886AB92}" vid="{BCC84AB3-760B-4B29-9458-5FA6845EC3C2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800" dirty="0" smtClean="0">
            <a:solidFill>
              <a:schemeClr val="bg1"/>
            </a:solidFill>
            <a:latin typeface="+mj-l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2722</TotalTime>
  <Words>734</Words>
  <Application>Microsoft Office PowerPoint</Application>
  <PresentationFormat>On-screen Show (4:3)</PresentationFormat>
  <Paragraphs>241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Arial Black</vt:lpstr>
      <vt:lpstr>Calibri</vt:lpstr>
      <vt:lpstr>Courier New</vt:lpstr>
      <vt:lpstr>Helvetica</vt:lpstr>
      <vt:lpstr>Custom Design</vt:lpstr>
      <vt:lpstr>MN.IT</vt:lpstr>
      <vt:lpstr>3_Office Theme</vt:lpstr>
      <vt:lpstr>National Road Research Alliance Flexible Team Update</vt:lpstr>
      <vt:lpstr>NRRA - Flexible Team Update Team Members</vt:lpstr>
      <vt:lpstr>NRRA - Flexible Team Update Team Members</vt:lpstr>
      <vt:lpstr>NRRA - Flexible Team Update Team Members</vt:lpstr>
      <vt:lpstr>NRRA - Flexible Team Update Team Members</vt:lpstr>
      <vt:lpstr>NRRA - Flex Team Update Website</vt:lpstr>
      <vt:lpstr>NRRA - Flex Team Update Website</vt:lpstr>
      <vt:lpstr>PowerPoint Presentation</vt:lpstr>
      <vt:lpstr>Short Term Research – Longitudinal Joints</vt:lpstr>
      <vt:lpstr>Short Term Research – Tack Coats</vt:lpstr>
      <vt:lpstr>PowerPoint Presentation</vt:lpstr>
      <vt:lpstr>Long Term Research Flexible Team </vt:lpstr>
      <vt:lpstr>Long Term Research Flexible Team </vt:lpstr>
      <vt:lpstr>PowerPoint Presentation</vt:lpstr>
      <vt:lpstr>PowerPoint Presentation</vt:lpstr>
      <vt:lpstr>PowerPoint Presentation</vt:lpstr>
      <vt:lpstr>NRRA – Flex Team Update Rejuvenator Project</vt:lpstr>
      <vt:lpstr>NRRA – Flex Team Update Rejuvenators</vt:lpstr>
      <vt:lpstr>NRRA – Flex Team Update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 Olson</dc:creator>
  <cp:lastModifiedBy>Barry Paye</cp:lastModifiedBy>
  <cp:revision>274</cp:revision>
  <dcterms:created xsi:type="dcterms:W3CDTF">2017-03-15T21:48:13Z</dcterms:created>
  <dcterms:modified xsi:type="dcterms:W3CDTF">2019-05-22T13:38:22Z</dcterms:modified>
</cp:coreProperties>
</file>