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5"/>
    <p:sldMasterId id="2147483727" r:id="rId6"/>
  </p:sldMasterIdLst>
  <p:notesMasterIdLst>
    <p:notesMasterId r:id="rId25"/>
  </p:notesMasterIdLst>
  <p:handoutMasterIdLst>
    <p:handoutMasterId r:id="rId26"/>
  </p:handoutMasterIdLst>
  <p:sldIdLst>
    <p:sldId id="332" r:id="rId7"/>
    <p:sldId id="328" r:id="rId8"/>
    <p:sldId id="327" r:id="rId9"/>
    <p:sldId id="326" r:id="rId10"/>
    <p:sldId id="307" r:id="rId11"/>
    <p:sldId id="339" r:id="rId12"/>
    <p:sldId id="335" r:id="rId13"/>
    <p:sldId id="342" r:id="rId14"/>
    <p:sldId id="314" r:id="rId15"/>
    <p:sldId id="341" r:id="rId16"/>
    <p:sldId id="340" r:id="rId17"/>
    <p:sldId id="343" r:id="rId18"/>
    <p:sldId id="337" r:id="rId19"/>
    <p:sldId id="336" r:id="rId20"/>
    <p:sldId id="315" r:id="rId21"/>
    <p:sldId id="333" r:id="rId22"/>
    <p:sldId id="330" r:id="rId23"/>
    <p:sldId id="331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904"/>
    <a:srgbClr val="382B97"/>
    <a:srgbClr val="368C38"/>
    <a:srgbClr val="4D3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0" autoAdjust="0"/>
    <p:restoredTop sz="87480" autoAdjust="0"/>
  </p:normalViewPr>
  <p:slideViewPr>
    <p:cSldViewPr snapToGrid="0">
      <p:cViewPr varScale="1">
        <p:scale>
          <a:sx n="101" d="100"/>
          <a:sy n="101" d="100"/>
        </p:scale>
        <p:origin x="120" y="245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655A13-9BCA-485B-82D4-47E42C3656E5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C03CB9-0AB8-4840-9B22-C9F443B89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54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3263C-3B33-4F73-B8F6-825DCA8779EA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9EA67-9835-4862-933E-4EB1C8409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4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6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67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56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3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37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C9D88-D561-4A4C-B826-761CB7D1D6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2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9EA67-9835-4862-933E-4EB1C84093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56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9EA67-9835-4862-933E-4EB1C84093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27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5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29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28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9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4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EA67-9835-4862-933E-4EB1C84093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8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946061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807322"/>
            <a:ext cx="10058400" cy="52859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rgbClr val="382B97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62" y="5234377"/>
            <a:ext cx="2217782" cy="107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5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1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24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20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9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57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24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15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61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5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94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75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27347282-192D-4DD2-B84D-C26E206EAE14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60826EA-27B4-4D84-8FB0-26C86A7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382B9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rgbClr val="382B9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27347282-192D-4DD2-B84D-C26E206EAE14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60826EA-27B4-4D84-8FB0-26C86A7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27347282-192D-4DD2-B84D-C26E206EAE14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60826EA-27B4-4D84-8FB0-26C86A7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2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72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35658" y="0"/>
            <a:ext cx="66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20" y="6062717"/>
            <a:ext cx="1404594" cy="68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236" y="6062717"/>
            <a:ext cx="116669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0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719" y="0"/>
            <a:ext cx="245157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76469" y="0"/>
            <a:ext cx="66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42" y="594359"/>
            <a:ext cx="2219632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31" y="6062717"/>
            <a:ext cx="1404594" cy="681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95" y="6062717"/>
            <a:ext cx="1158918" cy="6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0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05" y="5544752"/>
            <a:ext cx="1517227" cy="73585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996950" y="556953"/>
            <a:ext cx="9909175" cy="53279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8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92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46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386607"/>
            <a:ext cx="10058400" cy="44824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88720" y="1332897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0" y="5486400"/>
            <a:ext cx="1517227" cy="735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5486400"/>
            <a:ext cx="1251851" cy="73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8" r:id="rId3"/>
    <p:sldLayoutId id="2147483719" r:id="rId4"/>
    <p:sldLayoutId id="2147483720" r:id="rId5"/>
    <p:sldLayoutId id="2147483722" r:id="rId6"/>
    <p:sldLayoutId id="2147483726" r:id="rId7"/>
    <p:sldLayoutId id="2147483725" r:id="rId8"/>
    <p:sldLayoutId id="2147483723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60000"/>
        <a:buFont typeface="Wingdings" panose="05000000000000000000" pitchFamily="2" charset="2"/>
        <a:buChar char="q"/>
        <a:defRPr sz="18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3pPr>
      <a:lvl4pPr marL="852678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 Narrow" panose="020B060602020203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8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jpeg"/><Relationship Id="rId3" Type="http://schemas.openxmlformats.org/officeDocument/2006/relationships/image" Target="../media/image27.jpeg"/><Relationship Id="rId21" Type="http://schemas.openxmlformats.org/officeDocument/2006/relationships/image" Target="../media/image45.png"/><Relationship Id="rId34" Type="http://schemas.openxmlformats.org/officeDocument/2006/relationships/image" Target="../media/image58.jpg"/><Relationship Id="rId42" Type="http://schemas.openxmlformats.org/officeDocument/2006/relationships/image" Target="../media/image66.jpeg"/><Relationship Id="rId47" Type="http://schemas.openxmlformats.org/officeDocument/2006/relationships/image" Target="../media/image71.jpeg"/><Relationship Id="rId50" Type="http://schemas.openxmlformats.org/officeDocument/2006/relationships/image" Target="../media/image74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5" Type="http://schemas.openxmlformats.org/officeDocument/2006/relationships/image" Target="../media/image49.jpeg"/><Relationship Id="rId33" Type="http://schemas.openxmlformats.org/officeDocument/2006/relationships/image" Target="../media/image57.jpeg"/><Relationship Id="rId38" Type="http://schemas.openxmlformats.org/officeDocument/2006/relationships/image" Target="../media/image62.jpeg"/><Relationship Id="rId46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41" Type="http://schemas.openxmlformats.org/officeDocument/2006/relationships/image" Target="../media/image6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jpg"/><Relationship Id="rId37" Type="http://schemas.openxmlformats.org/officeDocument/2006/relationships/image" Target="../media/image61.png"/><Relationship Id="rId40" Type="http://schemas.openxmlformats.org/officeDocument/2006/relationships/image" Target="../media/image64.jpeg"/><Relationship Id="rId45" Type="http://schemas.openxmlformats.org/officeDocument/2006/relationships/image" Target="../media/image69.png"/><Relationship Id="rId53" Type="http://schemas.openxmlformats.org/officeDocument/2006/relationships/image" Target="../media/image77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23" Type="http://schemas.openxmlformats.org/officeDocument/2006/relationships/image" Target="../media/image47.jpeg"/><Relationship Id="rId28" Type="http://schemas.openxmlformats.org/officeDocument/2006/relationships/image" Target="../media/image52.png"/><Relationship Id="rId36" Type="http://schemas.openxmlformats.org/officeDocument/2006/relationships/image" Target="../media/image60.jpg"/><Relationship Id="rId49" Type="http://schemas.openxmlformats.org/officeDocument/2006/relationships/image" Target="../media/image73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4" Type="http://schemas.openxmlformats.org/officeDocument/2006/relationships/image" Target="../media/image68.jpeg"/><Relationship Id="rId52" Type="http://schemas.openxmlformats.org/officeDocument/2006/relationships/image" Target="../media/image76.jp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jpeg"/><Relationship Id="rId22" Type="http://schemas.openxmlformats.org/officeDocument/2006/relationships/image" Target="../media/image46.png"/><Relationship Id="rId27" Type="http://schemas.openxmlformats.org/officeDocument/2006/relationships/image" Target="../media/image51.jpg"/><Relationship Id="rId30" Type="http://schemas.openxmlformats.org/officeDocument/2006/relationships/image" Target="../media/image54.png"/><Relationship Id="rId35" Type="http://schemas.openxmlformats.org/officeDocument/2006/relationships/image" Target="../media/image59.jpeg"/><Relationship Id="rId43" Type="http://schemas.openxmlformats.org/officeDocument/2006/relationships/image" Target="../media/image67.jpeg"/><Relationship Id="rId48" Type="http://schemas.openxmlformats.org/officeDocument/2006/relationships/image" Target="../media/image72.jpeg"/><Relationship Id="rId8" Type="http://schemas.openxmlformats.org/officeDocument/2006/relationships/image" Target="../media/image32.png"/><Relationship Id="rId51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5546"/>
            <a:ext cx="4715691" cy="362880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2019 Pavement Workshop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May 21-23,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17" y="490106"/>
            <a:ext cx="2667000" cy="13350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76394" y="1585546"/>
            <a:ext cx="7119257" cy="3370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000" b="1" dirty="0">
                <a:solidFill>
                  <a:srgbClr val="FFC000"/>
                </a:solidFill>
              </a:rPr>
              <a:t>Cold Central Plant Recycling (CCPR) – Update 2019</a:t>
            </a:r>
          </a:p>
          <a:p>
            <a:pPr lvl="0"/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en-US" sz="2800" b="1" dirty="0">
                <a:solidFill>
                  <a:srgbClr val="FFC000"/>
                </a:solidFill>
              </a:rPr>
              <a:t>Derek Tompkins</a:t>
            </a:r>
          </a:p>
          <a:p>
            <a:pPr lvl="0"/>
            <a:r>
              <a:rPr lang="en-US" sz="2800" b="1" dirty="0">
                <a:solidFill>
                  <a:srgbClr val="FFC000"/>
                </a:solidFill>
              </a:rPr>
              <a:t>Principal Civil Engineer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American Engineering Testing, Inc.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1787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681407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10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5"/>
            <a:ext cx="3200400" cy="1489587"/>
          </a:xfrm>
        </p:spPr>
        <p:txBody>
          <a:bodyPr>
            <a:normAutofit/>
          </a:bodyPr>
          <a:lstStyle/>
          <a:p>
            <a:r>
              <a:rPr lang="en-US" dirty="0"/>
              <a:t>Indirect tension (T 322)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BACA78-D199-43BC-8349-E0AA6CA30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1533265"/>
            <a:ext cx="5737273" cy="43029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3AA08E-5DC1-4BBF-B4DC-B9223FC8D5E0}"/>
              </a:ext>
            </a:extLst>
          </p:cNvPr>
          <p:cNvGrpSpPr/>
          <p:nvPr/>
        </p:nvGrpSpPr>
        <p:grpSpPr>
          <a:xfrm>
            <a:off x="4534486" y="184355"/>
            <a:ext cx="5303980" cy="4414584"/>
            <a:chOff x="5012558" y="184355"/>
            <a:chExt cx="5303980" cy="44145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392840-A9FC-4145-9C3A-B07E03817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2558" y="184355"/>
              <a:ext cx="5303980" cy="103641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343288-DFBD-4CCD-BFB1-FE359BD69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558" y="1316510"/>
              <a:ext cx="5303980" cy="10303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EC42D4-B4CC-4C72-B823-1B7CEBA98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2558" y="2442568"/>
              <a:ext cx="5303980" cy="10303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643B7A-3F0A-47F4-BC11-7A854006C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2558" y="3568626"/>
              <a:ext cx="5303980" cy="1030313"/>
            </a:xfrm>
            <a:prstGeom prst="rect">
              <a:avLst/>
            </a:prstGeom>
          </p:spPr>
        </p:pic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488E41-1919-4168-B0F9-88427AE12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4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836374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11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5"/>
            <a:ext cx="3200400" cy="1637411"/>
          </a:xfrm>
        </p:spPr>
        <p:txBody>
          <a:bodyPr>
            <a:normAutofit/>
          </a:bodyPr>
          <a:lstStyle/>
          <a:p>
            <a:r>
              <a:rPr lang="en-US" dirty="0"/>
              <a:t>Hamburg Wheel Tracking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61422-0ABB-4162-8FBB-15DE500E7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72D43-4497-4D5B-ACCF-CE56AFC76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205" y="184355"/>
            <a:ext cx="3123028" cy="234227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1CB39A7-72E5-4C0B-9A91-8105F5433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719889"/>
              </p:ext>
            </p:extLst>
          </p:nvPr>
        </p:nvGraphicFramePr>
        <p:xfrm>
          <a:off x="4349263" y="184354"/>
          <a:ext cx="4220308" cy="2342271"/>
        </p:xfrm>
        <a:graphic>
          <a:graphicData uri="http://schemas.openxmlformats.org/drawingml/2006/table">
            <a:tbl>
              <a:tblPr/>
              <a:tblGrid>
                <a:gridCol w="1055077">
                  <a:extLst>
                    <a:ext uri="{9D8B030D-6E8A-4147-A177-3AD203B41FA5}">
                      <a16:colId xmlns:a16="http://schemas.microsoft.com/office/drawing/2014/main" val="1561175797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2538463198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2859938617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4147495908"/>
                    </a:ext>
                  </a:extLst>
                </a:gridCol>
              </a:tblGrid>
              <a:tr h="97949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Passes to Failure (12.5 mm)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Creep Slope (um/pass)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Stripping Inflection Point (SIP)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513095"/>
                  </a:ext>
                </a:extLst>
              </a:tr>
              <a:tr h="340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Foam 58S-28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-2.97E-03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2935*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552191"/>
                  </a:ext>
                </a:extLst>
              </a:tr>
              <a:tr h="340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Foam XX-34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-3.83E-03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0992"/>
                  </a:ext>
                </a:extLst>
              </a:tr>
              <a:tr h="340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EE 58-28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-1.28E-03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954321"/>
                  </a:ext>
                </a:extLst>
              </a:tr>
              <a:tr h="340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EE XX-34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-1.66E-03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40460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8E22DAD-5CB6-4610-BC2A-E048CBC3C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980" y="2682264"/>
            <a:ext cx="6626926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4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12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5"/>
            <a:ext cx="3200400" cy="1637411"/>
          </a:xfrm>
        </p:spPr>
        <p:txBody>
          <a:bodyPr>
            <a:normAutofit/>
          </a:bodyPr>
          <a:lstStyle/>
          <a:p>
            <a:r>
              <a:rPr lang="en-US" dirty="0"/>
              <a:t>Dynamic modulus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61422-0ABB-4162-8FBB-15DE500E7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9778BA-B7F8-48B2-AB3F-131DD7A012AC}"/>
              </a:ext>
            </a:extLst>
          </p:cNvPr>
          <p:cNvGrpSpPr/>
          <p:nvPr/>
        </p:nvGrpSpPr>
        <p:grpSpPr>
          <a:xfrm>
            <a:off x="7486450" y="184355"/>
            <a:ext cx="4424927" cy="2400153"/>
            <a:chOff x="7486450" y="184355"/>
            <a:chExt cx="4424927" cy="24001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52351D-5B67-409E-BB64-EC2CC54B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6450" y="184355"/>
              <a:ext cx="4424927" cy="24001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BFDF61-2AA9-4866-981F-57AB1DD55883}"/>
                </a:ext>
              </a:extLst>
            </p:cNvPr>
            <p:cNvSpPr txBox="1"/>
            <p:nvPr/>
          </p:nvSpPr>
          <p:spPr>
            <a:xfrm>
              <a:off x="11285638" y="1884773"/>
              <a:ext cx="4491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F28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77C6E-7624-41BB-917B-40635584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589" y="2650218"/>
            <a:ext cx="6470555" cy="32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429165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13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2889"/>
            <a:ext cx="3200400" cy="1758647"/>
          </a:xfrm>
        </p:spPr>
        <p:txBody>
          <a:bodyPr>
            <a:normAutofit/>
          </a:bodyPr>
          <a:lstStyle/>
          <a:p>
            <a:r>
              <a:rPr lang="en-US" sz="4000" dirty="0"/>
              <a:t>Disk-Shaped Compact  Tension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318001" y="4058529"/>
            <a:ext cx="7576233" cy="171625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DCT specimens remained intact through early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Batched specimens from field mix outperformed specimens used for mix design development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48226-4075-4356-A884-C5DCB114F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905" y="202889"/>
            <a:ext cx="607042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2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347776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14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21194"/>
            <a:ext cx="3200400" cy="2351668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Semi-Circular Bending</a:t>
            </a:r>
            <a:br>
              <a:rPr lang="en-US" sz="4800" dirty="0"/>
            </a:br>
            <a:r>
              <a:rPr lang="en-US" sz="4800" dirty="0"/>
              <a:t>@ -18°C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325035" y="4037428"/>
            <a:ext cx="7576233" cy="190617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Low temp SCB procedure by Dr. Eyoab Zegeye </a:t>
            </a:r>
            <a:r>
              <a:rPr lang="en-US" sz="2800" dirty="0" err="1">
                <a:solidFill>
                  <a:schemeClr val="tx1"/>
                </a:solidFill>
              </a:rPr>
              <a:t>Teshale</a:t>
            </a:r>
            <a:r>
              <a:rPr lang="en-US" sz="2800" dirty="0">
                <a:solidFill>
                  <a:schemeClr val="tx1"/>
                </a:solidFill>
              </a:rPr>
              <a:t> of MnDOT Office of Materials and AET</a:t>
            </a:r>
            <a:r>
              <a:rPr lang="en-US" sz="2800" baseline="30000" dirty="0">
                <a:solidFill>
                  <a:schemeClr val="tx1"/>
                </a:solidFill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Alternative/companion to DCT to estimate fracture energies for reclaimed specimens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E4E5B-28A8-493A-AD1E-A2C69753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939" y="210464"/>
            <a:ext cx="6068423" cy="36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4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62221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15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6"/>
            <a:ext cx="3200400" cy="1714782"/>
          </a:xfrm>
        </p:spPr>
        <p:txBody>
          <a:bodyPr>
            <a:normAutofit/>
          </a:bodyPr>
          <a:lstStyle/>
          <a:p>
            <a:r>
              <a:rPr lang="en-US" sz="4000" dirty="0"/>
              <a:t>Research products &amp; timeline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8662"/>
            <a:ext cx="3657600" cy="380724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Summaries of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</a:rPr>
              <a:t>State of practice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</a:rPr>
              <a:t>Performance testing and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</a:rPr>
              <a:t>Spec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Final report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440" y="1177016"/>
            <a:ext cx="7965084" cy="39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72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78" y="130411"/>
            <a:ext cx="1540170" cy="55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12" y="4599438"/>
            <a:ext cx="1634163" cy="244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077" y="2213404"/>
            <a:ext cx="998307" cy="485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813" y="2499304"/>
            <a:ext cx="673092" cy="3576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379" y="838748"/>
            <a:ext cx="1130132" cy="8292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9" y="3351200"/>
            <a:ext cx="717684" cy="320566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364"/>
            <a:ext cx="2661500" cy="507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66" y="3544650"/>
            <a:ext cx="627418" cy="62932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408" y="3737303"/>
            <a:ext cx="1008359" cy="3218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71" y="1118531"/>
            <a:ext cx="865261" cy="4499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92" y="3222507"/>
            <a:ext cx="901866" cy="473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57" y="5246720"/>
            <a:ext cx="1049686" cy="445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71" y="4660003"/>
            <a:ext cx="1283317" cy="53911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07" y="5583484"/>
            <a:ext cx="1362522" cy="4772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96" y="1739834"/>
            <a:ext cx="790806" cy="6445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68" y="2205766"/>
            <a:ext cx="769063" cy="456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836872"/>
            <a:ext cx="1025997" cy="423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66" y="3857554"/>
            <a:ext cx="913585" cy="6139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743" y="3988246"/>
            <a:ext cx="886910" cy="439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09" y="5451376"/>
            <a:ext cx="1766885" cy="330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66" y="4660003"/>
            <a:ext cx="870995" cy="313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287" y="5505851"/>
            <a:ext cx="1608940" cy="420454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52" y="4990130"/>
            <a:ext cx="836531" cy="7325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23" y="5248519"/>
            <a:ext cx="799151" cy="65796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67" y="220208"/>
            <a:ext cx="904216" cy="5425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5" y="90917"/>
            <a:ext cx="954274" cy="67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11" y="130457"/>
            <a:ext cx="635957" cy="635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19" y="2940094"/>
            <a:ext cx="1114618" cy="4867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72" y="1286182"/>
            <a:ext cx="1256476" cy="36955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57" y="1563887"/>
            <a:ext cx="888764" cy="4301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04" y="2125730"/>
            <a:ext cx="2010236" cy="3206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79" y="4635807"/>
            <a:ext cx="1662940" cy="532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20" y="4468049"/>
            <a:ext cx="1200031" cy="2280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12" y="412841"/>
            <a:ext cx="979592" cy="5343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58" y="4946213"/>
            <a:ext cx="1306181" cy="324170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495" y="1363406"/>
            <a:ext cx="852657" cy="616755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6" y="312044"/>
            <a:ext cx="942798" cy="6253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3" y="1363406"/>
            <a:ext cx="1206869" cy="8005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3592417" y="1318461"/>
            <a:ext cx="1056103" cy="57915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75" y="1380061"/>
            <a:ext cx="1071822" cy="6483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1052073" y="2372373"/>
            <a:ext cx="1009500" cy="51991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00" y="241549"/>
            <a:ext cx="1171082" cy="7768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93" y="3148769"/>
            <a:ext cx="869893" cy="6302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05" y="2746508"/>
            <a:ext cx="1612967" cy="5629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26" y="3774041"/>
            <a:ext cx="1126660" cy="6369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52" y="919654"/>
            <a:ext cx="1290104" cy="3776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9" y="5692960"/>
            <a:ext cx="1796997" cy="28880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5" y="237198"/>
            <a:ext cx="1895051" cy="9493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" y="3948977"/>
            <a:ext cx="1834334" cy="6236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50" y="1671783"/>
            <a:ext cx="1701406" cy="666951"/>
          </a:xfrm>
          <a:prstGeom prst="rect">
            <a:avLst/>
          </a:prstGeom>
        </p:spPr>
      </p:pic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080336"/>
              </p:ext>
            </p:extLst>
          </p:nvPr>
        </p:nvGraphicFramePr>
        <p:xfrm>
          <a:off x="4152787" y="2599984"/>
          <a:ext cx="4925284" cy="1111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4292">
                  <a:extLst>
                    <a:ext uri="{9D8B030D-6E8A-4147-A177-3AD203B41FA5}">
                      <a16:colId xmlns:a16="http://schemas.microsoft.com/office/drawing/2014/main" val="2259158953"/>
                    </a:ext>
                  </a:extLst>
                </a:gridCol>
                <a:gridCol w="2420992">
                  <a:extLst>
                    <a:ext uri="{9D8B030D-6E8A-4147-A177-3AD203B41FA5}">
                      <a16:colId xmlns:a16="http://schemas.microsoft.com/office/drawing/2014/main" val="3148466887"/>
                    </a:ext>
                  </a:extLst>
                </a:gridCol>
              </a:tblGrid>
              <a:tr h="4107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Principal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Investigator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Technical Liaison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16144"/>
                  </a:ext>
                </a:extLst>
              </a:tr>
              <a:tr h="6601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1494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David Rettner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1494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AET</a:t>
                      </a:r>
                      <a:endParaRPr lang="pl-PL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1494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Dave Van Deusen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1494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MnDOT</a:t>
                      </a:r>
                      <a:endParaRPr lang="pl-PL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98624"/>
                  </a:ext>
                </a:extLst>
              </a:tr>
            </a:tbl>
          </a:graphicData>
        </a:graphic>
      </p:graphicFrame>
      <p:pic>
        <p:nvPicPr>
          <p:cNvPr id="1026" name="Picture 2" descr="https://www.sayanythingblog.com/wp-content/uploads/2018/05/1okjedjrnojjzmedjzlhznza8dwkokcc.jpg">
            <a:extLst>
              <a:ext uri="{FF2B5EF4-FFF2-40B4-BE49-F238E27FC236}">
                <a16:creationId xmlns:a16="http://schemas.microsoft.com/office/drawing/2014/main" id="{40A72C55-65B3-4A95-9DCF-09D5CA89C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3" b="25192"/>
          <a:stretch/>
        </p:blipFill>
        <p:spPr bwMode="auto">
          <a:xfrm>
            <a:off x="4839756" y="3843110"/>
            <a:ext cx="2327910" cy="67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639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17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5"/>
            <a:ext cx="3200400" cy="1489587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Mix Designs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275014" y="265725"/>
          <a:ext cx="7299570" cy="5799015"/>
        </p:xfrm>
        <a:graphic>
          <a:graphicData uri="http://schemas.openxmlformats.org/drawingml/2006/table">
            <a:tbl>
              <a:tblPr/>
              <a:tblGrid>
                <a:gridCol w="338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7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Emulsion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MnROAD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1.5" 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58S-28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 ADDED,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Voids @ Opt,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3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Dens @ Opt,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Marshall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Opt, </a:t>
                      </a:r>
                      <a:r>
                        <a:rPr lang="en-US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874519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Ret. Stability @ Opt,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756379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Raveling,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834564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Crack Temp, °C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024133"/>
                  </a:ext>
                </a:extLst>
              </a:tr>
              <a:tr h="58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IDT @ CC Temp,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8662"/>
            <a:ext cx="3507698" cy="42665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Developed at AET in Summer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Exceeded low temp </a:t>
            </a:r>
            <a:r>
              <a:rPr lang="en-US" sz="2400" dirty="0" err="1"/>
              <a:t>req</a:t>
            </a:r>
            <a:r>
              <a:rPr lang="en-US" sz="2400" dirty="0"/>
              <a:t> of -21.4°C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Exceeded dry stability of 1250 </a:t>
            </a:r>
            <a:r>
              <a:rPr lang="en-US" sz="2400" dirty="0" err="1"/>
              <a:t>lb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While no MnDOT requirement for raveling, foamed mixes did not meet target of 2.0%</a:t>
            </a:r>
          </a:p>
        </p:txBody>
      </p:sp>
    </p:spTree>
    <p:extLst>
      <p:ext uri="{BB962C8B-B14F-4D97-AF65-F5344CB8AC3E}">
        <p14:creationId xmlns:p14="http://schemas.microsoft.com/office/powerpoint/2010/main" val="4255931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18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5"/>
            <a:ext cx="3200400" cy="1489587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Mix Designs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275014" y="265725"/>
          <a:ext cx="7299570" cy="5799795"/>
        </p:xfrm>
        <a:graphic>
          <a:graphicData uri="http://schemas.openxmlformats.org/drawingml/2006/table">
            <a:tbl>
              <a:tblPr/>
              <a:tblGrid>
                <a:gridCol w="338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7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 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Foamed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MnROAD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1.5" 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58S-28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 ADDED,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Voids @ Opt,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Dens @ Opt,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Marshall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Opt, </a:t>
                      </a:r>
                      <a:r>
                        <a:rPr lang="en-US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874519"/>
                  </a:ext>
                </a:extLst>
              </a:tr>
              <a:tr h="5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Ret. Stability @ Opt,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756379"/>
                  </a:ext>
                </a:extLst>
              </a:tr>
              <a:tr h="5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Raveling,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834564"/>
                  </a:ext>
                </a:extLst>
              </a:tr>
              <a:tr h="5951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Crack Temp, °C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024133"/>
                  </a:ext>
                </a:extLst>
              </a:tr>
              <a:tr h="512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IDT @ CC Temp,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psi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8662"/>
            <a:ext cx="3507698" cy="42665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Developed at AET in Summer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Exceeded low temp </a:t>
            </a:r>
            <a:r>
              <a:rPr lang="en-US" sz="2400" dirty="0" err="1"/>
              <a:t>req</a:t>
            </a:r>
            <a:r>
              <a:rPr lang="en-US" sz="2400" dirty="0"/>
              <a:t> of -21.4°C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Exceeded dry stability of 1250 </a:t>
            </a:r>
            <a:r>
              <a:rPr lang="en-US" sz="2400" dirty="0" err="1"/>
              <a:t>lb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While no MnDOT requirement for raveling, foamed mixes did not meet target of 2.0%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969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162372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2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400" cy="1367176"/>
          </a:xfrm>
        </p:spPr>
        <p:txBody>
          <a:bodyPr>
            <a:normAutofit/>
          </a:bodyPr>
          <a:lstStyle/>
          <a:p>
            <a:r>
              <a:rPr lang="en-US" dirty="0"/>
              <a:t>What is CCPR?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282832" y="710048"/>
            <a:ext cx="7283938" cy="191592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CIR methods with stockpiled 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Add binder as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Pave as usual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3865038"/>
            <a:ext cx="3200400" cy="829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CCPR vs CIR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282832" y="3464971"/>
            <a:ext cx="7283938" cy="1915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Avoids possible concerns about in-place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Stockpiling with fractionating allows for the development of a consistent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Additional costs of CCPR for storing, processing, </a:t>
            </a:r>
            <a:r>
              <a:rPr lang="en-US" sz="2800" dirty="0" err="1">
                <a:solidFill>
                  <a:schemeClr val="tx1"/>
                </a:solidFill>
              </a:rPr>
              <a:t>etc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4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756293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3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400" cy="1367176"/>
          </a:xfrm>
        </p:spPr>
        <p:txBody>
          <a:bodyPr>
            <a:normAutofit/>
          </a:bodyPr>
          <a:lstStyle/>
          <a:p>
            <a:r>
              <a:rPr lang="en-US" dirty="0"/>
              <a:t>Survey and Lit Review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282832" y="239151"/>
            <a:ext cx="7283938" cy="5481711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Recent NCAT/Virginia DOT study is known well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Most states have limited experience with CCPR – initial respondents discuss in terms of CIR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Extensive experience with CCPR on the West Coast dating back to 1970s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Survey is reaching out to states, municipalities, and contractors out west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Respondents have pointed out difficulties of cost comparison – literature reinforces these difficulties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More to follow as survey completes and tech briefs are produced</a:t>
            </a:r>
          </a:p>
        </p:txBody>
      </p:sp>
    </p:spTree>
    <p:extLst>
      <p:ext uri="{BB962C8B-B14F-4D97-AF65-F5344CB8AC3E}">
        <p14:creationId xmlns:p14="http://schemas.microsoft.com/office/powerpoint/2010/main" val="67296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235322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4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400" cy="1367176"/>
          </a:xfrm>
        </p:spPr>
        <p:txBody>
          <a:bodyPr>
            <a:normAutofit/>
          </a:bodyPr>
          <a:lstStyle/>
          <a:p>
            <a:r>
              <a:rPr lang="en-US" dirty="0" err="1"/>
              <a:t>MnROAD</a:t>
            </a:r>
            <a:r>
              <a:rPr lang="en-US" dirty="0"/>
              <a:t> field sections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8662"/>
            <a:ext cx="3507698" cy="42665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Single-source 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Constructed Fall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3.5” CCPR lift after compaction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Placed on 12” Class 6, clay/loam subgrade</a:t>
            </a:r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294829"/>
              </p:ext>
            </p:extLst>
          </p:nvPr>
        </p:nvGraphicFramePr>
        <p:xfrm>
          <a:off x="4268957" y="3662292"/>
          <a:ext cx="5937935" cy="216798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25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9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5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BINDER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LTC req.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 chip seal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FA-3/FA-2.5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Emulsion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(58S-28)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CIR-EE (H)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-21.4°C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 chip seal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FA-3/FA-2.5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Foam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(58S-28)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58S-28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-21.4°C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1.5” HMA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SPWEB340C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Foam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(XX-34)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52-34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-21.4°C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6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1.5” HMA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SPWEB340C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Emulsion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(XX-34)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CIR-TEC M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-21.4°C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 b="20847"/>
          <a:stretch/>
        </p:blipFill>
        <p:spPr>
          <a:xfrm>
            <a:off x="4268957" y="257907"/>
            <a:ext cx="5492458" cy="3276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00267" y="2465337"/>
            <a:ext cx="5572369" cy="115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18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60686" y="2137942"/>
            <a:ext cx="6611367" cy="3213859"/>
            <a:chOff x="4965560" y="2223911"/>
            <a:chExt cx="6611367" cy="32138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8" b="11428"/>
            <a:stretch/>
          </p:blipFill>
          <p:spPr>
            <a:xfrm>
              <a:off x="4965560" y="2223911"/>
              <a:ext cx="6611367" cy="32138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211902" y="4514440"/>
              <a:ext cx="33650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 2018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233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Foamed 58S-28, Double Chip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399" cy="981710"/>
          </a:xfrm>
        </p:spPr>
        <p:txBody>
          <a:bodyPr>
            <a:normAutofit/>
          </a:bodyPr>
          <a:lstStyle/>
          <a:p>
            <a:r>
              <a:rPr lang="en-US" dirty="0" err="1"/>
              <a:t>MnROAD</a:t>
            </a:r>
            <a:r>
              <a:rPr lang="en-US" dirty="0"/>
              <a:t> Performance: Cell 233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313" y="6466834"/>
          <a:ext cx="1206354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4156165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4021183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Pavement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600" smtClean="0"/>
                        <a:t>5</a:t>
                      </a:fld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251859" y="1471271"/>
            <a:ext cx="3001718" cy="3393103"/>
            <a:chOff x="1783080" y="1675336"/>
            <a:chExt cx="3001718" cy="33931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4" t="15696" r="22733" b="18328"/>
            <a:stretch/>
          </p:blipFill>
          <p:spPr>
            <a:xfrm rot="5400000">
              <a:off x="1587387" y="1871029"/>
              <a:ext cx="3393103" cy="300171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3343378" y="4699107"/>
              <a:ext cx="1441420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610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399" cy="981710"/>
          </a:xfrm>
        </p:spPr>
        <p:txBody>
          <a:bodyPr>
            <a:normAutofit/>
          </a:bodyPr>
          <a:lstStyle/>
          <a:p>
            <a:r>
              <a:rPr lang="en-US" dirty="0"/>
              <a:t>Rutting, Cells 133 &amp; 233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313" y="6466834"/>
          <a:ext cx="1206354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4156165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4021183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Pavement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600" smtClean="0"/>
                        <a:t>6</a:t>
                      </a:fld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B02E23FA-E725-4A0B-8BF1-DF888859B710}"/>
              </a:ext>
            </a:extLst>
          </p:cNvPr>
          <p:cNvGrpSpPr/>
          <p:nvPr/>
        </p:nvGrpSpPr>
        <p:grpSpPr>
          <a:xfrm>
            <a:off x="1787915" y="1427785"/>
            <a:ext cx="8616169" cy="4002429"/>
            <a:chOff x="1787915" y="1427785"/>
            <a:chExt cx="8616169" cy="40024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9AB18C-328B-40A7-9FAA-A8E03FC62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38" b="45023"/>
            <a:stretch/>
          </p:blipFill>
          <p:spPr>
            <a:xfrm>
              <a:off x="1787915" y="1427785"/>
              <a:ext cx="8616169" cy="40024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6AF535-34A7-42CB-BE64-4937454E11DC}"/>
                </a:ext>
              </a:extLst>
            </p:cNvPr>
            <p:cNvSpPr txBox="1"/>
            <p:nvPr/>
          </p:nvSpPr>
          <p:spPr>
            <a:xfrm>
              <a:off x="7705908" y="4498174"/>
              <a:ext cx="2698176" cy="92333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 2018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Cells 133, 233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Double Chip (F28, E28)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21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399" cy="981710"/>
          </a:xfrm>
        </p:spPr>
        <p:txBody>
          <a:bodyPr>
            <a:normAutofit/>
          </a:bodyPr>
          <a:lstStyle/>
          <a:p>
            <a:r>
              <a:rPr lang="en-US" dirty="0"/>
              <a:t>Transverse Cracking, Cell 133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313" y="6466834"/>
          <a:ext cx="1206354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4156165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4021183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Pavement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600" smtClean="0"/>
                        <a:t>7</a:t>
                      </a:fld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56918" y="1807926"/>
            <a:ext cx="10398761" cy="3226300"/>
            <a:chOff x="675638" y="1594566"/>
            <a:chExt cx="10398761" cy="32263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4" b="50000"/>
            <a:stretch/>
          </p:blipFill>
          <p:spPr>
            <a:xfrm>
              <a:off x="675638" y="1594566"/>
              <a:ext cx="10398761" cy="32263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478542" y="3897536"/>
              <a:ext cx="35958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2018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133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Emulsion 58S-28, Double Chip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75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399" cy="981710"/>
          </a:xfrm>
        </p:spPr>
        <p:txBody>
          <a:bodyPr>
            <a:normAutofit/>
          </a:bodyPr>
          <a:lstStyle/>
          <a:p>
            <a:r>
              <a:rPr lang="en-US" dirty="0" err="1"/>
              <a:t>MnROAD</a:t>
            </a:r>
            <a:r>
              <a:rPr lang="en-US" dirty="0"/>
              <a:t> CCPR: Roughness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5313" y="6466834"/>
          <a:ext cx="12063549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4156165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4021183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5/22/2019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Pavement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600" smtClean="0"/>
                        <a:t>8</a:t>
                      </a:fld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C8D92C7-7DAB-44DE-ABC4-B30747284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698" y="4764459"/>
            <a:ext cx="3055561" cy="1316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D3C613-8E9A-4E9A-A983-4989C1597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57" y="1435196"/>
            <a:ext cx="10034886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3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341427"/>
              </p:ext>
            </p:extLst>
          </p:nvPr>
        </p:nvGraphicFramePr>
        <p:xfrm>
          <a:off x="0" y="6521018"/>
          <a:ext cx="4003767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081">
                  <a:extLst>
                    <a:ext uri="{9D8B030D-6E8A-4147-A177-3AD203B41FA5}">
                      <a16:colId xmlns:a16="http://schemas.microsoft.com/office/drawing/2014/main" val="4173615386"/>
                    </a:ext>
                  </a:extLst>
                </a:gridCol>
                <a:gridCol w="2051926">
                  <a:extLst>
                    <a:ext uri="{9D8B030D-6E8A-4147-A177-3AD203B41FA5}">
                      <a16:colId xmlns:a16="http://schemas.microsoft.com/office/drawing/2014/main" val="2182649283"/>
                    </a:ext>
                  </a:extLst>
                </a:gridCol>
                <a:gridCol w="902760">
                  <a:extLst>
                    <a:ext uri="{9D8B030D-6E8A-4147-A177-3AD203B41FA5}">
                      <a16:colId xmlns:a16="http://schemas.microsoft.com/office/drawing/2014/main" val="425906695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400" dirty="0"/>
                        <a:t>5/23/2019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NRRA</a:t>
                      </a:r>
                      <a:r>
                        <a:rPr lang="en-US" sz="1400" baseline="0" dirty="0"/>
                        <a:t> Workshop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fld id="{412A9EFE-215F-4682-A5A6-F5184D4C404B}" type="slidenum">
                        <a:rPr lang="en-US" sz="1400" smtClean="0"/>
                        <a:t>9</a:t>
                      </a:fld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68481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4355"/>
            <a:ext cx="3200400" cy="1489587"/>
          </a:xfrm>
        </p:spPr>
        <p:txBody>
          <a:bodyPr>
            <a:normAutofit/>
          </a:bodyPr>
          <a:lstStyle/>
          <a:p>
            <a:r>
              <a:rPr lang="en-US" dirty="0"/>
              <a:t>Lab Testing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94359"/>
            <a:ext cx="3200400" cy="14443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19CC9-5105-4DAA-9F44-5AD5FEC1F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6" b="6052"/>
          <a:stretch/>
        </p:blipFill>
        <p:spPr>
          <a:xfrm>
            <a:off x="5634111" y="184355"/>
            <a:ext cx="5125329" cy="2787391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A7F6BC5-8940-497D-8F5D-504516CA116F}"/>
              </a:ext>
            </a:extLst>
          </p:cNvPr>
          <p:cNvSpPr txBox="1">
            <a:spLocks/>
          </p:cNvSpPr>
          <p:nvPr/>
        </p:nvSpPr>
        <p:spPr>
          <a:xfrm>
            <a:off x="4280486" y="3080825"/>
            <a:ext cx="7283938" cy="2904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Special emphasis on low temperature performance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</a:rPr>
              <a:t>DCT and SCB @ -18 C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Indirect tension (IDT) AASHTO T 322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Hamburg wheel tracking AASHTO T 324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Dynamic modulus (E*) using SPT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0DDE04-9497-4CB0-B4AB-D2BFEDFC4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3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7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2F1494"/>
      </a:accent1>
      <a:accent2>
        <a:srgbClr val="7F7F7F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2017 AET Presentation Template.potx" id="{9A53F584-4316-40AD-91EE-07B177BE3424}" vid="{244BD030-F677-4F4A-9120-FEB829B06A4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rrently_x0020_Available xmlns="81e15479-e3a0-44bf-98df-4c2bd871e9d2">false</Currently_x0020_Available>
    <Material_x0020_Subject xmlns="81e15479-e3a0-44bf-98df-4c2bd871e9d2" xsi:nil="true"/>
    <Material_x0020_Category xmlns="81e15479-e3a0-44bf-98df-4c2bd871e9d2" xsi:nil="true"/>
    <_dlc_DocId xmlns="9683c22c-deac-46d9-aeb6-b39e6dc7e252">M7MF62MMZZ7P-156-317</_dlc_DocId>
    <_dlc_DocIdUrl xmlns="9683c22c-deac-46d9-aeb6-b39e6dc7e252">
      <Url>https://www.acsess.info/marketing/_layouts/15/DocIdRedir.aspx?ID=M7MF62MMZZ7P-156-317</Url>
      <Description>M7MF62MMZZ7P-156-317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BD9EE40C816C42A56E8E70C210C91E" ma:contentTypeVersion="3" ma:contentTypeDescription="Create a new document." ma:contentTypeScope="" ma:versionID="e098d2870289106cff054b0d595bd4c5">
  <xsd:schema xmlns:xsd="http://www.w3.org/2001/XMLSchema" xmlns:xs="http://www.w3.org/2001/XMLSchema" xmlns:p="http://schemas.microsoft.com/office/2006/metadata/properties" xmlns:ns2="9683c22c-deac-46d9-aeb6-b39e6dc7e252" xmlns:ns3="81e15479-e3a0-44bf-98df-4c2bd871e9d2" targetNamespace="http://schemas.microsoft.com/office/2006/metadata/properties" ma:root="true" ma:fieldsID="86a98164beb0f18be86fe92a351fe063" ns2:_="" ns3:_="">
    <xsd:import namespace="9683c22c-deac-46d9-aeb6-b39e6dc7e252"/>
    <xsd:import namespace="81e15479-e3a0-44bf-98df-4c2bd871e9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urrently_x0020_Available" minOccurs="0"/>
                <xsd:element ref="ns3:Material_x0020_Category" minOccurs="0"/>
                <xsd:element ref="ns3:Material_x0020_Subje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3c22c-deac-46d9-aeb6-b39e6dc7e25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15479-e3a0-44bf-98df-4c2bd871e9d2" elementFormDefault="qualified">
    <xsd:import namespace="http://schemas.microsoft.com/office/2006/documentManagement/types"/>
    <xsd:import namespace="http://schemas.microsoft.com/office/infopath/2007/PartnerControls"/>
    <xsd:element name="Currently_x0020_Available" ma:index="11" nillable="true" ma:displayName="Currently Available" ma:default="0" ma:internalName="Currently_x0020_Available">
      <xsd:simpleType>
        <xsd:restriction base="dms:Boolean"/>
      </xsd:simpleType>
    </xsd:element>
    <xsd:element name="Material_x0020_Category" ma:index="12" nillable="true" ma:displayName="Material Category" ma:format="Dropdown" ma:internalName="Material_x0020_Category">
      <xsd:simpleType>
        <xsd:restriction base="dms:Choice">
          <xsd:enumeration value="American Edge Newsletters"/>
          <xsd:enumeration value="Articles"/>
          <xsd:enumeration value="White Papers"/>
          <xsd:enumeration value="Brochures"/>
          <xsd:enumeration value="Flat Sheets"/>
          <xsd:enumeration value="Presentation Templates"/>
          <xsd:enumeration value="SOQ"/>
          <xsd:enumeration value="Training Materials"/>
        </xsd:restriction>
      </xsd:simpleType>
    </xsd:element>
    <xsd:element name="Material_x0020_Subject" ma:index="13" nillable="true" ma:displayName="Material Subject" ma:format="Dropdown" ma:internalName="Material_x0020_Subject">
      <xsd:simpleType>
        <xsd:restriction base="dms:Choice">
          <xsd:enumeration value="Aggregate"/>
          <xsd:enumeration value="Emissions"/>
          <xsd:enumeration value="Petrography"/>
          <xsd:enumeration value="Wind Energy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37A441-11AE-4F11-9F6A-FBE8553E1DAD}">
  <ds:schemaRefs>
    <ds:schemaRef ds:uri="http://purl.org/dc/terms/"/>
    <ds:schemaRef ds:uri="http://schemas.microsoft.com/office/2006/documentManagement/types"/>
    <ds:schemaRef ds:uri="9683c22c-deac-46d9-aeb6-b39e6dc7e252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1e15479-e3a0-44bf-98df-4c2bd871e9d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90382E7-53BA-4364-81A6-AAE043363C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A7505F-A29C-43C4-8B01-2B88E7DE71E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302EE10-43AB-4D63-8723-9CD962DB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83c22c-deac-46d9-aeb6-b39e6dc7e252"/>
    <ds:schemaRef ds:uri="81e15479-e3a0-44bf-98df-4c2bd871e9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TRB_18_00071_Tompkins</Template>
  <TotalTime>3068</TotalTime>
  <Words>772</Words>
  <Application>Microsoft Office PowerPoint</Application>
  <PresentationFormat>Widescreen</PresentationFormat>
  <Paragraphs>265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Wingdings</vt:lpstr>
      <vt:lpstr>Retrospect</vt:lpstr>
      <vt:lpstr>1_Office Theme</vt:lpstr>
      <vt:lpstr>2019 Pavement Workshop May 21-23, 2019</vt:lpstr>
      <vt:lpstr>What is CCPR?</vt:lpstr>
      <vt:lpstr>Survey and Lit Review</vt:lpstr>
      <vt:lpstr>MnROAD field sections</vt:lpstr>
      <vt:lpstr>MnROAD Performance: Cell 233</vt:lpstr>
      <vt:lpstr>Rutting, Cells 133 &amp; 233</vt:lpstr>
      <vt:lpstr>Transverse Cracking, Cell 133</vt:lpstr>
      <vt:lpstr>MnROAD CCPR: Roughness</vt:lpstr>
      <vt:lpstr>Lab Testing</vt:lpstr>
      <vt:lpstr>Indirect tension (T 322)</vt:lpstr>
      <vt:lpstr>Hamburg Wheel Tracking</vt:lpstr>
      <vt:lpstr>Dynamic modulus</vt:lpstr>
      <vt:lpstr>Disk-Shaped Compact  Tension</vt:lpstr>
      <vt:lpstr>Semi-Circular Bending @ -18°C</vt:lpstr>
      <vt:lpstr>Research products &amp; timeline</vt:lpstr>
      <vt:lpstr>PowerPoint Presentation</vt:lpstr>
      <vt:lpstr> Mix Designs</vt:lpstr>
      <vt:lpstr> Mix Designs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Stripping under chip sealed pavements in Minnesota</dc:title>
  <dc:creator>Tompkins, Derek</dc:creator>
  <cp:lastModifiedBy>Tompkins, Derek</cp:lastModifiedBy>
  <cp:revision>242</cp:revision>
  <dcterms:created xsi:type="dcterms:W3CDTF">2018-01-02T21:21:34Z</dcterms:created>
  <dcterms:modified xsi:type="dcterms:W3CDTF">2019-05-22T02:41:16Z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0x0101005CBD9EE40C816C42A56E8E70C210C91E</vt:lpwstr>
  </property>
  <property fmtid="{D5CDD505-2E9C-101B-9397-08002B2CF9AE}" pid="3" name="_dlc_DocIdItemGuid">
    <vt:lpwstr>6d7f8d93-411e-49db-acb8-4ad20ee492d5</vt:lpwstr>
  </property>
</Properties>
</file>