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62"/>
  </p:notesMasterIdLst>
  <p:handoutMasterIdLst>
    <p:handoutMasterId r:id="rId63"/>
  </p:handoutMasterIdLst>
  <p:sldIdLst>
    <p:sldId id="312" r:id="rId2"/>
    <p:sldId id="316" r:id="rId3"/>
    <p:sldId id="320" r:id="rId4"/>
    <p:sldId id="340" r:id="rId5"/>
    <p:sldId id="341" r:id="rId6"/>
    <p:sldId id="338" r:id="rId7"/>
    <p:sldId id="326" r:id="rId8"/>
    <p:sldId id="325" r:id="rId9"/>
    <p:sldId id="327" r:id="rId10"/>
    <p:sldId id="328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336" r:id="rId19"/>
    <p:sldId id="337" r:id="rId20"/>
    <p:sldId id="321" r:id="rId21"/>
    <p:sldId id="322" r:id="rId22"/>
    <p:sldId id="323" r:id="rId23"/>
    <p:sldId id="324" r:id="rId24"/>
    <p:sldId id="317" r:id="rId25"/>
    <p:sldId id="259" r:id="rId26"/>
    <p:sldId id="302" r:id="rId27"/>
    <p:sldId id="305" r:id="rId28"/>
    <p:sldId id="257" r:id="rId29"/>
    <p:sldId id="258" r:id="rId30"/>
    <p:sldId id="307" r:id="rId31"/>
    <p:sldId id="308" r:id="rId32"/>
    <p:sldId id="261" r:id="rId33"/>
    <p:sldId id="263" r:id="rId34"/>
    <p:sldId id="262" r:id="rId35"/>
    <p:sldId id="272" r:id="rId36"/>
    <p:sldId id="270" r:id="rId37"/>
    <p:sldId id="271" r:id="rId38"/>
    <p:sldId id="269" r:id="rId39"/>
    <p:sldId id="296" r:id="rId40"/>
    <p:sldId id="294" r:id="rId41"/>
    <p:sldId id="286" r:id="rId42"/>
    <p:sldId id="274" r:id="rId43"/>
    <p:sldId id="297" r:id="rId44"/>
    <p:sldId id="275" r:id="rId45"/>
    <p:sldId id="284" r:id="rId46"/>
    <p:sldId id="285" r:id="rId47"/>
    <p:sldId id="276" r:id="rId48"/>
    <p:sldId id="298" r:id="rId49"/>
    <p:sldId id="287" r:id="rId50"/>
    <p:sldId id="280" r:id="rId51"/>
    <p:sldId id="279" r:id="rId52"/>
    <p:sldId id="288" r:id="rId53"/>
    <p:sldId id="289" r:id="rId54"/>
    <p:sldId id="283" r:id="rId55"/>
    <p:sldId id="277" r:id="rId56"/>
    <p:sldId id="313" r:id="rId57"/>
    <p:sldId id="314" r:id="rId58"/>
    <p:sldId id="315" r:id="rId59"/>
    <p:sldId id="304" r:id="rId60"/>
    <p:sldId id="339" r:id="rId6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006699"/>
    <a:srgbClr val="006600"/>
    <a:srgbClr val="996633"/>
    <a:srgbClr val="FF66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01395-776B-4056-994C-9C166BC2BBD2}" type="datetimeFigureOut">
              <a:rPr lang="en-US" smtClean="0"/>
              <a:t>5/21/2019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675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46A1E8-A5F1-4544-8B38-48456FB5CD3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8052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14921B-C48D-43C8-887F-0AC810EBA34A}" type="datetimeFigureOut">
              <a:rPr lang="en-US" smtClean="0"/>
              <a:t>5/21/2019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8EA253-03A4-47A2-876B-BBDF560285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555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57325" y="1181100"/>
            <a:ext cx="4251325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C9D88-D561-4A4C-B826-761CB7D1D67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911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2AD4-B488-4BC8-A2E9-A07DC8FB61A8}" type="datetimeFigureOut">
              <a:rPr lang="en-US" smtClean="0"/>
              <a:t>5/21/2019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8A32E1-C5DE-434F-9A04-4E243BD059F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2AD4-B488-4BC8-A2E9-A07DC8FB61A8}" type="datetimeFigureOut">
              <a:rPr lang="en-US" smtClean="0"/>
              <a:t>5/21/2019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A32E1-C5DE-434F-9A04-4E243BD059F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2AD4-B488-4BC8-A2E9-A07DC8FB61A8}" type="datetimeFigureOut">
              <a:rPr lang="en-US" smtClean="0"/>
              <a:t>5/21/2019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A32E1-C5DE-434F-9A04-4E243BD059F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2AD4-B488-4BC8-A2E9-A07DC8FB61A8}" type="datetimeFigureOut">
              <a:rPr lang="en-US" smtClean="0"/>
              <a:t>5/21/2019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8A32E1-C5DE-434F-9A04-4E243BD059F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2AD4-B488-4BC8-A2E9-A07DC8FB61A8}" type="datetimeFigureOut">
              <a:rPr lang="en-US" smtClean="0"/>
              <a:t>5/21/2019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8A32E1-C5DE-434F-9A04-4E243BD059F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2AD4-B488-4BC8-A2E9-A07DC8FB61A8}" type="datetimeFigureOut">
              <a:rPr lang="en-US" smtClean="0"/>
              <a:t>5/21/2019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8A32E1-C5DE-434F-9A04-4E243BD059F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2AD4-B488-4BC8-A2E9-A07DC8FB61A8}" type="datetimeFigureOut">
              <a:rPr lang="en-US" smtClean="0"/>
              <a:t>5/21/2019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8A32E1-C5DE-434F-9A04-4E243BD059F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2AD4-B488-4BC8-A2E9-A07DC8FB61A8}" type="datetimeFigureOut">
              <a:rPr lang="en-US" smtClean="0"/>
              <a:t>5/21/2019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8A32E1-C5DE-434F-9A04-4E243BD059F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2AD4-B488-4BC8-A2E9-A07DC8FB61A8}" type="datetimeFigureOut">
              <a:rPr lang="en-US" smtClean="0"/>
              <a:t>5/21/2019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8A32E1-C5DE-434F-9A04-4E243BD059F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2AD4-B488-4BC8-A2E9-A07DC8FB61A8}" type="datetimeFigureOut">
              <a:rPr lang="en-US" smtClean="0"/>
              <a:t>5/21/2019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8A32E1-C5DE-434F-9A04-4E243BD059F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2AD4-B488-4BC8-A2E9-A07DC8FB61A8}" type="datetimeFigureOut">
              <a:rPr lang="en-US" smtClean="0"/>
              <a:t>5/21/2019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08A32E1-C5DE-434F-9A04-4E243BD059F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5DA2AD4-B488-4BC8-A2E9-A07DC8FB61A8}" type="datetimeFigureOut">
              <a:rPr lang="en-US" smtClean="0"/>
              <a:t>5/21/2019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708A32E1-C5DE-434F-9A04-4E243BD059FD}" type="slidenum">
              <a:rPr lang="en-US" smtClean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google.com/url?sa=i&amp;rct=j&amp;q=&amp;esrc=s&amp;source=images&amp;cd=&amp;ved=2ahUKEwjd_Y_JvqjiAhVM-qwKHcYtAmQQjRx6BAgBEAU&amp;url=https://clipartix.com/checklist-clipart-image-55746/&amp;psig=AOvVaw3hRUAwL6sjkHsPo1SWJOYI&amp;ust=1558386029166444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google.com/url?sa=i&amp;rct=j&amp;q=&amp;esrc=s&amp;source=images&amp;cd=&amp;ved=2ahUKEwiFxYLzsI_iAhVIm-AKHaf8CCcQjRx6BAgBEAU&amp;url=https://www.facebook.com/AASHTOspeaks/photos/the-aashtoware-pavement-december-newsletter-is-now-available-check-out-the-produ/10156375640456749/&amp;psig=AOvVaw3f3MeOdaCJhCMVR-8EaJl8&amp;ust=155752333930878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hyperlink" Target="http://www.google.com/url?sa=i&amp;rct=j&amp;q=&amp;esrc=s&amp;source=images&amp;cd=&amp;cad=rja&amp;uact=8&amp;ved=2ahUKEwia8Yzfso_iAhXrTN8KHdU6DkUQjRx6BAgBEAU&amp;url=http://www.acpa.org/tag/sps-2/&amp;psig=AOvVaw1EGwS6epTWGeFE0wqfDSH_&amp;ust=1557523867937372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rct=j&amp;q=&amp;esrc=s&amp;source=images&amp;cd=&amp;cad=rja&amp;uact=8&amp;ved=2ahUKEwj_oNm2wcLeAhUPjoMKHTaJDHMQjRx6BAgBEAU&amp;url=https://brand.mst.edu/guidelines/identity/&amp;psig=AOvVaw270n7dKzyYYOsr1D78f3Vq&amp;ust=1541687976765565" TargetMode="External"/><Relationship Id="rId13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0.png"/><Relationship Id="rId12" Type="http://schemas.openxmlformats.org/officeDocument/2006/relationships/hyperlink" Target="https://www.google.com/url?sa=i&amp;rct=j&amp;q=&amp;esrc=s&amp;source=images&amp;cd=&amp;cad=rja&amp;uact=8&amp;ved=2ahUKEwj4vIq_wsLeAhVC8IMKHQb-DggQjRx6BAgBEAU&amp;url=https://www.dot.state.mn.us/mnroad/nrra/index.html&amp;psig=AOvVaw1w-d-x6b1XBXFUhlNeZ4J0&amp;ust=1541688225898746" TargetMode="External"/><Relationship Id="rId2" Type="http://schemas.openxmlformats.org/officeDocument/2006/relationships/hyperlink" Target="https://www.google.com/url?sa=i&amp;rct=j&amp;q=&amp;esrc=s&amp;source=images&amp;cd=&amp;cad=rja&amp;uact=8&amp;ved=2ahUKEwjY2KGewMLeAhVk94MKHctIDvcQjRx6BAgBEAU&amp;url=https://vimeo.com/user7570358&amp;psig=AOvVaw1_NtQH4pptBap_JihRmHGa&amp;ust=154168761651299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url?sa=i&amp;rct=j&amp;q=&amp;esrc=s&amp;source=images&amp;cd=&amp;cad=rja&amp;uact=8&amp;ved=2ahUKEwiTvL6WwcLeAhVJpIMKHSEuC8gQjRx6BAgBEAU&amp;url=https://www.euclidchemical.com/&amp;psig=AOvVaw1jisfcHXpkFvKGqjTIxfow&amp;ust=1541687913168596" TargetMode="External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5" Type="http://schemas.openxmlformats.org/officeDocument/2006/relationships/image" Target="../media/image34.jpeg"/><Relationship Id="rId10" Type="http://schemas.openxmlformats.org/officeDocument/2006/relationships/hyperlink" Target="http://www.google.com/url?sa=i&amp;rct=j&amp;q=&amp;esrc=s&amp;source=images&amp;cd=&amp;cad=rja&amp;uact=8&amp;ved=2ahUKEwjcj436wcLeAhVupIMKHdUMCqEQjRx6BAgBEAU&amp;url=http://www.dot.state.mn.us/&amp;psig=AOvVaw3ifCqUmB0uUTXmyEFlgoR6&amp;ust=1541688044923167" TargetMode="External"/><Relationship Id="rId4" Type="http://schemas.openxmlformats.org/officeDocument/2006/relationships/hyperlink" Target="http://www.google.com/url?sa=i&amp;rct=j&amp;q=&amp;esrc=s&amp;source=images&amp;cd=&amp;cad=rja&amp;uact=8&amp;ved=2ahUKEwjkuY3XwMLeAhVp9YMKHcT1BCMQjRx6BAgBEAU&amp;url=http://www.andalereadymix.com/&amp;psig=AOvVaw19WWb9q97MfzRBBDs4axSU&amp;ust=1541687771477216" TargetMode="External"/><Relationship Id="rId9" Type="http://schemas.openxmlformats.org/officeDocument/2006/relationships/image" Target="../media/image31.png"/><Relationship Id="rId14" Type="http://schemas.openxmlformats.org/officeDocument/2006/relationships/hyperlink" Target="http://www.google.com/url?sa=i&amp;rct=j&amp;q=&amp;esrc=s&amp;source=images&amp;cd=&amp;cad=rja&amp;uact=8&amp;ved=2ahUKEwjTjt3pwsLeAhVoxoMKHfOsBH8QjRx6BAgBEAU&amp;url=http://osagenews.org/en/article/2018/02/08/missouri-department-transportation-offering-two-paid-summer-archaeology-internships/&amp;psig=AOvVaw2RuwgVmXYKb8otB6guvWmx&amp;ust=1541688350496623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google.com/url?sa=i&amp;rct=j&amp;q=&amp;esrc=s&amp;source=images&amp;cd=&amp;cad=rja&amp;uact=8&amp;ved=2ahUKEwiIte7Vm63gAhWuwFkKHSQNAuMQjRx6BAgBEAU&amp;url=http://myersconcrete.com/roller-compacted-concrete/&amp;psig=AOvVaw2PxX2PCJrcO_B2lQdgGf5S&amp;ust=1549752310773186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www.google.com/url?sa=i&amp;rct=j&amp;q=&amp;esrc=s&amp;source=images&amp;cd=&amp;cad=rja&amp;uact=8&amp;ved=2ahUKEwj-lOfCnK3gAhVS1qwKHd0JCVoQjRx6BAgBEAU&amp;url=https://www.ndltap.org/resources/nrra/&amp;psig=AOvVaw1Smyy8J9GfXdjYM2wSM6yS&amp;ust=1549752473228909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BmvmC8bjgAhWEoYMKHf4rDYwQjRx6BAgBEAU&amp;url=https://www.clipartmax.com/middle/m2i8A0A0N4d3H7i8_north-south-east-west-symbol/&amp;psig=AOvVaw2nIMaUbCWa1NZh6K80lMhn&amp;ust=1550153159276018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hyperlink" Target="https://www.google.com/url?sa=i&amp;rct=j&amp;q=&amp;esrc=s&amp;source=images&amp;cd=&amp;cad=rja&amp;uact=8&amp;ved=2ahUKEwjjt-rM8bjgAhWW3oMKHQvqC5YQjRx6BAgBEAU&amp;url=https://www.123rf.com/photo_58894279_stock-vector-compass-with-north-south-east-west.html&amp;psig=AOvVaw16pePsgDqKp_V2haZ7pAWT&amp;ust=1550153353948828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BmvmC8bjgAhWEoYMKHf4rDYwQjRx6BAgBEAU&amp;url=https://www.clipartmax.com/middle/m2i8A0A0N4d3H7i8_north-south-east-west-symbol/&amp;psig=AOvVaw2nIMaUbCWa1NZh6K80lMhn&amp;ust=1550153159276018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hyperlink" Target="https://www.google.com/url?sa=i&amp;rct=j&amp;q=&amp;esrc=s&amp;source=images&amp;cd=&amp;cad=rja&amp;uact=8&amp;ved=2ahUKEwjjt-rM8bjgAhWW3oMKHQvqC5YQjRx6BAgBEAU&amp;url=https://www.123rf.com/photo_58894279_stock-vector-compass-with-north-south-east-west.html&amp;psig=AOvVaw16pePsgDqKp_V2haZ7pAWT&amp;ust=1550153353948828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google.com/url?sa=i&amp;rct=j&amp;q=&amp;esrc=s&amp;source=images&amp;cd=&amp;cad=rja&amp;uact=8&amp;ved=2ahUKEwjY9I2gv6jiAhVFI6wKHbeSAEUQjRx6BAgBEAU&amp;url=https://www.123rf.com/clipart-vector/short_term.html&amp;psig=AOvVaw0j9doRG_gzCAdVRgWo9oWg&amp;ust=1558386138629060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google.com/url?sa=i&amp;rct=j&amp;q=&amp;esrc=s&amp;source=images&amp;cd=&amp;cad=rja&amp;uact=8&amp;ved=2ahUKEwiEx_zW-LjgAhVF0oMKHXDhAiYQjRx6BAgBEAU&amp;url=https://holisticmanagement.org/fsa-approved-borrow-training-courses/&amp;psig=AOvVaw3z-uKujkThyETGCHB0i7H8&amp;ust=1550154788577260" TargetMode="External"/><Relationship Id="rId5" Type="http://schemas.openxmlformats.org/officeDocument/2006/relationships/hyperlink" Target="https://www.google.com/url?sa=i&amp;rct=j&amp;q=&amp;esrc=s&amp;source=images&amp;cd=&amp;ved=2ahUKEwj1__vb97jgAhURiIMKHbmDB78QjRx6BAgBEAU&amp;url=https://www.clipartmax.com/middle/m2i8A0d3A0N4A0b1_approval-approved-certified-check-good-big-green-check-mark/&amp;psig=AOvVaw0ckdBe-u0yEAvUJm-zr1P4&amp;ust=1550155050572281" TargetMode="External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0.JPG"/><Relationship Id="rId4" Type="http://schemas.openxmlformats.org/officeDocument/2006/relationships/image" Target="../media/image99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2.jpeg"/><Relationship Id="rId4" Type="http://schemas.openxmlformats.org/officeDocument/2006/relationships/image" Target="../media/image111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6.jpeg"/><Relationship Id="rId4" Type="http://schemas.openxmlformats.org/officeDocument/2006/relationships/image" Target="../media/image115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hyperlink" Target="http://www.google.com/url?sa=i&amp;rct=j&amp;q=&amp;esrc=s&amp;source=images&amp;cd=&amp;cad=rja&amp;uact=8&amp;ved=2ahUKEwiY1Y_ena3gAhUwpoMKHcJiC8gQjRx6BAgBEAU&amp;url=http://telecareaware.com/tag/lessons-learned/&amp;psig=AOvVaw37d6_mK619UrcNWhKlklEB&amp;ust=1549752701969177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google.com/url?sa=i&amp;rct=j&amp;q=&amp;esrc=s&amp;source=images&amp;cd=&amp;cad=rja&amp;uact=8&amp;ved=2ahUKEwjMjduTwKjiAhUEPK0KHbInAjIQjRx6BAgBEAU&amp;url=https://www.gograph.com/vector-clip-art/long-lasting.html&amp;psig=AOvVaw2N0lrPqJuAzcmN_OFi--gW&amp;ust=1558386470778532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2.png"/><Relationship Id="rId18" Type="http://schemas.openxmlformats.org/officeDocument/2006/relationships/image" Target="../media/image137.jpeg"/><Relationship Id="rId26" Type="http://schemas.openxmlformats.org/officeDocument/2006/relationships/image" Target="../media/image145.jpeg"/><Relationship Id="rId39" Type="http://schemas.openxmlformats.org/officeDocument/2006/relationships/image" Target="../media/image158.png"/><Relationship Id="rId21" Type="http://schemas.openxmlformats.org/officeDocument/2006/relationships/image" Target="../media/image140.png"/><Relationship Id="rId34" Type="http://schemas.openxmlformats.org/officeDocument/2006/relationships/image" Target="../media/image153.jpeg"/><Relationship Id="rId42" Type="http://schemas.openxmlformats.org/officeDocument/2006/relationships/image" Target="../media/image161.png"/><Relationship Id="rId47" Type="http://schemas.openxmlformats.org/officeDocument/2006/relationships/image" Target="../media/image166.jpg"/><Relationship Id="rId50" Type="http://schemas.openxmlformats.org/officeDocument/2006/relationships/image" Target="../media/image169.jpg"/><Relationship Id="rId55" Type="http://schemas.openxmlformats.org/officeDocument/2006/relationships/image" Target="../media/image174.png"/><Relationship Id="rId63" Type="http://schemas.openxmlformats.org/officeDocument/2006/relationships/image" Target="../media/image182.png"/><Relationship Id="rId68" Type="http://schemas.openxmlformats.org/officeDocument/2006/relationships/image" Target="../media/image187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5.png"/><Relationship Id="rId29" Type="http://schemas.openxmlformats.org/officeDocument/2006/relationships/image" Target="../media/image14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png"/><Relationship Id="rId11" Type="http://schemas.openxmlformats.org/officeDocument/2006/relationships/image" Target="../media/image130.png"/><Relationship Id="rId24" Type="http://schemas.openxmlformats.org/officeDocument/2006/relationships/image" Target="../media/image143.png"/><Relationship Id="rId32" Type="http://schemas.openxmlformats.org/officeDocument/2006/relationships/image" Target="../media/image151.jpeg"/><Relationship Id="rId37" Type="http://schemas.openxmlformats.org/officeDocument/2006/relationships/image" Target="../media/image156.png"/><Relationship Id="rId40" Type="http://schemas.openxmlformats.org/officeDocument/2006/relationships/image" Target="../media/image159.jpeg"/><Relationship Id="rId45" Type="http://schemas.openxmlformats.org/officeDocument/2006/relationships/image" Target="../media/image164.jpeg"/><Relationship Id="rId53" Type="http://schemas.openxmlformats.org/officeDocument/2006/relationships/image" Target="../media/image172.jpeg"/><Relationship Id="rId58" Type="http://schemas.openxmlformats.org/officeDocument/2006/relationships/image" Target="../media/image177.jpeg"/><Relationship Id="rId66" Type="http://schemas.openxmlformats.org/officeDocument/2006/relationships/image" Target="../media/image185.png"/><Relationship Id="rId5" Type="http://schemas.openxmlformats.org/officeDocument/2006/relationships/image" Target="../media/image124.jpeg"/><Relationship Id="rId15" Type="http://schemas.openxmlformats.org/officeDocument/2006/relationships/image" Target="../media/image134.png"/><Relationship Id="rId23" Type="http://schemas.openxmlformats.org/officeDocument/2006/relationships/image" Target="../media/image142.png"/><Relationship Id="rId28" Type="http://schemas.openxmlformats.org/officeDocument/2006/relationships/image" Target="../media/image147.jpeg"/><Relationship Id="rId36" Type="http://schemas.openxmlformats.org/officeDocument/2006/relationships/image" Target="../media/image155.jpg"/><Relationship Id="rId49" Type="http://schemas.openxmlformats.org/officeDocument/2006/relationships/image" Target="../media/image168.jpeg"/><Relationship Id="rId57" Type="http://schemas.openxmlformats.org/officeDocument/2006/relationships/image" Target="../media/image176.jpeg"/><Relationship Id="rId61" Type="http://schemas.openxmlformats.org/officeDocument/2006/relationships/image" Target="../media/image180.png"/><Relationship Id="rId10" Type="http://schemas.openxmlformats.org/officeDocument/2006/relationships/image" Target="../media/image129.jpeg"/><Relationship Id="rId19" Type="http://schemas.openxmlformats.org/officeDocument/2006/relationships/image" Target="../media/image138.jpg"/><Relationship Id="rId31" Type="http://schemas.openxmlformats.org/officeDocument/2006/relationships/image" Target="../media/image150.png"/><Relationship Id="rId44" Type="http://schemas.openxmlformats.org/officeDocument/2006/relationships/image" Target="../media/image163.jpeg"/><Relationship Id="rId52" Type="http://schemas.openxmlformats.org/officeDocument/2006/relationships/image" Target="../media/image171.jpg"/><Relationship Id="rId60" Type="http://schemas.openxmlformats.org/officeDocument/2006/relationships/image" Target="../media/image179.emf"/><Relationship Id="rId65" Type="http://schemas.openxmlformats.org/officeDocument/2006/relationships/image" Target="../media/image184.png"/><Relationship Id="rId4" Type="http://schemas.openxmlformats.org/officeDocument/2006/relationships/image" Target="../media/image123.jpeg"/><Relationship Id="rId9" Type="http://schemas.openxmlformats.org/officeDocument/2006/relationships/image" Target="../media/image128.jpeg"/><Relationship Id="rId14" Type="http://schemas.openxmlformats.org/officeDocument/2006/relationships/image" Target="../media/image133.png"/><Relationship Id="rId22" Type="http://schemas.openxmlformats.org/officeDocument/2006/relationships/image" Target="../media/image141.jpeg"/><Relationship Id="rId27" Type="http://schemas.openxmlformats.org/officeDocument/2006/relationships/image" Target="../media/image146.jpg"/><Relationship Id="rId30" Type="http://schemas.openxmlformats.org/officeDocument/2006/relationships/image" Target="../media/image149.png"/><Relationship Id="rId35" Type="http://schemas.openxmlformats.org/officeDocument/2006/relationships/image" Target="../media/image154.png"/><Relationship Id="rId43" Type="http://schemas.openxmlformats.org/officeDocument/2006/relationships/image" Target="../media/image162.jpeg"/><Relationship Id="rId48" Type="http://schemas.openxmlformats.org/officeDocument/2006/relationships/image" Target="../media/image167.jpg"/><Relationship Id="rId56" Type="http://schemas.openxmlformats.org/officeDocument/2006/relationships/image" Target="../media/image175.jpg"/><Relationship Id="rId64" Type="http://schemas.openxmlformats.org/officeDocument/2006/relationships/image" Target="../media/image183.png"/><Relationship Id="rId8" Type="http://schemas.openxmlformats.org/officeDocument/2006/relationships/image" Target="../media/image127.jpeg"/><Relationship Id="rId51" Type="http://schemas.openxmlformats.org/officeDocument/2006/relationships/image" Target="../media/image170.jpeg"/><Relationship Id="rId3" Type="http://schemas.openxmlformats.org/officeDocument/2006/relationships/image" Target="../media/image122.jpeg"/><Relationship Id="rId12" Type="http://schemas.openxmlformats.org/officeDocument/2006/relationships/image" Target="../media/image131.png"/><Relationship Id="rId17" Type="http://schemas.openxmlformats.org/officeDocument/2006/relationships/image" Target="../media/image136.png"/><Relationship Id="rId25" Type="http://schemas.openxmlformats.org/officeDocument/2006/relationships/image" Target="../media/image144.jpg"/><Relationship Id="rId33" Type="http://schemas.openxmlformats.org/officeDocument/2006/relationships/image" Target="../media/image152.jpeg"/><Relationship Id="rId38" Type="http://schemas.openxmlformats.org/officeDocument/2006/relationships/image" Target="../media/image157.jpeg"/><Relationship Id="rId46" Type="http://schemas.openxmlformats.org/officeDocument/2006/relationships/image" Target="../media/image165.jpeg"/><Relationship Id="rId59" Type="http://schemas.openxmlformats.org/officeDocument/2006/relationships/image" Target="../media/image178.jpeg"/><Relationship Id="rId67" Type="http://schemas.openxmlformats.org/officeDocument/2006/relationships/image" Target="../media/image186.png"/><Relationship Id="rId20" Type="http://schemas.openxmlformats.org/officeDocument/2006/relationships/image" Target="../media/image139.jpg"/><Relationship Id="rId41" Type="http://schemas.openxmlformats.org/officeDocument/2006/relationships/image" Target="../media/image160.jpg"/><Relationship Id="rId54" Type="http://schemas.openxmlformats.org/officeDocument/2006/relationships/image" Target="../media/image173.jpeg"/><Relationship Id="rId62" Type="http://schemas.openxmlformats.org/officeDocument/2006/relationships/image" Target="../media/image18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9178" y="1905000"/>
            <a:ext cx="5654040" cy="914400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Rigid Team Update</a:t>
            </a:r>
            <a:endParaRPr lang="en-US" sz="44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14800" y="2934325"/>
            <a:ext cx="439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Brett Trautman, P.E.</a:t>
            </a:r>
          </a:p>
          <a:p>
            <a:pPr algn="ctr"/>
            <a:r>
              <a:rPr lang="en-US" sz="2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Laboratory Director</a:t>
            </a:r>
          </a:p>
          <a:p>
            <a:pPr algn="ctr"/>
            <a:r>
              <a:rPr lang="en-US" sz="2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&amp; Materials Div.</a:t>
            </a:r>
          </a:p>
          <a:p>
            <a:pPr algn="ctr"/>
            <a:r>
              <a:rPr lang="en-US" sz="24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Missouri DOT</a:t>
            </a:r>
            <a:endParaRPr lang="en-US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632" y="533400"/>
            <a:ext cx="3014756" cy="150917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64626" y="2133600"/>
            <a:ext cx="3536768" cy="1524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2019 Pavement Workshop</a:t>
            </a:r>
            <a:br>
              <a:rPr lang="en-US" sz="2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May 21-23, 2019</a:t>
            </a:r>
            <a:endParaRPr lang="en-US" sz="2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0009" y="5943600"/>
            <a:ext cx="2996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+ 46 Associate Members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19155"/>
            <a:ext cx="3416774" cy="214998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733800" y="4572000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 No.: 573-751-1036</a:t>
            </a:r>
          </a:p>
          <a:p>
            <a:pPr algn="ctr"/>
            <a:r>
              <a:rPr lang="en-US" sz="2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 Brett.Trautman@modot.mo.gov</a:t>
            </a:r>
          </a:p>
        </p:txBody>
      </p:sp>
    </p:spTree>
    <p:extLst>
      <p:ext uri="{BB962C8B-B14F-4D97-AF65-F5344CB8AC3E}">
        <p14:creationId xmlns:p14="http://schemas.microsoft.com/office/powerpoint/2010/main" val="132918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7543800" cy="9144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FRC Research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304800" y="1066800"/>
            <a:ext cx="8610600" cy="2209800"/>
          </a:xfrm>
        </p:spPr>
        <p:txBody>
          <a:bodyPr>
            <a:normAutofit/>
          </a:bodyPr>
          <a:lstStyle/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Mainline </a:t>
            </a: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Cell #5 (705 &amp; 805)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Evaluating the impact fibers have on fatigue cracking, joint faulting, &amp; panel size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577235"/>
              </p:ext>
            </p:extLst>
          </p:nvPr>
        </p:nvGraphicFramePr>
        <p:xfrm>
          <a:off x="457200" y="3276600"/>
          <a:ext cx="8001000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/>
                <a:gridCol w="2667000"/>
                <a:gridCol w="2667000"/>
              </a:tblGrid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Cell No.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705</a:t>
                      </a:r>
                      <a:endParaRPr lang="en-US" sz="2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805</a:t>
                      </a:r>
                      <a:endParaRPr lang="en-US" sz="2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 ft.</a:t>
                      </a:r>
                      <a:endParaRPr lang="en-US"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 ft.</a:t>
                      </a:r>
                      <a:endParaRPr lang="en-US"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15" y="4724400"/>
            <a:ext cx="8839200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2209800" y="5105400"/>
            <a:ext cx="457200" cy="4572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83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228600"/>
            <a:ext cx="7543800" cy="9144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FRC Research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04800" y="1905000"/>
            <a:ext cx="6400800" cy="4572000"/>
          </a:xfrm>
        </p:spPr>
        <p:txBody>
          <a:bodyPr>
            <a:noAutofit/>
          </a:bodyPr>
          <a:lstStyle/>
          <a:p>
            <a:pPr lvl="1">
              <a:spcAft>
                <a:spcPts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Unbonded</a:t>
            </a: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Overlay </a:t>
            </a:r>
          </a:p>
          <a:p>
            <a:pPr marL="342900" lvl="1" indent="0">
              <a:spcAft>
                <a:spcPts val="0"/>
              </a:spcAft>
              <a:buClr>
                <a:srgbClr val="FFFF00"/>
              </a:buClr>
              <a:buSzPct val="100000"/>
              <a:buNone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Non-woven geotextile fabric interlayer</a:t>
            </a:r>
            <a:endParaRPr lang="en-US" sz="2800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Cell 705</a:t>
            </a:r>
          </a:p>
          <a:p>
            <a:pPr marL="342900" lvl="1" indent="0">
              <a:spcAft>
                <a:spcPts val="0"/>
              </a:spcAft>
              <a:buClr>
                <a:srgbClr val="FFFF00"/>
              </a:buClr>
              <a:buSzPct val="100000"/>
              <a:buNone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- 14’W 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12’L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&amp; 12’x12’ panels</a:t>
            </a:r>
            <a:endParaRPr lang="en-US" sz="2800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Cell 805</a:t>
            </a:r>
          </a:p>
          <a:p>
            <a:pPr marL="342900" lvl="1" indent="0">
              <a:buClr>
                <a:srgbClr val="FFFF00"/>
              </a:buClr>
              <a:buSzPct val="100000"/>
              <a:buNone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- 6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’ Wx12’L &amp; 8’Wx12’L 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panels</a:t>
            </a:r>
          </a:p>
          <a:p>
            <a:pPr lvl="1">
              <a:spcAft>
                <a:spcPts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Fiber content: 20% RSR</a:t>
            </a:r>
          </a:p>
        </p:txBody>
      </p:sp>
      <p:sp>
        <p:nvSpPr>
          <p:cNvPr id="5" name="Rectangle 4"/>
          <p:cNvSpPr/>
          <p:nvPr/>
        </p:nvSpPr>
        <p:spPr>
          <a:xfrm>
            <a:off x="7315200" y="990595"/>
            <a:ext cx="1498600" cy="5325522"/>
          </a:xfrm>
          <a:prstGeom prst="rect">
            <a:avLst/>
          </a:prstGeom>
          <a:solidFill>
            <a:srgbClr val="FFFF99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806" y="948260"/>
            <a:ext cx="1593394" cy="54102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1197114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Pavement Details (Cell #5)</a:t>
            </a:r>
            <a:endParaRPr lang="en-US" sz="4000" u="sng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94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381000"/>
            <a:ext cx="7543800" cy="9144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FRC Research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304800" y="1143000"/>
            <a:ext cx="7848600" cy="2438399"/>
          </a:xfrm>
        </p:spPr>
        <p:txBody>
          <a:bodyPr>
            <a:noAutofit/>
          </a:bodyPr>
          <a:lstStyle/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Volume </a:t>
            </a:r>
            <a: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2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oad</a:t>
            </a: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ell #39 (139 &amp; 239)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Evaluate using fiber-reinforced concrete pavement for city streets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105704"/>
              </p:ext>
            </p:extLst>
          </p:nvPr>
        </p:nvGraphicFramePr>
        <p:xfrm>
          <a:off x="609600" y="3429000"/>
          <a:ext cx="8001000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/>
                <a:gridCol w="2667000"/>
                <a:gridCol w="2667000"/>
              </a:tblGrid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Cell No.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</a:t>
                      </a:r>
                      <a:endParaRPr lang="en-US" sz="2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239</a:t>
                      </a:r>
                      <a:endParaRPr lang="en-US" sz="2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270 ft.</a:t>
                      </a:r>
                      <a:endParaRPr lang="en-US"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273 ft.</a:t>
                      </a:r>
                      <a:endParaRPr lang="en-US"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922116"/>
            <a:ext cx="8839200" cy="17834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5715000" y="5410200"/>
            <a:ext cx="457200" cy="4572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03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228600"/>
            <a:ext cx="7543800" cy="9144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FRC Research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53000" y="3329037"/>
            <a:ext cx="1981200" cy="2716143"/>
          </a:xfrm>
          <a:prstGeom prst="rect">
            <a:avLst/>
          </a:prstGeom>
          <a:solidFill>
            <a:srgbClr val="FFFF99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3329037"/>
            <a:ext cx="1981200" cy="27161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86600" y="2997180"/>
            <a:ext cx="1981200" cy="3048000"/>
          </a:xfrm>
          <a:prstGeom prst="rect">
            <a:avLst/>
          </a:prstGeom>
          <a:solidFill>
            <a:srgbClr val="FFFF99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2963312"/>
            <a:ext cx="1981200" cy="3083358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4800" y="2133600"/>
            <a:ext cx="4648200" cy="3505200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US" sz="32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cells: </a:t>
            </a: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6’ x 6’ panels</a:t>
            </a:r>
          </a:p>
          <a:p>
            <a:pPr>
              <a:spcAft>
                <a:spcPts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Full depth concrete on grade</a:t>
            </a:r>
            <a:endParaRPr lang="en-US" sz="3200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Fiber content: 30</a:t>
            </a:r>
            <a:r>
              <a:rPr lang="en-US" sz="32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RSR</a:t>
            </a:r>
            <a:endParaRPr lang="en-US" sz="3200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1447800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Pavement Details (Cell #39)</a:t>
            </a:r>
            <a:endParaRPr lang="en-US" sz="4000" u="sng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90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77240" y="304800"/>
            <a:ext cx="7543800" cy="8382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Early Opening to Traffic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3048000"/>
            <a:ext cx="8610600" cy="3505200"/>
          </a:xfrm>
        </p:spPr>
        <p:txBody>
          <a:bodyPr>
            <a:noAutofit/>
          </a:bodyPr>
          <a:lstStyle/>
          <a:p>
            <a:pPr marL="898398" lvl="1" indent="-514350">
              <a:spcAft>
                <a:spcPts val="0"/>
              </a:spcAft>
              <a:buClr>
                <a:srgbClr val="FFC000"/>
              </a:buClr>
              <a:buSzPct val="100000"/>
              <a:buFont typeface="+mj-lt"/>
              <a:buAutoNum type="arabicParenR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Evaluate 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visible and non-visible 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immediate damage caused by early age loading  </a:t>
            </a:r>
            <a:endParaRPr lang="en-US" sz="2800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98398" lvl="1" indent="-514350">
              <a:spcAft>
                <a:spcPts val="0"/>
              </a:spcAft>
              <a:buClr>
                <a:srgbClr val="FFC000"/>
              </a:buClr>
              <a:buSzPct val="100000"/>
              <a:buFont typeface="+mj-lt"/>
              <a:buAutoNum type="arabicParenR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Quantify 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effect of early loading damage on 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long-term performance</a:t>
            </a:r>
          </a:p>
          <a:p>
            <a:pPr marL="898398" lvl="1" indent="-514350">
              <a:spcAft>
                <a:spcPts val="0"/>
              </a:spcAft>
              <a:buClr>
                <a:srgbClr val="FFC000"/>
              </a:buClr>
              <a:buSzPct val="100000"/>
              <a:buFont typeface="+mj-lt"/>
              <a:buAutoNum type="arabicParenR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Determine 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minimum strength at opening or other measurable 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variables associated 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 this 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parameter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62200" y="25908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  <a:endParaRPr lang="en-US" sz="3600" b="1" u="sng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62200" y="1258669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Contractor</a:t>
            </a:r>
            <a:endParaRPr lang="en-US" sz="3600" b="1" u="sng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191518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Pittsburg (Dr. Lev </a:t>
            </a:r>
            <a:r>
              <a:rPr lang="en-US" sz="2800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Khazanovich</a:t>
            </a:r>
            <a:r>
              <a:rPr lang="en-US" sz="2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31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77240" y="228600"/>
            <a:ext cx="7543800" cy="9144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Early Opening to Traffic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295400"/>
            <a:ext cx="8610600" cy="1828800"/>
          </a:xfrm>
        </p:spPr>
        <p:txBody>
          <a:bodyPr>
            <a:normAutofit/>
          </a:bodyPr>
          <a:lstStyle/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</a:t>
            </a:r>
            <a: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2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olume </a:t>
            </a:r>
            <a: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2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oad </a:t>
            </a:r>
            <a:r>
              <a:rPr lang="en-US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ell #24 (124, 224, 324, 424, 524 &amp; 624)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Early </a:t>
            </a:r>
            <a:r>
              <a:rPr lang="en-US" sz="32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sequential traffic </a:t>
            </a: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loadings</a:t>
            </a:r>
            <a:endParaRPr lang="en-US" sz="2800" dirty="0" smtClean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724400"/>
            <a:ext cx="8839200" cy="17834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752600" y="5715000"/>
            <a:ext cx="457200" cy="4572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9346857"/>
              </p:ext>
            </p:extLst>
          </p:nvPr>
        </p:nvGraphicFramePr>
        <p:xfrm>
          <a:off x="152400" y="3200400"/>
          <a:ext cx="8839201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/>
                <a:gridCol w="1219200"/>
                <a:gridCol w="1219200"/>
                <a:gridCol w="1219200"/>
                <a:gridCol w="1295400"/>
                <a:gridCol w="1219200"/>
                <a:gridCol w="1219201"/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Cell No.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</a:t>
                      </a:r>
                      <a:endParaRPr lang="en-US" sz="2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224</a:t>
                      </a:r>
                      <a:endParaRPr lang="en-US" sz="2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324</a:t>
                      </a:r>
                      <a:endParaRPr lang="en-US" sz="2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424</a:t>
                      </a:r>
                      <a:endParaRPr lang="en-US" sz="2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524</a:t>
                      </a:r>
                      <a:endParaRPr lang="en-US" sz="2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624</a:t>
                      </a:r>
                      <a:endParaRPr lang="en-US" sz="2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 ft.</a:t>
                      </a:r>
                      <a:endParaRPr lang="en-US" sz="2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 ft.</a:t>
                      </a:r>
                      <a:endParaRPr lang="en-US" sz="2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 ft.</a:t>
                      </a:r>
                      <a:endParaRPr lang="en-US" sz="2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 ft.</a:t>
                      </a:r>
                      <a:endParaRPr lang="en-US" sz="2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ft.</a:t>
                      </a:r>
                      <a:endParaRPr lang="en-US" sz="2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ft.</a:t>
                      </a:r>
                      <a:endParaRPr lang="en-US" sz="2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612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77240" y="228600"/>
            <a:ext cx="7543800" cy="9144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Early Opening to Traffic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752600"/>
            <a:ext cx="8610600" cy="2743200"/>
          </a:xfrm>
        </p:spPr>
        <p:txBody>
          <a:bodyPr>
            <a:normAutofit lnSpcReduction="10000"/>
          </a:bodyPr>
          <a:lstStyle/>
          <a:p>
            <a:pPr marL="475488" indent="-457200"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n-US" sz="3200" dirty="0" smtClean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Standard panel size 12’W x 15’L</a:t>
            </a:r>
          </a:p>
          <a:p>
            <a:pPr lvl="1">
              <a:spcAft>
                <a:spcPts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Full </a:t>
            </a:r>
            <a:r>
              <a:rPr lang="en-US" sz="32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depth concrete on </a:t>
            </a: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grade</a:t>
            </a:r>
            <a:endParaRPr lang="en-US" sz="3200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Standard concrete mix</a:t>
            </a:r>
          </a:p>
          <a:p>
            <a:pPr lvl="1">
              <a:spcAft>
                <a:spcPts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Doweled joints</a:t>
            </a:r>
          </a:p>
          <a:p>
            <a:pPr lvl="1"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endParaRPr lang="en-US" sz="3200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1219200"/>
            <a:ext cx="769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Pavement Details (Cell No. 24)</a:t>
            </a:r>
            <a:endParaRPr lang="en-US" sz="4000" u="sng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0" y="3276600"/>
            <a:ext cx="2667000" cy="3316181"/>
          </a:xfrm>
          <a:prstGeom prst="rect">
            <a:avLst/>
          </a:prstGeom>
          <a:solidFill>
            <a:srgbClr val="FFFF99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754" y="3256237"/>
            <a:ext cx="2676246" cy="337316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8423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763000" cy="838200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Reduced </a:t>
            </a:r>
            <a:r>
              <a:rPr lang="en-US" sz="4400" b="1" dirty="0" err="1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Cementitious</a:t>
            </a:r>
            <a:r>
              <a:rPr lang="en-US" sz="4400" b="1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Content</a:t>
            </a:r>
            <a:endParaRPr lang="en-US" sz="44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8400" y="22860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  <a:endParaRPr lang="en-US" sz="3600" b="1" u="sng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28600" y="2743200"/>
            <a:ext cx="8686800" cy="4038600"/>
          </a:xfrm>
        </p:spPr>
        <p:txBody>
          <a:bodyPr>
            <a:noAutofit/>
          </a:bodyPr>
          <a:lstStyle/>
          <a:p>
            <a:pPr marL="898398" lvl="1" indent="-514350">
              <a:spcAft>
                <a:spcPts val="0"/>
              </a:spcAft>
              <a:buClr>
                <a:srgbClr val="FFC000"/>
              </a:buClr>
              <a:buSzPct val="100000"/>
              <a:buFont typeface="+mj-lt"/>
              <a:buAutoNum type="arabicParenR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Investigate 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early-age characteristics 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concrete paving mixes 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containing 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low </a:t>
            </a:r>
            <a:r>
              <a:rPr lang="en-US" sz="2800" dirty="0" err="1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cementitious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content</a:t>
            </a:r>
          </a:p>
          <a:p>
            <a:pPr marL="898398" lvl="1" indent="-514350">
              <a:spcAft>
                <a:spcPts val="0"/>
              </a:spcAft>
              <a:buClr>
                <a:srgbClr val="FFC000"/>
              </a:buClr>
              <a:buSzPct val="100000"/>
              <a:buFont typeface="+mj-lt"/>
              <a:buAutoNum type="arabicParenR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Assess the 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potential 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durability 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issues</a:t>
            </a:r>
          </a:p>
          <a:p>
            <a:pPr marL="898398" lvl="1" indent="-514350">
              <a:spcAft>
                <a:spcPts val="0"/>
              </a:spcAft>
              <a:buClr>
                <a:srgbClr val="FFC000"/>
              </a:buClr>
              <a:buSzPct val="100000"/>
              <a:buFont typeface="+mj-lt"/>
              <a:buAutoNum type="arabicParenR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Identify 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effect of reduced cementitious content on long term 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serviceability 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economics</a:t>
            </a:r>
          </a:p>
          <a:p>
            <a:pPr marL="898398" lvl="1" indent="-514350">
              <a:spcAft>
                <a:spcPts val="0"/>
              </a:spcAft>
              <a:buClr>
                <a:srgbClr val="FFC000"/>
              </a:buClr>
              <a:buSzPct val="100000"/>
              <a:buFont typeface="+mj-lt"/>
              <a:buAutoNum type="arabicParenR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Develop 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recommended 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specifications for 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mixing and placement 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practices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38400" y="1030069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Contractor</a:t>
            </a:r>
            <a:endParaRPr lang="en-US" sz="3600" b="1" u="sng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168658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Iowa State University (Dr. Peter Taylor)</a:t>
            </a:r>
            <a:endParaRPr lang="en-US" sz="28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65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839200" cy="914400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Reduced </a:t>
            </a:r>
            <a:r>
              <a:rPr lang="en-US" sz="4400" b="1" dirty="0" err="1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Cementitious</a:t>
            </a:r>
            <a:r>
              <a:rPr lang="en-US" sz="4400" b="1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Content</a:t>
            </a:r>
            <a:endParaRPr lang="en-US" sz="44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1295400"/>
          </a:xfrm>
        </p:spPr>
        <p:txBody>
          <a:bodyPr>
            <a:noAutofit/>
          </a:bodyPr>
          <a:lstStyle/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Volume Road</a:t>
            </a: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Cell #38 (138 &amp; 238)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Cells will be exposed to deicing agents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993285"/>
              </p:ext>
            </p:extLst>
          </p:nvPr>
        </p:nvGraphicFramePr>
        <p:xfrm>
          <a:off x="609600" y="2895600"/>
          <a:ext cx="8001000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/>
                <a:gridCol w="2667000"/>
                <a:gridCol w="2667000"/>
              </a:tblGrid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Cell No.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</a:t>
                      </a:r>
                      <a:endParaRPr lang="en-US" sz="2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238</a:t>
                      </a:r>
                      <a:endParaRPr lang="en-US" sz="2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258 ft.</a:t>
                      </a:r>
                      <a:endParaRPr lang="en-US"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260 ft.</a:t>
                      </a:r>
                      <a:endParaRPr lang="en-US"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12516"/>
            <a:ext cx="8839200" cy="17834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5122333" y="4670858"/>
            <a:ext cx="685800" cy="66314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14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914400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Reduced </a:t>
            </a:r>
            <a:r>
              <a:rPr lang="en-US" sz="4400" b="1" dirty="0" err="1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Cementitious</a:t>
            </a:r>
            <a:r>
              <a:rPr lang="en-US" sz="4400" b="1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Content</a:t>
            </a:r>
            <a:endParaRPr lang="en-US" sz="44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501914"/>
            <a:ext cx="7416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Pavement Details (Cell No. 38)</a:t>
            </a:r>
            <a:endParaRPr lang="en-US" sz="4000" u="sng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4800" y="2057400"/>
            <a:ext cx="6629400" cy="4572000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Standard </a:t>
            </a:r>
            <a:r>
              <a:rPr lang="en-US" sz="32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panel size</a:t>
            </a: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12’W </a:t>
            </a:r>
            <a:r>
              <a:rPr lang="en-US" sz="32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15’L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Full depth concrete on </a:t>
            </a: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grade</a:t>
            </a:r>
          </a:p>
          <a:p>
            <a:pPr>
              <a:spcAft>
                <a:spcPts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Doweled Joints</a:t>
            </a:r>
            <a:endParaRPr lang="en-US" sz="3200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Cell 138</a:t>
            </a:r>
            <a:endParaRPr lang="en-US" sz="2800" dirty="0" smtClean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" indent="0">
              <a:spcAft>
                <a:spcPts val="0"/>
              </a:spcAft>
              <a:buClr>
                <a:srgbClr val="FFFF00"/>
              </a:buClr>
              <a:buSzPct val="100000"/>
              <a:buNone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Cementitious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content = 500 lb./cy</a:t>
            </a:r>
            <a:endParaRPr lang="en-US" sz="2800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Cell 238</a:t>
            </a:r>
            <a:endParaRPr lang="en-US" sz="2800" dirty="0" smtClean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buClr>
                <a:srgbClr val="FFC000"/>
              </a:buClr>
              <a:buSzPct val="100000"/>
              <a:buFontTx/>
              <a:buChar char="-"/>
            </a:pPr>
            <a:r>
              <a:rPr lang="en-US" sz="2800" dirty="0" err="1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Cementitious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content = 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470 lb./cy</a:t>
            </a:r>
          </a:p>
        </p:txBody>
      </p:sp>
      <p:sp>
        <p:nvSpPr>
          <p:cNvPr id="7" name="Rectangle 6"/>
          <p:cNvSpPr/>
          <p:nvPr/>
        </p:nvSpPr>
        <p:spPr>
          <a:xfrm>
            <a:off x="7416794" y="1295400"/>
            <a:ext cx="1574806" cy="5334010"/>
          </a:xfrm>
          <a:prstGeom prst="rect">
            <a:avLst/>
          </a:prstGeom>
          <a:solidFill>
            <a:srgbClr val="FFFF6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8216" y="1295390"/>
            <a:ext cx="1573384" cy="533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3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3048000"/>
          </a:xfrm>
        </p:spPr>
        <p:txBody>
          <a:bodyPr>
            <a:normAutofit/>
          </a:bodyPr>
          <a:lstStyle/>
          <a:p>
            <a:pPr marL="532638" indent="-514350">
              <a:buClr>
                <a:srgbClr val="FFC000"/>
              </a:buClr>
              <a:buSzPct val="100000"/>
              <a:buFont typeface="+mj-lt"/>
              <a:buAutoNum type="arabicParenR"/>
            </a:pPr>
            <a:r>
              <a:rPr lang="en-US" sz="36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Review Short Term Research -2017</a:t>
            </a:r>
          </a:p>
          <a:p>
            <a:pPr marL="532638" indent="-514350">
              <a:buClr>
                <a:srgbClr val="FFC000"/>
              </a:buClr>
              <a:buSzPct val="100000"/>
              <a:buFont typeface="+mj-lt"/>
              <a:buAutoNum type="arabicParenR"/>
            </a:pPr>
            <a:r>
              <a:rPr lang="en-US" sz="36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Review Long Term Research – 2017</a:t>
            </a:r>
          </a:p>
          <a:p>
            <a:pPr marL="532638" indent="-514350">
              <a:buClr>
                <a:srgbClr val="FFC000"/>
              </a:buClr>
              <a:buSzPct val="100000"/>
              <a:buFont typeface="+mj-lt"/>
              <a:buAutoNum type="arabicParenR"/>
            </a:pPr>
            <a:r>
              <a:rPr lang="en-US" sz="36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Phase II Research - </a:t>
            </a:r>
            <a:r>
              <a:rPr lang="en-US" sz="36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  <a:p>
            <a:pPr marL="532638" indent="-514350">
              <a:buClr>
                <a:srgbClr val="FFC000"/>
              </a:buClr>
              <a:buSzPct val="100000"/>
              <a:buFont typeface="+mj-lt"/>
              <a:buAutoNum type="arabicParenR"/>
            </a:pPr>
            <a:r>
              <a:rPr lang="en-US" sz="36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Compacted Concrete Pavement - 2018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381000"/>
            <a:ext cx="7543800" cy="838200"/>
          </a:xfrm>
        </p:spPr>
        <p:txBody>
          <a:bodyPr/>
          <a:lstStyle/>
          <a:p>
            <a:pPr algn="ctr"/>
            <a:r>
              <a:rPr lang="en-US" sz="54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sz="54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Image result for checklist clip art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977681"/>
            <a:ext cx="2191535" cy="277554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96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143000"/>
            <a:ext cx="8534400" cy="4876800"/>
          </a:xfrm>
        </p:spPr>
        <p:txBody>
          <a:bodyPr>
            <a:noAutofit/>
          </a:bodyPr>
          <a:lstStyle/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Construction Report for </a:t>
            </a:r>
            <a:r>
              <a:rPr lang="en-US" sz="3200" dirty="0" err="1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Jointless</a:t>
            </a: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Roundabout</a:t>
            </a:r>
          </a:p>
          <a:p>
            <a:pPr>
              <a:buClr>
                <a:srgbClr val="FFC000"/>
              </a:buClr>
              <a:buSzPct val="100000"/>
              <a:buFontTx/>
              <a:buChar char="-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Iowa State University ($50,000)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Incorporate Faulting Model To BCOA-ME</a:t>
            </a:r>
          </a:p>
          <a:p>
            <a:pPr>
              <a:buClr>
                <a:srgbClr val="FFC000"/>
              </a:buClr>
              <a:buSzPct val="100000"/>
              <a:buFontTx/>
              <a:buChar char="-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University of Pittsburg ($25,000)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Determination of Causes for Cracking Over Dowel and Tie Bars</a:t>
            </a:r>
          </a:p>
          <a:p>
            <a:pPr>
              <a:buClr>
                <a:srgbClr val="FFC000"/>
              </a:buClr>
              <a:buSzPct val="100000"/>
              <a:buFontTx/>
              <a:buChar char="-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Posting RFP ($100,000)</a:t>
            </a:r>
            <a:endParaRPr lang="en-US" sz="2800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381000"/>
            <a:ext cx="8686800" cy="914400"/>
          </a:xfrm>
        </p:spPr>
        <p:txBody>
          <a:bodyPr/>
          <a:lstStyle/>
          <a:p>
            <a:pPr algn="ctr"/>
            <a:r>
              <a:rPr lang="en-US" sz="54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Phase II Research - 2019</a:t>
            </a:r>
            <a:endParaRPr lang="en-US" sz="54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43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752600"/>
            <a:ext cx="5867400" cy="4800600"/>
          </a:xfrm>
        </p:spPr>
        <p:txBody>
          <a:bodyPr>
            <a:normAutofit/>
          </a:bodyPr>
          <a:lstStyle/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oundabout constructed in Minnesota in 2018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Document project activities</a:t>
            </a:r>
          </a:p>
          <a:p>
            <a:pPr>
              <a:buClr>
                <a:srgbClr val="FFC000"/>
              </a:buClr>
              <a:buSzPct val="100000"/>
              <a:buFontTx/>
              <a:buChar char="-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Mix design, placement, test results &amp; field issues 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Document Initial Distresses</a:t>
            </a:r>
          </a:p>
          <a:p>
            <a:pPr>
              <a:buClr>
                <a:srgbClr val="FFC000"/>
              </a:buClr>
              <a:buSzPct val="100000"/>
              <a:buFontTx/>
              <a:buChar char="-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12 cracks noted to date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Field Monitoring</a:t>
            </a:r>
          </a:p>
          <a:p>
            <a:pPr>
              <a:buClr>
                <a:srgbClr val="FFC000"/>
              </a:buClr>
              <a:buSzPct val="100000"/>
              <a:buFontTx/>
              <a:buChar char="-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Three years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28600"/>
            <a:ext cx="8534400" cy="15240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Construction Report for Jointless Roundabout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024" y="1828800"/>
            <a:ext cx="3179884" cy="2362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024" y="4330585"/>
            <a:ext cx="3179883" cy="237501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847" y="5181600"/>
            <a:ext cx="1891553" cy="1295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0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905000"/>
            <a:ext cx="5638800" cy="4800600"/>
          </a:xfrm>
        </p:spPr>
        <p:txBody>
          <a:bodyPr>
            <a:normAutofit lnSpcReduction="10000"/>
          </a:bodyPr>
          <a:lstStyle/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Adding faulting model to the existing BCOA program in Pavement-ME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err="1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PennDOT</a:t>
            </a: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currently funding research to add faulting model to program</a:t>
            </a:r>
          </a:p>
          <a:p>
            <a:pPr>
              <a:buClr>
                <a:srgbClr val="FFC000"/>
              </a:buClr>
              <a:buSzPct val="100000"/>
              <a:buFontTx/>
              <a:buChar char="-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Only for Pennsylvania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NRRA funding to have program incorporate national inputs</a:t>
            </a:r>
            <a:endParaRPr lang="en-US" sz="3200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228600"/>
            <a:ext cx="7543800" cy="1676400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Incorporate Faulting Model To </a:t>
            </a:r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BCOA-ME</a:t>
            </a:r>
            <a:endParaRPr lang="en-US" sz="4800" b="1" dirty="0"/>
          </a:p>
        </p:txBody>
      </p:sp>
      <p:pic>
        <p:nvPicPr>
          <p:cNvPr id="4" name="Picture 6" descr="Image result for Pavement-M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673" y="3124200"/>
            <a:ext cx="3048000" cy="16980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003" y="5007530"/>
            <a:ext cx="3477597" cy="169807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60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524001"/>
            <a:ext cx="8686800" cy="3047999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Two SPS-2 projects noted this issue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Other states have observed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esearch being divided into two phases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Phase 1: Conduct literature review, examine pavements, obtain samples from pavements and design laboratory experiments</a:t>
            </a:r>
            <a:endParaRPr lang="en-US" sz="3200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228600"/>
            <a:ext cx="8915400" cy="1295400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Determination of Causes for </a:t>
            </a:r>
            <a:r>
              <a:rPr lang="en-US" sz="4000" b="1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Cracking </a:t>
            </a:r>
            <a:r>
              <a:rPr lang="en-US" sz="40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Over Dowel and </a:t>
            </a:r>
            <a:r>
              <a:rPr lang="en-US" sz="4000" b="1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Tie </a:t>
            </a:r>
            <a:r>
              <a:rPr lang="en-US" sz="40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Bars</a:t>
            </a:r>
            <a:endParaRPr lang="en-US" sz="4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117" y="4572000"/>
            <a:ext cx="2991683" cy="2209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0"/>
            <a:ext cx="2991683" cy="2209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3" descr="Image result for SPS-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4762500"/>
            <a:ext cx="3352800" cy="18669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4191000" y="4953000"/>
            <a:ext cx="381002" cy="381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267200" y="5562600"/>
            <a:ext cx="381002" cy="3810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0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304800"/>
            <a:ext cx="7543800" cy="1981200"/>
          </a:xfrm>
        </p:spPr>
        <p:txBody>
          <a:bodyPr/>
          <a:lstStyle/>
          <a:p>
            <a:pPr algn="ctr"/>
            <a:r>
              <a:rPr lang="en-US" sz="54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Compacted Concrete Pavement</a:t>
            </a:r>
            <a:endParaRPr lang="en-US" sz="54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362200"/>
            <a:ext cx="5715000" cy="428625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4832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371600"/>
            <a:ext cx="8458200" cy="4114800"/>
          </a:xfrm>
        </p:spPr>
        <p:txBody>
          <a:bodyPr>
            <a:normAutofit/>
          </a:bodyPr>
          <a:lstStyle/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Emery Sapp &amp; Sons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Andale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Euclid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National Road Research Alliance (NRRA)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Minnesota DOT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Missouri University Science &amp; Technology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Southeast District - MoDOT</a:t>
            </a:r>
            <a:endParaRPr lang="en-US" sz="3200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304800"/>
            <a:ext cx="4572000" cy="9144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Big Thanks!!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2" name="Picture 8" descr="Image result for emery sapp &amp; son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942" y="131655"/>
            <a:ext cx="1468545" cy="146854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Andal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2057400"/>
            <a:ext cx="2628900" cy="105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Euclid Admixtures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957" y="149703"/>
            <a:ext cx="1884588" cy="145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Missouri University Of Science and technology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734" y="1886605"/>
            <a:ext cx="1505891" cy="122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Minnesota DOT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618548"/>
            <a:ext cx="2112433" cy="111641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Image result for NAtional Road Research Alliance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1" y="5301636"/>
            <a:ext cx="2438400" cy="143332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Image result for Missouri DOT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618548"/>
            <a:ext cx="2112433" cy="112436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68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Image result for roller compacted concret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191000"/>
            <a:ext cx="3605036" cy="241207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786636" cy="15240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is Compacted Concrete Pavement (CCP)?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291" y="1676400"/>
            <a:ext cx="5666509" cy="5029200"/>
          </a:xfrm>
        </p:spPr>
        <p:txBody>
          <a:bodyPr>
            <a:normAutofit/>
          </a:bodyPr>
          <a:lstStyle/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imilar to RCC</a:t>
            </a:r>
          </a:p>
          <a:p>
            <a:pPr>
              <a:buClr>
                <a:srgbClr val="FFC000"/>
              </a:buClr>
              <a:buSzPct val="100000"/>
              <a:buFontTx/>
              <a:buChar char="-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Zero slump</a:t>
            </a:r>
          </a:p>
          <a:p>
            <a:pPr>
              <a:buClr>
                <a:srgbClr val="FFC000"/>
              </a:buClr>
              <a:buSzPct val="100000"/>
              <a:buFontTx/>
              <a:buChar char="-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Consolidate by compacting</a:t>
            </a:r>
          </a:p>
          <a:p>
            <a:pPr>
              <a:buClr>
                <a:srgbClr val="FFC000"/>
              </a:buClr>
              <a:buSzPct val="100000"/>
              <a:buFontTx/>
              <a:buChar char="-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 air entrainment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Significant Differences</a:t>
            </a:r>
          </a:p>
          <a:p>
            <a:pPr>
              <a:buClr>
                <a:srgbClr val="FFC000"/>
              </a:buClr>
              <a:buSzPct val="100000"/>
              <a:buFontTx/>
              <a:buChar char="-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Utilize a high density paver</a:t>
            </a:r>
          </a:p>
          <a:p>
            <a:pPr>
              <a:buClr>
                <a:srgbClr val="FFC000"/>
              </a:buClr>
              <a:buSzPct val="100000"/>
              <a:buFontTx/>
              <a:buChar char="-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Utilize special admixture</a:t>
            </a:r>
          </a:p>
          <a:p>
            <a:pPr>
              <a:buClr>
                <a:srgbClr val="FFC000"/>
              </a:buClr>
              <a:buSzPct val="100000"/>
              <a:buFontTx/>
              <a:buChar char="-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Apply special finishing aid</a:t>
            </a:r>
          </a:p>
          <a:p>
            <a:pPr>
              <a:buClr>
                <a:srgbClr val="FFC000"/>
              </a:buClr>
              <a:buSzPct val="100000"/>
              <a:buFontTx/>
              <a:buChar char="-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Broom Texture</a:t>
            </a:r>
          </a:p>
        </p:txBody>
      </p:sp>
    </p:spTree>
    <p:extLst>
      <p:ext uri="{BB962C8B-B14F-4D97-AF65-F5344CB8AC3E}">
        <p14:creationId xmlns:p14="http://schemas.microsoft.com/office/powerpoint/2010/main" val="372715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143000"/>
            <a:ext cx="5943600" cy="4800600"/>
          </a:xfrm>
        </p:spPr>
        <p:txBody>
          <a:bodyPr>
            <a:normAutofit/>
          </a:bodyPr>
          <a:lstStyle/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Rigid Team selected CCP</a:t>
            </a:r>
          </a:p>
          <a:p>
            <a:pPr>
              <a:buClr>
                <a:srgbClr val="FFC000"/>
              </a:buClr>
              <a:buSzPct val="100000"/>
              <a:buFontTx/>
              <a:buChar char="-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Cost more than anticipated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 District added CCP to a project</a:t>
            </a:r>
          </a:p>
          <a:p>
            <a:pPr>
              <a:buClr>
                <a:srgbClr val="FFC000"/>
              </a:buClr>
              <a:buSzPct val="100000"/>
              <a:buFontTx/>
              <a:buChar char="-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Contract awarded</a:t>
            </a:r>
          </a:p>
          <a:p>
            <a:pPr>
              <a:buClr>
                <a:srgbClr val="FFC000"/>
              </a:buClr>
              <a:buSzPct val="100000"/>
              <a:buFontTx/>
              <a:buChar char="-"/>
            </a:pPr>
            <a:r>
              <a:rPr lang="en-US" sz="2800" dirty="0" err="1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MoDOT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asked if NRRA funds could be used for research</a:t>
            </a:r>
          </a:p>
          <a:p>
            <a:pPr>
              <a:buClr>
                <a:srgbClr val="FFC000"/>
              </a:buClr>
              <a:buSzPct val="100000"/>
              <a:buFontTx/>
              <a:buChar char="-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First NRRA satellite project</a:t>
            </a:r>
            <a:endParaRPr lang="en-US" sz="2800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10600" cy="9144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NRRA Involvement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8" descr="Image result for national road research allianc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853826"/>
            <a:ext cx="3580778" cy="185177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74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152401"/>
            <a:ext cx="7619999" cy="655926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838201" y="152401"/>
            <a:ext cx="76200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8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endParaRPr lang="en-US" sz="4800" b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7620000" y="5029200"/>
            <a:ext cx="228600" cy="228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utoShape 2" descr="Image result for north south east west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06363" y="-2103438"/>
            <a:ext cx="5543550" cy="43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AutoShape 4" descr="Image result for north south east west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58763" y="-1951038"/>
            <a:ext cx="5543550" cy="43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30" name="Picture 6" descr="Image result for north south east wes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63966"/>
            <a:ext cx="1257300" cy="126003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38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828800"/>
            <a:ext cx="4114800" cy="4724400"/>
          </a:xfrm>
        </p:spPr>
        <p:txBody>
          <a:bodyPr>
            <a:normAutofit/>
          </a:bodyPr>
          <a:lstStyle/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Outer Road – East side of I-55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Scott County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Approx. 2 miles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Test Strip on Oct. 24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Full Production started on Oct. 25</a:t>
            </a:r>
          </a:p>
          <a:p>
            <a:pPr marL="18288" indent="0">
              <a:buClr>
                <a:srgbClr val="FFFF00"/>
              </a:buClr>
              <a:buSzPct val="100000"/>
              <a:buNone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SBL placed first</a:t>
            </a:r>
            <a:endParaRPr lang="en-US" sz="2400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76200"/>
            <a:ext cx="3657600" cy="17526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Project Location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126" y="152400"/>
            <a:ext cx="4495800" cy="658133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5-Point Star 5"/>
          <p:cNvSpPr/>
          <p:nvPr/>
        </p:nvSpPr>
        <p:spPr>
          <a:xfrm>
            <a:off x="7523018" y="858982"/>
            <a:ext cx="304800" cy="304800"/>
          </a:xfrm>
          <a:prstGeom prst="star5">
            <a:avLst/>
          </a:prstGeom>
          <a:solidFill>
            <a:srgbClr val="FFFF0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720026" y="3200400"/>
            <a:ext cx="53543" cy="297180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720026" y="3086100"/>
            <a:ext cx="644603" cy="11430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773569" y="6172200"/>
            <a:ext cx="160631" cy="38100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utoShape 2" descr="Image result for north south east west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8153400" y="4148571"/>
            <a:ext cx="4237037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056" name="Picture 8" descr="Image result for north south east wes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5838826"/>
            <a:ext cx="800100" cy="80184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5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2133600"/>
            <a:ext cx="8534400" cy="2209800"/>
          </a:xfrm>
        </p:spPr>
        <p:txBody>
          <a:bodyPr>
            <a:normAutofit lnSpcReduction="10000"/>
          </a:bodyPr>
          <a:lstStyle/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6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Design and Performance of Concrete </a:t>
            </a:r>
            <a:r>
              <a:rPr lang="en-US" sz="3600" dirty="0" err="1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Unbonded</a:t>
            </a:r>
            <a:r>
              <a:rPr lang="en-US" sz="36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Overlays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6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Repair of Joint Associated Distress Pavements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381000"/>
            <a:ext cx="7543800" cy="1676400"/>
          </a:xfrm>
        </p:spPr>
        <p:txBody>
          <a:bodyPr/>
          <a:lstStyle/>
          <a:p>
            <a:pPr algn="ctr"/>
            <a:r>
              <a:rPr lang="en-US" sz="54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Review Short Term Research - 2017</a:t>
            </a:r>
            <a:endParaRPr lang="en-US" sz="54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Image result for short term clip art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1" y="4086224"/>
            <a:ext cx="2813172" cy="261937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11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304800"/>
            <a:ext cx="7543800" cy="9144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Pavement Structure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4" descr="http://www.vmmb.org/images/ConcreteCrossSectio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28801"/>
            <a:ext cx="2819400" cy="220979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.mainlandaggregates.co.uk/uploads/products/large/MOT%20Type%201%20Sub-Ba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038600"/>
            <a:ext cx="2819400" cy="152573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800" y="12192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Plans</a:t>
            </a:r>
            <a:endParaRPr lang="en-US" sz="2800" b="1" u="sng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91546" y="12192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Proposed</a:t>
            </a:r>
            <a:endParaRPr lang="en-US" sz="2800" b="1" u="sng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http://www.vmmb.org/images/ConcreteCrossSectio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546" y="1828800"/>
            <a:ext cx="2833253" cy="160019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mainlandaggregates.co.uk/uploads/products/large/MOT%20Type%201%20Sub-Ba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547" y="3429000"/>
            <a:ext cx="2833252" cy="9906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immpressmagazine.com/wp-content/uploads/2013/01/file0003833215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547" y="4419600"/>
            <a:ext cx="2833252" cy="1905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66799" y="3276600"/>
            <a:ext cx="1828801" cy="461665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8” CCP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29473" y="2753380"/>
            <a:ext cx="1828801" cy="461665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CCP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6692" y="4953000"/>
            <a:ext cx="2466108" cy="461665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6” Type V Base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37019" y="3807767"/>
            <a:ext cx="2466108" cy="461665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Type V Base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75119" y="5334000"/>
            <a:ext cx="2466108" cy="830997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12” Soil Stabilization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5800" y="5564338"/>
            <a:ext cx="2819400" cy="600659"/>
          </a:xfrm>
          <a:prstGeom prst="rect">
            <a:avLst/>
          </a:prstGeom>
          <a:solidFill>
            <a:srgbClr val="996633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091546" y="6303267"/>
            <a:ext cx="2819400" cy="300329"/>
          </a:xfrm>
          <a:prstGeom prst="rect">
            <a:avLst/>
          </a:prstGeom>
          <a:solidFill>
            <a:srgbClr val="996633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AutoShape 10" descr="Image result for approval check mark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6543873" y="2287588"/>
            <a:ext cx="5991225" cy="43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086" name="Picture 14" descr="Image result for approved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694" y="1143000"/>
            <a:ext cx="1392706" cy="599420"/>
          </a:xfrm>
          <a:prstGeom prst="rect">
            <a:avLst/>
          </a:prstGeom>
          <a:noFill/>
          <a:ln w="19050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43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371600"/>
            <a:ext cx="8610600" cy="4953000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Cementitious Content: 550 lbs./C.Y.</a:t>
            </a:r>
          </a:p>
          <a:p>
            <a:pPr marL="18288" indent="0">
              <a:buNone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Fly Ash Amount: 18%</a:t>
            </a:r>
          </a:p>
          <a:p>
            <a:pPr marL="18288" indent="0">
              <a:buNone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w/cm Ratio: 0.38</a:t>
            </a:r>
          </a:p>
          <a:p>
            <a:pPr marL="18288" indent="0">
              <a:buNone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Amount of Fine Aggregate: 35% (by agg. vol.)</a:t>
            </a:r>
          </a:p>
          <a:p>
            <a:pPr marL="18288" indent="0">
              <a:buNone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Max. Aggregate Size: 1-inch</a:t>
            </a:r>
          </a:p>
          <a:p>
            <a:pPr marL="18288" indent="0">
              <a:buNone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Special Admixture: </a:t>
            </a:r>
            <a:r>
              <a:rPr lang="en-US" sz="3200" dirty="0" err="1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ACEit</a:t>
            </a:r>
            <a:endParaRPr lang="en-US" sz="3200" dirty="0" smtClean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" indent="0">
              <a:buNone/>
            </a:pPr>
            <a:endParaRPr lang="en-US" sz="3200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" indent="0">
              <a:buNone/>
            </a:pPr>
            <a:r>
              <a:rPr lang="en-US" sz="32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Fibers: 5 lbs./C.Y. of 2-inch macro fibers</a:t>
            </a:r>
            <a:endParaRPr lang="en-US" sz="3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304800"/>
            <a:ext cx="7543800" cy="9144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Mix Design Criteria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68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2000" cy="9144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Concrete Plant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00525" y="1971675"/>
            <a:ext cx="5410200" cy="405765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28800"/>
            <a:ext cx="5181600" cy="38862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1816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543800" cy="9144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Concrete Plant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048000"/>
            <a:ext cx="4876800" cy="36576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0"/>
            <a:ext cx="4876800" cy="36576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6338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458200" cy="9144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Concrete Plant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0"/>
            <a:ext cx="5029200" cy="37719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895600"/>
            <a:ext cx="5029200" cy="37719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0185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2000" cy="9144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Adding ACEit Admixture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109" y="3240232"/>
            <a:ext cx="4620491" cy="346536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83107" y="1909293"/>
            <a:ext cx="3043093" cy="22823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0"/>
            <a:ext cx="4673600" cy="35052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9496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304800"/>
            <a:ext cx="7543800" cy="914400"/>
          </a:xfrm>
        </p:spPr>
        <p:txBody>
          <a:bodyPr/>
          <a:lstStyle/>
          <a:p>
            <a:pPr algn="ctr"/>
            <a:r>
              <a:rPr lang="en-US" sz="4800" b="1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acro Fibers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6" y="1295400"/>
            <a:ext cx="4927600" cy="36957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257800" y="1600200"/>
            <a:ext cx="365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lbs./cu. yds.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in. length</a:t>
            </a:r>
            <a:endParaRPr lang="en-US" sz="3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990850"/>
            <a:ext cx="4953000" cy="371475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0852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304800"/>
            <a:ext cx="7543800" cy="9144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Adding Fibers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1295400"/>
            <a:ext cx="7112000" cy="53340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8738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05200"/>
            <a:ext cx="4267200" cy="32004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52400"/>
            <a:ext cx="4267200" cy="32004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505200"/>
            <a:ext cx="4267200" cy="32004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4691"/>
            <a:ext cx="4267200" cy="32004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2000" y="3048000"/>
            <a:ext cx="7543800" cy="762000"/>
          </a:xfr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High Density Paver</a:t>
            </a:r>
            <a:endParaRPr lang="en-US" sz="4800" b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72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0"/>
            <a:ext cx="3810000" cy="15240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Stringless Paving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52400"/>
            <a:ext cx="5181600" cy="38862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819400"/>
            <a:ext cx="5181600" cy="38862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4806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752600"/>
            <a:ext cx="5715000" cy="3962400"/>
          </a:xfrm>
        </p:spPr>
        <p:txBody>
          <a:bodyPr>
            <a:normAutofit/>
          </a:bodyPr>
          <a:lstStyle/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Synthesis of member states</a:t>
            </a:r>
          </a:p>
          <a:p>
            <a:pPr>
              <a:buClr>
                <a:srgbClr val="FFC000"/>
              </a:buClr>
              <a:buSzPct val="100000"/>
              <a:buFontTx/>
              <a:buChar char="-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Survey</a:t>
            </a:r>
          </a:p>
          <a:p>
            <a:pPr>
              <a:buClr>
                <a:srgbClr val="FFC000"/>
              </a:buClr>
              <a:buSzPct val="100000"/>
              <a:buFontTx/>
              <a:buChar char="-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Questions on design features and field performance (good &amp; bad)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Contractor is SRF Consulting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First draft completed </a:t>
            </a:r>
            <a:endParaRPr lang="en-US" sz="3200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28600"/>
            <a:ext cx="8458200" cy="1524000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Design and Performance of Concrete </a:t>
            </a:r>
            <a:r>
              <a:rPr lang="en-US" sz="4800" dirty="0" err="1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Unbonded</a:t>
            </a:r>
            <a:r>
              <a:rPr lang="en-US" sz="4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Overlays</a:t>
            </a:r>
            <a:endParaRPr lang="en-US" sz="4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51392"/>
            <a:ext cx="2971800" cy="376771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35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4068618" cy="15240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CCP Placement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895600"/>
            <a:ext cx="5041900" cy="378142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52400"/>
            <a:ext cx="5054600" cy="379095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254" y="3538105"/>
            <a:ext cx="3918527" cy="293889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1423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609600"/>
            <a:ext cx="3962400" cy="15240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Density Testing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819400"/>
            <a:ext cx="5181600" cy="3886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486400" y="4572000"/>
            <a:ext cx="32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Typically 98% behind the paver</a:t>
            </a:r>
            <a:endParaRPr lang="en-US" sz="3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52400"/>
            <a:ext cx="5181600" cy="38862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7909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0" y="152400"/>
            <a:ext cx="4023360" cy="16002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Finishing CCP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52399"/>
            <a:ext cx="3567545" cy="267565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945" y="3048000"/>
            <a:ext cx="4876800" cy="36576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05000"/>
            <a:ext cx="4876800" cy="36576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9006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0"/>
            <a:ext cx="3886200" cy="16002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Finishing CCP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895600"/>
            <a:ext cx="5080000" cy="3810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0" y="152400"/>
            <a:ext cx="5130800" cy="38481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6036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4000500" cy="16002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Texturing CCP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969202"/>
            <a:ext cx="4981864" cy="373639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152400"/>
            <a:ext cx="4991100" cy="374332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9208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90600"/>
            <a:ext cx="3581400" cy="8382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Curing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914650"/>
            <a:ext cx="5054600" cy="379095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52400"/>
            <a:ext cx="5054600" cy="379095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7537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0"/>
            <a:ext cx="3886200" cy="9144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Sawing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90900" y="1028700"/>
            <a:ext cx="6400800" cy="48006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09800"/>
            <a:ext cx="4978400" cy="37338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5212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077200" cy="5105400"/>
          </a:xfrm>
        </p:spPr>
        <p:txBody>
          <a:bodyPr>
            <a:normAutofit lnSpcReduction="10000"/>
          </a:bodyPr>
          <a:lstStyle/>
          <a:p>
            <a:pPr marL="18288" indent="0">
              <a:buClr>
                <a:srgbClr val="FFFF00"/>
              </a:buClr>
              <a:buSzPct val="100000"/>
              <a:buNone/>
            </a:pPr>
            <a:r>
              <a:rPr lang="en-US" sz="3200" u="sng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Constructed three </a:t>
            </a:r>
            <a:r>
              <a:rPr lang="en-US" sz="3200" u="sng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200" u="sng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est sections (SBL’s)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Test Section No. 1 (495 ft.)</a:t>
            </a:r>
          </a:p>
          <a:p>
            <a:pPr>
              <a:buClr>
                <a:srgbClr val="FFC000"/>
              </a:buClr>
              <a:buSzPct val="100000"/>
              <a:buFontTx/>
              <a:buChar char="-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15 ft. joint spacing</a:t>
            </a:r>
          </a:p>
          <a:p>
            <a:pPr>
              <a:buClr>
                <a:srgbClr val="FFC000"/>
              </a:buClr>
              <a:buSzPct val="100000"/>
              <a:buFontTx/>
              <a:buChar char="-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 fibers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Test Section No. 2 (504 ft.)</a:t>
            </a:r>
          </a:p>
          <a:p>
            <a:pPr>
              <a:buClr>
                <a:srgbClr val="FFC000"/>
              </a:buClr>
              <a:buSzPct val="100000"/>
              <a:buFontTx/>
              <a:buChar char="-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12 ft. joint spacing</a:t>
            </a:r>
          </a:p>
          <a:p>
            <a:pPr>
              <a:buClr>
                <a:srgbClr val="FFC000"/>
              </a:buClr>
              <a:buSzPct val="100000"/>
              <a:buFontTx/>
              <a:buChar char="-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 fibers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Test Section No. 3 (255 ft.)</a:t>
            </a:r>
          </a:p>
          <a:p>
            <a:pPr>
              <a:buClr>
                <a:srgbClr val="FFC000"/>
              </a:buClr>
              <a:buSzPct val="100000"/>
              <a:buFontTx/>
              <a:buChar char="-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15 ft. joint spacing</a:t>
            </a:r>
          </a:p>
          <a:p>
            <a:pPr>
              <a:buClr>
                <a:srgbClr val="FFC000"/>
              </a:buClr>
              <a:buSzPct val="100000"/>
              <a:buFontTx/>
              <a:buChar char="-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 lbs./C.Y. 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acro fibers utilized</a:t>
            </a:r>
            <a:endParaRPr lang="en-US" sz="2800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304800"/>
            <a:ext cx="7543800" cy="9144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Test Sections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78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2999"/>
            <a:ext cx="8686800" cy="562749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6477000" cy="9144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Sensor Layout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650" y="5029200"/>
            <a:ext cx="1879600" cy="1409700"/>
          </a:xfrm>
          <a:prstGeom prst="rect">
            <a:avLst/>
          </a:prstGeom>
          <a:ln w="34925">
            <a:solidFill>
              <a:srgbClr val="C00000"/>
            </a:solidFill>
          </a:ln>
        </p:spPr>
      </p:pic>
      <p:cxnSp>
        <p:nvCxnSpPr>
          <p:cNvPr id="5" name="Straight Arrow Connector 4"/>
          <p:cNvCxnSpPr>
            <a:stCxn id="4" idx="0"/>
          </p:cNvCxnSpPr>
          <p:nvPr/>
        </p:nvCxnSpPr>
        <p:spPr>
          <a:xfrm flipH="1" flipV="1">
            <a:off x="5257800" y="3733800"/>
            <a:ext cx="2152650" cy="1295400"/>
          </a:xfrm>
          <a:prstGeom prst="straightConnector1">
            <a:avLst/>
          </a:prstGeom>
          <a:ln w="349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029200"/>
            <a:ext cx="1905000" cy="1428750"/>
          </a:xfrm>
          <a:prstGeom prst="rect">
            <a:avLst/>
          </a:prstGeom>
          <a:ln w="34925">
            <a:solidFill>
              <a:srgbClr val="006600"/>
            </a:solidFill>
          </a:ln>
        </p:spPr>
      </p:pic>
      <p:cxnSp>
        <p:nvCxnSpPr>
          <p:cNvPr id="11" name="Straight Arrow Connector 10"/>
          <p:cNvCxnSpPr/>
          <p:nvPr/>
        </p:nvCxnSpPr>
        <p:spPr>
          <a:xfrm flipV="1">
            <a:off x="1276350" y="3752850"/>
            <a:ext cx="247650" cy="1276350"/>
          </a:xfrm>
          <a:prstGeom prst="straightConnector1">
            <a:avLst/>
          </a:prstGeom>
          <a:ln w="3492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466032" y="5867400"/>
            <a:ext cx="187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Thermocouple Tree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" y="5830669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Joint 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Opening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 Out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818" y="4671398"/>
            <a:ext cx="1930400" cy="1447800"/>
          </a:xfrm>
          <a:prstGeom prst="rect">
            <a:avLst/>
          </a:prstGeom>
          <a:ln w="34925">
            <a:solidFill>
              <a:srgbClr val="0070C0"/>
            </a:solidFill>
          </a:ln>
        </p:spPr>
      </p:pic>
      <p:cxnSp>
        <p:nvCxnSpPr>
          <p:cNvPr id="19" name="Straight Arrow Connector 18"/>
          <p:cNvCxnSpPr>
            <a:stCxn id="18" idx="0"/>
          </p:cNvCxnSpPr>
          <p:nvPr/>
        </p:nvCxnSpPr>
        <p:spPr>
          <a:xfrm flipV="1">
            <a:off x="3840018" y="3956747"/>
            <a:ext cx="198582" cy="714651"/>
          </a:xfrm>
          <a:prstGeom prst="straightConnector1">
            <a:avLst/>
          </a:prstGeom>
          <a:ln w="3492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874818" y="5562600"/>
            <a:ext cx="193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Vibrating Wire Strain Gauges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76400"/>
            <a:ext cx="1893683" cy="1420262"/>
          </a:xfrm>
          <a:prstGeom prst="rect">
            <a:avLst/>
          </a:prstGeom>
          <a:ln w="34925">
            <a:solidFill>
              <a:srgbClr val="7030A0"/>
            </a:solidFill>
          </a:ln>
        </p:spPr>
      </p:pic>
      <p:cxnSp>
        <p:nvCxnSpPr>
          <p:cNvPr id="26" name="Straight Arrow Connector 25"/>
          <p:cNvCxnSpPr>
            <a:stCxn id="25" idx="3"/>
          </p:cNvCxnSpPr>
          <p:nvPr/>
        </p:nvCxnSpPr>
        <p:spPr>
          <a:xfrm flipV="1">
            <a:off x="2808083" y="1828801"/>
            <a:ext cx="925717" cy="557730"/>
          </a:xfrm>
          <a:prstGeom prst="straightConnector1">
            <a:avLst/>
          </a:prstGeom>
          <a:ln w="34925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914400" y="2539425"/>
            <a:ext cx="1893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Strain Gauges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52400"/>
            <a:ext cx="1905000" cy="1428750"/>
          </a:xfrm>
          <a:prstGeom prst="rect">
            <a:avLst/>
          </a:prstGeom>
          <a:ln w="34925">
            <a:solidFill>
              <a:srgbClr val="FF6600"/>
            </a:solidFill>
          </a:ln>
        </p:spPr>
      </p:pic>
      <p:cxnSp>
        <p:nvCxnSpPr>
          <p:cNvPr id="31" name="Straight Arrow Connector 30"/>
          <p:cNvCxnSpPr>
            <a:stCxn id="30" idx="2"/>
          </p:cNvCxnSpPr>
          <p:nvPr/>
        </p:nvCxnSpPr>
        <p:spPr>
          <a:xfrm flipH="1">
            <a:off x="7010400" y="1581150"/>
            <a:ext cx="800100" cy="526516"/>
          </a:xfrm>
          <a:prstGeom prst="straightConnector1">
            <a:avLst/>
          </a:prstGeom>
          <a:ln w="34925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869317" y="990600"/>
            <a:ext cx="1893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Strain Gauges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09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4191000" cy="314325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52400"/>
            <a:ext cx="4191000" cy="314325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27" y="3562350"/>
            <a:ext cx="4191000" cy="314325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309" y="3562350"/>
            <a:ext cx="4163291" cy="312246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38200" y="2895600"/>
            <a:ext cx="7543800" cy="838200"/>
          </a:xfrm>
          <a:solidFill>
            <a:schemeClr val="tx1"/>
          </a:solidFill>
          <a:ln w="6350"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Installing </a:t>
            </a:r>
            <a:r>
              <a:rPr lang="en-US" sz="48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Sensors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75450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799" y="1752600"/>
            <a:ext cx="6502941" cy="3352800"/>
          </a:xfrm>
        </p:spPr>
        <p:txBody>
          <a:bodyPr>
            <a:normAutofit/>
          </a:bodyPr>
          <a:lstStyle/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Develop technical brief based on current knowledge &amp; expertise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Develop one hour webinar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Contractor is SRF Consulting</a:t>
            </a:r>
          </a:p>
          <a:p>
            <a:pPr>
              <a:buClr>
                <a:srgbClr val="FFC000"/>
              </a:buClr>
              <a:buSzPct val="100000"/>
              <a:buFontTx/>
              <a:buChar char="-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Dr. Peter Taylor with Iowa State University assisting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381000"/>
            <a:ext cx="7543800" cy="1524000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Repair of Joint Associated Distress </a:t>
            </a:r>
            <a:r>
              <a:rPr lang="en-US" sz="4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Pavements</a:t>
            </a:r>
            <a:endParaRPr lang="en-US" sz="4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741" y="2180530"/>
            <a:ext cx="2195274" cy="223907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741" y="4572000"/>
            <a:ext cx="2209800" cy="2209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572000"/>
            <a:ext cx="2232819" cy="2209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68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4267200" cy="320040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0" y="152400"/>
            <a:ext cx="4267200" cy="32004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324600" y="152400"/>
            <a:ext cx="269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North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05200"/>
            <a:ext cx="4267200" cy="32004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505200"/>
            <a:ext cx="4267200" cy="32004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2971800"/>
            <a:ext cx="7543800" cy="838200"/>
          </a:xfrm>
          <a:solidFill>
            <a:schemeClr val="tx1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Test Section No. 1</a:t>
            </a:r>
            <a:endParaRPr lang="en-US" sz="4800" b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92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52400"/>
            <a:ext cx="4267200" cy="32004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1"/>
            <a:ext cx="4267200" cy="32004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400800" y="147935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North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1524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South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05200"/>
            <a:ext cx="4267200" cy="32004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505200"/>
            <a:ext cx="4267200" cy="32004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38200" y="2971800"/>
            <a:ext cx="7543800" cy="838200"/>
          </a:xfrm>
          <a:solidFill>
            <a:schemeClr val="tx1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Test Section No. 2</a:t>
            </a:r>
            <a:endParaRPr lang="en-US" sz="4800" b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19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52400"/>
            <a:ext cx="4191000" cy="314325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248400" y="152400"/>
            <a:ext cx="269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North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4191000" cy="314325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52400" y="1524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South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429000"/>
            <a:ext cx="4191000" cy="329565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429000"/>
            <a:ext cx="4191000" cy="329565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7240" y="2895600"/>
            <a:ext cx="7543800" cy="838200"/>
          </a:xfrm>
          <a:solidFill>
            <a:schemeClr val="tx1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Test Section No. 3</a:t>
            </a:r>
            <a:endParaRPr lang="en-US" sz="4800" b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45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473" y="152399"/>
            <a:ext cx="4274127" cy="320559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3" y="152400"/>
            <a:ext cx="4274127" cy="320559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2" y="3500005"/>
            <a:ext cx="4274127" cy="320559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472" y="3500005"/>
            <a:ext cx="4274127" cy="320559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7240" y="2971800"/>
            <a:ext cx="7543800" cy="838200"/>
          </a:xfrm>
          <a:solidFill>
            <a:schemeClr val="tx1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Test Section No. 3</a:t>
            </a:r>
            <a:endParaRPr lang="en-US" sz="4800" b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78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85800"/>
            <a:ext cx="3657600" cy="16002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CCP with </a:t>
            </a:r>
            <a:r>
              <a:rPr lang="en-US" sz="4800" b="1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ibers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819400"/>
            <a:ext cx="5181600" cy="38862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52400"/>
            <a:ext cx="5029200" cy="37719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8005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5" y="609600"/>
            <a:ext cx="3948545" cy="16002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Samples</a:t>
            </a:r>
            <a:b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Molded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09" y="2859232"/>
            <a:ext cx="5026891" cy="377016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47650"/>
            <a:ext cx="5054600" cy="379095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209310" y="4038600"/>
            <a:ext cx="39346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Missouri University of Science &amp; Technology</a:t>
            </a:r>
          </a:p>
          <a:p>
            <a:pPr marL="457200" indent="-45720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Missouri DOT</a:t>
            </a:r>
            <a:endParaRPr lang="en-US" sz="3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78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56" y="159326"/>
            <a:ext cx="4202544" cy="315190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3581400"/>
            <a:ext cx="4165599" cy="31242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1" y="3581400"/>
            <a:ext cx="4165600" cy="31242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87035"/>
            <a:ext cx="4165599" cy="312419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3048000"/>
            <a:ext cx="7543800" cy="838200"/>
          </a:xfrm>
          <a:solidFill>
            <a:schemeClr val="tx1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Extracting Samples</a:t>
            </a:r>
            <a:endParaRPr lang="en-US" sz="4800" b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56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62350"/>
            <a:ext cx="4165600" cy="31242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0" y="152400"/>
            <a:ext cx="4165600" cy="31242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562350"/>
            <a:ext cx="4191000" cy="314325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4165600" cy="3124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7240" y="2971800"/>
            <a:ext cx="7543800" cy="838200"/>
          </a:xfrm>
          <a:solidFill>
            <a:schemeClr val="tx1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Extracting Samples</a:t>
            </a:r>
            <a:endParaRPr lang="en-US" sz="4800" b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10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4165600" cy="31242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0" y="3581400"/>
            <a:ext cx="4165600" cy="312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0" y="152400"/>
            <a:ext cx="4165600" cy="31242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81400"/>
            <a:ext cx="4165600" cy="3124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04800" y="2971800"/>
            <a:ext cx="8458200" cy="838200"/>
          </a:xfrm>
          <a:solidFill>
            <a:schemeClr val="tx1"/>
          </a:solidFill>
          <a:ln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Falling Weight </a:t>
            </a:r>
            <a:r>
              <a:rPr lang="en-US" sz="4400" b="1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Deflectometer</a:t>
            </a:r>
            <a:endParaRPr lang="en-US" sz="4400" b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81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295400"/>
            <a:ext cx="8458200" cy="5105400"/>
          </a:xfrm>
        </p:spPr>
        <p:txBody>
          <a:bodyPr>
            <a:normAutofit/>
          </a:bodyPr>
          <a:lstStyle/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Moisture </a:t>
            </a:r>
            <a:r>
              <a:rPr lang="en-US" sz="32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ontent critical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Load truck in two dumps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Utilize surge </a:t>
            </a:r>
            <a:r>
              <a:rPr lang="en-US" sz="32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opper (prevent dumping wings)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Tunnel extensions fully charge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Monitor mixture consistence (each load)</a:t>
            </a:r>
          </a:p>
          <a:p>
            <a:pPr>
              <a:buClr>
                <a:srgbClr val="FFFF00"/>
              </a:buClr>
              <a:buSzPct val="100000"/>
              <a:buFontTx/>
              <a:buChar char="-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Adjust amplitude &amp; frequency of tamper screed</a:t>
            </a:r>
          </a:p>
          <a:p>
            <a:pPr marL="18288" indent="0">
              <a:buClr>
                <a:srgbClr val="FFFF00"/>
              </a:buClr>
              <a:buSzPct val="100000"/>
              <a:buNone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Wet Load			Decrease Energy</a:t>
            </a:r>
          </a:p>
          <a:p>
            <a:pPr marL="18288" indent="0">
              <a:buClr>
                <a:srgbClr val="FFFF00"/>
              </a:buClr>
              <a:buSzPct val="100000"/>
              <a:buNone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Dry Load			Increase Energy</a:t>
            </a:r>
            <a:endParaRPr lang="en-US" sz="2800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304800"/>
            <a:ext cx="5791200" cy="9144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Lessons Learned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2" descr="Image result for lessons learned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52400"/>
            <a:ext cx="2971800" cy="14859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3200400" y="5410200"/>
            <a:ext cx="1524000" cy="304800"/>
          </a:xfrm>
          <a:prstGeom prst="rightArrow">
            <a:avLst/>
          </a:prstGeom>
          <a:solidFill>
            <a:srgbClr val="FFC00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3200400" y="5867400"/>
            <a:ext cx="1524000" cy="304800"/>
          </a:xfrm>
          <a:prstGeom prst="rightArrow">
            <a:avLst/>
          </a:prstGeom>
          <a:solidFill>
            <a:srgbClr val="FFC000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26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981200"/>
            <a:ext cx="8534400" cy="2286000"/>
          </a:xfrm>
        </p:spPr>
        <p:txBody>
          <a:bodyPr>
            <a:normAutofit/>
          </a:bodyPr>
          <a:lstStyle/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6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FRC Research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6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Early Opening Strength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6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Reduced Cementitious Material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381000"/>
            <a:ext cx="7543800" cy="1676400"/>
          </a:xfrm>
        </p:spPr>
        <p:txBody>
          <a:bodyPr/>
          <a:lstStyle/>
          <a:p>
            <a:pPr algn="ctr"/>
            <a:r>
              <a:rPr lang="en-US" sz="54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Review Long Term Research - 2017</a:t>
            </a:r>
            <a:endParaRPr lang="en-US" sz="54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Image result for long term clip art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114800"/>
            <a:ext cx="2590798" cy="25908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68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484" y="1295400"/>
            <a:ext cx="1528316" cy="5531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078877"/>
            <a:ext cx="1764962" cy="2640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207" y="6181601"/>
            <a:ext cx="1273622" cy="6198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4083"/>
            <a:ext cx="1996125" cy="3805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952" y="2438400"/>
            <a:ext cx="880448" cy="2810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165" y="4957690"/>
            <a:ext cx="723674" cy="3763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827" y="3171492"/>
            <a:ext cx="780777" cy="4099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593" y="5403378"/>
            <a:ext cx="1093729" cy="4640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5029200"/>
            <a:ext cx="1361996" cy="47708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96" y="3356399"/>
            <a:ext cx="660877" cy="53861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982" y="2542470"/>
            <a:ext cx="830618" cy="49343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828800"/>
            <a:ext cx="1108117" cy="45695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4271805"/>
            <a:ext cx="986708" cy="66306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056" y="3682170"/>
            <a:ext cx="873744" cy="43263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391" y="5257800"/>
            <a:ext cx="1381330" cy="2584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6288773"/>
            <a:ext cx="1159537" cy="4168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970603"/>
            <a:ext cx="768208" cy="67270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371" y="2440035"/>
            <a:ext cx="1249240" cy="74954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155405"/>
            <a:ext cx="1030653" cy="7295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769" y="3137551"/>
            <a:ext cx="1592386" cy="9374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984" y="3213855"/>
            <a:ext cx="686858" cy="6868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552" y="3130258"/>
            <a:ext cx="966848" cy="42219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342" y="1888196"/>
            <a:ext cx="959899" cy="46459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8" y="1594318"/>
            <a:ext cx="2171135" cy="34635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572000"/>
            <a:ext cx="1484735" cy="4751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17" y="2057400"/>
            <a:ext cx="1296083" cy="246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673" y="2509847"/>
            <a:ext cx="1057997" cy="57708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075" y="3586605"/>
            <a:ext cx="1410725" cy="35011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45" y="5133409"/>
            <a:ext cx="1005539" cy="72856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7" y="2415220"/>
            <a:ext cx="2092035" cy="73013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002050"/>
            <a:ext cx="1216837" cy="6879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238" y="5616608"/>
            <a:ext cx="1393362" cy="40784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5635543"/>
            <a:ext cx="1578401" cy="53665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115" y="1919586"/>
            <a:ext cx="1323505" cy="51881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05190"/>
            <a:ext cx="1483848" cy="35638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752600"/>
            <a:ext cx="1418342" cy="57656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5040799"/>
            <a:ext cx="568475" cy="69841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81600"/>
            <a:ext cx="1668583" cy="7425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25284"/>
            <a:ext cx="812704" cy="61968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01" y="253175"/>
            <a:ext cx="1118001" cy="57170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98" y="23757"/>
            <a:ext cx="1162862" cy="771365"/>
          </a:xfrm>
          <a:prstGeom prst="rect">
            <a:avLst/>
          </a:prstGeom>
        </p:spPr>
      </p:pic>
      <p:pic>
        <p:nvPicPr>
          <p:cNvPr id="59" name="Content Placeholder 3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374" y="109885"/>
            <a:ext cx="920903" cy="66611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4" t="14107" r="7045" b="18778"/>
          <a:stretch/>
        </p:blipFill>
        <p:spPr>
          <a:xfrm>
            <a:off x="3535599" y="141136"/>
            <a:ext cx="1279595" cy="65902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690" y="86714"/>
            <a:ext cx="1224508" cy="81225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586" y="75406"/>
            <a:ext cx="1264814" cy="838994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t="13007" r="5151" b="12439"/>
          <a:stretch/>
        </p:blipFill>
        <p:spPr>
          <a:xfrm>
            <a:off x="7890858" y="63838"/>
            <a:ext cx="1176942" cy="645421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829" y="914400"/>
            <a:ext cx="1157609" cy="70025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1" y="5967859"/>
            <a:ext cx="1297799" cy="46971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847" y="4567873"/>
            <a:ext cx="1111814" cy="62539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762966"/>
            <a:ext cx="2008281" cy="45623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6024739"/>
            <a:ext cx="1136474" cy="71219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931957"/>
            <a:ext cx="957479" cy="77364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925996"/>
            <a:ext cx="1327762" cy="51240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18" y="6306953"/>
            <a:ext cx="1167182" cy="500221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03" y="2019518"/>
            <a:ext cx="584166" cy="580403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261" y="2527477"/>
            <a:ext cx="820939" cy="520523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34" y="3342704"/>
            <a:ext cx="1006227" cy="566003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4672962" y="442944"/>
            <a:ext cx="984326" cy="584929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1905000" y="4048780"/>
            <a:ext cx="45784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or Comments?</a:t>
            </a:r>
            <a:endParaRPr lang="en-US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838200" y="3159232"/>
            <a:ext cx="1283186" cy="364050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200400"/>
            <a:ext cx="1141401" cy="298275"/>
          </a:xfrm>
          <a:prstGeom prst="rect">
            <a:avLst/>
          </a:prstGeom>
        </p:spPr>
      </p:pic>
      <p:sp>
        <p:nvSpPr>
          <p:cNvPr id="72" name="Rectangle 71"/>
          <p:cNvSpPr/>
          <p:nvPr/>
        </p:nvSpPr>
        <p:spPr>
          <a:xfrm>
            <a:off x="7739759" y="3833655"/>
            <a:ext cx="1251841" cy="509266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860143"/>
            <a:ext cx="1150361" cy="483257"/>
          </a:xfrm>
          <a:prstGeom prst="rect">
            <a:avLst/>
          </a:prstGeom>
        </p:spPr>
      </p:pic>
      <p:sp>
        <p:nvSpPr>
          <p:cNvPr id="74" name="Rectangle 73"/>
          <p:cNvSpPr/>
          <p:nvPr/>
        </p:nvSpPr>
        <p:spPr>
          <a:xfrm>
            <a:off x="8287214" y="3086936"/>
            <a:ext cx="635547" cy="636093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3102022"/>
            <a:ext cx="629867" cy="631778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>
          <a:xfrm>
            <a:off x="3429000" y="4661114"/>
            <a:ext cx="1449465" cy="520486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724529"/>
            <a:ext cx="1441568" cy="380871"/>
          </a:xfrm>
          <a:prstGeom prst="rect">
            <a:avLst/>
          </a:prstGeom>
        </p:spPr>
      </p:pic>
      <p:sp>
        <p:nvSpPr>
          <p:cNvPr id="78" name="Rectangle 77"/>
          <p:cNvSpPr/>
          <p:nvPr/>
        </p:nvSpPr>
        <p:spPr>
          <a:xfrm>
            <a:off x="8041591" y="987156"/>
            <a:ext cx="1102409" cy="7654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958457"/>
            <a:ext cx="1003458" cy="870343"/>
          </a:xfrm>
          <a:prstGeom prst="rect">
            <a:avLst/>
          </a:prstGeom>
        </p:spPr>
      </p:pic>
      <p:sp>
        <p:nvSpPr>
          <p:cNvPr id="80" name="Rectangle 79"/>
          <p:cNvSpPr/>
          <p:nvPr/>
        </p:nvSpPr>
        <p:spPr>
          <a:xfrm>
            <a:off x="7858529" y="4454376"/>
            <a:ext cx="982310" cy="426195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873" y="4495800"/>
            <a:ext cx="775127" cy="346224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>
          <a:xfrm>
            <a:off x="2520374" y="2798391"/>
            <a:ext cx="1269494" cy="402009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819400"/>
            <a:ext cx="1284260" cy="326507"/>
          </a:xfrm>
          <a:prstGeom prst="rect">
            <a:avLst/>
          </a:prstGeom>
        </p:spPr>
      </p:pic>
      <p:sp>
        <p:nvSpPr>
          <p:cNvPr id="84" name="Rectangle 83"/>
          <p:cNvSpPr/>
          <p:nvPr/>
        </p:nvSpPr>
        <p:spPr>
          <a:xfrm>
            <a:off x="7951881" y="6024739"/>
            <a:ext cx="1039719" cy="618565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051" y="6096000"/>
            <a:ext cx="86034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4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381000"/>
            <a:ext cx="7543800" cy="8382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FRC Research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28600" y="2743200"/>
            <a:ext cx="8686800" cy="3962399"/>
          </a:xfrm>
        </p:spPr>
        <p:txBody>
          <a:bodyPr>
            <a:noAutofit/>
          </a:bodyPr>
          <a:lstStyle/>
          <a:p>
            <a:pPr marL="841248" lvl="1" indent="-457200">
              <a:spcAft>
                <a:spcPts val="0"/>
              </a:spcAft>
              <a:buClr>
                <a:srgbClr val="FFC000"/>
              </a:buClr>
              <a:buSzPct val="100000"/>
              <a:buFont typeface="+mj-lt"/>
              <a:buAutoNum type="arabicParenR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Determine 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contribution of fibers in reducing panel fatigue 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cracking</a:t>
            </a:r>
          </a:p>
          <a:p>
            <a:pPr marL="841248" lvl="1" indent="-457200">
              <a:spcAft>
                <a:spcPts val="0"/>
              </a:spcAft>
              <a:buClr>
                <a:srgbClr val="FFC000"/>
              </a:buClr>
              <a:buSzPct val="100000"/>
              <a:buFont typeface="+mj-lt"/>
              <a:buAutoNum type="arabicParenR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Determine 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contribution of fibers in mitigating joint 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faulting</a:t>
            </a:r>
            <a:endParaRPr lang="en-US" sz="2800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1248" lvl="1" indent="-457200">
              <a:spcAft>
                <a:spcPts val="0"/>
              </a:spcAft>
              <a:buClr>
                <a:srgbClr val="FFC000"/>
              </a:buClr>
              <a:buSzPct val="100000"/>
              <a:buFont typeface="+mj-lt"/>
              <a:buAutoNum type="arabicParenR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Determine 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optimal panel 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size for thin unbonded concrete overlays</a:t>
            </a:r>
          </a:p>
          <a:p>
            <a:pPr marL="841248" lvl="1" indent="-457200">
              <a:spcAft>
                <a:spcPts val="0"/>
              </a:spcAft>
              <a:buClr>
                <a:srgbClr val="FFC000"/>
              </a:buClr>
              <a:buSzPct val="100000"/>
              <a:buFont typeface="+mj-lt"/>
              <a:buAutoNum type="arabicParenR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Determine minimum thickness of FRC for low-volume streets</a:t>
            </a:r>
            <a:endParaRPr lang="en-US" sz="2800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19400" y="22860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  <a:endParaRPr lang="en-US" sz="3600" b="1" u="sng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9400" y="1182469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Contractor</a:t>
            </a:r>
            <a:endParaRPr lang="en-US" sz="3600" b="1" u="sng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176278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Minnesota – Duluth (Dr. Manik Barman)</a:t>
            </a:r>
            <a:endParaRPr lang="en-US" sz="28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9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228600"/>
            <a:ext cx="7543800" cy="9144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FRC Research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066800"/>
            <a:ext cx="8534400" cy="2209799"/>
          </a:xfrm>
        </p:spPr>
        <p:txBody>
          <a:bodyPr>
            <a:noAutofit/>
          </a:bodyPr>
          <a:lstStyle/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Mainline</a:t>
            </a: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Cell #6 (506, 606, 706, &amp; 806)</a:t>
            </a:r>
          </a:p>
          <a:p>
            <a:pPr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Evaluating </a:t>
            </a:r>
            <a:r>
              <a:rPr lang="en-US" sz="32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impact </a:t>
            </a: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fiber dosage has on </a:t>
            </a:r>
            <a:r>
              <a:rPr lang="en-US" sz="32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fatigue </a:t>
            </a: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cracking &amp; joint faulting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095609"/>
              </p:ext>
            </p:extLst>
          </p:nvPr>
        </p:nvGraphicFramePr>
        <p:xfrm>
          <a:off x="137614" y="3200400"/>
          <a:ext cx="8839200" cy="129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7840"/>
                <a:gridCol w="1767840"/>
                <a:gridCol w="1767840"/>
                <a:gridCol w="1767840"/>
                <a:gridCol w="1767840"/>
              </a:tblGrid>
              <a:tr h="6477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Cell No.</a:t>
                      </a:r>
                      <a:endParaRPr lang="en-US"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506</a:t>
                      </a:r>
                      <a:endParaRPr lang="en-US" sz="2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606</a:t>
                      </a:r>
                      <a:endParaRPr lang="en-US" sz="2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706</a:t>
                      </a:r>
                      <a:endParaRPr lang="en-US" sz="2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806</a:t>
                      </a:r>
                      <a:endParaRPr lang="en-US" sz="2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 ft.</a:t>
                      </a:r>
                      <a:endParaRPr lang="en-US"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 ft.</a:t>
                      </a:r>
                      <a:endParaRPr lang="en-US"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 ft.</a:t>
                      </a:r>
                      <a:endParaRPr lang="en-US"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 ft.</a:t>
                      </a:r>
                      <a:endParaRPr lang="en-US"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15" y="4724400"/>
            <a:ext cx="8839200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2438400" y="5105400"/>
            <a:ext cx="457200" cy="4572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1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304800"/>
            <a:ext cx="7543800" cy="914400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FRC Research</a:t>
            </a:r>
            <a:endParaRPr lang="en-US" sz="4800" b="1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04800" y="2209801"/>
            <a:ext cx="7772400" cy="3962399"/>
          </a:xfrm>
        </p:spPr>
        <p:txBody>
          <a:bodyPr>
            <a:noAutofit/>
          </a:bodyPr>
          <a:lstStyle/>
          <a:p>
            <a:pPr lvl="1">
              <a:spcAft>
                <a:spcPts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Full depth pavement on grade </a:t>
            </a:r>
          </a:p>
          <a:p>
            <a:pPr lvl="1">
              <a:spcAft>
                <a:spcPts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US" sz="32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cells: 6’ x 6’ </a:t>
            </a: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panels</a:t>
            </a:r>
            <a:endParaRPr lang="en-US" sz="3200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Fiber content:</a:t>
            </a:r>
          </a:p>
          <a:p>
            <a:pPr lvl="1">
              <a:spcAft>
                <a:spcPts val="0"/>
              </a:spcAft>
              <a:buClr>
                <a:srgbClr val="FFFF00"/>
              </a:buClr>
              <a:buSzPct val="100000"/>
              <a:buFontTx/>
              <a:buChar char="-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Cell 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506: No fibers (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control)</a:t>
            </a:r>
            <a:endParaRPr lang="en-US" sz="2800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0"/>
              </a:spcAft>
              <a:buClr>
                <a:srgbClr val="FFFF00"/>
              </a:buClr>
              <a:buSzPct val="100000"/>
              <a:buFontTx/>
              <a:buChar char="-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Cell 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606: 20% 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RSR</a:t>
            </a:r>
            <a:endParaRPr lang="en-US" sz="2800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0"/>
              </a:spcAft>
              <a:buClr>
                <a:srgbClr val="FFFF00"/>
              </a:buClr>
              <a:buSzPct val="100000"/>
              <a:buFontTx/>
              <a:buChar char="-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Cell 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706: 30% 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RSR</a:t>
            </a:r>
            <a:endParaRPr lang="en-US" sz="2800" dirty="0">
              <a:solidFill>
                <a:srgbClr val="FFC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0"/>
              </a:spcAft>
              <a:buClr>
                <a:srgbClr val="FFFF00"/>
              </a:buClr>
              <a:buSzPct val="100000"/>
              <a:buFontTx/>
              <a:buChar char="-"/>
            </a:pP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Cell </a:t>
            </a:r>
            <a:r>
              <a:rPr lang="en-US" sz="2800" dirty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806: 0.75% </a:t>
            </a:r>
            <a:r>
              <a:rPr lang="en-US" sz="2800" dirty="0" smtClean="0">
                <a:solidFill>
                  <a:srgbClr val="FFC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fibers by volume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8000" y="977720"/>
            <a:ext cx="1981200" cy="5342583"/>
          </a:xfrm>
          <a:prstGeom prst="rect">
            <a:avLst/>
          </a:prstGeom>
          <a:solidFill>
            <a:srgbClr val="FFFF99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990600"/>
            <a:ext cx="1983827" cy="53425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13716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Pavement Details (Cell #6)</a:t>
            </a:r>
            <a:endParaRPr lang="en-US" sz="4000" u="sng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31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1862</TotalTime>
  <Words>1298</Words>
  <Application>Microsoft Office PowerPoint</Application>
  <PresentationFormat>On-screen Show (4:3)</PresentationFormat>
  <Paragraphs>291</Paragraphs>
  <Slides>60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Elemental</vt:lpstr>
      <vt:lpstr>Rigid Team Update</vt:lpstr>
      <vt:lpstr>Outline</vt:lpstr>
      <vt:lpstr>Review Short Term Research - 2017</vt:lpstr>
      <vt:lpstr>Design and Performance of Concrete Unbonded Overlays</vt:lpstr>
      <vt:lpstr>Repair of Joint Associated Distress Pavements</vt:lpstr>
      <vt:lpstr>Review Long Term Research - 2017</vt:lpstr>
      <vt:lpstr>FRC Research</vt:lpstr>
      <vt:lpstr>FRC Research</vt:lpstr>
      <vt:lpstr>FRC Research</vt:lpstr>
      <vt:lpstr>FRC Research</vt:lpstr>
      <vt:lpstr>FRC Research</vt:lpstr>
      <vt:lpstr>FRC Research</vt:lpstr>
      <vt:lpstr>FRC Research</vt:lpstr>
      <vt:lpstr>Early Opening to Traffic</vt:lpstr>
      <vt:lpstr>Early Opening to Traffic</vt:lpstr>
      <vt:lpstr>Early Opening to Traffic</vt:lpstr>
      <vt:lpstr>Reduced Cementitious Content</vt:lpstr>
      <vt:lpstr>Reduced Cementitious Content</vt:lpstr>
      <vt:lpstr>Reduced Cementitious Content</vt:lpstr>
      <vt:lpstr>Phase II Research - 2019</vt:lpstr>
      <vt:lpstr>Construction Report for Jointless Roundabout</vt:lpstr>
      <vt:lpstr>Incorporate Faulting Model To BCOA-ME</vt:lpstr>
      <vt:lpstr>Determination of Causes for Cracking Over Dowel and Tie Bars</vt:lpstr>
      <vt:lpstr>Compacted Concrete Pavement</vt:lpstr>
      <vt:lpstr>Big Thanks!!</vt:lpstr>
      <vt:lpstr>What is Compacted Concrete Pavement (CCP)?</vt:lpstr>
      <vt:lpstr>NRRA Involvement</vt:lpstr>
      <vt:lpstr>PowerPoint Presentation</vt:lpstr>
      <vt:lpstr>Project Location</vt:lpstr>
      <vt:lpstr>Pavement Structure</vt:lpstr>
      <vt:lpstr>Mix Design Criteria</vt:lpstr>
      <vt:lpstr>Concrete Plant</vt:lpstr>
      <vt:lpstr>Concrete Plant</vt:lpstr>
      <vt:lpstr>Concrete Plant</vt:lpstr>
      <vt:lpstr>Adding ACEit Admixture</vt:lpstr>
      <vt:lpstr>Macro Fibers</vt:lpstr>
      <vt:lpstr>Adding Fibers</vt:lpstr>
      <vt:lpstr>High Density Paver</vt:lpstr>
      <vt:lpstr>Stringless Paving</vt:lpstr>
      <vt:lpstr>CCP Placement</vt:lpstr>
      <vt:lpstr>Density Testing</vt:lpstr>
      <vt:lpstr>Finishing CCP</vt:lpstr>
      <vt:lpstr>Finishing CCP</vt:lpstr>
      <vt:lpstr>Texturing CCP</vt:lpstr>
      <vt:lpstr>Curing</vt:lpstr>
      <vt:lpstr>Sawing</vt:lpstr>
      <vt:lpstr>Test Sections</vt:lpstr>
      <vt:lpstr>Sensor Layout</vt:lpstr>
      <vt:lpstr>Installing Sensors</vt:lpstr>
      <vt:lpstr>Test Section No. 1</vt:lpstr>
      <vt:lpstr>Test Section No. 2</vt:lpstr>
      <vt:lpstr>Test Section No. 3</vt:lpstr>
      <vt:lpstr>Test Section No. 3</vt:lpstr>
      <vt:lpstr>CCP with Fibers</vt:lpstr>
      <vt:lpstr>Samples Molded</vt:lpstr>
      <vt:lpstr>Extracting Samples</vt:lpstr>
      <vt:lpstr>Extracting Samples</vt:lpstr>
      <vt:lpstr>Falling Weight Deflectometer</vt:lpstr>
      <vt:lpstr>Lessons Learned</vt:lpstr>
      <vt:lpstr>PowerPoint Presentation</vt:lpstr>
    </vt:vector>
  </TitlesOfParts>
  <Company>MoDOT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Brett Trautman</dc:creator>
  <cp:lastModifiedBy>Brett Trautman</cp:lastModifiedBy>
  <cp:revision>275</cp:revision>
  <cp:lastPrinted>2019-05-19T22:06:27Z</cp:lastPrinted>
  <dcterms:created xsi:type="dcterms:W3CDTF">2018-11-06T22:09:55Z</dcterms:created>
  <dcterms:modified xsi:type="dcterms:W3CDTF">2019-05-22T00:31:22Z</dcterms:modified>
</cp:coreProperties>
</file>