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3"/>
  </p:sldMasterIdLst>
  <p:notesMasterIdLst>
    <p:notesMasterId r:id="rId11"/>
  </p:notesMasterIdLst>
  <p:handoutMasterIdLst>
    <p:handoutMasterId r:id="rId12"/>
  </p:handoutMasterIdLst>
  <p:sldIdLst>
    <p:sldId id="396" r:id="rId4"/>
    <p:sldId id="414" r:id="rId5"/>
    <p:sldId id="397" r:id="rId6"/>
    <p:sldId id="407" r:id="rId7"/>
    <p:sldId id="398" r:id="rId8"/>
    <p:sldId id="408" r:id="rId9"/>
    <p:sldId id="415" r:id="rId1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738"/>
    <a:srgbClr val="000000"/>
    <a:srgbClr val="003865"/>
    <a:srgbClr val="E8E8E8"/>
    <a:srgbClr val="78BE21"/>
    <a:srgbClr val="0D0D0D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89889" autoAdjust="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3/8/2017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fld id="{46228913-FB0E-4466-A631-D500B7106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50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3/8/2017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dirty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NeueHaasGroteskText Std" panose="020B0504020202020204" pitchFamily="34" charset="0"/>
              </a:defRPr>
            </a:lvl1pPr>
          </a:lstStyle>
          <a:p>
            <a:pPr>
              <a:defRPr/>
            </a:pPr>
            <a:fld id="{A84735EC-05B5-4F74-8837-AA819F349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54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NeueHaasGroteskText Std"/>
            </a:endParaRPr>
          </a:p>
        </p:txBody>
      </p:sp>
    </p:spTree>
    <p:extLst>
      <p:ext uri="{BB962C8B-B14F-4D97-AF65-F5344CB8AC3E}">
        <p14:creationId xmlns:p14="http://schemas.microsoft.com/office/powerpoint/2010/main" val="135679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87975"/>
            <a:ext cx="12192000" cy="1470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43088"/>
            <a:ext cx="70993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lIns="182880" tIns="91440" rIns="182880" bIns="91440" spcCol="0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D2DD-3BFC-40FB-A129-2E8F54A18CA1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 mndot.gov/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6ACD-02A1-412E-9316-F4B1EA7C5BB7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B42B-48DD-485F-BF50-F8A2734FB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1219198"/>
            <a:ext cx="12192000" cy="56388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91EB-6E47-4589-A505-E313032BDD96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639A-F1E7-4598-94F3-EE1C8ABD1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276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1219198"/>
            <a:ext cx="12192000" cy="5638802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60C2F-0E67-49FC-9B52-11E5928C2615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0EDD-446C-44A9-AA4A-D60DC8152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</p:spTree>
    <p:extLst>
      <p:ext uri="{BB962C8B-B14F-4D97-AF65-F5344CB8AC3E}">
        <p14:creationId xmlns:p14="http://schemas.microsoft.com/office/powerpoint/2010/main" val="26171087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BA49-15F3-4A79-8797-62C7131C2CC8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00FE-E35C-4091-8B5B-B87BC6729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2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DFAD62-D906-4036-A02F-831A033A69E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1B4E67-4A22-41E3-86CD-D8321E2EE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C62C95-B5C6-440D-8EDD-D66ED0E33B43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A4D071-2256-42D9-933D-ACD877253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0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4CAF0C-EAAB-4DA1-9252-2C5DD3527601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477B37-A134-48E8-B99A-766A686A0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00CBB8-0FB2-4DB6-8B20-26026DA6C5B7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47109D-D9C9-4860-80E6-E48CADE75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6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469B66-F5C0-4593-9BF0-95872FE6671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277D97-6D2F-4080-8C73-7F0A53D07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 rtlCol="0">
            <a:normAutofit/>
          </a:bodyPr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ACB10C-47DD-44EE-9C0B-CE6430B8D8BF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9E1C27-2EE2-4F44-A027-6B8811DF9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2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87975"/>
            <a:ext cx="12192000" cy="14700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843088"/>
            <a:ext cx="70993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lIns="182880" tIns="91440" rIns="182880" bIns="91440" spcCol="0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0F4A-8583-483B-88C1-51857582D574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 mndot.gov/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5"/>
            <a:ext cx="12192000" cy="49879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AC6E-29B7-48BE-801A-C2943A622AB4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DABF-FC0A-4C42-A1EE-E52C3F577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8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216025"/>
            <a:ext cx="12192000" cy="49879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C1F8-2E92-467C-B491-F9041D751DEC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5521-C878-430F-B45B-FAEC1274D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0C5-5421-463C-BD88-CD8525826996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C6A8-8FFD-442E-956A-95EE86722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20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216025"/>
            <a:ext cx="12192000" cy="49879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FE44-7C97-4948-B647-8DF3A1AC8397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03DA-4EEB-4EA3-9C3E-50FA41B13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31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A8AC-5BDE-460C-91DD-DB5C210A4935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CB45-ED4E-4E40-9175-BEA13EBC4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49879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2392-D5E3-4BAF-B65A-65220CFB0FF6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D76-EEFB-4378-9403-205FDB857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3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AC7E-8B2F-4419-A89A-73D96FBB3686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9615-E276-4CF9-AF8C-C64ACBE7F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70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422893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064563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04729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773613"/>
            <a:ext cx="12192000" cy="2084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000750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lIns="182880" tIns="91440" rIns="182880" bIns="9144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6253163" y="6138863"/>
            <a:ext cx="5588000" cy="365125"/>
          </a:xfrm>
        </p:spPr>
        <p:txBody>
          <a:bodyPr anchor="b"/>
          <a:lstStyle>
            <a:lvl1pPr algn="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 mndot.gov/</a:t>
            </a:r>
          </a:p>
        </p:txBody>
      </p:sp>
    </p:spTree>
    <p:extLst>
      <p:ext uri="{BB962C8B-B14F-4D97-AF65-F5344CB8AC3E}">
        <p14:creationId xmlns:p14="http://schemas.microsoft.com/office/powerpoint/2010/main" val="927288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16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54081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16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4CB239-0ECF-4F13-A5F6-3D961934FAE3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CEC3F6-3B40-4EFC-9BA9-60A527D2AF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3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813" y="504825"/>
            <a:ext cx="9618662" cy="5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/>
          </p:nvPr>
        </p:nvSpPr>
        <p:spPr>
          <a:xfrm>
            <a:off x="4976787" y="1067565"/>
            <a:ext cx="9516215" cy="4850604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7AA61F-EEAF-4E31-865F-8C2089FC000C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64DFDE-6221-4619-837D-9AF89727D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0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3188" y="3222625"/>
            <a:ext cx="9388475" cy="528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12" descr="Screenshot"/>
          <p:cNvSpPr>
            <a:spLocks noGrp="1"/>
          </p:cNvSpPr>
          <p:nvPr>
            <p:ph type="pic" sz="quarter" idx="10"/>
          </p:nvPr>
        </p:nvSpPr>
        <p:spPr>
          <a:xfrm>
            <a:off x="1373459" y="3771871"/>
            <a:ext cx="9287236" cy="4733889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7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813" y="504825"/>
            <a:ext cx="9618662" cy="5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Picture Placeholder 12" descr="Screenshot"/>
          <p:cNvSpPr>
            <a:spLocks noGrp="1"/>
          </p:cNvSpPr>
          <p:nvPr>
            <p:ph type="pic" sz="quarter" idx="10"/>
          </p:nvPr>
        </p:nvSpPr>
        <p:spPr>
          <a:xfrm>
            <a:off x="4976787" y="1067565"/>
            <a:ext cx="9516215" cy="4850604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2358-03D2-44F8-A102-0B83D9A190CF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BBD1-CFEC-4152-8C8C-8B4D0CDB1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20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3188" y="3222625"/>
            <a:ext cx="9388475" cy="528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73459" y="3771871"/>
            <a:ext cx="9287236" cy="4733889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618225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3288" y="434975"/>
            <a:ext cx="6827837" cy="60499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976787" y="691882"/>
            <a:ext cx="6300787" cy="341153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94F8EA-60DA-42EA-977F-F24078D8C6C6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C1C14-3141-4006-BE54-DCF211E43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78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813" y="504825"/>
            <a:ext cx="9618662" cy="541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/>
          </p:nvPr>
        </p:nvSpPr>
        <p:spPr>
          <a:xfrm>
            <a:off x="4976787" y="1067565"/>
            <a:ext cx="9516215" cy="4850604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235185-B61E-47D6-AA7B-2BC55E0905FF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07799E-77F4-4839-B3B1-8A67D54AD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07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3188" y="3222625"/>
            <a:ext cx="9388475" cy="528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/>
          </p:nvPr>
        </p:nvSpPr>
        <p:spPr>
          <a:xfrm>
            <a:off x="1373459" y="3771871"/>
            <a:ext cx="9287236" cy="4733889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304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1"/>
          <p:cNvSpPr/>
          <p:nvPr userDrawn="1"/>
        </p:nvSpPr>
        <p:spPr>
          <a:xfrm>
            <a:off x="866775" y="601663"/>
            <a:ext cx="10515600" cy="5449887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7253AE-F001-4681-BD94-1D43BA6EEE2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B050D3-89A8-4FB1-A8E1-4539BEB51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6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1"/>
          <p:cNvSpPr/>
          <p:nvPr userDrawn="1"/>
        </p:nvSpPr>
        <p:spPr>
          <a:xfrm>
            <a:off x="866775" y="601663"/>
            <a:ext cx="10515600" cy="5449887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3F0FC3-EEA4-4341-B645-88BDBEE7F1BF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30BC5C-605D-4289-ACAF-AC056D8AE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7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E0A068-30F3-4B50-B21C-97996B92448F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4FE9E0-CEB7-4D50-A2C8-55756310B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4085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2800BE-A392-4D93-8138-853AB4E1CCCB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81299C-1A43-43E9-9383-DA4A7C0E4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317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EF1202-62B8-4CF3-9F23-85741AF6F0B8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ABA8D8-0E14-422D-9180-F1EFDA0863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4808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3543B2-AD6B-47FB-A481-70D71752AFA0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B8E832-F600-400E-8225-0FEA126BC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03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28DA-890A-41C0-876C-B9B93D6D646A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Here |  mndot.gov/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BAEC-868E-433D-BD13-E26EC6CBE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742CC7-26B4-4882-B77A-B13895C732CB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723491-31CA-4FC6-811B-EF6B03D98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602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2C0650-5BC5-46A9-9212-63D319F4FD0F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C1E8F7-17E9-4426-BCBE-F521BA23A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6222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11BE75-F0F1-466B-A9F3-E70DABBEE85A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C06003-8100-437A-B02D-CBE6EB66D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36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5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MN.IT Service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30238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4E4427-8A59-4E8B-8E32-F6FBC81F90D4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DACDF8-2C6E-4010-A530-679DDC1FB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5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5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30238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9FC923-AB2F-4CB7-8145-C15321D7B137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</a:t>
            </a:r>
            <a:r>
              <a:rPr lang="en-US">
                <a:solidFill>
                  <a:schemeClr val="tx1"/>
                </a:solidFill>
              </a:rPr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>
                <a:solidFill>
                  <a:schemeClr val="tx1"/>
                </a:solidFill>
              </a:rPr>
              <a:t>  mndot.gov/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9C8290-E7FA-4C0E-A247-9D448C7B3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37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6917" y="2743200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buNone/>
              <a:defRPr sz="40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66917" y="4592256"/>
            <a:ext cx="10407483" cy="14548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>
                <a:solidFill>
                  <a:srgbClr val="3B3B3B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969376" y="5904865"/>
            <a:ext cx="2560320" cy="365760"/>
          </a:xfrm>
        </p:spPr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5904866"/>
            <a:ext cx="313424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9696" y="5904866"/>
            <a:ext cx="487680" cy="365125"/>
          </a:xfrm>
        </p:spPr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66917" y="4572000"/>
            <a:ext cx="10407483" cy="0"/>
          </a:xfrm>
          <a:prstGeom prst="line">
            <a:avLst/>
          </a:prstGeom>
          <a:ln>
            <a:solidFill>
              <a:srgbClr val="003F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16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1"/>
            <a:ext cx="5384800" cy="5016691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Franklin Gothic Book" panose="020B0503020102020204" pitchFamily="34" charset="0"/>
              </a:defRPr>
            </a:lvl1pPr>
            <a:lvl2pPr>
              <a:buClr>
                <a:schemeClr val="tx2"/>
              </a:buClr>
              <a:defRPr sz="2400">
                <a:latin typeface="Franklin Gothic Book" panose="020B0503020102020204" pitchFamily="34" charset="0"/>
              </a:defRPr>
            </a:lvl2pPr>
            <a:lvl3pPr>
              <a:buClr>
                <a:schemeClr val="tx2"/>
              </a:buClr>
              <a:defRPr sz="2000">
                <a:latin typeface="Franklin Gothic Book" panose="020B0503020102020204" pitchFamily="34" charset="0"/>
              </a:defRPr>
            </a:lvl3pPr>
            <a:lvl4pPr>
              <a:buClr>
                <a:schemeClr val="tx2"/>
              </a:buClr>
              <a:defRPr sz="1800">
                <a:latin typeface="Franklin Gothic Book" panose="020B0503020102020204" pitchFamily="34" charset="0"/>
              </a:defRPr>
            </a:lvl4pPr>
            <a:lvl5pPr>
              <a:buClr>
                <a:schemeClr val="tx2"/>
              </a:buClr>
              <a:defRPr sz="1800">
                <a:latin typeface="Franklin Gothic Book" panose="020B05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1"/>
            <a:ext cx="5384800" cy="5016691"/>
          </a:xfrm>
        </p:spPr>
        <p:txBody>
          <a:bodyPr/>
          <a:lstStyle>
            <a:lvl1pPr>
              <a:buClr>
                <a:schemeClr val="tx2"/>
              </a:buClr>
              <a:defRPr sz="2800">
                <a:latin typeface="Franklin Gothic Book" panose="020B0503020102020204" pitchFamily="34" charset="0"/>
              </a:defRPr>
            </a:lvl1pPr>
            <a:lvl2pPr>
              <a:buClr>
                <a:schemeClr val="tx2"/>
              </a:buClr>
              <a:defRPr sz="2400">
                <a:latin typeface="Franklin Gothic Book" panose="020B0503020102020204" pitchFamily="34" charset="0"/>
              </a:defRPr>
            </a:lvl2pPr>
            <a:lvl3pPr>
              <a:buClr>
                <a:schemeClr val="tx2"/>
              </a:buClr>
              <a:defRPr sz="2000">
                <a:latin typeface="Franklin Gothic Book" panose="020B0503020102020204" pitchFamily="34" charset="0"/>
              </a:defRPr>
            </a:lvl3pPr>
            <a:lvl4pPr>
              <a:buClr>
                <a:schemeClr val="tx2"/>
              </a:buClr>
              <a:defRPr sz="1800">
                <a:latin typeface="Franklin Gothic Book" panose="020B0503020102020204" pitchFamily="34" charset="0"/>
              </a:defRPr>
            </a:lvl4pPr>
            <a:lvl5pPr>
              <a:buClr>
                <a:schemeClr val="tx2"/>
              </a:buClr>
              <a:defRPr sz="1800">
                <a:latin typeface="Franklin Gothic Book" panose="020B05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972800" cy="639762"/>
          </a:xfrm>
        </p:spPr>
        <p:txBody>
          <a:bodyPr rtlCol="0">
            <a:normAutofit/>
          </a:bodyPr>
          <a:lstStyle>
            <a:lvl1pPr>
              <a:defRPr sz="2400" b="0">
                <a:effectLst/>
                <a:latin typeface="Franklin Gothic Demi" panose="020B07030201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268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704850"/>
            <a:ext cx="385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387975"/>
            <a:ext cx="12192000" cy="14700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03712"/>
            <a:ext cx="12192000" cy="1199223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468192" y="5644884"/>
            <a:ext cx="9543245" cy="105213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9400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7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6A33-05CA-40C1-B94A-15A7F2CD6D8A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216025"/>
            <a:ext cx="12192000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38B1-4FD4-44DC-821A-C81E9EAAA391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 mndot.gov/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46C8-A05A-480C-B93A-79AFBE1C6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103C083-1814-4799-A615-897FC8A62587}" type="datetime1">
              <a:rPr lang="en-US"/>
              <a:pPr>
                <a:defRPr/>
              </a:pPr>
              <a:t>5/22/2019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000" y="6356350"/>
            <a:ext cx="5588000" cy="3651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3" y="6356350"/>
            <a:ext cx="1462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24E1E7-7107-491A-BA24-05C2BD3E9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92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899" r:id="rId32"/>
    <p:sldLayoutId id="2147483900" r:id="rId33"/>
    <p:sldLayoutId id="2147483901" r:id="rId34"/>
    <p:sldLayoutId id="2147483902" r:id="rId35"/>
    <p:sldLayoutId id="2147483903" r:id="rId36"/>
    <p:sldLayoutId id="2147483904" r:id="rId37"/>
    <p:sldLayoutId id="2147483905" r:id="rId38"/>
    <p:sldLayoutId id="2147483906" r:id="rId39"/>
    <p:sldLayoutId id="2147483907" r:id="rId40"/>
    <p:sldLayoutId id="2147483908" r:id="rId41"/>
    <p:sldLayoutId id="2147483909" r:id="rId42"/>
    <p:sldLayoutId id="2147483910" r:id="rId43"/>
    <p:sldLayoutId id="2147483911" r:id="rId44"/>
    <p:sldLayoutId id="2147483912" r:id="rId45"/>
    <p:sldLayoutId id="2147483913" r:id="rId46"/>
    <p:sldLayoutId id="2147483914" r:id="rId47"/>
    <p:sldLayoutId id="2147483915" r:id="rId48"/>
    <p:sldLayoutId id="2147483916" r:id="rId49"/>
    <p:sldLayoutId id="2147483917" r:id="rId50"/>
    <p:sldLayoutId id="2147483918" r:id="rId51"/>
    <p:sldLayoutId id="2147483920" r:id="rId5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ctrTitle"/>
          </p:nvPr>
        </p:nvSpPr>
        <p:spPr>
          <a:xfrm>
            <a:off x="0" y="3478213"/>
            <a:ext cx="12192000" cy="1295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Keys to Successful Deployment of Intelligent Compaction and Paver Mounted Thermal Profiling Technologies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51793" y="5041900"/>
            <a:ext cx="7219619" cy="6985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NRRA Pavement Conference, May 23, 2019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University of Minnesota Continuing Education and Conference Center</a:t>
            </a:r>
          </a:p>
        </p:txBody>
      </p:sp>
      <p:sp>
        <p:nvSpPr>
          <p:cNvPr id="54276" name="Footer Placeholder 6"/>
          <p:cNvSpPr>
            <a:spLocks noGrp="1"/>
          </p:cNvSpPr>
          <p:nvPr>
            <p:ph type="ftr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tx2"/>
                </a:solidFill>
              </a:rPr>
              <a:t>AMT Website</a:t>
            </a:r>
            <a:r>
              <a:rPr lang="en-US" altLang="en-US" dirty="0">
                <a:solidFill>
                  <a:schemeClr val="tx2"/>
                </a:solidFill>
              </a:rPr>
              <a:t> </a:t>
            </a:r>
            <a:r>
              <a:rPr lang="en-US" altLang="en-US" dirty="0">
                <a:solidFill>
                  <a:schemeClr val="accent1"/>
                </a:solidFill>
              </a:rPr>
              <a:t>|</a:t>
            </a:r>
            <a:r>
              <a:rPr lang="en-US" altLang="en-US" dirty="0">
                <a:solidFill>
                  <a:schemeClr val="tx2"/>
                </a:solidFill>
              </a:rPr>
              <a:t> </a:t>
            </a:r>
            <a:r>
              <a:rPr lang="en-US" altLang="en-US" u="sng" dirty="0">
                <a:solidFill>
                  <a:srgbClr val="0070C0"/>
                </a:solidFill>
              </a:rPr>
              <a:t>http://</a:t>
            </a:r>
            <a:r>
              <a:rPr lang="en-US" altLang="en-US" u="sng" dirty="0" smtClean="0">
                <a:solidFill>
                  <a:srgbClr val="0070C0"/>
                </a:solidFill>
              </a:rPr>
              <a:t>www.dot.state.mn.us/materials/amt/index.html   </a:t>
            </a:r>
            <a:endParaRPr lang="en-US" altLang="en-US" u="sng" dirty="0">
              <a:solidFill>
                <a:srgbClr val="0070C0"/>
              </a:solidFill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-26458"/>
            <a:ext cx="2921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4341"/>
            <a:ext cx="29289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2" descr="P:\AMT\Photos\3D Milling\SP6917-142 TH53 MG Milling\IMG_08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/>
          <a:stretch>
            <a:fillRect/>
          </a:stretch>
        </p:blipFill>
        <p:spPr bwMode="auto">
          <a:xfrm>
            <a:off x="20638" y="16933"/>
            <a:ext cx="2781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" descr="P:\AMT\Projects\2016\SP6917-142 TH53 MC Milling\Snapshots\WebEx Meeting 09.07.16 RDO-TopCon\Image 0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t="14209" r="2238"/>
          <a:stretch>
            <a:fillRect/>
          </a:stretch>
        </p:blipFill>
        <p:spPr bwMode="auto">
          <a:xfrm>
            <a:off x="2789767" y="12170"/>
            <a:ext cx="3554413" cy="22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from the Wise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cap="all" dirty="0" smtClean="0"/>
              <a:t>The Six Phases of Successful Deployment</a:t>
            </a:r>
          </a:p>
          <a:p>
            <a:r>
              <a:rPr lang="en-US" dirty="0" smtClean="0"/>
              <a:t>Enthusiasm</a:t>
            </a:r>
          </a:p>
          <a:p>
            <a:r>
              <a:rPr lang="en-US" dirty="0" smtClean="0"/>
              <a:t>Disillusionment</a:t>
            </a:r>
          </a:p>
          <a:p>
            <a:r>
              <a:rPr lang="en-US" dirty="0" smtClean="0"/>
              <a:t>Panic</a:t>
            </a:r>
          </a:p>
          <a:p>
            <a:r>
              <a:rPr lang="en-US" dirty="0" smtClean="0"/>
              <a:t>Search for the Guilty</a:t>
            </a:r>
          </a:p>
          <a:p>
            <a:r>
              <a:rPr lang="en-US" dirty="0" smtClean="0"/>
              <a:t>Punishment of the Innocent</a:t>
            </a:r>
          </a:p>
          <a:p>
            <a:r>
              <a:rPr lang="en-US" dirty="0" smtClean="0"/>
              <a:t>Praise and Glory for the Non-Participants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1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9"/>
            <a:ext cx="10515600" cy="4755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NO ONE SHOULD BE ASKED TO BID ON SOMETHING </a:t>
            </a:r>
          </a:p>
          <a:p>
            <a:pPr marL="0" indent="0" algn="ctr">
              <a:buNone/>
            </a:pPr>
            <a:r>
              <a:rPr lang="en-US" b="1" dirty="0"/>
              <a:t>THEY DO NOT UNDERSTAND!</a:t>
            </a:r>
          </a:p>
          <a:p>
            <a:endParaRPr lang="en-US" sz="1067" dirty="0"/>
          </a:p>
          <a:p>
            <a:r>
              <a:rPr lang="en-US" dirty="0" smtClean="0"/>
              <a:t>Ensure Agency-Contractor-Vendor Collaboration</a:t>
            </a:r>
          </a:p>
          <a:p>
            <a:r>
              <a:rPr lang="en-US" dirty="0" smtClean="0"/>
              <a:t>Agency flexibility is needed during early implementation stages</a:t>
            </a:r>
          </a:p>
        </p:txBody>
      </p:sp>
    </p:spTree>
    <p:extLst>
      <p:ext uri="{BB962C8B-B14F-4D97-AF65-F5344CB8AC3E}">
        <p14:creationId xmlns:p14="http://schemas.microsoft.com/office/powerpoint/2010/main" val="8411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Sharing – Contractor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0625"/>
            <a:ext cx="10515600" cy="250930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cap="all" dirty="0" smtClean="0"/>
              <a:t>Hold discussions with contractors:</a:t>
            </a:r>
          </a:p>
          <a:p>
            <a:pPr marL="0" indent="0" algn="ctr">
              <a:buNone/>
            </a:pPr>
            <a:r>
              <a:rPr lang="en-US" dirty="0" smtClean="0"/>
              <a:t>‘Buy-In’ </a:t>
            </a:r>
          </a:p>
          <a:p>
            <a:pPr marL="0" indent="0" algn="ctr">
              <a:buNone/>
            </a:pPr>
            <a:r>
              <a:rPr lang="en-US" dirty="0" smtClean="0"/>
              <a:t>Increase Knowledge</a:t>
            </a:r>
          </a:p>
          <a:p>
            <a:pPr marL="0" indent="0" algn="ctr">
              <a:buNone/>
            </a:pPr>
            <a:r>
              <a:rPr lang="en-US" dirty="0" smtClean="0"/>
              <a:t>Realities of Field </a:t>
            </a:r>
          </a:p>
          <a:p>
            <a:pPr marL="0" indent="0" algn="ctr">
              <a:buNone/>
            </a:pPr>
            <a:r>
              <a:rPr lang="en-US" cap="all" dirty="0" smtClean="0"/>
              <a:t>decrease risk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460503"/>
            <a:ext cx="43053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45" y="1408558"/>
            <a:ext cx="5375287" cy="5249863"/>
          </a:xfrm>
        </p:spPr>
        <p:txBody>
          <a:bodyPr>
            <a:normAutofit fontScale="92500" lnSpcReduction="10000"/>
          </a:bodyPr>
          <a:lstStyle/>
          <a:p>
            <a:r>
              <a:rPr lang="en-US" b="1" cap="all" dirty="0" smtClean="0">
                <a:solidFill>
                  <a:schemeClr val="accent1"/>
                </a:solidFill>
              </a:rPr>
              <a:t>In-Depth Discussions at Meetings</a:t>
            </a:r>
            <a:endParaRPr lang="en-US" b="1" cap="all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Asphalt Pavement Quality and Technology Committee 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3-4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/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Specification Committee 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1-2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/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Association of General </a:t>
            </a:r>
            <a:r>
              <a:rPr lang="en-US" dirty="0" smtClean="0">
                <a:solidFill>
                  <a:schemeClr val="accent1"/>
                </a:solidFill>
              </a:rPr>
              <a:t>Contractors</a:t>
            </a:r>
          </a:p>
          <a:p>
            <a:pPr lvl="2"/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/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Ad-Hoc </a:t>
            </a:r>
            <a:r>
              <a:rPr lang="en-US" dirty="0" smtClean="0">
                <a:solidFill>
                  <a:schemeClr val="accent1"/>
                </a:solidFill>
              </a:rPr>
              <a:t>Committees</a:t>
            </a:r>
          </a:p>
          <a:p>
            <a:pPr lvl="2"/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needed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Minnesota Asphalt Paving </a:t>
            </a:r>
            <a:r>
              <a:rPr lang="en-US" dirty="0" smtClean="0">
                <a:solidFill>
                  <a:schemeClr val="accent1"/>
                </a:solidFill>
              </a:rPr>
              <a:t>Association</a:t>
            </a:r>
          </a:p>
          <a:p>
            <a:pPr lvl="2"/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US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</a:t>
            </a:r>
            <a:r>
              <a:rPr 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platforms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25646" y="1408559"/>
            <a:ext cx="5112821" cy="54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cap="all" dirty="0" smtClean="0"/>
              <a:t>Discussion Topics </a:t>
            </a:r>
            <a:endParaRPr lang="en-US" b="1" cap="all" dirty="0"/>
          </a:p>
          <a:p>
            <a:pPr lvl="1" eaLnBrk="1" hangingPunct="1"/>
            <a:r>
              <a:rPr lang="en-US" dirty="0"/>
              <a:t>Specification development</a:t>
            </a:r>
          </a:p>
          <a:p>
            <a:pPr lvl="1" eaLnBrk="1" hangingPunct="1"/>
            <a:r>
              <a:rPr lang="en-US" dirty="0"/>
              <a:t>Implementation Schedules</a:t>
            </a:r>
          </a:p>
          <a:p>
            <a:pPr lvl="1" eaLnBrk="1" hangingPunct="1"/>
            <a:r>
              <a:rPr lang="en-US" dirty="0"/>
              <a:t>Debriefings</a:t>
            </a:r>
          </a:p>
          <a:p>
            <a:pPr lvl="1" eaLnBrk="1" hangingPunct="1"/>
            <a:r>
              <a:rPr lang="en-US" dirty="0"/>
              <a:t>New technologies, practices &amp; opportunities</a:t>
            </a:r>
          </a:p>
          <a:p>
            <a:pPr lvl="1" eaLnBrk="1" hangingPunct="1"/>
            <a:r>
              <a:rPr lang="en-US" dirty="0"/>
              <a:t>Solutions to existing problems</a:t>
            </a:r>
          </a:p>
          <a:p>
            <a:pPr lvl="1" eaLnBrk="1" hangingPunct="1"/>
            <a:r>
              <a:rPr lang="en-US" dirty="0"/>
              <a:t>Needs / Resources</a:t>
            </a:r>
            <a:endParaRPr lang="en-US" dirty="0" smtClean="0"/>
          </a:p>
          <a:p>
            <a:pPr eaLnBrk="1" hangingPunct="1"/>
            <a:r>
              <a:rPr lang="en-US" b="1" cap="all" dirty="0" smtClean="0"/>
              <a:t>Workshops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4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3107891"/>
            <a:ext cx="10515600" cy="235561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cap="all" dirty="0" smtClean="0"/>
              <a:t>We have to learn to walk before we run</a:t>
            </a:r>
          </a:p>
          <a:p>
            <a:pPr marL="0" indent="0" algn="ctr">
              <a:buNone/>
            </a:pPr>
            <a:r>
              <a:rPr lang="en-US" dirty="0" smtClean="0"/>
              <a:t>Start Simple</a:t>
            </a:r>
          </a:p>
          <a:p>
            <a:pPr marL="0" indent="0" algn="ctr">
              <a:buNone/>
            </a:pPr>
            <a:r>
              <a:rPr lang="en-US" dirty="0"/>
              <a:t>S</a:t>
            </a:r>
            <a:r>
              <a:rPr lang="en-US" dirty="0" smtClean="0"/>
              <a:t>taged </a:t>
            </a:r>
            <a:r>
              <a:rPr lang="en-US" dirty="0" smtClean="0"/>
              <a:t>Goals</a:t>
            </a:r>
          </a:p>
          <a:p>
            <a:pPr marL="0" indent="0" algn="ctr">
              <a:buNone/>
            </a:pPr>
            <a:r>
              <a:rPr lang="en-US" dirty="0" smtClean="0"/>
              <a:t>Expect Failures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11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611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3199D3-A70C-4C67-9E5F-702829148A80}">
  <ds:schemaRefs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18028</TotalTime>
  <Words>189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NeueHaasGroteskText Std</vt:lpstr>
      <vt:lpstr>MN.IT</vt:lpstr>
      <vt:lpstr>Keys to Successful Deployment of Intelligent Compaction and Paver Mounted Thermal Profiling Technologies</vt:lpstr>
      <vt:lpstr>Words from the Wise</vt:lpstr>
      <vt:lpstr>Keys to Success</vt:lpstr>
      <vt:lpstr>Knowledge Sharing – Contractor Collaboration</vt:lpstr>
      <vt:lpstr>Contractor Collaboration</vt:lpstr>
      <vt:lpstr>Keep it Simple</vt:lpstr>
      <vt:lpstr>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Rebecca Embacher</cp:lastModifiedBy>
  <cp:revision>1041</cp:revision>
  <cp:lastPrinted>2019-02-12T18:31:17Z</cp:lastPrinted>
  <dcterms:created xsi:type="dcterms:W3CDTF">2016-01-06T16:54:03Z</dcterms:created>
  <dcterms:modified xsi:type="dcterms:W3CDTF">2019-05-22T19:17:45Z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