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6"/>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81" r:id="rId14"/>
    <p:sldId id="269" r:id="rId15"/>
    <p:sldId id="270" r:id="rId16"/>
    <p:sldId id="268" r:id="rId17"/>
    <p:sldId id="272" r:id="rId18"/>
    <p:sldId id="273" r:id="rId19"/>
    <p:sldId id="38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DD8FDF-5ABC-44C0-97E6-60ED4015EFEA}">
          <p14:sldIdLst>
            <p14:sldId id="256"/>
            <p14:sldId id="257"/>
            <p14:sldId id="259"/>
            <p14:sldId id="258"/>
            <p14:sldId id="260"/>
            <p14:sldId id="261"/>
            <p14:sldId id="262"/>
            <p14:sldId id="263"/>
            <p14:sldId id="264"/>
            <p14:sldId id="265"/>
            <p14:sldId id="266"/>
            <p14:sldId id="267"/>
            <p14:sldId id="281"/>
          </p14:sldIdLst>
        </p14:section>
        <p14:section name="Untitled Section" id="{941D81FC-8FD1-4068-BA2F-70757E1C8142}">
          <p14:sldIdLst>
            <p14:sldId id="269"/>
            <p14:sldId id="270"/>
            <p14:sldId id="268"/>
            <p14:sldId id="272"/>
            <p14:sldId id="273"/>
            <p14:sldId id="384"/>
            <p14:sldId id="275"/>
            <p14:sldId id="276"/>
            <p14:sldId id="277"/>
            <p14:sldId id="278"/>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87" d="100"/>
          <a:sy n="87" d="100"/>
        </p:scale>
        <p:origin x="52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55469391772258"/>
          <c:y val="0.11754274155559867"/>
          <c:w val="0.82102746303053586"/>
          <c:h val="0.71364115893280322"/>
        </c:manualLayout>
      </c:layout>
      <c:barChart>
        <c:barDir val="col"/>
        <c:grouping val="clustered"/>
        <c:varyColors val="0"/>
        <c:ser>
          <c:idx val="1"/>
          <c:order val="0"/>
          <c:tx>
            <c:v>2015</c:v>
          </c:tx>
          <c:spPr>
            <a:solidFill>
              <a:schemeClr val="accent2"/>
            </a:solidFill>
            <a:ln w="25400">
              <a:noFill/>
            </a:ln>
            <a:effectLst/>
          </c:spPr>
          <c:invertIfNegative val="0"/>
          <c:cat>
            <c:numRef>
              <c:f>'2015 &amp; 2016 Distress together'!$N$21:$N$32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'2015 &amp; 2016 Distress together'!$K$21:$K$32</c:f>
              <c:numCache>
                <c:formatCode>0.00</c:formatCode>
                <c:ptCount val="12"/>
                <c:pt idx="0">
                  <c:v>24.18</c:v>
                </c:pt>
                <c:pt idx="1">
                  <c:v>281.72000000000003</c:v>
                </c:pt>
                <c:pt idx="2">
                  <c:v>85.39</c:v>
                </c:pt>
                <c:pt idx="3">
                  <c:v>0</c:v>
                </c:pt>
                <c:pt idx="4">
                  <c:v>541.77</c:v>
                </c:pt>
                <c:pt idx="5">
                  <c:v>47.01</c:v>
                </c:pt>
                <c:pt idx="6">
                  <c:v>17.52</c:v>
                </c:pt>
                <c:pt idx="7">
                  <c:v>12.4</c:v>
                </c:pt>
                <c:pt idx="8">
                  <c:v>0</c:v>
                </c:pt>
                <c:pt idx="9">
                  <c:v>0</c:v>
                </c:pt>
                <c:pt idx="10">
                  <c:v>0</c:v>
                </c:pt>
                <c:pt idx="11">
                  <c:v>0</c:v>
                </c:pt>
              </c:numCache>
            </c:numRef>
          </c:val>
          <c:extLst>
            <c:ext xmlns:c16="http://schemas.microsoft.com/office/drawing/2014/chart" uri="{C3380CC4-5D6E-409C-BE32-E72D297353CC}">
              <c16:uniqueId val="{00000000-EF54-4D1E-BB35-5E1DA9970EC7}"/>
            </c:ext>
          </c:extLst>
        </c:ser>
        <c:ser>
          <c:idx val="0"/>
          <c:order val="1"/>
          <c:tx>
            <c:v>2016</c:v>
          </c:tx>
          <c:spPr>
            <a:solidFill>
              <a:schemeClr val="accent1"/>
            </a:solidFill>
            <a:ln w="25400">
              <a:noFill/>
            </a:ln>
            <a:effectLst/>
          </c:spPr>
          <c:invertIfNegative val="0"/>
          <c:cat>
            <c:numRef>
              <c:f>'2015 &amp; 2016 Distress together'!$N$21:$N$32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'2015 &amp; 2016 Distress together'!$Y$21:$Y$32</c:f>
              <c:numCache>
                <c:formatCode>0.00</c:formatCode>
                <c:ptCount val="12"/>
                <c:pt idx="0">
                  <c:v>0</c:v>
                </c:pt>
                <c:pt idx="1">
                  <c:v>388.13</c:v>
                </c:pt>
                <c:pt idx="2">
                  <c:v>84.3</c:v>
                </c:pt>
                <c:pt idx="3">
                  <c:v>0</c:v>
                </c:pt>
                <c:pt idx="4">
                  <c:v>544.03000000000009</c:v>
                </c:pt>
                <c:pt idx="5">
                  <c:v>47.31</c:v>
                </c:pt>
                <c:pt idx="6">
                  <c:v>17.77</c:v>
                </c:pt>
                <c:pt idx="7">
                  <c:v>10.29</c:v>
                </c:pt>
                <c:pt idx="8">
                  <c:v>0</c:v>
                </c:pt>
                <c:pt idx="9">
                  <c:v>0</c:v>
                </c:pt>
                <c:pt idx="10">
                  <c:v>0</c:v>
                </c:pt>
                <c:pt idx="11">
                  <c:v>0</c:v>
                </c:pt>
              </c:numCache>
            </c:numRef>
          </c:val>
          <c:extLst>
            <c:ext xmlns:c16="http://schemas.microsoft.com/office/drawing/2014/chart" uri="{C3380CC4-5D6E-409C-BE32-E72D297353CC}">
              <c16:uniqueId val="{00000001-EF54-4D1E-BB35-5E1DA9970EC7}"/>
            </c:ext>
          </c:extLst>
        </c:ser>
        <c:dLbls>
          <c:showLegendKey val="0"/>
          <c:showVal val="0"/>
          <c:showCatName val="0"/>
          <c:showSerName val="0"/>
          <c:showPercent val="0"/>
          <c:showBubbleSize val="0"/>
        </c:dLbls>
        <c:gapWidth val="150"/>
        <c:axId val="390790904"/>
        <c:axId val="390791296"/>
      </c:barChart>
      <c:catAx>
        <c:axId val="390790904"/>
        <c:scaling>
          <c:orientation val="minMax"/>
        </c:scaling>
        <c:delete val="0"/>
        <c:axPos val="b"/>
        <c:title>
          <c:tx>
            <c:rich>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Survey Location (mile)</a:t>
                </a:r>
              </a:p>
            </c:rich>
          </c:tx>
          <c:overlay val="0"/>
          <c:spPr>
            <a:noFill/>
            <a:ln>
              <a:noFill/>
            </a:ln>
            <a:effectLst/>
          </c:spPr>
          <c:txPr>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crossAx val="390791296"/>
        <c:crosses val="autoZero"/>
        <c:auto val="1"/>
        <c:lblAlgn val="ctr"/>
        <c:lblOffset val="100"/>
        <c:noMultiLvlLbl val="0"/>
      </c:catAx>
      <c:valAx>
        <c:axId val="39079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Longitudinal Cracking (ft/mile)</a:t>
                </a:r>
              </a:p>
            </c:rich>
          </c:tx>
          <c:layout>
            <c:manualLayout>
              <c:xMode val="edge"/>
              <c:yMode val="edge"/>
              <c:x val="7.4136800326638471E-3"/>
              <c:y val="0.11007713626012923"/>
            </c:manualLayout>
          </c:layout>
          <c:overlay val="0"/>
          <c:spPr>
            <a:noFill/>
            <a:ln>
              <a:noFill/>
            </a:ln>
            <a:effectLst/>
          </c:spPr>
          <c:txPr>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crossAx val="390790904"/>
        <c:crosses val="autoZero"/>
        <c:crossBetween val="between"/>
      </c:valAx>
      <c:spPr>
        <a:noFill/>
        <a:ln>
          <a:noFill/>
        </a:ln>
        <a:effectLst/>
      </c:spPr>
    </c:plotArea>
    <c:legend>
      <c:legendPos val="r"/>
      <c:layout>
        <c:manualLayout>
          <c:xMode val="edge"/>
          <c:yMode val="edge"/>
          <c:x val="0.74611069263533514"/>
          <c:y val="0.16383688024916002"/>
          <c:w val="0.20130975959293432"/>
          <c:h val="0.14898124110507985"/>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9734972152872"/>
          <c:y val="0.14638789083403408"/>
          <c:w val="0.82102746303053586"/>
          <c:h val="0.71364115893280322"/>
        </c:manualLayout>
      </c:layout>
      <c:barChart>
        <c:barDir val="col"/>
        <c:grouping val="clustered"/>
        <c:varyColors val="0"/>
        <c:ser>
          <c:idx val="1"/>
          <c:order val="0"/>
          <c:tx>
            <c:v>2015</c:v>
          </c:tx>
          <c:spPr>
            <a:solidFill>
              <a:schemeClr val="accent2"/>
            </a:solidFill>
            <a:ln w="25400">
              <a:noFill/>
            </a:ln>
            <a:effectLst/>
          </c:spPr>
          <c:invertIfNegative val="0"/>
          <c:cat>
            <c:numRef>
              <c:f>'2015 &amp; 2016 Distress together'!$B$5:$B$16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'2015 &amp; 2016 Distress together'!$K$5:$K$16</c:f>
              <c:numCache>
                <c:formatCode>0.00</c:formatCode>
                <c:ptCount val="12"/>
                <c:pt idx="0">
                  <c:v>22.93</c:v>
                </c:pt>
                <c:pt idx="1">
                  <c:v>21.709999999999997</c:v>
                </c:pt>
                <c:pt idx="2">
                  <c:v>67.58</c:v>
                </c:pt>
                <c:pt idx="3">
                  <c:v>12.53</c:v>
                </c:pt>
                <c:pt idx="4">
                  <c:v>302.42</c:v>
                </c:pt>
                <c:pt idx="5">
                  <c:v>5.07</c:v>
                </c:pt>
                <c:pt idx="6">
                  <c:v>7.61</c:v>
                </c:pt>
                <c:pt idx="7">
                  <c:v>0</c:v>
                </c:pt>
                <c:pt idx="8">
                  <c:v>7.94</c:v>
                </c:pt>
                <c:pt idx="9">
                  <c:v>88.03</c:v>
                </c:pt>
                <c:pt idx="10">
                  <c:v>115.32</c:v>
                </c:pt>
                <c:pt idx="11">
                  <c:v>0</c:v>
                </c:pt>
              </c:numCache>
            </c:numRef>
          </c:val>
          <c:extLst>
            <c:ext xmlns:c16="http://schemas.microsoft.com/office/drawing/2014/chart" uri="{C3380CC4-5D6E-409C-BE32-E72D297353CC}">
              <c16:uniqueId val="{00000000-E7D6-4BC3-8389-0494DE244129}"/>
            </c:ext>
          </c:extLst>
        </c:ser>
        <c:ser>
          <c:idx val="0"/>
          <c:order val="1"/>
          <c:tx>
            <c:v>2016</c:v>
          </c:tx>
          <c:spPr>
            <a:solidFill>
              <a:schemeClr val="accent1"/>
            </a:solidFill>
            <a:ln w="25400">
              <a:noFill/>
            </a:ln>
            <a:effectLst/>
          </c:spPr>
          <c:invertIfNegative val="0"/>
          <c:cat>
            <c:numRef>
              <c:f>'2015 &amp; 2016 Distress together'!$N$5:$N$16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'2015 &amp; 2016 Distress together'!$Y$5:$Y$16</c:f>
              <c:numCache>
                <c:formatCode>0.00</c:formatCode>
                <c:ptCount val="12"/>
                <c:pt idx="0">
                  <c:v>21.96</c:v>
                </c:pt>
                <c:pt idx="1">
                  <c:v>21.79</c:v>
                </c:pt>
                <c:pt idx="2">
                  <c:v>82.039999999999992</c:v>
                </c:pt>
                <c:pt idx="3">
                  <c:v>11.19</c:v>
                </c:pt>
                <c:pt idx="4">
                  <c:v>271.21000000000004</c:v>
                </c:pt>
                <c:pt idx="5">
                  <c:v>14.39</c:v>
                </c:pt>
                <c:pt idx="6">
                  <c:v>7.06</c:v>
                </c:pt>
                <c:pt idx="7">
                  <c:v>0</c:v>
                </c:pt>
                <c:pt idx="8">
                  <c:v>0</c:v>
                </c:pt>
                <c:pt idx="9">
                  <c:v>85.33</c:v>
                </c:pt>
                <c:pt idx="10">
                  <c:v>92.86</c:v>
                </c:pt>
                <c:pt idx="11">
                  <c:v>0</c:v>
                </c:pt>
              </c:numCache>
            </c:numRef>
          </c:val>
          <c:extLst>
            <c:ext xmlns:c16="http://schemas.microsoft.com/office/drawing/2014/chart" uri="{C3380CC4-5D6E-409C-BE32-E72D297353CC}">
              <c16:uniqueId val="{00000001-E7D6-4BC3-8389-0494DE244129}"/>
            </c:ext>
          </c:extLst>
        </c:ser>
        <c:dLbls>
          <c:showLegendKey val="0"/>
          <c:showVal val="0"/>
          <c:showCatName val="0"/>
          <c:showSerName val="0"/>
          <c:showPercent val="0"/>
          <c:showBubbleSize val="0"/>
        </c:dLbls>
        <c:gapWidth val="150"/>
        <c:axId val="390792080"/>
        <c:axId val="390792472"/>
      </c:barChart>
      <c:catAx>
        <c:axId val="390792080"/>
        <c:scaling>
          <c:orientation val="minMax"/>
        </c:scaling>
        <c:delete val="0"/>
        <c:axPos val="b"/>
        <c:title>
          <c:tx>
            <c:rich>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Survey Location (mile)</a:t>
                </a:r>
              </a:p>
            </c:rich>
          </c:tx>
          <c:overlay val="0"/>
          <c:spPr>
            <a:noFill/>
            <a:ln>
              <a:noFill/>
            </a:ln>
            <a:effectLst/>
          </c:spPr>
          <c:txPr>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000" b="0" i="0" u="none" strike="noStrike" kern="1200" baseline="0">
                <a:solidFill>
                  <a:schemeClr val="tx1"/>
                </a:solidFill>
                <a:latin typeface="+mn-lt"/>
                <a:ea typeface="+mn-ea"/>
                <a:cs typeface="+mn-cs"/>
              </a:defRPr>
            </a:pPr>
            <a:endParaRPr lang="en-US"/>
          </a:p>
        </c:txPr>
        <c:crossAx val="390792472"/>
        <c:crosses val="autoZero"/>
        <c:auto val="1"/>
        <c:lblAlgn val="ctr"/>
        <c:lblOffset val="100"/>
        <c:noMultiLvlLbl val="0"/>
      </c:catAx>
      <c:valAx>
        <c:axId val="390792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Transverse Cracking (ft/mile)</a:t>
                </a:r>
              </a:p>
            </c:rich>
          </c:tx>
          <c:layout>
            <c:manualLayout>
              <c:xMode val="edge"/>
              <c:yMode val="edge"/>
              <c:x val="4.3196658344536211E-3"/>
              <c:y val="0.22957546568814824"/>
            </c:manualLayout>
          </c:layout>
          <c:overlay val="0"/>
          <c:spPr>
            <a:noFill/>
            <a:ln>
              <a:noFill/>
            </a:ln>
            <a:effectLst/>
          </c:spPr>
          <c:txPr>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crossAx val="390792080"/>
        <c:crosses val="autoZero"/>
        <c:crossBetween val="between"/>
      </c:valAx>
      <c:spPr>
        <a:noFill/>
        <a:ln>
          <a:noFill/>
        </a:ln>
        <a:effectLst/>
      </c:spPr>
    </c:plotArea>
    <c:legend>
      <c:legendPos val="r"/>
      <c:layout>
        <c:manualLayout>
          <c:xMode val="edge"/>
          <c:yMode val="edge"/>
          <c:x val="0.7432811110376103"/>
          <c:y val="0.20193040386080768"/>
          <c:w val="0.20130975959293432"/>
          <c:h val="0.14898124110507985"/>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1125231225625"/>
          <c:y val="0.12995000579974622"/>
          <c:w val="0.82676398142539875"/>
          <c:h val="0.71820283194214463"/>
        </c:manualLayout>
      </c:layout>
      <c:barChart>
        <c:barDir val="col"/>
        <c:grouping val="clustered"/>
        <c:varyColors val="0"/>
        <c:ser>
          <c:idx val="1"/>
          <c:order val="0"/>
          <c:tx>
            <c:v>2015</c:v>
          </c:tx>
          <c:spPr>
            <a:solidFill>
              <a:schemeClr val="accent2"/>
            </a:solidFill>
            <a:ln w="25400">
              <a:noFill/>
            </a:ln>
            <a:effectLst/>
          </c:spPr>
          <c:invertIfNegative val="0"/>
          <c:cat>
            <c:numRef>
              <c:f>'Survey_Location_Ride_2015&amp;16'!$B$5:$B$16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'Survey_Location_Ride_2015&amp;16'!$AG$5:$AG$16</c:f>
              <c:numCache>
                <c:formatCode>0.00</c:formatCode>
                <c:ptCount val="12"/>
                <c:pt idx="0">
                  <c:v>63.174999999999997</c:v>
                </c:pt>
                <c:pt idx="1">
                  <c:v>73.275000000000006</c:v>
                </c:pt>
                <c:pt idx="2">
                  <c:v>64.55</c:v>
                </c:pt>
                <c:pt idx="3">
                  <c:v>65.224999999999994</c:v>
                </c:pt>
                <c:pt idx="4">
                  <c:v>61.400000000000006</c:v>
                </c:pt>
                <c:pt idx="5">
                  <c:v>73.324999999999989</c:v>
                </c:pt>
                <c:pt idx="6">
                  <c:v>74.824999999999989</c:v>
                </c:pt>
                <c:pt idx="7">
                  <c:v>67.275000000000006</c:v>
                </c:pt>
                <c:pt idx="8">
                  <c:v>72.849999999999994</c:v>
                </c:pt>
                <c:pt idx="9">
                  <c:v>76.25</c:v>
                </c:pt>
                <c:pt idx="10">
                  <c:v>78.849999999999994</c:v>
                </c:pt>
                <c:pt idx="11">
                  <c:v>61.55</c:v>
                </c:pt>
              </c:numCache>
            </c:numRef>
          </c:val>
          <c:extLst>
            <c:ext xmlns:c16="http://schemas.microsoft.com/office/drawing/2014/chart" uri="{C3380CC4-5D6E-409C-BE32-E72D297353CC}">
              <c16:uniqueId val="{00000000-09E6-42A1-8D2B-9B557411FC77}"/>
            </c:ext>
          </c:extLst>
        </c:ser>
        <c:ser>
          <c:idx val="0"/>
          <c:order val="1"/>
          <c:tx>
            <c:v>2016</c:v>
          </c:tx>
          <c:spPr>
            <a:solidFill>
              <a:schemeClr val="accent1"/>
            </a:solidFill>
            <a:ln w="25400">
              <a:noFill/>
            </a:ln>
            <a:effectLst/>
          </c:spPr>
          <c:invertIfNegative val="0"/>
          <c:cat>
            <c:numRef>
              <c:f>'Survey_Location_Ride_2015&amp;16'!$B$5:$B$16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'Survey_Location_Ride_2015&amp;16'!$P$5:$P$16</c:f>
              <c:numCache>
                <c:formatCode>0.00</c:formatCode>
                <c:ptCount val="12"/>
                <c:pt idx="0">
                  <c:v>63.275000000000006</c:v>
                </c:pt>
                <c:pt idx="1">
                  <c:v>75.075000000000003</c:v>
                </c:pt>
                <c:pt idx="2">
                  <c:v>70.724999999999994</c:v>
                </c:pt>
                <c:pt idx="3">
                  <c:v>64.8</c:v>
                </c:pt>
                <c:pt idx="4">
                  <c:v>65.674999999999997</c:v>
                </c:pt>
                <c:pt idx="5">
                  <c:v>72.275000000000006</c:v>
                </c:pt>
                <c:pt idx="6">
                  <c:v>75.275000000000006</c:v>
                </c:pt>
                <c:pt idx="7">
                  <c:v>66.375</c:v>
                </c:pt>
                <c:pt idx="8">
                  <c:v>72.599999999999994</c:v>
                </c:pt>
                <c:pt idx="9">
                  <c:v>73.724999999999994</c:v>
                </c:pt>
                <c:pt idx="10">
                  <c:v>78.174999999999997</c:v>
                </c:pt>
                <c:pt idx="11">
                  <c:v>60.7</c:v>
                </c:pt>
              </c:numCache>
            </c:numRef>
          </c:val>
          <c:extLst>
            <c:ext xmlns:c16="http://schemas.microsoft.com/office/drawing/2014/chart" uri="{C3380CC4-5D6E-409C-BE32-E72D297353CC}">
              <c16:uniqueId val="{00000001-09E6-42A1-8D2B-9B557411FC77}"/>
            </c:ext>
          </c:extLst>
        </c:ser>
        <c:dLbls>
          <c:showLegendKey val="0"/>
          <c:showVal val="0"/>
          <c:showCatName val="0"/>
          <c:showSerName val="0"/>
          <c:showPercent val="0"/>
          <c:showBubbleSize val="0"/>
        </c:dLbls>
        <c:gapWidth val="150"/>
        <c:axId val="390793256"/>
        <c:axId val="390793648"/>
      </c:barChart>
      <c:catAx>
        <c:axId val="390793256"/>
        <c:scaling>
          <c:orientation val="minMax"/>
        </c:scaling>
        <c:delete val="0"/>
        <c:axPos val="b"/>
        <c:title>
          <c:tx>
            <c:rich>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Survey Location (mile)</a:t>
                </a:r>
              </a:p>
            </c:rich>
          </c:tx>
          <c:overlay val="0"/>
          <c:spPr>
            <a:noFill/>
            <a:ln>
              <a:noFill/>
            </a:ln>
            <a:effectLst/>
          </c:spPr>
          <c:txPr>
            <a:bodyPr rot="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crossAx val="390793648"/>
        <c:crosses val="autoZero"/>
        <c:auto val="1"/>
        <c:lblAlgn val="ctr"/>
        <c:lblOffset val="100"/>
        <c:noMultiLvlLbl val="0"/>
      </c:catAx>
      <c:valAx>
        <c:axId val="390793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r>
                  <a:rPr lang="en-US" sz="1000" b="0" i="0" u="none" strike="noStrike" kern="1200" baseline="0">
                    <a:solidFill>
                      <a:srgbClr val="253D92"/>
                    </a:solidFill>
                    <a:latin typeface="+mn-lt"/>
                    <a:ea typeface="+mn-ea"/>
                    <a:cs typeface="+mn-cs"/>
                  </a:rPr>
                  <a:t>IRI (Inch/mile)</a:t>
                </a:r>
              </a:p>
            </c:rich>
          </c:tx>
          <c:overlay val="0"/>
          <c:spPr>
            <a:noFill/>
            <a:ln>
              <a:noFill/>
            </a:ln>
            <a:effectLst/>
          </c:spPr>
          <c:txPr>
            <a:bodyPr rot="-54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rtl="0">
              <a:defRPr lang="en-US" sz="1000" b="0" i="0" u="none" strike="noStrike" kern="1200" baseline="0">
                <a:solidFill>
                  <a:srgbClr val="253D92"/>
                </a:solidFill>
                <a:latin typeface="+mn-lt"/>
                <a:ea typeface="+mn-ea"/>
                <a:cs typeface="+mn-cs"/>
              </a:defRPr>
            </a:pPr>
            <a:endParaRPr lang="en-US"/>
          </a:p>
        </c:txPr>
        <c:crossAx val="390793256"/>
        <c:crosses val="autoZero"/>
        <c:crossBetween val="between"/>
        <c:majorUnit val="20"/>
      </c:valAx>
      <c:spPr>
        <a:noFill/>
        <a:ln>
          <a:noFill/>
        </a:ln>
        <a:effectLst/>
      </c:spPr>
    </c:plotArea>
    <c:legend>
      <c:legendPos val="r"/>
      <c:layout>
        <c:manualLayout>
          <c:xMode val="edge"/>
          <c:yMode val="edge"/>
          <c:x val="0.80468441639511368"/>
          <c:y val="5.0671548539996329E-2"/>
          <c:w val="0.19179076013813406"/>
          <c:h val="0.16739338070546059"/>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56544861307669"/>
          <c:y val="0.13889575753294006"/>
          <c:w val="0.79883109740156055"/>
          <c:h val="0.67633492428140429"/>
        </c:manualLayout>
      </c:layout>
      <c:barChart>
        <c:barDir val="col"/>
        <c:grouping val="clustered"/>
        <c:varyColors val="0"/>
        <c:ser>
          <c:idx val="1"/>
          <c:order val="0"/>
          <c:tx>
            <c:v>2015</c:v>
          </c:tx>
          <c:spPr>
            <a:solidFill>
              <a:schemeClr val="accent2"/>
            </a:solidFill>
            <a:ln w="25400">
              <a:noFill/>
            </a:ln>
            <a:effectLst/>
          </c:spPr>
          <c:invertIfNegative val="0"/>
          <c:cat>
            <c:numRef>
              <c:f>'Survey_Location_Ride_2015&amp;16'!$B$5:$B$16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'Survey_Location_Ride_2015&amp;16'!$AH$5:$AH$16</c:f>
              <c:numCache>
                <c:formatCode>0.00</c:formatCode>
                <c:ptCount val="12"/>
                <c:pt idx="0">
                  <c:v>9.8687499999999997E-2</c:v>
                </c:pt>
                <c:pt idx="1">
                  <c:v>9.9932500000000007E-2</c:v>
                </c:pt>
                <c:pt idx="2">
                  <c:v>8.3974999999999994E-2</c:v>
                </c:pt>
                <c:pt idx="3">
                  <c:v>7.3542500000000011E-2</c:v>
                </c:pt>
                <c:pt idx="4">
                  <c:v>7.1842500000000004E-2</c:v>
                </c:pt>
                <c:pt idx="5">
                  <c:v>7.17E-2</c:v>
                </c:pt>
                <c:pt idx="6">
                  <c:v>6.8762500000000004E-2</c:v>
                </c:pt>
                <c:pt idx="7">
                  <c:v>8.00675E-2</c:v>
                </c:pt>
                <c:pt idx="8">
                  <c:v>8.0287500000000012E-2</c:v>
                </c:pt>
                <c:pt idx="9">
                  <c:v>8.3070000000000005E-2</c:v>
                </c:pt>
                <c:pt idx="10">
                  <c:v>6.9470000000000004E-2</c:v>
                </c:pt>
                <c:pt idx="11">
                  <c:v>9.2992500000000006E-2</c:v>
                </c:pt>
              </c:numCache>
            </c:numRef>
          </c:val>
          <c:extLst>
            <c:ext xmlns:c16="http://schemas.microsoft.com/office/drawing/2014/chart" uri="{C3380CC4-5D6E-409C-BE32-E72D297353CC}">
              <c16:uniqueId val="{00000000-3C94-40C7-8B06-21D9E23360B4}"/>
            </c:ext>
          </c:extLst>
        </c:ser>
        <c:ser>
          <c:idx val="0"/>
          <c:order val="1"/>
          <c:tx>
            <c:v>2016</c:v>
          </c:tx>
          <c:spPr>
            <a:solidFill>
              <a:schemeClr val="accent1"/>
            </a:solidFill>
            <a:ln w="25400">
              <a:noFill/>
            </a:ln>
            <a:effectLst/>
          </c:spPr>
          <c:invertIfNegative val="0"/>
          <c:cat>
            <c:numRef>
              <c:f>'Survey_Location_Ride_2015&amp;16'!$B$5:$B$16</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'Survey_Location_Ride_2015&amp;16'!$Q$5:$Q$16</c:f>
              <c:numCache>
                <c:formatCode>0.00</c:formatCode>
                <c:ptCount val="12"/>
                <c:pt idx="0">
                  <c:v>9.2659999999999992E-2</c:v>
                </c:pt>
                <c:pt idx="1">
                  <c:v>9.4692499999999999E-2</c:v>
                </c:pt>
                <c:pt idx="2">
                  <c:v>6.8797499999999998E-2</c:v>
                </c:pt>
                <c:pt idx="3">
                  <c:v>5.9685000000000002E-2</c:v>
                </c:pt>
                <c:pt idx="4">
                  <c:v>8.7379999999999999E-2</c:v>
                </c:pt>
                <c:pt idx="5">
                  <c:v>8.1295000000000006E-2</c:v>
                </c:pt>
                <c:pt idx="6">
                  <c:v>7.1264999999999995E-2</c:v>
                </c:pt>
                <c:pt idx="7">
                  <c:v>6.7267500000000008E-2</c:v>
                </c:pt>
                <c:pt idx="8">
                  <c:v>7.4204999999999993E-2</c:v>
                </c:pt>
                <c:pt idx="9">
                  <c:v>7.7307500000000001E-2</c:v>
                </c:pt>
                <c:pt idx="10">
                  <c:v>7.5839999999999991E-2</c:v>
                </c:pt>
                <c:pt idx="11">
                  <c:v>0.10151250000000001</c:v>
                </c:pt>
              </c:numCache>
            </c:numRef>
          </c:val>
          <c:extLst>
            <c:ext xmlns:c16="http://schemas.microsoft.com/office/drawing/2014/chart" uri="{C3380CC4-5D6E-409C-BE32-E72D297353CC}">
              <c16:uniqueId val="{00000001-3C94-40C7-8B06-21D9E23360B4}"/>
            </c:ext>
          </c:extLst>
        </c:ser>
        <c:dLbls>
          <c:showLegendKey val="0"/>
          <c:showVal val="0"/>
          <c:showCatName val="0"/>
          <c:showSerName val="0"/>
          <c:showPercent val="0"/>
          <c:showBubbleSize val="0"/>
        </c:dLbls>
        <c:gapWidth val="150"/>
        <c:axId val="391540720"/>
        <c:axId val="391541112"/>
      </c:barChart>
      <c:catAx>
        <c:axId val="391540720"/>
        <c:scaling>
          <c:orientation val="minMax"/>
        </c:scaling>
        <c:delete val="0"/>
        <c:axPos val="b"/>
        <c:title>
          <c:tx>
            <c:rich>
              <a:bodyPr rot="0" spcFirstLastPara="1" vertOverflow="ellipsis" vert="horz" wrap="square" anchor="ctr" anchorCtr="1"/>
              <a:lstStyle/>
              <a:p>
                <a:pPr algn="ctr" rtl="0">
                  <a:defRPr lang="en-US" sz="1000" b="0" i="0" u="none" strike="noStrike" kern="1200" baseline="0">
                    <a:solidFill>
                      <a:schemeClr val="tx1"/>
                    </a:solidFill>
                    <a:latin typeface="+mn-lt"/>
                    <a:ea typeface="+mn-ea"/>
                    <a:cs typeface="+mn-cs"/>
                  </a:defRPr>
                </a:pPr>
                <a:r>
                  <a:rPr lang="en-US"/>
                  <a:t>Survey Location (mile)</a:t>
                </a:r>
              </a:p>
            </c:rich>
          </c:tx>
          <c:overlay val="0"/>
          <c:spPr>
            <a:noFill/>
            <a:ln>
              <a:noFill/>
            </a:ln>
            <a:effectLst/>
          </c:spPr>
          <c:txPr>
            <a:bodyPr rot="0" spcFirstLastPara="1" vertOverflow="ellipsis" vert="horz" wrap="square" anchor="ctr" anchorCtr="1"/>
            <a:lstStyle/>
            <a:p>
              <a:pPr algn="ctr" rtl="0">
                <a:defRPr lang="en-US"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391541112"/>
        <c:crosses val="autoZero"/>
        <c:auto val="1"/>
        <c:lblAlgn val="ctr"/>
        <c:lblOffset val="100"/>
        <c:noMultiLvlLbl val="0"/>
      </c:catAx>
      <c:valAx>
        <c:axId val="391541112"/>
        <c:scaling>
          <c:orientation val="minMax"/>
          <c:max val="0.4"/>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n-US"/>
                  <a:t>Rut Depth (Inches)</a:t>
                </a:r>
              </a:p>
            </c:rich>
          </c:tx>
          <c:layout>
            <c:manualLayout>
              <c:xMode val="edge"/>
              <c:yMode val="edge"/>
              <c:x val="1.7490649346317493E-2"/>
              <c:y val="0.26364763698832488"/>
            </c:manualLayout>
          </c:layout>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391540720"/>
        <c:crosses val="autoZero"/>
        <c:crossBetween val="between"/>
        <c:majorUnit val="0.1"/>
      </c:valAx>
      <c:spPr>
        <a:noFill/>
        <a:ln>
          <a:noFill/>
        </a:ln>
        <a:effectLst/>
      </c:spPr>
    </c:plotArea>
    <c:legend>
      <c:legendPos val="r"/>
      <c:layout>
        <c:manualLayout>
          <c:xMode val="edge"/>
          <c:yMode val="edge"/>
          <c:x val="0.76237301186299222"/>
          <c:y val="0.17317106379105779"/>
          <c:w val="0.15369437438647895"/>
          <c:h val="0.16663638975957931"/>
        </c:manualLayout>
      </c:layout>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lgn="ct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19B6E-769E-455A-B809-7954B5598E13}" type="datetimeFigureOut">
              <a:rPr lang="en-US" smtClean="0"/>
              <a:t>5/16/2019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3226-DAE5-4D82-B614-503F30E2BCA3}" type="slidenum">
              <a:rPr lang="en-US" smtClean="0"/>
              <a:t>‹#›</a:t>
            </a:fld>
            <a:endParaRPr lang="en-US"/>
          </a:p>
        </p:txBody>
      </p:sp>
    </p:spTree>
    <p:extLst>
      <p:ext uri="{BB962C8B-B14F-4D97-AF65-F5344CB8AC3E}">
        <p14:creationId xmlns:p14="http://schemas.microsoft.com/office/powerpoint/2010/main" val="180196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461A7-0CD3-4B66-966A-B80F92D13330}" type="slidenum">
              <a:rPr lang="en-US" smtClean="0"/>
              <a:pPr fontAlgn="base">
                <a:spcBef>
                  <a:spcPct val="0"/>
                </a:spcBef>
                <a:spcAft>
                  <a:spcPct val="0"/>
                </a:spcAft>
                <a:defRPr/>
              </a:pPr>
              <a:t>5</a:t>
            </a:fld>
            <a:endParaRPr lang="en-US"/>
          </a:p>
        </p:txBody>
      </p:sp>
      <p:sp>
        <p:nvSpPr>
          <p:cNvPr id="5" name="Notes Placeholder 2"/>
          <p:cNvSpPr>
            <a:spLocks noGrp="1"/>
          </p:cNvSpPr>
          <p:nvPr>
            <p:ph type="body" idx="1"/>
          </p:nvPr>
        </p:nvSpPr>
        <p:spPr/>
        <p:txBody>
          <a:bodyPr wrap="square" numCol="1" anchor="t" anchorCtr="0" compatLnSpc="1">
            <a:prstTxWarp prst="textNoShape">
              <a:avLst/>
            </a:prstTxWarp>
          </a:bodyPr>
          <a:lstStyle/>
          <a:p>
            <a:endParaRPr lang="en-US" baseline="0" dirty="0"/>
          </a:p>
          <a:p>
            <a:endParaRPr lang="en-US" dirty="0"/>
          </a:p>
        </p:txBody>
      </p:sp>
    </p:spTree>
    <p:extLst>
      <p:ext uri="{BB962C8B-B14F-4D97-AF65-F5344CB8AC3E}">
        <p14:creationId xmlns:p14="http://schemas.microsoft.com/office/powerpoint/2010/main" val="5563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1" dirty="0"/>
              <a:t>Life Cycle Cost Calculator</a:t>
            </a:r>
            <a:endParaRPr lang="en-US" dirty="0"/>
          </a:p>
          <a:p>
            <a:r>
              <a:rPr lang="en-US" dirty="0"/>
              <a:t>Teaching concept</a:t>
            </a:r>
            <a:r>
              <a:rPr lang="mr-IN" dirty="0"/>
              <a:t>–</a:t>
            </a:r>
            <a:r>
              <a:rPr lang="en-US" dirty="0"/>
              <a:t> Not designed</a:t>
            </a:r>
            <a:r>
              <a:rPr lang="en-US" baseline="0" dirty="0"/>
              <a:t> to replace a PMS, but to support network thinking. The lifecycle calculator lets you design a road treatment plan, demonstrating the ability to revive and preserve a road for 50 years or more. </a:t>
            </a:r>
          </a:p>
          <a:p>
            <a:endParaRPr lang="en-US" baseline="0" dirty="0"/>
          </a:p>
          <a:p>
            <a:r>
              <a:rPr lang="en-US" baseline="0" dirty="0"/>
              <a:t>In Understanding the time-value of money, users can see that a dollar today is worth much more 15 years down the line. It pays to invest in your roads upfront.  </a:t>
            </a:r>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21</a:t>
            </a:fld>
            <a:endParaRPr lang="en-US" dirty="0"/>
          </a:p>
        </p:txBody>
      </p:sp>
    </p:spTree>
    <p:extLst>
      <p:ext uri="{BB962C8B-B14F-4D97-AF65-F5344CB8AC3E}">
        <p14:creationId xmlns:p14="http://schemas.microsoft.com/office/powerpoint/2010/main" val="375783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1" baseline="0" dirty="0"/>
              <a:t>Remaining Service Life </a:t>
            </a:r>
          </a:p>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aseline="0" dirty="0"/>
              <a:t>looks at the health of your network through your yearly treatment plan. </a:t>
            </a:r>
          </a:p>
          <a:p>
            <a:pPr marL="171450" marR="0" indent="-171450" algn="l" defTabSz="457200" rtl="0" eaLnBrk="1" fontAlgn="auto" latinLnBrk="0" hangingPunct="1">
              <a:lnSpc>
                <a:spcPct val="100000"/>
              </a:lnSpc>
              <a:spcBef>
                <a:spcPts val="0"/>
              </a:spcBef>
              <a:spcAft>
                <a:spcPts val="0"/>
              </a:spcAft>
              <a:buClrTx/>
              <a:buSzPts val="1400"/>
              <a:buFont typeface="Arial" charset="0"/>
              <a:buChar char="•"/>
              <a:tabLst/>
              <a:defRPr/>
            </a:pPr>
            <a:r>
              <a:rPr lang="en-US" baseline="0" dirty="0"/>
              <a:t>A critical concept for network management: each mile of road has a life expectancy. Every year, each mile of road within your network uses one mile-year of life. That means that your network has a limited number of mile-years to live. RSL helps you understand the effectiveness of your annual treatment plan, to determine if that plan will add or subtract life from your network, and identify tweaks you can make to make overall, incremental “network-level” gains.</a:t>
            </a:r>
          </a:p>
        </p:txBody>
      </p:sp>
      <p:sp>
        <p:nvSpPr>
          <p:cNvPr id="4" name="Slide Number Placeholder 3"/>
          <p:cNvSpPr>
            <a:spLocks noGrp="1"/>
          </p:cNvSpPr>
          <p:nvPr>
            <p:ph type="sldNum" sz="quarter" idx="10"/>
          </p:nvPr>
        </p:nvSpPr>
        <p:spPr/>
        <p:txBody>
          <a:bodyPr/>
          <a:lstStyle/>
          <a:p>
            <a:fld id="{9467BC81-DFC8-1B48-A446-BA29BD9F8EA6}" type="slidenum">
              <a:rPr lang="en-US" smtClean="0"/>
              <a:t>22</a:t>
            </a:fld>
            <a:endParaRPr lang="en-US" dirty="0"/>
          </a:p>
        </p:txBody>
      </p:sp>
    </p:spTree>
    <p:extLst>
      <p:ext uri="{BB962C8B-B14F-4D97-AF65-F5344CB8AC3E}">
        <p14:creationId xmlns:p14="http://schemas.microsoft.com/office/powerpoint/2010/main" val="169554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baseline="0" dirty="0"/>
              <a:t>Cost-Benefit-Value </a:t>
            </a:r>
          </a:p>
          <a:p>
            <a:pPr marL="171450" indent="-171450">
              <a:buFont typeface="Arial" charset="0"/>
              <a:buChar char="•"/>
            </a:pPr>
            <a:r>
              <a:rPr lang="en-US" b="0" baseline="0" dirty="0"/>
              <a:t>This</a:t>
            </a:r>
            <a:r>
              <a:rPr lang="en-US" b="1" baseline="0" dirty="0"/>
              <a:t> </a:t>
            </a:r>
            <a:r>
              <a:rPr lang="en-US" baseline="0" dirty="0"/>
              <a:t>formula prioritizes road projects. “Great, I know I should be treating all of my roads, every year, but that’s not realistic in any way.</a:t>
            </a:r>
            <a:r>
              <a:rPr lang="mr-IN" baseline="0" dirty="0"/>
              <a:t>–</a:t>
            </a:r>
            <a:r>
              <a:rPr lang="en-US" baseline="0" dirty="0"/>
              <a:t> Which projects will give me the biggest bang for the buck?? How do I prioritize limited resources?”</a:t>
            </a:r>
          </a:p>
          <a:p>
            <a:pPr marL="171450" indent="-171450">
              <a:buFont typeface="Arial" charset="0"/>
              <a:buChar char="•"/>
            </a:pPr>
            <a:endParaRPr lang="en-US" baseline="0" dirty="0"/>
          </a:p>
          <a:p>
            <a:pPr marL="171450" indent="-171450">
              <a:buFont typeface="Arial" charset="0"/>
              <a:buChar char="•"/>
            </a:pPr>
            <a:r>
              <a:rPr lang="en-US" baseline="0" dirty="0"/>
              <a:t>CBV takes into account project size, overall cost, Average Annual Daily Traffic, and your annual budget --- each project is evaluated using a CBV figure to give you quantifiable comparison factors between projects. </a:t>
            </a:r>
          </a:p>
          <a:p>
            <a:pPr marL="171450" indent="-171450">
              <a:buFont typeface="Arial" charset="0"/>
              <a:buChar char="•"/>
            </a:pPr>
            <a:r>
              <a:rPr lang="en-US" baseline="0" dirty="0"/>
              <a:t>Allows users to see “No, this project isn’t very important for this year. I’ll address several others instead, and take a different approach next year”  </a:t>
            </a:r>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23</a:t>
            </a:fld>
            <a:endParaRPr lang="en-US" dirty="0"/>
          </a:p>
        </p:txBody>
      </p:sp>
    </p:spTree>
    <p:extLst>
      <p:ext uri="{BB962C8B-B14F-4D97-AF65-F5344CB8AC3E}">
        <p14:creationId xmlns:p14="http://schemas.microsoft.com/office/powerpoint/2010/main" val="49567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baseline="0" dirty="0">
              <a:latin typeface="Arial" charset="0"/>
              <a:cs typeface="Arial" charset="0"/>
            </a:endParaRPr>
          </a:p>
          <a:p>
            <a:pPr lvl="0"/>
            <a:endParaRPr lang="en-US" b="0" baseline="0"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5816C91C-0E8F-494E-9A0C-39A645DE4695}" type="slidenum">
              <a:rPr lang="en-US" smtClean="0"/>
              <a:pPr>
                <a:defRPr/>
              </a:pPr>
              <a:t>6</a:t>
            </a:fld>
            <a:endParaRPr lang="en-US"/>
          </a:p>
        </p:txBody>
      </p:sp>
    </p:spTree>
    <p:extLst>
      <p:ext uri="{BB962C8B-B14F-4D97-AF65-F5344CB8AC3E}">
        <p14:creationId xmlns:p14="http://schemas.microsoft.com/office/powerpoint/2010/main" val="254017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lvl="0"/>
            <a:r>
              <a:rPr lang="en-US" b="0" baseline="0" dirty="0">
                <a:latin typeface="Arial" charset="0"/>
                <a:cs typeface="Arial" charset="0"/>
              </a:rPr>
              <a:t>. </a:t>
            </a:r>
          </a:p>
        </p:txBody>
      </p:sp>
      <p:sp>
        <p:nvSpPr>
          <p:cNvPr id="4" name="Slide Number Placeholder 3"/>
          <p:cNvSpPr>
            <a:spLocks noGrp="1"/>
          </p:cNvSpPr>
          <p:nvPr>
            <p:ph type="sldNum" sz="quarter" idx="5"/>
          </p:nvPr>
        </p:nvSpPr>
        <p:spPr/>
        <p:txBody>
          <a:bodyPr/>
          <a:lstStyle/>
          <a:p>
            <a:pPr>
              <a:defRPr/>
            </a:pPr>
            <a:fld id="{5816C91C-0E8F-494E-9A0C-39A645DE4695}" type="slidenum">
              <a:rPr lang="en-US" smtClean="0"/>
              <a:pPr>
                <a:defRPr/>
              </a:pPr>
              <a:t>7</a:t>
            </a:fld>
            <a:endParaRPr lang="en-US"/>
          </a:p>
        </p:txBody>
      </p:sp>
    </p:spTree>
    <p:extLst>
      <p:ext uri="{BB962C8B-B14F-4D97-AF65-F5344CB8AC3E}">
        <p14:creationId xmlns:p14="http://schemas.microsoft.com/office/powerpoint/2010/main" val="253621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37ADD8-44A5-4ABB-A019-B02CB09FA550}" type="slidenum">
              <a:rPr lang="en-US" smtClean="0"/>
              <a:pPr>
                <a:defRPr/>
              </a:pPr>
              <a:t>8</a:t>
            </a:fld>
            <a:endParaRPr lang="en-US"/>
          </a:p>
        </p:txBody>
      </p:sp>
    </p:spTree>
    <p:extLst>
      <p:ext uri="{BB962C8B-B14F-4D97-AF65-F5344CB8AC3E}">
        <p14:creationId xmlns:p14="http://schemas.microsoft.com/office/powerpoint/2010/main" val="1747173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37ADD8-44A5-4ABB-A019-B02CB09FA550}" type="slidenum">
              <a:rPr lang="en-US" smtClean="0"/>
              <a:pPr>
                <a:defRPr/>
              </a:pPr>
              <a:t>9</a:t>
            </a:fld>
            <a:endParaRPr lang="en-US"/>
          </a:p>
        </p:txBody>
      </p:sp>
    </p:spTree>
    <p:extLst>
      <p:ext uri="{BB962C8B-B14F-4D97-AF65-F5344CB8AC3E}">
        <p14:creationId xmlns:p14="http://schemas.microsoft.com/office/powerpoint/2010/main" val="99518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62BCE-C954-A345-B248-C31E865D6D6C}" type="slidenum">
              <a:rPr lang="en-US" smtClean="0"/>
              <a:t>17</a:t>
            </a:fld>
            <a:endParaRPr lang="en-US" dirty="0"/>
          </a:p>
        </p:txBody>
      </p:sp>
    </p:spTree>
    <p:extLst>
      <p:ext uri="{BB962C8B-B14F-4D97-AF65-F5344CB8AC3E}">
        <p14:creationId xmlns:p14="http://schemas.microsoft.com/office/powerpoint/2010/main" val="334314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ts val="1400"/>
              <a:buFontTx/>
              <a:buNone/>
              <a:tabLst/>
              <a:defRPr/>
            </a:pPr>
            <a:r>
              <a:rPr lang="en-US" dirty="0"/>
              <a:t>The three</a:t>
            </a:r>
            <a:r>
              <a:rPr lang="en-US" baseline="0" dirty="0"/>
              <a:t> organizations representing each branch of progressive pavement management join together to support the industry at large. </a:t>
            </a:r>
            <a:endParaRPr lang="en-US" dirty="0"/>
          </a:p>
          <a:p>
            <a:pPr marL="0" lvl="0" indent="0">
              <a:spcBef>
                <a:spcPts val="0"/>
              </a:spcBef>
              <a:buNone/>
            </a:pPr>
            <a:br>
              <a:rPr lang="en-US" dirty="0"/>
            </a:br>
            <a:r>
              <a:rPr lang="en-US" dirty="0"/>
              <a:t>To create a </a:t>
            </a:r>
            <a:r>
              <a:rPr lang="en-US" baseline="0" dirty="0"/>
              <a:t>voice that is more powerful, comprehensive, competitive and credible than any single association could be alone</a:t>
            </a:r>
          </a:p>
          <a:p>
            <a:pPr marL="0" lvl="0" indent="0">
              <a:spcBef>
                <a:spcPts val="0"/>
              </a:spcBef>
              <a:buNone/>
            </a:pPr>
            <a:r>
              <a:rPr lang="en-US" baseline="0" dirty="0"/>
              <a:t>Pavement Preservation and Recycling Alliance </a:t>
            </a:r>
            <a:r>
              <a:rPr lang="mr-IN" baseline="0" dirty="0"/>
              <a:t>–</a:t>
            </a:r>
            <a:r>
              <a:rPr lang="en-US" baseline="0" dirty="0"/>
              <a:t> for better roads today and stronger networks tomorrow. </a:t>
            </a:r>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18</a:t>
            </a:fld>
            <a:endParaRPr lang="en-US" dirty="0"/>
          </a:p>
        </p:txBody>
      </p:sp>
    </p:spTree>
    <p:extLst>
      <p:ext uri="{BB962C8B-B14F-4D97-AF65-F5344CB8AC3E}">
        <p14:creationId xmlns:p14="http://schemas.microsoft.com/office/powerpoint/2010/main" val="145240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Most road managers just want to know one thing: Which treatment should I use on my pavement? </a:t>
            </a:r>
          </a:p>
          <a:p>
            <a:r>
              <a:rPr lang="en-US" b="0" baseline="0" dirty="0"/>
              <a:t>This tool takes in information about your pavement and identifies possible solutions, using pavement condition, primary distress, road type and surface type, or comparing photos of other similar roads. </a:t>
            </a:r>
          </a:p>
          <a:p>
            <a:endParaRPr lang="en-US" b="0" baseline="0" dirty="0"/>
          </a:p>
          <a:p>
            <a:r>
              <a:rPr lang="en-US" b="1" baseline="0" dirty="0"/>
              <a:t>Note: </a:t>
            </a:r>
            <a:r>
              <a:rPr lang="en-US" b="0" baseline="0" dirty="0"/>
              <a:t>This tool is NOT meant to be a diagnosis for your pavement, but to educate and demonstrate capabilities by treatment.  Users are directed to “ask an expert” with these pages. </a:t>
            </a:r>
          </a:p>
        </p:txBody>
      </p:sp>
      <p:sp>
        <p:nvSpPr>
          <p:cNvPr id="4" name="Slide Number Placeholder 3"/>
          <p:cNvSpPr>
            <a:spLocks noGrp="1"/>
          </p:cNvSpPr>
          <p:nvPr>
            <p:ph type="sldNum" sz="quarter" idx="10"/>
          </p:nvPr>
        </p:nvSpPr>
        <p:spPr/>
        <p:txBody>
          <a:bodyPr/>
          <a:lstStyle/>
          <a:p>
            <a:fld id="{9467BC81-DFC8-1B48-A446-BA29BD9F8EA6}" type="slidenum">
              <a:rPr lang="en-US" smtClean="0"/>
              <a:t>19</a:t>
            </a:fld>
            <a:endParaRPr lang="en-US" dirty="0"/>
          </a:p>
        </p:txBody>
      </p:sp>
    </p:spTree>
    <p:extLst>
      <p:ext uri="{BB962C8B-B14F-4D97-AF65-F5344CB8AC3E}">
        <p14:creationId xmlns:p14="http://schemas.microsoft.com/office/powerpoint/2010/main" val="129071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dirty="0"/>
              <a:t>Cost</a:t>
            </a:r>
            <a:r>
              <a:rPr lang="en-US" b="1" baseline="0" dirty="0"/>
              <a:t> &amp; Green Calculator</a:t>
            </a:r>
          </a:p>
          <a:p>
            <a:pPr marL="171450" indent="-171450">
              <a:buFont typeface="Arial" charset="0"/>
              <a:buChar char="•"/>
            </a:pPr>
            <a:r>
              <a:rPr lang="en-US" b="0" baseline="0" dirty="0"/>
              <a:t>A treatment-level calculator that allows users to compare economic and environmental impact of one treatment over another. </a:t>
            </a:r>
          </a:p>
          <a:p>
            <a:pPr marL="171450" indent="-171450">
              <a:buFont typeface="Arial" charset="0"/>
              <a:buChar char="•"/>
            </a:pPr>
            <a:endParaRPr lang="en-US" b="0" baseline="0" dirty="0"/>
          </a:p>
          <a:p>
            <a:r>
              <a:rPr lang="en-US" b="1" baseline="0" dirty="0"/>
              <a:t>Note: </a:t>
            </a:r>
            <a:r>
              <a:rPr lang="en-US" b="0" baseline="0" dirty="0"/>
              <a:t>Across the site, </a:t>
            </a:r>
            <a:r>
              <a:rPr lang="en-US" baseline="0" dirty="0"/>
              <a:t>data is auto-populated with figures and data from international cost survey and average life extension</a:t>
            </a:r>
            <a:r>
              <a:rPr lang="mr-IN" baseline="0" dirty="0"/>
              <a:t>–</a:t>
            </a:r>
            <a:r>
              <a:rPr lang="en-US" baseline="0" dirty="0"/>
              <a:t> </a:t>
            </a:r>
            <a:r>
              <a:rPr lang="en-US" b="1" baseline="0" dirty="0"/>
              <a:t>We’ve also given users the ability to enter their own figures</a:t>
            </a:r>
            <a:r>
              <a:rPr lang="mr-IN" b="1" baseline="0" dirty="0"/>
              <a:t>–</a:t>
            </a:r>
            <a:r>
              <a:rPr lang="en-US" b="1" baseline="0" dirty="0"/>
              <a:t> making the information more relevant to your region/experience.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467BC81-DFC8-1B48-A446-BA29BD9F8EA6}" type="slidenum">
              <a:rPr lang="en-US" smtClean="0"/>
              <a:t>20</a:t>
            </a:fld>
            <a:endParaRPr lang="en-US" dirty="0"/>
          </a:p>
        </p:txBody>
      </p:sp>
    </p:spTree>
    <p:extLst>
      <p:ext uri="{BB962C8B-B14F-4D97-AF65-F5344CB8AC3E}">
        <p14:creationId xmlns:p14="http://schemas.microsoft.com/office/powerpoint/2010/main" val="21904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284121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325676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890543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977904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0685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7430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2268884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05068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heme Slide_Logo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C45621B-2387-4F1A-8B7D-DD159B23F769}"/>
              </a:ext>
            </a:extLst>
          </p:cNvPr>
          <p:cNvSpPr/>
          <p:nvPr userDrawn="1"/>
        </p:nvSpPr>
        <p:spPr>
          <a:xfrm rot="10800000">
            <a:off x="0" y="-109470"/>
            <a:ext cx="12192000" cy="6967469"/>
          </a:xfrm>
          <a:prstGeom prst="rect">
            <a:avLst/>
          </a:prstGeom>
          <a:gradFill flip="none" rotWithShape="1">
            <a:gsLst>
              <a:gs pos="0">
                <a:schemeClr val="tx1">
                  <a:alpha val="46000"/>
                </a:schemeClr>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6F04C78F-D832-43D7-B9B9-A01A1F960CDD}"/>
              </a:ext>
            </a:extLst>
          </p:cNvPr>
          <p:cNvSpPr/>
          <p:nvPr userDrawn="1"/>
        </p:nvSpPr>
        <p:spPr>
          <a:xfrm>
            <a:off x="1569156" y="1292580"/>
            <a:ext cx="9053688" cy="4227689"/>
          </a:xfrm>
          <a:prstGeom prst="rect">
            <a:avLst/>
          </a:prstGeom>
          <a:noFill/>
          <a:ln w="57150">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Text Placeholder 7">
            <a:extLst>
              <a:ext uri="{FF2B5EF4-FFF2-40B4-BE49-F238E27FC236}">
                <a16:creationId xmlns:a16="http://schemas.microsoft.com/office/drawing/2014/main" id="{5414CCB6-5638-4401-96BC-627B2513616C}"/>
              </a:ext>
            </a:extLst>
          </p:cNvPr>
          <p:cNvSpPr>
            <a:spLocks noGrp="1"/>
          </p:cNvSpPr>
          <p:nvPr>
            <p:ph type="body" sz="quarter" idx="10" hasCustomPrompt="1"/>
          </p:nvPr>
        </p:nvSpPr>
        <p:spPr>
          <a:xfrm>
            <a:off x="2389815" y="5984305"/>
            <a:ext cx="7412373" cy="449164"/>
          </a:xfrm>
        </p:spPr>
        <p:txBody>
          <a:bodyPr anchor="ctr">
            <a:normAutofit/>
          </a:bodyPr>
          <a:lstStyle>
            <a:lvl1pPr marL="0" indent="0" algn="ctr">
              <a:buNone/>
              <a:defRPr sz="1350" spc="188" baseline="0">
                <a:solidFill>
                  <a:schemeClr val="tx2"/>
                </a:solidFill>
              </a:defRPr>
            </a:lvl1pPr>
          </a:lstStyle>
          <a:p>
            <a:pPr lvl="0"/>
            <a:r>
              <a:rPr lang="en-US" dirty="0"/>
              <a:t>PRESENTER NAME | PRESENTER TITLE</a:t>
            </a:r>
          </a:p>
        </p:txBody>
      </p:sp>
      <p:sp>
        <p:nvSpPr>
          <p:cNvPr id="5" name="Rectangle 4"/>
          <p:cNvSpPr/>
          <p:nvPr userDrawn="1"/>
        </p:nvSpPr>
        <p:spPr>
          <a:xfrm>
            <a:off x="1569156" y="2463802"/>
            <a:ext cx="9053688" cy="2057398"/>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Text Placeholder 16">
            <a:extLst>
              <a:ext uri="{FF2B5EF4-FFF2-40B4-BE49-F238E27FC236}">
                <a16:creationId xmlns:a16="http://schemas.microsoft.com/office/drawing/2014/main" id="{87EF4C70-ECCA-41A4-AF3B-0C22D755C193}"/>
              </a:ext>
            </a:extLst>
          </p:cNvPr>
          <p:cNvSpPr>
            <a:spLocks noGrp="1"/>
          </p:cNvSpPr>
          <p:nvPr>
            <p:ph type="body" sz="quarter" idx="11" hasCustomPrompt="1"/>
          </p:nvPr>
        </p:nvSpPr>
        <p:spPr>
          <a:xfrm>
            <a:off x="2254819" y="2463804"/>
            <a:ext cx="7682363" cy="1930397"/>
          </a:xfrm>
        </p:spPr>
        <p:txBody>
          <a:bodyPr lIns="0" tIns="0" rIns="0" bIns="0" anchor="ctr">
            <a:normAutofit/>
          </a:bodyPr>
          <a:lstStyle>
            <a:lvl1pPr marL="0" indent="0" algn="ctr">
              <a:buNone/>
              <a:defRPr sz="2400" spc="225">
                <a:solidFill>
                  <a:schemeClr val="tx1">
                    <a:lumMod val="85000"/>
                    <a:lumOff val="15000"/>
                  </a:schemeClr>
                </a:solidFill>
              </a:defRPr>
            </a:lvl1pPr>
          </a:lstStyle>
          <a:p>
            <a:pPr lvl="0"/>
            <a:r>
              <a:rPr lang="en-US" dirty="0"/>
              <a:t>PRESENTATION TITLE</a:t>
            </a:r>
          </a:p>
        </p:txBody>
      </p:sp>
      <p:cxnSp>
        <p:nvCxnSpPr>
          <p:cNvPr id="19" name="Straight Connector 18">
            <a:extLst>
              <a:ext uri="{FF2B5EF4-FFF2-40B4-BE49-F238E27FC236}">
                <a16:creationId xmlns:a16="http://schemas.microsoft.com/office/drawing/2014/main" id="{A3305D04-BF88-4213-BF97-4F3F9DA53E55}"/>
              </a:ext>
            </a:extLst>
          </p:cNvPr>
          <p:cNvCxnSpPr/>
          <p:nvPr userDrawn="1"/>
        </p:nvCxnSpPr>
        <p:spPr>
          <a:xfrm>
            <a:off x="5071535" y="5798615"/>
            <a:ext cx="2048933"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2" descr="Image result for PPRA logo">
            <a:extLst>
              <a:ext uri="{FF2B5EF4-FFF2-40B4-BE49-F238E27FC236}">
                <a16:creationId xmlns:a16="http://schemas.microsoft.com/office/drawing/2014/main" id="{FE7DC7A9-6F54-4AF4-AFE6-CA0D282B0FD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950078" y="-61353"/>
            <a:ext cx="4291847" cy="13814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0469730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Text_Tit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02289"/>
            <a:ext cx="10972800" cy="11430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7779374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Tex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697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84677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51A8B5-4DDA-4915-A1B4-B1FB04053B53}"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146884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51A8B5-4DDA-4915-A1B4-B1FB04053B53}"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276652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51A8B5-4DDA-4915-A1B4-B1FB04053B53}" type="datetimeFigureOut">
              <a:rPr lang="en-US" smtClean="0"/>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240562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51A8B5-4DDA-4915-A1B4-B1FB04053B53}" type="datetimeFigureOut">
              <a:rPr lang="en-US" smtClean="0"/>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12883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51A8B5-4DDA-4915-A1B4-B1FB04053B53}" type="datetimeFigureOut">
              <a:rPr lang="en-US" smtClean="0"/>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212936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51A8B5-4DDA-4915-A1B4-B1FB04053B53}"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28797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51A8B5-4DDA-4915-A1B4-B1FB04053B53}"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A0B240-E46C-4A20-A021-F950A7197C27}" type="slidenum">
              <a:rPr lang="en-US" smtClean="0"/>
              <a:t>‹#›</a:t>
            </a:fld>
            <a:endParaRPr lang="en-US"/>
          </a:p>
        </p:txBody>
      </p:sp>
    </p:spTree>
    <p:extLst>
      <p:ext uri="{BB962C8B-B14F-4D97-AF65-F5344CB8AC3E}">
        <p14:creationId xmlns:p14="http://schemas.microsoft.com/office/powerpoint/2010/main" val="35340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51A8B5-4DDA-4915-A1B4-B1FB04053B53}" type="datetimeFigureOut">
              <a:rPr lang="en-US" smtClean="0"/>
              <a:t>5/16/2019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A0B240-E46C-4A20-A021-F950A7197C27}" type="slidenum">
              <a:rPr lang="en-US" smtClean="0"/>
              <a:t>‹#›</a:t>
            </a:fld>
            <a:endParaRPr lang="en-US"/>
          </a:p>
        </p:txBody>
      </p:sp>
    </p:spTree>
    <p:extLst>
      <p:ext uri="{BB962C8B-B14F-4D97-AF65-F5344CB8AC3E}">
        <p14:creationId xmlns:p14="http://schemas.microsoft.com/office/powerpoint/2010/main" val="11607498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hyperlink" Target="https://roadresource.org/toolbox/photos"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hyperlink" Target="https://roadresource.org/toolbox/criteria" TargetMode="Externa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NRRA </a:t>
            </a:r>
            <a:br>
              <a:rPr lang="en-US" dirty="0">
                <a:solidFill>
                  <a:schemeClr val="tx1"/>
                </a:solidFill>
              </a:rPr>
            </a:br>
            <a:r>
              <a:rPr lang="en-US" dirty="0">
                <a:solidFill>
                  <a:schemeClr val="tx1"/>
                </a:solidFill>
              </a:rPr>
              <a:t>Recycling Economic &amp; Environmental Benefits</a:t>
            </a:r>
          </a:p>
        </p:txBody>
      </p:sp>
      <p:sp>
        <p:nvSpPr>
          <p:cNvPr id="3" name="Subtitle 2"/>
          <p:cNvSpPr>
            <a:spLocks noGrp="1"/>
          </p:cNvSpPr>
          <p:nvPr>
            <p:ph type="subTitle" idx="1"/>
          </p:nvPr>
        </p:nvSpPr>
        <p:spPr/>
        <p:txBody>
          <a:bodyPr>
            <a:normAutofit lnSpcReduction="10000"/>
          </a:bodyPr>
          <a:lstStyle/>
          <a:p>
            <a:r>
              <a:rPr lang="en-US" dirty="0"/>
              <a:t>Dan Wegman </a:t>
            </a:r>
          </a:p>
          <a:p>
            <a:r>
              <a:rPr lang="en-US" dirty="0"/>
              <a:t>Braun Intertec</a:t>
            </a:r>
          </a:p>
          <a:p>
            <a:r>
              <a:rPr lang="en-US"/>
              <a:t>May 22</a:t>
            </a:r>
            <a:r>
              <a:rPr lang="en-US" baseline="30000"/>
              <a:t>nd</a:t>
            </a:r>
            <a:r>
              <a:rPr lang="en-US"/>
              <a:t>, 2019</a:t>
            </a:r>
            <a:endParaRPr lang="en-US" dirty="0"/>
          </a:p>
        </p:txBody>
      </p:sp>
    </p:spTree>
    <p:extLst>
      <p:ext uri="{BB962C8B-B14F-4D97-AF65-F5344CB8AC3E}">
        <p14:creationId xmlns:p14="http://schemas.microsoft.com/office/powerpoint/2010/main" val="3049902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WisDOT</a:t>
            </a:r>
            <a:r>
              <a:rPr lang="en-US" dirty="0"/>
              <a:t> Experience</a:t>
            </a:r>
          </a:p>
        </p:txBody>
      </p:sp>
      <p:sp>
        <p:nvSpPr>
          <p:cNvPr id="2" name="Content Placeholder 1"/>
          <p:cNvSpPr>
            <a:spLocks noGrp="1"/>
          </p:cNvSpPr>
          <p:nvPr>
            <p:ph idx="1"/>
          </p:nvPr>
        </p:nvSpPr>
        <p:spPr/>
        <p:txBody>
          <a:bodyPr>
            <a:normAutofit/>
          </a:bodyPr>
          <a:lstStyle/>
          <a:p>
            <a:r>
              <a:rPr lang="en-US" sz="2800" dirty="0"/>
              <a:t>17% Let savings vs 4” mill &amp; overlay</a:t>
            </a:r>
          </a:p>
          <a:p>
            <a:endParaRPr lang="en-US" sz="2800" dirty="0"/>
          </a:p>
          <a:p>
            <a:r>
              <a:rPr lang="en-US" sz="2800" dirty="0"/>
              <a:t>10x reduction in cracking compared to mill &amp; overlay</a:t>
            </a:r>
          </a:p>
          <a:p>
            <a:endParaRPr lang="en-US" sz="2800" dirty="0"/>
          </a:p>
          <a:p>
            <a:r>
              <a:rPr lang="en-US" sz="2800" dirty="0"/>
              <a:t>Minimal disturbance to traveling public</a:t>
            </a:r>
          </a:p>
        </p:txBody>
      </p:sp>
      <p:sp>
        <p:nvSpPr>
          <p:cNvPr id="4" name="Slide Number Placeholder 3"/>
          <p:cNvSpPr>
            <a:spLocks noGrp="1"/>
          </p:cNvSpPr>
          <p:nvPr>
            <p:ph type="sldNum" sz="quarter" idx="12"/>
          </p:nvPr>
        </p:nvSpPr>
        <p:spPr/>
        <p:txBody>
          <a:bodyPr/>
          <a:lstStyle/>
          <a:p>
            <a:pPr>
              <a:defRPr/>
            </a:pPr>
            <a:fld id="{72D823F3-8F4A-45A1-8781-02F0649CBAC7}" type="slidenum">
              <a:rPr lang="en-US" smtClean="0"/>
              <a:pPr>
                <a:defRPr/>
              </a:pPr>
              <a:t>10</a:t>
            </a:fld>
            <a:endParaRPr lang="en-US" dirty="0"/>
          </a:p>
        </p:txBody>
      </p:sp>
    </p:spTree>
    <p:extLst>
      <p:ext uri="{BB962C8B-B14F-4D97-AF65-F5344CB8AC3E}">
        <p14:creationId xmlns:p14="http://schemas.microsoft.com/office/powerpoint/2010/main" val="10280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Public Benefits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732" y="2071172"/>
            <a:ext cx="8229600" cy="3723701"/>
          </a:xfrm>
        </p:spPr>
      </p:pic>
      <p:sp>
        <p:nvSpPr>
          <p:cNvPr id="4" name="Slide Number Placeholder 3"/>
          <p:cNvSpPr>
            <a:spLocks noGrp="1"/>
          </p:cNvSpPr>
          <p:nvPr>
            <p:ph type="sldNum" sz="quarter" idx="12"/>
          </p:nvPr>
        </p:nvSpPr>
        <p:spPr/>
        <p:txBody>
          <a:bodyPr/>
          <a:lstStyle/>
          <a:p>
            <a:pPr>
              <a:defRPr/>
            </a:pPr>
            <a:fld id="{72D823F3-8F4A-45A1-8781-02F0649CBAC7}" type="slidenum">
              <a:rPr lang="en-US" smtClean="0"/>
              <a:pPr>
                <a:defRPr/>
              </a:pPr>
              <a:t>11</a:t>
            </a:fld>
            <a:endParaRPr lang="en-US" dirty="0"/>
          </a:p>
        </p:txBody>
      </p:sp>
    </p:spTree>
    <p:extLst>
      <p:ext uri="{BB962C8B-B14F-4D97-AF65-F5344CB8AC3E}">
        <p14:creationId xmlns:p14="http://schemas.microsoft.com/office/powerpoint/2010/main" val="330915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Public Benefits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732" y="2555914"/>
            <a:ext cx="8229600" cy="2566930"/>
          </a:xfrm>
        </p:spPr>
      </p:pic>
      <p:sp>
        <p:nvSpPr>
          <p:cNvPr id="4" name="Slide Number Placeholder 3"/>
          <p:cNvSpPr>
            <a:spLocks noGrp="1"/>
          </p:cNvSpPr>
          <p:nvPr>
            <p:ph type="sldNum" sz="quarter" idx="12"/>
          </p:nvPr>
        </p:nvSpPr>
        <p:spPr/>
        <p:txBody>
          <a:bodyPr/>
          <a:lstStyle/>
          <a:p>
            <a:pPr>
              <a:defRPr/>
            </a:pPr>
            <a:fld id="{72D823F3-8F4A-45A1-8781-02F0649CBAC7}" type="slidenum">
              <a:rPr lang="en-US" smtClean="0"/>
              <a:pPr>
                <a:defRPr/>
              </a:pPr>
              <a:t>12</a:t>
            </a:fld>
            <a:endParaRPr lang="en-US" dirty="0"/>
          </a:p>
        </p:txBody>
      </p:sp>
    </p:spTree>
    <p:extLst>
      <p:ext uri="{BB962C8B-B14F-4D97-AF65-F5344CB8AC3E}">
        <p14:creationId xmlns:p14="http://schemas.microsoft.com/office/powerpoint/2010/main" val="16535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1"/>
          <p:cNvSpPr>
            <a:spLocks noGrp="1"/>
          </p:cNvSpPr>
          <p:nvPr>
            <p:ph type="title"/>
          </p:nvPr>
        </p:nvSpPr>
        <p:spPr>
          <a:xfrm>
            <a:off x="404446" y="319404"/>
            <a:ext cx="9715500" cy="1157607"/>
          </a:xfrm>
          <a:prstGeom prst="rect">
            <a:avLst/>
          </a:prstGeom>
        </p:spPr>
        <p:txBody>
          <a:bodyPr>
            <a:normAutofit fontScale="90000"/>
          </a:bodyPr>
          <a:lstStyle>
            <a:lvl1pPr algn="ctr">
              <a:defRPr sz="3900">
                <a:latin typeface="Times New Roman"/>
                <a:ea typeface="Times New Roman"/>
                <a:cs typeface="Times New Roman"/>
                <a:sym typeface="Times New Roman"/>
              </a:defRPr>
            </a:lvl1pPr>
          </a:lstStyle>
          <a:p>
            <a:r>
              <a:rPr dirty="0">
                <a:solidFill>
                  <a:schemeClr val="tx1"/>
                </a:solidFill>
              </a:rPr>
              <a:t>Cost per Remaining Service Life Year Added Bituminous Treatments</a:t>
            </a:r>
            <a:br>
              <a:rPr lang="en-US" dirty="0">
                <a:solidFill>
                  <a:schemeClr val="tx1"/>
                </a:solidFill>
              </a:rPr>
            </a:br>
            <a:r>
              <a:rPr lang="en-US" sz="1800" dirty="0">
                <a:solidFill>
                  <a:schemeClr val="tx1"/>
                </a:solidFill>
              </a:rPr>
              <a:t>Terry Beaudry MEO 2017</a:t>
            </a:r>
            <a:endParaRPr dirty="0">
              <a:solidFill>
                <a:schemeClr val="tx1"/>
              </a:solidFill>
            </a:endParaRPr>
          </a:p>
        </p:txBody>
      </p:sp>
      <p:sp>
        <p:nvSpPr>
          <p:cNvPr id="144" name="Slide Number Placeholder 5"/>
          <p:cNvSpPr>
            <a:spLocks noGrp="1"/>
          </p:cNvSpPr>
          <p:nvPr>
            <p:ph type="sldNum" sz="quarter" idx="4294967295"/>
          </p:nvPr>
        </p:nvSpPr>
        <p:spPr>
          <a:xfrm>
            <a:off x="11169739" y="6404292"/>
            <a:ext cx="184062" cy="269241"/>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t>13</a:t>
            </a:fld>
            <a:endParaRPr/>
          </a:p>
        </p:txBody>
      </p:sp>
      <p:graphicFrame>
        <p:nvGraphicFramePr>
          <p:cNvPr id="145" name="Table 2"/>
          <p:cNvGraphicFramePr/>
          <p:nvPr>
            <p:extLst>
              <p:ext uri="{D42A27DB-BD31-4B8C-83A1-F6EECF244321}">
                <p14:modId xmlns:p14="http://schemas.microsoft.com/office/powerpoint/2010/main" val="1227612595"/>
              </p:ext>
            </p:extLst>
          </p:nvPr>
        </p:nvGraphicFramePr>
        <p:xfrm>
          <a:off x="290147" y="2133600"/>
          <a:ext cx="9829799" cy="3423140"/>
        </p:xfrm>
        <a:graphic>
          <a:graphicData uri="http://schemas.openxmlformats.org/drawingml/2006/table">
            <a:tbl>
              <a:tblPr firstRow="1" bandRow="1"/>
              <a:tblGrid>
                <a:gridCol w="2158731">
                  <a:extLst>
                    <a:ext uri="{9D8B030D-6E8A-4147-A177-3AD203B41FA5}">
                      <a16:colId xmlns:a16="http://schemas.microsoft.com/office/drawing/2014/main" val="20000"/>
                    </a:ext>
                  </a:extLst>
                </a:gridCol>
                <a:gridCol w="3406380">
                  <a:extLst>
                    <a:ext uri="{9D8B030D-6E8A-4147-A177-3AD203B41FA5}">
                      <a16:colId xmlns:a16="http://schemas.microsoft.com/office/drawing/2014/main" val="20001"/>
                    </a:ext>
                  </a:extLst>
                </a:gridCol>
                <a:gridCol w="1580941">
                  <a:extLst>
                    <a:ext uri="{9D8B030D-6E8A-4147-A177-3AD203B41FA5}">
                      <a16:colId xmlns:a16="http://schemas.microsoft.com/office/drawing/2014/main" val="20002"/>
                    </a:ext>
                  </a:extLst>
                </a:gridCol>
                <a:gridCol w="2683747">
                  <a:extLst>
                    <a:ext uri="{9D8B030D-6E8A-4147-A177-3AD203B41FA5}">
                      <a16:colId xmlns:a16="http://schemas.microsoft.com/office/drawing/2014/main" val="20003"/>
                    </a:ext>
                  </a:extLst>
                </a:gridCol>
              </a:tblGrid>
              <a:tr h="684628">
                <a:tc>
                  <a:txBody>
                    <a:bodyPr/>
                    <a:lstStyle/>
                    <a:p>
                      <a:pPr algn="l">
                        <a:defRPr sz="1800" b="0">
                          <a:solidFill>
                            <a:srgbClr val="000000"/>
                          </a:solidFill>
                        </a:defRPr>
                      </a:pPr>
                      <a:r>
                        <a:rPr sz="2000" b="1" dirty="0">
                          <a:solidFill>
                            <a:schemeClr val="tx1"/>
                          </a:solidFill>
                          <a:latin typeface="Times New Roman"/>
                          <a:ea typeface="Times New Roman"/>
                          <a:cs typeface="Times New Roman"/>
                          <a:sym typeface="Times New Roman"/>
                        </a:rPr>
                        <a:t>Treatment</a:t>
                      </a:r>
                    </a:p>
                  </a:txBody>
                  <a:tcPr marL="45720" marR="45720" horzOverflow="overflow"/>
                </a:tc>
                <a:tc>
                  <a:txBody>
                    <a:bodyPr/>
                    <a:lstStyle/>
                    <a:p>
                      <a:pPr algn="ctr">
                        <a:defRPr sz="1800" b="0">
                          <a:solidFill>
                            <a:srgbClr val="000000"/>
                          </a:solidFill>
                        </a:defRPr>
                      </a:pPr>
                      <a:r>
                        <a:rPr sz="2000" b="1" dirty="0">
                          <a:solidFill>
                            <a:schemeClr val="tx1"/>
                          </a:solidFill>
                          <a:latin typeface="Times New Roman"/>
                          <a:ea typeface="Times New Roman"/>
                          <a:cs typeface="Times New Roman"/>
                          <a:sym typeface="Times New Roman"/>
                        </a:rPr>
                        <a:t>HPMA Cost/Lane Mile</a:t>
                      </a:r>
                    </a:p>
                  </a:txBody>
                  <a:tcPr marL="45720" marR="45720" horzOverflow="overflow"/>
                </a:tc>
                <a:tc>
                  <a:txBody>
                    <a:bodyPr/>
                    <a:lstStyle/>
                    <a:p>
                      <a:pPr algn="ctr">
                        <a:defRPr sz="1800" b="0">
                          <a:solidFill>
                            <a:srgbClr val="000000"/>
                          </a:solidFill>
                        </a:defRPr>
                      </a:pPr>
                      <a:r>
                        <a:rPr sz="2000" b="1" dirty="0">
                          <a:solidFill>
                            <a:schemeClr val="tx1"/>
                          </a:solidFill>
                          <a:latin typeface="Times New Roman"/>
                          <a:ea typeface="Times New Roman"/>
                          <a:cs typeface="Times New Roman"/>
                          <a:sym typeface="Times New Roman"/>
                        </a:rPr>
                        <a:t>RSL Years</a:t>
                      </a:r>
                    </a:p>
                  </a:txBody>
                  <a:tcPr marL="45720" marR="45720" horzOverflow="overflow"/>
                </a:tc>
                <a:tc>
                  <a:txBody>
                    <a:bodyPr/>
                    <a:lstStyle/>
                    <a:p>
                      <a:pPr algn="ctr">
                        <a:defRPr sz="1800" b="0">
                          <a:solidFill>
                            <a:srgbClr val="000000"/>
                          </a:solidFill>
                        </a:defRPr>
                      </a:pPr>
                      <a:r>
                        <a:rPr sz="2000" b="1" dirty="0">
                          <a:solidFill>
                            <a:schemeClr val="tx1"/>
                          </a:solidFill>
                          <a:latin typeface="Times New Roman"/>
                          <a:ea typeface="Times New Roman"/>
                          <a:cs typeface="Times New Roman"/>
                          <a:sym typeface="Times New Roman"/>
                        </a:rPr>
                        <a:t>$/RSL/Year Added</a:t>
                      </a:r>
                    </a:p>
                  </a:txBody>
                  <a:tcPr marL="45720" marR="45720" horzOverflow="overflow"/>
                </a:tc>
                <a:extLst>
                  <a:ext uri="{0D108BD9-81ED-4DB2-BD59-A6C34878D82A}">
                    <a16:rowId xmlns:a16="http://schemas.microsoft.com/office/drawing/2014/main" val="10000"/>
                  </a:ext>
                </a:extLst>
              </a:tr>
              <a:tr h="684628">
                <a:tc>
                  <a:txBody>
                    <a:bodyPr/>
                    <a:lstStyle/>
                    <a:p>
                      <a:pPr algn="l">
                        <a:defRPr sz="1800"/>
                      </a:pPr>
                      <a:r>
                        <a:rPr sz="2000" dirty="0">
                          <a:latin typeface="Times New Roman"/>
                          <a:ea typeface="Times New Roman"/>
                          <a:cs typeface="Times New Roman"/>
                          <a:sym typeface="Times New Roman"/>
                        </a:rPr>
                        <a:t>CIR</a:t>
                      </a:r>
                    </a:p>
                  </a:txBody>
                  <a:tcPr marL="45720" marR="45720" horzOverflow="overflow"/>
                </a:tc>
                <a:tc>
                  <a:txBody>
                    <a:bodyPr/>
                    <a:lstStyle/>
                    <a:p>
                      <a:pPr algn="ctr">
                        <a:defRPr sz="1800"/>
                      </a:pPr>
                      <a:r>
                        <a:rPr sz="2000">
                          <a:latin typeface="Times New Roman"/>
                          <a:ea typeface="Times New Roman"/>
                          <a:cs typeface="Times New Roman"/>
                          <a:sym typeface="Times New Roman"/>
                        </a:rPr>
                        <a:t>$154,251</a:t>
                      </a:r>
                    </a:p>
                  </a:txBody>
                  <a:tcPr marL="45720" marR="45720" horzOverflow="overflow"/>
                </a:tc>
                <a:tc>
                  <a:txBody>
                    <a:bodyPr/>
                    <a:lstStyle/>
                    <a:p>
                      <a:pPr algn="ctr">
                        <a:defRPr sz="1800"/>
                      </a:pPr>
                      <a:r>
                        <a:rPr sz="2000">
                          <a:latin typeface="Times New Roman"/>
                          <a:ea typeface="Times New Roman"/>
                          <a:cs typeface="Times New Roman"/>
                          <a:sym typeface="Times New Roman"/>
                        </a:rPr>
                        <a:t>17</a:t>
                      </a:r>
                    </a:p>
                  </a:txBody>
                  <a:tcPr marL="45720" marR="45720" horzOverflow="overflow"/>
                </a:tc>
                <a:tc>
                  <a:txBody>
                    <a:bodyPr/>
                    <a:lstStyle/>
                    <a:p>
                      <a:pPr algn="ctr">
                        <a:defRPr sz="1800"/>
                      </a:pPr>
                      <a:r>
                        <a:rPr sz="2000">
                          <a:latin typeface="Times New Roman"/>
                          <a:ea typeface="Times New Roman"/>
                          <a:cs typeface="Times New Roman"/>
                          <a:sym typeface="Times New Roman"/>
                        </a:rPr>
                        <a:t>$9,074</a:t>
                      </a:r>
                    </a:p>
                  </a:txBody>
                  <a:tcPr marL="45720" marR="45720" horzOverflow="overflow"/>
                </a:tc>
                <a:extLst>
                  <a:ext uri="{0D108BD9-81ED-4DB2-BD59-A6C34878D82A}">
                    <a16:rowId xmlns:a16="http://schemas.microsoft.com/office/drawing/2014/main" val="10001"/>
                  </a:ext>
                </a:extLst>
              </a:tr>
              <a:tr h="684628">
                <a:tc>
                  <a:txBody>
                    <a:bodyPr/>
                    <a:lstStyle/>
                    <a:p>
                      <a:pPr algn="l">
                        <a:defRPr sz="1800"/>
                      </a:pPr>
                      <a:r>
                        <a:rPr sz="2000">
                          <a:latin typeface="Times New Roman"/>
                          <a:ea typeface="Times New Roman"/>
                          <a:cs typeface="Times New Roman"/>
                          <a:sym typeface="Times New Roman"/>
                        </a:rPr>
                        <a:t>Reclaim</a:t>
                      </a:r>
                    </a:p>
                  </a:txBody>
                  <a:tcPr marL="45720" marR="45720" horzOverflow="overflow"/>
                </a:tc>
                <a:tc>
                  <a:txBody>
                    <a:bodyPr/>
                    <a:lstStyle/>
                    <a:p>
                      <a:pPr algn="ctr">
                        <a:defRPr sz="1800"/>
                      </a:pPr>
                      <a:r>
                        <a:rPr sz="2000">
                          <a:latin typeface="Times New Roman"/>
                          <a:ea typeface="Times New Roman"/>
                          <a:cs typeface="Times New Roman"/>
                          <a:sym typeface="Times New Roman"/>
                        </a:rPr>
                        <a:t>$237,212</a:t>
                      </a:r>
                    </a:p>
                  </a:txBody>
                  <a:tcPr marL="45720" marR="45720" horzOverflow="overflow"/>
                </a:tc>
                <a:tc>
                  <a:txBody>
                    <a:bodyPr/>
                    <a:lstStyle/>
                    <a:p>
                      <a:pPr algn="ctr">
                        <a:defRPr sz="1800"/>
                      </a:pPr>
                      <a:r>
                        <a:rPr sz="2000">
                          <a:latin typeface="Times New Roman"/>
                          <a:ea typeface="Times New Roman"/>
                          <a:cs typeface="Times New Roman"/>
                          <a:sym typeface="Times New Roman"/>
                        </a:rPr>
                        <a:t>24</a:t>
                      </a:r>
                    </a:p>
                  </a:txBody>
                  <a:tcPr marL="45720" marR="45720" horzOverflow="overflow"/>
                </a:tc>
                <a:tc>
                  <a:txBody>
                    <a:bodyPr/>
                    <a:lstStyle/>
                    <a:p>
                      <a:pPr algn="ctr">
                        <a:defRPr sz="1800"/>
                      </a:pPr>
                      <a:r>
                        <a:rPr sz="2000">
                          <a:latin typeface="Times New Roman"/>
                          <a:ea typeface="Times New Roman"/>
                          <a:cs typeface="Times New Roman"/>
                          <a:sym typeface="Times New Roman"/>
                        </a:rPr>
                        <a:t>$9,884</a:t>
                      </a:r>
                    </a:p>
                  </a:txBody>
                  <a:tcPr marL="45720" marR="45720" horzOverflow="overflow"/>
                </a:tc>
                <a:extLst>
                  <a:ext uri="{0D108BD9-81ED-4DB2-BD59-A6C34878D82A}">
                    <a16:rowId xmlns:a16="http://schemas.microsoft.com/office/drawing/2014/main" val="10002"/>
                  </a:ext>
                </a:extLst>
              </a:tr>
              <a:tr h="684628">
                <a:tc>
                  <a:txBody>
                    <a:bodyPr/>
                    <a:lstStyle/>
                    <a:p>
                      <a:pPr algn="l">
                        <a:defRPr sz="1800"/>
                      </a:pPr>
                      <a:r>
                        <a:rPr sz="2000">
                          <a:latin typeface="Times New Roman"/>
                          <a:ea typeface="Times New Roman"/>
                          <a:cs typeface="Times New Roman"/>
                          <a:sym typeface="Times New Roman"/>
                        </a:rPr>
                        <a:t>Medium Mill/OL</a:t>
                      </a:r>
                    </a:p>
                  </a:txBody>
                  <a:tcPr marL="45720" marR="45720" horzOverflow="overflow"/>
                </a:tc>
                <a:tc>
                  <a:txBody>
                    <a:bodyPr/>
                    <a:lstStyle/>
                    <a:p>
                      <a:pPr algn="ctr">
                        <a:defRPr sz="1800"/>
                      </a:pPr>
                      <a:r>
                        <a:rPr sz="2000">
                          <a:latin typeface="Times New Roman"/>
                          <a:ea typeface="Times New Roman"/>
                          <a:cs typeface="Times New Roman"/>
                          <a:sym typeface="Times New Roman"/>
                        </a:rPr>
                        <a:t>$160,660</a:t>
                      </a:r>
                    </a:p>
                  </a:txBody>
                  <a:tcPr marL="45720" marR="45720" horzOverflow="overflow"/>
                </a:tc>
                <a:tc>
                  <a:txBody>
                    <a:bodyPr/>
                    <a:lstStyle/>
                    <a:p>
                      <a:pPr algn="ctr">
                        <a:defRPr sz="1800"/>
                      </a:pPr>
                      <a:r>
                        <a:rPr sz="2000">
                          <a:latin typeface="Times New Roman"/>
                          <a:ea typeface="Times New Roman"/>
                          <a:cs typeface="Times New Roman"/>
                          <a:sym typeface="Times New Roman"/>
                        </a:rPr>
                        <a:t>15</a:t>
                      </a:r>
                    </a:p>
                  </a:txBody>
                  <a:tcPr marL="45720" marR="45720" horzOverflow="overflow"/>
                </a:tc>
                <a:tc>
                  <a:txBody>
                    <a:bodyPr/>
                    <a:lstStyle/>
                    <a:p>
                      <a:pPr algn="ctr">
                        <a:defRPr sz="1800"/>
                      </a:pPr>
                      <a:r>
                        <a:rPr sz="2000">
                          <a:latin typeface="Times New Roman"/>
                          <a:ea typeface="Times New Roman"/>
                          <a:cs typeface="Times New Roman"/>
                          <a:sym typeface="Times New Roman"/>
                        </a:rPr>
                        <a:t>$10,711</a:t>
                      </a:r>
                    </a:p>
                  </a:txBody>
                  <a:tcPr marL="45720" marR="45720" horzOverflow="overflow"/>
                </a:tc>
                <a:extLst>
                  <a:ext uri="{0D108BD9-81ED-4DB2-BD59-A6C34878D82A}">
                    <a16:rowId xmlns:a16="http://schemas.microsoft.com/office/drawing/2014/main" val="10003"/>
                  </a:ext>
                </a:extLst>
              </a:tr>
              <a:tr h="684628">
                <a:tc>
                  <a:txBody>
                    <a:bodyPr/>
                    <a:lstStyle/>
                    <a:p>
                      <a:pPr algn="l">
                        <a:defRPr sz="1800"/>
                      </a:pPr>
                      <a:r>
                        <a:rPr sz="2000">
                          <a:latin typeface="Times New Roman"/>
                          <a:ea typeface="Times New Roman"/>
                          <a:cs typeface="Times New Roman"/>
                          <a:sym typeface="Times New Roman"/>
                        </a:rPr>
                        <a:t>Thick Mill/OL</a:t>
                      </a:r>
                    </a:p>
                  </a:txBody>
                  <a:tcPr marL="45720" marR="45720" horzOverflow="overflow"/>
                </a:tc>
                <a:tc>
                  <a:txBody>
                    <a:bodyPr/>
                    <a:lstStyle/>
                    <a:p>
                      <a:pPr algn="ctr">
                        <a:defRPr sz="1800"/>
                      </a:pPr>
                      <a:r>
                        <a:rPr sz="2000">
                          <a:latin typeface="Times New Roman"/>
                          <a:ea typeface="Times New Roman"/>
                          <a:cs typeface="Times New Roman"/>
                          <a:sym typeface="Times New Roman"/>
                        </a:rPr>
                        <a:t>$211,550</a:t>
                      </a:r>
                    </a:p>
                  </a:txBody>
                  <a:tcPr marL="45720" marR="45720" horzOverflow="overflow"/>
                </a:tc>
                <a:tc>
                  <a:txBody>
                    <a:bodyPr/>
                    <a:lstStyle/>
                    <a:p>
                      <a:pPr algn="ctr">
                        <a:defRPr sz="1800"/>
                      </a:pPr>
                      <a:r>
                        <a:rPr sz="2000">
                          <a:latin typeface="Times New Roman"/>
                          <a:ea typeface="Times New Roman"/>
                          <a:cs typeface="Times New Roman"/>
                          <a:sym typeface="Times New Roman"/>
                        </a:rPr>
                        <a:t>17</a:t>
                      </a:r>
                    </a:p>
                  </a:txBody>
                  <a:tcPr marL="45720" marR="45720" horzOverflow="overflow"/>
                </a:tc>
                <a:tc>
                  <a:txBody>
                    <a:bodyPr/>
                    <a:lstStyle/>
                    <a:p>
                      <a:pPr algn="ctr">
                        <a:defRPr sz="1800"/>
                      </a:pPr>
                      <a:r>
                        <a:rPr sz="2000" dirty="0">
                          <a:latin typeface="Times New Roman"/>
                          <a:ea typeface="Times New Roman"/>
                          <a:cs typeface="Times New Roman"/>
                          <a:sym typeface="Times New Roman"/>
                        </a:rPr>
                        <a:t>$12,444</a:t>
                      </a:r>
                    </a:p>
                  </a:txBody>
                  <a:tcPr marL="45720" marR="45720" horzOverflow="overflow"/>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8BB2B-B5D5-4D39-A473-015BA080543D}" type="slidenum">
              <a:rPr lang="en-US" smtClean="0"/>
              <a:pPr>
                <a:defRPr/>
              </a:pPr>
              <a:t>14</a:t>
            </a:fld>
            <a:endParaRPr lang="en-US" dirty="0"/>
          </a:p>
        </p:txBody>
      </p:sp>
      <p:pic>
        <p:nvPicPr>
          <p:cNvPr id="3" name="Picture 2"/>
          <p:cNvPicPr>
            <a:picLocks noChangeAspect="1"/>
          </p:cNvPicPr>
          <p:nvPr/>
        </p:nvPicPr>
        <p:blipFill>
          <a:blip r:embed="rId2"/>
          <a:stretch>
            <a:fillRect/>
          </a:stretch>
        </p:blipFill>
        <p:spPr>
          <a:xfrm>
            <a:off x="1524000" y="1"/>
            <a:ext cx="9144000" cy="6857999"/>
          </a:xfrm>
          <a:prstGeom prst="rect">
            <a:avLst/>
          </a:prstGeom>
        </p:spPr>
      </p:pic>
    </p:spTree>
    <p:extLst>
      <p:ext uri="{BB962C8B-B14F-4D97-AF65-F5344CB8AC3E}">
        <p14:creationId xmlns:p14="http://schemas.microsoft.com/office/powerpoint/2010/main" val="3776582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8BB2B-B5D5-4D39-A473-015BA080543D}" type="slidenum">
              <a:rPr lang="en-US" smtClean="0"/>
              <a:pPr>
                <a:defRPr/>
              </a:pPr>
              <a:t>15</a:t>
            </a:fld>
            <a:endParaRPr lang="en-US" dirty="0"/>
          </a:p>
        </p:txBody>
      </p:sp>
      <p:pic>
        <p:nvPicPr>
          <p:cNvPr id="3" name="Picture 2"/>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3002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3967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93A798-D904-4F38-A1DE-7E2171405982}"/>
              </a:ext>
            </a:extLst>
          </p:cNvPr>
          <p:cNvSpPr>
            <a:spLocks noGrp="1"/>
          </p:cNvSpPr>
          <p:nvPr>
            <p:ph type="body" sz="quarter" idx="10"/>
          </p:nvPr>
        </p:nvSpPr>
        <p:spPr/>
        <p:txBody>
          <a:bodyPr>
            <a:normAutofit/>
          </a:bodyPr>
          <a:lstStyle/>
          <a:p>
            <a:r>
              <a:rPr lang="en-US" sz="2000" dirty="0">
                <a:solidFill>
                  <a:schemeClr val="accent2"/>
                </a:solidFill>
              </a:rPr>
              <a:t>Dan Wegman - Braun Intertec</a:t>
            </a:r>
          </a:p>
        </p:txBody>
      </p:sp>
      <p:sp>
        <p:nvSpPr>
          <p:cNvPr id="9" name="Text Placeholder 8">
            <a:extLst>
              <a:ext uri="{FF2B5EF4-FFF2-40B4-BE49-F238E27FC236}">
                <a16:creationId xmlns:a16="http://schemas.microsoft.com/office/drawing/2014/main" id="{9E34585E-E55E-4140-8F5B-C0A45AA91758}"/>
              </a:ext>
            </a:extLst>
          </p:cNvPr>
          <p:cNvSpPr>
            <a:spLocks noGrp="1"/>
          </p:cNvSpPr>
          <p:nvPr>
            <p:ph type="body" sz="quarter" idx="11"/>
          </p:nvPr>
        </p:nvSpPr>
        <p:spPr>
          <a:xfrm>
            <a:off x="3441701" y="2933702"/>
            <a:ext cx="5433941" cy="1447798"/>
          </a:xfrm>
        </p:spPr>
        <p:txBody>
          <a:bodyPr>
            <a:normAutofit/>
          </a:bodyPr>
          <a:lstStyle/>
          <a:p>
            <a:r>
              <a:rPr lang="en-US" sz="1800" dirty="0"/>
              <a:t>A COMPREHENSIVE RESOURCE FOR OPTIMIZING NETWORK MANAGEMENT</a:t>
            </a:r>
          </a:p>
        </p:txBody>
      </p:sp>
      <p:sp>
        <p:nvSpPr>
          <p:cNvPr id="10" name="Rectangle 9">
            <a:extLst>
              <a:ext uri="{FF2B5EF4-FFF2-40B4-BE49-F238E27FC236}">
                <a16:creationId xmlns:a16="http://schemas.microsoft.com/office/drawing/2014/main" id="{9A25B4A3-F3AF-4241-B8C1-D53A8D440C07}"/>
              </a:ext>
            </a:extLst>
          </p:cNvPr>
          <p:cNvSpPr/>
          <p:nvPr/>
        </p:nvSpPr>
        <p:spPr>
          <a:xfrm>
            <a:off x="4466823" y="2855660"/>
            <a:ext cx="3258357" cy="461665"/>
          </a:xfrm>
          <a:prstGeom prst="rect">
            <a:avLst/>
          </a:prstGeom>
        </p:spPr>
        <p:txBody>
          <a:bodyPr wrap="square">
            <a:spAutoFit/>
          </a:bodyPr>
          <a:lstStyle/>
          <a:p>
            <a:pPr algn="ctr"/>
            <a:r>
              <a:rPr lang="en-US" sz="2400" b="1" spc="-75" dirty="0">
                <a:solidFill>
                  <a:srgbClr val="F6921E"/>
                </a:solidFill>
                <a:latin typeface="+mj-lt"/>
                <a:ea typeface="Franklin Gothic Demi" charset="0"/>
                <a:cs typeface="Franklin Gothic Demi" charset="0"/>
              </a:rPr>
              <a:t>RoadResource.org</a:t>
            </a:r>
            <a:endParaRPr lang="en-US" sz="2400" spc="-75"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8513441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3C923C3-339A-443E-A0AC-AB6FACA4267A}"/>
              </a:ext>
            </a:extLst>
          </p:cNvPr>
          <p:cNvGrpSpPr/>
          <p:nvPr/>
        </p:nvGrpSpPr>
        <p:grpSpPr>
          <a:xfrm>
            <a:off x="2133600" y="2241551"/>
            <a:ext cx="7924800" cy="2383759"/>
            <a:chOff x="812800" y="1845733"/>
            <a:chExt cx="10566400" cy="3178345"/>
          </a:xfrm>
        </p:grpSpPr>
        <p:grpSp>
          <p:nvGrpSpPr>
            <p:cNvPr id="10" name="Group 9">
              <a:extLst>
                <a:ext uri="{FF2B5EF4-FFF2-40B4-BE49-F238E27FC236}">
                  <a16:creationId xmlns:a16="http://schemas.microsoft.com/office/drawing/2014/main" id="{825C1244-1B70-4C4C-A9DB-2DE229F4CD21}"/>
                </a:ext>
              </a:extLst>
            </p:cNvPr>
            <p:cNvGrpSpPr/>
            <p:nvPr/>
          </p:nvGrpSpPr>
          <p:grpSpPr>
            <a:xfrm>
              <a:off x="812800" y="1845733"/>
              <a:ext cx="10566400" cy="3169689"/>
              <a:chOff x="812800" y="1845733"/>
              <a:chExt cx="10566400" cy="3169689"/>
            </a:xfrm>
          </p:grpSpPr>
          <p:sp>
            <p:nvSpPr>
              <p:cNvPr id="4" name="Rectangle 3">
                <a:extLst>
                  <a:ext uri="{FF2B5EF4-FFF2-40B4-BE49-F238E27FC236}">
                    <a16:creationId xmlns:a16="http://schemas.microsoft.com/office/drawing/2014/main" id="{02A590AA-C981-49E4-B318-026388556A0D}"/>
                  </a:ext>
                </a:extLst>
              </p:cNvPr>
              <p:cNvSpPr/>
              <p:nvPr/>
            </p:nvSpPr>
            <p:spPr>
              <a:xfrm>
                <a:off x="812800" y="1845733"/>
                <a:ext cx="10566400" cy="2957689"/>
              </a:xfrm>
              <a:prstGeom prst="rect">
                <a:avLst/>
              </a:prstGeom>
              <a:noFill/>
              <a:ln w="1143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A9B294D-4C20-425D-B907-10D1DC7E92AB}"/>
                  </a:ext>
                </a:extLst>
              </p:cNvPr>
              <p:cNvSpPr/>
              <p:nvPr/>
            </p:nvSpPr>
            <p:spPr>
              <a:xfrm>
                <a:off x="1507067" y="4460618"/>
                <a:ext cx="9122034" cy="5548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30CAB111-E58C-4D67-A338-3409A33B3FC5}"/>
                </a:ext>
              </a:extLst>
            </p:cNvPr>
            <p:cNvGrpSpPr/>
            <p:nvPr/>
          </p:nvGrpSpPr>
          <p:grpSpPr>
            <a:xfrm>
              <a:off x="1507067" y="4572903"/>
              <a:ext cx="9122034" cy="451175"/>
              <a:chOff x="1507067" y="4572903"/>
              <a:chExt cx="9122034" cy="451175"/>
            </a:xfrm>
          </p:grpSpPr>
          <p:cxnSp>
            <p:nvCxnSpPr>
              <p:cNvPr id="20" name="Straight Connector 19">
                <a:extLst>
                  <a:ext uri="{FF2B5EF4-FFF2-40B4-BE49-F238E27FC236}">
                    <a16:creationId xmlns:a16="http://schemas.microsoft.com/office/drawing/2014/main" id="{856C75E6-5A47-4F08-8388-E2246D78A6B8}"/>
                  </a:ext>
                </a:extLst>
              </p:cNvPr>
              <p:cNvCxnSpPr/>
              <p:nvPr/>
            </p:nvCxnSpPr>
            <p:spPr>
              <a:xfrm>
                <a:off x="10629101" y="4572903"/>
                <a:ext cx="0" cy="451175"/>
              </a:xfrm>
              <a:prstGeom prst="line">
                <a:avLst/>
              </a:prstGeom>
              <a:ln w="508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868BEC2-EBAA-42BC-A970-0BDDB42CB62E}"/>
                  </a:ext>
                </a:extLst>
              </p:cNvPr>
              <p:cNvCxnSpPr/>
              <p:nvPr/>
            </p:nvCxnSpPr>
            <p:spPr>
              <a:xfrm>
                <a:off x="1507067" y="4572903"/>
                <a:ext cx="0" cy="451175"/>
              </a:xfrm>
              <a:prstGeom prst="line">
                <a:avLst/>
              </a:prstGeom>
              <a:ln w="50800">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14" name="Rectangle 13">
            <a:extLst>
              <a:ext uri="{FF2B5EF4-FFF2-40B4-BE49-F238E27FC236}">
                <a16:creationId xmlns:a16="http://schemas.microsoft.com/office/drawing/2014/main" id="{96F1D1A5-2CB1-46DE-8178-05942DB0E307}"/>
              </a:ext>
            </a:extLst>
          </p:cNvPr>
          <p:cNvSpPr/>
          <p:nvPr/>
        </p:nvSpPr>
        <p:spPr>
          <a:xfrm>
            <a:off x="2726275" y="4280435"/>
            <a:ext cx="6705245" cy="6444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pc="75" dirty="0"/>
              <a:t>FORMING THE PAVEMENT PRESERVATION &amp; RECYCLING ALLIANCE</a:t>
            </a:r>
          </a:p>
        </p:txBody>
      </p:sp>
      <p:sp>
        <p:nvSpPr>
          <p:cNvPr id="2" name="Title 1">
            <a:extLst>
              <a:ext uri="{FF2B5EF4-FFF2-40B4-BE49-F238E27FC236}">
                <a16:creationId xmlns:a16="http://schemas.microsoft.com/office/drawing/2014/main" id="{762FB83E-D586-4C9D-908C-A70A455BE8C5}"/>
              </a:ext>
            </a:extLst>
          </p:cNvPr>
          <p:cNvSpPr>
            <a:spLocks noGrp="1"/>
          </p:cNvSpPr>
          <p:nvPr>
            <p:ph type="title"/>
          </p:nvPr>
        </p:nvSpPr>
        <p:spPr>
          <a:xfrm>
            <a:off x="641838" y="933967"/>
            <a:ext cx="9568962" cy="1083079"/>
          </a:xfrm>
        </p:spPr>
        <p:txBody>
          <a:bodyPr>
            <a:normAutofit fontScale="90000"/>
          </a:bodyPr>
          <a:lstStyle/>
          <a:p>
            <a:r>
              <a:rPr lang="en-US" dirty="0">
                <a:solidFill>
                  <a:schemeClr val="tx1"/>
                </a:solidFill>
              </a:rPr>
              <a:t>Three Associations Join Together to Support </a:t>
            </a:r>
            <a:br>
              <a:rPr lang="en-US" dirty="0">
                <a:solidFill>
                  <a:schemeClr val="tx1"/>
                </a:solidFill>
              </a:rPr>
            </a:br>
            <a:r>
              <a:rPr lang="en-US" dirty="0">
                <a:solidFill>
                  <a:schemeClr val="tx1"/>
                </a:solidFill>
              </a:rPr>
              <a:t>the Industry at Large</a:t>
            </a:r>
          </a:p>
        </p:txBody>
      </p:sp>
      <p:pic>
        <p:nvPicPr>
          <p:cNvPr id="5" name="Shape 332" descr="PPRA_LOGO_Horiz_Tagline.jpg"/>
          <p:cNvPicPr preferRelativeResize="0"/>
          <p:nvPr/>
        </p:nvPicPr>
        <p:blipFill rotWithShape="1">
          <a:blip r:embed="rId3"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226373" y="4799192"/>
            <a:ext cx="3739254" cy="932915"/>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1657" y="2433275"/>
            <a:ext cx="2292324" cy="15481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5670" y="2667117"/>
            <a:ext cx="1669112" cy="122955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86995" y="2413536"/>
            <a:ext cx="2245283" cy="1610901"/>
          </a:xfrm>
          <a:prstGeom prst="rect">
            <a:avLst/>
          </a:prstGeom>
        </p:spPr>
      </p:pic>
      <p:cxnSp>
        <p:nvCxnSpPr>
          <p:cNvPr id="12" name="Straight Connector 11">
            <a:extLst>
              <a:ext uri="{FF2B5EF4-FFF2-40B4-BE49-F238E27FC236}">
                <a16:creationId xmlns:a16="http://schemas.microsoft.com/office/drawing/2014/main" id="{B3409E0A-1D89-44E8-BFC9-030D9B474647}"/>
              </a:ext>
            </a:extLst>
          </p:cNvPr>
          <p:cNvCxnSpPr/>
          <p:nvPr/>
        </p:nvCxnSpPr>
        <p:spPr>
          <a:xfrm>
            <a:off x="4993986" y="2667116"/>
            <a:ext cx="0" cy="1153468"/>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65594B4-7625-4E33-A300-2D0C8EA64816}"/>
              </a:ext>
            </a:extLst>
          </p:cNvPr>
          <p:cNvCxnSpPr/>
          <p:nvPr/>
        </p:nvCxnSpPr>
        <p:spPr>
          <a:xfrm>
            <a:off x="7191086" y="2667116"/>
            <a:ext cx="0" cy="1153468"/>
          </a:xfrm>
          <a:prstGeom prst="line">
            <a:avLst/>
          </a:prstGeom>
          <a:ln w="12700">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C8304B8-66F0-464C-BB37-61E2BCD9DE33}"/>
              </a:ext>
            </a:extLst>
          </p:cNvPr>
          <p:cNvSpPr txBox="1"/>
          <p:nvPr/>
        </p:nvSpPr>
        <p:spPr>
          <a:xfrm>
            <a:off x="1636854" y="5714921"/>
            <a:ext cx="529541" cy="213585"/>
          </a:xfrm>
          <a:prstGeom prst="rect">
            <a:avLst/>
          </a:prstGeom>
          <a:noFill/>
        </p:spPr>
        <p:txBody>
          <a:bodyPr wrap="square" rtlCol="0">
            <a:spAutoFit/>
          </a:bodyPr>
          <a:lstStyle/>
          <a:p>
            <a:fld id="{8BA006BB-14D4-4AE1-832B-7799466D1D52}" type="slidenum">
              <a:rPr lang="en-US" sz="788" b="1"/>
              <a:t>18</a:t>
            </a:fld>
            <a:endParaRPr lang="en-US" sz="788" b="1" dirty="0"/>
          </a:p>
        </p:txBody>
      </p:sp>
      <p:sp>
        <p:nvSpPr>
          <p:cNvPr id="23" name="Rectangle 22">
            <a:extLst>
              <a:ext uri="{FF2B5EF4-FFF2-40B4-BE49-F238E27FC236}">
                <a16:creationId xmlns:a16="http://schemas.microsoft.com/office/drawing/2014/main" id="{C5454460-6A17-4D0B-865E-02E71F1B745B}"/>
              </a:ext>
            </a:extLst>
          </p:cNvPr>
          <p:cNvSpPr/>
          <p:nvPr/>
        </p:nvSpPr>
        <p:spPr>
          <a:xfrm>
            <a:off x="870440" y="5647034"/>
            <a:ext cx="2939562" cy="369332"/>
          </a:xfrm>
          <a:prstGeom prst="rect">
            <a:avLst/>
          </a:prstGeom>
        </p:spPr>
        <p:txBody>
          <a:bodyPr wrap="square">
            <a:spAutoFit/>
          </a:bodyPr>
          <a:lstStyle/>
          <a:p>
            <a:r>
              <a:rPr lang="en-US" b="1" spc="-75" dirty="0">
                <a:solidFill>
                  <a:srgbClr val="F6921E"/>
                </a:solidFill>
                <a:latin typeface="+mj-lt"/>
                <a:ea typeface="Franklin Gothic Demi" charset="0"/>
                <a:cs typeface="Franklin Gothic Demi" charset="0"/>
              </a:rPr>
              <a:t>RoadResource.org</a:t>
            </a:r>
            <a:endParaRPr lang="en-US" spc="-75" dirty="0">
              <a:solidFill>
                <a:srgbClr val="F6921E"/>
              </a:solidFill>
              <a:latin typeface="+mj-lt"/>
              <a:ea typeface="Franklin Gothic Demi" charset="0"/>
              <a:cs typeface="Franklin Gothic Demi" charset="0"/>
            </a:endParaRPr>
          </a:p>
        </p:txBody>
      </p:sp>
    </p:spTree>
    <p:extLst>
      <p:ext uri="{BB962C8B-B14F-4D97-AF65-F5344CB8AC3E}">
        <p14:creationId xmlns:p14="http://schemas.microsoft.com/office/powerpoint/2010/main" val="7239753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3215D8-BB48-4714-8AC4-00FCD2D0F1F6}"/>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9BAE33F1-13CD-41F9-9DDB-143B739C9F54}"/>
              </a:ext>
            </a:extLst>
          </p:cNvPr>
          <p:cNvGrpSpPr/>
          <p:nvPr/>
        </p:nvGrpSpPr>
        <p:grpSpPr>
          <a:xfrm>
            <a:off x="446898" y="2008020"/>
            <a:ext cx="11298204" cy="4383769"/>
            <a:chOff x="377725" y="2008020"/>
            <a:chExt cx="11298204" cy="4383769"/>
          </a:xfrm>
        </p:grpSpPr>
        <p:pic>
          <p:nvPicPr>
            <p:cNvPr id="5" name="Picture 4">
              <a:hlinkClick r:id="rId3"/>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03942" y="2008020"/>
              <a:ext cx="3971987" cy="4383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p:cNvGrpSpPr/>
            <p:nvPr/>
          </p:nvGrpSpPr>
          <p:grpSpPr>
            <a:xfrm>
              <a:off x="377725" y="2008070"/>
              <a:ext cx="7051444" cy="4383719"/>
              <a:chOff x="627517" y="2555447"/>
              <a:chExt cx="5871910" cy="3650429"/>
            </a:xfrm>
          </p:grpSpPr>
          <p:pic>
            <p:nvPicPr>
              <p:cNvPr id="7" name="Picture 6">
                <a:hlinkClick r:id="rId5"/>
              </p:cNvPr>
              <p:cNvPicPr>
                <a:picLocks noChangeAspect="1"/>
              </p:cNvPicPr>
              <p:nvPr/>
            </p:nvPicPr>
            <p:blipFill rotWithShape="1">
              <a:blip r:embed="rId6" cstate="print">
                <a:extLst>
                  <a:ext uri="{28A0092B-C50C-407E-A947-70E740481C1C}">
                    <a14:useLocalDpi xmlns:a14="http://schemas.microsoft.com/office/drawing/2010/main"/>
                  </a:ext>
                </a:extLst>
              </a:blip>
              <a:srcRect l="8792" t="28279" r="8940"/>
              <a:stretch/>
            </p:blipFill>
            <p:spPr>
              <a:xfrm>
                <a:off x="627517" y="2555447"/>
                <a:ext cx="5871910" cy="3650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875489" y="3229584"/>
                <a:ext cx="1099226" cy="21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itle 3">
            <a:extLst>
              <a:ext uri="{FF2B5EF4-FFF2-40B4-BE49-F238E27FC236}">
                <a16:creationId xmlns:a16="http://schemas.microsoft.com/office/drawing/2014/main" id="{38802329-8FBB-44FF-B09C-C1FA38C1E171}"/>
              </a:ext>
            </a:extLst>
          </p:cNvPr>
          <p:cNvSpPr>
            <a:spLocks noGrp="1"/>
          </p:cNvSpPr>
          <p:nvPr>
            <p:ph type="title"/>
          </p:nvPr>
        </p:nvSpPr>
        <p:spPr/>
        <p:txBody>
          <a:bodyPr>
            <a:normAutofit/>
          </a:bodyPr>
          <a:lstStyle/>
          <a:p>
            <a:r>
              <a:rPr lang="en-US" dirty="0">
                <a:solidFill>
                  <a:schemeClr val="tx1"/>
                </a:solidFill>
              </a:rPr>
              <a:t>Which treatment is best for my road?</a:t>
            </a:r>
          </a:p>
        </p:txBody>
      </p:sp>
      <p:sp>
        <p:nvSpPr>
          <p:cNvPr id="11" name="Rectangle 10">
            <a:extLst>
              <a:ext uri="{FF2B5EF4-FFF2-40B4-BE49-F238E27FC236}">
                <a16:creationId xmlns:a16="http://schemas.microsoft.com/office/drawing/2014/main" id="{9D3407A4-9270-4389-AFE7-D1B05AA6B14A}"/>
              </a:ext>
            </a:extLst>
          </p:cNvPr>
          <p:cNvSpPr/>
          <p:nvPr/>
        </p:nvSpPr>
        <p:spPr>
          <a:xfrm>
            <a:off x="609600" y="1098867"/>
            <a:ext cx="9508901" cy="461665"/>
          </a:xfrm>
          <a:prstGeom prst="rect">
            <a:avLst/>
          </a:prstGeom>
        </p:spPr>
        <p:txBody>
          <a:bodyPr wrap="square">
            <a:spAutoFit/>
          </a:bodyPr>
          <a:lstStyle/>
          <a:p>
            <a:r>
              <a:rPr lang="en-US" sz="2400" b="1" dirty="0">
                <a:solidFill>
                  <a:schemeClr val="tx2"/>
                </a:solidFill>
              </a:rPr>
              <a:t>Input pavement criteria or select photos for treatment options</a:t>
            </a:r>
          </a:p>
        </p:txBody>
      </p:sp>
      <p:grpSp>
        <p:nvGrpSpPr>
          <p:cNvPr id="13" name="Group 12">
            <a:extLst>
              <a:ext uri="{FF2B5EF4-FFF2-40B4-BE49-F238E27FC236}">
                <a16:creationId xmlns:a16="http://schemas.microsoft.com/office/drawing/2014/main" id="{FC950ACD-8550-4DB2-8875-68486E23D37F}"/>
              </a:ext>
            </a:extLst>
          </p:cNvPr>
          <p:cNvGrpSpPr/>
          <p:nvPr/>
        </p:nvGrpSpPr>
        <p:grpSpPr>
          <a:xfrm>
            <a:off x="0" y="-8369"/>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id="{4044394E-5116-403C-836E-1C9F8980BEEA}"/>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id="{1FC78953-B1D5-4D5C-AF19-F65C61D7F68E}"/>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id="{0CCFCEBF-7D7A-42D2-8AC7-EF97F5E42487}"/>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id="{87EFFB18-5433-4736-B39C-DE3CF6044DA1}"/>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id="{C29646BB-CEC1-42F5-A83C-7D75AE1B8A2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6134534-7C63-42DC-938D-D0DB575AB1A6}"/>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19</a:t>
            </a:fld>
            <a:endParaRPr lang="en-US" sz="1000" b="1" dirty="0">
              <a:solidFill>
                <a:schemeClr val="bg1"/>
              </a:solidFill>
            </a:endParaRPr>
          </a:p>
        </p:txBody>
      </p:sp>
      <p:sp>
        <p:nvSpPr>
          <p:cNvPr id="22" name="Rectangle 21">
            <a:extLst>
              <a:ext uri="{FF2B5EF4-FFF2-40B4-BE49-F238E27FC236}">
                <a16:creationId xmlns:a16="http://schemas.microsoft.com/office/drawing/2014/main" id="{B037F071-E4D5-4859-BD57-F90B5F6194EE}"/>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14271573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3600" y="2057400"/>
            <a:ext cx="9144000" cy="7010400"/>
          </a:xfrm>
          <a:prstGeom prst="rect">
            <a:avLst/>
          </a:prstGeom>
        </p:spPr>
      </p:pic>
    </p:spTree>
    <p:extLst>
      <p:ext uri="{BB962C8B-B14F-4D97-AF65-F5344CB8AC3E}">
        <p14:creationId xmlns:p14="http://schemas.microsoft.com/office/powerpoint/2010/main" val="210690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4EA21F-455D-4A8E-9EC4-79447AB387D1}"/>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24A34A27-E5E3-4A77-B19D-448587594F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424" y="1927944"/>
            <a:ext cx="6549757" cy="4385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559C83F9-969C-4772-A05C-74DEA9873EB2}"/>
              </a:ext>
            </a:extLst>
          </p:cNvPr>
          <p:cNvSpPr/>
          <p:nvPr/>
        </p:nvSpPr>
        <p:spPr>
          <a:xfrm>
            <a:off x="12027406" y="2795516"/>
            <a:ext cx="164593" cy="33489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503F1F47-29A1-4368-AC63-89AB2DE267E3}"/>
              </a:ext>
            </a:extLst>
          </p:cNvPr>
          <p:cNvSpPr>
            <a:spLocks noGrp="1"/>
          </p:cNvSpPr>
          <p:nvPr>
            <p:ph type="title"/>
          </p:nvPr>
        </p:nvSpPr>
        <p:spPr>
          <a:xfrm>
            <a:off x="609600" y="102289"/>
            <a:ext cx="10972800" cy="1143000"/>
          </a:xfrm>
        </p:spPr>
        <p:txBody>
          <a:bodyPr>
            <a:normAutofit/>
          </a:bodyPr>
          <a:lstStyle/>
          <a:p>
            <a:r>
              <a:rPr lang="en-US" dirty="0">
                <a:solidFill>
                  <a:schemeClr val="tx1"/>
                </a:solidFill>
              </a:rPr>
              <a:t>Compare Treatments</a:t>
            </a:r>
          </a:p>
        </p:txBody>
      </p:sp>
      <p:sp>
        <p:nvSpPr>
          <p:cNvPr id="12" name="Rectangle 11">
            <a:extLst>
              <a:ext uri="{FF2B5EF4-FFF2-40B4-BE49-F238E27FC236}">
                <a16:creationId xmlns:a16="http://schemas.microsoft.com/office/drawing/2014/main" id="{1230A02B-3868-400C-BC8D-09FA4651E918}"/>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Project Cost &amp; Environmental Benefits</a:t>
            </a:r>
          </a:p>
        </p:txBody>
      </p:sp>
      <p:grpSp>
        <p:nvGrpSpPr>
          <p:cNvPr id="13" name="Group 12">
            <a:extLst>
              <a:ext uri="{FF2B5EF4-FFF2-40B4-BE49-F238E27FC236}">
                <a16:creationId xmlns:a16="http://schemas.microsoft.com/office/drawing/2014/main" id="{4879FA94-9530-4E58-8329-3CD12626D735}"/>
              </a:ext>
            </a:extLst>
          </p:cNvPr>
          <p:cNvGrpSpPr/>
          <p:nvPr/>
        </p:nvGrpSpPr>
        <p:grpSpPr>
          <a:xfrm>
            <a:off x="0" y="-8369"/>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id="{14ECD812-3BD1-44DB-B3BB-F3A5F707D137}"/>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id="{7C8631E3-4237-4BD1-A470-1C9E2CE76BDA}"/>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id="{9A42E935-6DD8-4362-B264-1E9B08B6D64D}"/>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id="{91E60D71-B24B-491E-9E28-EF7465AF3D5D}"/>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id="{93399784-5C7C-451C-89ED-BCBFD058EC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9719271-5308-466E-9413-44A9B98B12D6}"/>
              </a:ext>
            </a:extLst>
          </p:cNvPr>
          <p:cNvSpPr/>
          <p:nvPr/>
        </p:nvSpPr>
        <p:spPr>
          <a:xfrm>
            <a:off x="7008181" y="3709870"/>
            <a:ext cx="4766129" cy="2298065"/>
          </a:xfrm>
          <a:prstGeom prst="rect">
            <a:avLst/>
          </a:prstGeom>
        </p:spPr>
        <p:txBody>
          <a:bodyPr wrap="square">
            <a:spAutoFit/>
          </a:bodyPr>
          <a:lstStyle/>
          <a:p>
            <a:pPr>
              <a:lnSpc>
                <a:spcPct val="120000"/>
              </a:lnSpc>
            </a:pPr>
            <a:r>
              <a:rPr lang="en-US" sz="2000" dirty="0">
                <a:solidFill>
                  <a:schemeClr val="bg1"/>
                </a:solidFill>
              </a:rPr>
              <a:t>Every calculator gives users the ability to use average life extension numbers and cost data from an  internationally aggregated cost survey (US &amp; CA) </a:t>
            </a:r>
            <a:r>
              <a:rPr lang="en-US" sz="2000" b="1" dirty="0">
                <a:solidFill>
                  <a:schemeClr val="bg1"/>
                </a:solidFill>
              </a:rPr>
              <a:t>or input their own costs and life extension relevant to their region.</a:t>
            </a:r>
          </a:p>
        </p:txBody>
      </p:sp>
      <p:sp>
        <p:nvSpPr>
          <p:cNvPr id="24" name="TextBox 23">
            <a:extLst>
              <a:ext uri="{FF2B5EF4-FFF2-40B4-BE49-F238E27FC236}">
                <a16:creationId xmlns:a16="http://schemas.microsoft.com/office/drawing/2014/main" id="{5F4D8715-1A80-46D5-A0B6-C24F012C6043}"/>
              </a:ext>
            </a:extLst>
          </p:cNvPr>
          <p:cNvSpPr txBox="1"/>
          <p:nvPr/>
        </p:nvSpPr>
        <p:spPr>
          <a:xfrm>
            <a:off x="7008181" y="3468818"/>
            <a:ext cx="3367531" cy="369332"/>
          </a:xfrm>
          <a:prstGeom prst="rect">
            <a:avLst/>
          </a:prstGeom>
          <a:noFill/>
        </p:spPr>
        <p:txBody>
          <a:bodyPr wrap="square" rtlCol="0">
            <a:spAutoFit/>
          </a:bodyPr>
          <a:lstStyle/>
          <a:p>
            <a:r>
              <a:rPr lang="en-US" b="1" dirty="0"/>
              <a:t>NOTE ON COST:</a:t>
            </a:r>
          </a:p>
        </p:txBody>
      </p:sp>
      <p:sp>
        <p:nvSpPr>
          <p:cNvPr id="19" name="TextBox 18">
            <a:extLst>
              <a:ext uri="{FF2B5EF4-FFF2-40B4-BE49-F238E27FC236}">
                <a16:creationId xmlns:a16="http://schemas.microsoft.com/office/drawing/2014/main" id="{B6D9C391-D53E-4B5C-A6B7-DFF684D8E8C6}"/>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20</a:t>
            </a:fld>
            <a:endParaRPr lang="en-US" sz="1000" b="1" dirty="0">
              <a:solidFill>
                <a:schemeClr val="bg1"/>
              </a:solidFill>
            </a:endParaRPr>
          </a:p>
        </p:txBody>
      </p:sp>
      <p:sp>
        <p:nvSpPr>
          <p:cNvPr id="20" name="Rectangle 19">
            <a:extLst>
              <a:ext uri="{FF2B5EF4-FFF2-40B4-BE49-F238E27FC236}">
                <a16:creationId xmlns:a16="http://schemas.microsoft.com/office/drawing/2014/main" id="{CC8456C2-8B30-4F6A-8826-4C674D37B79A}"/>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2759781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0D447C-2CB3-4AF9-8972-664E4700D6F0}"/>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3">
            <a:extLst>
              <a:ext uri="{FF2B5EF4-FFF2-40B4-BE49-F238E27FC236}">
                <a16:creationId xmlns:a16="http://schemas.microsoft.com/office/drawing/2014/main" id="{257D1F9D-B6CD-4336-BA0D-5503738814E1}"/>
              </a:ext>
            </a:extLst>
          </p:cNvPr>
          <p:cNvSpPr>
            <a:spLocks noGrp="1"/>
          </p:cNvSpPr>
          <p:nvPr>
            <p:ph type="title"/>
          </p:nvPr>
        </p:nvSpPr>
        <p:spPr>
          <a:xfrm>
            <a:off x="609600" y="102289"/>
            <a:ext cx="10972800" cy="1143000"/>
          </a:xfrm>
        </p:spPr>
        <p:txBody>
          <a:bodyPr>
            <a:normAutofit/>
          </a:bodyPr>
          <a:lstStyle/>
          <a:p>
            <a:r>
              <a:rPr lang="en-US" dirty="0">
                <a:solidFill>
                  <a:schemeClr val="tx1"/>
                </a:solidFill>
              </a:rPr>
              <a:t>Life Cycle Cost Calculator</a:t>
            </a:r>
          </a:p>
        </p:txBody>
      </p:sp>
      <p:sp>
        <p:nvSpPr>
          <p:cNvPr id="12" name="Rectangle 11">
            <a:extLst>
              <a:ext uri="{FF2B5EF4-FFF2-40B4-BE49-F238E27FC236}">
                <a16:creationId xmlns:a16="http://schemas.microsoft.com/office/drawing/2014/main" id="{CDB6067A-9153-4E52-B650-9047F9203A19}"/>
              </a:ext>
            </a:extLst>
          </p:cNvPr>
          <p:cNvSpPr/>
          <p:nvPr/>
        </p:nvSpPr>
        <p:spPr>
          <a:xfrm>
            <a:off x="609601" y="1098867"/>
            <a:ext cx="10391348" cy="461665"/>
          </a:xfrm>
          <a:prstGeom prst="rect">
            <a:avLst/>
          </a:prstGeom>
        </p:spPr>
        <p:txBody>
          <a:bodyPr wrap="square">
            <a:spAutoFit/>
          </a:bodyPr>
          <a:lstStyle/>
          <a:p>
            <a:r>
              <a:rPr lang="en-US" sz="2400" b="1" dirty="0">
                <a:solidFill>
                  <a:schemeClr val="tx2"/>
                </a:solidFill>
              </a:rPr>
              <a:t>Save big over the life of your pavement with progressive maintenance</a:t>
            </a:r>
          </a:p>
        </p:txBody>
      </p:sp>
      <p:grpSp>
        <p:nvGrpSpPr>
          <p:cNvPr id="13" name="Group 12">
            <a:extLst>
              <a:ext uri="{FF2B5EF4-FFF2-40B4-BE49-F238E27FC236}">
                <a16:creationId xmlns:a16="http://schemas.microsoft.com/office/drawing/2014/main" id="{2C8BC739-088D-463F-88E1-C7936F14E1B9}"/>
              </a:ext>
            </a:extLst>
          </p:cNvPr>
          <p:cNvGrpSpPr/>
          <p:nvPr/>
        </p:nvGrpSpPr>
        <p:grpSpPr>
          <a:xfrm>
            <a:off x="0" y="423"/>
            <a:ext cx="12192000" cy="6866369"/>
            <a:chOff x="0" y="-8369"/>
            <a:chExt cx="12192000" cy="6866369"/>
          </a:xfrm>
          <a:solidFill>
            <a:schemeClr val="bg1"/>
          </a:solidFill>
        </p:grpSpPr>
        <p:sp>
          <p:nvSpPr>
            <p:cNvPr id="14" name="Rectangle 13">
              <a:extLst>
                <a:ext uri="{FF2B5EF4-FFF2-40B4-BE49-F238E27FC236}">
                  <a16:creationId xmlns:a16="http://schemas.microsoft.com/office/drawing/2014/main" id="{3B5D26FD-9B14-42F5-BF6F-1E034F3D204B}"/>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5" name="Rectangle 14">
              <a:extLst>
                <a:ext uri="{FF2B5EF4-FFF2-40B4-BE49-F238E27FC236}">
                  <a16:creationId xmlns:a16="http://schemas.microsoft.com/office/drawing/2014/main" id="{136A111F-6673-4A19-87CF-D9BB5BBA10EF}"/>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6" name="Rectangle 15">
              <a:extLst>
                <a:ext uri="{FF2B5EF4-FFF2-40B4-BE49-F238E27FC236}">
                  <a16:creationId xmlns:a16="http://schemas.microsoft.com/office/drawing/2014/main" id="{9018F1B4-ACD2-48BF-9AF4-69395A8A1E5D}"/>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7" name="Rectangle 16">
              <a:extLst>
                <a:ext uri="{FF2B5EF4-FFF2-40B4-BE49-F238E27FC236}">
                  <a16:creationId xmlns:a16="http://schemas.microsoft.com/office/drawing/2014/main" id="{720A346D-8B41-4EC0-8313-8E5F7D5550BB}"/>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8" name="Picture 2" descr="Image result for PPRA logo">
            <a:extLst>
              <a:ext uri="{FF2B5EF4-FFF2-40B4-BE49-F238E27FC236}">
                <a16:creationId xmlns:a16="http://schemas.microsoft.com/office/drawing/2014/main" id="{5F550447-F7D6-4891-99D7-C95821F9D6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EBE01AA-6700-4386-9B8E-CEAFB2FD072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7494" y="2187932"/>
            <a:ext cx="6403058" cy="3950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id="{4BCA43AC-CE76-4FE3-88DE-74AA416BB5B9}"/>
              </a:ext>
            </a:extLst>
          </p:cNvPr>
          <p:cNvGrpSpPr/>
          <p:nvPr/>
        </p:nvGrpSpPr>
        <p:grpSpPr>
          <a:xfrm>
            <a:off x="6843194" y="2187932"/>
            <a:ext cx="5064872" cy="3950208"/>
            <a:chOff x="211899" y="2322576"/>
            <a:chExt cx="5412784" cy="4286198"/>
          </a:xfrm>
        </p:grpSpPr>
        <p:pic>
          <p:nvPicPr>
            <p:cNvPr id="22" name="Picture 21">
              <a:extLst>
                <a:ext uri="{FF2B5EF4-FFF2-40B4-BE49-F238E27FC236}">
                  <a16:creationId xmlns:a16="http://schemas.microsoft.com/office/drawing/2014/main" id="{0F2CB602-0F08-4DC4-8D50-3977DB464E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1899" y="2322576"/>
              <a:ext cx="5412784" cy="4286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6ABAAD05-3479-463B-991F-154E4885842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70061" y="5623345"/>
              <a:ext cx="3285194" cy="4611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9" name="TextBox 18">
            <a:extLst>
              <a:ext uri="{FF2B5EF4-FFF2-40B4-BE49-F238E27FC236}">
                <a16:creationId xmlns:a16="http://schemas.microsoft.com/office/drawing/2014/main" id="{2052F754-591F-467D-9A16-079DA8071E0B}"/>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21</a:t>
            </a:fld>
            <a:endParaRPr lang="en-US" sz="1000" b="1" dirty="0">
              <a:solidFill>
                <a:schemeClr val="bg1"/>
              </a:solidFill>
            </a:endParaRPr>
          </a:p>
        </p:txBody>
      </p:sp>
      <p:sp>
        <p:nvSpPr>
          <p:cNvPr id="25" name="Rectangle 24">
            <a:extLst>
              <a:ext uri="{FF2B5EF4-FFF2-40B4-BE49-F238E27FC236}">
                <a16:creationId xmlns:a16="http://schemas.microsoft.com/office/drawing/2014/main" id="{AD81653F-C013-48E9-8132-02D1747D5690}"/>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spTree>
    <p:extLst>
      <p:ext uri="{BB962C8B-B14F-4D97-AF65-F5344CB8AC3E}">
        <p14:creationId xmlns:p14="http://schemas.microsoft.com/office/powerpoint/2010/main" val="2131685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2874D4-0875-42D2-99E8-494274B46352}"/>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BD535461-EB62-4201-9B05-958595E5BE5E}"/>
              </a:ext>
            </a:extLst>
          </p:cNvPr>
          <p:cNvSpPr>
            <a:spLocks noGrp="1"/>
          </p:cNvSpPr>
          <p:nvPr>
            <p:ph type="title"/>
          </p:nvPr>
        </p:nvSpPr>
        <p:spPr>
          <a:xfrm>
            <a:off x="609600" y="102289"/>
            <a:ext cx="10972800" cy="1143000"/>
          </a:xfrm>
        </p:spPr>
        <p:txBody>
          <a:bodyPr>
            <a:normAutofit/>
          </a:bodyPr>
          <a:lstStyle/>
          <a:p>
            <a:r>
              <a:rPr lang="en-US" dirty="0">
                <a:solidFill>
                  <a:schemeClr val="tx1"/>
                </a:solidFill>
              </a:rPr>
              <a:t>Remaining Service Life</a:t>
            </a:r>
          </a:p>
        </p:txBody>
      </p:sp>
      <p:sp>
        <p:nvSpPr>
          <p:cNvPr id="9" name="Rectangle 8">
            <a:extLst>
              <a:ext uri="{FF2B5EF4-FFF2-40B4-BE49-F238E27FC236}">
                <a16:creationId xmlns:a16="http://schemas.microsoft.com/office/drawing/2014/main" id="{0DA09248-0C42-4B5A-ACEA-04E4EEDB917A}"/>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How much life is your network gaining or losing each year?</a:t>
            </a:r>
          </a:p>
        </p:txBody>
      </p:sp>
      <p:grpSp>
        <p:nvGrpSpPr>
          <p:cNvPr id="10" name="Group 9">
            <a:extLst>
              <a:ext uri="{FF2B5EF4-FFF2-40B4-BE49-F238E27FC236}">
                <a16:creationId xmlns:a16="http://schemas.microsoft.com/office/drawing/2014/main" id="{199B2283-A046-42A5-A380-DA31E3D336E5}"/>
              </a:ext>
            </a:extLst>
          </p:cNvPr>
          <p:cNvGrpSpPr/>
          <p:nvPr/>
        </p:nvGrpSpPr>
        <p:grpSpPr>
          <a:xfrm>
            <a:off x="0" y="-8369"/>
            <a:ext cx="12192000" cy="6866369"/>
            <a:chOff x="0" y="-8369"/>
            <a:chExt cx="12192000" cy="6866369"/>
          </a:xfrm>
          <a:solidFill>
            <a:schemeClr val="bg1"/>
          </a:solidFill>
        </p:grpSpPr>
        <p:sp>
          <p:nvSpPr>
            <p:cNvPr id="11" name="Rectangle 10">
              <a:extLst>
                <a:ext uri="{FF2B5EF4-FFF2-40B4-BE49-F238E27FC236}">
                  <a16:creationId xmlns:a16="http://schemas.microsoft.com/office/drawing/2014/main" id="{66CB4DA5-6A64-4197-B5D5-21770232E254}"/>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id="{D08AF2B8-2E05-4C58-AA7F-4223AA2E4CB6}"/>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id="{1DFDFC3C-AEA1-4960-9309-964C6C3FA72A}"/>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id="{3042B27B-2483-4A48-86D9-9C537CAC4D1D}"/>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5" name="Picture 2" descr="Image result for PPRA logo">
            <a:extLst>
              <a:ext uri="{FF2B5EF4-FFF2-40B4-BE49-F238E27FC236}">
                <a16:creationId xmlns:a16="http://schemas.microsoft.com/office/drawing/2014/main" id="{B8D39AF6-225E-42A5-82BB-E436F003A8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3274ADF-196A-485A-9C18-37AEE45DB99B}"/>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22</a:t>
            </a:fld>
            <a:endParaRPr lang="en-US" sz="1000" b="1" dirty="0">
              <a:solidFill>
                <a:schemeClr val="bg1"/>
              </a:solidFill>
            </a:endParaRPr>
          </a:p>
        </p:txBody>
      </p:sp>
      <p:sp>
        <p:nvSpPr>
          <p:cNvPr id="17" name="Rectangle 16">
            <a:extLst>
              <a:ext uri="{FF2B5EF4-FFF2-40B4-BE49-F238E27FC236}">
                <a16:creationId xmlns:a16="http://schemas.microsoft.com/office/drawing/2014/main" id="{0AF279A5-0ADD-4E45-BCB8-B52E755B3B93}"/>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pic>
        <p:nvPicPr>
          <p:cNvPr id="3" name="Picture 2" descr="Screen Shot 2018-08-02 at 8.57.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918" y="5807580"/>
            <a:ext cx="4094213" cy="802874"/>
          </a:xfrm>
          <a:prstGeom prst="rect">
            <a:avLst/>
          </a:prstGeom>
        </p:spPr>
      </p:pic>
      <p:pic>
        <p:nvPicPr>
          <p:cNvPr id="2" name="Picture 1" descr="Screen Shot 2018-08-02 at 8.56.5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9032" y="1775264"/>
            <a:ext cx="6496621" cy="4241132"/>
          </a:xfrm>
          <a:prstGeom prst="rect">
            <a:avLst/>
          </a:prstGeom>
        </p:spPr>
      </p:pic>
      <p:sp>
        <p:nvSpPr>
          <p:cNvPr id="4" name="Rectangle 3"/>
          <p:cNvSpPr/>
          <p:nvPr/>
        </p:nvSpPr>
        <p:spPr>
          <a:xfrm>
            <a:off x="5399032" y="6084709"/>
            <a:ext cx="1203886" cy="59405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399032" y="5948083"/>
            <a:ext cx="1203886" cy="6623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0697131" y="5874812"/>
            <a:ext cx="1198522" cy="735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8-08-02 at 10.00.0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3" y="1775264"/>
            <a:ext cx="4954082" cy="4588969"/>
          </a:xfrm>
          <a:prstGeom prst="rect">
            <a:avLst/>
          </a:prstGeom>
        </p:spPr>
      </p:pic>
    </p:spTree>
    <p:extLst>
      <p:ext uri="{BB962C8B-B14F-4D97-AF65-F5344CB8AC3E}">
        <p14:creationId xmlns:p14="http://schemas.microsoft.com/office/powerpoint/2010/main" val="3399834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7D3F0D-AFEF-4E8C-B432-551C4A66D98B}"/>
              </a:ext>
            </a:extLst>
          </p:cNvPr>
          <p:cNvSpPr/>
          <p:nvPr/>
        </p:nvSpPr>
        <p:spPr>
          <a:xfrm>
            <a:off x="0" y="1706451"/>
            <a:ext cx="12192000" cy="515154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3">
            <a:extLst>
              <a:ext uri="{FF2B5EF4-FFF2-40B4-BE49-F238E27FC236}">
                <a16:creationId xmlns:a16="http://schemas.microsoft.com/office/drawing/2014/main" id="{E7AEF931-35BD-4D4B-83FD-77384D601E6B}"/>
              </a:ext>
            </a:extLst>
          </p:cNvPr>
          <p:cNvSpPr>
            <a:spLocks noGrp="1"/>
          </p:cNvSpPr>
          <p:nvPr>
            <p:ph type="title"/>
          </p:nvPr>
        </p:nvSpPr>
        <p:spPr>
          <a:xfrm>
            <a:off x="609600" y="102289"/>
            <a:ext cx="10972800" cy="1143000"/>
          </a:xfrm>
        </p:spPr>
        <p:txBody>
          <a:bodyPr>
            <a:normAutofit/>
          </a:bodyPr>
          <a:lstStyle/>
          <a:p>
            <a:r>
              <a:rPr lang="en-US" dirty="0">
                <a:solidFill>
                  <a:schemeClr val="tx1"/>
                </a:solidFill>
              </a:rPr>
              <a:t>Cost-Benefit Value</a:t>
            </a:r>
          </a:p>
        </p:txBody>
      </p:sp>
      <p:sp>
        <p:nvSpPr>
          <p:cNvPr id="9" name="Rectangle 8">
            <a:extLst>
              <a:ext uri="{FF2B5EF4-FFF2-40B4-BE49-F238E27FC236}">
                <a16:creationId xmlns:a16="http://schemas.microsoft.com/office/drawing/2014/main" id="{2A515261-3312-4BF3-B97C-BDA02365867F}"/>
              </a:ext>
            </a:extLst>
          </p:cNvPr>
          <p:cNvSpPr/>
          <p:nvPr/>
        </p:nvSpPr>
        <p:spPr>
          <a:xfrm>
            <a:off x="609600" y="1098867"/>
            <a:ext cx="11417807" cy="461665"/>
          </a:xfrm>
          <a:prstGeom prst="rect">
            <a:avLst/>
          </a:prstGeom>
        </p:spPr>
        <p:txBody>
          <a:bodyPr wrap="square">
            <a:spAutoFit/>
          </a:bodyPr>
          <a:lstStyle/>
          <a:p>
            <a:r>
              <a:rPr lang="en-US" sz="2400" b="1" dirty="0">
                <a:solidFill>
                  <a:schemeClr val="tx2"/>
                </a:solidFill>
              </a:rPr>
              <a:t>Which projects will give the “biggest bang for the buck?”</a:t>
            </a:r>
          </a:p>
        </p:txBody>
      </p:sp>
      <p:grpSp>
        <p:nvGrpSpPr>
          <p:cNvPr id="10" name="Group 9">
            <a:extLst>
              <a:ext uri="{FF2B5EF4-FFF2-40B4-BE49-F238E27FC236}">
                <a16:creationId xmlns:a16="http://schemas.microsoft.com/office/drawing/2014/main" id="{134E3FE8-9055-4533-B939-7B1237D4F7C7}"/>
              </a:ext>
            </a:extLst>
          </p:cNvPr>
          <p:cNvGrpSpPr/>
          <p:nvPr/>
        </p:nvGrpSpPr>
        <p:grpSpPr>
          <a:xfrm>
            <a:off x="0" y="-8369"/>
            <a:ext cx="12192000" cy="6866369"/>
            <a:chOff x="0" y="-8369"/>
            <a:chExt cx="12192000" cy="6866369"/>
          </a:xfrm>
          <a:solidFill>
            <a:schemeClr val="bg1"/>
          </a:solidFill>
        </p:grpSpPr>
        <p:sp>
          <p:nvSpPr>
            <p:cNvPr id="11" name="Rectangle 10">
              <a:extLst>
                <a:ext uri="{FF2B5EF4-FFF2-40B4-BE49-F238E27FC236}">
                  <a16:creationId xmlns:a16="http://schemas.microsoft.com/office/drawing/2014/main" id="{57A3D0C7-4A57-4BB3-BE8E-7DA637BE8FA4}"/>
                </a:ext>
              </a:extLst>
            </p:cNvPr>
            <p:cNvSpPr/>
            <p:nvPr/>
          </p:nvSpPr>
          <p:spPr>
            <a:xfrm>
              <a:off x="0" y="669340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2" name="Rectangle 11">
              <a:extLst>
                <a:ext uri="{FF2B5EF4-FFF2-40B4-BE49-F238E27FC236}">
                  <a16:creationId xmlns:a16="http://schemas.microsoft.com/office/drawing/2014/main" id="{56E484F8-EA30-4252-9943-74863DF86BF4}"/>
                </a:ext>
              </a:extLst>
            </p:cNvPr>
            <p:cNvSpPr/>
            <p:nvPr/>
          </p:nvSpPr>
          <p:spPr>
            <a:xfrm>
              <a:off x="0" y="-8368"/>
              <a:ext cx="12192000"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3" name="Rectangle 12">
              <a:extLst>
                <a:ext uri="{FF2B5EF4-FFF2-40B4-BE49-F238E27FC236}">
                  <a16:creationId xmlns:a16="http://schemas.microsoft.com/office/drawing/2014/main" id="{03C11E18-BE64-41FD-8BC3-8CBA77B58891}"/>
                </a:ext>
              </a:extLst>
            </p:cNvPr>
            <p:cNvSpPr/>
            <p:nvPr/>
          </p:nvSpPr>
          <p:spPr>
            <a:xfrm rot="5400000">
              <a:off x="-3350887" y="3342519"/>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sp>
          <p:nvSpPr>
            <p:cNvPr id="14" name="Rectangle 13">
              <a:extLst>
                <a:ext uri="{FF2B5EF4-FFF2-40B4-BE49-F238E27FC236}">
                  <a16:creationId xmlns:a16="http://schemas.microsoft.com/office/drawing/2014/main" id="{DD6C4FF7-1BBC-4E84-9436-AD32CFC51CB0}"/>
                </a:ext>
              </a:extLst>
            </p:cNvPr>
            <p:cNvSpPr/>
            <p:nvPr/>
          </p:nvSpPr>
          <p:spPr>
            <a:xfrm rot="5400000">
              <a:off x="8676520" y="3342520"/>
              <a:ext cx="6866367" cy="164592"/>
            </a:xfrm>
            <a:prstGeom prst="rect">
              <a:avLst/>
            </a:prstGeom>
            <a:grpFill/>
          </p:spPr>
          <p:txBody>
            <a:bodyPr vert="horz" lIns="91440" tIns="45720" rIns="91440" bIns="45720" rtlCol="0" anchor="ctr">
              <a:normAutofit fontScale="25000" lnSpcReduction="20000"/>
            </a:bodyPr>
            <a:lstStyle/>
            <a:p>
              <a:pPr marL="182880" marR="0" lvl="0" indent="-182880" algn="ctr" defTabSz="457200" rtl="0" eaLnBrk="1" fontAlgn="auto" latinLnBrk="0" hangingPunct="1">
                <a:lnSpc>
                  <a:spcPct val="100000"/>
                </a:lnSpc>
                <a:spcBef>
                  <a:spcPts val="600"/>
                </a:spcBef>
                <a:spcAft>
                  <a:spcPts val="0"/>
                </a:spcAft>
                <a:buClr>
                  <a:srgbClr val="FFFFFF"/>
                </a:buClr>
                <a:buSzTx/>
                <a:buFont typeface="Arial" charset="0"/>
                <a:buChar char="•"/>
                <a:tabLst/>
                <a:defRPr/>
              </a:pP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sym typeface="Arial"/>
              </a:endParaRPr>
            </a:p>
          </p:txBody>
        </p:sp>
      </p:grpSp>
      <p:pic>
        <p:nvPicPr>
          <p:cNvPr id="15" name="Picture 2" descr="Image result for PPRA logo">
            <a:extLst>
              <a:ext uri="{FF2B5EF4-FFF2-40B4-BE49-F238E27FC236}">
                <a16:creationId xmlns:a16="http://schemas.microsoft.com/office/drawing/2014/main" id="{93AE30F4-A746-4058-8234-8FD8F4F03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350062" y="124381"/>
            <a:ext cx="2841938" cy="914749"/>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BDEE001-2010-4CDA-9548-31621CB7FA05}"/>
              </a:ext>
            </a:extLst>
          </p:cNvPr>
          <p:cNvSpPr txBox="1"/>
          <p:nvPr/>
        </p:nvSpPr>
        <p:spPr>
          <a:xfrm>
            <a:off x="195543" y="6432546"/>
            <a:ext cx="706055" cy="246221"/>
          </a:xfrm>
          <a:prstGeom prst="rect">
            <a:avLst/>
          </a:prstGeom>
          <a:noFill/>
        </p:spPr>
        <p:txBody>
          <a:bodyPr wrap="square" rtlCol="0">
            <a:spAutoFit/>
          </a:bodyPr>
          <a:lstStyle/>
          <a:p>
            <a:fld id="{8BA006BB-14D4-4AE1-832B-7799466D1D52}" type="slidenum">
              <a:rPr lang="en-US" sz="1000" b="1" smtClean="0">
                <a:solidFill>
                  <a:schemeClr val="bg1"/>
                </a:solidFill>
              </a:rPr>
              <a:t>23</a:t>
            </a:fld>
            <a:endParaRPr lang="en-US" sz="1000" b="1" dirty="0">
              <a:solidFill>
                <a:schemeClr val="bg1"/>
              </a:solidFill>
            </a:endParaRPr>
          </a:p>
        </p:txBody>
      </p:sp>
      <p:sp>
        <p:nvSpPr>
          <p:cNvPr id="17" name="Rectangle 16">
            <a:extLst>
              <a:ext uri="{FF2B5EF4-FFF2-40B4-BE49-F238E27FC236}">
                <a16:creationId xmlns:a16="http://schemas.microsoft.com/office/drawing/2014/main" id="{1A79CEB5-FF5A-4045-BE29-F3FC27CA787B}"/>
              </a:ext>
            </a:extLst>
          </p:cNvPr>
          <p:cNvSpPr/>
          <p:nvPr/>
        </p:nvSpPr>
        <p:spPr>
          <a:xfrm>
            <a:off x="609600" y="6386379"/>
            <a:ext cx="2056327" cy="338554"/>
          </a:xfrm>
          <a:prstGeom prst="rect">
            <a:avLst/>
          </a:prstGeom>
        </p:spPr>
        <p:txBody>
          <a:bodyPr wrap="square">
            <a:spAutoFit/>
          </a:bodyPr>
          <a:lstStyle/>
          <a:p>
            <a:r>
              <a:rPr lang="en-US" sz="1600" b="1" spc="-100" dirty="0">
                <a:solidFill>
                  <a:schemeClr val="bg1"/>
                </a:solidFill>
                <a:latin typeface="+mj-lt"/>
                <a:ea typeface="Franklin Gothic Demi" charset="0"/>
                <a:cs typeface="Franklin Gothic Demi" charset="0"/>
              </a:rPr>
              <a:t>RoadResource.org</a:t>
            </a:r>
            <a:endParaRPr lang="en-US" sz="1600" spc="-100" dirty="0">
              <a:solidFill>
                <a:schemeClr val="bg1"/>
              </a:solidFill>
              <a:latin typeface="+mj-lt"/>
              <a:ea typeface="Franklin Gothic Demi" charset="0"/>
              <a:cs typeface="Franklin Gothic Demi" charset="0"/>
            </a:endParaRPr>
          </a:p>
        </p:txBody>
      </p:sp>
      <p:pic>
        <p:nvPicPr>
          <p:cNvPr id="2" name="Picture 1" descr="Screen Shot 2018-08-02 at 9.16.2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93" y="1915768"/>
            <a:ext cx="5683307" cy="4433079"/>
          </a:xfrm>
          <a:prstGeom prst="rect">
            <a:avLst/>
          </a:prstGeom>
        </p:spPr>
      </p:pic>
      <p:pic>
        <p:nvPicPr>
          <p:cNvPr id="4" name="Picture 3" descr="Screen Shot 2018-08-02 at 9.52.18 AM.png"/>
          <p:cNvPicPr>
            <a:picLocks noChangeAspect="1"/>
          </p:cNvPicPr>
          <p:nvPr/>
        </p:nvPicPr>
        <p:blipFill rotWithShape="1">
          <a:blip r:embed="rId5">
            <a:extLst>
              <a:ext uri="{28A0092B-C50C-407E-A947-70E740481C1C}">
                <a14:useLocalDpi xmlns:a14="http://schemas.microsoft.com/office/drawing/2010/main" val="0"/>
              </a:ext>
            </a:extLst>
          </a:blip>
          <a:srcRect t="33358"/>
          <a:stretch/>
        </p:blipFill>
        <p:spPr>
          <a:xfrm>
            <a:off x="5512757" y="2678478"/>
            <a:ext cx="6514650" cy="3173375"/>
          </a:xfrm>
          <a:prstGeom prst="rect">
            <a:avLst/>
          </a:prstGeom>
        </p:spPr>
      </p:pic>
    </p:spTree>
    <p:extLst>
      <p:ext uri="{BB962C8B-B14F-4D97-AF65-F5344CB8AC3E}">
        <p14:creationId xmlns:p14="http://schemas.microsoft.com/office/powerpoint/2010/main" val="4227033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vice&#10;&#10;Description generated with high confidence">
            <a:extLst>
              <a:ext uri="{FF2B5EF4-FFF2-40B4-BE49-F238E27FC236}">
                <a16:creationId xmlns:a16="http://schemas.microsoft.com/office/drawing/2014/main" id="{CF1F549D-B784-4584-8546-898FF3FE8A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856" y="397045"/>
            <a:ext cx="6079806" cy="6222722"/>
          </a:xfrm>
          <a:prstGeom prst="rect">
            <a:avLst/>
          </a:prstGeom>
        </p:spPr>
      </p:pic>
      <p:pic>
        <p:nvPicPr>
          <p:cNvPr id="4" name="Shape 332" descr="PPRA_LOGO_Horiz_Tagline.jpg">
            <a:extLst>
              <a:ext uri="{FF2B5EF4-FFF2-40B4-BE49-F238E27FC236}">
                <a16:creationId xmlns:a16="http://schemas.microsoft.com/office/drawing/2014/main" id="{6F866653-98FB-4B64-A3F5-300D8E8C863B}"/>
              </a:ext>
            </a:extLst>
          </p:cNvPr>
          <p:cNvPicPr preferRelativeResize="0"/>
          <p:nvPr/>
        </p:nvPicPr>
        <p:blipFill rotWithShape="1">
          <a:blip r:embed="rId3"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4994395" y="2042859"/>
            <a:ext cx="5740604" cy="1432236"/>
          </a:xfrm>
          <a:prstGeom prst="rect">
            <a:avLst/>
          </a:prstGeom>
          <a:noFill/>
          <a:ln>
            <a:noFill/>
          </a:ln>
        </p:spPr>
      </p:pic>
      <p:sp>
        <p:nvSpPr>
          <p:cNvPr id="7" name="TextBox 6">
            <a:extLst>
              <a:ext uri="{FF2B5EF4-FFF2-40B4-BE49-F238E27FC236}">
                <a16:creationId xmlns:a16="http://schemas.microsoft.com/office/drawing/2014/main" id="{5370826E-19F4-49E9-AE5F-7CA3DCADE59E}"/>
              </a:ext>
            </a:extLst>
          </p:cNvPr>
          <p:cNvSpPr txBox="1"/>
          <p:nvPr/>
        </p:nvSpPr>
        <p:spPr>
          <a:xfrm>
            <a:off x="5556449" y="4028916"/>
            <a:ext cx="5067837" cy="954107"/>
          </a:xfrm>
          <a:prstGeom prst="rect">
            <a:avLst/>
          </a:prstGeom>
          <a:noFill/>
        </p:spPr>
        <p:txBody>
          <a:bodyPr wrap="square" rtlCol="0">
            <a:spAutoFit/>
          </a:bodyPr>
          <a:lstStyle/>
          <a:p>
            <a:r>
              <a:rPr lang="en-US" sz="2800" i="1" dirty="0"/>
              <a:t>Visit the new RoadResource.org</a:t>
            </a:r>
          </a:p>
          <a:p>
            <a:endParaRPr lang="en-US" sz="2800" i="1" dirty="0"/>
          </a:p>
        </p:txBody>
      </p:sp>
      <p:cxnSp>
        <p:nvCxnSpPr>
          <p:cNvPr id="9" name="Straight Connector 8">
            <a:extLst>
              <a:ext uri="{FF2B5EF4-FFF2-40B4-BE49-F238E27FC236}">
                <a16:creationId xmlns:a16="http://schemas.microsoft.com/office/drawing/2014/main" id="{EA2EFEC8-74C0-4555-AE22-0A6DFFE86ED8}"/>
              </a:ext>
            </a:extLst>
          </p:cNvPr>
          <p:cNvCxnSpPr/>
          <p:nvPr/>
        </p:nvCxnSpPr>
        <p:spPr>
          <a:xfrm>
            <a:off x="5215944" y="3844343"/>
            <a:ext cx="564738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87C881E-A85B-44D7-9185-A6382432E723}"/>
              </a:ext>
            </a:extLst>
          </p:cNvPr>
          <p:cNvCxnSpPr/>
          <p:nvPr/>
        </p:nvCxnSpPr>
        <p:spPr>
          <a:xfrm>
            <a:off x="5215944" y="4778062"/>
            <a:ext cx="5647386"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3744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8BB2B-B5D5-4D39-A473-015BA080543D}" type="slidenum">
              <a:rPr lang="en-US" smtClean="0"/>
              <a:pPr>
                <a:defRPr/>
              </a:pPr>
              <a:t>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6934200"/>
          </a:xfrm>
          <a:prstGeom prst="rect">
            <a:avLst/>
          </a:prstGeom>
        </p:spPr>
      </p:pic>
    </p:spTree>
    <p:extLst>
      <p:ext uri="{BB962C8B-B14F-4D97-AF65-F5344CB8AC3E}">
        <p14:creationId xmlns:p14="http://schemas.microsoft.com/office/powerpoint/2010/main" val="3854978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8BB2B-B5D5-4D39-A473-015BA080543D}" type="slidenum">
              <a:rPr lang="en-US" smtClean="0"/>
              <a:pPr>
                <a:defRPr/>
              </a:pPr>
              <a:t>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1" y="-152400"/>
            <a:ext cx="12271131" cy="7010400"/>
          </a:xfrm>
          <a:prstGeom prst="rect">
            <a:avLst/>
          </a:prstGeom>
        </p:spPr>
      </p:pic>
    </p:spTree>
    <p:extLst>
      <p:ext uri="{BB962C8B-B14F-4D97-AF65-F5344CB8AC3E}">
        <p14:creationId xmlns:p14="http://schemas.microsoft.com/office/powerpoint/2010/main" val="13846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p:cNvSpPr>
            <a:spLocks noGrp="1"/>
          </p:cNvSpPr>
          <p:nvPr>
            <p:ph type="subTitle" idx="1"/>
          </p:nvPr>
        </p:nvSpPr>
        <p:spPr>
          <a:xfrm>
            <a:off x="1732643" y="3505200"/>
            <a:ext cx="6762133" cy="2362200"/>
          </a:xfrm>
        </p:spPr>
        <p:txBody>
          <a:bodyPr/>
          <a:lstStyle/>
          <a:p>
            <a:pPr algn="l">
              <a:lnSpc>
                <a:spcPct val="102000"/>
              </a:lnSpc>
              <a:spcBef>
                <a:spcPct val="0"/>
              </a:spcBef>
            </a:pPr>
            <a:r>
              <a:rPr lang="en-US" altLang="ko-KR" dirty="0">
                <a:solidFill>
                  <a:srgbClr val="0066FF"/>
                </a:solidFill>
                <a:cs typeface="Arial" charset="0"/>
              </a:rPr>
              <a:t>                                                   </a:t>
            </a:r>
          </a:p>
          <a:p>
            <a:pPr>
              <a:lnSpc>
                <a:spcPct val="102000"/>
              </a:lnSpc>
              <a:spcBef>
                <a:spcPct val="0"/>
              </a:spcBef>
            </a:pPr>
            <a:r>
              <a:rPr lang="en-US" altLang="ko-KR" dirty="0">
                <a:solidFill>
                  <a:schemeClr val="tx1"/>
                </a:solidFill>
                <a:cs typeface="Arial" charset="0"/>
              </a:rPr>
              <a:t>Barry </a:t>
            </a:r>
            <a:r>
              <a:rPr lang="en-US" altLang="ko-KR" dirty="0" err="1">
                <a:solidFill>
                  <a:schemeClr val="tx1"/>
                </a:solidFill>
                <a:cs typeface="Arial" charset="0"/>
              </a:rPr>
              <a:t>Paye,</a:t>
            </a:r>
            <a:r>
              <a:rPr lang="en-US" altLang="ko-KR" dirty="0">
                <a:solidFill>
                  <a:schemeClr val="tx1"/>
                </a:solidFill>
                <a:cs typeface="Arial" charset="0"/>
              </a:rPr>
              <a:t> PE</a:t>
            </a:r>
          </a:p>
          <a:p>
            <a:pPr>
              <a:lnSpc>
                <a:spcPct val="102000"/>
              </a:lnSpc>
              <a:spcBef>
                <a:spcPct val="0"/>
              </a:spcBef>
            </a:pPr>
            <a:r>
              <a:rPr lang="en-US" altLang="ko-KR" dirty="0">
                <a:solidFill>
                  <a:schemeClr val="tx1"/>
                </a:solidFill>
                <a:cs typeface="Arial" charset="0"/>
              </a:rPr>
              <a:t>Chief Materials &amp; Pavement Engineer</a:t>
            </a:r>
          </a:p>
          <a:p>
            <a:pPr>
              <a:lnSpc>
                <a:spcPct val="102000"/>
              </a:lnSpc>
              <a:spcBef>
                <a:spcPct val="0"/>
              </a:spcBef>
            </a:pPr>
            <a:r>
              <a:rPr lang="en-US" altLang="ko-KR" dirty="0">
                <a:solidFill>
                  <a:schemeClr val="tx1"/>
                </a:solidFill>
                <a:cs typeface="Arial" charset="0"/>
              </a:rPr>
              <a:t>Wisconsin DOT</a:t>
            </a:r>
            <a:r>
              <a:rPr lang="en-US" altLang="ko-KR" dirty="0">
                <a:solidFill>
                  <a:srgbClr val="0066FF"/>
                </a:solidFill>
                <a:cs typeface="Arial" charset="0"/>
              </a:rPr>
              <a:t>                                                                           </a:t>
            </a:r>
          </a:p>
          <a:p>
            <a:pPr>
              <a:lnSpc>
                <a:spcPct val="102000"/>
              </a:lnSpc>
              <a:spcBef>
                <a:spcPct val="0"/>
              </a:spcBef>
            </a:pPr>
            <a:r>
              <a:rPr lang="en-US" altLang="ko-KR" dirty="0">
                <a:solidFill>
                  <a:srgbClr val="0066FF"/>
                </a:solidFill>
                <a:cs typeface="Arial" charset="0"/>
              </a:rPr>
              <a:t>                                                                          </a:t>
            </a:r>
            <a:endParaRPr lang="ko-KR" altLang="en-US" dirty="0">
              <a:solidFill>
                <a:srgbClr val="0066FF"/>
              </a:solidFill>
              <a:cs typeface="Arial" charset="0"/>
            </a:endParaRPr>
          </a:p>
        </p:txBody>
      </p:sp>
      <p:sp>
        <p:nvSpPr>
          <p:cNvPr id="14342" name="Text Box 1030"/>
          <p:cNvSpPr txBox="1">
            <a:spLocks noChangeArrowheads="1"/>
          </p:cNvSpPr>
          <p:nvPr/>
        </p:nvSpPr>
        <p:spPr bwMode="auto">
          <a:xfrm>
            <a:off x="5219700" y="2406650"/>
            <a:ext cx="179388" cy="388938"/>
          </a:xfrm>
          <a:prstGeom prst="rect">
            <a:avLst/>
          </a:prstGeom>
          <a:noFill/>
          <a:ln w="9525">
            <a:noFill/>
            <a:miter lim="800000"/>
            <a:headEnd/>
            <a:tailEnd/>
          </a:ln>
        </p:spPr>
        <p:txBody>
          <a:bodyPr/>
          <a:lstStyle/>
          <a:p>
            <a:endParaRPr lang="en-US"/>
          </a:p>
        </p:txBody>
      </p:sp>
      <p:sp>
        <p:nvSpPr>
          <p:cNvPr id="14343" name="Text Box 1031"/>
          <p:cNvSpPr txBox="1">
            <a:spLocks noChangeArrowheads="1"/>
          </p:cNvSpPr>
          <p:nvPr/>
        </p:nvSpPr>
        <p:spPr bwMode="auto">
          <a:xfrm>
            <a:off x="1618343" y="838201"/>
            <a:ext cx="7780634" cy="1631985"/>
          </a:xfrm>
          <a:prstGeom prst="rect">
            <a:avLst/>
          </a:prstGeom>
          <a:noFill/>
          <a:ln w="9525">
            <a:noFill/>
            <a:miter lim="800000"/>
            <a:headEnd/>
            <a:tailEnd/>
          </a:ln>
        </p:spPr>
        <p:txBody>
          <a:bodyPr wrap="square">
            <a:spAutoFit/>
          </a:bodyPr>
          <a:lstStyle/>
          <a:p>
            <a:pPr algn="ctr" hangingPunct="0">
              <a:lnSpc>
                <a:spcPct val="132000"/>
              </a:lnSpc>
            </a:pPr>
            <a:r>
              <a:rPr lang="en-US" altLang="ko-KR" sz="4000" b="1" dirty="0">
                <a:cs typeface="Arial" charset="0"/>
              </a:rPr>
              <a:t>WisDOT Cold In-Place Recycling  Pavement Rehabilitation</a:t>
            </a:r>
            <a:endParaRPr lang="ko-KR" altLang="en-US" sz="4000" b="1" dirty="0">
              <a:cs typeface="Arial" charset="0"/>
            </a:endParaRPr>
          </a:p>
        </p:txBody>
      </p:sp>
    </p:spTree>
    <p:extLst>
      <p:ext uri="{BB962C8B-B14F-4D97-AF65-F5344CB8AC3E}">
        <p14:creationId xmlns:p14="http://schemas.microsoft.com/office/powerpoint/2010/main" val="415226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030412" y="383721"/>
            <a:ext cx="8229600" cy="990600"/>
          </a:xfrm>
        </p:spPr>
        <p:txBody>
          <a:bodyPr>
            <a:normAutofit/>
          </a:bodyPr>
          <a:lstStyle/>
          <a:p>
            <a:pPr algn="ctr">
              <a:defRPr/>
            </a:pPr>
            <a:r>
              <a:rPr lang="en-US" sz="3600" dirty="0">
                <a:solidFill>
                  <a:schemeClr val="accent4">
                    <a:lumMod val="10000"/>
                  </a:schemeClr>
                </a:solidFill>
              </a:rPr>
              <a:t>Benefit of CIR</a:t>
            </a:r>
          </a:p>
        </p:txBody>
      </p:sp>
      <p:sp>
        <p:nvSpPr>
          <p:cNvPr id="10242" name="Content Placeholder 1"/>
          <p:cNvSpPr>
            <a:spLocks noGrp="1"/>
          </p:cNvSpPr>
          <p:nvPr>
            <p:ph idx="1"/>
          </p:nvPr>
        </p:nvSpPr>
        <p:spPr>
          <a:xfrm>
            <a:off x="1958976" y="1066800"/>
            <a:ext cx="8709025" cy="4953000"/>
          </a:xfrm>
        </p:spPr>
        <p:txBody>
          <a:bodyPr>
            <a:normAutofit/>
          </a:bodyPr>
          <a:lstStyle/>
          <a:p>
            <a:pPr marL="109537" indent="0">
              <a:buSzPct val="100000"/>
              <a:buNone/>
            </a:pPr>
            <a:endParaRPr lang="ko-KR" altLang="en-US" strike="sngStrike" dirty="0">
              <a:solidFill>
                <a:srgbClr val="253D92"/>
              </a:solidFill>
              <a:cs typeface="Arial" charset="0"/>
            </a:endParaRPr>
          </a:p>
          <a:p>
            <a:pPr>
              <a:lnSpc>
                <a:spcPct val="102000"/>
              </a:lnSpc>
              <a:spcBef>
                <a:spcPct val="0"/>
              </a:spcBef>
              <a:buClr>
                <a:srgbClr val="EE0000"/>
              </a:buClr>
              <a:buSzPct val="100000"/>
              <a:buFont typeface="Wingdings" pitchFamily="2" charset="2"/>
              <a:buChar char="q"/>
            </a:pPr>
            <a:r>
              <a:rPr lang="en-US" altLang="ko-KR" sz="2400" dirty="0">
                <a:solidFill>
                  <a:srgbClr val="0066FF"/>
                </a:solidFill>
                <a:cs typeface="Arial" charset="0"/>
              </a:rPr>
              <a:t> </a:t>
            </a:r>
            <a:r>
              <a:rPr lang="en-US" altLang="ko-KR" sz="2800" dirty="0">
                <a:solidFill>
                  <a:schemeClr val="tx1"/>
                </a:solidFill>
                <a:cs typeface="Arial" charset="0"/>
              </a:rPr>
              <a:t>Cost Savings</a:t>
            </a:r>
            <a:r>
              <a:rPr lang="en-US" altLang="ko-KR" dirty="0">
                <a:solidFill>
                  <a:schemeClr val="tx1"/>
                </a:solidFill>
                <a:cs typeface="Arial" charset="0"/>
              </a:rPr>
              <a:t> </a:t>
            </a:r>
          </a:p>
          <a:p>
            <a:pPr>
              <a:lnSpc>
                <a:spcPct val="102000"/>
              </a:lnSpc>
              <a:spcBef>
                <a:spcPct val="0"/>
              </a:spcBef>
              <a:buClr>
                <a:srgbClr val="EE0000"/>
              </a:buClr>
              <a:buSzPct val="100000"/>
              <a:buFont typeface="Wingdings" pitchFamily="2" charset="2"/>
              <a:buChar char="q"/>
            </a:pPr>
            <a:endParaRPr lang="en-US" altLang="ko-KR"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sz="2000" dirty="0">
                <a:solidFill>
                  <a:schemeClr val="tx1"/>
                </a:solidFill>
                <a:cs typeface="Arial" charset="0"/>
              </a:rPr>
              <a:t> </a:t>
            </a:r>
            <a:r>
              <a:rPr lang="en-US" altLang="ko-KR" sz="2400" dirty="0">
                <a:solidFill>
                  <a:schemeClr val="tx1"/>
                </a:solidFill>
                <a:cs typeface="Arial" charset="0"/>
              </a:rPr>
              <a:t>Potential cost savings compared to equivalent </a:t>
            </a:r>
          </a:p>
          <a:p>
            <a:pPr marL="392113" lvl="1" indent="0">
              <a:lnSpc>
                <a:spcPct val="102000"/>
              </a:lnSpc>
              <a:spcBef>
                <a:spcPct val="0"/>
              </a:spcBef>
              <a:buClr>
                <a:srgbClr val="EE0000"/>
              </a:buClr>
              <a:buSzPct val="100000"/>
              <a:buNone/>
            </a:pPr>
            <a:r>
              <a:rPr lang="en-US" altLang="ko-KR" sz="2400" dirty="0">
                <a:solidFill>
                  <a:schemeClr val="tx1"/>
                </a:solidFill>
                <a:cs typeface="Arial" charset="0"/>
              </a:rPr>
              <a:t>    mill/overlay rehabilitation methods. </a:t>
            </a:r>
          </a:p>
          <a:p>
            <a:pPr marL="392113" lvl="1" indent="0">
              <a:lnSpc>
                <a:spcPct val="102000"/>
              </a:lnSpc>
              <a:spcBef>
                <a:spcPct val="0"/>
              </a:spcBef>
              <a:buClr>
                <a:srgbClr val="EE0000"/>
              </a:buClr>
              <a:buSzPct val="100000"/>
              <a:buNone/>
            </a:pPr>
            <a:endParaRPr lang="en-US" altLang="ko-KR" dirty="0">
              <a:solidFill>
                <a:schemeClr val="tx1"/>
              </a:solidFill>
              <a:cs typeface="Arial" charset="0"/>
            </a:endParaRPr>
          </a:p>
          <a:p>
            <a:pPr>
              <a:lnSpc>
                <a:spcPct val="102000"/>
              </a:lnSpc>
              <a:spcBef>
                <a:spcPct val="0"/>
              </a:spcBef>
              <a:buClr>
                <a:srgbClr val="EE0000"/>
              </a:buClr>
              <a:buSzPct val="100000"/>
              <a:buFont typeface="Wingdings" panose="05000000000000000000" pitchFamily="2" charset="2"/>
              <a:buChar char="q"/>
            </a:pPr>
            <a:r>
              <a:rPr lang="en-US" altLang="ko-KR" dirty="0">
                <a:solidFill>
                  <a:schemeClr val="tx1"/>
                </a:solidFill>
                <a:cs typeface="Arial" charset="0"/>
              </a:rPr>
              <a:t> </a:t>
            </a:r>
            <a:r>
              <a:rPr lang="en-US" altLang="ko-KR" sz="2800" dirty="0">
                <a:solidFill>
                  <a:schemeClr val="tx1"/>
                </a:solidFill>
                <a:cs typeface="Arial" charset="0"/>
              </a:rPr>
              <a:t>Engineering</a:t>
            </a:r>
          </a:p>
          <a:p>
            <a:pPr marL="109537" indent="0">
              <a:lnSpc>
                <a:spcPct val="102000"/>
              </a:lnSpc>
              <a:spcBef>
                <a:spcPct val="0"/>
              </a:spcBef>
              <a:buClr>
                <a:srgbClr val="EE0000"/>
              </a:buClr>
              <a:buSzPct val="100000"/>
              <a:buNone/>
            </a:pPr>
            <a:endParaRPr lang="en-US" altLang="ko-KR" sz="2400"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sz="2000" dirty="0">
                <a:solidFill>
                  <a:schemeClr val="tx1"/>
                </a:solidFill>
                <a:cs typeface="Arial" charset="0"/>
              </a:rPr>
              <a:t> </a:t>
            </a:r>
            <a:r>
              <a:rPr lang="en-US" altLang="ko-KR" sz="2400" dirty="0">
                <a:solidFill>
                  <a:schemeClr val="tx1"/>
                </a:solidFill>
                <a:cs typeface="Arial" charset="0"/>
              </a:rPr>
              <a:t>Addresses actual distress rather than symptoms</a:t>
            </a:r>
            <a:r>
              <a:rPr lang="en-US" altLang="ko-KR" dirty="0">
                <a:solidFill>
                  <a:schemeClr val="tx1"/>
                </a:solidFill>
                <a:cs typeface="Arial" charset="0"/>
              </a:rPr>
              <a:t>. </a:t>
            </a:r>
          </a:p>
          <a:p>
            <a:pPr lvl="1">
              <a:lnSpc>
                <a:spcPct val="102000"/>
              </a:lnSpc>
              <a:spcBef>
                <a:spcPct val="0"/>
              </a:spcBef>
              <a:buClr>
                <a:srgbClr val="EE0000"/>
              </a:buClr>
              <a:buSzPct val="100000"/>
              <a:buFont typeface="Wingdings" panose="05000000000000000000" pitchFamily="2" charset="2"/>
              <a:buChar char="ü"/>
            </a:pPr>
            <a:endParaRPr lang="en-US" altLang="ko-KR"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dirty="0">
                <a:solidFill>
                  <a:schemeClr val="tx1"/>
                </a:solidFill>
                <a:cs typeface="Arial" charset="0"/>
              </a:rPr>
              <a:t> </a:t>
            </a:r>
            <a:r>
              <a:rPr lang="en-US" altLang="ko-KR" sz="2400" dirty="0">
                <a:solidFill>
                  <a:schemeClr val="tx1"/>
                </a:solidFill>
                <a:cs typeface="Arial" charset="0"/>
              </a:rPr>
              <a:t>Cracks eliminated/reduced – CIR act as crack relief layer. </a:t>
            </a:r>
          </a:p>
          <a:p>
            <a:pPr marL="392113" lvl="1" indent="0">
              <a:lnSpc>
                <a:spcPct val="102000"/>
              </a:lnSpc>
              <a:spcBef>
                <a:spcPct val="0"/>
              </a:spcBef>
              <a:buClr>
                <a:srgbClr val="EE0000"/>
              </a:buClr>
              <a:buSzPct val="100000"/>
              <a:buNone/>
            </a:pPr>
            <a:endParaRPr lang="en-US" altLang="ko-KR" sz="2400" dirty="0">
              <a:solidFill>
                <a:srgbClr val="0066FF"/>
              </a:solidFill>
              <a:cs typeface="Arial" charset="0"/>
            </a:endParaRPr>
          </a:p>
          <a:p>
            <a:pPr marL="392113" lvl="1" indent="0">
              <a:lnSpc>
                <a:spcPct val="102000"/>
              </a:lnSpc>
              <a:spcBef>
                <a:spcPct val="0"/>
              </a:spcBef>
              <a:buClr>
                <a:srgbClr val="EE0000"/>
              </a:buClr>
              <a:buSzPct val="100000"/>
              <a:buNone/>
            </a:pPr>
            <a:r>
              <a:rPr lang="en-US" altLang="ko-KR" dirty="0">
                <a:solidFill>
                  <a:srgbClr val="0066FF"/>
                </a:solidFill>
                <a:cs typeface="Arial" charset="0"/>
              </a:rPr>
              <a:t> </a:t>
            </a:r>
            <a:endParaRPr lang="en-US" altLang="ko-KR" strike="sngStrike" dirty="0">
              <a:solidFill>
                <a:srgbClr val="0066FF"/>
              </a:solidFill>
              <a:cs typeface="Arial" charset="0"/>
            </a:endParaRPr>
          </a:p>
        </p:txBody>
      </p:sp>
      <p:sp>
        <p:nvSpPr>
          <p:cNvPr id="4" name="Slide Number Placeholder 3"/>
          <p:cNvSpPr>
            <a:spLocks noGrp="1"/>
          </p:cNvSpPr>
          <p:nvPr>
            <p:ph type="sldNum" sz="quarter" idx="12"/>
          </p:nvPr>
        </p:nvSpPr>
        <p:spPr/>
        <p:txBody>
          <a:bodyPr/>
          <a:lstStyle/>
          <a:p>
            <a:pPr>
              <a:defRPr/>
            </a:pPr>
            <a:fld id="{9B6B3021-D424-4C3D-8877-1C4D4E9F6937}" type="slidenum">
              <a:rPr lang="en-US"/>
              <a:pPr>
                <a:defRPr/>
              </a:pPr>
              <a:t>6</a:t>
            </a:fld>
            <a:endParaRPr lang="en-US" dirty="0"/>
          </a:p>
        </p:txBody>
      </p:sp>
    </p:spTree>
    <p:extLst>
      <p:ext uri="{BB962C8B-B14F-4D97-AF65-F5344CB8AC3E}">
        <p14:creationId xmlns:p14="http://schemas.microsoft.com/office/powerpoint/2010/main" val="414259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010228" y="457200"/>
            <a:ext cx="8229600" cy="990600"/>
          </a:xfrm>
        </p:spPr>
        <p:txBody>
          <a:bodyPr>
            <a:normAutofit/>
          </a:bodyPr>
          <a:lstStyle/>
          <a:p>
            <a:pPr algn="ctr">
              <a:defRPr/>
            </a:pPr>
            <a:r>
              <a:rPr lang="en-US" sz="3600" dirty="0">
                <a:solidFill>
                  <a:schemeClr val="accent4">
                    <a:lumMod val="10000"/>
                  </a:schemeClr>
                </a:solidFill>
              </a:rPr>
              <a:t>Benefit of CIR</a:t>
            </a:r>
          </a:p>
        </p:txBody>
      </p:sp>
      <p:sp>
        <p:nvSpPr>
          <p:cNvPr id="10242" name="Content Placeholder 1"/>
          <p:cNvSpPr>
            <a:spLocks noGrp="1"/>
          </p:cNvSpPr>
          <p:nvPr>
            <p:ph idx="1"/>
          </p:nvPr>
        </p:nvSpPr>
        <p:spPr>
          <a:xfrm>
            <a:off x="1781628" y="1447800"/>
            <a:ext cx="8458200" cy="5410200"/>
          </a:xfrm>
        </p:spPr>
        <p:txBody>
          <a:bodyPr>
            <a:normAutofit/>
          </a:bodyPr>
          <a:lstStyle/>
          <a:p>
            <a:pPr marL="109537" indent="0">
              <a:buSzPct val="100000"/>
              <a:buNone/>
            </a:pPr>
            <a:endParaRPr lang="en-US" altLang="ko-KR" dirty="0">
              <a:solidFill>
                <a:srgbClr val="0066FF"/>
              </a:solidFill>
              <a:cs typeface="Arial" charset="0"/>
            </a:endParaRPr>
          </a:p>
          <a:p>
            <a:pPr marL="109537" indent="0">
              <a:buSzPct val="100000"/>
              <a:buNone/>
            </a:pPr>
            <a:endParaRPr lang="ko-KR" altLang="en-US" strike="sngStrike" dirty="0">
              <a:solidFill>
                <a:srgbClr val="253D92"/>
              </a:solidFill>
              <a:cs typeface="Arial" charset="0"/>
            </a:endParaRPr>
          </a:p>
          <a:p>
            <a:pPr>
              <a:lnSpc>
                <a:spcPct val="102000"/>
              </a:lnSpc>
              <a:spcBef>
                <a:spcPct val="0"/>
              </a:spcBef>
              <a:buClr>
                <a:srgbClr val="EE0000"/>
              </a:buClr>
              <a:buSzPct val="100000"/>
              <a:buFont typeface="Wingdings" panose="05000000000000000000" pitchFamily="2" charset="2"/>
              <a:buChar char="q"/>
            </a:pPr>
            <a:r>
              <a:rPr lang="en-US" altLang="ko-KR" sz="2400" dirty="0">
                <a:solidFill>
                  <a:srgbClr val="0066FF"/>
                </a:solidFill>
                <a:cs typeface="Arial" charset="0"/>
              </a:rPr>
              <a:t> </a:t>
            </a:r>
            <a:r>
              <a:rPr lang="en-US" altLang="ko-KR" sz="2800" dirty="0">
                <a:solidFill>
                  <a:schemeClr val="tx1"/>
                </a:solidFill>
                <a:cs typeface="Arial" charset="0"/>
              </a:rPr>
              <a:t>Construction Time </a:t>
            </a:r>
          </a:p>
          <a:p>
            <a:pPr marL="109537" indent="0">
              <a:lnSpc>
                <a:spcPct val="102000"/>
              </a:lnSpc>
              <a:spcBef>
                <a:spcPct val="0"/>
              </a:spcBef>
              <a:buClr>
                <a:srgbClr val="EE0000"/>
              </a:buClr>
              <a:buSzPct val="100000"/>
              <a:buNone/>
            </a:pPr>
            <a:endParaRPr lang="en-US" altLang="ko-KR" sz="2000"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dirty="0">
                <a:solidFill>
                  <a:schemeClr val="tx1"/>
                </a:solidFill>
                <a:cs typeface="Arial" charset="0"/>
              </a:rPr>
              <a:t> </a:t>
            </a:r>
            <a:r>
              <a:rPr lang="en-US" altLang="ko-KR" sz="2400" dirty="0">
                <a:solidFill>
                  <a:schemeClr val="tx1"/>
                </a:solidFill>
                <a:cs typeface="Arial" charset="0"/>
              </a:rPr>
              <a:t>CIR layer can be opened to traffic within a couple of </a:t>
            </a:r>
          </a:p>
          <a:p>
            <a:pPr marL="392113" lvl="1" indent="0">
              <a:lnSpc>
                <a:spcPct val="102000"/>
              </a:lnSpc>
              <a:spcBef>
                <a:spcPct val="0"/>
              </a:spcBef>
              <a:buClr>
                <a:srgbClr val="EE0000"/>
              </a:buClr>
              <a:buSzPct val="100000"/>
              <a:buNone/>
            </a:pPr>
            <a:r>
              <a:rPr lang="en-US" altLang="ko-KR" sz="2400" dirty="0">
                <a:solidFill>
                  <a:schemeClr val="tx1"/>
                </a:solidFill>
                <a:cs typeface="Arial" charset="0"/>
              </a:rPr>
              <a:t>    hours. </a:t>
            </a:r>
          </a:p>
          <a:p>
            <a:pPr marL="392113" lvl="1" indent="0">
              <a:lnSpc>
                <a:spcPct val="102000"/>
              </a:lnSpc>
              <a:spcBef>
                <a:spcPct val="0"/>
              </a:spcBef>
              <a:buClr>
                <a:srgbClr val="EE0000"/>
              </a:buClr>
              <a:buSzPct val="100000"/>
              <a:buNone/>
            </a:pPr>
            <a:endParaRPr lang="en-US" altLang="ko-KR" sz="2000"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dirty="0">
                <a:solidFill>
                  <a:schemeClr val="tx1"/>
                </a:solidFill>
                <a:cs typeface="Arial" charset="0"/>
              </a:rPr>
              <a:t> </a:t>
            </a:r>
            <a:r>
              <a:rPr lang="en-US" altLang="ko-KR" sz="2400" dirty="0">
                <a:solidFill>
                  <a:schemeClr val="tx1"/>
                </a:solidFill>
                <a:cs typeface="Arial" charset="0"/>
              </a:rPr>
              <a:t>Minimal Traffic disruption and user delay.  </a:t>
            </a:r>
          </a:p>
          <a:p>
            <a:pPr marL="392113" lvl="1" indent="0">
              <a:lnSpc>
                <a:spcPct val="102000"/>
              </a:lnSpc>
              <a:spcBef>
                <a:spcPct val="0"/>
              </a:spcBef>
              <a:buClr>
                <a:srgbClr val="EE0000"/>
              </a:buClr>
              <a:buSzPct val="100000"/>
              <a:buNone/>
            </a:pPr>
            <a:endParaRPr lang="en-US" altLang="ko-KR" strike="sngStrike" dirty="0">
              <a:solidFill>
                <a:schemeClr val="tx1"/>
              </a:solidFill>
              <a:cs typeface="Arial" charset="0"/>
            </a:endParaRPr>
          </a:p>
          <a:p>
            <a:pPr>
              <a:lnSpc>
                <a:spcPct val="102000"/>
              </a:lnSpc>
              <a:spcBef>
                <a:spcPct val="0"/>
              </a:spcBef>
              <a:buClr>
                <a:srgbClr val="EE0000"/>
              </a:buClr>
              <a:buSzPct val="100000"/>
              <a:buFont typeface="Wingdings" pitchFamily="2" charset="2"/>
              <a:buChar char="q"/>
            </a:pPr>
            <a:r>
              <a:rPr lang="en-US" altLang="ko-KR" sz="2400" dirty="0">
                <a:solidFill>
                  <a:schemeClr val="tx1"/>
                </a:solidFill>
                <a:cs typeface="Arial" charset="0"/>
              </a:rPr>
              <a:t>  </a:t>
            </a:r>
            <a:r>
              <a:rPr lang="en-US" altLang="ko-KR" sz="2800" dirty="0">
                <a:solidFill>
                  <a:schemeClr val="tx1"/>
                </a:solidFill>
                <a:cs typeface="Arial" charset="0"/>
              </a:rPr>
              <a:t>Environmental Benefit </a:t>
            </a:r>
          </a:p>
          <a:p>
            <a:pPr>
              <a:lnSpc>
                <a:spcPct val="102000"/>
              </a:lnSpc>
              <a:spcBef>
                <a:spcPct val="0"/>
              </a:spcBef>
              <a:buClr>
                <a:srgbClr val="EE0000"/>
              </a:buClr>
              <a:buSzPct val="100000"/>
              <a:buFont typeface="Wingdings" pitchFamily="2" charset="2"/>
              <a:buChar char="q"/>
            </a:pPr>
            <a:endParaRPr lang="en-US" altLang="ko-KR" sz="2000" dirty="0">
              <a:solidFill>
                <a:schemeClr val="tx1"/>
              </a:solidFill>
              <a:cs typeface="Arial" charset="0"/>
            </a:endParaRPr>
          </a:p>
          <a:p>
            <a:pPr lvl="1">
              <a:lnSpc>
                <a:spcPct val="102000"/>
              </a:lnSpc>
              <a:spcBef>
                <a:spcPct val="0"/>
              </a:spcBef>
              <a:buClr>
                <a:srgbClr val="EE0000"/>
              </a:buClr>
              <a:buSzPct val="100000"/>
              <a:buFont typeface="Wingdings" panose="05000000000000000000" pitchFamily="2" charset="2"/>
              <a:buChar char="ü"/>
            </a:pPr>
            <a:r>
              <a:rPr lang="en-US" altLang="ko-KR" dirty="0">
                <a:solidFill>
                  <a:schemeClr val="tx1"/>
                </a:solidFill>
                <a:cs typeface="Arial" charset="0"/>
              </a:rPr>
              <a:t> </a:t>
            </a:r>
            <a:r>
              <a:rPr lang="en-US" altLang="ko-KR" sz="2000" dirty="0">
                <a:solidFill>
                  <a:schemeClr val="tx1"/>
                </a:solidFill>
                <a:cs typeface="Arial" charset="0"/>
              </a:rPr>
              <a:t>Using in-place materials minimizes hauling cost &amp; use</a:t>
            </a:r>
          </a:p>
          <a:p>
            <a:pPr marL="392113" lvl="1" indent="0">
              <a:lnSpc>
                <a:spcPct val="102000"/>
              </a:lnSpc>
              <a:spcBef>
                <a:spcPct val="0"/>
              </a:spcBef>
              <a:buClr>
                <a:srgbClr val="EE0000"/>
              </a:buClr>
              <a:buSzPct val="100000"/>
              <a:buNone/>
            </a:pPr>
            <a:r>
              <a:rPr lang="en-US" altLang="ko-KR" sz="2000" dirty="0">
                <a:solidFill>
                  <a:schemeClr val="tx1"/>
                </a:solidFill>
                <a:cs typeface="Arial" charset="0"/>
              </a:rPr>
              <a:t>    of virgin material.</a:t>
            </a:r>
          </a:p>
          <a:p>
            <a:pPr>
              <a:lnSpc>
                <a:spcPct val="102000"/>
              </a:lnSpc>
              <a:spcBef>
                <a:spcPct val="0"/>
              </a:spcBef>
              <a:buClr>
                <a:srgbClr val="EE0000"/>
              </a:buClr>
              <a:buSzPct val="100000"/>
              <a:buFont typeface="Wingdings" pitchFamily="2" charset="2"/>
              <a:buChar char="q"/>
            </a:pPr>
            <a:endParaRPr lang="en-US" altLang="ko-KR" sz="2400" dirty="0">
              <a:solidFill>
                <a:srgbClr val="0066FF"/>
              </a:solidFill>
              <a:cs typeface="Arial" charset="0"/>
            </a:endParaRPr>
          </a:p>
        </p:txBody>
      </p:sp>
      <p:sp>
        <p:nvSpPr>
          <p:cNvPr id="4" name="Slide Number Placeholder 3"/>
          <p:cNvSpPr>
            <a:spLocks noGrp="1"/>
          </p:cNvSpPr>
          <p:nvPr>
            <p:ph type="sldNum" sz="quarter" idx="12"/>
          </p:nvPr>
        </p:nvSpPr>
        <p:spPr/>
        <p:txBody>
          <a:bodyPr/>
          <a:lstStyle/>
          <a:p>
            <a:pPr>
              <a:defRPr/>
            </a:pPr>
            <a:fld id="{9B6B3021-D424-4C3D-8877-1C4D4E9F6937}" type="slidenum">
              <a:rPr lang="en-US"/>
              <a:pPr>
                <a:defRPr/>
              </a:pPr>
              <a:t>7</a:t>
            </a:fld>
            <a:endParaRPr lang="en-US" dirty="0"/>
          </a:p>
        </p:txBody>
      </p:sp>
    </p:spTree>
    <p:extLst>
      <p:ext uri="{BB962C8B-B14F-4D97-AF65-F5344CB8AC3E}">
        <p14:creationId xmlns:p14="http://schemas.microsoft.com/office/powerpoint/2010/main" val="310369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3425" y="592710"/>
            <a:ext cx="8534400" cy="980118"/>
          </a:xfrm>
        </p:spPr>
        <p:txBody>
          <a:bodyPr anchor="t">
            <a:noAutofit/>
          </a:bodyPr>
          <a:lstStyle/>
          <a:p>
            <a:pPr algn="ctr"/>
            <a:r>
              <a:rPr lang="en-US" altLang="ko-KR" sz="3600" dirty="0">
                <a:solidFill>
                  <a:srgbClr val="002060"/>
                </a:solidFill>
              </a:rPr>
              <a:t>CIR Projects Map (Since 2012)</a:t>
            </a:r>
          </a:p>
        </p:txBody>
      </p:sp>
      <p:sp>
        <p:nvSpPr>
          <p:cNvPr id="4" name="Slide Number Placeholder 3"/>
          <p:cNvSpPr>
            <a:spLocks noGrp="1"/>
          </p:cNvSpPr>
          <p:nvPr>
            <p:ph type="sldNum" sz="quarter" idx="12"/>
          </p:nvPr>
        </p:nvSpPr>
        <p:spPr/>
        <p:txBody>
          <a:bodyPr/>
          <a:lstStyle/>
          <a:p>
            <a:pPr>
              <a:defRPr/>
            </a:pPr>
            <a:fld id="{72D823F3-8F4A-45A1-8781-02F0649CBAC7}" type="slidenum">
              <a:rPr lang="en-US" smtClean="0"/>
              <a:pPr>
                <a:defRPr/>
              </a:pPr>
              <a:t>8</a:t>
            </a:fld>
            <a:endParaRPr lang="en-US" dirty="0"/>
          </a:p>
        </p:txBody>
      </p:sp>
      <p:grpSp>
        <p:nvGrpSpPr>
          <p:cNvPr id="18" name="Group 17"/>
          <p:cNvGrpSpPr/>
          <p:nvPr/>
        </p:nvGrpSpPr>
        <p:grpSpPr>
          <a:xfrm>
            <a:off x="1234814" y="1572828"/>
            <a:ext cx="4019331" cy="4427632"/>
            <a:chOff x="4633913" y="921504"/>
            <a:chExt cx="4400331" cy="4732432"/>
          </a:xfrm>
        </p:grpSpPr>
        <p:pic>
          <p:nvPicPr>
            <p:cNvPr id="19" name="Content Placeholder 4" descr="countymap.gif"/>
            <p:cNvPicPr>
              <a:picLocks/>
            </p:cNvPicPr>
            <p:nvPr/>
          </p:nvPicPr>
          <p:blipFill>
            <a:blip r:embed="rId3" cstate="print"/>
            <a:stretch>
              <a:fillRect/>
            </a:stretch>
          </p:blipFill>
          <p:spPr bwMode="auto">
            <a:xfrm>
              <a:off x="4633913" y="921504"/>
              <a:ext cx="4400331" cy="4732432"/>
            </a:xfrm>
            <a:prstGeom prst="rect">
              <a:avLst/>
            </a:prstGeom>
            <a:noFill/>
            <a:ln w="9525">
              <a:noFill/>
              <a:miter lim="800000"/>
              <a:headEnd/>
              <a:tailEnd/>
            </a:ln>
          </p:spPr>
        </p:pic>
        <p:sp>
          <p:nvSpPr>
            <p:cNvPr id="20" name="AutoShape 7"/>
            <p:cNvSpPr>
              <a:spLocks noChangeArrowheads="1"/>
            </p:cNvSpPr>
            <p:nvPr/>
          </p:nvSpPr>
          <p:spPr bwMode="auto">
            <a:xfrm>
              <a:off x="6693103" y="4784503"/>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accent3">
                  <a:lumMod val="7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1" name="AutoShape 8"/>
            <p:cNvSpPr>
              <a:spLocks noChangeArrowheads="1"/>
            </p:cNvSpPr>
            <p:nvPr/>
          </p:nvSpPr>
          <p:spPr bwMode="auto">
            <a:xfrm>
              <a:off x="5690068" y="3506870"/>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accent3">
                  <a:lumMod val="7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 name="AutoShape 8"/>
            <p:cNvSpPr>
              <a:spLocks noChangeArrowheads="1"/>
            </p:cNvSpPr>
            <p:nvPr/>
          </p:nvSpPr>
          <p:spPr bwMode="auto">
            <a:xfrm>
              <a:off x="5282381" y="2595398"/>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accent3">
                  <a:lumMod val="7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3" name="AutoShape 8"/>
            <p:cNvSpPr>
              <a:spLocks noChangeArrowheads="1"/>
            </p:cNvSpPr>
            <p:nvPr/>
          </p:nvSpPr>
          <p:spPr bwMode="auto">
            <a:xfrm>
              <a:off x="4759892" y="2138148"/>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rgbClr val="4F81BD"/>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4" name="AutoShape 8"/>
            <p:cNvSpPr>
              <a:spLocks noChangeArrowheads="1"/>
            </p:cNvSpPr>
            <p:nvPr/>
          </p:nvSpPr>
          <p:spPr bwMode="auto">
            <a:xfrm>
              <a:off x="6235649" y="2841832"/>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rgbClr val="00C8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5" name="AutoShape 8"/>
            <p:cNvSpPr>
              <a:spLocks noChangeArrowheads="1"/>
            </p:cNvSpPr>
            <p:nvPr/>
          </p:nvSpPr>
          <p:spPr bwMode="auto">
            <a:xfrm>
              <a:off x="6551893" y="2555824"/>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bg2">
                  <a:lumMod val="2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6" name="AutoShape 8"/>
            <p:cNvSpPr>
              <a:spLocks noChangeArrowheads="1"/>
            </p:cNvSpPr>
            <p:nvPr/>
          </p:nvSpPr>
          <p:spPr bwMode="auto">
            <a:xfrm>
              <a:off x="6271088" y="3672606"/>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bg2">
                  <a:lumMod val="2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7" name="AutoShape 8"/>
            <p:cNvSpPr>
              <a:spLocks noChangeArrowheads="1"/>
            </p:cNvSpPr>
            <p:nvPr/>
          </p:nvSpPr>
          <p:spPr bwMode="auto">
            <a:xfrm>
              <a:off x="7673625" y="3749324"/>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bg2">
                  <a:lumMod val="2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8" name="AutoShape 8"/>
            <p:cNvSpPr>
              <a:spLocks noChangeArrowheads="1"/>
            </p:cNvSpPr>
            <p:nvPr/>
          </p:nvSpPr>
          <p:spPr bwMode="auto">
            <a:xfrm>
              <a:off x="4994791" y="3073425"/>
              <a:ext cx="258975" cy="24836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bg2">
                  <a:lumMod val="25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aphicFrame>
        <p:nvGraphicFramePr>
          <p:cNvPr id="36" name="Table 35"/>
          <p:cNvGraphicFramePr>
            <a:graphicFrameLocks noGrp="1"/>
          </p:cNvGraphicFramePr>
          <p:nvPr>
            <p:extLst>
              <p:ext uri="{D42A27DB-BD31-4B8C-83A1-F6EECF244321}">
                <p14:modId xmlns:p14="http://schemas.microsoft.com/office/powerpoint/2010/main" val="2895963179"/>
              </p:ext>
            </p:extLst>
          </p:nvPr>
        </p:nvGraphicFramePr>
        <p:xfrm>
          <a:off x="6453554" y="2711112"/>
          <a:ext cx="3103684" cy="3143364"/>
        </p:xfrm>
        <a:graphic>
          <a:graphicData uri="http://schemas.openxmlformats.org/drawingml/2006/table">
            <a:tbl>
              <a:tblPr firstRow="1" bandRow="1">
                <a:tableStyleId>{5C22544A-7EE6-4342-B048-85BDC9FD1C3A}</a:tableStyleId>
              </a:tblPr>
              <a:tblGrid>
                <a:gridCol w="1434051">
                  <a:extLst>
                    <a:ext uri="{9D8B030D-6E8A-4147-A177-3AD203B41FA5}">
                      <a16:colId xmlns:a16="http://schemas.microsoft.com/office/drawing/2014/main" val="20000"/>
                    </a:ext>
                  </a:extLst>
                </a:gridCol>
                <a:gridCol w="1669633">
                  <a:extLst>
                    <a:ext uri="{9D8B030D-6E8A-4147-A177-3AD203B41FA5}">
                      <a16:colId xmlns:a16="http://schemas.microsoft.com/office/drawing/2014/main" val="20001"/>
                    </a:ext>
                  </a:extLst>
                </a:gridCol>
              </a:tblGrid>
              <a:tr h="693989">
                <a:tc>
                  <a:txBody>
                    <a:bodyPr/>
                    <a:lstStyle/>
                    <a:p>
                      <a:pPr algn="ctr"/>
                      <a:r>
                        <a:rPr lang="en-US" sz="1400" dirty="0"/>
                        <a:t>Construction Year </a:t>
                      </a:r>
                    </a:p>
                  </a:txBody>
                  <a:tcPr>
                    <a:solidFill>
                      <a:schemeClr val="accent6">
                        <a:lumMod val="65000"/>
                      </a:schemeClr>
                    </a:solidFill>
                  </a:tcPr>
                </a:tc>
                <a:tc>
                  <a:txBody>
                    <a:bodyPr/>
                    <a:lstStyle/>
                    <a:p>
                      <a:pPr algn="ctr"/>
                      <a:r>
                        <a:rPr lang="en-US" sz="1400" dirty="0"/>
                        <a:t>Project Length (Lane-Mile</a:t>
                      </a:r>
                      <a:r>
                        <a:rPr lang="en-US" sz="1400" baseline="0" dirty="0"/>
                        <a:t>)</a:t>
                      </a:r>
                      <a:endParaRPr lang="en-US" sz="1400" dirty="0"/>
                    </a:p>
                  </a:txBody>
                  <a:tcPr>
                    <a:solidFill>
                      <a:schemeClr val="accent6">
                        <a:lumMod val="65000"/>
                      </a:schemeClr>
                    </a:solidFill>
                  </a:tcPr>
                </a:tc>
                <a:extLst>
                  <a:ext uri="{0D108BD9-81ED-4DB2-BD59-A6C34878D82A}">
                    <a16:rowId xmlns:a16="http://schemas.microsoft.com/office/drawing/2014/main" val="10000"/>
                  </a:ext>
                </a:extLst>
              </a:tr>
              <a:tr h="489875">
                <a:tc>
                  <a:txBody>
                    <a:bodyPr/>
                    <a:lstStyle/>
                    <a:p>
                      <a:r>
                        <a:rPr lang="en-US" dirty="0">
                          <a:solidFill>
                            <a:schemeClr val="bg1"/>
                          </a:solidFill>
                        </a:rPr>
                        <a:t>         2012 </a:t>
                      </a:r>
                    </a:p>
                  </a:txBody>
                  <a:tcPr>
                    <a:solidFill>
                      <a:schemeClr val="accent6">
                        <a:lumMod val="65000"/>
                      </a:schemeClr>
                    </a:solidFill>
                  </a:tcPr>
                </a:tc>
                <a:tc>
                  <a:txBody>
                    <a:bodyPr/>
                    <a:lstStyle/>
                    <a:p>
                      <a:pPr algn="ctr"/>
                      <a:r>
                        <a:rPr lang="en-US" dirty="0">
                          <a:solidFill>
                            <a:schemeClr val="bg1"/>
                          </a:solidFill>
                        </a:rPr>
                        <a:t>      26</a:t>
                      </a:r>
                    </a:p>
                  </a:txBody>
                  <a:tcPr>
                    <a:solidFill>
                      <a:schemeClr val="accent6">
                        <a:lumMod val="65000"/>
                      </a:schemeClr>
                    </a:solidFill>
                  </a:tcPr>
                </a:tc>
                <a:extLst>
                  <a:ext uri="{0D108BD9-81ED-4DB2-BD59-A6C34878D82A}">
                    <a16:rowId xmlns:a16="http://schemas.microsoft.com/office/drawing/2014/main" val="10001"/>
                  </a:ext>
                </a:extLst>
              </a:tr>
              <a:tr h="489875">
                <a:tc>
                  <a:txBody>
                    <a:bodyPr/>
                    <a:lstStyle/>
                    <a:p>
                      <a:r>
                        <a:rPr lang="en-US" dirty="0">
                          <a:solidFill>
                            <a:schemeClr val="bg1"/>
                          </a:solidFill>
                        </a:rPr>
                        <a:t>         2014</a:t>
                      </a:r>
                    </a:p>
                  </a:txBody>
                  <a:tcPr>
                    <a:solidFill>
                      <a:schemeClr val="accent6">
                        <a:lumMod val="65000"/>
                      </a:schemeClr>
                    </a:solidFill>
                  </a:tcPr>
                </a:tc>
                <a:tc>
                  <a:txBody>
                    <a:bodyPr/>
                    <a:lstStyle/>
                    <a:p>
                      <a:pPr algn="ctr"/>
                      <a:r>
                        <a:rPr lang="en-US" dirty="0">
                          <a:solidFill>
                            <a:schemeClr val="bg1"/>
                          </a:solidFill>
                        </a:rPr>
                        <a:t>      24</a:t>
                      </a:r>
                    </a:p>
                  </a:txBody>
                  <a:tcPr>
                    <a:solidFill>
                      <a:schemeClr val="accent6">
                        <a:lumMod val="65000"/>
                      </a:schemeClr>
                    </a:solidFill>
                  </a:tcPr>
                </a:tc>
                <a:extLst>
                  <a:ext uri="{0D108BD9-81ED-4DB2-BD59-A6C34878D82A}">
                    <a16:rowId xmlns:a16="http://schemas.microsoft.com/office/drawing/2014/main" val="10002"/>
                  </a:ext>
                </a:extLst>
              </a:tr>
              <a:tr h="489875">
                <a:tc>
                  <a:txBody>
                    <a:bodyPr/>
                    <a:lstStyle/>
                    <a:p>
                      <a:r>
                        <a:rPr lang="en-US" dirty="0">
                          <a:solidFill>
                            <a:schemeClr val="bg1"/>
                          </a:solidFill>
                        </a:rPr>
                        <a:t>         2015</a:t>
                      </a:r>
                    </a:p>
                  </a:txBody>
                  <a:tcPr>
                    <a:solidFill>
                      <a:schemeClr val="accent6">
                        <a:lumMod val="65000"/>
                      </a:schemeClr>
                    </a:solidFill>
                  </a:tcPr>
                </a:tc>
                <a:tc>
                  <a:txBody>
                    <a:bodyPr/>
                    <a:lstStyle/>
                    <a:p>
                      <a:pPr algn="ctr"/>
                      <a:r>
                        <a:rPr lang="en-US" dirty="0"/>
                        <a:t>       </a:t>
                      </a:r>
                      <a:r>
                        <a:rPr lang="en-US" dirty="0">
                          <a:solidFill>
                            <a:schemeClr val="bg1"/>
                          </a:solidFill>
                        </a:rPr>
                        <a:t>50</a:t>
                      </a:r>
                    </a:p>
                  </a:txBody>
                  <a:tcPr>
                    <a:solidFill>
                      <a:schemeClr val="accent6">
                        <a:lumMod val="65000"/>
                      </a:schemeClr>
                    </a:solidFill>
                  </a:tcPr>
                </a:tc>
                <a:extLst>
                  <a:ext uri="{0D108BD9-81ED-4DB2-BD59-A6C34878D82A}">
                    <a16:rowId xmlns:a16="http://schemas.microsoft.com/office/drawing/2014/main" val="10003"/>
                  </a:ext>
                </a:extLst>
              </a:tr>
              <a:tr h="489875">
                <a:tc>
                  <a:txBody>
                    <a:bodyPr/>
                    <a:lstStyle/>
                    <a:p>
                      <a:r>
                        <a:rPr lang="en-US" dirty="0">
                          <a:solidFill>
                            <a:schemeClr val="bg1"/>
                          </a:solidFill>
                        </a:rPr>
                        <a:t>         2016</a:t>
                      </a:r>
                    </a:p>
                  </a:txBody>
                  <a:tcPr>
                    <a:solidFill>
                      <a:schemeClr val="accent6">
                        <a:lumMod val="65000"/>
                      </a:schemeClr>
                    </a:solidFill>
                  </a:tcPr>
                </a:tc>
                <a:tc>
                  <a:txBody>
                    <a:bodyPr/>
                    <a:lstStyle/>
                    <a:p>
                      <a:pPr algn="ctr"/>
                      <a:r>
                        <a:rPr lang="en-US" dirty="0"/>
                        <a:t>       </a:t>
                      </a:r>
                      <a:r>
                        <a:rPr lang="en-US" dirty="0">
                          <a:solidFill>
                            <a:schemeClr val="bg1"/>
                          </a:solidFill>
                        </a:rPr>
                        <a:t>58</a:t>
                      </a:r>
                    </a:p>
                  </a:txBody>
                  <a:tcPr>
                    <a:solidFill>
                      <a:schemeClr val="accent6">
                        <a:lumMod val="65000"/>
                      </a:schemeClr>
                    </a:solidFill>
                  </a:tcPr>
                </a:tc>
                <a:extLst>
                  <a:ext uri="{0D108BD9-81ED-4DB2-BD59-A6C34878D82A}">
                    <a16:rowId xmlns:a16="http://schemas.microsoft.com/office/drawing/2014/main" val="10004"/>
                  </a:ext>
                </a:extLst>
              </a:tr>
              <a:tr h="489875">
                <a:tc>
                  <a:txBody>
                    <a:bodyPr/>
                    <a:lstStyle/>
                    <a:p>
                      <a:pPr algn="ctr"/>
                      <a:r>
                        <a:rPr lang="en-US" b="1" dirty="0"/>
                        <a:t>      Total </a:t>
                      </a:r>
                    </a:p>
                  </a:txBody>
                  <a:tcPr>
                    <a:solidFill>
                      <a:srgbClr val="FFC000"/>
                    </a:solidFill>
                  </a:tcPr>
                </a:tc>
                <a:tc>
                  <a:txBody>
                    <a:bodyPr/>
                    <a:lstStyle/>
                    <a:p>
                      <a:pPr algn="ctr"/>
                      <a:r>
                        <a:rPr lang="en-US" b="1" dirty="0"/>
                        <a:t>      158</a:t>
                      </a:r>
                    </a:p>
                  </a:txBody>
                  <a:tcPr>
                    <a:solidFill>
                      <a:srgbClr val="FFC000"/>
                    </a:solidFill>
                  </a:tcPr>
                </a:tc>
                <a:extLst>
                  <a:ext uri="{0D108BD9-81ED-4DB2-BD59-A6C34878D82A}">
                    <a16:rowId xmlns:a16="http://schemas.microsoft.com/office/drawing/2014/main" val="10005"/>
                  </a:ext>
                </a:extLst>
              </a:tr>
            </a:tbl>
          </a:graphicData>
        </a:graphic>
      </p:graphicFrame>
      <p:grpSp>
        <p:nvGrpSpPr>
          <p:cNvPr id="45" name="Group 44"/>
          <p:cNvGrpSpPr/>
          <p:nvPr/>
        </p:nvGrpSpPr>
        <p:grpSpPr>
          <a:xfrm>
            <a:off x="7737232" y="3490547"/>
            <a:ext cx="293433" cy="1802422"/>
            <a:chOff x="5704511" y="1806239"/>
            <a:chExt cx="195312" cy="1253545"/>
          </a:xfrm>
        </p:grpSpPr>
        <p:sp>
          <p:nvSpPr>
            <p:cNvPr id="37" name="AutoShape 8"/>
            <p:cNvSpPr>
              <a:spLocks noChangeArrowheads="1"/>
            </p:cNvSpPr>
            <p:nvPr/>
          </p:nvSpPr>
          <p:spPr bwMode="auto">
            <a:xfrm>
              <a:off x="5704511" y="1806239"/>
              <a:ext cx="182775" cy="16684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rgbClr val="4F81BD"/>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0" name="AutoShape 8"/>
            <p:cNvSpPr>
              <a:spLocks noChangeArrowheads="1"/>
            </p:cNvSpPr>
            <p:nvPr/>
          </p:nvSpPr>
          <p:spPr bwMode="auto">
            <a:xfrm>
              <a:off x="5715629" y="2121657"/>
              <a:ext cx="182775" cy="16684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rgbClr val="00C8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1" name="AutoShape 8"/>
            <p:cNvSpPr>
              <a:spLocks noChangeArrowheads="1"/>
            </p:cNvSpPr>
            <p:nvPr/>
          </p:nvSpPr>
          <p:spPr bwMode="auto">
            <a:xfrm>
              <a:off x="5715628" y="2487947"/>
              <a:ext cx="182775" cy="16684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42" name="AutoShape 8"/>
            <p:cNvSpPr>
              <a:spLocks noChangeArrowheads="1"/>
            </p:cNvSpPr>
            <p:nvPr/>
          </p:nvSpPr>
          <p:spPr bwMode="auto">
            <a:xfrm>
              <a:off x="5717048" y="2892937"/>
              <a:ext cx="182775" cy="16684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63500">
              <a:solidFill>
                <a:schemeClr val="bg2">
                  <a:lumMod val="10000"/>
                </a:schemeClr>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783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hart 52"/>
          <p:cNvGraphicFramePr>
            <a:graphicFrameLocks/>
          </p:cNvGraphicFramePr>
          <p:nvPr>
            <p:extLst/>
          </p:nvPr>
        </p:nvGraphicFramePr>
        <p:xfrm>
          <a:off x="6194613" y="998972"/>
          <a:ext cx="4104844" cy="2176931"/>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2"/>
          <p:cNvSpPr>
            <a:spLocks noGrp="1"/>
          </p:cNvSpPr>
          <p:nvPr>
            <p:ph type="title"/>
          </p:nvPr>
        </p:nvSpPr>
        <p:spPr>
          <a:xfrm>
            <a:off x="2438400" y="228600"/>
            <a:ext cx="8077200" cy="762000"/>
          </a:xfrm>
        </p:spPr>
        <p:txBody>
          <a:bodyPr>
            <a:noAutofit/>
          </a:bodyPr>
          <a:lstStyle/>
          <a:p>
            <a:pPr algn="ctr"/>
            <a:r>
              <a:rPr lang="en-US" sz="2400" dirty="0"/>
              <a:t>STH 48 (Grantsburg – Frederic) Performance Data </a:t>
            </a:r>
            <a:br>
              <a:rPr lang="en-US" sz="2400" dirty="0"/>
            </a:br>
            <a:r>
              <a:rPr lang="en-US" sz="2400" dirty="0"/>
              <a:t> Four years in service </a:t>
            </a:r>
          </a:p>
        </p:txBody>
      </p:sp>
      <p:sp>
        <p:nvSpPr>
          <p:cNvPr id="4" name="Slide Number Placeholder 3"/>
          <p:cNvSpPr>
            <a:spLocks noGrp="1"/>
          </p:cNvSpPr>
          <p:nvPr>
            <p:ph type="sldNum" sz="quarter" idx="12"/>
          </p:nvPr>
        </p:nvSpPr>
        <p:spPr/>
        <p:txBody>
          <a:bodyPr/>
          <a:lstStyle/>
          <a:p>
            <a:pPr>
              <a:defRPr/>
            </a:pPr>
            <a:fld id="{72D823F3-8F4A-45A1-8781-02F0649CBAC7}" type="slidenum">
              <a:rPr lang="en-US" smtClean="0"/>
              <a:pPr>
                <a:defRPr/>
              </a:pPr>
              <a:t>9</a:t>
            </a:fld>
            <a:endParaRPr lang="en-US" dirty="0"/>
          </a:p>
        </p:txBody>
      </p:sp>
      <p:grpSp>
        <p:nvGrpSpPr>
          <p:cNvPr id="25" name="Group 24"/>
          <p:cNvGrpSpPr/>
          <p:nvPr/>
        </p:nvGrpSpPr>
        <p:grpSpPr>
          <a:xfrm>
            <a:off x="6804213" y="2186348"/>
            <a:ext cx="3352800" cy="460177"/>
            <a:chOff x="5334000" y="2057400"/>
            <a:chExt cx="3352800" cy="460177"/>
          </a:xfrm>
        </p:grpSpPr>
        <p:grpSp>
          <p:nvGrpSpPr>
            <p:cNvPr id="14" name="Group 40"/>
            <p:cNvGrpSpPr/>
            <p:nvPr/>
          </p:nvGrpSpPr>
          <p:grpSpPr>
            <a:xfrm>
              <a:off x="5334000" y="2438400"/>
              <a:ext cx="3352800" cy="45720"/>
              <a:chOff x="990600" y="4343400"/>
              <a:chExt cx="3352800" cy="45720"/>
            </a:xfrm>
          </p:grpSpPr>
          <p:sp>
            <p:nvSpPr>
              <p:cNvPr id="42" name="Left-Right Arrow 41"/>
              <p:cNvSpPr/>
              <p:nvPr/>
            </p:nvSpPr>
            <p:spPr>
              <a:xfrm>
                <a:off x="2438400" y="4343400"/>
                <a:ext cx="1905000" cy="45719"/>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43" name="Left-Right Arrow 42"/>
              <p:cNvSpPr/>
              <p:nvPr/>
            </p:nvSpPr>
            <p:spPr>
              <a:xfrm>
                <a:off x="2057400" y="4343400"/>
                <a:ext cx="381000" cy="45720"/>
              </a:xfrm>
              <a:prstGeom prst="leftRightArrow">
                <a:avLst/>
              </a:prstGeom>
              <a:solidFill>
                <a:schemeClr val="tx1"/>
              </a:solidFill>
              <a:ln>
                <a:solidFill>
                  <a:schemeClr val="bg2">
                    <a:lumMod val="1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44" name="Left-Right Arrow 43"/>
              <p:cNvSpPr/>
              <p:nvPr/>
            </p:nvSpPr>
            <p:spPr>
              <a:xfrm>
                <a:off x="990600" y="4343400"/>
                <a:ext cx="1066800" cy="45720"/>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grpSp>
        <p:grpSp>
          <p:nvGrpSpPr>
            <p:cNvPr id="22" name="Group 53"/>
            <p:cNvGrpSpPr/>
            <p:nvPr/>
          </p:nvGrpSpPr>
          <p:grpSpPr>
            <a:xfrm>
              <a:off x="5791200" y="2057400"/>
              <a:ext cx="2656703" cy="460177"/>
              <a:chOff x="1524000" y="4114800"/>
              <a:chExt cx="2656703" cy="460177"/>
            </a:xfrm>
          </p:grpSpPr>
          <p:sp>
            <p:nvSpPr>
              <p:cNvPr id="55" name="TextBox 54"/>
              <p:cNvSpPr txBox="1"/>
              <p:nvPr/>
            </p:nvSpPr>
            <p:spPr>
              <a:xfrm>
                <a:off x="3505200" y="4267200"/>
                <a:ext cx="675503" cy="307777"/>
              </a:xfrm>
              <a:prstGeom prst="rect">
                <a:avLst/>
              </a:prstGeom>
              <a:noFill/>
            </p:spPr>
            <p:txBody>
              <a:bodyPr wrap="square" rtlCol="0">
                <a:spAutoFit/>
              </a:bodyPr>
              <a:lstStyle/>
              <a:p>
                <a:r>
                  <a:rPr lang="en-US" sz="1400" b="1" dirty="0"/>
                  <a:t>CIR</a:t>
                </a:r>
              </a:p>
            </p:txBody>
          </p:sp>
          <p:sp>
            <p:nvSpPr>
              <p:cNvPr id="56" name="TextBox 55"/>
              <p:cNvSpPr txBox="1"/>
              <p:nvPr/>
            </p:nvSpPr>
            <p:spPr>
              <a:xfrm>
                <a:off x="2362200" y="4114800"/>
                <a:ext cx="1066800" cy="307777"/>
              </a:xfrm>
              <a:prstGeom prst="rect">
                <a:avLst/>
              </a:prstGeom>
              <a:noFill/>
            </p:spPr>
            <p:txBody>
              <a:bodyPr wrap="square" rtlCol="0">
                <a:spAutoFit/>
              </a:bodyPr>
              <a:lstStyle/>
              <a:p>
                <a:r>
                  <a:rPr lang="en-US" sz="1400" b="1" dirty="0"/>
                  <a:t>Non-CIR</a:t>
                </a:r>
              </a:p>
            </p:txBody>
          </p:sp>
          <p:sp>
            <p:nvSpPr>
              <p:cNvPr id="57" name="TextBox 56"/>
              <p:cNvSpPr txBox="1"/>
              <p:nvPr/>
            </p:nvSpPr>
            <p:spPr>
              <a:xfrm>
                <a:off x="1524000" y="4267200"/>
                <a:ext cx="675503" cy="307777"/>
              </a:xfrm>
              <a:prstGeom prst="rect">
                <a:avLst/>
              </a:prstGeom>
              <a:noFill/>
            </p:spPr>
            <p:txBody>
              <a:bodyPr wrap="square" rtlCol="0">
                <a:spAutoFit/>
              </a:bodyPr>
              <a:lstStyle/>
              <a:p>
                <a:r>
                  <a:rPr lang="en-US" sz="1400" b="1" dirty="0"/>
                  <a:t>CIR</a:t>
                </a:r>
              </a:p>
            </p:txBody>
          </p:sp>
          <p:cxnSp>
            <p:nvCxnSpPr>
              <p:cNvPr id="58" name="Straight Arrow Connector 57"/>
              <p:cNvCxnSpPr/>
              <p:nvPr/>
            </p:nvCxnSpPr>
            <p:spPr>
              <a:xfrm flipH="1">
                <a:off x="2286000" y="4343400"/>
                <a:ext cx="304800" cy="1524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32"/>
          <p:cNvGrpSpPr/>
          <p:nvPr/>
        </p:nvGrpSpPr>
        <p:grpSpPr>
          <a:xfrm>
            <a:off x="2395152" y="2339340"/>
            <a:ext cx="3352800" cy="45720"/>
            <a:chOff x="990600" y="4343400"/>
            <a:chExt cx="3352800" cy="45720"/>
          </a:xfrm>
        </p:grpSpPr>
        <p:sp>
          <p:nvSpPr>
            <p:cNvPr id="34" name="Left-Right Arrow 33"/>
            <p:cNvSpPr/>
            <p:nvPr/>
          </p:nvSpPr>
          <p:spPr>
            <a:xfrm>
              <a:off x="2438400" y="4343400"/>
              <a:ext cx="1905000" cy="45719"/>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35" name="Left-Right Arrow 34"/>
            <p:cNvSpPr/>
            <p:nvPr/>
          </p:nvSpPr>
          <p:spPr>
            <a:xfrm>
              <a:off x="2057400" y="4343400"/>
              <a:ext cx="381000" cy="45720"/>
            </a:xfrm>
            <a:prstGeom prst="leftRightArrow">
              <a:avLst/>
            </a:prstGeom>
            <a:solidFill>
              <a:schemeClr val="tx1"/>
            </a:solidFill>
            <a:ln>
              <a:solidFill>
                <a:schemeClr val="bg2">
                  <a:lumMod val="1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36" name="Left-Right Arrow 35"/>
            <p:cNvSpPr/>
            <p:nvPr/>
          </p:nvSpPr>
          <p:spPr>
            <a:xfrm>
              <a:off x="990600" y="4343400"/>
              <a:ext cx="1066800" cy="45720"/>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grpSp>
      <p:grpSp>
        <p:nvGrpSpPr>
          <p:cNvPr id="24" name="Group 23"/>
          <p:cNvGrpSpPr/>
          <p:nvPr/>
        </p:nvGrpSpPr>
        <p:grpSpPr>
          <a:xfrm>
            <a:off x="1829289" y="999566"/>
            <a:ext cx="4368475" cy="2164397"/>
            <a:chOff x="236233" y="908797"/>
            <a:chExt cx="4353696" cy="2362200"/>
          </a:xfrm>
        </p:grpSpPr>
        <p:graphicFrame>
          <p:nvGraphicFramePr>
            <p:cNvPr id="45" name="Chart 44"/>
            <p:cNvGraphicFramePr>
              <a:graphicFrameLocks/>
            </p:cNvGraphicFramePr>
            <p:nvPr>
              <p:extLst/>
            </p:nvPr>
          </p:nvGraphicFramePr>
          <p:xfrm>
            <a:off x="236233" y="908797"/>
            <a:ext cx="4353696"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450822" y="923533"/>
              <a:ext cx="2133600" cy="335905"/>
            </a:xfrm>
            <a:prstGeom prst="rect">
              <a:avLst/>
            </a:prstGeom>
            <a:noFill/>
          </p:spPr>
          <p:txBody>
            <a:bodyPr wrap="square" rtlCol="0">
              <a:spAutoFit/>
            </a:bodyPr>
            <a:lstStyle/>
            <a:p>
              <a:r>
                <a:rPr lang="en-US" sz="1400" b="1" dirty="0"/>
                <a:t>Transverse Cracking </a:t>
              </a:r>
            </a:p>
          </p:txBody>
        </p:sp>
      </p:grpSp>
      <p:grpSp>
        <p:nvGrpSpPr>
          <p:cNvPr id="10" name="Group 26"/>
          <p:cNvGrpSpPr/>
          <p:nvPr/>
        </p:nvGrpSpPr>
        <p:grpSpPr>
          <a:xfrm>
            <a:off x="2601098" y="1775476"/>
            <a:ext cx="2656703" cy="612577"/>
            <a:chOff x="1447800" y="3810000"/>
            <a:chExt cx="2656703" cy="612577"/>
          </a:xfrm>
        </p:grpSpPr>
        <p:sp>
          <p:nvSpPr>
            <p:cNvPr id="28" name="TextBox 27"/>
            <p:cNvSpPr txBox="1"/>
            <p:nvPr/>
          </p:nvSpPr>
          <p:spPr>
            <a:xfrm>
              <a:off x="3429000" y="4114800"/>
              <a:ext cx="675503" cy="307777"/>
            </a:xfrm>
            <a:prstGeom prst="rect">
              <a:avLst/>
            </a:prstGeom>
            <a:noFill/>
          </p:spPr>
          <p:txBody>
            <a:bodyPr wrap="square" rtlCol="0">
              <a:spAutoFit/>
            </a:bodyPr>
            <a:lstStyle/>
            <a:p>
              <a:r>
                <a:rPr lang="en-US" sz="1400" b="1" dirty="0"/>
                <a:t>CIR</a:t>
              </a:r>
            </a:p>
          </p:txBody>
        </p:sp>
        <p:sp>
          <p:nvSpPr>
            <p:cNvPr id="29" name="TextBox 28"/>
            <p:cNvSpPr txBox="1"/>
            <p:nvPr/>
          </p:nvSpPr>
          <p:spPr>
            <a:xfrm>
              <a:off x="1600200" y="3810000"/>
              <a:ext cx="1066800" cy="307777"/>
            </a:xfrm>
            <a:prstGeom prst="rect">
              <a:avLst/>
            </a:prstGeom>
            <a:noFill/>
          </p:spPr>
          <p:txBody>
            <a:bodyPr wrap="square" rtlCol="0">
              <a:spAutoFit/>
            </a:bodyPr>
            <a:lstStyle/>
            <a:p>
              <a:r>
                <a:rPr lang="en-US" sz="1400" b="1" dirty="0"/>
                <a:t>Non-CIR</a:t>
              </a:r>
            </a:p>
          </p:txBody>
        </p:sp>
        <p:sp>
          <p:nvSpPr>
            <p:cNvPr id="30" name="TextBox 29"/>
            <p:cNvSpPr txBox="1"/>
            <p:nvPr/>
          </p:nvSpPr>
          <p:spPr>
            <a:xfrm>
              <a:off x="1447800" y="4114800"/>
              <a:ext cx="675503" cy="307777"/>
            </a:xfrm>
            <a:prstGeom prst="rect">
              <a:avLst/>
            </a:prstGeom>
            <a:noFill/>
          </p:spPr>
          <p:txBody>
            <a:bodyPr wrap="square" rtlCol="0">
              <a:spAutoFit/>
            </a:bodyPr>
            <a:lstStyle/>
            <a:p>
              <a:r>
                <a:rPr lang="en-US" sz="1400" b="1" dirty="0"/>
                <a:t>CIR</a:t>
              </a:r>
            </a:p>
          </p:txBody>
        </p:sp>
        <p:cxnSp>
          <p:nvCxnSpPr>
            <p:cNvPr id="31" name="Straight Arrow Connector 30"/>
            <p:cNvCxnSpPr/>
            <p:nvPr/>
          </p:nvCxnSpPr>
          <p:spPr>
            <a:xfrm>
              <a:off x="2209800" y="4038600"/>
              <a:ext cx="152400" cy="3048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7357117" y="998970"/>
            <a:ext cx="2140843" cy="307777"/>
          </a:xfrm>
          <a:prstGeom prst="rect">
            <a:avLst/>
          </a:prstGeom>
          <a:noFill/>
        </p:spPr>
        <p:txBody>
          <a:bodyPr wrap="square" rtlCol="0">
            <a:spAutoFit/>
          </a:bodyPr>
          <a:lstStyle/>
          <a:p>
            <a:r>
              <a:rPr lang="en-US" sz="1400" b="1" dirty="0"/>
              <a:t>Longitudinal Cracking </a:t>
            </a:r>
          </a:p>
        </p:txBody>
      </p:sp>
      <p:graphicFrame>
        <p:nvGraphicFramePr>
          <p:cNvPr id="54" name="Chart 53"/>
          <p:cNvGraphicFramePr>
            <a:graphicFrameLocks/>
          </p:cNvGraphicFramePr>
          <p:nvPr>
            <p:extLst/>
          </p:nvPr>
        </p:nvGraphicFramePr>
        <p:xfrm>
          <a:off x="1829289" y="3163963"/>
          <a:ext cx="4365325" cy="2577699"/>
        </p:xfrm>
        <a:graphic>
          <a:graphicData uri="http://schemas.openxmlformats.org/drawingml/2006/chart">
            <c:chart xmlns:c="http://schemas.openxmlformats.org/drawingml/2006/chart" xmlns:r="http://schemas.openxmlformats.org/officeDocument/2006/relationships" r:id="rId5"/>
          </a:graphicData>
        </a:graphic>
      </p:graphicFrame>
      <p:sp>
        <p:nvSpPr>
          <p:cNvPr id="59" name="TextBox 58"/>
          <p:cNvSpPr txBox="1"/>
          <p:nvPr/>
        </p:nvSpPr>
        <p:spPr>
          <a:xfrm>
            <a:off x="3320759" y="3175903"/>
            <a:ext cx="1414848" cy="307777"/>
          </a:xfrm>
          <a:prstGeom prst="rect">
            <a:avLst/>
          </a:prstGeom>
          <a:noFill/>
        </p:spPr>
        <p:txBody>
          <a:bodyPr wrap="square" rtlCol="0">
            <a:spAutoFit/>
          </a:bodyPr>
          <a:lstStyle/>
          <a:p>
            <a:r>
              <a:rPr lang="en-US" sz="1400" b="1" dirty="0"/>
              <a:t>Roughness </a:t>
            </a:r>
          </a:p>
        </p:txBody>
      </p:sp>
      <p:grpSp>
        <p:nvGrpSpPr>
          <p:cNvPr id="60" name="Group 59"/>
          <p:cNvGrpSpPr/>
          <p:nvPr/>
        </p:nvGrpSpPr>
        <p:grpSpPr>
          <a:xfrm>
            <a:off x="2286001" y="3544616"/>
            <a:ext cx="3908612" cy="460177"/>
            <a:chOff x="5334000" y="2057400"/>
            <a:chExt cx="3352800" cy="460177"/>
          </a:xfrm>
        </p:grpSpPr>
        <p:grpSp>
          <p:nvGrpSpPr>
            <p:cNvPr id="61" name="Group 40"/>
            <p:cNvGrpSpPr/>
            <p:nvPr/>
          </p:nvGrpSpPr>
          <p:grpSpPr>
            <a:xfrm>
              <a:off x="5334000" y="2438400"/>
              <a:ext cx="3352800" cy="45720"/>
              <a:chOff x="990600" y="4343400"/>
              <a:chExt cx="3352800" cy="45720"/>
            </a:xfrm>
          </p:grpSpPr>
          <p:sp>
            <p:nvSpPr>
              <p:cNvPr id="67" name="Left-Right Arrow 66"/>
              <p:cNvSpPr/>
              <p:nvPr/>
            </p:nvSpPr>
            <p:spPr>
              <a:xfrm>
                <a:off x="2438400" y="4343400"/>
                <a:ext cx="1905000" cy="45719"/>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68" name="Left-Right Arrow 67"/>
              <p:cNvSpPr/>
              <p:nvPr/>
            </p:nvSpPr>
            <p:spPr>
              <a:xfrm>
                <a:off x="2057400" y="4343400"/>
                <a:ext cx="381000" cy="45720"/>
              </a:xfrm>
              <a:prstGeom prst="leftRightArrow">
                <a:avLst/>
              </a:prstGeom>
              <a:solidFill>
                <a:schemeClr val="tx1"/>
              </a:solidFill>
              <a:ln>
                <a:solidFill>
                  <a:schemeClr val="bg2">
                    <a:lumMod val="1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69" name="Left-Right Arrow 68"/>
              <p:cNvSpPr/>
              <p:nvPr/>
            </p:nvSpPr>
            <p:spPr>
              <a:xfrm>
                <a:off x="990600" y="4343400"/>
                <a:ext cx="1066800" cy="45720"/>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grpSp>
        <p:grpSp>
          <p:nvGrpSpPr>
            <p:cNvPr id="62" name="Group 53"/>
            <p:cNvGrpSpPr/>
            <p:nvPr/>
          </p:nvGrpSpPr>
          <p:grpSpPr>
            <a:xfrm>
              <a:off x="5791200" y="2057400"/>
              <a:ext cx="2656703" cy="460177"/>
              <a:chOff x="1524000" y="4114800"/>
              <a:chExt cx="2656703" cy="460177"/>
            </a:xfrm>
          </p:grpSpPr>
          <p:sp>
            <p:nvSpPr>
              <p:cNvPr id="63" name="TextBox 62"/>
              <p:cNvSpPr txBox="1"/>
              <p:nvPr/>
            </p:nvSpPr>
            <p:spPr>
              <a:xfrm>
                <a:off x="3505200" y="4267200"/>
                <a:ext cx="675503" cy="307777"/>
              </a:xfrm>
              <a:prstGeom prst="rect">
                <a:avLst/>
              </a:prstGeom>
              <a:noFill/>
            </p:spPr>
            <p:txBody>
              <a:bodyPr wrap="square" rtlCol="0">
                <a:spAutoFit/>
              </a:bodyPr>
              <a:lstStyle/>
              <a:p>
                <a:r>
                  <a:rPr lang="en-US" sz="1400" b="1" dirty="0"/>
                  <a:t>CIR</a:t>
                </a:r>
              </a:p>
            </p:txBody>
          </p:sp>
          <p:sp>
            <p:nvSpPr>
              <p:cNvPr id="64" name="TextBox 63"/>
              <p:cNvSpPr txBox="1"/>
              <p:nvPr/>
            </p:nvSpPr>
            <p:spPr>
              <a:xfrm>
                <a:off x="2362200" y="4114800"/>
                <a:ext cx="1066800" cy="307777"/>
              </a:xfrm>
              <a:prstGeom prst="rect">
                <a:avLst/>
              </a:prstGeom>
              <a:noFill/>
            </p:spPr>
            <p:txBody>
              <a:bodyPr wrap="square" rtlCol="0">
                <a:spAutoFit/>
              </a:bodyPr>
              <a:lstStyle/>
              <a:p>
                <a:r>
                  <a:rPr lang="en-US" sz="1400" b="1" dirty="0"/>
                  <a:t>Non-CIR</a:t>
                </a:r>
              </a:p>
            </p:txBody>
          </p:sp>
          <p:sp>
            <p:nvSpPr>
              <p:cNvPr id="65" name="TextBox 64"/>
              <p:cNvSpPr txBox="1"/>
              <p:nvPr/>
            </p:nvSpPr>
            <p:spPr>
              <a:xfrm>
                <a:off x="1524000" y="4267200"/>
                <a:ext cx="675503" cy="307777"/>
              </a:xfrm>
              <a:prstGeom prst="rect">
                <a:avLst/>
              </a:prstGeom>
              <a:noFill/>
            </p:spPr>
            <p:txBody>
              <a:bodyPr wrap="square" rtlCol="0">
                <a:spAutoFit/>
              </a:bodyPr>
              <a:lstStyle/>
              <a:p>
                <a:r>
                  <a:rPr lang="en-US" sz="1400" b="1" dirty="0"/>
                  <a:t>CIR</a:t>
                </a:r>
              </a:p>
            </p:txBody>
          </p:sp>
          <p:cxnSp>
            <p:nvCxnSpPr>
              <p:cNvPr id="66" name="Straight Arrow Connector 65"/>
              <p:cNvCxnSpPr/>
              <p:nvPr/>
            </p:nvCxnSpPr>
            <p:spPr>
              <a:xfrm flipH="1">
                <a:off x="2286000" y="4343400"/>
                <a:ext cx="304800" cy="1524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70" name="Chart 69"/>
          <p:cNvGraphicFramePr>
            <a:graphicFrameLocks/>
          </p:cNvGraphicFramePr>
          <p:nvPr>
            <p:extLst/>
          </p:nvPr>
        </p:nvGraphicFramePr>
        <p:xfrm>
          <a:off x="6195707" y="3182188"/>
          <a:ext cx="4104845" cy="2559474"/>
        </p:xfrm>
        <a:graphic>
          <a:graphicData uri="http://schemas.openxmlformats.org/drawingml/2006/chart">
            <c:chart xmlns:c="http://schemas.openxmlformats.org/drawingml/2006/chart" xmlns:r="http://schemas.openxmlformats.org/officeDocument/2006/relationships" r:id="rId6"/>
          </a:graphicData>
        </a:graphic>
      </p:graphicFrame>
      <p:grpSp>
        <p:nvGrpSpPr>
          <p:cNvPr id="71" name="Group 70"/>
          <p:cNvGrpSpPr/>
          <p:nvPr/>
        </p:nvGrpSpPr>
        <p:grpSpPr>
          <a:xfrm>
            <a:off x="6946657" y="4213733"/>
            <a:ext cx="3352800" cy="460177"/>
            <a:chOff x="5334000" y="2057400"/>
            <a:chExt cx="3352800" cy="460177"/>
          </a:xfrm>
        </p:grpSpPr>
        <p:grpSp>
          <p:nvGrpSpPr>
            <p:cNvPr id="72" name="Group 40"/>
            <p:cNvGrpSpPr/>
            <p:nvPr/>
          </p:nvGrpSpPr>
          <p:grpSpPr>
            <a:xfrm>
              <a:off x="5334000" y="2438400"/>
              <a:ext cx="3352800" cy="45720"/>
              <a:chOff x="990600" y="4343400"/>
              <a:chExt cx="3352800" cy="45720"/>
            </a:xfrm>
          </p:grpSpPr>
          <p:sp>
            <p:nvSpPr>
              <p:cNvPr id="78" name="Left-Right Arrow 77"/>
              <p:cNvSpPr/>
              <p:nvPr/>
            </p:nvSpPr>
            <p:spPr>
              <a:xfrm>
                <a:off x="2438400" y="4343400"/>
                <a:ext cx="1905000" cy="45719"/>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79" name="Left-Right Arrow 78"/>
              <p:cNvSpPr/>
              <p:nvPr/>
            </p:nvSpPr>
            <p:spPr>
              <a:xfrm>
                <a:off x="2057400" y="4343400"/>
                <a:ext cx="381000" cy="45720"/>
              </a:xfrm>
              <a:prstGeom prst="leftRightArrow">
                <a:avLst/>
              </a:prstGeom>
              <a:solidFill>
                <a:schemeClr val="tx1"/>
              </a:solidFill>
              <a:ln>
                <a:solidFill>
                  <a:schemeClr val="bg2">
                    <a:lumMod val="1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sp>
            <p:nvSpPr>
              <p:cNvPr id="80" name="Left-Right Arrow 79"/>
              <p:cNvSpPr/>
              <p:nvPr/>
            </p:nvSpPr>
            <p:spPr>
              <a:xfrm>
                <a:off x="990600" y="4343400"/>
                <a:ext cx="1066800" cy="45720"/>
              </a:xfrm>
              <a:prstGeom prst="leftRightArrow">
                <a:avLst/>
              </a:prstGeom>
              <a:solidFill>
                <a:srgbClr val="00C800"/>
              </a:solidFill>
              <a:ln>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schemeClr val="tx1"/>
                    </a:solidFill>
                  </a:ln>
                </a:endParaRPr>
              </a:p>
            </p:txBody>
          </p:sp>
        </p:grpSp>
        <p:grpSp>
          <p:nvGrpSpPr>
            <p:cNvPr id="73" name="Group 53"/>
            <p:cNvGrpSpPr/>
            <p:nvPr/>
          </p:nvGrpSpPr>
          <p:grpSpPr>
            <a:xfrm>
              <a:off x="5791200" y="2057400"/>
              <a:ext cx="2656703" cy="460177"/>
              <a:chOff x="1524000" y="4114800"/>
              <a:chExt cx="2656703" cy="460177"/>
            </a:xfrm>
          </p:grpSpPr>
          <p:sp>
            <p:nvSpPr>
              <p:cNvPr id="74" name="TextBox 73"/>
              <p:cNvSpPr txBox="1"/>
              <p:nvPr/>
            </p:nvSpPr>
            <p:spPr>
              <a:xfrm>
                <a:off x="3505200" y="4267200"/>
                <a:ext cx="675503" cy="307777"/>
              </a:xfrm>
              <a:prstGeom prst="rect">
                <a:avLst/>
              </a:prstGeom>
              <a:noFill/>
            </p:spPr>
            <p:txBody>
              <a:bodyPr wrap="square" rtlCol="0">
                <a:spAutoFit/>
              </a:bodyPr>
              <a:lstStyle/>
              <a:p>
                <a:r>
                  <a:rPr lang="en-US" sz="1400" b="1" dirty="0"/>
                  <a:t>CIR</a:t>
                </a:r>
              </a:p>
            </p:txBody>
          </p:sp>
          <p:sp>
            <p:nvSpPr>
              <p:cNvPr id="75" name="TextBox 74"/>
              <p:cNvSpPr txBox="1"/>
              <p:nvPr/>
            </p:nvSpPr>
            <p:spPr>
              <a:xfrm>
                <a:off x="2362200" y="4114800"/>
                <a:ext cx="1066800" cy="307777"/>
              </a:xfrm>
              <a:prstGeom prst="rect">
                <a:avLst/>
              </a:prstGeom>
              <a:noFill/>
            </p:spPr>
            <p:txBody>
              <a:bodyPr wrap="square" rtlCol="0">
                <a:spAutoFit/>
              </a:bodyPr>
              <a:lstStyle/>
              <a:p>
                <a:r>
                  <a:rPr lang="en-US" sz="1400" b="1" dirty="0"/>
                  <a:t>Non-CIR</a:t>
                </a:r>
              </a:p>
            </p:txBody>
          </p:sp>
          <p:sp>
            <p:nvSpPr>
              <p:cNvPr id="76" name="TextBox 75"/>
              <p:cNvSpPr txBox="1"/>
              <p:nvPr/>
            </p:nvSpPr>
            <p:spPr>
              <a:xfrm>
                <a:off x="1524000" y="4267200"/>
                <a:ext cx="675503" cy="307777"/>
              </a:xfrm>
              <a:prstGeom prst="rect">
                <a:avLst/>
              </a:prstGeom>
              <a:noFill/>
            </p:spPr>
            <p:txBody>
              <a:bodyPr wrap="square" rtlCol="0">
                <a:spAutoFit/>
              </a:bodyPr>
              <a:lstStyle/>
              <a:p>
                <a:r>
                  <a:rPr lang="en-US" sz="1400" b="1" dirty="0"/>
                  <a:t>CIR</a:t>
                </a:r>
              </a:p>
            </p:txBody>
          </p:sp>
          <p:cxnSp>
            <p:nvCxnSpPr>
              <p:cNvPr id="77" name="Straight Arrow Connector 76"/>
              <p:cNvCxnSpPr/>
              <p:nvPr/>
            </p:nvCxnSpPr>
            <p:spPr>
              <a:xfrm flipH="1">
                <a:off x="2286000" y="4343400"/>
                <a:ext cx="304800" cy="1524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197484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TotalTime>
  <Words>977</Words>
  <Application>Microsoft Office PowerPoint</Application>
  <PresentationFormat>Widescreen</PresentationFormat>
  <Paragraphs>183</Paragraphs>
  <Slides>24</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맑은 고딕</vt:lpstr>
      <vt:lpstr>Arial</vt:lpstr>
      <vt:lpstr>Calibri</vt:lpstr>
      <vt:lpstr>Franklin Gothic Demi</vt:lpstr>
      <vt:lpstr>HY그래픽M</vt:lpstr>
      <vt:lpstr>Mangal</vt:lpstr>
      <vt:lpstr>Times New Roman</vt:lpstr>
      <vt:lpstr>Trebuchet MS</vt:lpstr>
      <vt:lpstr>Wingdings</vt:lpstr>
      <vt:lpstr>Wingdings 3</vt:lpstr>
      <vt:lpstr>Facet</vt:lpstr>
      <vt:lpstr>NRRA  Recycling Economic &amp; Environmental Benefits</vt:lpstr>
      <vt:lpstr>PowerPoint Presentation</vt:lpstr>
      <vt:lpstr>PowerPoint Presentation</vt:lpstr>
      <vt:lpstr>PowerPoint Presentation</vt:lpstr>
      <vt:lpstr>PowerPoint Presentation</vt:lpstr>
      <vt:lpstr>Benefit of CIR</vt:lpstr>
      <vt:lpstr>Benefit of CIR</vt:lpstr>
      <vt:lpstr>CIR Projects Map (Since 2012)</vt:lpstr>
      <vt:lpstr>STH 48 (Grantsburg – Frederic) Performance Data   Four years in service </vt:lpstr>
      <vt:lpstr>WisDOT Experience</vt:lpstr>
      <vt:lpstr>Public Benefits</vt:lpstr>
      <vt:lpstr>Public Benefits</vt:lpstr>
      <vt:lpstr>Cost per Remaining Service Life Year Added Bituminous Treatments Terry Beaudry MEO 2017</vt:lpstr>
      <vt:lpstr>PowerPoint Presentation</vt:lpstr>
      <vt:lpstr>PowerPoint Presentation</vt:lpstr>
      <vt:lpstr>PowerPoint Presentation</vt:lpstr>
      <vt:lpstr>PowerPoint Presentation</vt:lpstr>
      <vt:lpstr>Three Associations Join Together to Support  the Industry at Large</vt:lpstr>
      <vt:lpstr>Which treatment is best for my road?</vt:lpstr>
      <vt:lpstr>Compare Treatments</vt:lpstr>
      <vt:lpstr>Life Cycle Cost Calculator</vt:lpstr>
      <vt:lpstr>Remaining Service Life</vt:lpstr>
      <vt:lpstr>Cost-Benefit Value</vt:lpstr>
      <vt:lpstr>PowerPoint Presentation</vt:lpstr>
    </vt:vector>
  </TitlesOfParts>
  <Company>Braun Intertec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Wegman, Dan</dc:creator>
  <cp:lastModifiedBy>Wegman, Dan</cp:lastModifiedBy>
  <cp:revision>9</cp:revision>
  <dcterms:created xsi:type="dcterms:W3CDTF">2019-05-14T17:47:32Z</dcterms:created>
  <dcterms:modified xsi:type="dcterms:W3CDTF">2019-05-16T18:48:10Z</dcterms:modified>
</cp:coreProperties>
</file>