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2" r:id="rId2"/>
    <p:sldId id="279" r:id="rId3"/>
    <p:sldId id="280" r:id="rId4"/>
    <p:sldId id="281" r:id="rId5"/>
    <p:sldId id="273" r:id="rId6"/>
    <p:sldId id="276" r:id="rId7"/>
    <p:sldId id="291" r:id="rId8"/>
    <p:sldId id="286" r:id="rId9"/>
    <p:sldId id="283" r:id="rId10"/>
    <p:sldId id="284" r:id="rId11"/>
    <p:sldId id="287" r:id="rId12"/>
    <p:sldId id="285" r:id="rId13"/>
    <p:sldId id="294" r:id="rId14"/>
    <p:sldId id="293" r:id="rId15"/>
    <p:sldId id="290" r:id="rId16"/>
    <p:sldId id="297" r:id="rId17"/>
    <p:sldId id="292" r:id="rId18"/>
    <p:sldId id="296" r:id="rId19"/>
    <p:sldId id="289" r:id="rId20"/>
    <p:sldId id="288" r:id="rId21"/>
    <p:sldId id="258" r:id="rId22"/>
    <p:sldId id="277" r:id="rId23"/>
    <p:sldId id="263" r:id="rId24"/>
    <p:sldId id="265" r:id="rId25"/>
    <p:sldId id="295" r:id="rId26"/>
    <p:sldId id="274" r:id="rId27"/>
    <p:sldId id="2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94411" autoAdjust="0"/>
  </p:normalViewPr>
  <p:slideViewPr>
    <p:cSldViewPr snapToGrid="0">
      <p:cViewPr>
        <p:scale>
          <a:sx n="70" d="100"/>
          <a:sy n="70" d="100"/>
        </p:scale>
        <p:origin x="3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3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CT Index</c:v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25400"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'IDEAL-CT'!$M$3:$M$6</c:f>
                <c:numCache>
                  <c:formatCode>General</c:formatCode>
                  <c:ptCount val="4"/>
                  <c:pt idx="0">
                    <c:v>6.4148785387306146</c:v>
                  </c:pt>
                  <c:pt idx="1">
                    <c:v>4.955569257579473</c:v>
                  </c:pt>
                  <c:pt idx="2">
                    <c:v>8.4234593052181896</c:v>
                  </c:pt>
                  <c:pt idx="3">
                    <c:v>8.8649309077961025</c:v>
                  </c:pt>
                </c:numCache>
              </c:numRef>
            </c:plus>
            <c:minus>
              <c:numRef>
                <c:f>'IDEAL-CT'!$M$3:$M$6</c:f>
                <c:numCache>
                  <c:formatCode>General</c:formatCode>
                  <c:ptCount val="4"/>
                  <c:pt idx="0">
                    <c:v>6.4148785387306146</c:v>
                  </c:pt>
                  <c:pt idx="1">
                    <c:v>4.955569257579473</c:v>
                  </c:pt>
                  <c:pt idx="2">
                    <c:v>8.4234593052181896</c:v>
                  </c:pt>
                  <c:pt idx="3">
                    <c:v>8.8649309077961025</c:v>
                  </c:pt>
                </c:numCache>
              </c:numRef>
            </c:minus>
            <c:spPr>
              <a:noFill/>
              <a:ln w="9525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cat>
            <c:strRef>
              <c:f>'IDEAL-CT'!$H$3:$H$6</c:f>
              <c:strCache>
                <c:ptCount val="4"/>
                <c:pt idx="0">
                  <c:v>E5A-1</c:v>
                </c:pt>
                <c:pt idx="1">
                  <c:v>E5B-1</c:v>
                </c:pt>
                <c:pt idx="2">
                  <c:v>E6B-1</c:v>
                </c:pt>
                <c:pt idx="3">
                  <c:v>E6A-1</c:v>
                </c:pt>
              </c:strCache>
            </c:strRef>
          </c:cat>
          <c:val>
            <c:numRef>
              <c:f>'IDEAL-CT'!$L$3:$L$6</c:f>
              <c:numCache>
                <c:formatCode>0.0</c:formatCode>
                <c:ptCount val="4"/>
                <c:pt idx="0">
                  <c:v>26.333333333333332</c:v>
                </c:pt>
                <c:pt idx="1">
                  <c:v>39.783333333333331</c:v>
                </c:pt>
                <c:pt idx="2">
                  <c:v>44.866666666666667</c:v>
                </c:pt>
                <c:pt idx="3">
                  <c:v>53.38000000000001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09-4641-B3A8-E8BEEFB8BB2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100"/>
        <c:axId val="660100960"/>
        <c:axId val="660099976"/>
      </c:barChart>
      <c:barChart>
        <c:barDir val="col"/>
        <c:grouping val="clustered"/>
        <c:varyColors val="0"/>
        <c:ser>
          <c:idx val="2"/>
          <c:order val="1"/>
          <c:tx>
            <c:strRef>
              <c:f>'IDEAL-CT'!$D$23</c:f>
              <c:strCache>
                <c:ptCount val="1"/>
                <c:pt idx="0">
                  <c:v>12.3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val>
            <c:numLit>
              <c:formatCode>General</c:formatCode>
              <c:ptCount val="1"/>
              <c:pt idx="0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01-2909-4641-B3A8-E8BEEFB8BB23}"/>
            </c:ext>
          </c:extLst>
        </c:ser>
        <c:ser>
          <c:idx val="3"/>
          <c:order val="2"/>
          <c:tx>
            <c:strRef>
              <c:f>'IDEAL-CT'!$D$27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val>
            <c:numLit>
              <c:formatCode>General</c:formatCode>
              <c:ptCount val="1"/>
              <c:pt idx="0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02-2909-4641-B3A8-E8BEEFB8BB23}"/>
            </c:ext>
          </c:extLst>
        </c:ser>
        <c:ser>
          <c:idx val="1"/>
          <c:order val="3"/>
          <c:tx>
            <c:v>Air Voids</c:v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25400">
              <a:noFill/>
            </a:ln>
            <a:effectLst/>
          </c:spPr>
          <c:invertIfNegative val="0"/>
          <c:val>
            <c:numRef>
              <c:f>'IDEAL-CT'!$J$3:$J$6</c:f>
              <c:numCache>
                <c:formatCode>0.0</c:formatCode>
                <c:ptCount val="4"/>
                <c:pt idx="0">
                  <c:v>6.3166666666666673</c:v>
                </c:pt>
                <c:pt idx="1">
                  <c:v>8.3166666666666682</c:v>
                </c:pt>
                <c:pt idx="2">
                  <c:v>9.7666666666666675</c:v>
                </c:pt>
                <c:pt idx="3">
                  <c:v>11.879999999999999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09-4641-B3A8-E8BEEFB8BB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9"/>
        <c:axId val="381485368"/>
        <c:axId val="381484712"/>
      </c:barChart>
      <c:catAx>
        <c:axId val="66010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099976"/>
        <c:crosses val="autoZero"/>
        <c:auto val="1"/>
        <c:lblAlgn val="ctr"/>
        <c:lblOffset val="100"/>
        <c:noMultiLvlLbl val="0"/>
      </c:catAx>
      <c:valAx>
        <c:axId val="660099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CT</a:t>
                </a:r>
                <a:r>
                  <a:rPr lang="en-US" baseline="0"/>
                  <a:t> Index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100960"/>
        <c:crosses val="autoZero"/>
        <c:crossBetween val="between"/>
      </c:valAx>
      <c:valAx>
        <c:axId val="38148471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Air Voids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485368"/>
        <c:crosses val="max"/>
        <c:crossBetween val="between"/>
      </c:valAx>
      <c:catAx>
        <c:axId val="381485368"/>
        <c:scaling>
          <c:orientation val="minMax"/>
        </c:scaling>
        <c:delete val="1"/>
        <c:axPos val="b"/>
        <c:majorTickMark val="out"/>
        <c:minorTickMark val="none"/>
        <c:tickLblPos val="nextTo"/>
        <c:crossAx val="381484712"/>
        <c:crosses val="autoZero"/>
        <c:auto val="1"/>
        <c:lblAlgn val="ctr"/>
        <c:lblOffset val="100"/>
        <c:noMultiLvlLbl val="0"/>
      </c:catAx>
      <c:spPr>
        <a:solidFill>
          <a:schemeClr val="bg1">
            <a:lumMod val="95000"/>
          </a:schemeClr>
        </a:solidFill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27366112274286086"/>
          <c:y val="0.88248843568183222"/>
          <c:w val="0.50690175194965981"/>
          <c:h val="9.6623835858637777E-2"/>
        </c:manualLayout>
      </c:layout>
      <c:overlay val="0"/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CT Index Round Robin Results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summary!$H$3:$H$14</c:f>
                <c:numCache>
                  <c:formatCode>General</c:formatCode>
                  <c:ptCount val="12"/>
                  <c:pt idx="0">
                    <c:v>22.482984437124998</c:v>
                  </c:pt>
                  <c:pt idx="1">
                    <c:v>13.932615332377505</c:v>
                  </c:pt>
                  <c:pt idx="2">
                    <c:v>29.542969234643309</c:v>
                  </c:pt>
                  <c:pt idx="3">
                    <c:v>13.017717925965359</c:v>
                  </c:pt>
                  <c:pt idx="4">
                    <c:v>15.108446363380715</c:v>
                  </c:pt>
                  <c:pt idx="5">
                    <c:v>13.925394464789942</c:v>
                  </c:pt>
                  <c:pt idx="6">
                    <c:v>22.375053072562675</c:v>
                  </c:pt>
                  <c:pt idx="7">
                    <c:v>12.871288486394844</c:v>
                  </c:pt>
                  <c:pt idx="8">
                    <c:v>22.96697019634928</c:v>
                  </c:pt>
                  <c:pt idx="9">
                    <c:v>14.731021688939256</c:v>
                  </c:pt>
                  <c:pt idx="10">
                    <c:v>15.268169503905895</c:v>
                  </c:pt>
                  <c:pt idx="11">
                    <c:v>25.209787732148857</c:v>
                  </c:pt>
                </c:numCache>
              </c:numRef>
            </c:plus>
            <c:minus>
              <c:numRef>
                <c:f>summary!$H$3:$H$14</c:f>
                <c:numCache>
                  <c:formatCode>General</c:formatCode>
                  <c:ptCount val="12"/>
                  <c:pt idx="0">
                    <c:v>22.482984437124998</c:v>
                  </c:pt>
                  <c:pt idx="1">
                    <c:v>13.932615332377505</c:v>
                  </c:pt>
                  <c:pt idx="2">
                    <c:v>29.542969234643309</c:v>
                  </c:pt>
                  <c:pt idx="3">
                    <c:v>13.017717925965359</c:v>
                  </c:pt>
                  <c:pt idx="4">
                    <c:v>15.108446363380715</c:v>
                  </c:pt>
                  <c:pt idx="5">
                    <c:v>13.925394464789942</c:v>
                  </c:pt>
                  <c:pt idx="6">
                    <c:v>22.375053072562675</c:v>
                  </c:pt>
                  <c:pt idx="7">
                    <c:v>12.871288486394844</c:v>
                  </c:pt>
                  <c:pt idx="8">
                    <c:v>22.96697019634928</c:v>
                  </c:pt>
                  <c:pt idx="9">
                    <c:v>14.731021688939256</c:v>
                  </c:pt>
                  <c:pt idx="10">
                    <c:v>15.268169503905895</c:v>
                  </c:pt>
                  <c:pt idx="11">
                    <c:v>25.209787732148857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summary!$G$3:$G$14</c:f>
              <c:numCache>
                <c:formatCode>#,##0.0</c:formatCode>
                <c:ptCount val="12"/>
                <c:pt idx="0">
                  <c:v>117.49879999999999</c:v>
                </c:pt>
                <c:pt idx="1">
                  <c:v>82.548000000000002</c:v>
                </c:pt>
                <c:pt idx="2">
                  <c:v>113.71244396457416</c:v>
                </c:pt>
                <c:pt idx="3">
                  <c:v>36.524000000000001</c:v>
                </c:pt>
                <c:pt idx="4">
                  <c:v>100.58333333333333</c:v>
                </c:pt>
                <c:pt idx="5">
                  <c:v>97.424999999999997</c:v>
                </c:pt>
                <c:pt idx="6">
                  <c:v>144.06</c:v>
                </c:pt>
                <c:pt idx="7">
                  <c:v>74.686599999999999</c:v>
                </c:pt>
                <c:pt idx="8">
                  <c:v>126.03200000000001</c:v>
                </c:pt>
                <c:pt idx="9">
                  <c:v>84.940000000000012</c:v>
                </c:pt>
                <c:pt idx="10">
                  <c:v>102.22</c:v>
                </c:pt>
                <c:pt idx="11">
                  <c:v>187.964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CF-4463-BC90-D6BE2A0AA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6892168"/>
        <c:axId val="786900040"/>
      </c:barChart>
      <c:catAx>
        <c:axId val="7868921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Lab No.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900040"/>
        <c:crosses val="autoZero"/>
        <c:auto val="1"/>
        <c:lblAlgn val="ctr"/>
        <c:lblOffset val="100"/>
        <c:noMultiLvlLbl val="0"/>
      </c:catAx>
      <c:valAx>
        <c:axId val="786900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CT Index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892168"/>
        <c:crosses val="autoZero"/>
        <c:crossBetween val="between"/>
      </c:valAx>
      <c:spPr>
        <a:noFill/>
        <a:ln>
          <a:solidFill>
            <a:sysClr val="windowText" lastClr="000000">
              <a:lumMod val="25000"/>
              <a:lumOff val="75000"/>
            </a:sys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1B824-3092-4093-8F6C-A0998C217EC6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A2BC1-B724-49CC-94FD-03287AD5B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76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265B9-C8E3-4D2D-B52C-54B264F93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75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F825D-EE07-4ECD-A2D7-E96833F39EAF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3E961-4F36-46C6-AFFC-8307BE05E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F825D-EE07-4ECD-A2D7-E96833F39EAF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3E961-4F36-46C6-AFFC-8307BE05E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19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lowchart: Manual Input 7">
            <a:extLst>
              <a:ext uri="{FF2B5EF4-FFF2-40B4-BE49-F238E27FC236}">
                <a16:creationId xmlns:a16="http://schemas.microsoft.com/office/drawing/2014/main" id="{FA9F43A7-4FD6-2D48-B06F-D089749792BA}"/>
              </a:ext>
            </a:extLst>
          </p:cNvPr>
          <p:cNvSpPr>
            <a:spLocks/>
          </p:cNvSpPr>
          <p:nvPr userDrawn="1"/>
        </p:nvSpPr>
        <p:spPr>
          <a:xfrm rot="5400000" flipH="1" flipV="1">
            <a:off x="756969" y="-59153"/>
            <a:ext cx="914400" cy="18288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524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5247 h 10000"/>
              <a:gd name="connsiteX0" fmla="*/ 0 w 10000"/>
              <a:gd name="connsiteY0" fmla="*/ 4506 h 9259"/>
              <a:gd name="connsiteX1" fmla="*/ 10000 w 10000"/>
              <a:gd name="connsiteY1" fmla="*/ 0 h 9259"/>
              <a:gd name="connsiteX2" fmla="*/ 10000 w 10000"/>
              <a:gd name="connsiteY2" fmla="*/ 9259 h 9259"/>
              <a:gd name="connsiteX3" fmla="*/ 0 w 10000"/>
              <a:gd name="connsiteY3" fmla="*/ 9259 h 9259"/>
              <a:gd name="connsiteX4" fmla="*/ 0 w 10000"/>
              <a:gd name="connsiteY4" fmla="*/ 4506 h 9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9259">
                <a:moveTo>
                  <a:pt x="0" y="4506"/>
                </a:moveTo>
                <a:lnTo>
                  <a:pt x="10000" y="0"/>
                </a:lnTo>
                <a:lnTo>
                  <a:pt x="10000" y="9259"/>
                </a:lnTo>
                <a:lnTo>
                  <a:pt x="0" y="9259"/>
                </a:lnTo>
                <a:lnTo>
                  <a:pt x="0" y="450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1369031-9413-7641-BCC7-435F3F5638B7}"/>
              </a:ext>
            </a:extLst>
          </p:cNvPr>
          <p:cNvCxnSpPr>
            <a:cxnSpLocks/>
          </p:cNvCxnSpPr>
          <p:nvPr userDrawn="1"/>
        </p:nvCxnSpPr>
        <p:spPr>
          <a:xfrm>
            <a:off x="1407621" y="161895"/>
            <a:ext cx="847722" cy="8159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itle 60">
            <a:extLst>
              <a:ext uri="{FF2B5EF4-FFF2-40B4-BE49-F238E27FC236}">
                <a16:creationId xmlns:a16="http://schemas.microsoft.com/office/drawing/2014/main" id="{F3CED97B-9110-D842-817A-064C1D064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5799" y="408321"/>
            <a:ext cx="9349482" cy="90002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98CCBB-5857-5649-94C5-4618F5DC14BA}"/>
              </a:ext>
            </a:extLst>
          </p:cNvPr>
          <p:cNvSpPr/>
          <p:nvPr userDrawn="1"/>
        </p:nvSpPr>
        <p:spPr>
          <a:xfrm>
            <a:off x="0" y="6122504"/>
            <a:ext cx="12192000" cy="4075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Slide Number Placeholder 38">
            <a:extLst>
              <a:ext uri="{FF2B5EF4-FFF2-40B4-BE49-F238E27FC236}">
                <a16:creationId xmlns:a16="http://schemas.microsoft.com/office/drawing/2014/main" id="{9EF38943-6EE4-3045-B9BF-94C46D0E2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2465" y="6136517"/>
            <a:ext cx="713271" cy="3651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fld id="{B4B9BCA1-DEDB-4768-B0C2-9E03C02986F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A04D32-663A-CD41-8382-486A34F89A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15" y="5797879"/>
            <a:ext cx="1841612" cy="917883"/>
          </a:xfrm>
          <a:prstGeom prst="rect">
            <a:avLst/>
          </a:prstGeom>
        </p:spPr>
      </p:pic>
      <p:sp>
        <p:nvSpPr>
          <p:cNvPr id="13" name="Text Placeholder 62">
            <a:extLst>
              <a:ext uri="{FF2B5EF4-FFF2-40B4-BE49-F238E27FC236}">
                <a16:creationId xmlns:a16="http://schemas.microsoft.com/office/drawing/2014/main" id="{9B29B893-7B06-7F4B-A955-A76C4CEE96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748342"/>
            <a:ext cx="10515600" cy="4016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  <a:lvl2pPr>
              <a:buClr>
                <a:schemeClr val="tx1">
                  <a:lumMod val="50000"/>
                  <a:lumOff val="50000"/>
                </a:schemeClr>
              </a:buClr>
              <a:defRPr sz="3200"/>
            </a:lvl2pPr>
            <a:lvl3pPr>
              <a:buClr>
                <a:schemeClr val="accent4"/>
              </a:buCl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56058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(Alternate)">
    <p:bg>
      <p:bgPr>
        <a:gradFill>
          <a:gsLst>
            <a:gs pos="64000">
              <a:srgbClr val="3B3D40"/>
            </a:gs>
            <a:gs pos="0">
              <a:schemeClr val="tx1">
                <a:lumMod val="65000"/>
                <a:lumOff val="35000"/>
              </a:schemeClr>
            </a:gs>
            <a:gs pos="97000">
              <a:srgbClr val="1C2026">
                <a:alpha val="97000"/>
              </a:srgb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C39F985-3DC6-BE4B-839D-81E7A1FC75EC}"/>
              </a:ext>
            </a:extLst>
          </p:cNvPr>
          <p:cNvSpPr txBox="1"/>
          <p:nvPr userDrawn="1"/>
        </p:nvSpPr>
        <p:spPr>
          <a:xfrm>
            <a:off x="431577" y="4800326"/>
            <a:ext cx="7504110" cy="70788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2019 </a:t>
            </a:r>
            <a:r>
              <a:rPr lang="en-US" sz="4000" dirty="0" smtClean="0">
                <a:solidFill>
                  <a:schemeClr val="bg1"/>
                </a:solidFill>
              </a:rPr>
              <a:t>NRRA Workshop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7969DA-3182-544F-9A89-29D57B51BB99}"/>
              </a:ext>
            </a:extLst>
          </p:cNvPr>
          <p:cNvCxnSpPr>
            <a:cxnSpLocks/>
          </p:cNvCxnSpPr>
          <p:nvPr userDrawn="1"/>
        </p:nvCxnSpPr>
        <p:spPr>
          <a:xfrm>
            <a:off x="0" y="5520912"/>
            <a:ext cx="12192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FD0B1C7-6B87-5040-8C4E-C22793F5F9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343" y="5713210"/>
            <a:ext cx="1885458" cy="9307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CD9E2B-A714-BA4C-906F-D6B667560C41}"/>
              </a:ext>
            </a:extLst>
          </p:cNvPr>
          <p:cNvSpPr/>
          <p:nvPr userDrawn="1"/>
        </p:nvSpPr>
        <p:spPr>
          <a:xfrm>
            <a:off x="-8546" y="2826379"/>
            <a:ext cx="9158068" cy="1665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E3B4F296-38C8-6C45-B741-AD93E548D31E}"/>
              </a:ext>
            </a:extLst>
          </p:cNvPr>
          <p:cNvSpPr>
            <a:spLocks/>
          </p:cNvSpPr>
          <p:nvPr userDrawn="1"/>
        </p:nvSpPr>
        <p:spPr>
          <a:xfrm rot="5400000" flipH="1" flipV="1">
            <a:off x="7832010" y="2164143"/>
            <a:ext cx="914400" cy="18288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524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5247 h 10000"/>
              <a:gd name="connsiteX0" fmla="*/ 0 w 10000"/>
              <a:gd name="connsiteY0" fmla="*/ 4506 h 9259"/>
              <a:gd name="connsiteX1" fmla="*/ 10000 w 10000"/>
              <a:gd name="connsiteY1" fmla="*/ 0 h 9259"/>
              <a:gd name="connsiteX2" fmla="*/ 10000 w 10000"/>
              <a:gd name="connsiteY2" fmla="*/ 9259 h 9259"/>
              <a:gd name="connsiteX3" fmla="*/ 0 w 10000"/>
              <a:gd name="connsiteY3" fmla="*/ 9259 h 9259"/>
              <a:gd name="connsiteX4" fmla="*/ 0 w 10000"/>
              <a:gd name="connsiteY4" fmla="*/ 4506 h 9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9259">
                <a:moveTo>
                  <a:pt x="0" y="4506"/>
                </a:moveTo>
                <a:lnTo>
                  <a:pt x="10000" y="0"/>
                </a:lnTo>
                <a:lnTo>
                  <a:pt x="10000" y="9259"/>
                </a:lnTo>
                <a:lnTo>
                  <a:pt x="0" y="9259"/>
                </a:lnTo>
                <a:lnTo>
                  <a:pt x="0" y="450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554B6F-9897-6D49-A32A-C554A4C0F2D2}"/>
              </a:ext>
            </a:extLst>
          </p:cNvPr>
          <p:cNvCxnSpPr>
            <a:cxnSpLocks/>
          </p:cNvCxnSpPr>
          <p:nvPr userDrawn="1"/>
        </p:nvCxnSpPr>
        <p:spPr>
          <a:xfrm>
            <a:off x="8482662" y="2385191"/>
            <a:ext cx="847722" cy="8159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385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gradFill>
          <a:gsLst>
            <a:gs pos="64000">
              <a:srgbClr val="3B3D40"/>
            </a:gs>
            <a:gs pos="0">
              <a:schemeClr val="tx1">
                <a:lumMod val="65000"/>
                <a:lumOff val="35000"/>
              </a:schemeClr>
            </a:gs>
            <a:gs pos="97000">
              <a:srgbClr val="1C2026">
                <a:alpha val="97000"/>
              </a:srgb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6EAB5E9-4C8F-1740-A2FC-82111D2A3867}"/>
              </a:ext>
            </a:extLst>
          </p:cNvPr>
          <p:cNvSpPr/>
          <p:nvPr userDrawn="1"/>
        </p:nvSpPr>
        <p:spPr>
          <a:xfrm>
            <a:off x="0" y="3144540"/>
            <a:ext cx="12192000" cy="1655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EE774B-AF19-0040-9F89-0ACCB120196F}"/>
              </a:ext>
            </a:extLst>
          </p:cNvPr>
          <p:cNvCxnSpPr/>
          <p:nvPr userDrawn="1"/>
        </p:nvCxnSpPr>
        <p:spPr>
          <a:xfrm>
            <a:off x="1144073" y="3972330"/>
            <a:ext cx="1752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579BEA-DC1C-1745-98FA-52E58783DAF4}"/>
              </a:ext>
            </a:extLst>
          </p:cNvPr>
          <p:cNvCxnSpPr/>
          <p:nvPr userDrawn="1"/>
        </p:nvCxnSpPr>
        <p:spPr>
          <a:xfrm>
            <a:off x="9289692" y="3972330"/>
            <a:ext cx="1752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41D21D4-A366-F647-8AB6-18D1BD78BF0D}"/>
              </a:ext>
            </a:extLst>
          </p:cNvPr>
          <p:cNvSpPr txBox="1"/>
          <p:nvPr userDrawn="1"/>
        </p:nvSpPr>
        <p:spPr>
          <a:xfrm>
            <a:off x="4324350" y="2157776"/>
            <a:ext cx="3543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436FD4-E0E6-B047-BE5A-277D8BB0A2A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14350"/>
            <a:ext cx="0" cy="10858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6895B73F-93AB-4743-81D3-41F8983C128C}"/>
              </a:ext>
            </a:extLst>
          </p:cNvPr>
          <p:cNvSpPr/>
          <p:nvPr userDrawn="1"/>
        </p:nvSpPr>
        <p:spPr>
          <a:xfrm>
            <a:off x="5848350" y="1597025"/>
            <a:ext cx="495300" cy="49530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3698F7-79D4-2143-8BA6-87BBD60BE787}"/>
              </a:ext>
            </a:extLst>
          </p:cNvPr>
          <p:cNvGrpSpPr/>
          <p:nvPr userDrawn="1"/>
        </p:nvGrpSpPr>
        <p:grpSpPr>
          <a:xfrm>
            <a:off x="6002482" y="1793875"/>
            <a:ext cx="187036" cy="104775"/>
            <a:chOff x="6473825" y="955675"/>
            <a:chExt cx="342900" cy="1397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9B7522B-65F1-4C45-BFC2-2C5D929526FD}"/>
                </a:ext>
              </a:extLst>
            </p:cNvPr>
            <p:cNvCxnSpPr/>
            <p:nvPr/>
          </p:nvCxnSpPr>
          <p:spPr>
            <a:xfrm>
              <a:off x="6473825" y="955675"/>
              <a:ext cx="171450" cy="1397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799D4DE-E95C-5747-B765-CEEA54F666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45275" y="955675"/>
              <a:ext cx="171450" cy="1397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A1A2044-30DA-F148-8065-8D70FBD85FDA}"/>
              </a:ext>
            </a:extLst>
          </p:cNvPr>
          <p:cNvSpPr txBox="1"/>
          <p:nvPr userDrawn="1"/>
        </p:nvSpPr>
        <p:spPr>
          <a:xfrm>
            <a:off x="431577" y="5520912"/>
            <a:ext cx="7504110" cy="70788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2019 </a:t>
            </a:r>
            <a:r>
              <a:rPr lang="en-US" sz="4000" dirty="0" smtClean="0">
                <a:solidFill>
                  <a:schemeClr val="bg1"/>
                </a:solidFill>
              </a:rPr>
              <a:t>NRRA Workshop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C47947E-D383-2F45-8598-B4BB0646F954}"/>
              </a:ext>
            </a:extLst>
          </p:cNvPr>
          <p:cNvCxnSpPr>
            <a:cxnSpLocks/>
          </p:cNvCxnSpPr>
          <p:nvPr userDrawn="1"/>
        </p:nvCxnSpPr>
        <p:spPr>
          <a:xfrm>
            <a:off x="0" y="5520912"/>
            <a:ext cx="12192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7363F470-4803-104D-B4D5-CC5D2870C8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343" y="5713210"/>
            <a:ext cx="1885458" cy="9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8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48752" y="365126"/>
            <a:ext cx="9005047" cy="947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72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599" y="612849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3E961-4F36-46C6-AFFC-8307BE05E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5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60" r:id="rId3"/>
    <p:sldLayoutId id="2147483661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hyperlink" Target="http://www.google.com/url?sa=i&amp;rct=j&amp;q=&amp;esrc=s&amp;frm=1&amp;source=images&amp;cd=&amp;cad=rja&amp;docid=-CxKJVg0u3RQSM&amp;tbnid=e6OUWNHJfT5CDM:&amp;ved=&amp;url=http://www.newchemistry.ru/printletter.php?n_id%3D7622&amp;ei=8bVgUbXCF8mK2QXeqYGADA&amp;psig=AFQjCNGG8vczHSIM_WL2zmftX-kZN6ivfQ&amp;ust=1365378929663652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openxmlformats.org/officeDocument/2006/relationships/image" Target="../media/image3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image" Target="../media/image16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19" Type="http://schemas.openxmlformats.org/officeDocument/2006/relationships/image" Target="../media/image33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6C1041-DEDB-3142-8F6B-2840DE928673}"/>
              </a:ext>
            </a:extLst>
          </p:cNvPr>
          <p:cNvSpPr txBox="1"/>
          <p:nvPr/>
        </p:nvSpPr>
        <p:spPr>
          <a:xfrm>
            <a:off x="431576" y="3907398"/>
            <a:ext cx="7362595" cy="584775"/>
          </a:xfrm>
          <a:prstGeom prst="rect">
            <a:avLst/>
          </a:prstGeom>
          <a:noFill/>
        </p:spPr>
        <p:txBody>
          <a:bodyPr wrap="square" lIns="0" tIns="0" rIns="0" bIns="91440" rtlCol="0">
            <a:spAutoFit/>
          </a:bodyPr>
          <a:lstStyle/>
          <a:p>
            <a:pPr marL="9525" indent="0">
              <a:tabLst/>
            </a:pPr>
            <a:r>
              <a:rPr lang="en-US" sz="3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Calibri" panose="020F0502020204030204" pitchFamily="34" charset="0"/>
              </a:rPr>
              <a:t>Randy </a:t>
            </a:r>
            <a:r>
              <a:rPr lang="en-US" sz="32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Calibri" panose="020F0502020204030204" pitchFamily="34" charset="0"/>
              </a:rPr>
              <a:t>West, Director &amp; Research Professor</a:t>
            </a:r>
            <a:endParaRPr lang="en-US" sz="3200" b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egoe UI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D70532-373B-F244-8E88-9D4D1B81AE54}"/>
              </a:ext>
            </a:extLst>
          </p:cNvPr>
          <p:cNvSpPr txBox="1"/>
          <p:nvPr/>
        </p:nvSpPr>
        <p:spPr>
          <a:xfrm>
            <a:off x="431576" y="3022894"/>
            <a:ext cx="7730647" cy="754053"/>
          </a:xfrm>
          <a:prstGeom prst="rect">
            <a:avLst/>
          </a:prstGeom>
          <a:noFill/>
        </p:spPr>
        <p:txBody>
          <a:bodyPr wrap="square" lIns="0" tIns="91440" rIns="0" rtlCol="0">
            <a:spAutoFit/>
          </a:bodyPr>
          <a:lstStyle/>
          <a:p>
            <a:pPr marL="9525" indent="0" algn="l">
              <a:tabLst/>
            </a:pP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IDEAL Cracking Test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7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Conducting the IDEAL CT Test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38201" y="1652649"/>
            <a:ext cx="6668385" cy="4016353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</a:rPr>
              <a:t>Test Setup</a:t>
            </a:r>
          </a:p>
          <a:p>
            <a:pPr lvl="1"/>
            <a:r>
              <a:rPr lang="en-US" sz="2000" dirty="0">
                <a:latin typeface="+mj-lt"/>
              </a:rPr>
              <a:t>Specimen centered in the fixture and making uniform contact on the support</a:t>
            </a:r>
          </a:p>
          <a:p>
            <a:r>
              <a:rPr lang="en-US" sz="2400" dirty="0">
                <a:latin typeface="+mj-lt"/>
              </a:rPr>
              <a:t>Contact Load</a:t>
            </a:r>
          </a:p>
          <a:p>
            <a:pPr lvl="1"/>
            <a:r>
              <a:rPr lang="en-US" sz="2000" dirty="0">
                <a:latin typeface="+mj-lt"/>
              </a:rPr>
              <a:t>100 ± 10 N in Load Line Displacement (LLD) Control</a:t>
            </a:r>
          </a:p>
          <a:p>
            <a:r>
              <a:rPr lang="en-US" sz="2400" dirty="0">
                <a:latin typeface="+mj-lt"/>
              </a:rPr>
              <a:t>Load Rate</a:t>
            </a:r>
          </a:p>
          <a:p>
            <a:pPr lvl="1"/>
            <a:r>
              <a:rPr lang="en-US" sz="2000" dirty="0">
                <a:latin typeface="+mj-lt"/>
              </a:rPr>
              <a:t>50 ± 2.0 mm/min in LLD Control</a:t>
            </a:r>
          </a:p>
          <a:p>
            <a:r>
              <a:rPr lang="en-US" sz="2400" dirty="0">
                <a:latin typeface="+mj-lt"/>
              </a:rPr>
              <a:t>Test Duration</a:t>
            </a:r>
          </a:p>
          <a:p>
            <a:pPr lvl="1"/>
            <a:r>
              <a:rPr lang="en-US" sz="2000" dirty="0">
                <a:latin typeface="+mj-lt"/>
              </a:rPr>
              <a:t>Typically less than 10 seconds</a:t>
            </a:r>
          </a:p>
          <a:p>
            <a:pPr lvl="1"/>
            <a:r>
              <a:rPr lang="en-US" sz="2000" dirty="0">
                <a:latin typeface="+mj-lt"/>
              </a:rPr>
              <a:t>Test </a:t>
            </a:r>
            <a:r>
              <a:rPr lang="en-US" sz="2000" dirty="0" smtClean="0">
                <a:latin typeface="+mj-lt"/>
              </a:rPr>
              <a:t>stops </a:t>
            </a:r>
            <a:r>
              <a:rPr lang="en-US" sz="2000" dirty="0">
                <a:latin typeface="+mj-lt"/>
              </a:rPr>
              <a:t>when load drops below 100 </a:t>
            </a:r>
            <a:r>
              <a:rPr lang="en-US" sz="2000" dirty="0" smtClean="0">
                <a:latin typeface="+mj-lt"/>
              </a:rPr>
              <a:t>N</a:t>
            </a:r>
            <a:endParaRPr lang="en-US" sz="2000" dirty="0">
              <a:latin typeface="+mj-lt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2"/>
          <a:stretch/>
        </p:blipFill>
        <p:spPr>
          <a:xfrm>
            <a:off x="8314660" y="1652649"/>
            <a:ext cx="2944218" cy="4026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3" t="5831" r="17365"/>
          <a:stretch/>
        </p:blipFill>
        <p:spPr>
          <a:xfrm rot="5400000">
            <a:off x="7633158" y="1632402"/>
            <a:ext cx="4021143" cy="406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Temperature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4670" y="1748342"/>
            <a:ext cx="10939131" cy="4016353"/>
          </a:xfrm>
        </p:spPr>
        <p:txBody>
          <a:bodyPr/>
          <a:lstStyle/>
          <a:p>
            <a:pPr lvl="1"/>
            <a:r>
              <a:rPr lang="en-US" dirty="0">
                <a:latin typeface="+mj-lt"/>
              </a:rPr>
              <a:t>Intermediate performance grade temperature (PG IT) ± 0.5°C</a:t>
            </a:r>
          </a:p>
          <a:p>
            <a:pPr lvl="1"/>
            <a:r>
              <a:rPr lang="en-US" dirty="0">
                <a:latin typeface="+mj-lt"/>
              </a:rPr>
              <a:t>PG IT = (PG HT + PG LT)/2 + 4</a:t>
            </a:r>
          </a:p>
          <a:p>
            <a:pPr lvl="1"/>
            <a:r>
              <a:rPr lang="en-US" dirty="0">
                <a:latin typeface="+mj-lt"/>
              </a:rPr>
              <a:t>If PG IT &gt; 25°C, use 25°C</a:t>
            </a:r>
          </a:p>
          <a:p>
            <a:pPr lvl="1"/>
            <a:r>
              <a:rPr lang="en-US" dirty="0">
                <a:latin typeface="+mj-lt"/>
              </a:rPr>
              <a:t>Examples </a:t>
            </a:r>
          </a:p>
          <a:p>
            <a:pPr lvl="2"/>
            <a:r>
              <a:rPr lang="en-US" sz="2400" dirty="0">
                <a:latin typeface="+mj-lt"/>
              </a:rPr>
              <a:t>For a project requiring performance grade (climatic temperature) of 64-28, PG IT = 22, use 22°C</a:t>
            </a:r>
          </a:p>
          <a:p>
            <a:pPr lvl="2"/>
            <a:r>
              <a:rPr lang="en-US" sz="2400" dirty="0">
                <a:latin typeface="+mj-lt"/>
              </a:rPr>
              <a:t>For a project requiring performance grade (climatic temperature) of 70-22, PG IT = 28, but use 25°C 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76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IDEAL-CT Output</a:t>
            </a:r>
            <a:endParaRPr lang="en-US" dirty="0"/>
          </a:p>
        </p:txBody>
      </p:sp>
      <p:pic>
        <p:nvPicPr>
          <p:cNvPr id="4" name="Content Placeholder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27122B24-77EC-418D-892D-56A9E440E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6" y="1626782"/>
            <a:ext cx="11812912" cy="3891515"/>
          </a:xfrm>
          <a:prstGeom prst="rect">
            <a:avLst/>
          </a:prstGeom>
          <a:solidFill>
            <a:schemeClr val="bg1">
              <a:alpha val="39000"/>
            </a:schemeClr>
          </a:solidFill>
        </p:spPr>
      </p:pic>
      <p:sp>
        <p:nvSpPr>
          <p:cNvPr id="5" name="Freeform 4"/>
          <p:cNvSpPr/>
          <p:nvPr/>
        </p:nvSpPr>
        <p:spPr>
          <a:xfrm>
            <a:off x="360484" y="2147777"/>
            <a:ext cx="9347042" cy="2955851"/>
          </a:xfrm>
          <a:custGeom>
            <a:avLst/>
            <a:gdLst>
              <a:gd name="connsiteX0" fmla="*/ 0 w 6602819"/>
              <a:gd name="connsiteY0" fmla="*/ 2658139 h 2658139"/>
              <a:gd name="connsiteX1" fmla="*/ 95693 w 6602819"/>
              <a:gd name="connsiteY1" fmla="*/ 2488018 h 2658139"/>
              <a:gd name="connsiteX2" fmla="*/ 159488 w 6602819"/>
              <a:gd name="connsiteY2" fmla="*/ 2254102 h 2658139"/>
              <a:gd name="connsiteX3" fmla="*/ 297712 w 6602819"/>
              <a:gd name="connsiteY3" fmla="*/ 1775637 h 2658139"/>
              <a:gd name="connsiteX4" fmla="*/ 499730 w 6602819"/>
              <a:gd name="connsiteY4" fmla="*/ 1201479 h 2658139"/>
              <a:gd name="connsiteX5" fmla="*/ 776177 w 6602819"/>
              <a:gd name="connsiteY5" fmla="*/ 712381 h 2658139"/>
              <a:gd name="connsiteX6" fmla="*/ 1073888 w 6602819"/>
              <a:gd name="connsiteY6" fmla="*/ 404037 h 2658139"/>
              <a:gd name="connsiteX7" fmla="*/ 1456660 w 6602819"/>
              <a:gd name="connsiteY7" fmla="*/ 138223 h 2658139"/>
              <a:gd name="connsiteX8" fmla="*/ 1733107 w 6602819"/>
              <a:gd name="connsiteY8" fmla="*/ 31897 h 2658139"/>
              <a:gd name="connsiteX9" fmla="*/ 1913860 w 6602819"/>
              <a:gd name="connsiteY9" fmla="*/ 0 h 2658139"/>
              <a:gd name="connsiteX10" fmla="*/ 2200940 w 6602819"/>
              <a:gd name="connsiteY10" fmla="*/ 42530 h 2658139"/>
              <a:gd name="connsiteX11" fmla="*/ 2381693 w 6602819"/>
              <a:gd name="connsiteY11" fmla="*/ 63795 h 2658139"/>
              <a:gd name="connsiteX12" fmla="*/ 2743200 w 6602819"/>
              <a:gd name="connsiteY12" fmla="*/ 233916 h 2658139"/>
              <a:gd name="connsiteX13" fmla="*/ 2913321 w 6602819"/>
              <a:gd name="connsiteY13" fmla="*/ 393404 h 2658139"/>
              <a:gd name="connsiteX14" fmla="*/ 3189767 w 6602819"/>
              <a:gd name="connsiteY14" fmla="*/ 669851 h 2658139"/>
              <a:gd name="connsiteX15" fmla="*/ 3455581 w 6602819"/>
              <a:gd name="connsiteY15" fmla="*/ 882502 h 2658139"/>
              <a:gd name="connsiteX16" fmla="*/ 3774558 w 6602819"/>
              <a:gd name="connsiteY16" fmla="*/ 1105786 h 2658139"/>
              <a:gd name="connsiteX17" fmla="*/ 4072270 w 6602819"/>
              <a:gd name="connsiteY17" fmla="*/ 1329069 h 2658139"/>
              <a:gd name="connsiteX18" fmla="*/ 4380614 w 6602819"/>
              <a:gd name="connsiteY18" fmla="*/ 1520455 h 2658139"/>
              <a:gd name="connsiteX19" fmla="*/ 4763386 w 6602819"/>
              <a:gd name="connsiteY19" fmla="*/ 1722474 h 2658139"/>
              <a:gd name="connsiteX20" fmla="*/ 5326912 w 6602819"/>
              <a:gd name="connsiteY20" fmla="*/ 1998921 h 2658139"/>
              <a:gd name="connsiteX21" fmla="*/ 6028660 w 6602819"/>
              <a:gd name="connsiteY21" fmla="*/ 2243469 h 2658139"/>
              <a:gd name="connsiteX22" fmla="*/ 6602819 w 6602819"/>
              <a:gd name="connsiteY22" fmla="*/ 2392325 h 2658139"/>
              <a:gd name="connsiteX23" fmla="*/ 6602819 w 6602819"/>
              <a:gd name="connsiteY23" fmla="*/ 2604976 h 2658139"/>
              <a:gd name="connsiteX24" fmla="*/ 21265 w 6602819"/>
              <a:gd name="connsiteY24" fmla="*/ 2604976 h 2658139"/>
              <a:gd name="connsiteX25" fmla="*/ 21265 w 6602819"/>
              <a:gd name="connsiteY25" fmla="*/ 2604976 h 2658139"/>
              <a:gd name="connsiteX0" fmla="*/ 484318 w 7087137"/>
              <a:gd name="connsiteY0" fmla="*/ 2658139 h 2658139"/>
              <a:gd name="connsiteX1" fmla="*/ 580011 w 7087137"/>
              <a:gd name="connsiteY1" fmla="*/ 2488018 h 2658139"/>
              <a:gd name="connsiteX2" fmla="*/ 643806 w 7087137"/>
              <a:gd name="connsiteY2" fmla="*/ 2254102 h 2658139"/>
              <a:gd name="connsiteX3" fmla="*/ 782030 w 7087137"/>
              <a:gd name="connsiteY3" fmla="*/ 1775637 h 2658139"/>
              <a:gd name="connsiteX4" fmla="*/ 984048 w 7087137"/>
              <a:gd name="connsiteY4" fmla="*/ 1201479 h 2658139"/>
              <a:gd name="connsiteX5" fmla="*/ 1260495 w 7087137"/>
              <a:gd name="connsiteY5" fmla="*/ 712381 h 2658139"/>
              <a:gd name="connsiteX6" fmla="*/ 1558206 w 7087137"/>
              <a:gd name="connsiteY6" fmla="*/ 404037 h 2658139"/>
              <a:gd name="connsiteX7" fmla="*/ 1940978 w 7087137"/>
              <a:gd name="connsiteY7" fmla="*/ 138223 h 2658139"/>
              <a:gd name="connsiteX8" fmla="*/ 2217425 w 7087137"/>
              <a:gd name="connsiteY8" fmla="*/ 31897 h 2658139"/>
              <a:gd name="connsiteX9" fmla="*/ 2398178 w 7087137"/>
              <a:gd name="connsiteY9" fmla="*/ 0 h 2658139"/>
              <a:gd name="connsiteX10" fmla="*/ 2685258 w 7087137"/>
              <a:gd name="connsiteY10" fmla="*/ 42530 h 2658139"/>
              <a:gd name="connsiteX11" fmla="*/ 2866011 w 7087137"/>
              <a:gd name="connsiteY11" fmla="*/ 63795 h 2658139"/>
              <a:gd name="connsiteX12" fmla="*/ 3227518 w 7087137"/>
              <a:gd name="connsiteY12" fmla="*/ 233916 h 2658139"/>
              <a:gd name="connsiteX13" fmla="*/ 3397639 w 7087137"/>
              <a:gd name="connsiteY13" fmla="*/ 393404 h 2658139"/>
              <a:gd name="connsiteX14" fmla="*/ 3674085 w 7087137"/>
              <a:gd name="connsiteY14" fmla="*/ 669851 h 2658139"/>
              <a:gd name="connsiteX15" fmla="*/ 3939899 w 7087137"/>
              <a:gd name="connsiteY15" fmla="*/ 882502 h 2658139"/>
              <a:gd name="connsiteX16" fmla="*/ 4258876 w 7087137"/>
              <a:gd name="connsiteY16" fmla="*/ 1105786 h 2658139"/>
              <a:gd name="connsiteX17" fmla="*/ 4556588 w 7087137"/>
              <a:gd name="connsiteY17" fmla="*/ 1329069 h 2658139"/>
              <a:gd name="connsiteX18" fmla="*/ 4864932 w 7087137"/>
              <a:gd name="connsiteY18" fmla="*/ 1520455 h 2658139"/>
              <a:gd name="connsiteX19" fmla="*/ 5247704 w 7087137"/>
              <a:gd name="connsiteY19" fmla="*/ 1722474 h 2658139"/>
              <a:gd name="connsiteX20" fmla="*/ 5811230 w 7087137"/>
              <a:gd name="connsiteY20" fmla="*/ 1998921 h 2658139"/>
              <a:gd name="connsiteX21" fmla="*/ 6512978 w 7087137"/>
              <a:gd name="connsiteY21" fmla="*/ 2243469 h 2658139"/>
              <a:gd name="connsiteX22" fmla="*/ 7087137 w 7087137"/>
              <a:gd name="connsiteY22" fmla="*/ 2392325 h 2658139"/>
              <a:gd name="connsiteX23" fmla="*/ 7087137 w 7087137"/>
              <a:gd name="connsiteY23" fmla="*/ 2604976 h 2658139"/>
              <a:gd name="connsiteX24" fmla="*/ 505583 w 7087137"/>
              <a:gd name="connsiteY24" fmla="*/ 2604976 h 2658139"/>
              <a:gd name="connsiteX25" fmla="*/ 437312 w 7087137"/>
              <a:gd name="connsiteY25" fmla="*/ 2595583 h 2658139"/>
              <a:gd name="connsiteX0" fmla="*/ 484318 w 7087137"/>
              <a:gd name="connsiteY0" fmla="*/ 2658139 h 2658139"/>
              <a:gd name="connsiteX1" fmla="*/ 540998 w 7087137"/>
              <a:gd name="connsiteY1" fmla="*/ 2488018 h 2658139"/>
              <a:gd name="connsiteX2" fmla="*/ 643806 w 7087137"/>
              <a:gd name="connsiteY2" fmla="*/ 2254102 h 2658139"/>
              <a:gd name="connsiteX3" fmla="*/ 782030 w 7087137"/>
              <a:gd name="connsiteY3" fmla="*/ 1775637 h 2658139"/>
              <a:gd name="connsiteX4" fmla="*/ 984048 w 7087137"/>
              <a:gd name="connsiteY4" fmla="*/ 1201479 h 2658139"/>
              <a:gd name="connsiteX5" fmla="*/ 1260495 w 7087137"/>
              <a:gd name="connsiteY5" fmla="*/ 712381 h 2658139"/>
              <a:gd name="connsiteX6" fmla="*/ 1558206 w 7087137"/>
              <a:gd name="connsiteY6" fmla="*/ 404037 h 2658139"/>
              <a:gd name="connsiteX7" fmla="*/ 1940978 w 7087137"/>
              <a:gd name="connsiteY7" fmla="*/ 138223 h 2658139"/>
              <a:gd name="connsiteX8" fmla="*/ 2217425 w 7087137"/>
              <a:gd name="connsiteY8" fmla="*/ 31897 h 2658139"/>
              <a:gd name="connsiteX9" fmla="*/ 2398178 w 7087137"/>
              <a:gd name="connsiteY9" fmla="*/ 0 h 2658139"/>
              <a:gd name="connsiteX10" fmla="*/ 2685258 w 7087137"/>
              <a:gd name="connsiteY10" fmla="*/ 42530 h 2658139"/>
              <a:gd name="connsiteX11" fmla="*/ 2866011 w 7087137"/>
              <a:gd name="connsiteY11" fmla="*/ 63795 h 2658139"/>
              <a:gd name="connsiteX12" fmla="*/ 3227518 w 7087137"/>
              <a:gd name="connsiteY12" fmla="*/ 233916 h 2658139"/>
              <a:gd name="connsiteX13" fmla="*/ 3397639 w 7087137"/>
              <a:gd name="connsiteY13" fmla="*/ 393404 h 2658139"/>
              <a:gd name="connsiteX14" fmla="*/ 3674085 w 7087137"/>
              <a:gd name="connsiteY14" fmla="*/ 669851 h 2658139"/>
              <a:gd name="connsiteX15" fmla="*/ 3939899 w 7087137"/>
              <a:gd name="connsiteY15" fmla="*/ 882502 h 2658139"/>
              <a:gd name="connsiteX16" fmla="*/ 4258876 w 7087137"/>
              <a:gd name="connsiteY16" fmla="*/ 1105786 h 2658139"/>
              <a:gd name="connsiteX17" fmla="*/ 4556588 w 7087137"/>
              <a:gd name="connsiteY17" fmla="*/ 1329069 h 2658139"/>
              <a:gd name="connsiteX18" fmla="*/ 4864932 w 7087137"/>
              <a:gd name="connsiteY18" fmla="*/ 1520455 h 2658139"/>
              <a:gd name="connsiteX19" fmla="*/ 5247704 w 7087137"/>
              <a:gd name="connsiteY19" fmla="*/ 1722474 h 2658139"/>
              <a:gd name="connsiteX20" fmla="*/ 5811230 w 7087137"/>
              <a:gd name="connsiteY20" fmla="*/ 1998921 h 2658139"/>
              <a:gd name="connsiteX21" fmla="*/ 6512978 w 7087137"/>
              <a:gd name="connsiteY21" fmla="*/ 2243469 h 2658139"/>
              <a:gd name="connsiteX22" fmla="*/ 7087137 w 7087137"/>
              <a:gd name="connsiteY22" fmla="*/ 2392325 h 2658139"/>
              <a:gd name="connsiteX23" fmla="*/ 7087137 w 7087137"/>
              <a:gd name="connsiteY23" fmla="*/ 2604976 h 2658139"/>
              <a:gd name="connsiteX24" fmla="*/ 505583 w 7087137"/>
              <a:gd name="connsiteY24" fmla="*/ 2604976 h 2658139"/>
              <a:gd name="connsiteX25" fmla="*/ 437312 w 7087137"/>
              <a:gd name="connsiteY25" fmla="*/ 2595583 h 2658139"/>
              <a:gd name="connsiteX0" fmla="*/ 484318 w 7087137"/>
              <a:gd name="connsiteY0" fmla="*/ 2658139 h 2658139"/>
              <a:gd name="connsiteX1" fmla="*/ 540998 w 7087137"/>
              <a:gd name="connsiteY1" fmla="*/ 2488018 h 2658139"/>
              <a:gd name="connsiteX2" fmla="*/ 643806 w 7087137"/>
              <a:gd name="connsiteY2" fmla="*/ 2254102 h 2658139"/>
              <a:gd name="connsiteX3" fmla="*/ 782030 w 7087137"/>
              <a:gd name="connsiteY3" fmla="*/ 1775637 h 2658139"/>
              <a:gd name="connsiteX4" fmla="*/ 984048 w 7087137"/>
              <a:gd name="connsiteY4" fmla="*/ 1201479 h 2658139"/>
              <a:gd name="connsiteX5" fmla="*/ 1260495 w 7087137"/>
              <a:gd name="connsiteY5" fmla="*/ 712381 h 2658139"/>
              <a:gd name="connsiteX6" fmla="*/ 1558206 w 7087137"/>
              <a:gd name="connsiteY6" fmla="*/ 404037 h 2658139"/>
              <a:gd name="connsiteX7" fmla="*/ 1940978 w 7087137"/>
              <a:gd name="connsiteY7" fmla="*/ 138223 h 2658139"/>
              <a:gd name="connsiteX8" fmla="*/ 2227179 w 7087137"/>
              <a:gd name="connsiteY8" fmla="*/ 88253 h 2658139"/>
              <a:gd name="connsiteX9" fmla="*/ 2398178 w 7087137"/>
              <a:gd name="connsiteY9" fmla="*/ 0 h 2658139"/>
              <a:gd name="connsiteX10" fmla="*/ 2685258 w 7087137"/>
              <a:gd name="connsiteY10" fmla="*/ 42530 h 2658139"/>
              <a:gd name="connsiteX11" fmla="*/ 2866011 w 7087137"/>
              <a:gd name="connsiteY11" fmla="*/ 63795 h 2658139"/>
              <a:gd name="connsiteX12" fmla="*/ 3227518 w 7087137"/>
              <a:gd name="connsiteY12" fmla="*/ 233916 h 2658139"/>
              <a:gd name="connsiteX13" fmla="*/ 3397639 w 7087137"/>
              <a:gd name="connsiteY13" fmla="*/ 393404 h 2658139"/>
              <a:gd name="connsiteX14" fmla="*/ 3674085 w 7087137"/>
              <a:gd name="connsiteY14" fmla="*/ 669851 h 2658139"/>
              <a:gd name="connsiteX15" fmla="*/ 3939899 w 7087137"/>
              <a:gd name="connsiteY15" fmla="*/ 882502 h 2658139"/>
              <a:gd name="connsiteX16" fmla="*/ 4258876 w 7087137"/>
              <a:gd name="connsiteY16" fmla="*/ 1105786 h 2658139"/>
              <a:gd name="connsiteX17" fmla="*/ 4556588 w 7087137"/>
              <a:gd name="connsiteY17" fmla="*/ 1329069 h 2658139"/>
              <a:gd name="connsiteX18" fmla="*/ 4864932 w 7087137"/>
              <a:gd name="connsiteY18" fmla="*/ 1520455 h 2658139"/>
              <a:gd name="connsiteX19" fmla="*/ 5247704 w 7087137"/>
              <a:gd name="connsiteY19" fmla="*/ 1722474 h 2658139"/>
              <a:gd name="connsiteX20" fmla="*/ 5811230 w 7087137"/>
              <a:gd name="connsiteY20" fmla="*/ 1998921 h 2658139"/>
              <a:gd name="connsiteX21" fmla="*/ 6512978 w 7087137"/>
              <a:gd name="connsiteY21" fmla="*/ 2243469 h 2658139"/>
              <a:gd name="connsiteX22" fmla="*/ 7087137 w 7087137"/>
              <a:gd name="connsiteY22" fmla="*/ 2392325 h 2658139"/>
              <a:gd name="connsiteX23" fmla="*/ 7087137 w 7087137"/>
              <a:gd name="connsiteY23" fmla="*/ 2604976 h 2658139"/>
              <a:gd name="connsiteX24" fmla="*/ 505583 w 7087137"/>
              <a:gd name="connsiteY24" fmla="*/ 2604976 h 2658139"/>
              <a:gd name="connsiteX25" fmla="*/ 437312 w 7087137"/>
              <a:gd name="connsiteY25" fmla="*/ 2595583 h 2658139"/>
              <a:gd name="connsiteX0" fmla="*/ 484318 w 7087137"/>
              <a:gd name="connsiteY0" fmla="*/ 2615609 h 2615609"/>
              <a:gd name="connsiteX1" fmla="*/ 540998 w 7087137"/>
              <a:gd name="connsiteY1" fmla="*/ 2445488 h 2615609"/>
              <a:gd name="connsiteX2" fmla="*/ 643806 w 7087137"/>
              <a:gd name="connsiteY2" fmla="*/ 2211572 h 2615609"/>
              <a:gd name="connsiteX3" fmla="*/ 782030 w 7087137"/>
              <a:gd name="connsiteY3" fmla="*/ 1733107 h 2615609"/>
              <a:gd name="connsiteX4" fmla="*/ 984048 w 7087137"/>
              <a:gd name="connsiteY4" fmla="*/ 1158949 h 2615609"/>
              <a:gd name="connsiteX5" fmla="*/ 1260495 w 7087137"/>
              <a:gd name="connsiteY5" fmla="*/ 669851 h 2615609"/>
              <a:gd name="connsiteX6" fmla="*/ 1558206 w 7087137"/>
              <a:gd name="connsiteY6" fmla="*/ 361507 h 2615609"/>
              <a:gd name="connsiteX7" fmla="*/ 1940978 w 7087137"/>
              <a:gd name="connsiteY7" fmla="*/ 95693 h 2615609"/>
              <a:gd name="connsiteX8" fmla="*/ 2227179 w 7087137"/>
              <a:gd name="connsiteY8" fmla="*/ 45723 h 2615609"/>
              <a:gd name="connsiteX9" fmla="*/ 2407932 w 7087137"/>
              <a:gd name="connsiteY9" fmla="*/ 4434 h 2615609"/>
              <a:gd name="connsiteX10" fmla="*/ 2685258 w 7087137"/>
              <a:gd name="connsiteY10" fmla="*/ 0 h 2615609"/>
              <a:gd name="connsiteX11" fmla="*/ 2866011 w 7087137"/>
              <a:gd name="connsiteY11" fmla="*/ 21265 h 2615609"/>
              <a:gd name="connsiteX12" fmla="*/ 3227518 w 7087137"/>
              <a:gd name="connsiteY12" fmla="*/ 191386 h 2615609"/>
              <a:gd name="connsiteX13" fmla="*/ 3397639 w 7087137"/>
              <a:gd name="connsiteY13" fmla="*/ 350874 h 2615609"/>
              <a:gd name="connsiteX14" fmla="*/ 3674085 w 7087137"/>
              <a:gd name="connsiteY14" fmla="*/ 627321 h 2615609"/>
              <a:gd name="connsiteX15" fmla="*/ 3939899 w 7087137"/>
              <a:gd name="connsiteY15" fmla="*/ 839972 h 2615609"/>
              <a:gd name="connsiteX16" fmla="*/ 4258876 w 7087137"/>
              <a:gd name="connsiteY16" fmla="*/ 1063256 h 2615609"/>
              <a:gd name="connsiteX17" fmla="*/ 4556588 w 7087137"/>
              <a:gd name="connsiteY17" fmla="*/ 1286539 h 2615609"/>
              <a:gd name="connsiteX18" fmla="*/ 4864932 w 7087137"/>
              <a:gd name="connsiteY18" fmla="*/ 1477925 h 2615609"/>
              <a:gd name="connsiteX19" fmla="*/ 5247704 w 7087137"/>
              <a:gd name="connsiteY19" fmla="*/ 1679944 h 2615609"/>
              <a:gd name="connsiteX20" fmla="*/ 5811230 w 7087137"/>
              <a:gd name="connsiteY20" fmla="*/ 1956391 h 2615609"/>
              <a:gd name="connsiteX21" fmla="*/ 6512978 w 7087137"/>
              <a:gd name="connsiteY21" fmla="*/ 2200939 h 2615609"/>
              <a:gd name="connsiteX22" fmla="*/ 7087137 w 7087137"/>
              <a:gd name="connsiteY22" fmla="*/ 2349795 h 2615609"/>
              <a:gd name="connsiteX23" fmla="*/ 7087137 w 7087137"/>
              <a:gd name="connsiteY23" fmla="*/ 2562446 h 2615609"/>
              <a:gd name="connsiteX24" fmla="*/ 505583 w 7087137"/>
              <a:gd name="connsiteY24" fmla="*/ 2562446 h 2615609"/>
              <a:gd name="connsiteX25" fmla="*/ 437312 w 7087137"/>
              <a:gd name="connsiteY25" fmla="*/ 2553053 h 2615609"/>
              <a:gd name="connsiteX0" fmla="*/ 484318 w 7087137"/>
              <a:gd name="connsiteY0" fmla="*/ 2615609 h 2615609"/>
              <a:gd name="connsiteX1" fmla="*/ 540998 w 7087137"/>
              <a:gd name="connsiteY1" fmla="*/ 2445488 h 2615609"/>
              <a:gd name="connsiteX2" fmla="*/ 643806 w 7087137"/>
              <a:gd name="connsiteY2" fmla="*/ 2211572 h 2615609"/>
              <a:gd name="connsiteX3" fmla="*/ 782030 w 7087137"/>
              <a:gd name="connsiteY3" fmla="*/ 1733107 h 2615609"/>
              <a:gd name="connsiteX4" fmla="*/ 984048 w 7087137"/>
              <a:gd name="connsiteY4" fmla="*/ 1158949 h 2615609"/>
              <a:gd name="connsiteX5" fmla="*/ 1260495 w 7087137"/>
              <a:gd name="connsiteY5" fmla="*/ 669851 h 2615609"/>
              <a:gd name="connsiteX6" fmla="*/ 1558206 w 7087137"/>
              <a:gd name="connsiteY6" fmla="*/ 361507 h 2615609"/>
              <a:gd name="connsiteX7" fmla="*/ 1940978 w 7087137"/>
              <a:gd name="connsiteY7" fmla="*/ 95693 h 2615609"/>
              <a:gd name="connsiteX8" fmla="*/ 2227179 w 7087137"/>
              <a:gd name="connsiteY8" fmla="*/ 45723 h 2615609"/>
              <a:gd name="connsiteX9" fmla="*/ 2407932 w 7087137"/>
              <a:gd name="connsiteY9" fmla="*/ 4434 h 2615609"/>
              <a:gd name="connsiteX10" fmla="*/ 2685258 w 7087137"/>
              <a:gd name="connsiteY10" fmla="*/ 0 h 2615609"/>
              <a:gd name="connsiteX11" fmla="*/ 2856257 w 7087137"/>
              <a:gd name="connsiteY11" fmla="*/ 49443 h 2615609"/>
              <a:gd name="connsiteX12" fmla="*/ 3227518 w 7087137"/>
              <a:gd name="connsiteY12" fmla="*/ 191386 h 2615609"/>
              <a:gd name="connsiteX13" fmla="*/ 3397639 w 7087137"/>
              <a:gd name="connsiteY13" fmla="*/ 350874 h 2615609"/>
              <a:gd name="connsiteX14" fmla="*/ 3674085 w 7087137"/>
              <a:gd name="connsiteY14" fmla="*/ 627321 h 2615609"/>
              <a:gd name="connsiteX15" fmla="*/ 3939899 w 7087137"/>
              <a:gd name="connsiteY15" fmla="*/ 839972 h 2615609"/>
              <a:gd name="connsiteX16" fmla="*/ 4258876 w 7087137"/>
              <a:gd name="connsiteY16" fmla="*/ 1063256 h 2615609"/>
              <a:gd name="connsiteX17" fmla="*/ 4556588 w 7087137"/>
              <a:gd name="connsiteY17" fmla="*/ 1286539 h 2615609"/>
              <a:gd name="connsiteX18" fmla="*/ 4864932 w 7087137"/>
              <a:gd name="connsiteY18" fmla="*/ 1477925 h 2615609"/>
              <a:gd name="connsiteX19" fmla="*/ 5247704 w 7087137"/>
              <a:gd name="connsiteY19" fmla="*/ 1679944 h 2615609"/>
              <a:gd name="connsiteX20" fmla="*/ 5811230 w 7087137"/>
              <a:gd name="connsiteY20" fmla="*/ 1956391 h 2615609"/>
              <a:gd name="connsiteX21" fmla="*/ 6512978 w 7087137"/>
              <a:gd name="connsiteY21" fmla="*/ 2200939 h 2615609"/>
              <a:gd name="connsiteX22" fmla="*/ 7087137 w 7087137"/>
              <a:gd name="connsiteY22" fmla="*/ 2349795 h 2615609"/>
              <a:gd name="connsiteX23" fmla="*/ 7087137 w 7087137"/>
              <a:gd name="connsiteY23" fmla="*/ 2562446 h 2615609"/>
              <a:gd name="connsiteX24" fmla="*/ 505583 w 7087137"/>
              <a:gd name="connsiteY24" fmla="*/ 2562446 h 2615609"/>
              <a:gd name="connsiteX25" fmla="*/ 437312 w 7087137"/>
              <a:gd name="connsiteY25" fmla="*/ 2553053 h 2615609"/>
              <a:gd name="connsiteX0" fmla="*/ 484318 w 7087137"/>
              <a:gd name="connsiteY0" fmla="*/ 2615609 h 2615609"/>
              <a:gd name="connsiteX1" fmla="*/ 540998 w 7087137"/>
              <a:gd name="connsiteY1" fmla="*/ 2445488 h 2615609"/>
              <a:gd name="connsiteX2" fmla="*/ 643806 w 7087137"/>
              <a:gd name="connsiteY2" fmla="*/ 2211572 h 2615609"/>
              <a:gd name="connsiteX3" fmla="*/ 782030 w 7087137"/>
              <a:gd name="connsiteY3" fmla="*/ 1733107 h 2615609"/>
              <a:gd name="connsiteX4" fmla="*/ 984048 w 7087137"/>
              <a:gd name="connsiteY4" fmla="*/ 1158949 h 2615609"/>
              <a:gd name="connsiteX5" fmla="*/ 1260495 w 7087137"/>
              <a:gd name="connsiteY5" fmla="*/ 669851 h 2615609"/>
              <a:gd name="connsiteX6" fmla="*/ 1558206 w 7087137"/>
              <a:gd name="connsiteY6" fmla="*/ 361507 h 2615609"/>
              <a:gd name="connsiteX7" fmla="*/ 1940978 w 7087137"/>
              <a:gd name="connsiteY7" fmla="*/ 95693 h 2615609"/>
              <a:gd name="connsiteX8" fmla="*/ 2227179 w 7087137"/>
              <a:gd name="connsiteY8" fmla="*/ 45723 h 2615609"/>
              <a:gd name="connsiteX9" fmla="*/ 2407932 w 7087137"/>
              <a:gd name="connsiteY9" fmla="*/ 4434 h 2615609"/>
              <a:gd name="connsiteX10" fmla="*/ 2685258 w 7087137"/>
              <a:gd name="connsiteY10" fmla="*/ 0 h 2615609"/>
              <a:gd name="connsiteX11" fmla="*/ 2856257 w 7087137"/>
              <a:gd name="connsiteY11" fmla="*/ 49443 h 2615609"/>
              <a:gd name="connsiteX12" fmla="*/ 3227518 w 7087137"/>
              <a:gd name="connsiteY12" fmla="*/ 191386 h 2615609"/>
              <a:gd name="connsiteX13" fmla="*/ 3397639 w 7087137"/>
              <a:gd name="connsiteY13" fmla="*/ 350874 h 2615609"/>
              <a:gd name="connsiteX14" fmla="*/ 3674085 w 7087137"/>
              <a:gd name="connsiteY14" fmla="*/ 627321 h 2615609"/>
              <a:gd name="connsiteX15" fmla="*/ 3939899 w 7087137"/>
              <a:gd name="connsiteY15" fmla="*/ 839972 h 2615609"/>
              <a:gd name="connsiteX16" fmla="*/ 4258876 w 7087137"/>
              <a:gd name="connsiteY16" fmla="*/ 1063256 h 2615609"/>
              <a:gd name="connsiteX17" fmla="*/ 4556588 w 7087137"/>
              <a:gd name="connsiteY17" fmla="*/ 1286539 h 2615609"/>
              <a:gd name="connsiteX18" fmla="*/ 4864932 w 7087137"/>
              <a:gd name="connsiteY18" fmla="*/ 1477925 h 2615609"/>
              <a:gd name="connsiteX19" fmla="*/ 5247704 w 7087137"/>
              <a:gd name="connsiteY19" fmla="*/ 1679944 h 2615609"/>
              <a:gd name="connsiteX20" fmla="*/ 5830736 w 7087137"/>
              <a:gd name="connsiteY20" fmla="*/ 1937606 h 2615609"/>
              <a:gd name="connsiteX21" fmla="*/ 6512978 w 7087137"/>
              <a:gd name="connsiteY21" fmla="*/ 2200939 h 2615609"/>
              <a:gd name="connsiteX22" fmla="*/ 7087137 w 7087137"/>
              <a:gd name="connsiteY22" fmla="*/ 2349795 h 2615609"/>
              <a:gd name="connsiteX23" fmla="*/ 7087137 w 7087137"/>
              <a:gd name="connsiteY23" fmla="*/ 2562446 h 2615609"/>
              <a:gd name="connsiteX24" fmla="*/ 505583 w 7087137"/>
              <a:gd name="connsiteY24" fmla="*/ 2562446 h 2615609"/>
              <a:gd name="connsiteX25" fmla="*/ 437312 w 7087137"/>
              <a:gd name="connsiteY25" fmla="*/ 2553053 h 2615609"/>
              <a:gd name="connsiteX0" fmla="*/ 484318 w 7087137"/>
              <a:gd name="connsiteY0" fmla="*/ 2615609 h 2615609"/>
              <a:gd name="connsiteX1" fmla="*/ 540998 w 7087137"/>
              <a:gd name="connsiteY1" fmla="*/ 2445488 h 2615609"/>
              <a:gd name="connsiteX2" fmla="*/ 643806 w 7087137"/>
              <a:gd name="connsiteY2" fmla="*/ 2211572 h 2615609"/>
              <a:gd name="connsiteX3" fmla="*/ 782030 w 7087137"/>
              <a:gd name="connsiteY3" fmla="*/ 1733107 h 2615609"/>
              <a:gd name="connsiteX4" fmla="*/ 984048 w 7087137"/>
              <a:gd name="connsiteY4" fmla="*/ 1158949 h 2615609"/>
              <a:gd name="connsiteX5" fmla="*/ 1260495 w 7087137"/>
              <a:gd name="connsiteY5" fmla="*/ 669851 h 2615609"/>
              <a:gd name="connsiteX6" fmla="*/ 1558206 w 7087137"/>
              <a:gd name="connsiteY6" fmla="*/ 361507 h 2615609"/>
              <a:gd name="connsiteX7" fmla="*/ 1940978 w 7087137"/>
              <a:gd name="connsiteY7" fmla="*/ 95693 h 2615609"/>
              <a:gd name="connsiteX8" fmla="*/ 2227179 w 7087137"/>
              <a:gd name="connsiteY8" fmla="*/ 45723 h 2615609"/>
              <a:gd name="connsiteX9" fmla="*/ 2407932 w 7087137"/>
              <a:gd name="connsiteY9" fmla="*/ 4434 h 2615609"/>
              <a:gd name="connsiteX10" fmla="*/ 2685258 w 7087137"/>
              <a:gd name="connsiteY10" fmla="*/ 0 h 2615609"/>
              <a:gd name="connsiteX11" fmla="*/ 2856257 w 7087137"/>
              <a:gd name="connsiteY11" fmla="*/ 49443 h 2615609"/>
              <a:gd name="connsiteX12" fmla="*/ 3227518 w 7087137"/>
              <a:gd name="connsiteY12" fmla="*/ 191386 h 2615609"/>
              <a:gd name="connsiteX13" fmla="*/ 3397639 w 7087137"/>
              <a:gd name="connsiteY13" fmla="*/ 350874 h 2615609"/>
              <a:gd name="connsiteX14" fmla="*/ 3674085 w 7087137"/>
              <a:gd name="connsiteY14" fmla="*/ 627321 h 2615609"/>
              <a:gd name="connsiteX15" fmla="*/ 3939899 w 7087137"/>
              <a:gd name="connsiteY15" fmla="*/ 839972 h 2615609"/>
              <a:gd name="connsiteX16" fmla="*/ 4258876 w 7087137"/>
              <a:gd name="connsiteY16" fmla="*/ 1063256 h 2615609"/>
              <a:gd name="connsiteX17" fmla="*/ 4556588 w 7087137"/>
              <a:gd name="connsiteY17" fmla="*/ 1286539 h 2615609"/>
              <a:gd name="connsiteX18" fmla="*/ 4864932 w 7087137"/>
              <a:gd name="connsiteY18" fmla="*/ 1477925 h 2615609"/>
              <a:gd name="connsiteX19" fmla="*/ 5247704 w 7087137"/>
              <a:gd name="connsiteY19" fmla="*/ 1679944 h 2615609"/>
              <a:gd name="connsiteX20" fmla="*/ 5830736 w 7087137"/>
              <a:gd name="connsiteY20" fmla="*/ 1937606 h 2615609"/>
              <a:gd name="connsiteX21" fmla="*/ 6542237 w 7087137"/>
              <a:gd name="connsiteY21" fmla="*/ 2182154 h 2615609"/>
              <a:gd name="connsiteX22" fmla="*/ 7087137 w 7087137"/>
              <a:gd name="connsiteY22" fmla="*/ 2349795 h 2615609"/>
              <a:gd name="connsiteX23" fmla="*/ 7087137 w 7087137"/>
              <a:gd name="connsiteY23" fmla="*/ 2562446 h 2615609"/>
              <a:gd name="connsiteX24" fmla="*/ 505583 w 7087137"/>
              <a:gd name="connsiteY24" fmla="*/ 2562446 h 2615609"/>
              <a:gd name="connsiteX25" fmla="*/ 437312 w 7087137"/>
              <a:gd name="connsiteY25" fmla="*/ 2553053 h 2615609"/>
              <a:gd name="connsiteX0" fmla="*/ 589731 w 8616496"/>
              <a:gd name="connsiteY0" fmla="*/ 2615609 h 2615609"/>
              <a:gd name="connsiteX1" fmla="*/ 646411 w 8616496"/>
              <a:gd name="connsiteY1" fmla="*/ 2445488 h 2615609"/>
              <a:gd name="connsiteX2" fmla="*/ 749219 w 8616496"/>
              <a:gd name="connsiteY2" fmla="*/ 2211572 h 2615609"/>
              <a:gd name="connsiteX3" fmla="*/ 887443 w 8616496"/>
              <a:gd name="connsiteY3" fmla="*/ 1733107 h 2615609"/>
              <a:gd name="connsiteX4" fmla="*/ 1089461 w 8616496"/>
              <a:gd name="connsiteY4" fmla="*/ 1158949 h 2615609"/>
              <a:gd name="connsiteX5" fmla="*/ 1365908 w 8616496"/>
              <a:gd name="connsiteY5" fmla="*/ 669851 h 2615609"/>
              <a:gd name="connsiteX6" fmla="*/ 1663619 w 8616496"/>
              <a:gd name="connsiteY6" fmla="*/ 361507 h 2615609"/>
              <a:gd name="connsiteX7" fmla="*/ 2046391 w 8616496"/>
              <a:gd name="connsiteY7" fmla="*/ 95693 h 2615609"/>
              <a:gd name="connsiteX8" fmla="*/ 2332592 w 8616496"/>
              <a:gd name="connsiteY8" fmla="*/ 45723 h 2615609"/>
              <a:gd name="connsiteX9" fmla="*/ 2513345 w 8616496"/>
              <a:gd name="connsiteY9" fmla="*/ 4434 h 2615609"/>
              <a:gd name="connsiteX10" fmla="*/ 2790671 w 8616496"/>
              <a:gd name="connsiteY10" fmla="*/ 0 h 2615609"/>
              <a:gd name="connsiteX11" fmla="*/ 2961670 w 8616496"/>
              <a:gd name="connsiteY11" fmla="*/ 49443 h 2615609"/>
              <a:gd name="connsiteX12" fmla="*/ 3332931 w 8616496"/>
              <a:gd name="connsiteY12" fmla="*/ 191386 h 2615609"/>
              <a:gd name="connsiteX13" fmla="*/ 3503052 w 8616496"/>
              <a:gd name="connsiteY13" fmla="*/ 350874 h 2615609"/>
              <a:gd name="connsiteX14" fmla="*/ 3779498 w 8616496"/>
              <a:gd name="connsiteY14" fmla="*/ 627321 h 2615609"/>
              <a:gd name="connsiteX15" fmla="*/ 4045312 w 8616496"/>
              <a:gd name="connsiteY15" fmla="*/ 839972 h 2615609"/>
              <a:gd name="connsiteX16" fmla="*/ 4364289 w 8616496"/>
              <a:gd name="connsiteY16" fmla="*/ 1063256 h 2615609"/>
              <a:gd name="connsiteX17" fmla="*/ 4662001 w 8616496"/>
              <a:gd name="connsiteY17" fmla="*/ 1286539 h 2615609"/>
              <a:gd name="connsiteX18" fmla="*/ 4970345 w 8616496"/>
              <a:gd name="connsiteY18" fmla="*/ 1477925 h 2615609"/>
              <a:gd name="connsiteX19" fmla="*/ 5353117 w 8616496"/>
              <a:gd name="connsiteY19" fmla="*/ 1679944 h 2615609"/>
              <a:gd name="connsiteX20" fmla="*/ 5936149 w 8616496"/>
              <a:gd name="connsiteY20" fmla="*/ 1937606 h 2615609"/>
              <a:gd name="connsiteX21" fmla="*/ 6647650 w 8616496"/>
              <a:gd name="connsiteY21" fmla="*/ 2182154 h 2615609"/>
              <a:gd name="connsiteX22" fmla="*/ 7192550 w 8616496"/>
              <a:gd name="connsiteY22" fmla="*/ 2349795 h 2615609"/>
              <a:gd name="connsiteX23" fmla="*/ 8616496 w 8616496"/>
              <a:gd name="connsiteY23" fmla="*/ 2571839 h 2615609"/>
              <a:gd name="connsiteX24" fmla="*/ 610996 w 8616496"/>
              <a:gd name="connsiteY24" fmla="*/ 2562446 h 2615609"/>
              <a:gd name="connsiteX25" fmla="*/ 542725 w 8616496"/>
              <a:gd name="connsiteY25" fmla="*/ 2553053 h 2615609"/>
              <a:gd name="connsiteX0" fmla="*/ 589731 w 8616496"/>
              <a:gd name="connsiteY0" fmla="*/ 2615609 h 2615609"/>
              <a:gd name="connsiteX1" fmla="*/ 646411 w 8616496"/>
              <a:gd name="connsiteY1" fmla="*/ 2445488 h 2615609"/>
              <a:gd name="connsiteX2" fmla="*/ 749219 w 8616496"/>
              <a:gd name="connsiteY2" fmla="*/ 2211572 h 2615609"/>
              <a:gd name="connsiteX3" fmla="*/ 887443 w 8616496"/>
              <a:gd name="connsiteY3" fmla="*/ 1733107 h 2615609"/>
              <a:gd name="connsiteX4" fmla="*/ 1089461 w 8616496"/>
              <a:gd name="connsiteY4" fmla="*/ 1158949 h 2615609"/>
              <a:gd name="connsiteX5" fmla="*/ 1365908 w 8616496"/>
              <a:gd name="connsiteY5" fmla="*/ 669851 h 2615609"/>
              <a:gd name="connsiteX6" fmla="*/ 1663619 w 8616496"/>
              <a:gd name="connsiteY6" fmla="*/ 361507 h 2615609"/>
              <a:gd name="connsiteX7" fmla="*/ 2046391 w 8616496"/>
              <a:gd name="connsiteY7" fmla="*/ 95693 h 2615609"/>
              <a:gd name="connsiteX8" fmla="*/ 2332592 w 8616496"/>
              <a:gd name="connsiteY8" fmla="*/ 45723 h 2615609"/>
              <a:gd name="connsiteX9" fmla="*/ 2513345 w 8616496"/>
              <a:gd name="connsiteY9" fmla="*/ 4434 h 2615609"/>
              <a:gd name="connsiteX10" fmla="*/ 2790671 w 8616496"/>
              <a:gd name="connsiteY10" fmla="*/ 0 h 2615609"/>
              <a:gd name="connsiteX11" fmla="*/ 2961670 w 8616496"/>
              <a:gd name="connsiteY11" fmla="*/ 49443 h 2615609"/>
              <a:gd name="connsiteX12" fmla="*/ 3332931 w 8616496"/>
              <a:gd name="connsiteY12" fmla="*/ 191386 h 2615609"/>
              <a:gd name="connsiteX13" fmla="*/ 3503052 w 8616496"/>
              <a:gd name="connsiteY13" fmla="*/ 350874 h 2615609"/>
              <a:gd name="connsiteX14" fmla="*/ 3779498 w 8616496"/>
              <a:gd name="connsiteY14" fmla="*/ 627321 h 2615609"/>
              <a:gd name="connsiteX15" fmla="*/ 4045312 w 8616496"/>
              <a:gd name="connsiteY15" fmla="*/ 839972 h 2615609"/>
              <a:gd name="connsiteX16" fmla="*/ 4364289 w 8616496"/>
              <a:gd name="connsiteY16" fmla="*/ 1063256 h 2615609"/>
              <a:gd name="connsiteX17" fmla="*/ 4662001 w 8616496"/>
              <a:gd name="connsiteY17" fmla="*/ 1286539 h 2615609"/>
              <a:gd name="connsiteX18" fmla="*/ 4970345 w 8616496"/>
              <a:gd name="connsiteY18" fmla="*/ 1477925 h 2615609"/>
              <a:gd name="connsiteX19" fmla="*/ 5353117 w 8616496"/>
              <a:gd name="connsiteY19" fmla="*/ 1679944 h 2615609"/>
              <a:gd name="connsiteX20" fmla="*/ 5936149 w 8616496"/>
              <a:gd name="connsiteY20" fmla="*/ 1937606 h 2615609"/>
              <a:gd name="connsiteX21" fmla="*/ 6647650 w 8616496"/>
              <a:gd name="connsiteY21" fmla="*/ 2182154 h 2615609"/>
              <a:gd name="connsiteX22" fmla="*/ 7192550 w 8616496"/>
              <a:gd name="connsiteY22" fmla="*/ 2349795 h 2615609"/>
              <a:gd name="connsiteX23" fmla="*/ 8596991 w 8616496"/>
              <a:gd name="connsiteY23" fmla="*/ 2493504 h 2615609"/>
              <a:gd name="connsiteX24" fmla="*/ 8616496 w 8616496"/>
              <a:gd name="connsiteY24" fmla="*/ 2571839 h 2615609"/>
              <a:gd name="connsiteX25" fmla="*/ 610996 w 8616496"/>
              <a:gd name="connsiteY25" fmla="*/ 2562446 h 2615609"/>
              <a:gd name="connsiteX26" fmla="*/ 542725 w 8616496"/>
              <a:gd name="connsiteY26" fmla="*/ 2553053 h 2615609"/>
              <a:gd name="connsiteX0" fmla="*/ 587565 w 8594825"/>
              <a:gd name="connsiteY0" fmla="*/ 2615609 h 2615609"/>
              <a:gd name="connsiteX1" fmla="*/ 644245 w 8594825"/>
              <a:gd name="connsiteY1" fmla="*/ 2445488 h 2615609"/>
              <a:gd name="connsiteX2" fmla="*/ 747053 w 8594825"/>
              <a:gd name="connsiteY2" fmla="*/ 2211572 h 2615609"/>
              <a:gd name="connsiteX3" fmla="*/ 885277 w 8594825"/>
              <a:gd name="connsiteY3" fmla="*/ 1733107 h 2615609"/>
              <a:gd name="connsiteX4" fmla="*/ 1087295 w 8594825"/>
              <a:gd name="connsiteY4" fmla="*/ 1158949 h 2615609"/>
              <a:gd name="connsiteX5" fmla="*/ 1363742 w 8594825"/>
              <a:gd name="connsiteY5" fmla="*/ 669851 h 2615609"/>
              <a:gd name="connsiteX6" fmla="*/ 1661453 w 8594825"/>
              <a:gd name="connsiteY6" fmla="*/ 361507 h 2615609"/>
              <a:gd name="connsiteX7" fmla="*/ 2044225 w 8594825"/>
              <a:gd name="connsiteY7" fmla="*/ 95693 h 2615609"/>
              <a:gd name="connsiteX8" fmla="*/ 2330426 w 8594825"/>
              <a:gd name="connsiteY8" fmla="*/ 45723 h 2615609"/>
              <a:gd name="connsiteX9" fmla="*/ 2511179 w 8594825"/>
              <a:gd name="connsiteY9" fmla="*/ 4434 h 2615609"/>
              <a:gd name="connsiteX10" fmla="*/ 2788505 w 8594825"/>
              <a:gd name="connsiteY10" fmla="*/ 0 h 2615609"/>
              <a:gd name="connsiteX11" fmla="*/ 2959504 w 8594825"/>
              <a:gd name="connsiteY11" fmla="*/ 49443 h 2615609"/>
              <a:gd name="connsiteX12" fmla="*/ 3330765 w 8594825"/>
              <a:gd name="connsiteY12" fmla="*/ 191386 h 2615609"/>
              <a:gd name="connsiteX13" fmla="*/ 3500886 w 8594825"/>
              <a:gd name="connsiteY13" fmla="*/ 350874 h 2615609"/>
              <a:gd name="connsiteX14" fmla="*/ 3777332 w 8594825"/>
              <a:gd name="connsiteY14" fmla="*/ 627321 h 2615609"/>
              <a:gd name="connsiteX15" fmla="*/ 4043146 w 8594825"/>
              <a:gd name="connsiteY15" fmla="*/ 839972 h 2615609"/>
              <a:gd name="connsiteX16" fmla="*/ 4362123 w 8594825"/>
              <a:gd name="connsiteY16" fmla="*/ 1063256 h 2615609"/>
              <a:gd name="connsiteX17" fmla="*/ 4659835 w 8594825"/>
              <a:gd name="connsiteY17" fmla="*/ 1286539 h 2615609"/>
              <a:gd name="connsiteX18" fmla="*/ 4968179 w 8594825"/>
              <a:gd name="connsiteY18" fmla="*/ 1477925 h 2615609"/>
              <a:gd name="connsiteX19" fmla="*/ 5350951 w 8594825"/>
              <a:gd name="connsiteY19" fmla="*/ 1679944 h 2615609"/>
              <a:gd name="connsiteX20" fmla="*/ 5933983 w 8594825"/>
              <a:gd name="connsiteY20" fmla="*/ 1937606 h 2615609"/>
              <a:gd name="connsiteX21" fmla="*/ 6645484 w 8594825"/>
              <a:gd name="connsiteY21" fmla="*/ 2182154 h 2615609"/>
              <a:gd name="connsiteX22" fmla="*/ 7190384 w 8594825"/>
              <a:gd name="connsiteY22" fmla="*/ 2349795 h 2615609"/>
              <a:gd name="connsiteX23" fmla="*/ 8594825 w 8594825"/>
              <a:gd name="connsiteY23" fmla="*/ 2493504 h 2615609"/>
              <a:gd name="connsiteX24" fmla="*/ 8585071 w 8594825"/>
              <a:gd name="connsiteY24" fmla="*/ 2543660 h 2615609"/>
              <a:gd name="connsiteX25" fmla="*/ 608830 w 8594825"/>
              <a:gd name="connsiteY25" fmla="*/ 2562446 h 2615609"/>
              <a:gd name="connsiteX26" fmla="*/ 540559 w 8594825"/>
              <a:gd name="connsiteY26" fmla="*/ 2553053 h 2615609"/>
              <a:gd name="connsiteX0" fmla="*/ 586121 w 8593381"/>
              <a:gd name="connsiteY0" fmla="*/ 2615609 h 2615609"/>
              <a:gd name="connsiteX1" fmla="*/ 642801 w 8593381"/>
              <a:gd name="connsiteY1" fmla="*/ 2445488 h 2615609"/>
              <a:gd name="connsiteX2" fmla="*/ 745609 w 8593381"/>
              <a:gd name="connsiteY2" fmla="*/ 2211572 h 2615609"/>
              <a:gd name="connsiteX3" fmla="*/ 883833 w 8593381"/>
              <a:gd name="connsiteY3" fmla="*/ 1733107 h 2615609"/>
              <a:gd name="connsiteX4" fmla="*/ 1085851 w 8593381"/>
              <a:gd name="connsiteY4" fmla="*/ 1158949 h 2615609"/>
              <a:gd name="connsiteX5" fmla="*/ 1362298 w 8593381"/>
              <a:gd name="connsiteY5" fmla="*/ 669851 h 2615609"/>
              <a:gd name="connsiteX6" fmla="*/ 1660009 w 8593381"/>
              <a:gd name="connsiteY6" fmla="*/ 361507 h 2615609"/>
              <a:gd name="connsiteX7" fmla="*/ 2042781 w 8593381"/>
              <a:gd name="connsiteY7" fmla="*/ 95693 h 2615609"/>
              <a:gd name="connsiteX8" fmla="*/ 2328982 w 8593381"/>
              <a:gd name="connsiteY8" fmla="*/ 45723 h 2615609"/>
              <a:gd name="connsiteX9" fmla="*/ 2509735 w 8593381"/>
              <a:gd name="connsiteY9" fmla="*/ 4434 h 2615609"/>
              <a:gd name="connsiteX10" fmla="*/ 2787061 w 8593381"/>
              <a:gd name="connsiteY10" fmla="*/ 0 h 2615609"/>
              <a:gd name="connsiteX11" fmla="*/ 2958060 w 8593381"/>
              <a:gd name="connsiteY11" fmla="*/ 49443 h 2615609"/>
              <a:gd name="connsiteX12" fmla="*/ 3329321 w 8593381"/>
              <a:gd name="connsiteY12" fmla="*/ 191386 h 2615609"/>
              <a:gd name="connsiteX13" fmla="*/ 3499442 w 8593381"/>
              <a:gd name="connsiteY13" fmla="*/ 350874 h 2615609"/>
              <a:gd name="connsiteX14" fmla="*/ 3775888 w 8593381"/>
              <a:gd name="connsiteY14" fmla="*/ 627321 h 2615609"/>
              <a:gd name="connsiteX15" fmla="*/ 4041702 w 8593381"/>
              <a:gd name="connsiteY15" fmla="*/ 839972 h 2615609"/>
              <a:gd name="connsiteX16" fmla="*/ 4360679 w 8593381"/>
              <a:gd name="connsiteY16" fmla="*/ 1063256 h 2615609"/>
              <a:gd name="connsiteX17" fmla="*/ 4658391 w 8593381"/>
              <a:gd name="connsiteY17" fmla="*/ 1286539 h 2615609"/>
              <a:gd name="connsiteX18" fmla="*/ 4966735 w 8593381"/>
              <a:gd name="connsiteY18" fmla="*/ 1477925 h 2615609"/>
              <a:gd name="connsiteX19" fmla="*/ 5349507 w 8593381"/>
              <a:gd name="connsiteY19" fmla="*/ 1679944 h 2615609"/>
              <a:gd name="connsiteX20" fmla="*/ 5932539 w 8593381"/>
              <a:gd name="connsiteY20" fmla="*/ 1937606 h 2615609"/>
              <a:gd name="connsiteX21" fmla="*/ 6644040 w 8593381"/>
              <a:gd name="connsiteY21" fmla="*/ 2182154 h 2615609"/>
              <a:gd name="connsiteX22" fmla="*/ 7188940 w 8593381"/>
              <a:gd name="connsiteY22" fmla="*/ 2349795 h 2615609"/>
              <a:gd name="connsiteX23" fmla="*/ 8593381 w 8593381"/>
              <a:gd name="connsiteY23" fmla="*/ 2493504 h 2615609"/>
              <a:gd name="connsiteX24" fmla="*/ 8564121 w 8593381"/>
              <a:gd name="connsiteY24" fmla="*/ 2534268 h 2615609"/>
              <a:gd name="connsiteX25" fmla="*/ 607386 w 8593381"/>
              <a:gd name="connsiteY25" fmla="*/ 2562446 h 2615609"/>
              <a:gd name="connsiteX26" fmla="*/ 539115 w 8593381"/>
              <a:gd name="connsiteY26" fmla="*/ 2553053 h 2615609"/>
              <a:gd name="connsiteX0" fmla="*/ 586121 w 8593381"/>
              <a:gd name="connsiteY0" fmla="*/ 2615609 h 2615609"/>
              <a:gd name="connsiteX1" fmla="*/ 642801 w 8593381"/>
              <a:gd name="connsiteY1" fmla="*/ 2445488 h 2615609"/>
              <a:gd name="connsiteX2" fmla="*/ 745609 w 8593381"/>
              <a:gd name="connsiteY2" fmla="*/ 2211572 h 2615609"/>
              <a:gd name="connsiteX3" fmla="*/ 883833 w 8593381"/>
              <a:gd name="connsiteY3" fmla="*/ 1733107 h 2615609"/>
              <a:gd name="connsiteX4" fmla="*/ 1085851 w 8593381"/>
              <a:gd name="connsiteY4" fmla="*/ 1158949 h 2615609"/>
              <a:gd name="connsiteX5" fmla="*/ 1362298 w 8593381"/>
              <a:gd name="connsiteY5" fmla="*/ 669851 h 2615609"/>
              <a:gd name="connsiteX6" fmla="*/ 1660009 w 8593381"/>
              <a:gd name="connsiteY6" fmla="*/ 361507 h 2615609"/>
              <a:gd name="connsiteX7" fmla="*/ 2042781 w 8593381"/>
              <a:gd name="connsiteY7" fmla="*/ 95693 h 2615609"/>
              <a:gd name="connsiteX8" fmla="*/ 2328982 w 8593381"/>
              <a:gd name="connsiteY8" fmla="*/ 45723 h 2615609"/>
              <a:gd name="connsiteX9" fmla="*/ 2509735 w 8593381"/>
              <a:gd name="connsiteY9" fmla="*/ 4434 h 2615609"/>
              <a:gd name="connsiteX10" fmla="*/ 2787061 w 8593381"/>
              <a:gd name="connsiteY10" fmla="*/ 0 h 2615609"/>
              <a:gd name="connsiteX11" fmla="*/ 2958060 w 8593381"/>
              <a:gd name="connsiteY11" fmla="*/ 49443 h 2615609"/>
              <a:gd name="connsiteX12" fmla="*/ 3329321 w 8593381"/>
              <a:gd name="connsiteY12" fmla="*/ 191386 h 2615609"/>
              <a:gd name="connsiteX13" fmla="*/ 3499442 w 8593381"/>
              <a:gd name="connsiteY13" fmla="*/ 350874 h 2615609"/>
              <a:gd name="connsiteX14" fmla="*/ 3775888 w 8593381"/>
              <a:gd name="connsiteY14" fmla="*/ 627321 h 2615609"/>
              <a:gd name="connsiteX15" fmla="*/ 4041702 w 8593381"/>
              <a:gd name="connsiteY15" fmla="*/ 839972 h 2615609"/>
              <a:gd name="connsiteX16" fmla="*/ 4360679 w 8593381"/>
              <a:gd name="connsiteY16" fmla="*/ 1063256 h 2615609"/>
              <a:gd name="connsiteX17" fmla="*/ 4658391 w 8593381"/>
              <a:gd name="connsiteY17" fmla="*/ 1286539 h 2615609"/>
              <a:gd name="connsiteX18" fmla="*/ 4966735 w 8593381"/>
              <a:gd name="connsiteY18" fmla="*/ 1477925 h 2615609"/>
              <a:gd name="connsiteX19" fmla="*/ 5349507 w 8593381"/>
              <a:gd name="connsiteY19" fmla="*/ 1679944 h 2615609"/>
              <a:gd name="connsiteX20" fmla="*/ 5932539 w 8593381"/>
              <a:gd name="connsiteY20" fmla="*/ 1937606 h 2615609"/>
              <a:gd name="connsiteX21" fmla="*/ 6644040 w 8593381"/>
              <a:gd name="connsiteY21" fmla="*/ 2182154 h 2615609"/>
              <a:gd name="connsiteX22" fmla="*/ 7188940 w 8593381"/>
              <a:gd name="connsiteY22" fmla="*/ 2349795 h 2615609"/>
              <a:gd name="connsiteX23" fmla="*/ 8593381 w 8593381"/>
              <a:gd name="connsiteY23" fmla="*/ 2493504 h 2615609"/>
              <a:gd name="connsiteX24" fmla="*/ 8564121 w 8593381"/>
              <a:gd name="connsiteY24" fmla="*/ 2543660 h 2615609"/>
              <a:gd name="connsiteX25" fmla="*/ 607386 w 8593381"/>
              <a:gd name="connsiteY25" fmla="*/ 2562446 h 2615609"/>
              <a:gd name="connsiteX26" fmla="*/ 539115 w 8593381"/>
              <a:gd name="connsiteY26" fmla="*/ 2553053 h 2615609"/>
              <a:gd name="connsiteX0" fmla="*/ 586121 w 8573875"/>
              <a:gd name="connsiteY0" fmla="*/ 2615609 h 2615609"/>
              <a:gd name="connsiteX1" fmla="*/ 642801 w 8573875"/>
              <a:gd name="connsiteY1" fmla="*/ 2445488 h 2615609"/>
              <a:gd name="connsiteX2" fmla="*/ 745609 w 8573875"/>
              <a:gd name="connsiteY2" fmla="*/ 2211572 h 2615609"/>
              <a:gd name="connsiteX3" fmla="*/ 883833 w 8573875"/>
              <a:gd name="connsiteY3" fmla="*/ 1733107 h 2615609"/>
              <a:gd name="connsiteX4" fmla="*/ 1085851 w 8573875"/>
              <a:gd name="connsiteY4" fmla="*/ 1158949 h 2615609"/>
              <a:gd name="connsiteX5" fmla="*/ 1362298 w 8573875"/>
              <a:gd name="connsiteY5" fmla="*/ 669851 h 2615609"/>
              <a:gd name="connsiteX6" fmla="*/ 1660009 w 8573875"/>
              <a:gd name="connsiteY6" fmla="*/ 361507 h 2615609"/>
              <a:gd name="connsiteX7" fmla="*/ 2042781 w 8573875"/>
              <a:gd name="connsiteY7" fmla="*/ 95693 h 2615609"/>
              <a:gd name="connsiteX8" fmla="*/ 2328982 w 8573875"/>
              <a:gd name="connsiteY8" fmla="*/ 45723 h 2615609"/>
              <a:gd name="connsiteX9" fmla="*/ 2509735 w 8573875"/>
              <a:gd name="connsiteY9" fmla="*/ 4434 h 2615609"/>
              <a:gd name="connsiteX10" fmla="*/ 2787061 w 8573875"/>
              <a:gd name="connsiteY10" fmla="*/ 0 h 2615609"/>
              <a:gd name="connsiteX11" fmla="*/ 2958060 w 8573875"/>
              <a:gd name="connsiteY11" fmla="*/ 49443 h 2615609"/>
              <a:gd name="connsiteX12" fmla="*/ 3329321 w 8573875"/>
              <a:gd name="connsiteY12" fmla="*/ 191386 h 2615609"/>
              <a:gd name="connsiteX13" fmla="*/ 3499442 w 8573875"/>
              <a:gd name="connsiteY13" fmla="*/ 350874 h 2615609"/>
              <a:gd name="connsiteX14" fmla="*/ 3775888 w 8573875"/>
              <a:gd name="connsiteY14" fmla="*/ 627321 h 2615609"/>
              <a:gd name="connsiteX15" fmla="*/ 4041702 w 8573875"/>
              <a:gd name="connsiteY15" fmla="*/ 839972 h 2615609"/>
              <a:gd name="connsiteX16" fmla="*/ 4360679 w 8573875"/>
              <a:gd name="connsiteY16" fmla="*/ 1063256 h 2615609"/>
              <a:gd name="connsiteX17" fmla="*/ 4658391 w 8573875"/>
              <a:gd name="connsiteY17" fmla="*/ 1286539 h 2615609"/>
              <a:gd name="connsiteX18" fmla="*/ 4966735 w 8573875"/>
              <a:gd name="connsiteY18" fmla="*/ 1477925 h 2615609"/>
              <a:gd name="connsiteX19" fmla="*/ 5349507 w 8573875"/>
              <a:gd name="connsiteY19" fmla="*/ 1679944 h 2615609"/>
              <a:gd name="connsiteX20" fmla="*/ 5932539 w 8573875"/>
              <a:gd name="connsiteY20" fmla="*/ 1937606 h 2615609"/>
              <a:gd name="connsiteX21" fmla="*/ 6644040 w 8573875"/>
              <a:gd name="connsiteY21" fmla="*/ 2182154 h 2615609"/>
              <a:gd name="connsiteX22" fmla="*/ 7188940 w 8573875"/>
              <a:gd name="connsiteY22" fmla="*/ 2349795 h 2615609"/>
              <a:gd name="connsiteX23" fmla="*/ 8573875 w 8573875"/>
              <a:gd name="connsiteY23" fmla="*/ 2502897 h 2615609"/>
              <a:gd name="connsiteX24" fmla="*/ 8564121 w 8573875"/>
              <a:gd name="connsiteY24" fmla="*/ 2543660 h 2615609"/>
              <a:gd name="connsiteX25" fmla="*/ 607386 w 8573875"/>
              <a:gd name="connsiteY25" fmla="*/ 2562446 h 2615609"/>
              <a:gd name="connsiteX26" fmla="*/ 539115 w 8573875"/>
              <a:gd name="connsiteY26" fmla="*/ 2553053 h 2615609"/>
              <a:gd name="connsiteX0" fmla="*/ 586121 w 8573875"/>
              <a:gd name="connsiteY0" fmla="*/ 2615609 h 2615609"/>
              <a:gd name="connsiteX1" fmla="*/ 642801 w 8573875"/>
              <a:gd name="connsiteY1" fmla="*/ 2445488 h 2615609"/>
              <a:gd name="connsiteX2" fmla="*/ 745609 w 8573875"/>
              <a:gd name="connsiteY2" fmla="*/ 2211572 h 2615609"/>
              <a:gd name="connsiteX3" fmla="*/ 883833 w 8573875"/>
              <a:gd name="connsiteY3" fmla="*/ 1733107 h 2615609"/>
              <a:gd name="connsiteX4" fmla="*/ 1085851 w 8573875"/>
              <a:gd name="connsiteY4" fmla="*/ 1158949 h 2615609"/>
              <a:gd name="connsiteX5" fmla="*/ 1362298 w 8573875"/>
              <a:gd name="connsiteY5" fmla="*/ 669851 h 2615609"/>
              <a:gd name="connsiteX6" fmla="*/ 1660009 w 8573875"/>
              <a:gd name="connsiteY6" fmla="*/ 361507 h 2615609"/>
              <a:gd name="connsiteX7" fmla="*/ 2057369 w 8573875"/>
              <a:gd name="connsiteY7" fmla="*/ 123790 h 2615609"/>
              <a:gd name="connsiteX8" fmla="*/ 2328982 w 8573875"/>
              <a:gd name="connsiteY8" fmla="*/ 45723 h 2615609"/>
              <a:gd name="connsiteX9" fmla="*/ 2509735 w 8573875"/>
              <a:gd name="connsiteY9" fmla="*/ 4434 h 2615609"/>
              <a:gd name="connsiteX10" fmla="*/ 2787061 w 8573875"/>
              <a:gd name="connsiteY10" fmla="*/ 0 h 2615609"/>
              <a:gd name="connsiteX11" fmla="*/ 2958060 w 8573875"/>
              <a:gd name="connsiteY11" fmla="*/ 49443 h 2615609"/>
              <a:gd name="connsiteX12" fmla="*/ 3329321 w 8573875"/>
              <a:gd name="connsiteY12" fmla="*/ 191386 h 2615609"/>
              <a:gd name="connsiteX13" fmla="*/ 3499442 w 8573875"/>
              <a:gd name="connsiteY13" fmla="*/ 350874 h 2615609"/>
              <a:gd name="connsiteX14" fmla="*/ 3775888 w 8573875"/>
              <a:gd name="connsiteY14" fmla="*/ 627321 h 2615609"/>
              <a:gd name="connsiteX15" fmla="*/ 4041702 w 8573875"/>
              <a:gd name="connsiteY15" fmla="*/ 839972 h 2615609"/>
              <a:gd name="connsiteX16" fmla="*/ 4360679 w 8573875"/>
              <a:gd name="connsiteY16" fmla="*/ 1063256 h 2615609"/>
              <a:gd name="connsiteX17" fmla="*/ 4658391 w 8573875"/>
              <a:gd name="connsiteY17" fmla="*/ 1286539 h 2615609"/>
              <a:gd name="connsiteX18" fmla="*/ 4966735 w 8573875"/>
              <a:gd name="connsiteY18" fmla="*/ 1477925 h 2615609"/>
              <a:gd name="connsiteX19" fmla="*/ 5349507 w 8573875"/>
              <a:gd name="connsiteY19" fmla="*/ 1679944 h 2615609"/>
              <a:gd name="connsiteX20" fmla="*/ 5932539 w 8573875"/>
              <a:gd name="connsiteY20" fmla="*/ 1937606 h 2615609"/>
              <a:gd name="connsiteX21" fmla="*/ 6644040 w 8573875"/>
              <a:gd name="connsiteY21" fmla="*/ 2182154 h 2615609"/>
              <a:gd name="connsiteX22" fmla="*/ 7188940 w 8573875"/>
              <a:gd name="connsiteY22" fmla="*/ 2349795 h 2615609"/>
              <a:gd name="connsiteX23" fmla="*/ 8573875 w 8573875"/>
              <a:gd name="connsiteY23" fmla="*/ 2502897 h 2615609"/>
              <a:gd name="connsiteX24" fmla="*/ 8564121 w 8573875"/>
              <a:gd name="connsiteY24" fmla="*/ 2543660 h 2615609"/>
              <a:gd name="connsiteX25" fmla="*/ 607386 w 8573875"/>
              <a:gd name="connsiteY25" fmla="*/ 2562446 h 2615609"/>
              <a:gd name="connsiteX26" fmla="*/ 539115 w 8573875"/>
              <a:gd name="connsiteY26" fmla="*/ 2553053 h 2615609"/>
              <a:gd name="connsiteX0" fmla="*/ 586121 w 8573875"/>
              <a:gd name="connsiteY0" fmla="*/ 2611175 h 2611175"/>
              <a:gd name="connsiteX1" fmla="*/ 642801 w 8573875"/>
              <a:gd name="connsiteY1" fmla="*/ 2441054 h 2611175"/>
              <a:gd name="connsiteX2" fmla="*/ 745609 w 8573875"/>
              <a:gd name="connsiteY2" fmla="*/ 2207138 h 2611175"/>
              <a:gd name="connsiteX3" fmla="*/ 883833 w 8573875"/>
              <a:gd name="connsiteY3" fmla="*/ 1728673 h 2611175"/>
              <a:gd name="connsiteX4" fmla="*/ 1085851 w 8573875"/>
              <a:gd name="connsiteY4" fmla="*/ 1154515 h 2611175"/>
              <a:gd name="connsiteX5" fmla="*/ 1362298 w 8573875"/>
              <a:gd name="connsiteY5" fmla="*/ 665417 h 2611175"/>
              <a:gd name="connsiteX6" fmla="*/ 1660009 w 8573875"/>
              <a:gd name="connsiteY6" fmla="*/ 357073 h 2611175"/>
              <a:gd name="connsiteX7" fmla="*/ 2057369 w 8573875"/>
              <a:gd name="connsiteY7" fmla="*/ 119356 h 2611175"/>
              <a:gd name="connsiteX8" fmla="*/ 2328982 w 8573875"/>
              <a:gd name="connsiteY8" fmla="*/ 41289 h 2611175"/>
              <a:gd name="connsiteX9" fmla="*/ 2509735 w 8573875"/>
              <a:gd name="connsiteY9" fmla="*/ 0 h 2611175"/>
              <a:gd name="connsiteX10" fmla="*/ 2787061 w 8573875"/>
              <a:gd name="connsiteY10" fmla="*/ 9614 h 2611175"/>
              <a:gd name="connsiteX11" fmla="*/ 2958060 w 8573875"/>
              <a:gd name="connsiteY11" fmla="*/ 45009 h 2611175"/>
              <a:gd name="connsiteX12" fmla="*/ 3329321 w 8573875"/>
              <a:gd name="connsiteY12" fmla="*/ 186952 h 2611175"/>
              <a:gd name="connsiteX13" fmla="*/ 3499442 w 8573875"/>
              <a:gd name="connsiteY13" fmla="*/ 346440 h 2611175"/>
              <a:gd name="connsiteX14" fmla="*/ 3775888 w 8573875"/>
              <a:gd name="connsiteY14" fmla="*/ 622887 h 2611175"/>
              <a:gd name="connsiteX15" fmla="*/ 4041702 w 8573875"/>
              <a:gd name="connsiteY15" fmla="*/ 835538 h 2611175"/>
              <a:gd name="connsiteX16" fmla="*/ 4360679 w 8573875"/>
              <a:gd name="connsiteY16" fmla="*/ 1058822 h 2611175"/>
              <a:gd name="connsiteX17" fmla="*/ 4658391 w 8573875"/>
              <a:gd name="connsiteY17" fmla="*/ 1282105 h 2611175"/>
              <a:gd name="connsiteX18" fmla="*/ 4966735 w 8573875"/>
              <a:gd name="connsiteY18" fmla="*/ 1473491 h 2611175"/>
              <a:gd name="connsiteX19" fmla="*/ 5349507 w 8573875"/>
              <a:gd name="connsiteY19" fmla="*/ 1675510 h 2611175"/>
              <a:gd name="connsiteX20" fmla="*/ 5932539 w 8573875"/>
              <a:gd name="connsiteY20" fmla="*/ 1933172 h 2611175"/>
              <a:gd name="connsiteX21" fmla="*/ 6644040 w 8573875"/>
              <a:gd name="connsiteY21" fmla="*/ 2177720 h 2611175"/>
              <a:gd name="connsiteX22" fmla="*/ 7188940 w 8573875"/>
              <a:gd name="connsiteY22" fmla="*/ 2345361 h 2611175"/>
              <a:gd name="connsiteX23" fmla="*/ 8573875 w 8573875"/>
              <a:gd name="connsiteY23" fmla="*/ 2498463 h 2611175"/>
              <a:gd name="connsiteX24" fmla="*/ 8564121 w 8573875"/>
              <a:gd name="connsiteY24" fmla="*/ 2539226 h 2611175"/>
              <a:gd name="connsiteX25" fmla="*/ 607386 w 8573875"/>
              <a:gd name="connsiteY25" fmla="*/ 2558012 h 2611175"/>
              <a:gd name="connsiteX26" fmla="*/ 539115 w 8573875"/>
              <a:gd name="connsiteY26" fmla="*/ 2548619 h 2611175"/>
              <a:gd name="connsiteX0" fmla="*/ 586121 w 8573875"/>
              <a:gd name="connsiteY0" fmla="*/ 2611175 h 2611175"/>
              <a:gd name="connsiteX1" fmla="*/ 642801 w 8573875"/>
              <a:gd name="connsiteY1" fmla="*/ 2441054 h 2611175"/>
              <a:gd name="connsiteX2" fmla="*/ 745609 w 8573875"/>
              <a:gd name="connsiteY2" fmla="*/ 2207138 h 2611175"/>
              <a:gd name="connsiteX3" fmla="*/ 883833 w 8573875"/>
              <a:gd name="connsiteY3" fmla="*/ 1728673 h 2611175"/>
              <a:gd name="connsiteX4" fmla="*/ 1085851 w 8573875"/>
              <a:gd name="connsiteY4" fmla="*/ 1154515 h 2611175"/>
              <a:gd name="connsiteX5" fmla="*/ 1362298 w 8573875"/>
              <a:gd name="connsiteY5" fmla="*/ 665417 h 2611175"/>
              <a:gd name="connsiteX6" fmla="*/ 1660009 w 8573875"/>
              <a:gd name="connsiteY6" fmla="*/ 357073 h 2611175"/>
              <a:gd name="connsiteX7" fmla="*/ 2057369 w 8573875"/>
              <a:gd name="connsiteY7" fmla="*/ 119356 h 2611175"/>
              <a:gd name="connsiteX8" fmla="*/ 2328982 w 8573875"/>
              <a:gd name="connsiteY8" fmla="*/ 41289 h 2611175"/>
              <a:gd name="connsiteX9" fmla="*/ 2509735 w 8573875"/>
              <a:gd name="connsiteY9" fmla="*/ 0 h 2611175"/>
              <a:gd name="connsiteX10" fmla="*/ 2787061 w 8573875"/>
              <a:gd name="connsiteY10" fmla="*/ 9614 h 2611175"/>
              <a:gd name="connsiteX11" fmla="*/ 2958060 w 8573875"/>
              <a:gd name="connsiteY11" fmla="*/ 45009 h 2611175"/>
              <a:gd name="connsiteX12" fmla="*/ 3300147 w 8573875"/>
              <a:gd name="connsiteY12" fmla="*/ 193977 h 2611175"/>
              <a:gd name="connsiteX13" fmla="*/ 3499442 w 8573875"/>
              <a:gd name="connsiteY13" fmla="*/ 346440 h 2611175"/>
              <a:gd name="connsiteX14" fmla="*/ 3775888 w 8573875"/>
              <a:gd name="connsiteY14" fmla="*/ 622887 h 2611175"/>
              <a:gd name="connsiteX15" fmla="*/ 4041702 w 8573875"/>
              <a:gd name="connsiteY15" fmla="*/ 835538 h 2611175"/>
              <a:gd name="connsiteX16" fmla="*/ 4360679 w 8573875"/>
              <a:gd name="connsiteY16" fmla="*/ 1058822 h 2611175"/>
              <a:gd name="connsiteX17" fmla="*/ 4658391 w 8573875"/>
              <a:gd name="connsiteY17" fmla="*/ 1282105 h 2611175"/>
              <a:gd name="connsiteX18" fmla="*/ 4966735 w 8573875"/>
              <a:gd name="connsiteY18" fmla="*/ 1473491 h 2611175"/>
              <a:gd name="connsiteX19" fmla="*/ 5349507 w 8573875"/>
              <a:gd name="connsiteY19" fmla="*/ 1675510 h 2611175"/>
              <a:gd name="connsiteX20" fmla="*/ 5932539 w 8573875"/>
              <a:gd name="connsiteY20" fmla="*/ 1933172 h 2611175"/>
              <a:gd name="connsiteX21" fmla="*/ 6644040 w 8573875"/>
              <a:gd name="connsiteY21" fmla="*/ 2177720 h 2611175"/>
              <a:gd name="connsiteX22" fmla="*/ 7188940 w 8573875"/>
              <a:gd name="connsiteY22" fmla="*/ 2345361 h 2611175"/>
              <a:gd name="connsiteX23" fmla="*/ 8573875 w 8573875"/>
              <a:gd name="connsiteY23" fmla="*/ 2498463 h 2611175"/>
              <a:gd name="connsiteX24" fmla="*/ 8564121 w 8573875"/>
              <a:gd name="connsiteY24" fmla="*/ 2539226 h 2611175"/>
              <a:gd name="connsiteX25" fmla="*/ 607386 w 8573875"/>
              <a:gd name="connsiteY25" fmla="*/ 2558012 h 2611175"/>
              <a:gd name="connsiteX26" fmla="*/ 539115 w 8573875"/>
              <a:gd name="connsiteY26" fmla="*/ 2548619 h 261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73875" h="2611175">
                <a:moveTo>
                  <a:pt x="586121" y="2611175"/>
                </a:moveTo>
                <a:lnTo>
                  <a:pt x="642801" y="2441054"/>
                </a:lnTo>
                <a:lnTo>
                  <a:pt x="745609" y="2207138"/>
                </a:lnTo>
                <a:lnTo>
                  <a:pt x="883833" y="1728673"/>
                </a:lnTo>
                <a:lnTo>
                  <a:pt x="1085851" y="1154515"/>
                </a:lnTo>
                <a:lnTo>
                  <a:pt x="1362298" y="665417"/>
                </a:lnTo>
                <a:lnTo>
                  <a:pt x="1660009" y="357073"/>
                </a:lnTo>
                <a:lnTo>
                  <a:pt x="2057369" y="119356"/>
                </a:lnTo>
                <a:lnTo>
                  <a:pt x="2328982" y="41289"/>
                </a:lnTo>
                <a:lnTo>
                  <a:pt x="2509735" y="0"/>
                </a:lnTo>
                <a:lnTo>
                  <a:pt x="2787061" y="9614"/>
                </a:lnTo>
                <a:lnTo>
                  <a:pt x="2958060" y="45009"/>
                </a:lnTo>
                <a:lnTo>
                  <a:pt x="3300147" y="193977"/>
                </a:lnTo>
                <a:lnTo>
                  <a:pt x="3499442" y="346440"/>
                </a:lnTo>
                <a:lnTo>
                  <a:pt x="3775888" y="622887"/>
                </a:lnTo>
                <a:lnTo>
                  <a:pt x="4041702" y="835538"/>
                </a:lnTo>
                <a:lnTo>
                  <a:pt x="4360679" y="1058822"/>
                </a:lnTo>
                <a:lnTo>
                  <a:pt x="4658391" y="1282105"/>
                </a:lnTo>
                <a:lnTo>
                  <a:pt x="4966735" y="1473491"/>
                </a:lnTo>
                <a:lnTo>
                  <a:pt x="5349507" y="1675510"/>
                </a:lnTo>
                <a:lnTo>
                  <a:pt x="5932539" y="1933172"/>
                </a:lnTo>
                <a:lnTo>
                  <a:pt x="6644040" y="2177720"/>
                </a:lnTo>
                <a:lnTo>
                  <a:pt x="7188940" y="2345361"/>
                </a:lnTo>
                <a:cubicBezTo>
                  <a:pt x="7588815" y="2402656"/>
                  <a:pt x="8174000" y="2441168"/>
                  <a:pt x="8573875" y="2498463"/>
                </a:cubicBezTo>
                <a:lnTo>
                  <a:pt x="8564121" y="2539226"/>
                </a:lnTo>
                <a:lnTo>
                  <a:pt x="607386" y="2558012"/>
                </a:lnTo>
                <a:cubicBezTo>
                  <a:pt x="-730115" y="2559577"/>
                  <a:pt x="561872" y="2551750"/>
                  <a:pt x="539115" y="2548619"/>
                </a:cubicBezTo>
              </a:path>
            </a:pathLst>
          </a:custGeom>
          <a:solidFill>
            <a:srgbClr val="FF0000">
              <a:alpha val="65000"/>
            </a:srgbClr>
          </a:solidFill>
          <a:ln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32839" y="3208219"/>
            <a:ext cx="2179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Failure Energy </a:t>
            </a:r>
            <a:r>
              <a:rPr lang="en-US" sz="3200" i="1" dirty="0" smtClean="0"/>
              <a:t>G</a:t>
            </a:r>
            <a:r>
              <a:rPr lang="en-US" sz="3200" i="1" baseline="-25000" dirty="0" smtClean="0"/>
              <a:t>f</a:t>
            </a:r>
            <a:r>
              <a:rPr lang="en-US" sz="2400" i="1" dirty="0" smtClean="0"/>
              <a:t> </a:t>
            </a:r>
          </a:p>
          <a:p>
            <a:pPr algn="ctr"/>
            <a:r>
              <a:rPr lang="en-US" sz="2400" i="1" dirty="0" smtClean="0"/>
              <a:t>(</a:t>
            </a:r>
            <a:r>
              <a:rPr lang="en-US" sz="2400" dirty="0" smtClean="0"/>
              <a:t>Joules/m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84868" y="2444740"/>
                <a:ext cx="5366838" cy="990223"/>
              </a:xfrm>
              <a:ln w="190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𝐶𝑇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𝑖𝑛𝑑𝑒𝑥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62</m:t>
                          </m:r>
                        </m:den>
                      </m:f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75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75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84868" y="2444740"/>
                <a:ext cx="5366838" cy="990223"/>
              </a:xfrm>
              <a:blipFill>
                <a:blip r:embed="rId3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893303" y="1369907"/>
            <a:ext cx="5934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i="1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max</a:t>
            </a:r>
            <a:endParaRPr lang="en-US" i="1" baseline="-25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190019" y="1736174"/>
            <a:ext cx="0" cy="4116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12539" y="2110763"/>
            <a:ext cx="129394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0.75 × </a:t>
            </a:r>
            <a:r>
              <a:rPr lang="en-US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i="1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max</a:t>
            </a:r>
            <a:endParaRPr lang="en-US" i="1" baseline="-25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558968" y="2488974"/>
            <a:ext cx="0" cy="4116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58968" y="2964076"/>
            <a:ext cx="0" cy="243651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930303" y="5383033"/>
            <a:ext cx="3628665" cy="175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89349" y="5020281"/>
            <a:ext cx="41710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</a:t>
            </a:r>
            <a:r>
              <a:rPr lang="en-US" i="1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75</a:t>
            </a:r>
            <a:endParaRPr lang="en-US" i="1" baseline="-25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265798" y="2636249"/>
            <a:ext cx="584498" cy="54373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12539" y="2755185"/>
            <a:ext cx="546945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</a:t>
            </a:r>
            <a:r>
              <a:rPr lang="en-US" i="1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75</a:t>
            </a:r>
            <a:endParaRPr lang="en-US" i="1" baseline="-25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6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3" grpId="0" build="p" animBg="1"/>
      <p:bldP spid="7" grpId="0" animBg="1"/>
      <p:bldP spid="12" grpId="0" animBg="1"/>
      <p:bldP spid="19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IDEAL-CT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30353" y="1675190"/>
            <a:ext cx="4864608" cy="401635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+mj-lt"/>
              </a:rPr>
              <a:t>Range of CT</a:t>
            </a:r>
            <a:r>
              <a:rPr lang="en-US" sz="2800" baseline="-25000" dirty="0" smtClean="0">
                <a:latin typeface="+mj-lt"/>
              </a:rPr>
              <a:t>Index</a:t>
            </a:r>
            <a:r>
              <a:rPr lang="en-US" sz="2800" dirty="0" smtClean="0">
                <a:latin typeface="+mj-lt"/>
              </a:rPr>
              <a:t> results for 77 mixtures tested at NCAT from 11 states.</a:t>
            </a:r>
          </a:p>
          <a:p>
            <a:pPr lvl="1"/>
            <a:r>
              <a:rPr lang="en-US" sz="2400" dirty="0" smtClean="0">
                <a:latin typeface="+mj-lt"/>
              </a:rPr>
              <a:t>Subset does not include mixes that were long-term aged.</a:t>
            </a:r>
          </a:p>
          <a:p>
            <a:pPr lvl="1"/>
            <a:r>
              <a:rPr lang="en-US" sz="2400" dirty="0" smtClean="0">
                <a:latin typeface="+mj-lt"/>
              </a:rPr>
              <a:t>31% with CT</a:t>
            </a:r>
            <a:r>
              <a:rPr lang="en-US" sz="2400" baseline="-25000" dirty="0" smtClean="0">
                <a:latin typeface="+mj-lt"/>
              </a:rPr>
              <a:t>Index</a:t>
            </a:r>
            <a:r>
              <a:rPr lang="en-US" sz="2400" dirty="0" smtClean="0">
                <a:latin typeface="+mj-lt"/>
              </a:rPr>
              <a:t> &lt; 50</a:t>
            </a:r>
            <a:endParaRPr lang="en-US" sz="24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022" y="1675190"/>
            <a:ext cx="6205729" cy="416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4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IDEAL-CT Equipment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38201" y="1748343"/>
            <a:ext cx="10515600" cy="3262570"/>
          </a:xfrm>
        </p:spPr>
        <p:txBody>
          <a:bodyPr/>
          <a:lstStyle/>
          <a:p>
            <a:r>
              <a:rPr lang="en-US" dirty="0" err="1" smtClean="0">
                <a:latin typeface="+mj-lt"/>
              </a:rPr>
              <a:t>Instrotek</a:t>
            </a:r>
            <a:r>
              <a:rPr lang="en-US" dirty="0" smtClean="0">
                <a:latin typeface="+mj-lt"/>
              </a:rPr>
              <a:t> </a:t>
            </a:r>
          </a:p>
          <a:p>
            <a:r>
              <a:rPr lang="en-US" dirty="0">
                <a:latin typeface="+mj-lt"/>
              </a:rPr>
              <a:t>Marshall press</a:t>
            </a:r>
          </a:p>
          <a:p>
            <a:r>
              <a:rPr lang="en-US" dirty="0" smtClean="0">
                <a:latin typeface="+mj-lt"/>
              </a:rPr>
              <a:t>MTS </a:t>
            </a:r>
          </a:p>
          <a:p>
            <a:r>
              <a:rPr lang="en-US" dirty="0" err="1" smtClean="0">
                <a:latin typeface="+mj-lt"/>
              </a:rPr>
              <a:t>TestQuip</a:t>
            </a:r>
            <a:r>
              <a:rPr lang="en-US" dirty="0" smtClean="0">
                <a:latin typeface="+mj-lt"/>
              </a:rPr>
              <a:t> </a:t>
            </a:r>
          </a:p>
          <a:p>
            <a:r>
              <a:rPr lang="en-US" dirty="0" smtClean="0">
                <a:latin typeface="+mj-lt"/>
              </a:rPr>
              <a:t>others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0" r="18613"/>
          <a:stretch/>
        </p:blipFill>
        <p:spPr>
          <a:xfrm>
            <a:off x="4471416" y="1821494"/>
            <a:ext cx="1554480" cy="2762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6" t="13489"/>
          <a:stretch/>
        </p:blipFill>
        <p:spPr>
          <a:xfrm rot="5400000">
            <a:off x="5772823" y="2187570"/>
            <a:ext cx="2404872" cy="1672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7" t="8480" r="9894" b="5361"/>
          <a:stretch/>
        </p:blipFill>
        <p:spPr>
          <a:xfrm>
            <a:off x="8008020" y="1821494"/>
            <a:ext cx="1513931" cy="2404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557" y="1610298"/>
            <a:ext cx="1791644" cy="3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3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</a:t>
            </a:r>
            <a:r>
              <a:rPr lang="en-US" baseline="-25000" dirty="0" smtClean="0"/>
              <a:t>Index </a:t>
            </a:r>
            <a:r>
              <a:rPr lang="en-US" dirty="0" smtClean="0"/>
              <a:t>versus I-FIT Flexibility Index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38201" y="1748342"/>
            <a:ext cx="4364735" cy="4016353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IDEAL-CT has several similarities to I-FIT. </a:t>
            </a:r>
          </a:p>
          <a:p>
            <a:r>
              <a:rPr lang="en-US" dirty="0" smtClean="0">
                <a:latin typeface="+mj-lt"/>
              </a:rPr>
              <a:t>Do their results correlate?</a:t>
            </a: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011" y="1748341"/>
            <a:ext cx="6199974" cy="416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1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air voids on CT</a:t>
            </a:r>
            <a:r>
              <a:rPr lang="en-US" baseline="-25000" dirty="0" smtClean="0"/>
              <a:t>Index</a:t>
            </a:r>
            <a:endParaRPr lang="en-US" baseline="-25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38201" y="1748342"/>
            <a:ext cx="4844133" cy="401635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j-lt"/>
              </a:rPr>
              <a:t>Experiment on NCAT Test Track; four sections of the same mix compacted to 88% to 95% of Gmm</a:t>
            </a:r>
          </a:p>
          <a:p>
            <a:r>
              <a:rPr lang="en-US" sz="3200" dirty="0" smtClean="0">
                <a:latin typeface="+mj-lt"/>
              </a:rPr>
              <a:t>As air voids increase, CT</a:t>
            </a:r>
            <a:r>
              <a:rPr lang="en-US" sz="3200" baseline="-25000" dirty="0" smtClean="0">
                <a:latin typeface="+mj-lt"/>
              </a:rPr>
              <a:t>Index</a:t>
            </a:r>
            <a:r>
              <a:rPr lang="en-US" sz="3200" dirty="0" smtClean="0">
                <a:latin typeface="+mj-lt"/>
              </a:rPr>
              <a:t> decreases.</a:t>
            </a:r>
          </a:p>
          <a:p>
            <a:r>
              <a:rPr lang="en-US" sz="3200" dirty="0" smtClean="0">
                <a:latin typeface="+mj-lt"/>
              </a:rPr>
              <a:t>This is counterintuitive.</a:t>
            </a:r>
            <a:endParaRPr lang="en-US" sz="3200" dirty="0">
              <a:latin typeface="+mj-lt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2673534"/>
              </p:ext>
            </p:extLst>
          </p:nvPr>
        </p:nvGraphicFramePr>
        <p:xfrm>
          <a:off x="5682334" y="1529705"/>
          <a:ext cx="6509666" cy="4304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999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</a:t>
            </a:r>
            <a:r>
              <a:rPr lang="en-US" baseline="-25000" dirty="0" smtClean="0"/>
              <a:t>Index</a:t>
            </a:r>
            <a:r>
              <a:rPr lang="en-US" dirty="0" smtClean="0"/>
              <a:t> Variability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57073" y="1647758"/>
            <a:ext cx="10515600" cy="42775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+mj-lt"/>
              </a:rPr>
              <a:t>Two important measures of variability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Within-lab (repeatability)</a:t>
            </a:r>
          </a:p>
          <a:p>
            <a:pPr lvl="2"/>
            <a:r>
              <a:rPr lang="en-US" dirty="0" smtClean="0">
                <a:latin typeface="+mj-lt"/>
              </a:rPr>
              <a:t>TTI: COV 2 to 24%</a:t>
            </a:r>
          </a:p>
          <a:p>
            <a:pPr lvl="2"/>
            <a:r>
              <a:rPr lang="en-US" dirty="0" smtClean="0">
                <a:latin typeface="+mj-lt"/>
              </a:rPr>
              <a:t>NCAT: COV 10 to 20%</a:t>
            </a:r>
          </a:p>
          <a:p>
            <a:pPr lvl="2"/>
            <a:r>
              <a:rPr lang="en-US" dirty="0" smtClean="0">
                <a:latin typeface="+mj-lt"/>
              </a:rPr>
              <a:t>ASTM: COV ~12%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Between-lab (reproducibility)</a:t>
            </a:r>
          </a:p>
          <a:p>
            <a:pPr lvl="2"/>
            <a:r>
              <a:rPr lang="en-US" dirty="0" smtClean="0">
                <a:latin typeface="+mj-lt"/>
              </a:rPr>
              <a:t>13 labs in NCAT round robin</a:t>
            </a:r>
          </a:p>
          <a:p>
            <a:pPr lvl="2"/>
            <a:r>
              <a:rPr lang="en-US" dirty="0" smtClean="0">
                <a:latin typeface="+mj-lt"/>
              </a:rPr>
              <a:t>Avg. CT</a:t>
            </a:r>
            <a:r>
              <a:rPr lang="en-US" baseline="-25000" dirty="0" smtClean="0">
                <a:latin typeface="+mj-lt"/>
              </a:rPr>
              <a:t>Index </a:t>
            </a:r>
            <a:r>
              <a:rPr lang="en-US" dirty="0" smtClean="0">
                <a:latin typeface="+mj-lt"/>
              </a:rPr>
              <a:t>ranged from 37 to 188 </a:t>
            </a:r>
          </a:p>
          <a:p>
            <a:pPr lvl="2"/>
            <a:r>
              <a:rPr lang="en-US" dirty="0" smtClean="0">
                <a:latin typeface="+mj-lt"/>
              </a:rPr>
              <a:t>Std. Dev. of </a:t>
            </a:r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CT</a:t>
            </a:r>
            <a:r>
              <a:rPr lang="en-US" baseline="-25000" dirty="0">
                <a:solidFill>
                  <a:prstClr val="black"/>
                </a:solidFill>
                <a:latin typeface="Calibri Light" panose="020F0302020204030204"/>
              </a:rPr>
              <a:t>Index </a:t>
            </a:r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ranged from </a:t>
            </a:r>
            <a:r>
              <a:rPr lang="en-US" dirty="0" smtClean="0">
                <a:solidFill>
                  <a:prstClr val="black"/>
                </a:solidFill>
                <a:latin typeface="Calibri Light" panose="020F0302020204030204"/>
              </a:rPr>
              <a:t>13 </a:t>
            </a:r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to </a:t>
            </a:r>
            <a:r>
              <a:rPr lang="en-US" dirty="0" smtClean="0">
                <a:solidFill>
                  <a:prstClr val="black"/>
                </a:solidFill>
                <a:latin typeface="Calibri Light" panose="020F0302020204030204"/>
              </a:rPr>
              <a:t>30 </a:t>
            </a:r>
          </a:p>
          <a:p>
            <a:pPr lvl="2"/>
            <a:r>
              <a:rPr lang="en-US" dirty="0" smtClean="0">
                <a:solidFill>
                  <a:prstClr val="black"/>
                </a:solidFill>
                <a:latin typeface="Calibri Light" panose="020F0302020204030204"/>
              </a:rPr>
              <a:t>COV of </a:t>
            </a:r>
            <a:r>
              <a:rPr lang="en-US" sz="3000" dirty="0">
                <a:solidFill>
                  <a:prstClr val="black"/>
                </a:solidFill>
                <a:latin typeface="Calibri Light" panose="020F0302020204030204"/>
              </a:rPr>
              <a:t>CT</a:t>
            </a:r>
            <a:r>
              <a:rPr lang="en-US" sz="3000" baseline="-25000" dirty="0">
                <a:solidFill>
                  <a:prstClr val="black"/>
                </a:solidFill>
                <a:latin typeface="Calibri Light" panose="020F0302020204030204"/>
              </a:rPr>
              <a:t>Index </a:t>
            </a:r>
            <a:r>
              <a:rPr lang="en-US" sz="3000" dirty="0">
                <a:solidFill>
                  <a:prstClr val="black"/>
                </a:solidFill>
                <a:latin typeface="Calibri Light" panose="020F0302020204030204"/>
              </a:rPr>
              <a:t>ranged from </a:t>
            </a:r>
            <a:r>
              <a:rPr lang="en-US" sz="3000" dirty="0" smtClean="0">
                <a:solidFill>
                  <a:prstClr val="black"/>
                </a:solidFill>
                <a:latin typeface="Calibri Light" panose="020F0302020204030204"/>
              </a:rPr>
              <a:t>13 </a:t>
            </a:r>
            <a:r>
              <a:rPr lang="en-US" sz="3000" dirty="0">
                <a:solidFill>
                  <a:prstClr val="black"/>
                </a:solidFill>
                <a:latin typeface="Calibri Light" panose="020F0302020204030204"/>
              </a:rPr>
              <a:t>to </a:t>
            </a:r>
            <a:r>
              <a:rPr lang="en-US" sz="3000" dirty="0" smtClean="0">
                <a:solidFill>
                  <a:prstClr val="black"/>
                </a:solidFill>
                <a:latin typeface="Calibri Light" panose="020F0302020204030204"/>
              </a:rPr>
              <a:t>37%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184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IDEAL-CT round robin preliminary results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0916212"/>
              </p:ext>
            </p:extLst>
          </p:nvPr>
        </p:nvGraphicFramePr>
        <p:xfrm>
          <a:off x="2779776" y="1399032"/>
          <a:ext cx="6830568" cy="4535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732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Pavement Aging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38201" y="1748342"/>
            <a:ext cx="4017263" cy="401635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j-lt"/>
              </a:rPr>
              <a:t>Aging of asphalt pavements occur over time</a:t>
            </a:r>
          </a:p>
          <a:p>
            <a:r>
              <a:rPr lang="en-US" sz="3200" dirty="0" smtClean="0">
                <a:latin typeface="+mj-lt"/>
              </a:rPr>
              <a:t>There is a steep gradient of aging from the surface down</a:t>
            </a:r>
          </a:p>
          <a:p>
            <a:endParaRPr lang="en-US" sz="32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2"/>
          <a:stretch/>
        </p:blipFill>
        <p:spPr>
          <a:xfrm>
            <a:off x="4957127" y="1748341"/>
            <a:ext cx="4405780" cy="3759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" r="3719"/>
          <a:stretch/>
        </p:blipFill>
        <p:spPr>
          <a:xfrm>
            <a:off x="9688770" y="2058742"/>
            <a:ext cx="2126511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7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/>
          <a:stretch/>
        </p:blipFill>
        <p:spPr>
          <a:xfrm>
            <a:off x="7877555" y="1562548"/>
            <a:ext cx="1582310" cy="13725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306371" y="360941"/>
            <a:ext cx="9342704" cy="10772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3429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defTabSz="685800"/>
            <a:r>
              <a:rPr lang="en-US" sz="3600" dirty="0">
                <a:solidFill>
                  <a:prstClr val="black"/>
                </a:solidFill>
              </a:rPr>
              <a:t>With </a:t>
            </a:r>
            <a:r>
              <a:rPr lang="en-US" sz="3600" dirty="0" smtClean="0">
                <a:solidFill>
                  <a:prstClr val="black"/>
                </a:solidFill>
              </a:rPr>
              <a:t>volumetric </a:t>
            </a:r>
            <a:r>
              <a:rPr lang="en-US" sz="3600" dirty="0">
                <a:solidFill>
                  <a:prstClr val="black"/>
                </a:solidFill>
              </a:rPr>
              <a:t>mix design </a:t>
            </a:r>
            <a:r>
              <a:rPr lang="en-US" sz="3600" dirty="0" smtClean="0">
                <a:solidFill>
                  <a:prstClr val="black"/>
                </a:solidFill>
              </a:rPr>
              <a:t>systems…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/>
          <a:stretch/>
        </p:blipFill>
        <p:spPr>
          <a:xfrm rot="10800000">
            <a:off x="396119" y="1559954"/>
            <a:ext cx="5118856" cy="397406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 rot="21079306">
            <a:off x="1158725" y="3929345"/>
            <a:ext cx="4186052" cy="479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FF00"/>
                </a:solidFill>
              </a:rPr>
              <a:t>we have no way of knowing if these materials help or hurt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42743" y="1876675"/>
            <a:ext cx="12586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chemeClr val="bg1"/>
                </a:solidFill>
                <a:latin typeface="Calibri"/>
              </a:rPr>
              <a:t>WMA additives</a:t>
            </a:r>
            <a:endParaRPr lang="en-US" sz="135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4"/>
          <a:stretch/>
        </p:blipFill>
        <p:spPr bwMode="auto">
          <a:xfrm>
            <a:off x="5732893" y="3031687"/>
            <a:ext cx="1937822" cy="125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270698" y="3128248"/>
            <a:ext cx="14217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white"/>
                </a:solidFill>
                <a:latin typeface="Calibri"/>
              </a:rPr>
              <a:t>Recycled Shingles</a:t>
            </a:r>
          </a:p>
        </p:txBody>
      </p:sp>
      <p:pic>
        <p:nvPicPr>
          <p:cNvPr id="11" name="Picture 4" descr="https://encrypted-tbn2.gstatic.com/images?q=tbn:ANd9GcRSOC4HTmeJRxXlgJKrSUZQmNQUEB0cmsDyrsVwcE5mn8f6g2Qj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0" b="4834"/>
          <a:stretch/>
        </p:blipFill>
        <p:spPr bwMode="auto">
          <a:xfrm>
            <a:off x="5732893" y="4375158"/>
            <a:ext cx="1927466" cy="129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/>
          <a:stretch/>
        </p:blipFill>
        <p:spPr>
          <a:xfrm>
            <a:off x="5732893" y="1549605"/>
            <a:ext cx="1927466" cy="13913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23598" y="2553367"/>
            <a:ext cx="13975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white"/>
                </a:solidFill>
                <a:latin typeface="Calibri"/>
              </a:rPr>
              <a:t>Fractionated RAP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2455" y="3031899"/>
            <a:ext cx="1592510" cy="12538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19562" y="5242822"/>
            <a:ext cx="16679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chemeClr val="bg1"/>
                </a:solidFill>
                <a:latin typeface="Calibri"/>
              </a:rPr>
              <a:t>Recycled Tire Rubber</a:t>
            </a:r>
          </a:p>
        </p:txBody>
      </p:sp>
      <p:pic>
        <p:nvPicPr>
          <p:cNvPr id="16" name="Picture 12" descr="http://www.forta-fi.com/images/large/FI-HMA-Blend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2"/>
          <a:stretch/>
        </p:blipFill>
        <p:spPr bwMode="auto">
          <a:xfrm>
            <a:off x="7872455" y="4382580"/>
            <a:ext cx="1587409" cy="127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896308" y="5108171"/>
            <a:ext cx="13711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latin typeface="Calibri"/>
              </a:rPr>
              <a:t>Aramid &amp; Polyolefin fibers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94436" y="4019039"/>
            <a:ext cx="13434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Recycling agents</a:t>
            </a:r>
          </a:p>
        </p:txBody>
      </p:sp>
      <p:pic>
        <p:nvPicPr>
          <p:cNvPr id="19" name="Picture 6" descr="https://encrypted-tbn0.gstatic.com/images?q=tbn:ANd9GcTTPo1BT2KUAIaaS9xSEZN57SqtTWYtMPY--7QoDwL6AfWqcJRF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44923" y="1559955"/>
            <a:ext cx="1740328" cy="137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855094" y="2176757"/>
            <a:ext cx="11972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Sulfur pellets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5" t="43137" r="15040" b="2170"/>
          <a:stretch/>
        </p:blipFill>
        <p:spPr>
          <a:xfrm>
            <a:off x="9640620" y="3019646"/>
            <a:ext cx="1744631" cy="126610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994606" y="3979288"/>
            <a:ext cx="13527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3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Recycled Plastics</a:t>
            </a:r>
            <a:endParaRPr lang="en-US" sz="13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9" t="11179" r="15408" b="27047"/>
          <a:stretch/>
        </p:blipFill>
        <p:spPr>
          <a:xfrm>
            <a:off x="9640620" y="4382580"/>
            <a:ext cx="1728937" cy="128627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855094" y="4985096"/>
            <a:ext cx="13711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dirty="0" smtClean="0">
                <a:latin typeface="Calibri"/>
              </a:rPr>
              <a:t>SBS polymer</a:t>
            </a:r>
            <a:endParaRPr lang="en-US" sz="135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56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Aging Protocol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38201" y="1748342"/>
            <a:ext cx="5955791" cy="401635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j-lt"/>
              </a:rPr>
              <a:t>ASTM procedure does not provide  guidance on long-term aging</a:t>
            </a:r>
          </a:p>
          <a:p>
            <a:r>
              <a:rPr lang="en-US" sz="3200" dirty="0" smtClean="0">
                <a:latin typeface="+mj-lt"/>
              </a:rPr>
              <a:t>NCAT recommends aging loose mix at 135°F for 8 hours</a:t>
            </a:r>
            <a:endParaRPr lang="en-US" sz="32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C62D6E-AEC6-4EF6-AB97-8156D31B6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2" t="8985"/>
          <a:stretch/>
        </p:blipFill>
        <p:spPr>
          <a:xfrm>
            <a:off x="6793993" y="1881633"/>
            <a:ext cx="4888008" cy="3408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914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2" b="9210"/>
          <a:stretch/>
        </p:blipFill>
        <p:spPr>
          <a:xfrm>
            <a:off x="0" y="-48126"/>
            <a:ext cx="12192000" cy="69061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66" y="252845"/>
            <a:ext cx="1905341" cy="9730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2594" y="1722673"/>
            <a:ext cx="108674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D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MnROAD-NCAT</a:t>
            </a:r>
            <a:r>
              <a:rPr lang="en-US" sz="4800" b="1" dirty="0" smtClean="0">
                <a:solidFill>
                  <a:srgbClr val="FFD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800" dirty="0" smtClean="0">
                <a:solidFill>
                  <a:srgbClr val="FFD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Pavement Research Partnership </a:t>
            </a:r>
            <a:endParaRPr lang="en-US" sz="4800" dirty="0" smtClean="0">
              <a:solidFill>
                <a:srgbClr val="FFD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800" dirty="0" smtClean="0">
                <a:solidFill>
                  <a:srgbClr val="FFD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Cracking Group Experiment</a:t>
            </a:r>
            <a:endParaRPr lang="en-US" sz="4800" b="1" dirty="0">
              <a:solidFill>
                <a:srgbClr val="FFD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9" b="25001"/>
          <a:stretch/>
        </p:blipFill>
        <p:spPr>
          <a:xfrm>
            <a:off x="9387537" y="252845"/>
            <a:ext cx="2333204" cy="96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4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1D6D5F5-40B7-F34F-A833-0AC49B013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NCAT CG Field 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82E0E1-FE3F-D342-9AF3-00AC01A22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BCA1-DEDB-4768-B0C2-9E03C02986F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7F940-FDB1-E440-8B04-0AE9D2341AF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dirty="0"/>
              <a:t>2019 SPRING SPONSOR MEETING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9EC9CB-56D2-1A48-AB19-1A75B4B02B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2092" y="1473133"/>
            <a:ext cx="5552974" cy="54247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>
                <a:latin typeface="+mj-lt"/>
              </a:rPr>
              <a:t>Cracking (% of lane area)</a:t>
            </a:r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3658410"/>
              </p:ext>
            </p:extLst>
          </p:nvPr>
        </p:nvGraphicFramePr>
        <p:xfrm>
          <a:off x="465656" y="1939403"/>
          <a:ext cx="6105264" cy="3492815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8B81D2">
                        <a:tint val="50000"/>
                        <a:satMod val="300000"/>
                      </a:srgbClr>
                    </a:gs>
                    <a:gs pos="35000">
                      <a:srgbClr val="8B81D2">
                        <a:tint val="37000"/>
                        <a:satMod val="300000"/>
                      </a:srgbClr>
                    </a:gs>
                    <a:gs pos="100000">
                      <a:srgbClr val="8B81D2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948715">
                  <a:extLst>
                    <a:ext uri="{9D8B030D-6E8A-4147-A177-3AD203B41FA5}">
                      <a16:colId xmlns:a16="http://schemas.microsoft.com/office/drawing/2014/main" val="4206757205"/>
                    </a:ext>
                  </a:extLst>
                </a:gridCol>
                <a:gridCol w="2752748">
                  <a:extLst>
                    <a:ext uri="{9D8B030D-6E8A-4147-A177-3AD203B41FA5}">
                      <a16:colId xmlns:a16="http://schemas.microsoft.com/office/drawing/2014/main" val="1106041289"/>
                    </a:ext>
                  </a:extLst>
                </a:gridCol>
                <a:gridCol w="1202280">
                  <a:extLst>
                    <a:ext uri="{9D8B030D-6E8A-4147-A177-3AD203B41FA5}">
                      <a16:colId xmlns:a16="http://schemas.microsoft.com/office/drawing/2014/main" val="1933800532"/>
                    </a:ext>
                  </a:extLst>
                </a:gridCol>
                <a:gridCol w="1201521">
                  <a:extLst>
                    <a:ext uri="{9D8B030D-6E8A-4147-A177-3AD203B41FA5}">
                      <a16:colId xmlns:a16="http://schemas.microsoft.com/office/drawing/2014/main" val="608692427"/>
                    </a:ext>
                  </a:extLst>
                </a:gridCol>
              </a:tblGrid>
              <a:tr h="690884">
                <a:tc>
                  <a:txBody>
                    <a:bodyPr/>
                    <a:lstStyle>
                      <a:lvl1pPr marL="0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06405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12810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219215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625620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032025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438430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844836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251241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/>
                        <a:t>Section</a:t>
                      </a:r>
                    </a:p>
                  </a:txBody>
                  <a:tcPr marL="81274" marR="81274" marT="40652" marB="40652" anchor="b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81D2"/>
                    </a:solidFill>
                  </a:tcPr>
                </a:tc>
                <a:tc>
                  <a:txBody>
                    <a:bodyPr/>
                    <a:lstStyle>
                      <a:lvl1pPr marL="0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06405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12810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219215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625620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032025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438430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844836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251241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/>
                        <a:t>Description</a:t>
                      </a:r>
                    </a:p>
                  </a:txBody>
                  <a:tcPr marL="81274" marR="81274" marT="40652" marB="40652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81D2"/>
                    </a:solidFill>
                  </a:tcPr>
                </a:tc>
                <a:tc>
                  <a:txBody>
                    <a:bodyPr/>
                    <a:lstStyle>
                      <a:lvl1pPr marL="0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06405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12810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219215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625620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032025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438430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844836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251241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Start of this Cycle</a:t>
                      </a:r>
                    </a:p>
                  </a:txBody>
                  <a:tcPr marL="81274" marR="81274" marT="40652" marB="40652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81D2"/>
                    </a:solidFill>
                  </a:tcPr>
                </a:tc>
                <a:tc>
                  <a:txBody>
                    <a:bodyPr/>
                    <a:lstStyle>
                      <a:lvl1pPr marL="0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06405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12810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219215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625620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032025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438430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844836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251241" algn="l" defTabSz="81281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Current</a:t>
                      </a:r>
                    </a:p>
                    <a:p>
                      <a:pPr algn="ctr"/>
                      <a:r>
                        <a:rPr lang="en-US" sz="2000" dirty="0"/>
                        <a:t>3/18/19</a:t>
                      </a:r>
                    </a:p>
                  </a:txBody>
                  <a:tcPr marL="81274" marR="81274" marT="40652" marB="40652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81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214989"/>
                  </a:ext>
                </a:extLst>
              </a:tr>
              <a:tr h="400273">
                <a:tc>
                  <a:txBody>
                    <a:bodyPr/>
                    <a:lstStyle>
                      <a:lvl1pPr marL="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640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1281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1921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2562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3202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3843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44836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51241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N1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81274" marR="81274" marT="40652" marB="40652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81D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640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1281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1921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2562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3202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3843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44836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51241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/>
                        <a:t>20% RAP (Control)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81274" marR="81274" marT="40652" marB="40652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81D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10.3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81D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10.3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81D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318554"/>
                  </a:ext>
                </a:extLst>
              </a:tr>
              <a:tr h="400273">
                <a:tc>
                  <a:txBody>
                    <a:bodyPr/>
                    <a:lstStyle>
                      <a:lvl1pPr marL="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640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1281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1921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2562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3202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3843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44836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51241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N2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81274" marR="81274" marT="40652" marB="40652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640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1281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1921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2562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3202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3843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44836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51241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/>
                        <a:t>Control w/ High</a:t>
                      </a:r>
                      <a:r>
                        <a:rPr lang="en-US" sz="2000" baseline="0" dirty="0"/>
                        <a:t> Density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81274" marR="81274" marT="40652" marB="40652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6.9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6.9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3253124"/>
                  </a:ext>
                </a:extLst>
              </a:tr>
              <a:tr h="400273">
                <a:tc>
                  <a:txBody>
                    <a:bodyPr/>
                    <a:lstStyle>
                      <a:lvl1pPr marL="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640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1281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1921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2562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3202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3843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44836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51241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N5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81274" marR="81274" marT="40652" marB="40652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81D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640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1281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1921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2562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3202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3843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44836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51241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/>
                        <a:t>Low</a:t>
                      </a:r>
                      <a:r>
                        <a:rPr lang="en-US" sz="2000" baseline="0" dirty="0"/>
                        <a:t> AC, Low Density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81274" marR="81274" marT="40652" marB="40652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81D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3.5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81D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81D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861481"/>
                  </a:ext>
                </a:extLst>
              </a:tr>
              <a:tr h="400273">
                <a:tc>
                  <a:txBody>
                    <a:bodyPr/>
                    <a:lstStyle>
                      <a:lvl1pPr marL="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640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1281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1921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2562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3202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3843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44836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51241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N8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81274" marR="81274" marT="40652" marB="40652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640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1281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1921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2562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3202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3843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44836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51241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/>
                        <a:t>20% RAP 5% RAS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81274" marR="81274" marT="40652" marB="40652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16.6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31.2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3709917"/>
                  </a:ext>
                </a:extLst>
              </a:tr>
              <a:tr h="400273">
                <a:tc>
                  <a:txBody>
                    <a:bodyPr/>
                    <a:lstStyle>
                      <a:lvl1pPr marL="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640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1281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1921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2562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3202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3843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44836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51241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S5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81274" marR="81274" marT="40652" marB="40652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81D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640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1281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1921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2562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3202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3843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44836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51241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/>
                        <a:t>35% RAP PG 58-28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81274" marR="81274" marT="40652" marB="40652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81D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81D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81D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460769"/>
                  </a:ext>
                </a:extLst>
              </a:tr>
              <a:tr h="400273">
                <a:tc>
                  <a:txBody>
                    <a:bodyPr/>
                    <a:lstStyle>
                      <a:lvl1pPr marL="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640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1281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1921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2562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3202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3843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44836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51241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S6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81274" marR="81274" marT="40652" marB="40652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640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1281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1921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2562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3202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3843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44836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51241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/>
                        <a:t>Control w </a:t>
                      </a:r>
                      <a:r>
                        <a:rPr lang="en-US" sz="2000" dirty="0" err="1"/>
                        <a:t>HiMA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81274" marR="81274" marT="40652" marB="40652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9903770"/>
                  </a:ext>
                </a:extLst>
              </a:tr>
              <a:tr h="400273">
                <a:tc>
                  <a:txBody>
                    <a:bodyPr/>
                    <a:lstStyle>
                      <a:lvl1pPr marL="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640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1281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1921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2562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3202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3843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44836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51241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S13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81274" marR="81274" marT="40652" marB="40652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81D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640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1281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1921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2562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32025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38430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44836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51241" algn="l" defTabSz="81281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/>
                        <a:t>AZ</a:t>
                      </a:r>
                      <a:r>
                        <a:rPr lang="en-US" sz="2000" baseline="0" dirty="0"/>
                        <a:t> Rubber Mix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81274" marR="81274" marT="40652" marB="40652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81D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81D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B81D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81D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98454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979" y="1939403"/>
            <a:ext cx="4657087" cy="3492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35868" y="2212848"/>
            <a:ext cx="1457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Section N8 </a:t>
            </a:r>
          </a:p>
          <a:p>
            <a:pPr algn="ctr"/>
            <a:r>
              <a:rPr lang="en-US" dirty="0" smtClean="0"/>
              <a:t>May 20,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61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Top Down Cracking Tests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BCA1-DEDB-4768-B0C2-9E03C02986F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7826" y="1967243"/>
            <a:ext cx="1158523" cy="1787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094" y="1970065"/>
            <a:ext cx="1471789" cy="184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NCAT Lab April 9 2010 07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05" y="1970065"/>
            <a:ext cx="1373011" cy="182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8"/>
          <p:cNvSpPr txBox="1">
            <a:spLocks noChangeArrowheads="1"/>
          </p:cNvSpPr>
          <p:nvPr/>
        </p:nvSpPr>
        <p:spPr bwMode="auto">
          <a:xfrm>
            <a:off x="3646639" y="3810154"/>
            <a:ext cx="7761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SCB-LA</a:t>
            </a:r>
          </a:p>
        </p:txBody>
      </p:sp>
      <p:sp>
        <p:nvSpPr>
          <p:cNvPr id="10" name="TextBox 19"/>
          <p:cNvSpPr txBox="1">
            <a:spLocks noChangeArrowheads="1"/>
          </p:cNvSpPr>
          <p:nvPr/>
        </p:nvSpPr>
        <p:spPr bwMode="auto">
          <a:xfrm>
            <a:off x="1913793" y="3810154"/>
            <a:ext cx="12704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Energy Ratio</a:t>
            </a:r>
          </a:p>
        </p:txBody>
      </p:sp>
      <p:sp>
        <p:nvSpPr>
          <p:cNvPr id="11" name="TextBox 20"/>
          <p:cNvSpPr txBox="1">
            <a:spLocks noChangeArrowheads="1"/>
          </p:cNvSpPr>
          <p:nvPr/>
        </p:nvSpPr>
        <p:spPr bwMode="auto">
          <a:xfrm>
            <a:off x="8244038" y="3769232"/>
            <a:ext cx="9525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OT-NCAT</a:t>
            </a:r>
          </a:p>
        </p:txBody>
      </p:sp>
      <p:sp>
        <p:nvSpPr>
          <p:cNvPr id="12" name="TextBox 22"/>
          <p:cNvSpPr txBox="1">
            <a:spLocks noChangeArrowheads="1"/>
          </p:cNvSpPr>
          <p:nvPr/>
        </p:nvSpPr>
        <p:spPr bwMode="auto">
          <a:xfrm>
            <a:off x="5472616" y="3810154"/>
            <a:ext cx="4892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IFIT</a:t>
            </a:r>
          </a:p>
        </p:txBody>
      </p:sp>
      <p:pic>
        <p:nvPicPr>
          <p:cNvPr id="13" name="Picture 3" descr="Small confett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893" y="1967243"/>
            <a:ext cx="1265767" cy="179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6"/>
          <p:cNvSpPr txBox="1">
            <a:spLocks noChangeArrowheads="1"/>
          </p:cNvSpPr>
          <p:nvPr/>
        </p:nvSpPr>
        <p:spPr bwMode="auto">
          <a:xfrm>
            <a:off x="6873849" y="3787576"/>
            <a:ext cx="6963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OT-TX</a:t>
            </a:r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705" y="1970064"/>
            <a:ext cx="1487311" cy="18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30"/>
          <p:cNvSpPr txBox="1">
            <a:spLocks noChangeArrowheads="1"/>
          </p:cNvSpPr>
          <p:nvPr/>
        </p:nvSpPr>
        <p:spPr bwMode="auto">
          <a:xfrm>
            <a:off x="2844300" y="4333271"/>
            <a:ext cx="7715087" cy="85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All tests were conducted on both lab mix and plant mix samples that were short-term and critically aged. </a:t>
            </a:r>
          </a:p>
        </p:txBody>
      </p:sp>
      <p:pic>
        <p:nvPicPr>
          <p:cNvPr id="17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49" y="1967243"/>
            <a:ext cx="1382889" cy="178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8"/>
          <p:cNvSpPr txBox="1">
            <a:spLocks noChangeArrowheads="1"/>
          </p:cNvSpPr>
          <p:nvPr/>
        </p:nvSpPr>
        <p:spPr bwMode="auto">
          <a:xfrm>
            <a:off x="9498515" y="3755121"/>
            <a:ext cx="9478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IDEAL-CT</a:t>
            </a:r>
          </a:p>
        </p:txBody>
      </p:sp>
      <p:pic>
        <p:nvPicPr>
          <p:cNvPr id="19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760" y="1953132"/>
            <a:ext cx="1158523" cy="178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68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5DD2-A5DF-4070-AEF1-240BAFF4A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IDEAL-CT Results for NCAT Cracking Group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3FDDDB-7946-4A2D-86AE-1E842311C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BCA1-DEDB-4768-B0C2-9E03C02986FE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537" y="1308343"/>
            <a:ext cx="9784928" cy="45723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72709" y="3409535"/>
            <a:ext cx="1942122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Lowest result</a:t>
            </a:r>
            <a:endParaRPr lang="en-US" sz="24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314831" y="3871200"/>
            <a:ext cx="382954" cy="742461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33555" y="3409535"/>
            <a:ext cx="2136586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Highest results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4046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IDEAL 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+mj-lt"/>
              </a:rPr>
              <a:t>One of the most promising simple mix cracking tests</a:t>
            </a:r>
          </a:p>
          <a:p>
            <a:r>
              <a:rPr lang="en-US" dirty="0" smtClean="0">
                <a:latin typeface="+mj-lt"/>
              </a:rPr>
              <a:t>Effect of air voids is counterintuitive</a:t>
            </a:r>
          </a:p>
          <a:p>
            <a:r>
              <a:rPr lang="en-US" dirty="0" smtClean="0">
                <a:latin typeface="+mj-lt"/>
              </a:rPr>
              <a:t>Effect of some polymer modification is counterintuitive</a:t>
            </a:r>
          </a:p>
          <a:p>
            <a:r>
              <a:rPr lang="en-US" dirty="0" smtClean="0">
                <a:latin typeface="+mj-lt"/>
              </a:rPr>
              <a:t>Ongoing research and training</a:t>
            </a:r>
          </a:p>
          <a:p>
            <a:pPr lvl="1"/>
            <a:r>
              <a:rPr lang="en-US" dirty="0" smtClean="0">
                <a:latin typeface="+mj-lt"/>
              </a:rPr>
              <a:t>ruggedness experiment at TTI</a:t>
            </a:r>
          </a:p>
          <a:p>
            <a:pPr lvl="1"/>
            <a:r>
              <a:rPr lang="en-US" dirty="0" smtClean="0">
                <a:latin typeface="+mj-lt"/>
              </a:rPr>
              <a:t>establish criteria for specifications</a:t>
            </a:r>
          </a:p>
          <a:p>
            <a:pPr lvl="1"/>
            <a:r>
              <a:rPr lang="en-US" dirty="0" smtClean="0">
                <a:latin typeface="+mj-lt"/>
              </a:rPr>
              <a:t>lab aging protocol</a:t>
            </a:r>
          </a:p>
          <a:p>
            <a:pPr lvl="1"/>
            <a:r>
              <a:rPr lang="en-US" dirty="0" smtClean="0">
                <a:latin typeface="+mj-lt"/>
              </a:rPr>
              <a:t>BMD workshops 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301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73387" y="478710"/>
            <a:ext cx="727934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Balanced Mix Design Workshops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47433" y="3150073"/>
            <a:ext cx="1285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Cracking </a:t>
            </a:r>
          </a:p>
          <a:p>
            <a:r>
              <a:rPr lang="en-US" sz="2000" dirty="0" smtClean="0"/>
              <a:t>Resistance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0051759" y="3167966"/>
            <a:ext cx="1285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Rutting </a:t>
            </a:r>
          </a:p>
          <a:p>
            <a:r>
              <a:rPr lang="en-US" sz="2000" dirty="0" smtClean="0"/>
              <a:t>Resistance</a:t>
            </a:r>
            <a:endParaRPr lang="en-US" sz="20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922340" y="5367783"/>
            <a:ext cx="5603351" cy="0"/>
          </a:xfrm>
          <a:prstGeom prst="line">
            <a:avLst/>
          </a:prstGeom>
          <a:ln w="603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osceles Triangle 7"/>
          <p:cNvSpPr/>
          <p:nvPr/>
        </p:nvSpPr>
        <p:spPr>
          <a:xfrm>
            <a:off x="8314675" y="5389049"/>
            <a:ext cx="695637" cy="56637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92" t="34080" r="4892"/>
          <a:stretch/>
        </p:blipFill>
        <p:spPr>
          <a:xfrm>
            <a:off x="9862860" y="3879223"/>
            <a:ext cx="1662831" cy="1419447"/>
          </a:xfrm>
          <a:prstGeom prst="rect">
            <a:avLst/>
          </a:prstGeom>
        </p:spPr>
      </p:pic>
      <p:pic>
        <p:nvPicPr>
          <p:cNvPr id="10" name="Content Placeholder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3"/>
          <a:stretch/>
        </p:blipFill>
        <p:spPr>
          <a:xfrm rot="10800000">
            <a:off x="5949698" y="3879224"/>
            <a:ext cx="1703662" cy="1419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02" y="478710"/>
            <a:ext cx="2454850" cy="13638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1308" y="2204594"/>
            <a:ext cx="421179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Six Regional 1-Day Workshops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Forest Park, GA, June 26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King of Prussia, PA, July 16-17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Springfield, MO, August 21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Salt Lake City, Sept. 26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Sacramento, CA, Oct. </a:t>
            </a:r>
            <a:r>
              <a:rPr lang="en-US" sz="2400" dirty="0" smtClean="0"/>
              <a:t>1</a:t>
            </a:r>
            <a:endParaRPr lang="en-US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Pewaukee, </a:t>
            </a:r>
            <a:r>
              <a:rPr lang="en-US" sz="2400" dirty="0" smtClean="0">
                <a:solidFill>
                  <a:srgbClr val="FF0000"/>
                </a:solidFill>
              </a:rPr>
              <a:t>WI, Dec. 4-5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68567" y="1786000"/>
            <a:ext cx="49108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Framework for Balanced Mix Designs</a:t>
            </a:r>
          </a:p>
          <a:p>
            <a:pPr algn="ctr"/>
            <a:r>
              <a:rPr lang="en-US" sz="2000" dirty="0" smtClean="0"/>
              <a:t>NCHRP 20-07, Task 406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51308" y="4957574"/>
            <a:ext cx="404870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FHWA will </a:t>
            </a:r>
            <a:r>
              <a:rPr lang="en-US" sz="2000" dirty="0" smtClean="0"/>
              <a:t>provide invitational travel for </a:t>
            </a:r>
            <a:r>
              <a:rPr lang="en-US" sz="2000" dirty="0" smtClean="0"/>
              <a:t>limited </a:t>
            </a:r>
            <a:r>
              <a:rPr lang="en-US" sz="2000" dirty="0" smtClean="0"/>
              <a:t>DOT </a:t>
            </a:r>
            <a:r>
              <a:rPr lang="en-US" sz="2000" dirty="0" smtClean="0"/>
              <a:t>participation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699664" y="2594562"/>
            <a:ext cx="404870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Instructors: Randy West and Fan Yin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1094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5650" y="3629024"/>
            <a:ext cx="546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randy.west@auburn.edu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812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6645" y="361702"/>
            <a:ext cx="9005047" cy="9473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need for mixture cracking tests rises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3139"/>
            <a:ext cx="10515600" cy="2268748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+mj-lt"/>
              </a:rPr>
              <a:t>A decade after Superpave implementation, we realized we needed </a:t>
            </a:r>
            <a:r>
              <a:rPr lang="en-US" dirty="0" smtClean="0">
                <a:latin typeface="+mj-lt"/>
              </a:rPr>
              <a:t>to </a:t>
            </a:r>
            <a:r>
              <a:rPr lang="en-US" dirty="0">
                <a:latin typeface="+mj-lt"/>
              </a:rPr>
              <a:t>evaluate cracking susceptibility</a:t>
            </a:r>
            <a:r>
              <a:rPr lang="en-US" dirty="0" smtClean="0">
                <a:latin typeface="+mj-lt"/>
              </a:rPr>
              <a:t>.</a:t>
            </a:r>
          </a:p>
          <a:p>
            <a:r>
              <a:rPr lang="en-US" dirty="0" smtClean="0">
                <a:latin typeface="+mj-lt"/>
              </a:rPr>
              <a:t>RAP ETG – cracking test is the top research need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Distracted by WMA, </a:t>
            </a:r>
            <a:r>
              <a:rPr lang="en-US" dirty="0" smtClean="0">
                <a:latin typeface="+mj-lt"/>
              </a:rPr>
              <a:t>other </a:t>
            </a:r>
            <a:r>
              <a:rPr lang="en-US" dirty="0" smtClean="0">
                <a:latin typeface="+mj-lt"/>
              </a:rPr>
              <a:t>recycled </a:t>
            </a:r>
            <a:r>
              <a:rPr lang="en-US" dirty="0">
                <a:latin typeface="+mj-lt"/>
              </a:rPr>
              <a:t>materials, tweaking volumetric </a:t>
            </a:r>
            <a:r>
              <a:rPr lang="en-US" dirty="0" smtClean="0">
                <a:latin typeface="+mj-lt"/>
              </a:rPr>
              <a:t>criteria</a:t>
            </a:r>
          </a:p>
          <a:p>
            <a:r>
              <a:rPr lang="en-US" dirty="0" smtClean="0">
                <a:latin typeface="+mj-lt"/>
              </a:rPr>
              <a:t>Fragmented research, no national projects 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FF7E4-4768-4311-8C17-0263CFCCA0B3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6002"/>
            <a:ext cx="4045789" cy="2671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40" y="4186002"/>
            <a:ext cx="4005534" cy="26703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399" y="4186002"/>
            <a:ext cx="3724602" cy="267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6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FF7E4-4768-4311-8C17-0263CFCCA0B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15079" r="3522" b="32839"/>
          <a:stretch/>
        </p:blipFill>
        <p:spPr>
          <a:xfrm>
            <a:off x="224041" y="179284"/>
            <a:ext cx="2193215" cy="2266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6" r="12820"/>
          <a:stretch/>
        </p:blipFill>
        <p:spPr>
          <a:xfrm rot="10800000">
            <a:off x="7336103" y="2628288"/>
            <a:ext cx="1684286" cy="19343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 t="10428" b="7566"/>
          <a:stretch/>
        </p:blipFill>
        <p:spPr>
          <a:xfrm>
            <a:off x="6557043" y="189607"/>
            <a:ext cx="1671054" cy="22559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31593" r="3646" b="15346"/>
          <a:stretch/>
        </p:blipFill>
        <p:spPr>
          <a:xfrm>
            <a:off x="3570531" y="4758608"/>
            <a:ext cx="1701924" cy="1905799"/>
          </a:xfrm>
          <a:prstGeom prst="rect">
            <a:avLst/>
          </a:prstGeom>
        </p:spPr>
      </p:pic>
      <p:pic>
        <p:nvPicPr>
          <p:cNvPr id="12" name="Picture 9" descr="NCAT Lab April 9 2010 07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27" y="2628289"/>
            <a:ext cx="1542079" cy="193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Small confetti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40"/>
          <a:stretch/>
        </p:blipFill>
        <p:spPr bwMode="auto">
          <a:xfrm>
            <a:off x="4306367" y="7121"/>
            <a:ext cx="2156479" cy="243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 descr="IMG_085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t="14982" r="8485" b="7678"/>
          <a:stretch/>
        </p:blipFill>
        <p:spPr bwMode="auto">
          <a:xfrm>
            <a:off x="269511" y="4758608"/>
            <a:ext cx="1886559" cy="18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thermal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370" y="4758608"/>
            <a:ext cx="1189862" cy="185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Content Placeholder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3"/>
          <a:stretch/>
        </p:blipFill>
        <p:spPr bwMode="auto">
          <a:xfrm>
            <a:off x="4096636" y="2628289"/>
            <a:ext cx="1742602" cy="193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fenix asphalt cracking test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8" t="16354" r="4848" b="26729"/>
          <a:stretch/>
        </p:blipFill>
        <p:spPr bwMode="auto">
          <a:xfrm>
            <a:off x="5932929" y="2628288"/>
            <a:ext cx="1296568" cy="193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rapezoidal asphalt fatigue test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t="6545" r="5604" b="15943"/>
          <a:stretch/>
        </p:blipFill>
        <p:spPr bwMode="auto">
          <a:xfrm>
            <a:off x="2495315" y="189607"/>
            <a:ext cx="1727838" cy="225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hollow cylinder asphalt tes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770" y="4758608"/>
            <a:ext cx="2145107" cy="191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AMPT fatigue tes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8" t="18850" r="12508" b="12916"/>
          <a:stretch/>
        </p:blipFill>
        <p:spPr bwMode="auto">
          <a:xfrm rot="5400000">
            <a:off x="10016796" y="511474"/>
            <a:ext cx="2249362" cy="160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5194" r="11620" b="21395"/>
          <a:stretch/>
        </p:blipFill>
        <p:spPr>
          <a:xfrm>
            <a:off x="8316412" y="189607"/>
            <a:ext cx="1941591" cy="2255997"/>
          </a:xfrm>
          <a:prstGeom prst="rect">
            <a:avLst/>
          </a:prstGeom>
        </p:spPr>
      </p:pic>
      <p:pic>
        <p:nvPicPr>
          <p:cNvPr id="1034" name="Picture 10" descr="Image result for mixture BBR test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t="35561" r="24656" b="11994"/>
          <a:stretch/>
        </p:blipFill>
        <p:spPr bwMode="auto">
          <a:xfrm>
            <a:off x="9116819" y="2644739"/>
            <a:ext cx="2827473" cy="191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asphalt concrete cracking device ACCD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7" t="29843" r="20282" b="11437"/>
          <a:stretch/>
        </p:blipFill>
        <p:spPr bwMode="auto">
          <a:xfrm>
            <a:off x="7431298" y="4758608"/>
            <a:ext cx="2285173" cy="19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" t="15439" r="4703" b="5008"/>
          <a:stretch/>
        </p:blipFill>
        <p:spPr bwMode="auto">
          <a:xfrm>
            <a:off x="1875482" y="2628289"/>
            <a:ext cx="2116295" cy="193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 descr="Image result for disc shaped compact tension test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8" t="15889" r="28470" b="22021"/>
          <a:stretch/>
        </p:blipFill>
        <p:spPr bwMode="auto">
          <a:xfrm>
            <a:off x="5384754" y="4758608"/>
            <a:ext cx="1934246" cy="190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17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latin typeface="+mj-lt"/>
              </a:rPr>
              <a:t>Developed by Fujie Zhou, et al at Texas A &amp; M Transportation Institute</a:t>
            </a:r>
          </a:p>
          <a:p>
            <a:r>
              <a:rPr lang="en-US" dirty="0">
                <a:latin typeface="+mj-lt"/>
              </a:rPr>
              <a:t>Criteria for IDEAL-CT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u="sng" dirty="0">
                <a:solidFill>
                  <a:srgbClr val="760000"/>
                </a:solidFill>
                <a:latin typeface="+mj-lt"/>
              </a:rPr>
              <a:t>Simplicity</a:t>
            </a:r>
            <a:r>
              <a:rPr lang="en-US" dirty="0">
                <a:latin typeface="+mj-lt"/>
              </a:rPr>
              <a:t>: no instrumentation, cutting, gluing, drilling, and notching;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u="sng" dirty="0">
                <a:solidFill>
                  <a:srgbClr val="760000"/>
                </a:solidFill>
                <a:latin typeface="+mj-lt"/>
              </a:rPr>
              <a:t>Practicality</a:t>
            </a:r>
            <a:r>
              <a:rPr lang="en-US" dirty="0">
                <a:latin typeface="+mj-lt"/>
              </a:rPr>
              <a:t>: minimum training needed for routine operation;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u="sng" dirty="0">
                <a:solidFill>
                  <a:srgbClr val="760000"/>
                </a:solidFill>
                <a:latin typeface="+mj-lt"/>
              </a:rPr>
              <a:t>Efficiency</a:t>
            </a:r>
            <a:r>
              <a:rPr lang="en-US" dirty="0">
                <a:latin typeface="+mj-lt"/>
              </a:rPr>
              <a:t>: test completion within 1 min.;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u="sng" dirty="0">
                <a:solidFill>
                  <a:srgbClr val="760000"/>
                </a:solidFill>
                <a:latin typeface="+mj-lt"/>
              </a:rPr>
              <a:t>Test equipment</a:t>
            </a:r>
            <a:r>
              <a:rPr lang="en-US" dirty="0">
                <a:latin typeface="+mj-lt"/>
              </a:rPr>
              <a:t>: cost less than $10,000;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u="sng" dirty="0">
                <a:solidFill>
                  <a:srgbClr val="760000"/>
                </a:solidFill>
                <a:latin typeface="+mj-lt"/>
              </a:rPr>
              <a:t>Repeatability</a:t>
            </a:r>
            <a:r>
              <a:rPr lang="en-US" dirty="0">
                <a:latin typeface="+mj-lt"/>
              </a:rPr>
              <a:t>: coefficient of variance (COV) less than 25 %;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u="sng" dirty="0">
                <a:solidFill>
                  <a:srgbClr val="760000"/>
                </a:solidFill>
                <a:latin typeface="+mj-lt"/>
              </a:rPr>
              <a:t>Sensitivity</a:t>
            </a:r>
            <a:r>
              <a:rPr lang="en-US" dirty="0">
                <a:latin typeface="+mj-lt"/>
              </a:rPr>
              <a:t>: sensitive to asphalt composition (binder, others);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u="sng" dirty="0">
                <a:solidFill>
                  <a:srgbClr val="760000"/>
                </a:solidFill>
                <a:latin typeface="+mj-lt"/>
              </a:rPr>
              <a:t>Correlation to field</a:t>
            </a:r>
            <a:r>
              <a:rPr lang="en-US" dirty="0">
                <a:latin typeface="+mj-lt"/>
              </a:rPr>
              <a:t>: a good correlation with field cracking.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 Cracking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38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48752" y="365126"/>
            <a:ext cx="9005047" cy="947322"/>
          </a:xfrm>
        </p:spPr>
        <p:txBody>
          <a:bodyPr/>
          <a:lstStyle/>
          <a:p>
            <a:r>
              <a:rPr lang="en-US" dirty="0" smtClean="0"/>
              <a:t>The IDEAL Cracking Test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010094" y="1825625"/>
            <a:ext cx="10343706" cy="397225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+mj-lt"/>
              </a:rPr>
              <a:t>ASTM D8225-19</a:t>
            </a:r>
          </a:p>
          <a:p>
            <a:r>
              <a:rPr lang="en-US" dirty="0" smtClean="0">
                <a:latin typeface="+mj-lt"/>
              </a:rPr>
              <a:t>Indirect Tensile Strength</a:t>
            </a:r>
          </a:p>
          <a:p>
            <a:pPr marL="919163" lvl="1" indent="-508000"/>
            <a:r>
              <a:rPr lang="en-US" sz="2200" dirty="0" smtClean="0">
                <a:latin typeface="+mj-lt"/>
              </a:rPr>
              <a:t>150 mm dia. × 62 mm height</a:t>
            </a:r>
          </a:p>
          <a:p>
            <a:pPr marL="919163" lvl="1" indent="-508000"/>
            <a:r>
              <a:rPr lang="en-US" sz="2200" dirty="0" smtClean="0">
                <a:latin typeface="+mj-lt"/>
              </a:rPr>
              <a:t>Target air voids 7.0 ± 0.5% most common</a:t>
            </a:r>
          </a:p>
          <a:p>
            <a:pPr marL="919163" lvl="1" indent="-508000"/>
            <a:r>
              <a:rPr lang="en-US" sz="2200" dirty="0" smtClean="0">
                <a:latin typeface="+mj-lt"/>
              </a:rPr>
              <a:t>No specimen cutting or notching</a:t>
            </a:r>
          </a:p>
          <a:p>
            <a:r>
              <a:rPr lang="en-US" dirty="0" smtClean="0">
                <a:latin typeface="+mj-lt"/>
              </a:rPr>
              <a:t>50 ± 2.0 mm/min load rate</a:t>
            </a:r>
          </a:p>
          <a:p>
            <a:r>
              <a:rPr lang="en-US" dirty="0" smtClean="0">
                <a:latin typeface="+mj-lt"/>
              </a:rPr>
              <a:t>25°C most common</a:t>
            </a:r>
          </a:p>
          <a:p>
            <a:r>
              <a:rPr lang="en-US" dirty="0" smtClean="0">
                <a:latin typeface="+mj-lt"/>
              </a:rPr>
              <a:t>Measure Load and Displacement</a:t>
            </a:r>
          </a:p>
          <a:p>
            <a:r>
              <a:rPr lang="en-US" dirty="0" smtClean="0">
                <a:latin typeface="+mj-lt"/>
              </a:rPr>
              <a:t>Analysis similar to I-FIT</a:t>
            </a:r>
          </a:p>
          <a:p>
            <a:r>
              <a:rPr lang="en-US" dirty="0" smtClean="0">
                <a:latin typeface="+mj-lt"/>
              </a:rPr>
              <a:t>Result is the CT</a:t>
            </a:r>
            <a:r>
              <a:rPr lang="en-US" baseline="-25000" dirty="0" smtClean="0">
                <a:latin typeface="+mj-lt"/>
              </a:rPr>
              <a:t>Index</a:t>
            </a:r>
            <a:endParaRPr lang="en-US" baseline="-25000" dirty="0">
              <a:latin typeface="+mj-lt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4"/>
          <a:stretch/>
        </p:blipFill>
        <p:spPr>
          <a:xfrm>
            <a:off x="7038975" y="1436417"/>
            <a:ext cx="4032437" cy="440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6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 to Performance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38201" y="1748342"/>
            <a:ext cx="3825239" cy="401635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j-lt"/>
              </a:rPr>
              <a:t>FHWA Accelerated Loading Facility (ALF)</a:t>
            </a:r>
            <a:endParaRPr lang="en-US" sz="3200" dirty="0"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921" y="1554480"/>
            <a:ext cx="6809992" cy="428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40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Compacting IDEAL-CT Specimens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38201" y="1748342"/>
            <a:ext cx="5817780" cy="401635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j-lt"/>
              </a:rPr>
              <a:t>62 ± 1 mm height × 150 </a:t>
            </a:r>
            <a:r>
              <a:rPr lang="en-US" sz="3200" dirty="0">
                <a:latin typeface="+mj-lt"/>
              </a:rPr>
              <a:t>± 2 mm diameter</a:t>
            </a:r>
          </a:p>
          <a:p>
            <a:pPr lvl="1"/>
            <a:r>
              <a:rPr lang="en-US" sz="2800" dirty="0" smtClean="0">
                <a:latin typeface="+mj-lt"/>
              </a:rPr>
              <a:t>same as Hamburg</a:t>
            </a:r>
          </a:p>
          <a:p>
            <a:r>
              <a:rPr lang="en-US" sz="3200" dirty="0" smtClean="0">
                <a:latin typeface="+mj-lt"/>
              </a:rPr>
              <a:t>Air voids = target ± 0.5%</a:t>
            </a:r>
          </a:p>
          <a:p>
            <a:pPr lvl="1"/>
            <a:r>
              <a:rPr lang="en-US" sz="2800" dirty="0" smtClean="0">
                <a:latin typeface="+mj-lt"/>
              </a:rPr>
              <a:t>target typically 7.0%</a:t>
            </a:r>
          </a:p>
          <a:p>
            <a:r>
              <a:rPr lang="en-US" sz="3200" dirty="0" smtClean="0">
                <a:latin typeface="+mj-lt"/>
              </a:rPr>
              <a:t>3 replicates, minimum</a:t>
            </a:r>
            <a:endParaRPr lang="en-US" sz="32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 r="27752"/>
          <a:stretch/>
        </p:blipFill>
        <p:spPr>
          <a:xfrm rot="5400000">
            <a:off x="7137770" y="1548666"/>
            <a:ext cx="4016354" cy="441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6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Specimen </a:t>
            </a:r>
            <a:r>
              <a:rPr lang="en-US" dirty="0" smtClean="0"/>
              <a:t>Conditioning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134349" y="1627319"/>
            <a:ext cx="4635906" cy="386715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2 hours ± 10 minutes in an environmental chamber</a:t>
            </a:r>
          </a:p>
          <a:p>
            <a:r>
              <a:rPr lang="en-US" sz="3200" dirty="0">
                <a:latin typeface="+mj-lt"/>
              </a:rPr>
              <a:t>Testing should be completed in 4 minutes or less after removal from conditioning</a:t>
            </a:r>
          </a:p>
          <a:p>
            <a:endParaRPr lang="en-US" sz="3200" dirty="0">
              <a:latin typeface="+mj-lt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3"/>
          <a:stretch/>
        </p:blipFill>
        <p:spPr>
          <a:xfrm>
            <a:off x="831124" y="1627319"/>
            <a:ext cx="2528887" cy="3867150"/>
          </a:xfrm>
          <a:prstGeom prst="rect">
            <a:avLst/>
          </a:prstGeom>
        </p:spPr>
      </p:pic>
      <p:pic>
        <p:nvPicPr>
          <p:cNvPr id="5" name="Picture 4" descr="A close up of a metal rack&#10;&#10;Description generated with high confidence">
            <a:extLst>
              <a:ext uri="{FF2B5EF4-FFF2-40B4-BE49-F238E27FC236}">
                <a16:creationId xmlns:a16="http://schemas.microsoft.com/office/drawing/2014/main" id="{B975D51C-03B6-4281-8ABF-4EC8822B4D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7" r="7824"/>
          <a:stretch/>
        </p:blipFill>
        <p:spPr>
          <a:xfrm>
            <a:off x="3561919" y="1627319"/>
            <a:ext cx="3370521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3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19270</TotalTime>
  <Words>943</Words>
  <Application>Microsoft Office PowerPoint</Application>
  <PresentationFormat>Widescreen</PresentationFormat>
  <Paragraphs>199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Segoe UI</vt:lpstr>
      <vt:lpstr>Times New Roman</vt:lpstr>
      <vt:lpstr>Office Theme</vt:lpstr>
      <vt:lpstr>PowerPoint Presentation</vt:lpstr>
      <vt:lpstr>PowerPoint Presentation</vt:lpstr>
      <vt:lpstr>The need for mixture cracking tests rises</vt:lpstr>
      <vt:lpstr>PowerPoint Presentation</vt:lpstr>
      <vt:lpstr>IDEAL Cracking Test</vt:lpstr>
      <vt:lpstr>The IDEAL Cracking Test</vt:lpstr>
      <vt:lpstr>Correlation to Performance </vt:lpstr>
      <vt:lpstr>Compacting IDEAL-CT Specimens</vt:lpstr>
      <vt:lpstr>Specimen Conditioning</vt:lpstr>
      <vt:lpstr>Conducting the IDEAL CT Test</vt:lpstr>
      <vt:lpstr>Test Temperature</vt:lpstr>
      <vt:lpstr>IDEAL-CT Output</vt:lpstr>
      <vt:lpstr>IDEAL-CT Results</vt:lpstr>
      <vt:lpstr>IDEAL-CT Equipment</vt:lpstr>
      <vt:lpstr>CTIndex versus I-FIT Flexibility Index</vt:lpstr>
      <vt:lpstr>Effect of air voids on CTIndex</vt:lpstr>
      <vt:lpstr>CTIndex Variability</vt:lpstr>
      <vt:lpstr>IDEAL-CT round robin preliminary results</vt:lpstr>
      <vt:lpstr>Pavement Aging</vt:lpstr>
      <vt:lpstr>Aging Protocol</vt:lpstr>
      <vt:lpstr>PowerPoint Presentation</vt:lpstr>
      <vt:lpstr>NCAT CG Field Performance</vt:lpstr>
      <vt:lpstr>Selected Top Down Cracking Tests</vt:lpstr>
      <vt:lpstr>IDEAL-CT Results for NCAT Cracking Group</vt:lpstr>
      <vt:lpstr>Summary of IDEAL 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Randy West</dc:creator>
  <cp:lastModifiedBy>westran@auburn.edu</cp:lastModifiedBy>
  <cp:revision>82</cp:revision>
  <dcterms:created xsi:type="dcterms:W3CDTF">2019-05-07T22:19:49Z</dcterms:created>
  <dcterms:modified xsi:type="dcterms:W3CDTF">2019-05-23T17:32:15Z</dcterms:modified>
</cp:coreProperties>
</file>