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xls" ContentType="application/vnd.ms-excel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pptx" ContentType="application/vnd.openxmlformats-officedocument.presentationml.presentation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2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1" r:id="rId1"/>
    <p:sldMasterId id="2147483663" r:id="rId2"/>
    <p:sldMasterId id="2147483738" r:id="rId3"/>
  </p:sldMasterIdLst>
  <p:notesMasterIdLst>
    <p:notesMasterId r:id="rId45"/>
  </p:notesMasterIdLst>
  <p:handoutMasterIdLst>
    <p:handoutMasterId r:id="rId46"/>
  </p:handoutMasterIdLst>
  <p:sldIdLst>
    <p:sldId id="297" r:id="rId4"/>
    <p:sldId id="342" r:id="rId5"/>
    <p:sldId id="298" r:id="rId6"/>
    <p:sldId id="334" r:id="rId7"/>
    <p:sldId id="380" r:id="rId8"/>
    <p:sldId id="264" r:id="rId9"/>
    <p:sldId id="271" r:id="rId10"/>
    <p:sldId id="300" r:id="rId11"/>
    <p:sldId id="346" r:id="rId12"/>
    <p:sldId id="316" r:id="rId13"/>
    <p:sldId id="354" r:id="rId14"/>
    <p:sldId id="351" r:id="rId15"/>
    <p:sldId id="357" r:id="rId16"/>
    <p:sldId id="360" r:id="rId17"/>
    <p:sldId id="355" r:id="rId18"/>
    <p:sldId id="356" r:id="rId19"/>
    <p:sldId id="359" r:id="rId20"/>
    <p:sldId id="347" r:id="rId21"/>
    <p:sldId id="365" r:id="rId22"/>
    <p:sldId id="366" r:id="rId23"/>
    <p:sldId id="367" r:id="rId24"/>
    <p:sldId id="369" r:id="rId25"/>
    <p:sldId id="368" r:id="rId26"/>
    <p:sldId id="372" r:id="rId27"/>
    <p:sldId id="364" r:id="rId28"/>
    <p:sldId id="337" r:id="rId29"/>
    <p:sldId id="378" r:id="rId30"/>
    <p:sldId id="379" r:id="rId31"/>
    <p:sldId id="377" r:id="rId32"/>
    <p:sldId id="381" r:id="rId33"/>
    <p:sldId id="370" r:id="rId34"/>
    <p:sldId id="376" r:id="rId35"/>
    <p:sldId id="317" r:id="rId36"/>
    <p:sldId id="371" r:id="rId37"/>
    <p:sldId id="374" r:id="rId38"/>
    <p:sldId id="361" r:id="rId39"/>
    <p:sldId id="335" r:id="rId40"/>
    <p:sldId id="363" r:id="rId41"/>
    <p:sldId id="362" r:id="rId42"/>
    <p:sldId id="348" r:id="rId43"/>
    <p:sldId id="339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F9955"/>
    <a:srgbClr val="193549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180" autoAdjust="0"/>
    <p:restoredTop sz="96529" autoAdjust="0"/>
  </p:normalViewPr>
  <p:slideViewPr>
    <p:cSldViewPr snapToGrid="0">
      <p:cViewPr varScale="1">
        <p:scale>
          <a:sx n="70" d="100"/>
          <a:sy n="70" d="100"/>
        </p:scale>
        <p:origin x="81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5" d="100"/>
          <a:sy n="55" d="100"/>
        </p:scale>
        <p:origin x="2022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slide" Target="slides/slide38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viewProps" Target="viewProps.xml"/><Relationship Id="rId8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8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29AABC-A8B0-44AF-9EBB-6B931C757EC3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4BB4CC-D38A-47C7-A599-37AA99C76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5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F58BD3-5C4E-4351-B70B-62D35DBD622F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21CC54-9700-47AB-BCA4-549EF61A81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7942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F08466-AEA7-4FC0-9459-6A32F61DA297}" type="slidenum">
              <a:rPr lang="en-US" smtClean="0">
                <a:solidFill>
                  <a:prstClr val="black"/>
                </a:solidFill>
              </a:rPr>
              <a:pPr/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0767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5FB90-C801-4EF2-9683-ADAFC619544C}" type="slidenum">
              <a:rPr lang="en-US" smtClean="0"/>
              <a:pPr>
                <a:defRPr/>
              </a:pPr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05837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D18E-A2DD-41C3-9155-90D2FD58197C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739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3BB455-CBB2-41B9-90F0-F48515B978B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239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21CC54-9700-47AB-BCA4-549EF61A815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66887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D18E-A2DD-41C3-9155-90D2FD58197C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09145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D18E-A2DD-41C3-9155-90D2FD58197C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7648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06400" y="696913"/>
            <a:ext cx="6197600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295FB90-C801-4EF2-9683-ADAFC619544C}" type="slidenum">
              <a:rPr lang="en-US" smtClean="0"/>
              <a:pPr>
                <a:defRPr/>
              </a:pPr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8018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6661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/>
              <a:t>Through</a:t>
            </a:r>
            <a:r>
              <a:rPr lang="en-US" altLang="en-US" baseline="0" dirty="0" smtClean="0"/>
              <a:t> Dec 30, 2023</a:t>
            </a:r>
          </a:p>
          <a:p>
            <a:pPr defTabSz="966612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dirty="0" smtClean="0"/>
              <a:t>Auburn Univ (NCAT is a non profit arm of Auburn)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is a subcontractor to MnDOT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85372" indent="-302066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208265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91571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174878" indent="-241653">
              <a:spcBef>
                <a:spcPct val="30000"/>
              </a:spcBef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658184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3141490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624796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4108102" indent="-241653" eaLnBrk="0" fontAlgn="base" hangingPunct="0">
              <a:spcBef>
                <a:spcPct val="3000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AC9A1F-95D3-4130-BAB6-FD7132DC1E10}" type="slidenum">
              <a:rPr lang="en-US" altLang="en-US" smtClean="0"/>
              <a:pPr>
                <a:spcBef>
                  <a:spcPct val="0"/>
                </a:spcBef>
              </a:pPr>
              <a:t>26</a:t>
            </a:fld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987812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FFD18E-A2DD-41C3-9155-90D2FD58197C}" type="slidenum">
              <a:rPr lang="en-US" smtClean="0">
                <a:solidFill>
                  <a:prstClr val="black"/>
                </a:solidFill>
              </a:rPr>
              <a:pPr/>
              <a:t>28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17596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Through</a:t>
            </a:r>
            <a:r>
              <a:rPr lang="en-US" altLang="en-US" baseline="0" dirty="0" smtClean="0"/>
              <a:t> Dec 30, 2023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dirty="0" smtClean="0"/>
              <a:t>Auburn </a:t>
            </a:r>
            <a:r>
              <a:rPr lang="en-US" altLang="en-US" dirty="0" err="1" smtClean="0"/>
              <a:t>Univ</a:t>
            </a:r>
            <a:r>
              <a:rPr lang="en-US" altLang="en-US" dirty="0" smtClean="0"/>
              <a:t> (NCAT is a non profit arm of Auburn)</a:t>
            </a:r>
            <a:r>
              <a:rPr lang="en-US" altLang="en-US" baseline="0" dirty="0" smtClean="0"/>
              <a:t> </a:t>
            </a:r>
            <a:r>
              <a:rPr lang="en-US" altLang="en-US" dirty="0" smtClean="0"/>
              <a:t>is a subcontractor to MnDOT</a:t>
            </a:r>
          </a:p>
          <a:p>
            <a:pPr eaLnBrk="1" hangingPunct="1">
              <a:spcBef>
                <a:spcPct val="0"/>
              </a:spcBef>
            </a:pPr>
            <a:endParaRPr lang="en-US" altLang="en-US" dirty="0" smtClean="0"/>
          </a:p>
        </p:txBody>
      </p:sp>
      <p:sp>
        <p:nvSpPr>
          <p:cNvPr id="102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4FAC9A1F-95D3-4130-BAB6-FD7132DC1E10}" type="slidenum">
              <a:rPr lang="en-US" altLang="en-US" smtClean="0"/>
              <a:pPr>
                <a:spcBef>
                  <a:spcPct val="0"/>
                </a:spcBef>
              </a:pPr>
              <a:t>29</a:t>
            </a:fld>
            <a:endParaRPr lang="en-US" altLang="en-US" smtClean="0"/>
          </a:p>
        </p:txBody>
      </p:sp>
    </p:spTree>
    <p:extLst>
      <p:ext uri="{BB962C8B-B14F-4D97-AF65-F5344CB8AC3E}">
        <p14:creationId xmlns:p14="http://schemas.microsoft.com/office/powerpoint/2010/main" val="34136406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3425321-9561-4605-A15F-D38B6EE6E2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EA61B62C-C8EA-4827-913A-E54BB767CF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3066A89-8CC7-4AFE-ACFB-555426E183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754B126-0DA8-4065-9A8B-2D183C7224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F7D4117-C7C2-487C-87AB-D2E88B28C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441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0723D32-E15E-479F-BB3C-3554ACF80E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B82D617-F893-4436-876A-5269311852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5550AFC-7D6F-462A-97C0-0D23CF135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9F9F3D5-755A-4039-9490-E0F48B51F1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9109882-02C3-4FA8-908F-5D446E3E7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952717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66160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955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17455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8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1" y="3581845"/>
            <a:ext cx="2637979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045407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6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2549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80007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2032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766761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0740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6371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431C3E29-7329-403A-90C9-8FFFBD9DC94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428EF777-93B3-4BC9-BAE8-6EFD03D6EE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08EB22D-3B75-4575-93E5-56530BEAA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B6142A1B-E87F-46C3-8393-7C5C8A2CFF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DD1657A-FE4A-4C65-A196-9582C4A1D5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543103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5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3" y="630935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0227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3" y="630936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5657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3" y="1842964"/>
            <a:ext cx="7099635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5352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6" y="1842964"/>
            <a:ext cx="7099631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6291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1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4" y="6000575"/>
            <a:ext cx="3858492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2" y="6138334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45725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9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5179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63" y="705498"/>
            <a:ext cx="3858492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065612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058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847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30764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8D5B101-A133-4BC4-8EC5-480D4DC23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1B3FACD-6C71-4A91-9BD0-68334EA6B9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9082CBF2-514C-42CE-ACD1-CA679F731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C4686351-FDD4-445E-99E7-643781449D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BE85419-6D1A-497E-AD9E-E6F058E949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862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07675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4657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36698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881930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940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183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8635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7826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886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8272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AECEF93-CEBA-4481-85FC-59C4965A7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0B11FF7-7D63-433D-88EF-D1984D8F1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95049-50E0-4A30-AF6D-7810F2D89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627303-60DF-4123-B5E0-C60C3BE3D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A628730-8B05-4701-8BB2-FFBEE45E8A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364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540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3088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1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28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8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7120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3764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60123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6762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9347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53382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21024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CDAB8FB-4C86-4DF5-BDF1-616D9ECCE0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3310FF7-0644-49C9-AD79-140B84E7515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2AC5968A-3FA3-4E04-A5A7-AA5BC9E7A67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B5F93A6-713E-41F1-ABB5-3EFDA0C6C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FF131372-674F-43F4-BB50-807588765B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3A6A6F77-FB9A-4472-9954-EBADDA0725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537757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73590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734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95165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076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28100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50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237213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25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48808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06449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F507C2-FBAF-452A-A7D4-60DD87A45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A03AE74-5330-4C9B-B398-41E4936341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5E2C6553-3FFD-47A1-A425-F8A3C36DEB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5DB41D6A-F9D0-4D08-9C63-2F643C6C93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5BF28C0B-9127-49E4-BA9D-08E6F9090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BB52CE42-C1D4-4300-9B2C-4C2C8F211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36282E24-7C62-4562-86C9-4829C8D6A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8F3D621-0B09-44EB-9B81-7F0034988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975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037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ular Callout 11"/>
          <p:cNvSpPr/>
          <p:nvPr userDrawn="1"/>
        </p:nvSpPr>
        <p:spPr>
          <a:xfrm>
            <a:off x="866887" y="601818"/>
            <a:ext cx="10515600" cy="5450408"/>
          </a:xfrm>
          <a:custGeom>
            <a:avLst/>
            <a:gdLst>
              <a:gd name="connsiteX0" fmla="*/ 0 w 10515600"/>
              <a:gd name="connsiteY0" fmla="*/ 805890 h 4835245"/>
              <a:gd name="connsiteX1" fmla="*/ 805890 w 10515600"/>
              <a:gd name="connsiteY1" fmla="*/ 0 h 4835245"/>
              <a:gd name="connsiteX2" fmla="*/ 1752600 w 10515600"/>
              <a:gd name="connsiteY2" fmla="*/ 0 h 4835245"/>
              <a:gd name="connsiteX3" fmla="*/ 1752600 w 10515600"/>
              <a:gd name="connsiteY3" fmla="*/ 0 h 4835245"/>
              <a:gd name="connsiteX4" fmla="*/ 4381500 w 10515600"/>
              <a:gd name="connsiteY4" fmla="*/ 0 h 4835245"/>
              <a:gd name="connsiteX5" fmla="*/ 9709710 w 10515600"/>
              <a:gd name="connsiteY5" fmla="*/ 0 h 4835245"/>
              <a:gd name="connsiteX6" fmla="*/ 10515600 w 10515600"/>
              <a:gd name="connsiteY6" fmla="*/ 805890 h 4835245"/>
              <a:gd name="connsiteX7" fmla="*/ 10515600 w 10515600"/>
              <a:gd name="connsiteY7" fmla="*/ 2820560 h 4835245"/>
              <a:gd name="connsiteX8" fmla="*/ 10515600 w 10515600"/>
              <a:gd name="connsiteY8" fmla="*/ 2820560 h 4835245"/>
              <a:gd name="connsiteX9" fmla="*/ 10515600 w 10515600"/>
              <a:gd name="connsiteY9" fmla="*/ 4029371 h 4835245"/>
              <a:gd name="connsiteX10" fmla="*/ 10515600 w 10515600"/>
              <a:gd name="connsiteY10" fmla="*/ 4029355 h 4835245"/>
              <a:gd name="connsiteX11" fmla="*/ 9709710 w 10515600"/>
              <a:gd name="connsiteY11" fmla="*/ 4835245 h 4835245"/>
              <a:gd name="connsiteX12" fmla="*/ 4381500 w 10515600"/>
              <a:gd name="connsiteY12" fmla="*/ 4835245 h 4835245"/>
              <a:gd name="connsiteX13" fmla="*/ 3067085 w 10515600"/>
              <a:gd name="connsiteY13" fmla="*/ 5439651 h 4835245"/>
              <a:gd name="connsiteX14" fmla="*/ 1752600 w 10515600"/>
              <a:gd name="connsiteY14" fmla="*/ 4835245 h 4835245"/>
              <a:gd name="connsiteX15" fmla="*/ 805890 w 10515600"/>
              <a:gd name="connsiteY15" fmla="*/ 4835245 h 4835245"/>
              <a:gd name="connsiteX16" fmla="*/ 0 w 10515600"/>
              <a:gd name="connsiteY16" fmla="*/ 4029355 h 4835245"/>
              <a:gd name="connsiteX17" fmla="*/ 0 w 10515600"/>
              <a:gd name="connsiteY17" fmla="*/ 4029371 h 4835245"/>
              <a:gd name="connsiteX18" fmla="*/ 0 w 10515600"/>
              <a:gd name="connsiteY18" fmla="*/ 2820560 h 4835245"/>
              <a:gd name="connsiteX19" fmla="*/ 0 w 10515600"/>
              <a:gd name="connsiteY19" fmla="*/ 2820560 h 4835245"/>
              <a:gd name="connsiteX20" fmla="*/ 0 w 10515600"/>
              <a:gd name="connsiteY20" fmla="*/ 805890 h 483524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4381500 w 10515600"/>
              <a:gd name="connsiteY12" fmla="*/ 4835245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3067085 w 10515600"/>
              <a:gd name="connsiteY13" fmla="*/ 5439651 h 5439651"/>
              <a:gd name="connsiteX14" fmla="*/ 2279725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2279725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601015"/>
              <a:gd name="connsiteX1" fmla="*/ 805890 w 10515600"/>
              <a:gd name="connsiteY1" fmla="*/ 0 h 5601015"/>
              <a:gd name="connsiteX2" fmla="*/ 1752600 w 10515600"/>
              <a:gd name="connsiteY2" fmla="*/ 0 h 5601015"/>
              <a:gd name="connsiteX3" fmla="*/ 1752600 w 10515600"/>
              <a:gd name="connsiteY3" fmla="*/ 0 h 5601015"/>
              <a:gd name="connsiteX4" fmla="*/ 4381500 w 10515600"/>
              <a:gd name="connsiteY4" fmla="*/ 0 h 5601015"/>
              <a:gd name="connsiteX5" fmla="*/ 9709710 w 10515600"/>
              <a:gd name="connsiteY5" fmla="*/ 0 h 5601015"/>
              <a:gd name="connsiteX6" fmla="*/ 10515600 w 10515600"/>
              <a:gd name="connsiteY6" fmla="*/ 805890 h 5601015"/>
              <a:gd name="connsiteX7" fmla="*/ 10515600 w 10515600"/>
              <a:gd name="connsiteY7" fmla="*/ 2820560 h 5601015"/>
              <a:gd name="connsiteX8" fmla="*/ 10515600 w 10515600"/>
              <a:gd name="connsiteY8" fmla="*/ 2820560 h 5601015"/>
              <a:gd name="connsiteX9" fmla="*/ 10515600 w 10515600"/>
              <a:gd name="connsiteY9" fmla="*/ 4029371 h 5601015"/>
              <a:gd name="connsiteX10" fmla="*/ 10515600 w 10515600"/>
              <a:gd name="connsiteY10" fmla="*/ 4029355 h 5601015"/>
              <a:gd name="connsiteX11" fmla="*/ 9709710 w 10515600"/>
              <a:gd name="connsiteY11" fmla="*/ 4835245 h 5601015"/>
              <a:gd name="connsiteX12" fmla="*/ 3725283 w 10515600"/>
              <a:gd name="connsiteY12" fmla="*/ 4846003 h 5601015"/>
              <a:gd name="connsiteX13" fmla="*/ 3067085 w 10515600"/>
              <a:gd name="connsiteY13" fmla="*/ 5601015 h 5601015"/>
              <a:gd name="connsiteX14" fmla="*/ 1440628 w 10515600"/>
              <a:gd name="connsiteY14" fmla="*/ 4824487 h 5601015"/>
              <a:gd name="connsiteX15" fmla="*/ 805890 w 10515600"/>
              <a:gd name="connsiteY15" fmla="*/ 4835245 h 5601015"/>
              <a:gd name="connsiteX16" fmla="*/ 0 w 10515600"/>
              <a:gd name="connsiteY16" fmla="*/ 4029355 h 5601015"/>
              <a:gd name="connsiteX17" fmla="*/ 0 w 10515600"/>
              <a:gd name="connsiteY17" fmla="*/ 4029371 h 5601015"/>
              <a:gd name="connsiteX18" fmla="*/ 0 w 10515600"/>
              <a:gd name="connsiteY18" fmla="*/ 2820560 h 5601015"/>
              <a:gd name="connsiteX19" fmla="*/ 0 w 10515600"/>
              <a:gd name="connsiteY19" fmla="*/ 2820560 h 5601015"/>
              <a:gd name="connsiteX20" fmla="*/ 0 w 10515600"/>
              <a:gd name="connsiteY20" fmla="*/ 805890 h 5601015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3725283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39651"/>
              <a:gd name="connsiteX1" fmla="*/ 805890 w 10515600"/>
              <a:gd name="connsiteY1" fmla="*/ 0 h 5439651"/>
              <a:gd name="connsiteX2" fmla="*/ 1752600 w 10515600"/>
              <a:gd name="connsiteY2" fmla="*/ 0 h 5439651"/>
              <a:gd name="connsiteX3" fmla="*/ 1752600 w 10515600"/>
              <a:gd name="connsiteY3" fmla="*/ 0 h 5439651"/>
              <a:gd name="connsiteX4" fmla="*/ 4381500 w 10515600"/>
              <a:gd name="connsiteY4" fmla="*/ 0 h 5439651"/>
              <a:gd name="connsiteX5" fmla="*/ 9709710 w 10515600"/>
              <a:gd name="connsiteY5" fmla="*/ 0 h 5439651"/>
              <a:gd name="connsiteX6" fmla="*/ 10515600 w 10515600"/>
              <a:gd name="connsiteY6" fmla="*/ 805890 h 5439651"/>
              <a:gd name="connsiteX7" fmla="*/ 10515600 w 10515600"/>
              <a:gd name="connsiteY7" fmla="*/ 2820560 h 5439651"/>
              <a:gd name="connsiteX8" fmla="*/ 10515600 w 10515600"/>
              <a:gd name="connsiteY8" fmla="*/ 2820560 h 5439651"/>
              <a:gd name="connsiteX9" fmla="*/ 10515600 w 10515600"/>
              <a:gd name="connsiteY9" fmla="*/ 4029371 h 5439651"/>
              <a:gd name="connsiteX10" fmla="*/ 10515600 w 10515600"/>
              <a:gd name="connsiteY10" fmla="*/ 4029355 h 5439651"/>
              <a:gd name="connsiteX11" fmla="*/ 9709710 w 10515600"/>
              <a:gd name="connsiteY11" fmla="*/ 4835245 h 5439651"/>
              <a:gd name="connsiteX12" fmla="*/ 2552700 w 10515600"/>
              <a:gd name="connsiteY12" fmla="*/ 4846003 h 5439651"/>
              <a:gd name="connsiteX13" fmla="*/ 2098897 w 10515600"/>
              <a:gd name="connsiteY13" fmla="*/ 5439651 h 5439651"/>
              <a:gd name="connsiteX14" fmla="*/ 1440628 w 10515600"/>
              <a:gd name="connsiteY14" fmla="*/ 4824487 h 5439651"/>
              <a:gd name="connsiteX15" fmla="*/ 805890 w 10515600"/>
              <a:gd name="connsiteY15" fmla="*/ 4835245 h 5439651"/>
              <a:gd name="connsiteX16" fmla="*/ 0 w 10515600"/>
              <a:gd name="connsiteY16" fmla="*/ 4029355 h 5439651"/>
              <a:gd name="connsiteX17" fmla="*/ 0 w 10515600"/>
              <a:gd name="connsiteY17" fmla="*/ 4029371 h 5439651"/>
              <a:gd name="connsiteX18" fmla="*/ 0 w 10515600"/>
              <a:gd name="connsiteY18" fmla="*/ 2820560 h 5439651"/>
              <a:gd name="connsiteX19" fmla="*/ 0 w 10515600"/>
              <a:gd name="connsiteY19" fmla="*/ 2820560 h 5439651"/>
              <a:gd name="connsiteX20" fmla="*/ 0 w 10515600"/>
              <a:gd name="connsiteY20" fmla="*/ 805890 h 5439651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34351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  <a:gd name="connsiteX0" fmla="*/ 0 w 10515600"/>
              <a:gd name="connsiteY0" fmla="*/ 805890 h 5450408"/>
              <a:gd name="connsiteX1" fmla="*/ 805890 w 10515600"/>
              <a:gd name="connsiteY1" fmla="*/ 0 h 5450408"/>
              <a:gd name="connsiteX2" fmla="*/ 1752600 w 10515600"/>
              <a:gd name="connsiteY2" fmla="*/ 0 h 5450408"/>
              <a:gd name="connsiteX3" fmla="*/ 1752600 w 10515600"/>
              <a:gd name="connsiteY3" fmla="*/ 0 h 5450408"/>
              <a:gd name="connsiteX4" fmla="*/ 4381500 w 10515600"/>
              <a:gd name="connsiteY4" fmla="*/ 0 h 5450408"/>
              <a:gd name="connsiteX5" fmla="*/ 9709710 w 10515600"/>
              <a:gd name="connsiteY5" fmla="*/ 0 h 5450408"/>
              <a:gd name="connsiteX6" fmla="*/ 10515600 w 10515600"/>
              <a:gd name="connsiteY6" fmla="*/ 805890 h 5450408"/>
              <a:gd name="connsiteX7" fmla="*/ 10515600 w 10515600"/>
              <a:gd name="connsiteY7" fmla="*/ 2820560 h 5450408"/>
              <a:gd name="connsiteX8" fmla="*/ 10515600 w 10515600"/>
              <a:gd name="connsiteY8" fmla="*/ 2820560 h 5450408"/>
              <a:gd name="connsiteX9" fmla="*/ 10515600 w 10515600"/>
              <a:gd name="connsiteY9" fmla="*/ 4029371 h 5450408"/>
              <a:gd name="connsiteX10" fmla="*/ 10515600 w 10515600"/>
              <a:gd name="connsiteY10" fmla="*/ 4029355 h 5450408"/>
              <a:gd name="connsiteX11" fmla="*/ 9709710 w 10515600"/>
              <a:gd name="connsiteY11" fmla="*/ 4835245 h 5450408"/>
              <a:gd name="connsiteX12" fmla="*/ 2552700 w 10515600"/>
              <a:gd name="connsiteY12" fmla="*/ 4846003 h 5450408"/>
              <a:gd name="connsiteX13" fmla="*/ 2002078 w 10515600"/>
              <a:gd name="connsiteY13" fmla="*/ 5450408 h 5450408"/>
              <a:gd name="connsiteX14" fmla="*/ 1440628 w 10515600"/>
              <a:gd name="connsiteY14" fmla="*/ 4824487 h 5450408"/>
              <a:gd name="connsiteX15" fmla="*/ 805890 w 10515600"/>
              <a:gd name="connsiteY15" fmla="*/ 4835245 h 5450408"/>
              <a:gd name="connsiteX16" fmla="*/ 0 w 10515600"/>
              <a:gd name="connsiteY16" fmla="*/ 4029355 h 5450408"/>
              <a:gd name="connsiteX17" fmla="*/ 0 w 10515600"/>
              <a:gd name="connsiteY17" fmla="*/ 4029371 h 5450408"/>
              <a:gd name="connsiteX18" fmla="*/ 0 w 10515600"/>
              <a:gd name="connsiteY18" fmla="*/ 2820560 h 5450408"/>
              <a:gd name="connsiteX19" fmla="*/ 0 w 10515600"/>
              <a:gd name="connsiteY19" fmla="*/ 2820560 h 5450408"/>
              <a:gd name="connsiteX20" fmla="*/ 0 w 10515600"/>
              <a:gd name="connsiteY20" fmla="*/ 805890 h 5450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10515600" h="5450408">
                <a:moveTo>
                  <a:pt x="0" y="805890"/>
                </a:moveTo>
                <a:cubicBezTo>
                  <a:pt x="0" y="360809"/>
                  <a:pt x="360809" y="0"/>
                  <a:pt x="805890" y="0"/>
                </a:cubicBezTo>
                <a:lnTo>
                  <a:pt x="1752600" y="0"/>
                </a:lnTo>
                <a:lnTo>
                  <a:pt x="1752600" y="0"/>
                </a:lnTo>
                <a:lnTo>
                  <a:pt x="4381500" y="0"/>
                </a:lnTo>
                <a:lnTo>
                  <a:pt x="9709710" y="0"/>
                </a:lnTo>
                <a:cubicBezTo>
                  <a:pt x="10154791" y="0"/>
                  <a:pt x="10515600" y="360809"/>
                  <a:pt x="10515600" y="805890"/>
                </a:cubicBezTo>
                <a:lnTo>
                  <a:pt x="10515600" y="2820560"/>
                </a:lnTo>
                <a:lnTo>
                  <a:pt x="10515600" y="2820560"/>
                </a:lnTo>
                <a:lnTo>
                  <a:pt x="10515600" y="4029371"/>
                </a:lnTo>
                <a:lnTo>
                  <a:pt x="10515600" y="4029355"/>
                </a:lnTo>
                <a:cubicBezTo>
                  <a:pt x="10515600" y="4474436"/>
                  <a:pt x="10154791" y="4835245"/>
                  <a:pt x="9709710" y="4835245"/>
                </a:cubicBezTo>
                <a:lnTo>
                  <a:pt x="2552700" y="4846003"/>
                </a:lnTo>
                <a:lnTo>
                  <a:pt x="2002078" y="5450408"/>
                </a:lnTo>
                <a:lnTo>
                  <a:pt x="1440628" y="4824487"/>
                </a:lnTo>
                <a:lnTo>
                  <a:pt x="805890" y="4835245"/>
                </a:lnTo>
                <a:cubicBezTo>
                  <a:pt x="360809" y="4835245"/>
                  <a:pt x="0" y="4474436"/>
                  <a:pt x="0" y="4029355"/>
                </a:cubicBezTo>
                <a:lnTo>
                  <a:pt x="0" y="4029371"/>
                </a:lnTo>
                <a:lnTo>
                  <a:pt x="0" y="2820560"/>
                </a:lnTo>
                <a:lnTo>
                  <a:pt x="0" y="2820560"/>
                </a:lnTo>
                <a:lnTo>
                  <a:pt x="0" y="80589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1387736" y="1438509"/>
            <a:ext cx="9488245" cy="221909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75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“Click to edit quote.”</a:t>
            </a:r>
            <a:endParaRPr lang="en-US" dirty="0"/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1387736" y="4126418"/>
            <a:ext cx="9488245" cy="1015739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 i="1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- Click to edit name or subtext</a:t>
            </a:r>
            <a:endParaRPr lang="en-US" dirty="0"/>
          </a:p>
        </p:txBody>
      </p:sp>
      <p:sp>
        <p:nvSpPr>
          <p:cNvPr id="16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8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5315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Black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146624" y="685800"/>
            <a:ext cx="5486400" cy="5486400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1756172" algn="l"/>
                <a:tab pos="2827735" algn="l"/>
              </a:tabLst>
              <a:defRPr sz="412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7C3B6E0-E413-4EA2-9B23-AF69A1623F8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551889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Image Multiple Circle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6"/>
          <p:cNvSpPr>
            <a:spLocks noGrp="1"/>
          </p:cNvSpPr>
          <p:nvPr>
            <p:ph type="pic" sz="quarter" idx="15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20398" y="912530"/>
            <a:ext cx="4661388" cy="4661388"/>
          </a:xfrm>
          <a:prstGeom prst="ellipse">
            <a:avLst/>
          </a:prstGeo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3375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4" hasCustomPrompt="1"/>
          </p:nvPr>
        </p:nvSpPr>
        <p:spPr>
          <a:xfrm>
            <a:off x="9544817" y="524007"/>
            <a:ext cx="2155300" cy="2155300"/>
          </a:xfrm>
          <a:prstGeom prst="ellipse">
            <a:avLst/>
          </a:prstGeom>
          <a:solidFill>
            <a:srgbClr val="78BE21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Second Point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 hasCustomPrompt="1"/>
          </p:nvPr>
        </p:nvSpPr>
        <p:spPr>
          <a:xfrm>
            <a:off x="9251001" y="3581845"/>
            <a:ext cx="2637979" cy="2637978"/>
          </a:xfrm>
          <a:prstGeom prst="ellipse">
            <a:avLst/>
          </a:prstGeom>
          <a:solidFill>
            <a:srgbClr val="000000">
              <a:alpha val="87843"/>
            </a:srgbClr>
          </a:solidFill>
        </p:spPr>
        <p:txBody>
          <a:bodyPr anchor="ctr">
            <a:normAutofit/>
          </a:bodyPr>
          <a:lstStyle>
            <a:lvl1pPr marL="0" indent="0" algn="ctr">
              <a:buNone/>
              <a:defRPr sz="1875" baseline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US" dirty="0" smtClean="0"/>
              <a:t>Third Point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38A7556-21FA-4204-9DD6-1F6FDEC2C796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89345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Black Box Overl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2299476" y="1609867"/>
            <a:ext cx="7593051" cy="3638266"/>
          </a:xfrm>
          <a:solidFill>
            <a:srgbClr val="003865">
              <a:alpha val="87843"/>
            </a:srgbClr>
          </a:solidFill>
        </p:spPr>
        <p:txBody>
          <a:bodyPr>
            <a:noAutofit/>
          </a:bodyPr>
          <a:lstStyle>
            <a:lvl1pPr algn="ctr">
              <a:spcAft>
                <a:spcPts val="750"/>
              </a:spcAft>
              <a:tabLst>
                <a:tab pos="2827735" algn="l"/>
              </a:tabLst>
              <a:defRPr sz="525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</a:t>
            </a:r>
            <a:br>
              <a:rPr lang="en-US" dirty="0" smtClean="0"/>
            </a:br>
            <a:r>
              <a:rPr lang="en-US" dirty="0" smtClean="0"/>
              <a:t>Statement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EB49D9C-C4C1-46A9-AED8-599F8B47287F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894787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0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Clr>
                <a:schemeClr val="bg1"/>
              </a:buClr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0328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389686"/>
            <a:ext cx="12192000" cy="1340989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2184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Full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edit background picture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389686"/>
            <a:ext cx="10515600" cy="1340989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Quote or Statement</a:t>
            </a:r>
            <a:endParaRPr lang="en-US" dirty="0"/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2925701"/>
            <a:ext cx="10515600" cy="267343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Make a secondary statement here.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8B25D9D-5365-41CD-BF43-4FFFCBF4BBDA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792955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Image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CC894EF-7DC0-4B7C-83F8-29D989AA60F6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00976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g Number -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424139" y="624469"/>
            <a:ext cx="5198328" cy="5072440"/>
          </a:xfrm>
          <a:prstGeom prst="ellipse">
            <a:avLst/>
          </a:prstGeom>
          <a:solidFill>
            <a:schemeClr val="bg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45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title.</a:t>
            </a:r>
            <a:endParaRPr lang="en-US" dirty="0"/>
          </a:p>
        </p:txBody>
      </p:sp>
      <p:sp>
        <p:nvSpPr>
          <p:cNvPr id="10" name="Text Placeholder 8"/>
          <p:cNvSpPr>
            <a:spLocks noGrp="1"/>
          </p:cNvSpPr>
          <p:nvPr>
            <p:ph type="body" sz="quarter" idx="15" hasCustomPrompt="1"/>
          </p:nvPr>
        </p:nvSpPr>
        <p:spPr>
          <a:xfrm>
            <a:off x="1005466" y="0"/>
            <a:ext cx="3986213" cy="5086350"/>
          </a:xfrm>
        </p:spPr>
        <p:txBody>
          <a:bodyPr>
            <a:noAutofit/>
          </a:bodyPr>
          <a:lstStyle>
            <a:lvl1pPr marL="0" indent="0" algn="ctr">
              <a:spcBef>
                <a:spcPts val="0"/>
              </a:spcBef>
              <a:spcAft>
                <a:spcPts val="0"/>
              </a:spcAft>
              <a:buNone/>
              <a:defRPr sz="30000" i="0">
                <a:solidFill>
                  <a:schemeClr val="bg1"/>
                </a:solidFill>
              </a:defRPr>
            </a:lvl1pPr>
            <a:lvl2pPr marL="342900" indent="0">
              <a:buNone/>
              <a:defRPr/>
            </a:lvl2pPr>
            <a:lvl3pPr marL="685800" indent="0">
              <a:buNone/>
              <a:defRPr/>
            </a:lvl3pPr>
            <a:lvl4pPr marL="1028700" indent="0">
              <a:buNone/>
              <a:defRPr/>
            </a:lvl4pPr>
            <a:lvl5pPr marL="1371600" indent="0">
              <a:buNone/>
              <a:defRPr/>
            </a:lvl5pPr>
          </a:lstStyle>
          <a:p>
            <a:pPr lvl="0"/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78DBCF0-11C3-4F19-90D9-2EE7F00784FE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049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501408-481C-45C1-88F5-A349B81D96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0DD075B-AF9B-47D6-9E0B-094C1DD41F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16A5D574-1C91-4926-89C7-22CCF6FE1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0595984-3F9C-4BC8-81E1-7E917A65F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93270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Quote Solid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2212735"/>
            <a:ext cx="10515600" cy="1472163"/>
          </a:xfrm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684897"/>
            <a:ext cx="10515600" cy="25176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094F804-653A-41F1-A565-1098D9DEB37A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0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3" y="630935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716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Quote Solid Light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1651380"/>
            <a:ext cx="12192000" cy="1733266"/>
          </a:xfrm>
          <a:solidFill>
            <a:schemeClr val="tx1"/>
          </a:solidFill>
        </p:spPr>
        <p:txBody>
          <a:bodyPr>
            <a:noAutofit/>
          </a:bodyPr>
          <a:lstStyle>
            <a:lvl1pPr algn="ctr">
              <a:tabLst>
                <a:tab pos="2827735" algn="l"/>
              </a:tabLst>
              <a:defRPr sz="525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8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3521123"/>
            <a:ext cx="10515600" cy="2681374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firstname.lastname@state.mn.us</a:t>
            </a:r>
          </a:p>
          <a:p>
            <a:pPr lvl="0"/>
            <a:r>
              <a:rPr lang="en-US" dirty="0" smtClean="0"/>
              <a:t>555-555-5555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66A75E6-E45B-4C5D-981E-7C8ED0C72F5D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</a:t>
            </a:r>
            <a:r>
              <a:rPr lang="en-US" dirty="0" smtClean="0">
                <a:solidFill>
                  <a:srgbClr val="003865"/>
                </a:solidFill>
              </a:rPr>
              <a:t> | 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2192000" cy="16513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pic>
        <p:nvPicPr>
          <p:cNvPr id="11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353" y="630936"/>
            <a:ext cx="3858492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496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2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tx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8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3" y="1842964"/>
            <a:ext cx="7099635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030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(Logo Onl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wrap="square" lIns="182880" tIns="91440" rIns="182880" bIns="91440" spcCol="0" anchor="ctr">
            <a:normAutofit/>
          </a:bodyPr>
          <a:lstStyle>
            <a:lvl1pPr algn="ctr">
              <a:lnSpc>
                <a:spcPct val="90000"/>
              </a:lnSpc>
              <a:defRPr sz="2700" baseline="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903062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spcAft>
                <a:spcPts val="750"/>
              </a:spcAft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7ED242C-24FB-43A0-BCB6-43756FC812F6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6186" y="1842964"/>
            <a:ext cx="7099631" cy="84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9258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(Ph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3477837"/>
            <a:ext cx="12192000" cy="1295182"/>
          </a:xfrm>
          <a:solidFill>
            <a:schemeClr val="accent1"/>
          </a:solidFill>
        </p:spPr>
        <p:txBody>
          <a:bodyPr wrap="square" lIns="182880" tIns="91440" rIns="182880" bIns="91440"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enter the slideshow title</a:t>
            </a:r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4773021"/>
            <a:ext cx="12192000" cy="2084981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041204"/>
            <a:ext cx="6587067" cy="1097128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  <a:p>
            <a:r>
              <a:rPr lang="en-US" sz="1350" dirty="0" smtClean="0"/>
              <a:t>Date</a:t>
            </a:r>
            <a:endParaRPr lang="en-US" dirty="0"/>
          </a:p>
        </p:txBody>
      </p:sp>
      <p:pic>
        <p:nvPicPr>
          <p:cNvPr id="4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554" y="6000575"/>
            <a:ext cx="3858492" cy="457200"/>
          </a:xfrm>
          <a:prstGeom prst="rect">
            <a:avLst/>
          </a:prstGeom>
        </p:spPr>
      </p:pic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253562" y="6138334"/>
            <a:ext cx="5587647" cy="365125"/>
          </a:xfrm>
          <a:prstGeom prst="rect">
            <a:avLst/>
          </a:prstGeom>
        </p:spPr>
        <p:txBody>
          <a:bodyPr anchor="b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12192000" cy="3380732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8140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003865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Agenda</a:t>
            </a:r>
            <a:endParaRPr lang="en-US" dirty="0"/>
          </a:p>
        </p:txBody>
      </p:sp>
      <p:sp>
        <p:nvSpPr>
          <p:cNvPr id="12" name="Table Placeholder 9"/>
          <p:cNvSpPr>
            <a:spLocks noGrp="1"/>
          </p:cNvSpPr>
          <p:nvPr>
            <p:ph type="tbl" sz="quarter" idx="13"/>
          </p:nvPr>
        </p:nvSpPr>
        <p:spPr>
          <a:xfrm>
            <a:off x="838200" y="1335089"/>
            <a:ext cx="10515600" cy="4841875"/>
          </a:xfrm>
        </p:spPr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4247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0" y="4188566"/>
            <a:ext cx="12192000" cy="1199223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section title</a:t>
            </a:r>
            <a:endParaRPr lang="en-US" dirty="0"/>
          </a:p>
        </p:txBody>
      </p:sp>
      <p:pic>
        <p:nvPicPr>
          <p:cNvPr id="13" name="MN.IT Services Logo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8563" y="705498"/>
            <a:ext cx="3858492" cy="457200"/>
          </a:xfrm>
          <a:prstGeom prst="rect">
            <a:avLst/>
          </a:prstGeom>
        </p:spPr>
      </p:pic>
      <p:sp>
        <p:nvSpPr>
          <p:cNvPr id="3" name="Rectangle 2"/>
          <p:cNvSpPr/>
          <p:nvPr userDrawn="1"/>
        </p:nvSpPr>
        <p:spPr>
          <a:xfrm>
            <a:off x="0" y="5387788"/>
            <a:ext cx="12192000" cy="1470213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2802468" y="5644884"/>
            <a:ext cx="6587067" cy="440970"/>
          </a:xfrm>
        </p:spPr>
        <p:txBody>
          <a:bodyPr>
            <a:normAutofit/>
          </a:bodyPr>
          <a:lstStyle>
            <a:lvl1pPr marL="0" indent="0" algn="ctr">
              <a:buNone/>
              <a:defRPr sz="1350" baseline="0"/>
            </a:lvl1pPr>
          </a:lstStyle>
          <a:p>
            <a:r>
              <a:rPr lang="en-US" sz="1350" dirty="0" err="1" smtClean="0"/>
              <a:t>Firstname</a:t>
            </a:r>
            <a:r>
              <a:rPr lang="en-US" sz="1350" dirty="0" smtClean="0"/>
              <a:t> </a:t>
            </a:r>
            <a:r>
              <a:rPr lang="en-US" sz="1350" dirty="0" err="1" smtClean="0"/>
              <a:t>Lastname</a:t>
            </a:r>
            <a:r>
              <a:rPr lang="en-US" sz="1350" dirty="0" smtClean="0"/>
              <a:t> | Job Title</a:t>
            </a:r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789113"/>
            <a:ext cx="12192000" cy="2298700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8" name="Date Placeholder 1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A8CA1A9B-139F-4606-AD0A-F3253110DAE5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01881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(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4D5D47-1752-4D84-8BFB-C2F71A34C932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817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53593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White BG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198DD1-C477-482D-A126-3FBDD1778E48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78BE2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0108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AC062D3B-8388-48A3-A9B7-8392B42C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9CAFF57-F760-49DD-BAB2-4B1961D22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E149B0B-DD98-44DE-99D3-D997824CA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5489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(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35281"/>
            <a:ext cx="10515600" cy="4841682"/>
          </a:xfrm>
          <a:solidFill>
            <a:schemeClr val="bg1"/>
          </a:solidFill>
        </p:spPr>
        <p:txBody>
          <a:bodyPr lIns="228600" tIns="548640" rIns="274320"/>
          <a:lstStyle>
            <a:lvl1pPr marL="2571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/>
            </a:lvl1pPr>
            <a:lvl2pPr marL="600075" indent="-257175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/>
            </a:lvl2pPr>
            <a:lvl3pPr marL="9001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3pPr>
            <a:lvl4pPr marL="12430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4pPr>
            <a:lvl5pPr marL="1585913" indent="-214313">
              <a:lnSpc>
                <a:spcPct val="100000"/>
              </a:lnSpc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198C9B-0587-4A1E-9E03-E4C9FE222F08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 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58783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plit Box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94626"/>
            <a:ext cx="5181600" cy="4582339"/>
          </a:xfrm>
          <a:solidFill>
            <a:schemeClr val="bg1"/>
          </a:solidFill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85A5BA-A5F9-4138-9E4B-FFD626F6437A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9023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/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 sz="1875"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 sz="1575"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 sz="1275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2E8677-C648-465D-82CD-E88587B4845D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28679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ck Overlay, Whit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9" name="Picture Placeholder 12"/>
          <p:cNvSpPr>
            <a:spLocks noGrp="1"/>
          </p:cNvSpPr>
          <p:nvPr>
            <p:ph type="pic" sz="quarter" idx="13" hasCustomPrompt="1"/>
          </p:nvPr>
        </p:nvSpPr>
        <p:spPr>
          <a:xfrm>
            <a:off x="0" y="1219198"/>
            <a:ext cx="12192000" cy="5638802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0" y="2609242"/>
            <a:ext cx="5683624" cy="2858714"/>
          </a:xfrm>
          <a:solidFill>
            <a:srgbClr val="003865">
              <a:alpha val="87843"/>
            </a:srgbClr>
          </a:solidFill>
        </p:spPr>
        <p:txBody>
          <a:bodyPr rIns="274320" anchor="ctr"/>
          <a:lstStyle>
            <a:lvl1pPr marL="514350" indent="-17145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 marL="8572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 marL="12001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 marL="15430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 marL="1885950" indent="-171450">
              <a:lnSpc>
                <a:spcPct val="100000"/>
              </a:lnSpc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0D07D7-46FB-4D7C-9C8F-0C340D091257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79716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Whit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66C283A4-7960-4BFD-B3A5-A2CC5BB2A473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9857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69571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47081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0"/>
          </p:nvPr>
        </p:nvSpPr>
        <p:spPr>
          <a:xfrm>
            <a:off x="838200" y="1366346"/>
            <a:ext cx="10515600" cy="478839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09299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1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00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9901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EBCD002-5A70-4590-905C-99117A1CC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6B9AD92-C090-4A91-AA21-E124DBDFF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E490FC0D-0059-4989-9633-97106EE394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EF50C73C-BCA4-497B-A8E0-1AE37DC10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CE25C15-8D57-474D-89E2-F96238B0E5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0B50DD2-F84D-4FBD-8246-05340E8D2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3900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(Solid Lt Gra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Content Placeholder 4"/>
          <p:cNvSpPr>
            <a:spLocks noGrp="1"/>
          </p:cNvSpPr>
          <p:nvPr>
            <p:ph sz="quarter" idx="10"/>
          </p:nvPr>
        </p:nvSpPr>
        <p:spPr>
          <a:xfrm>
            <a:off x="838201" y="1366346"/>
            <a:ext cx="6234953" cy="4788393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  <a:lvl2pPr>
              <a:buClr>
                <a:schemeClr val="tx1"/>
              </a:buClr>
              <a:defRPr>
                <a:solidFill>
                  <a:schemeClr val="tx1"/>
                </a:solidFill>
              </a:defRPr>
            </a:lvl2pPr>
            <a:lvl3pPr>
              <a:buClr>
                <a:schemeClr val="tx1"/>
              </a:buClr>
              <a:defRPr>
                <a:solidFill>
                  <a:schemeClr val="tx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7653565" y="1364826"/>
            <a:ext cx="4538435" cy="4538434"/>
          </a:xfrm>
        </p:spPr>
        <p:txBody>
          <a:bodyPr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4868D85E-9AAE-43DE-B77A-6CCC9C16CBEC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552787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4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0826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(3 U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1572814" y="1964392"/>
            <a:ext cx="2332191" cy="233219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146922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482454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471223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8067551" y="1964392"/>
            <a:ext cx="2317864" cy="23178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7955246" y="4564988"/>
            <a:ext cx="2542477" cy="723900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err="1" smtClean="0"/>
              <a:t>Firstname</a:t>
            </a:r>
            <a:r>
              <a:rPr lang="en-US" dirty="0" smtClean="0"/>
              <a:t> </a:t>
            </a:r>
            <a:r>
              <a:rPr lang="en-US" dirty="0" err="1" smtClean="0"/>
              <a:t>Lastname</a:t>
            </a:r>
            <a:endParaRPr lang="en-US" dirty="0" smtClean="0"/>
          </a:p>
          <a:p>
            <a:pPr lvl="0"/>
            <a:r>
              <a:rPr lang="en-US" dirty="0" smtClean="0"/>
              <a:t>Job Title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6DB2D6-5DF4-4264-A4A1-7D3EAF38D255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3942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Whi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rgbClr val="00386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2" y="1981899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5" hasCustomPrompt="1"/>
          </p:nvPr>
        </p:nvSpPr>
        <p:spPr>
          <a:xfrm>
            <a:off x="581720" y="4345148"/>
            <a:ext cx="2542477" cy="1623853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>
          <a:xfrm>
            <a:off x="3646176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7" hasCustomPrompt="1"/>
          </p:nvPr>
        </p:nvSpPr>
        <p:spPr>
          <a:xfrm>
            <a:off x="3421564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8" hasCustomPrompt="1"/>
          </p:nvPr>
        </p:nvSpPr>
        <p:spPr>
          <a:xfrm>
            <a:off x="6486020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6261408" y="4345147"/>
            <a:ext cx="2542477" cy="1623852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20" hasCustomPrompt="1"/>
          </p:nvPr>
        </p:nvSpPr>
        <p:spPr>
          <a:xfrm>
            <a:off x="9325864" y="1967573"/>
            <a:ext cx="2094843" cy="2094842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9101252" y="4341161"/>
            <a:ext cx="2542477" cy="1627838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1350" b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 smtClean="0"/>
              <a:t>Click to edit text</a:t>
            </a:r>
            <a:endParaRPr lang="en-US" dirty="0"/>
          </a:p>
        </p:txBody>
      </p:sp>
      <p:sp>
        <p:nvSpPr>
          <p:cNvPr id="19" name="Rectangle 18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EEDC6-36CA-4209-B482-2ED76AA0BF08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2985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-Up Gray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79626-CE5A-4834-975C-E7305BA2E281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451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4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4" hasCustomPrompt="1"/>
          </p:nvPr>
        </p:nvSpPr>
        <p:spPr>
          <a:xfrm>
            <a:off x="806333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2876551" y="3939363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167477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1674774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9" hasCustomPrompt="1"/>
          </p:nvPr>
        </p:nvSpPr>
        <p:spPr>
          <a:xfrm>
            <a:off x="6199806" y="3939363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9" name="Text Placeholder 3"/>
          <p:cNvSpPr>
            <a:spLocks noGrp="1"/>
          </p:cNvSpPr>
          <p:nvPr>
            <p:ph type="body" sz="quarter" idx="20"/>
          </p:nvPr>
        </p:nvSpPr>
        <p:spPr>
          <a:xfrm>
            <a:off x="8270023" y="3939362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5FB38-58F3-410A-8DA4-4B706967601F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8649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Duo Gray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0" y="1216024"/>
            <a:ext cx="12192000" cy="4987926"/>
          </a:xfrm>
          <a:prstGeom prst="rect">
            <a:avLst/>
          </a:prstGeom>
          <a:solidFill>
            <a:srgbClr val="E8E8E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571731"/>
            <a:ext cx="1858809" cy="1858809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5717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Rectangle 15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519661-29C3-4FE0-9FC3-375A85A42C46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13936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Page 2 Up White BG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12192000" cy="121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0" y="1216025"/>
            <a:ext cx="12192000" cy="11925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3" hasCustomPrompt="1"/>
          </p:nvPr>
        </p:nvSpPr>
        <p:spPr>
          <a:xfrm>
            <a:off x="806333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2876551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7" hasCustomPrompt="1"/>
          </p:nvPr>
        </p:nvSpPr>
        <p:spPr>
          <a:xfrm>
            <a:off x="6199806" y="2800330"/>
            <a:ext cx="1858809" cy="185880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txBody>
          <a:bodyPr anchor="ctr">
            <a:normAutofit/>
          </a:bodyPr>
          <a:lstStyle>
            <a:lvl1pPr marL="0" indent="0" algn="ctr">
              <a:buNone/>
              <a:defRPr sz="1350"/>
            </a:lvl1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17" name="Text Placeholder 3"/>
          <p:cNvSpPr>
            <a:spLocks noGrp="1"/>
          </p:cNvSpPr>
          <p:nvPr>
            <p:ph type="body" sz="quarter" idx="18"/>
          </p:nvPr>
        </p:nvSpPr>
        <p:spPr>
          <a:xfrm>
            <a:off x="8270023" y="2800331"/>
            <a:ext cx="2866328" cy="1858809"/>
          </a:xfrm>
        </p:spPr>
        <p:txBody>
          <a:bodyPr anchor="ctr">
            <a:noAutofit/>
          </a:bodyPr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1350"/>
            </a:lvl1pPr>
            <a:lvl2pPr marL="342900" indent="0">
              <a:buFont typeface="Arial" panose="020B0604020202020204" pitchFamily="34" charset="0"/>
              <a:buNone/>
              <a:defRPr sz="1350"/>
            </a:lvl2pPr>
            <a:lvl3pPr marL="685800" indent="0">
              <a:buFont typeface="Arial" panose="020B0604020202020204" pitchFamily="34" charset="0"/>
              <a:buNone/>
              <a:defRPr sz="1350"/>
            </a:lvl3pPr>
            <a:lvl4pPr marL="1028700" indent="0">
              <a:buFont typeface="Arial" panose="020B0604020202020204" pitchFamily="34" charset="0"/>
              <a:buNone/>
              <a:defRPr sz="1350"/>
            </a:lvl4pPr>
            <a:lvl5pPr marL="1371600" indent="0">
              <a:buFont typeface="Arial" panose="020B0604020202020204" pitchFamily="34" charset="0"/>
              <a:buNone/>
              <a:defRPr sz="1350"/>
            </a:lvl5pPr>
          </a:lstStyle>
          <a:p>
            <a:pPr lvl="0"/>
            <a:r>
              <a:rPr lang="en-US" dirty="0" smtClean="0"/>
              <a:t>Click to edit Master text styles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6E0EA-2D80-452F-9963-33FA7A36BC09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7692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Red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03865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2"/>
            <a:ext cx="12192000" cy="6857998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8198794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ack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1"/>
            <a:ext cx="12192000" cy="1219200"/>
          </a:xfrm>
          <a:solidFill>
            <a:srgbClr val="0D0D0D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18401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FEAF662-59BE-4278-B9DE-F02DA7212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7C1269D-6A09-4FC2-B0F1-AB27A8165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D20B086-7B96-43D7-9865-F6E35849B3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376992B-4458-4B09-93DF-745E123EE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870670-E099-43E2-9E43-AFE4AF8F4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E6619E19-3B38-4FD9-8393-E9A4A876F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028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g Image - Blue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1" y="5638800"/>
            <a:ext cx="12192000" cy="1219200"/>
          </a:xfrm>
          <a:solidFill>
            <a:srgbClr val="78BE21">
              <a:alpha val="87843"/>
            </a:srgbClr>
          </a:solidFill>
        </p:spPr>
        <p:txBody>
          <a:bodyPr>
            <a:normAutofit/>
          </a:bodyPr>
          <a:lstStyle>
            <a:lvl1pPr algn="ctr">
              <a:defRPr sz="2700">
                <a:solidFill>
                  <a:schemeClr val="tx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0" y="4"/>
            <a:ext cx="12192000" cy="6857999"/>
          </a:xfrm>
        </p:spPr>
        <p:txBody>
          <a:bodyPr/>
          <a:lstStyle/>
          <a:p>
            <a:r>
              <a:rPr lang="en-US" smtClean="0"/>
              <a:t>Click icon to add picture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95818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de - Gray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0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380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0" y="0"/>
            <a:ext cx="12192000" cy="1159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FFFF"/>
              </a:solidFill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Code Demo (Click to Edit)</a:t>
            </a:r>
            <a:endParaRPr lang="en-US" dirty="0"/>
          </a:p>
        </p:txBody>
      </p:sp>
      <p:sp>
        <p:nvSpPr>
          <p:cNvPr id="14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2032000" y="2233263"/>
            <a:ext cx="8128000" cy="2966751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10502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8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4B91AA0-3BA7-4036-A3DA-317C6C4FFA29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1956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 (Solid Dark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5950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2"/>
          </p:nvPr>
        </p:nvSpPr>
        <p:spPr>
          <a:xfrm>
            <a:off x="838201" y="6356352"/>
            <a:ext cx="1358591" cy="365125"/>
          </a:xfrm>
        </p:spPr>
        <p:txBody>
          <a:bodyPr/>
          <a:lstStyle/>
          <a:p>
            <a:fld id="{5D76A200-3168-4D33-A718-3974884CE863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dirty="0" smtClean="0">
                <a:solidFill>
                  <a:srgbClr val="000000"/>
                </a:solidFill>
              </a:rPr>
              <a:t>Optional Tagline Goes Here </a:t>
            </a:r>
            <a:r>
              <a:rPr lang="en-US" dirty="0" smtClean="0">
                <a:solidFill>
                  <a:srgbClr val="003865"/>
                </a:solidFill>
              </a:rPr>
              <a:t>|</a:t>
            </a:r>
            <a:r>
              <a:rPr lang="en-US" dirty="0" smtClean="0">
                <a:solidFill>
                  <a:srgbClr val="000000"/>
                </a:solidFill>
              </a:rPr>
              <a:t>  mndot.gov/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3"/>
          </p:nvPr>
        </p:nvSpPr>
        <p:spPr>
          <a:xfrm>
            <a:off x="9891133" y="6356352"/>
            <a:ext cx="1462668" cy="365125"/>
          </a:xfrm>
        </p:spPr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144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reenshot Light Background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7" name="Text Placeholder 3"/>
          <p:cNvSpPr>
            <a:spLocks noGrp="1"/>
          </p:cNvSpPr>
          <p:nvPr>
            <p:ph type="body" sz="quarter" idx="11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482824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 descr="Computer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2852" y="434837"/>
            <a:ext cx="6828661" cy="6050713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15" name="Picture Placeholder 12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8" y="691884"/>
            <a:ext cx="6300787" cy="3411537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841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15898" y="287066"/>
            <a:ext cx="3521927" cy="2734914"/>
          </a:xfrm>
        </p:spPr>
        <p:txBody>
          <a:bodyPr/>
          <a:lstStyle>
            <a:lvl1pPr>
              <a:defRPr b="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5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977" y="3211515"/>
            <a:ext cx="3521849" cy="2475609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accent2"/>
              </a:buClr>
              <a:defRPr>
                <a:solidFill>
                  <a:schemeClr val="bg1"/>
                </a:solidFill>
              </a:defRPr>
            </a:lvl4pPr>
            <a:lvl5pPr>
              <a:buClr>
                <a:schemeClr val="accent2"/>
              </a:buCl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6787" y="504857"/>
            <a:ext cx="9618920" cy="5413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4976789" y="1067565"/>
            <a:ext cx="9516215" cy="4850604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  <p:sp>
        <p:nvSpPr>
          <p:cNvPr id="10" name="Date Placeholder 4"/>
          <p:cNvSpPr>
            <a:spLocks noGrp="1"/>
          </p:cNvSpPr>
          <p:nvPr>
            <p:ph type="dt" sz="half" idx="11"/>
          </p:nvPr>
        </p:nvSpPr>
        <p:spPr>
          <a:xfrm>
            <a:off x="838201" y="6356352"/>
            <a:ext cx="1358591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76FB33B-BCEE-4E25-B97B-A564B0E1024B}" type="datetime1">
              <a:rPr lang="en-US" smtClean="0">
                <a:solidFill>
                  <a:srgbClr val="FFFFFF"/>
                </a:solidFill>
              </a:rPr>
              <a:pPr/>
              <a:t>5/23/2019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bg1"/>
                </a:solidFill>
              </a:defRPr>
            </a:lvl1pPr>
          </a:lstStyle>
          <a:p>
            <a:r>
              <a:rPr lang="en-US" dirty="0" smtClean="0">
                <a:solidFill>
                  <a:srgbClr val="FFFFFF"/>
                </a:solidFill>
              </a:rPr>
              <a:t>Optional Tagline Goes Here </a:t>
            </a:r>
            <a:r>
              <a:rPr lang="en-US" dirty="0" smtClean="0">
                <a:solidFill>
                  <a:srgbClr val="78BE21"/>
                </a:solidFill>
              </a:rPr>
              <a:t>|</a:t>
            </a:r>
            <a:r>
              <a:rPr lang="en-US" dirty="0" smtClean="0">
                <a:solidFill>
                  <a:srgbClr val="FFFFFF"/>
                </a:solidFill>
              </a:rPr>
              <a:t>  mndot.gov/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1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91133" y="6356352"/>
            <a:ext cx="14626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41198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ingle Quote Red Backgro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838200" y="152400"/>
            <a:ext cx="10515600" cy="914400"/>
          </a:xfrm>
        </p:spPr>
        <p:txBody>
          <a:bodyPr>
            <a:normAutofit/>
          </a:bodyPr>
          <a:lstStyle>
            <a:lvl1pPr algn="r">
              <a:defRPr sz="2700">
                <a:solidFill>
                  <a:schemeClr val="accent2"/>
                </a:solidFill>
              </a:defRPr>
            </a:lvl1pPr>
          </a:lstStyle>
          <a:p>
            <a:r>
              <a:rPr lang="en-US" dirty="0" smtClean="0"/>
              <a:t>Click to edit title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815895" y="1365205"/>
            <a:ext cx="10555696" cy="1567183"/>
          </a:xfrm>
        </p:spPr>
        <p:txBody>
          <a:bodyPr/>
          <a:lstStyle>
            <a:lvl1pPr>
              <a:buClr>
                <a:schemeClr val="accent2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accent2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accent2"/>
              </a:buCl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458" y="3222702"/>
            <a:ext cx="9387471" cy="52830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Picture Placeholder 12" descr="Screenshot"/>
          <p:cNvSpPr>
            <a:spLocks noGrp="1"/>
          </p:cNvSpPr>
          <p:nvPr>
            <p:ph type="pic" sz="quarter" idx="10" hasCustomPrompt="1"/>
          </p:nvPr>
        </p:nvSpPr>
        <p:spPr>
          <a:xfrm>
            <a:off x="1373459" y="3771873"/>
            <a:ext cx="9287236" cy="4733889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icon to insert screenshot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40224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9" Type="http://schemas.openxmlformats.org/officeDocument/2006/relationships/slideLayout" Target="../slideLayouts/slideLayout50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34" Type="http://schemas.openxmlformats.org/officeDocument/2006/relationships/slideLayout" Target="../slideLayouts/slideLayout45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50" Type="http://schemas.openxmlformats.org/officeDocument/2006/relationships/slideLayout" Target="../slideLayouts/slideLayout61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29" Type="http://schemas.openxmlformats.org/officeDocument/2006/relationships/slideLayout" Target="../slideLayouts/slideLayout40.xml"/><Relationship Id="rId41" Type="http://schemas.openxmlformats.org/officeDocument/2006/relationships/slideLayout" Target="../slideLayouts/slideLayout5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8" Type="http://schemas.openxmlformats.org/officeDocument/2006/relationships/slideLayout" Target="../slideLayouts/slideLayout19.xml"/><Relationship Id="rId51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4.xml"/><Relationship Id="rId18" Type="http://schemas.openxmlformats.org/officeDocument/2006/relationships/slideLayout" Target="../slideLayouts/slideLayout79.xml"/><Relationship Id="rId26" Type="http://schemas.openxmlformats.org/officeDocument/2006/relationships/slideLayout" Target="../slideLayouts/slideLayout87.xml"/><Relationship Id="rId39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64.xml"/><Relationship Id="rId21" Type="http://schemas.openxmlformats.org/officeDocument/2006/relationships/slideLayout" Target="../slideLayouts/slideLayout82.xml"/><Relationship Id="rId34" Type="http://schemas.openxmlformats.org/officeDocument/2006/relationships/slideLayout" Target="../slideLayouts/slideLayout95.xml"/><Relationship Id="rId42" Type="http://schemas.openxmlformats.org/officeDocument/2006/relationships/slideLayout" Target="../slideLayouts/slideLayout103.xml"/><Relationship Id="rId47" Type="http://schemas.openxmlformats.org/officeDocument/2006/relationships/slideLayout" Target="../slideLayouts/slideLayout108.xml"/><Relationship Id="rId50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5" Type="http://schemas.openxmlformats.org/officeDocument/2006/relationships/slideLayout" Target="../slideLayouts/slideLayout86.xml"/><Relationship Id="rId33" Type="http://schemas.openxmlformats.org/officeDocument/2006/relationships/slideLayout" Target="../slideLayouts/slideLayout94.xml"/><Relationship Id="rId38" Type="http://schemas.openxmlformats.org/officeDocument/2006/relationships/slideLayout" Target="../slideLayouts/slideLayout99.xml"/><Relationship Id="rId46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slideLayout" Target="../slideLayouts/slideLayout81.xml"/><Relationship Id="rId29" Type="http://schemas.openxmlformats.org/officeDocument/2006/relationships/slideLayout" Target="../slideLayouts/slideLayout90.xml"/><Relationship Id="rId41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24" Type="http://schemas.openxmlformats.org/officeDocument/2006/relationships/slideLayout" Target="../slideLayouts/slideLayout85.xml"/><Relationship Id="rId32" Type="http://schemas.openxmlformats.org/officeDocument/2006/relationships/slideLayout" Target="../slideLayouts/slideLayout93.xml"/><Relationship Id="rId37" Type="http://schemas.openxmlformats.org/officeDocument/2006/relationships/slideLayout" Target="../slideLayouts/slideLayout98.xml"/><Relationship Id="rId40" Type="http://schemas.openxmlformats.org/officeDocument/2006/relationships/slideLayout" Target="../slideLayouts/slideLayout101.xml"/><Relationship Id="rId45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23" Type="http://schemas.openxmlformats.org/officeDocument/2006/relationships/slideLayout" Target="../slideLayouts/slideLayout84.xml"/><Relationship Id="rId28" Type="http://schemas.openxmlformats.org/officeDocument/2006/relationships/slideLayout" Target="../slideLayouts/slideLayout89.xml"/><Relationship Id="rId36" Type="http://schemas.openxmlformats.org/officeDocument/2006/relationships/slideLayout" Target="../slideLayouts/slideLayout97.xml"/><Relationship Id="rId49" Type="http://schemas.openxmlformats.org/officeDocument/2006/relationships/slideLayout" Target="../slideLayouts/slideLayout110.xml"/><Relationship Id="rId10" Type="http://schemas.openxmlformats.org/officeDocument/2006/relationships/slideLayout" Target="../slideLayouts/slideLayout71.xml"/><Relationship Id="rId19" Type="http://schemas.openxmlformats.org/officeDocument/2006/relationships/slideLayout" Target="../slideLayouts/slideLayout80.xml"/><Relationship Id="rId31" Type="http://schemas.openxmlformats.org/officeDocument/2006/relationships/slideLayout" Target="../slideLayouts/slideLayout92.xml"/><Relationship Id="rId44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slideLayout" Target="../slideLayouts/slideLayout83.xml"/><Relationship Id="rId27" Type="http://schemas.openxmlformats.org/officeDocument/2006/relationships/slideLayout" Target="../slideLayouts/slideLayout88.xml"/><Relationship Id="rId30" Type="http://schemas.openxmlformats.org/officeDocument/2006/relationships/slideLayout" Target="../slideLayouts/slideLayout91.xml"/><Relationship Id="rId35" Type="http://schemas.openxmlformats.org/officeDocument/2006/relationships/slideLayout" Target="../slideLayouts/slideLayout96.xml"/><Relationship Id="rId43" Type="http://schemas.openxmlformats.org/officeDocument/2006/relationships/slideLayout" Target="../slideLayouts/slideLayout104.xml"/><Relationship Id="rId48" Type="http://schemas.openxmlformats.org/officeDocument/2006/relationships/slideLayout" Target="../slideLayouts/slideLayout109.xml"/><Relationship Id="rId8" Type="http://schemas.openxmlformats.org/officeDocument/2006/relationships/slideLayout" Target="../slideLayouts/slideLayout69.xml"/><Relationship Id="rId51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5A097E52-865C-477C-9FD7-A32B048590A5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email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F9523ACC-8C4D-4A47-A462-CBD4FB1C2B00}"/>
              </a:ext>
            </a:extLst>
          </p:cNvPr>
          <p:cNvSpPr/>
          <p:nvPr userDrawn="1"/>
        </p:nvSpPr>
        <p:spPr>
          <a:xfrm>
            <a:off x="4340551" y="6340475"/>
            <a:ext cx="7851448" cy="409711"/>
          </a:xfrm>
          <a:prstGeom prst="rect">
            <a:avLst/>
          </a:prstGeom>
          <a:solidFill>
            <a:srgbClr val="193549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B8E3A8E-9A54-49F3-A919-F3B92D6E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4C940AB-7E09-40D2-90BD-2D4F4D4E5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A61FCD3-A7DB-4CA7-A76E-730602634F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DF16B7-76FF-4C7A-BC57-56720CBE07C7}" type="datetimeFigureOut">
              <a:rPr lang="en-US" smtClean="0"/>
              <a:t>5/23/2019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318E365-F9B5-4E31-A43C-8E69AE309D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121AB0E-CB2E-45FD-99BB-6B5DB2E4EB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2EE176-70CB-4F6A-99B1-6BC7B5B5750F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51D7F330-0EB2-4C21-918D-0959927A2D46}"/>
              </a:ext>
            </a:extLst>
          </p:cNvPr>
          <p:cNvSpPr txBox="1"/>
          <p:nvPr userDrawn="1"/>
        </p:nvSpPr>
        <p:spPr>
          <a:xfrm>
            <a:off x="4454855" y="6352211"/>
            <a:ext cx="8808720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b="1" i="0" dirty="0">
                <a:solidFill>
                  <a:schemeClr val="bg1"/>
                </a:solidFill>
                <a:latin typeface="Helvetica" panose="020B0604020202020204" pitchFamily="2" charset="0"/>
              </a:rPr>
              <a:t>ARRA Semi-Annual Meeting | Minneapolis, MN | October 16-19, 2017</a:t>
            </a:r>
          </a:p>
        </p:txBody>
      </p:sp>
    </p:spTree>
    <p:extLst>
      <p:ext uri="{BB962C8B-B14F-4D97-AF65-F5344CB8AC3E}">
        <p14:creationId xmlns:p14="http://schemas.microsoft.com/office/powerpoint/2010/main" val="1391335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Black" panose="020B0A040201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298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  <p:sldLayoutId id="2147483685" r:id="rId22"/>
    <p:sldLayoutId id="2147483686" r:id="rId23"/>
    <p:sldLayoutId id="2147483687" r:id="rId24"/>
    <p:sldLayoutId id="2147483688" r:id="rId25"/>
    <p:sldLayoutId id="2147483689" r:id="rId26"/>
    <p:sldLayoutId id="2147483690" r:id="rId27"/>
    <p:sldLayoutId id="2147483691" r:id="rId28"/>
    <p:sldLayoutId id="2147483692" r:id="rId29"/>
    <p:sldLayoutId id="2147483693" r:id="rId30"/>
    <p:sldLayoutId id="2147483694" r:id="rId31"/>
    <p:sldLayoutId id="2147483695" r:id="rId32"/>
    <p:sldLayoutId id="2147483696" r:id="rId33"/>
    <p:sldLayoutId id="2147483697" r:id="rId34"/>
    <p:sldLayoutId id="2147483698" r:id="rId35"/>
    <p:sldLayoutId id="2147483699" r:id="rId36"/>
    <p:sldLayoutId id="2147483700" r:id="rId37"/>
    <p:sldLayoutId id="2147483701" r:id="rId38"/>
    <p:sldLayoutId id="2147483702" r:id="rId39"/>
    <p:sldLayoutId id="2147483703" r:id="rId40"/>
    <p:sldLayoutId id="2147483704" r:id="rId41"/>
    <p:sldLayoutId id="2147483705" r:id="rId42"/>
    <p:sldLayoutId id="2147483706" r:id="rId43"/>
    <p:sldLayoutId id="2147483707" r:id="rId44"/>
    <p:sldLayoutId id="2147483708" r:id="rId45"/>
    <p:sldLayoutId id="2147483709" r:id="rId46"/>
    <p:sldLayoutId id="2147483710" r:id="rId47"/>
    <p:sldLayoutId id="2147483711" r:id="rId48"/>
    <p:sldLayoutId id="2147483712" r:id="rId49"/>
    <p:sldLayoutId id="2147483713" r:id="rId50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13585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2"/>
                </a:solidFill>
              </a:defRPr>
            </a:lvl1pPr>
          </a:lstStyle>
          <a:p>
            <a:fld id="{068C556E-7101-4471-A958-3911E20944AB}" type="datetime1">
              <a:rPr lang="en-US" smtClean="0">
                <a:solidFill>
                  <a:srgbClr val="000000"/>
                </a:solidFill>
              </a:rPr>
              <a:pPr/>
              <a:t>5/23/2019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2178" y="6356351"/>
            <a:ext cx="5587647" cy="365125"/>
          </a:xfrm>
          <a:prstGeom prst="rect">
            <a:avLst/>
          </a:prstGeom>
        </p:spPr>
        <p:txBody>
          <a:bodyPr anchor="ctr"/>
          <a:lstStyle>
            <a:lvl1pPr algn="ctr">
              <a:defRPr sz="900">
                <a:solidFill>
                  <a:schemeClr val="tx2"/>
                </a:solidFill>
              </a:defRPr>
            </a:lvl1pPr>
          </a:lstStyle>
          <a:p>
            <a:r>
              <a:rPr lang="en-US" smtClean="0">
                <a:solidFill>
                  <a:srgbClr val="000000"/>
                </a:solidFill>
              </a:rPr>
              <a:t>Optional Tagline Goes Here </a:t>
            </a:r>
            <a:r>
              <a:rPr lang="en-US" smtClean="0">
                <a:solidFill>
                  <a:srgbClr val="003865"/>
                </a:solidFill>
              </a:rPr>
              <a:t>|</a:t>
            </a:r>
            <a:r>
              <a:rPr lang="en-US" smtClean="0">
                <a:solidFill>
                  <a:srgbClr val="000000"/>
                </a:solidFill>
              </a:rPr>
              <a:t> mn.gov/websiteurl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891133" y="6356352"/>
            <a:ext cx="146266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2"/>
                </a:solidFill>
              </a:defRPr>
            </a:lvl1pPr>
          </a:lstStyle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768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  <p:sldLayoutId id="2147483767" r:id="rId29"/>
    <p:sldLayoutId id="2147483768" r:id="rId30"/>
    <p:sldLayoutId id="2147483769" r:id="rId31"/>
    <p:sldLayoutId id="2147483770" r:id="rId32"/>
    <p:sldLayoutId id="2147483771" r:id="rId33"/>
    <p:sldLayoutId id="2147483772" r:id="rId34"/>
    <p:sldLayoutId id="2147483773" r:id="rId35"/>
    <p:sldLayoutId id="2147483774" r:id="rId36"/>
    <p:sldLayoutId id="2147483775" r:id="rId37"/>
    <p:sldLayoutId id="2147483776" r:id="rId38"/>
    <p:sldLayoutId id="2147483777" r:id="rId39"/>
    <p:sldLayoutId id="2147483778" r:id="rId40"/>
    <p:sldLayoutId id="2147483779" r:id="rId41"/>
    <p:sldLayoutId id="2147483780" r:id="rId42"/>
    <p:sldLayoutId id="2147483781" r:id="rId43"/>
    <p:sldLayoutId id="2147483782" r:id="rId44"/>
    <p:sldLayoutId id="2147483783" r:id="rId45"/>
    <p:sldLayoutId id="2147483784" r:id="rId46"/>
    <p:sldLayoutId id="2147483785" r:id="rId47"/>
    <p:sldLayoutId id="2147483786" r:id="rId48"/>
    <p:sldLayoutId id="2147483787" r:id="rId49"/>
    <p:sldLayoutId id="2147483788" r:id="rId50"/>
  </p:sldLayoutIdLst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00000"/>
        </a:lnSpc>
        <a:spcBef>
          <a:spcPts val="750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00000"/>
        </a:lnSpc>
        <a:spcBef>
          <a:spcPts val="375"/>
        </a:spcBef>
        <a:spcAft>
          <a:spcPts val="750"/>
        </a:spcAft>
        <a:buClr>
          <a:schemeClr val="accent1"/>
        </a:buClr>
        <a:buFont typeface="Arial" panose="020B0604020202020204" pitchFamily="34" charset="0"/>
        <a:buChar char="•"/>
        <a:defRPr sz="1275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package" Target="../embeddings/Microsoft_PowerPoint_Presentation1.pptx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0.jpeg"/><Relationship Id="rId5" Type="http://schemas.openxmlformats.org/officeDocument/2006/relationships/image" Target="../media/image36.png"/><Relationship Id="rId4" Type="http://schemas.openxmlformats.org/officeDocument/2006/relationships/image" Target="../media/image3.png"/><Relationship Id="rId9" Type="http://schemas.openxmlformats.org/officeDocument/2006/relationships/image" Target="../media/image39.em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Excel_97-2003_Worksheet1.xls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44.png"/><Relationship Id="rId4" Type="http://schemas.openxmlformats.org/officeDocument/2006/relationships/image" Target="../media/image4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8.jpeg"/><Relationship Id="rId11" Type="http://schemas.openxmlformats.org/officeDocument/2006/relationships/image" Target="../media/image52.emf"/><Relationship Id="rId5" Type="http://schemas.openxmlformats.org/officeDocument/2006/relationships/image" Target="../media/image47.png"/><Relationship Id="rId10" Type="http://schemas.openxmlformats.org/officeDocument/2006/relationships/image" Target="../media/image40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5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0.wmf"/><Relationship Id="rId5" Type="http://schemas.openxmlformats.org/officeDocument/2006/relationships/oleObject" Target="../embeddings/oleObject1.bin"/><Relationship Id="rId4" Type="http://schemas.openxmlformats.org/officeDocument/2006/relationships/image" Target="../media/image6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wmf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w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6.png"/><Relationship Id="rId7" Type="http://schemas.microsoft.com/office/2007/relationships/hdphoto" Target="../media/hdphoto2.wdp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9.jpeg"/><Relationship Id="rId5" Type="http://schemas.openxmlformats.org/officeDocument/2006/relationships/image" Target="../media/image78.png"/><Relationship Id="rId4" Type="http://schemas.openxmlformats.org/officeDocument/2006/relationships/image" Target="../media/image77.png"/><Relationship Id="rId9" Type="http://schemas.openxmlformats.org/officeDocument/2006/relationships/image" Target="../media/image81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7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88.emf"/><Relationship Id="rId4" Type="http://schemas.openxmlformats.org/officeDocument/2006/relationships/package" Target="../embeddings/Microsoft_Excel_Worksheet2.xlsx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cid:e9169f24-8f7c-4bef-85b3-bca232ae05ed@namprd09.prod.outlook.com" TargetMode="External"/><Relationship Id="rId7" Type="http://schemas.openxmlformats.org/officeDocument/2006/relationships/image" Target="cid:e87c3a6b-cd6e-4de7-aa8c-6bad8879282c@namprd09.prod.outlook.com" TargetMode="External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7.xml"/><Relationship Id="rId6" Type="http://schemas.openxmlformats.org/officeDocument/2006/relationships/image" Target="../media/image16.jpeg"/><Relationship Id="rId5" Type="http://schemas.openxmlformats.org/officeDocument/2006/relationships/image" Target="cid:843e7144-4cfa-46ae-b6af-42080c7baf11@namprd09.prod.outlook.com" TargetMode="External"/><Relationship Id="rId10" Type="http://schemas.openxmlformats.org/officeDocument/2006/relationships/image" Target="../media/image19.jpeg"/><Relationship Id="rId4" Type="http://schemas.openxmlformats.org/officeDocument/2006/relationships/image" Target="../media/image15.jpeg"/><Relationship Id="rId9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wmf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4.png"/><Relationship Id="rId4" Type="http://schemas.openxmlformats.org/officeDocument/2006/relationships/image" Target="../media/image93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99.jpeg"/><Relationship Id="rId4" Type="http://schemas.openxmlformats.org/officeDocument/2006/relationships/image" Target="../media/image9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1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hyperlink" Target="https://makevt.com/media/tourmaker/iqrcgsaydj/" TargetMode="External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1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1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hyperlink" Target="http://www.dot.state.mn.us/mnroad/newideas.html" TargetMode="Externa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109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13" Type="http://schemas.openxmlformats.org/officeDocument/2006/relationships/image" Target="../media/image28.jpeg"/><Relationship Id="rId3" Type="http://schemas.openxmlformats.org/officeDocument/2006/relationships/image" Target="../media/image20.png"/><Relationship Id="rId7" Type="http://schemas.openxmlformats.org/officeDocument/2006/relationships/image" Target="cid:f6133c96-553f-4f2e-950e-7e79ce96817d@namprd09.prod.outlook.com" TargetMode="External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23.jpeg"/><Relationship Id="rId11" Type="http://schemas.openxmlformats.org/officeDocument/2006/relationships/image" Target="../media/image26.jpeg"/><Relationship Id="rId5" Type="http://schemas.openxmlformats.org/officeDocument/2006/relationships/image" Target="../media/image22.jpeg"/><Relationship Id="rId15" Type="http://schemas.openxmlformats.org/officeDocument/2006/relationships/image" Target="cid:6cbfd8ba-47cc-41c5-a288-a1351594fc53@namprd09.prod.outlook.com" TargetMode="External"/><Relationship Id="rId10" Type="http://schemas.openxmlformats.org/officeDocument/2006/relationships/image" Target="../media/image25.jpeg"/><Relationship Id="rId4" Type="http://schemas.openxmlformats.org/officeDocument/2006/relationships/image" Target="../media/image21.jpeg"/><Relationship Id="rId9" Type="http://schemas.openxmlformats.org/officeDocument/2006/relationships/image" Target="cid:19dd7f27-f84b-4d63-b063-a98dfc6e9edd@namprd09.prod.outlook.com" TargetMode="External"/><Relationship Id="rId14" Type="http://schemas.openxmlformats.org/officeDocument/2006/relationships/image" Target="../media/image2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hyperlink" Target="mailto:ben.worel@state.mn.us" TargetMode="Externa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.png"/><Relationship Id="rId4" Type="http://schemas.openxmlformats.org/officeDocument/2006/relationships/image" Target="../media/image111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image" Target="cid:fe1ffdf1-fae0-4e5b-a257-2ed7dd696530@namprd09.prod.outlook.com" TargetMode="External"/><Relationship Id="rId7" Type="http://schemas.openxmlformats.org/officeDocument/2006/relationships/image" Target="../media/image2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15.emf"/><Relationship Id="rId5" Type="http://schemas.openxmlformats.org/officeDocument/2006/relationships/image" Target="../media/image114.png"/><Relationship Id="rId10" Type="http://schemas.openxmlformats.org/officeDocument/2006/relationships/image" Target="../media/image117.png"/><Relationship Id="rId4" Type="http://schemas.openxmlformats.org/officeDocument/2006/relationships/image" Target="../media/image113.gif"/><Relationship Id="rId9" Type="http://schemas.openxmlformats.org/officeDocument/2006/relationships/image" Target="../media/image4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7.xml"/><Relationship Id="rId5" Type="http://schemas.openxmlformats.org/officeDocument/2006/relationships/hyperlink" Target="PooledFund.org" TargetMode="Externa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0" y="3483429"/>
            <a:ext cx="12192000" cy="1283266"/>
          </a:xfrm>
        </p:spPr>
        <p:txBody>
          <a:bodyPr>
            <a:normAutofit/>
          </a:bodyPr>
          <a:lstStyle/>
          <a:p>
            <a:r>
              <a:rPr lang="en-US" sz="3200" b="1" dirty="0"/>
              <a:t>Quarter Century of MnROAD </a:t>
            </a:r>
            <a:r>
              <a:rPr lang="en-US" sz="3200" b="1" dirty="0" smtClean="0"/>
              <a:t>Advancements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2000" dirty="0" smtClean="0"/>
              <a:t>2019</a:t>
            </a:r>
            <a:r>
              <a:rPr lang="en-US" dirty="0" smtClean="0"/>
              <a:t> </a:t>
            </a:r>
            <a:r>
              <a:rPr lang="en-US" sz="2200" dirty="0" smtClean="0"/>
              <a:t>NRRA </a:t>
            </a:r>
            <a:r>
              <a:rPr lang="en-US" sz="2200" dirty="0"/>
              <a:t>Pavement </a:t>
            </a:r>
            <a:r>
              <a:rPr lang="en-US" sz="2200" dirty="0" smtClean="0"/>
              <a:t>Workshop</a:t>
            </a:r>
            <a:endParaRPr lang="en-US" sz="22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4"/>
          </p:nvPr>
        </p:nvSpPr>
        <p:spPr>
          <a:xfrm>
            <a:off x="0" y="4923201"/>
            <a:ext cx="12192000" cy="1164772"/>
          </a:xfrm>
        </p:spPr>
        <p:txBody>
          <a:bodyPr>
            <a:normAutofit/>
          </a:bodyPr>
          <a:lstStyle/>
          <a:p>
            <a:pPr>
              <a:spcAft>
                <a:spcPts val="0"/>
              </a:spcAft>
            </a:pPr>
            <a:r>
              <a:rPr lang="en-US" sz="2000" b="1" dirty="0"/>
              <a:t>Benjamin Worel, P.E.  (MnROAD Operations Engineer)</a:t>
            </a:r>
          </a:p>
          <a:p>
            <a:pPr>
              <a:spcAft>
                <a:spcPts val="0"/>
              </a:spcAft>
            </a:pPr>
            <a:r>
              <a:rPr lang="en-US" sz="2000" b="1" dirty="0"/>
              <a:t>Minnesota Department of Transportation</a:t>
            </a:r>
          </a:p>
          <a:p>
            <a:pPr>
              <a:spcAft>
                <a:spcPts val="0"/>
              </a:spcAft>
            </a:pPr>
            <a:r>
              <a:rPr lang="en-US" sz="2000" b="1" dirty="0" smtClean="0"/>
              <a:t>May 23, 2019</a:t>
            </a:r>
            <a:endParaRPr lang="en-US" sz="2000" b="1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3530" y="5943601"/>
            <a:ext cx="1371600" cy="69513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2845" y="237495"/>
            <a:ext cx="4736882" cy="31451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872" y="1684138"/>
            <a:ext cx="2538219" cy="16863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7799" y="253015"/>
            <a:ext cx="1712651" cy="128448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8390" y="237495"/>
            <a:ext cx="2038902" cy="13545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3078" y="1672005"/>
            <a:ext cx="2574744" cy="1710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472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958150" y="4438384"/>
            <a:ext cx="2969993" cy="171611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Phase-III Stakeholders</a:t>
            </a:r>
            <a:endParaRPr lang="en-US" sz="4400" b="1" dirty="0"/>
          </a:p>
        </p:txBody>
      </p:sp>
      <p:pic>
        <p:nvPicPr>
          <p:cNvPr id="10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86438" y="1397153"/>
            <a:ext cx="1422097" cy="24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MN.IT Services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7578" y="1902630"/>
            <a:ext cx="4023555" cy="4767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899806" y="2677197"/>
            <a:ext cx="252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MnDOT</a:t>
            </a:r>
            <a:r>
              <a:rPr lang="en-US" b="1" dirty="0" smtClean="0"/>
              <a:t> and LRRB Relationship since 1959</a:t>
            </a:r>
            <a:endParaRPr lang="en-US" b="1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30628" y="3230225"/>
            <a:ext cx="1408158" cy="112764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6463791" y="5208709"/>
            <a:ext cx="2196591" cy="1008146"/>
            <a:chOff x="1219200" y="3581400"/>
            <a:chExt cx="2637693" cy="1371600"/>
          </a:xfrm>
        </p:grpSpPr>
        <p:sp>
          <p:nvSpPr>
            <p:cNvPr id="14" name="Rectangle 13"/>
            <p:cNvSpPr/>
            <p:nvPr/>
          </p:nvSpPr>
          <p:spPr>
            <a:xfrm>
              <a:off x="1219200" y="3581400"/>
              <a:ext cx="2637693" cy="13716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5" name="Picture 14" descr="NCATatAuburn 100708.JPG"/>
            <p:cNvPicPr>
              <a:picLocks noChangeAspect="1"/>
            </p:cNvPicPr>
            <p:nvPr/>
          </p:nvPicPr>
          <p:blipFill>
            <a:blip r:embed="rId6" cstate="email">
              <a:clrChange>
                <a:clrFrom>
                  <a:srgbClr val="031C00"/>
                </a:clrFrom>
                <a:clrTo>
                  <a:srgbClr val="031C00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581400"/>
              <a:ext cx="2637693" cy="1371600"/>
            </a:xfrm>
            <a:prstGeom prst="rect">
              <a:avLst/>
            </a:prstGeom>
          </p:spPr>
        </p:pic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25525" y="4819409"/>
            <a:ext cx="2667000" cy="1335088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12331447"/>
              </p:ext>
            </p:extLst>
          </p:nvPr>
        </p:nvGraphicFramePr>
        <p:xfrm>
          <a:off x="5638463" y="1537666"/>
          <a:ext cx="6345532" cy="47585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1" name="Presentation" r:id="rId8" imgW="4570388" imgH="3427437" progId="PowerPoint.Show.12">
                  <p:embed/>
                </p:oleObj>
              </mc:Choice>
              <mc:Fallback>
                <p:oleObj name="Presentation" r:id="rId8" imgW="4570388" imgH="3427437" progId="PowerPoint.Show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5638463" y="1537666"/>
                        <a:ext cx="6345532" cy="47585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Content Placeholder 2"/>
          <p:cNvSpPr txBox="1">
            <a:spLocks/>
          </p:cNvSpPr>
          <p:nvPr/>
        </p:nvSpPr>
        <p:spPr>
          <a:xfrm>
            <a:off x="62396" y="1416057"/>
            <a:ext cx="8793867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Construction / Research Funding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MnDOT </a:t>
            </a:r>
            <a:endParaRPr lang="en-US" sz="2400" b="1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Local Road Research Board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Industry Partnerships</a:t>
            </a:r>
          </a:p>
          <a:p>
            <a:pPr marL="0" indent="0"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Research Funding and Major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Development NRRA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Bigger Pooled Fund Efforts</a:t>
            </a:r>
          </a:p>
          <a:p>
            <a:pPr lvl="2"/>
            <a:r>
              <a:rPr lang="en-US" sz="2000" b="1" dirty="0" smtClean="0">
                <a:solidFill>
                  <a:prstClr val="black"/>
                </a:solidFill>
              </a:rPr>
              <a:t>Pooled Fund : Many Projects</a:t>
            </a:r>
          </a:p>
          <a:p>
            <a:pPr lvl="2"/>
            <a:r>
              <a:rPr lang="en-US" sz="2000" b="1" dirty="0" smtClean="0">
                <a:solidFill>
                  <a:prstClr val="black"/>
                </a:solidFill>
              </a:rPr>
              <a:t>Many Universities / Consultants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NCAT Partnership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MnDOT Lead Pooled Funds</a:t>
            </a:r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</p:txBody>
      </p:sp>
      <p:grpSp>
        <p:nvGrpSpPr>
          <p:cNvPr id="18" name="Gruppe 251"/>
          <p:cNvGrpSpPr/>
          <p:nvPr/>
        </p:nvGrpSpPr>
        <p:grpSpPr>
          <a:xfrm>
            <a:off x="5898809" y="1931386"/>
            <a:ext cx="5813282" cy="4214572"/>
            <a:chOff x="1449633" y="627625"/>
            <a:chExt cx="7103818" cy="4930930"/>
          </a:xfrm>
          <a:solidFill>
            <a:schemeClr val="bg1">
              <a:lumMod val="65000"/>
            </a:schemeClr>
          </a:solidFill>
        </p:grpSpPr>
        <p:sp>
          <p:nvSpPr>
            <p:cNvPr id="19" name="Freeform 18"/>
            <p:cNvSpPr>
              <a:spLocks/>
            </p:cNvSpPr>
            <p:nvPr/>
          </p:nvSpPr>
          <p:spPr bwMode="auto">
            <a:xfrm>
              <a:off x="6058305" y="2788156"/>
              <a:ext cx="1017833" cy="564136"/>
            </a:xfrm>
            <a:custGeom>
              <a:avLst/>
              <a:gdLst/>
              <a:ahLst/>
              <a:cxnLst>
                <a:cxn ang="0">
                  <a:pos x="630" y="82"/>
                </a:cxn>
                <a:cxn ang="0">
                  <a:pos x="616" y="40"/>
                </a:cxn>
                <a:cxn ang="0">
                  <a:pos x="592" y="24"/>
                </a:cxn>
                <a:cxn ang="0">
                  <a:pos x="502" y="36"/>
                </a:cxn>
                <a:cxn ang="0">
                  <a:pos x="396" y="0"/>
                </a:cxn>
                <a:cxn ang="0">
                  <a:pos x="400" y="12"/>
                </a:cxn>
                <a:cxn ang="0">
                  <a:pos x="360" y="52"/>
                </a:cxn>
                <a:cxn ang="0">
                  <a:pos x="310" y="162"/>
                </a:cxn>
                <a:cxn ang="0">
                  <a:pos x="280" y="148"/>
                </a:cxn>
                <a:cxn ang="0">
                  <a:pos x="200" y="204"/>
                </a:cxn>
                <a:cxn ang="0">
                  <a:pos x="176" y="188"/>
                </a:cxn>
                <a:cxn ang="0">
                  <a:pos x="122" y="232"/>
                </a:cxn>
                <a:cxn ang="0">
                  <a:pos x="122" y="228"/>
                </a:cxn>
                <a:cxn ang="0">
                  <a:pos x="176" y="184"/>
                </a:cxn>
                <a:cxn ang="0">
                  <a:pos x="122" y="224"/>
                </a:cxn>
                <a:cxn ang="0">
                  <a:pos x="118" y="256"/>
                </a:cxn>
                <a:cxn ang="0">
                  <a:pos x="76" y="312"/>
                </a:cxn>
                <a:cxn ang="0">
                  <a:pos x="26" y="286"/>
                </a:cxn>
                <a:cxn ang="0">
                  <a:pos x="4" y="330"/>
                </a:cxn>
                <a:cxn ang="0">
                  <a:pos x="0" y="322"/>
                </a:cxn>
                <a:cxn ang="0">
                  <a:pos x="6" y="378"/>
                </a:cxn>
                <a:cxn ang="0">
                  <a:pos x="26" y="376"/>
                </a:cxn>
                <a:cxn ang="0">
                  <a:pos x="306" y="330"/>
                </a:cxn>
                <a:cxn ang="0">
                  <a:pos x="568" y="276"/>
                </a:cxn>
                <a:cxn ang="0">
                  <a:pos x="632" y="202"/>
                </a:cxn>
                <a:cxn ang="0">
                  <a:pos x="682" y="104"/>
                </a:cxn>
                <a:cxn ang="0">
                  <a:pos x="630" y="82"/>
                </a:cxn>
              </a:cxnLst>
              <a:rect l="0" t="0" r="r" b="b"/>
              <a:pathLst>
                <a:path w="682" h="378">
                  <a:moveTo>
                    <a:pt x="630" y="82"/>
                  </a:moveTo>
                  <a:lnTo>
                    <a:pt x="616" y="40"/>
                  </a:lnTo>
                  <a:lnTo>
                    <a:pt x="592" y="24"/>
                  </a:lnTo>
                  <a:lnTo>
                    <a:pt x="502" y="36"/>
                  </a:lnTo>
                  <a:lnTo>
                    <a:pt x="396" y="0"/>
                  </a:lnTo>
                  <a:lnTo>
                    <a:pt x="400" y="12"/>
                  </a:lnTo>
                  <a:lnTo>
                    <a:pt x="360" y="52"/>
                  </a:lnTo>
                  <a:lnTo>
                    <a:pt x="310" y="162"/>
                  </a:lnTo>
                  <a:lnTo>
                    <a:pt x="280" y="148"/>
                  </a:lnTo>
                  <a:lnTo>
                    <a:pt x="200" y="204"/>
                  </a:lnTo>
                  <a:lnTo>
                    <a:pt x="176" y="188"/>
                  </a:lnTo>
                  <a:lnTo>
                    <a:pt x="122" y="232"/>
                  </a:lnTo>
                  <a:lnTo>
                    <a:pt x="122" y="228"/>
                  </a:lnTo>
                  <a:lnTo>
                    <a:pt x="176" y="184"/>
                  </a:lnTo>
                  <a:lnTo>
                    <a:pt x="122" y="224"/>
                  </a:lnTo>
                  <a:lnTo>
                    <a:pt x="118" y="256"/>
                  </a:lnTo>
                  <a:lnTo>
                    <a:pt x="76" y="312"/>
                  </a:lnTo>
                  <a:lnTo>
                    <a:pt x="26" y="286"/>
                  </a:lnTo>
                  <a:lnTo>
                    <a:pt x="4" y="330"/>
                  </a:lnTo>
                  <a:lnTo>
                    <a:pt x="0" y="322"/>
                  </a:lnTo>
                  <a:lnTo>
                    <a:pt x="6" y="378"/>
                  </a:lnTo>
                  <a:lnTo>
                    <a:pt x="26" y="376"/>
                  </a:lnTo>
                  <a:lnTo>
                    <a:pt x="306" y="330"/>
                  </a:lnTo>
                  <a:lnTo>
                    <a:pt x="568" y="276"/>
                  </a:lnTo>
                  <a:lnTo>
                    <a:pt x="632" y="202"/>
                  </a:lnTo>
                  <a:lnTo>
                    <a:pt x="682" y="104"/>
                  </a:lnTo>
                  <a:lnTo>
                    <a:pt x="630" y="82"/>
                  </a:lnTo>
                  <a:close/>
                </a:path>
              </a:pathLst>
            </a:custGeom>
            <a:grpFill/>
            <a:ln w="12700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sp>
          <p:nvSpPr>
            <p:cNvPr id="20" name="Freeform 19"/>
            <p:cNvSpPr>
              <a:spLocks/>
            </p:cNvSpPr>
            <p:nvPr/>
          </p:nvSpPr>
          <p:spPr bwMode="auto">
            <a:xfrm>
              <a:off x="5200601" y="2732497"/>
              <a:ext cx="877545" cy="761136"/>
            </a:xfrm>
            <a:custGeom>
              <a:avLst/>
              <a:gdLst/>
              <a:ahLst/>
              <a:cxnLst>
                <a:cxn ang="0">
                  <a:pos x="556" y="278"/>
                </a:cxn>
                <a:cxn ang="0">
                  <a:pos x="476" y="220"/>
                </a:cxn>
                <a:cxn ang="0">
                  <a:pos x="476" y="140"/>
                </a:cxn>
                <a:cxn ang="0">
                  <a:pos x="444" y="140"/>
                </a:cxn>
                <a:cxn ang="0">
                  <a:pos x="346" y="14"/>
                </a:cxn>
                <a:cxn ang="0">
                  <a:pos x="346" y="0"/>
                </a:cxn>
                <a:cxn ang="0">
                  <a:pos x="0" y="8"/>
                </a:cxn>
                <a:cxn ang="0">
                  <a:pos x="22" y="70"/>
                </a:cxn>
                <a:cxn ang="0">
                  <a:pos x="68" y="70"/>
                </a:cxn>
                <a:cxn ang="0">
                  <a:pos x="50" y="136"/>
                </a:cxn>
                <a:cxn ang="0">
                  <a:pos x="104" y="160"/>
                </a:cxn>
                <a:cxn ang="0">
                  <a:pos x="132" y="470"/>
                </a:cxn>
                <a:cxn ang="0">
                  <a:pos x="522" y="462"/>
                </a:cxn>
                <a:cxn ang="0">
                  <a:pos x="506" y="510"/>
                </a:cxn>
                <a:cxn ang="0">
                  <a:pos x="586" y="504"/>
                </a:cxn>
                <a:cxn ang="0">
                  <a:pos x="586" y="410"/>
                </a:cxn>
                <a:cxn ang="0">
                  <a:pos x="588" y="408"/>
                </a:cxn>
                <a:cxn ang="0">
                  <a:pos x="582" y="352"/>
                </a:cxn>
                <a:cxn ang="0">
                  <a:pos x="556" y="278"/>
                </a:cxn>
              </a:cxnLst>
              <a:rect l="0" t="0" r="r" b="b"/>
              <a:pathLst>
                <a:path w="588" h="510">
                  <a:moveTo>
                    <a:pt x="556" y="278"/>
                  </a:moveTo>
                  <a:lnTo>
                    <a:pt x="476" y="220"/>
                  </a:lnTo>
                  <a:lnTo>
                    <a:pt x="476" y="140"/>
                  </a:lnTo>
                  <a:lnTo>
                    <a:pt x="444" y="140"/>
                  </a:lnTo>
                  <a:lnTo>
                    <a:pt x="346" y="14"/>
                  </a:lnTo>
                  <a:lnTo>
                    <a:pt x="346" y="0"/>
                  </a:lnTo>
                  <a:lnTo>
                    <a:pt x="0" y="8"/>
                  </a:lnTo>
                  <a:lnTo>
                    <a:pt x="22" y="70"/>
                  </a:lnTo>
                  <a:lnTo>
                    <a:pt x="68" y="70"/>
                  </a:lnTo>
                  <a:lnTo>
                    <a:pt x="50" y="136"/>
                  </a:lnTo>
                  <a:lnTo>
                    <a:pt x="104" y="160"/>
                  </a:lnTo>
                  <a:lnTo>
                    <a:pt x="132" y="470"/>
                  </a:lnTo>
                  <a:lnTo>
                    <a:pt x="522" y="462"/>
                  </a:lnTo>
                  <a:lnTo>
                    <a:pt x="506" y="510"/>
                  </a:lnTo>
                  <a:lnTo>
                    <a:pt x="586" y="504"/>
                  </a:lnTo>
                  <a:lnTo>
                    <a:pt x="586" y="410"/>
                  </a:lnTo>
                  <a:lnTo>
                    <a:pt x="588" y="408"/>
                  </a:lnTo>
                  <a:lnTo>
                    <a:pt x="582" y="352"/>
                  </a:lnTo>
                  <a:lnTo>
                    <a:pt x="556" y="278"/>
                  </a:lnTo>
                  <a:close/>
                </a:path>
              </a:pathLst>
            </a:custGeom>
            <a:solidFill>
              <a:srgbClr val="FFFF00"/>
            </a:solidFill>
            <a:ln w="12700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grpSp>
          <p:nvGrpSpPr>
            <p:cNvPr id="21" name="Gruppe 360"/>
            <p:cNvGrpSpPr/>
            <p:nvPr/>
          </p:nvGrpSpPr>
          <p:grpSpPr>
            <a:xfrm>
              <a:off x="1449633" y="627625"/>
              <a:ext cx="7103818" cy="4930930"/>
              <a:chOff x="1449633" y="627625"/>
              <a:chExt cx="7103818" cy="4930930"/>
            </a:xfrm>
            <a:grpFill/>
          </p:grpSpPr>
          <p:sp>
            <p:nvSpPr>
              <p:cNvPr id="22" name="Freeform 6"/>
              <p:cNvSpPr>
                <a:spLocks/>
              </p:cNvSpPr>
              <p:nvPr/>
            </p:nvSpPr>
            <p:spPr bwMode="auto">
              <a:xfrm>
                <a:off x="5419725" y="1465887"/>
                <a:ext cx="751182" cy="872831"/>
              </a:xfrm>
              <a:custGeom>
                <a:avLst/>
                <a:gdLst/>
                <a:ahLst/>
                <a:cxnLst>
                  <a:cxn ang="0">
                    <a:pos x="404" y="538"/>
                  </a:cxn>
                  <a:cxn ang="0">
                    <a:pos x="490" y="542"/>
                  </a:cxn>
                  <a:cxn ang="0">
                    <a:pos x="464" y="400"/>
                  </a:cxn>
                  <a:cxn ang="0">
                    <a:pos x="494" y="172"/>
                  </a:cxn>
                  <a:cxn ang="0">
                    <a:pos x="446" y="160"/>
                  </a:cxn>
                  <a:cxn ang="0">
                    <a:pos x="414" y="160"/>
                  </a:cxn>
                  <a:cxn ang="0">
                    <a:pos x="404" y="122"/>
                  </a:cxn>
                  <a:cxn ang="0">
                    <a:pos x="196" y="96"/>
                  </a:cxn>
                  <a:cxn ang="0">
                    <a:pos x="174" y="38"/>
                  </a:cxn>
                  <a:cxn ang="0">
                    <a:pos x="146" y="38"/>
                  </a:cxn>
                  <a:cxn ang="0">
                    <a:pos x="146" y="0"/>
                  </a:cxn>
                  <a:cxn ang="0">
                    <a:pos x="78" y="24"/>
                  </a:cxn>
                  <a:cxn ang="0">
                    <a:pos x="36" y="116"/>
                  </a:cxn>
                  <a:cxn ang="0">
                    <a:pos x="0" y="158"/>
                  </a:cxn>
                  <a:cxn ang="0">
                    <a:pos x="28" y="292"/>
                  </a:cxn>
                  <a:cxn ang="0">
                    <a:pos x="166" y="374"/>
                  </a:cxn>
                  <a:cxn ang="0">
                    <a:pos x="194" y="508"/>
                  </a:cxn>
                  <a:cxn ang="0">
                    <a:pos x="264" y="574"/>
                  </a:cxn>
                  <a:cxn ang="0">
                    <a:pos x="352" y="568"/>
                  </a:cxn>
                  <a:cxn ang="0">
                    <a:pos x="404" y="538"/>
                  </a:cxn>
                </a:cxnLst>
                <a:rect l="0" t="0" r="r" b="b"/>
                <a:pathLst>
                  <a:path w="494" h="574">
                    <a:moveTo>
                      <a:pt x="404" y="538"/>
                    </a:moveTo>
                    <a:lnTo>
                      <a:pt x="490" y="542"/>
                    </a:lnTo>
                    <a:lnTo>
                      <a:pt x="464" y="400"/>
                    </a:lnTo>
                    <a:lnTo>
                      <a:pt x="494" y="172"/>
                    </a:lnTo>
                    <a:lnTo>
                      <a:pt x="446" y="160"/>
                    </a:lnTo>
                    <a:lnTo>
                      <a:pt x="414" y="160"/>
                    </a:lnTo>
                    <a:lnTo>
                      <a:pt x="404" y="122"/>
                    </a:lnTo>
                    <a:lnTo>
                      <a:pt x="196" y="96"/>
                    </a:lnTo>
                    <a:lnTo>
                      <a:pt x="174" y="38"/>
                    </a:lnTo>
                    <a:lnTo>
                      <a:pt x="146" y="38"/>
                    </a:lnTo>
                    <a:lnTo>
                      <a:pt x="146" y="0"/>
                    </a:lnTo>
                    <a:lnTo>
                      <a:pt x="78" y="24"/>
                    </a:lnTo>
                    <a:lnTo>
                      <a:pt x="36" y="116"/>
                    </a:lnTo>
                    <a:lnTo>
                      <a:pt x="0" y="158"/>
                    </a:lnTo>
                    <a:lnTo>
                      <a:pt x="28" y="292"/>
                    </a:lnTo>
                    <a:lnTo>
                      <a:pt x="166" y="374"/>
                    </a:lnTo>
                    <a:lnTo>
                      <a:pt x="194" y="508"/>
                    </a:lnTo>
                    <a:lnTo>
                      <a:pt x="264" y="574"/>
                    </a:lnTo>
                    <a:lnTo>
                      <a:pt x="352" y="568"/>
                    </a:lnTo>
                    <a:lnTo>
                      <a:pt x="404" y="538"/>
                    </a:lnTo>
                    <a:close/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sp>
            <p:nvSpPr>
              <p:cNvPr id="23" name="Freeform 7"/>
              <p:cNvSpPr>
                <a:spLocks/>
              </p:cNvSpPr>
              <p:nvPr/>
            </p:nvSpPr>
            <p:spPr bwMode="auto">
              <a:xfrm>
                <a:off x="5714724" y="2283975"/>
                <a:ext cx="571750" cy="1000562"/>
              </a:xfrm>
              <a:custGeom>
                <a:avLst/>
                <a:gdLst/>
                <a:ahLst/>
                <a:cxnLst>
                  <a:cxn ang="0">
                    <a:pos x="336" y="64"/>
                  </a:cxn>
                  <a:cxn ang="0">
                    <a:pos x="300" y="26"/>
                  </a:cxn>
                  <a:cxn ang="0">
                    <a:pos x="296" y="4"/>
                  </a:cxn>
                  <a:cxn ang="0">
                    <a:pos x="210" y="0"/>
                  </a:cxn>
                  <a:cxn ang="0">
                    <a:pos x="158" y="30"/>
                  </a:cxn>
                  <a:cxn ang="0">
                    <a:pos x="70" y="36"/>
                  </a:cxn>
                  <a:cxn ang="0">
                    <a:pos x="78" y="96"/>
                  </a:cxn>
                  <a:cxn ang="0">
                    <a:pos x="22" y="162"/>
                  </a:cxn>
                  <a:cxn ang="0">
                    <a:pos x="42" y="202"/>
                  </a:cxn>
                  <a:cxn ang="0">
                    <a:pos x="0" y="272"/>
                  </a:cxn>
                  <a:cxn ang="0">
                    <a:pos x="0" y="320"/>
                  </a:cxn>
                  <a:cxn ang="0">
                    <a:pos x="96" y="442"/>
                  </a:cxn>
                  <a:cxn ang="0">
                    <a:pos x="130" y="442"/>
                  </a:cxn>
                  <a:cxn ang="0">
                    <a:pos x="130" y="526"/>
                  </a:cxn>
                  <a:cxn ang="0">
                    <a:pos x="208" y="580"/>
                  </a:cxn>
                  <a:cxn ang="0">
                    <a:pos x="236" y="658"/>
                  </a:cxn>
                  <a:cxn ang="0">
                    <a:pos x="258" y="616"/>
                  </a:cxn>
                  <a:cxn ang="0">
                    <a:pos x="308" y="644"/>
                  </a:cxn>
                  <a:cxn ang="0">
                    <a:pos x="348" y="592"/>
                  </a:cxn>
                  <a:cxn ang="0">
                    <a:pos x="356" y="510"/>
                  </a:cxn>
                  <a:cxn ang="0">
                    <a:pos x="376" y="428"/>
                  </a:cxn>
                  <a:cxn ang="0">
                    <a:pos x="336" y="64"/>
                  </a:cxn>
                </a:cxnLst>
                <a:rect l="0" t="0" r="r" b="b"/>
                <a:pathLst>
                  <a:path w="376" h="658">
                    <a:moveTo>
                      <a:pt x="336" y="64"/>
                    </a:moveTo>
                    <a:lnTo>
                      <a:pt x="300" y="26"/>
                    </a:lnTo>
                    <a:lnTo>
                      <a:pt x="296" y="4"/>
                    </a:lnTo>
                    <a:lnTo>
                      <a:pt x="210" y="0"/>
                    </a:lnTo>
                    <a:lnTo>
                      <a:pt x="158" y="30"/>
                    </a:lnTo>
                    <a:lnTo>
                      <a:pt x="70" y="36"/>
                    </a:lnTo>
                    <a:lnTo>
                      <a:pt x="78" y="96"/>
                    </a:lnTo>
                    <a:lnTo>
                      <a:pt x="22" y="162"/>
                    </a:lnTo>
                    <a:lnTo>
                      <a:pt x="42" y="202"/>
                    </a:lnTo>
                    <a:lnTo>
                      <a:pt x="0" y="272"/>
                    </a:lnTo>
                    <a:lnTo>
                      <a:pt x="0" y="320"/>
                    </a:lnTo>
                    <a:lnTo>
                      <a:pt x="96" y="442"/>
                    </a:lnTo>
                    <a:lnTo>
                      <a:pt x="130" y="442"/>
                    </a:lnTo>
                    <a:lnTo>
                      <a:pt x="130" y="526"/>
                    </a:lnTo>
                    <a:lnTo>
                      <a:pt x="208" y="580"/>
                    </a:lnTo>
                    <a:lnTo>
                      <a:pt x="236" y="658"/>
                    </a:lnTo>
                    <a:lnTo>
                      <a:pt x="258" y="616"/>
                    </a:lnTo>
                    <a:lnTo>
                      <a:pt x="308" y="644"/>
                    </a:lnTo>
                    <a:lnTo>
                      <a:pt x="348" y="592"/>
                    </a:lnTo>
                    <a:lnTo>
                      <a:pt x="356" y="510"/>
                    </a:lnTo>
                    <a:lnTo>
                      <a:pt x="376" y="428"/>
                    </a:lnTo>
                    <a:lnTo>
                      <a:pt x="336" y="64"/>
                    </a:lnTo>
                    <a:close/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grpSp>
            <p:nvGrpSpPr>
              <p:cNvPr id="24" name="Gruppe 313"/>
              <p:cNvGrpSpPr/>
              <p:nvPr/>
            </p:nvGrpSpPr>
            <p:grpSpPr>
              <a:xfrm>
                <a:off x="1449633" y="627625"/>
                <a:ext cx="7103818" cy="4930930"/>
                <a:chOff x="1449633" y="456175"/>
                <a:chExt cx="7103818" cy="4930930"/>
              </a:xfrm>
              <a:grpFill/>
            </p:grpSpPr>
            <p:sp>
              <p:nvSpPr>
                <p:cNvPr id="25" name="Freeform 3053"/>
                <p:cNvSpPr>
                  <a:spLocks/>
                </p:cNvSpPr>
                <p:nvPr/>
              </p:nvSpPr>
              <p:spPr bwMode="auto">
                <a:xfrm>
                  <a:off x="7807144" y="1160689"/>
                  <a:ext cx="149261" cy="5701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6" y="312"/>
                    </a:cxn>
                    <a:cxn ang="0">
                      <a:pos x="100" y="382"/>
                    </a:cxn>
                    <a:cxn ang="0">
                      <a:pos x="94" y="324"/>
                    </a:cxn>
                    <a:cxn ang="0">
                      <a:pos x="30" y="9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" h="382">
                      <a:moveTo>
                        <a:pt x="0" y="0"/>
                      </a:moveTo>
                      <a:lnTo>
                        <a:pt x="86" y="312"/>
                      </a:lnTo>
                      <a:lnTo>
                        <a:pt x="100" y="382"/>
                      </a:lnTo>
                      <a:lnTo>
                        <a:pt x="94" y="324"/>
                      </a:lnTo>
                      <a:lnTo>
                        <a:pt x="30" y="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6" name="Freeform 3054"/>
                <p:cNvSpPr>
                  <a:spLocks/>
                </p:cNvSpPr>
                <p:nvPr/>
              </p:nvSpPr>
              <p:spPr bwMode="auto">
                <a:xfrm>
                  <a:off x="7147408" y="1109940"/>
                  <a:ext cx="895569" cy="814968"/>
                </a:xfrm>
                <a:custGeom>
                  <a:avLst/>
                  <a:gdLst/>
                  <a:ahLst/>
                  <a:cxnLst>
                    <a:cxn ang="0">
                      <a:pos x="546" y="442"/>
                    </a:cxn>
                    <a:cxn ang="0">
                      <a:pos x="542" y="416"/>
                    </a:cxn>
                    <a:cxn ang="0">
                      <a:pos x="528" y="346"/>
                    </a:cxn>
                    <a:cxn ang="0">
                      <a:pos x="442" y="34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308" y="48"/>
                    </a:cxn>
                    <a:cxn ang="0">
                      <a:pos x="238" y="208"/>
                    </a:cxn>
                    <a:cxn ang="0">
                      <a:pos x="246" y="234"/>
                    </a:cxn>
                    <a:cxn ang="0">
                      <a:pos x="216" y="290"/>
                    </a:cxn>
                    <a:cxn ang="0">
                      <a:pos x="84" y="318"/>
                    </a:cxn>
                    <a:cxn ang="0">
                      <a:pos x="46" y="398"/>
                    </a:cxn>
                    <a:cxn ang="0">
                      <a:pos x="58" y="426"/>
                    </a:cxn>
                    <a:cxn ang="0">
                      <a:pos x="0" y="494"/>
                    </a:cxn>
                    <a:cxn ang="0">
                      <a:pos x="16" y="546"/>
                    </a:cxn>
                    <a:cxn ang="0">
                      <a:pos x="380" y="426"/>
                    </a:cxn>
                    <a:cxn ang="0">
                      <a:pos x="456" y="492"/>
                    </a:cxn>
                    <a:cxn ang="0">
                      <a:pos x="478" y="498"/>
                    </a:cxn>
                    <a:cxn ang="0">
                      <a:pos x="588" y="522"/>
                    </a:cxn>
                    <a:cxn ang="0">
                      <a:pos x="600" y="496"/>
                    </a:cxn>
                    <a:cxn ang="0">
                      <a:pos x="594" y="490"/>
                    </a:cxn>
                    <a:cxn ang="0">
                      <a:pos x="546" y="442"/>
                    </a:cxn>
                  </a:cxnLst>
                  <a:rect l="0" t="0" r="r" b="b"/>
                  <a:pathLst>
                    <a:path w="600" h="546">
                      <a:moveTo>
                        <a:pt x="546" y="442"/>
                      </a:moveTo>
                      <a:lnTo>
                        <a:pt x="542" y="416"/>
                      </a:lnTo>
                      <a:lnTo>
                        <a:pt x="528" y="346"/>
                      </a:lnTo>
                      <a:lnTo>
                        <a:pt x="442" y="34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308" y="48"/>
                      </a:lnTo>
                      <a:lnTo>
                        <a:pt x="238" y="208"/>
                      </a:lnTo>
                      <a:lnTo>
                        <a:pt x="246" y="234"/>
                      </a:lnTo>
                      <a:lnTo>
                        <a:pt x="216" y="290"/>
                      </a:lnTo>
                      <a:lnTo>
                        <a:pt x="84" y="318"/>
                      </a:lnTo>
                      <a:lnTo>
                        <a:pt x="46" y="398"/>
                      </a:lnTo>
                      <a:lnTo>
                        <a:pt x="58" y="426"/>
                      </a:lnTo>
                      <a:lnTo>
                        <a:pt x="0" y="494"/>
                      </a:lnTo>
                      <a:lnTo>
                        <a:pt x="16" y="546"/>
                      </a:lnTo>
                      <a:lnTo>
                        <a:pt x="380" y="426"/>
                      </a:lnTo>
                      <a:lnTo>
                        <a:pt x="456" y="492"/>
                      </a:lnTo>
                      <a:lnTo>
                        <a:pt x="478" y="498"/>
                      </a:lnTo>
                      <a:lnTo>
                        <a:pt x="588" y="522"/>
                      </a:lnTo>
                      <a:lnTo>
                        <a:pt x="600" y="496"/>
                      </a:lnTo>
                      <a:lnTo>
                        <a:pt x="594" y="490"/>
                      </a:lnTo>
                      <a:lnTo>
                        <a:pt x="546" y="442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dirty="0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7" name="Freeform 3055"/>
                <p:cNvSpPr>
                  <a:spLocks/>
                </p:cNvSpPr>
                <p:nvPr/>
              </p:nvSpPr>
              <p:spPr bwMode="auto">
                <a:xfrm>
                  <a:off x="8183283" y="1315921"/>
                  <a:ext cx="59705" cy="41793"/>
                </a:xfrm>
                <a:custGeom>
                  <a:avLst/>
                  <a:gdLst/>
                  <a:ahLst/>
                  <a:cxnLst>
                    <a:cxn ang="0">
                      <a:pos x="40" y="28"/>
                    </a:cxn>
                    <a:cxn ang="0">
                      <a:pos x="40" y="24"/>
                    </a:cxn>
                    <a:cxn ang="0">
                      <a:pos x="0" y="0"/>
                    </a:cxn>
                    <a:cxn ang="0">
                      <a:pos x="40" y="28"/>
                    </a:cxn>
                  </a:cxnLst>
                  <a:rect l="0" t="0" r="r" b="b"/>
                  <a:pathLst>
                    <a:path w="40" h="28">
                      <a:moveTo>
                        <a:pt x="40" y="28"/>
                      </a:moveTo>
                      <a:lnTo>
                        <a:pt x="40" y="24"/>
                      </a:lnTo>
                      <a:lnTo>
                        <a:pt x="0" y="0"/>
                      </a:lnTo>
                      <a:lnTo>
                        <a:pt x="40" y="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8" name="Freeform 3056"/>
                <p:cNvSpPr>
                  <a:spLocks/>
                </p:cNvSpPr>
                <p:nvPr/>
              </p:nvSpPr>
              <p:spPr bwMode="auto">
                <a:xfrm>
                  <a:off x="7995213" y="456175"/>
                  <a:ext cx="558238" cy="895569"/>
                </a:xfrm>
                <a:custGeom>
                  <a:avLst/>
                  <a:gdLst/>
                  <a:ahLst/>
                  <a:cxnLst>
                    <a:cxn ang="0">
                      <a:pos x="284" y="228"/>
                    </a:cxn>
                    <a:cxn ang="0">
                      <a:pos x="244" y="202"/>
                    </a:cxn>
                    <a:cxn ang="0">
                      <a:pos x="136" y="0"/>
                    </a:cxn>
                    <a:cxn ang="0">
                      <a:pos x="84" y="68"/>
                    </a:cxn>
                    <a:cxn ang="0">
                      <a:pos x="46" y="54"/>
                    </a:cxn>
                    <a:cxn ang="0">
                      <a:pos x="46" y="228"/>
                    </a:cxn>
                    <a:cxn ang="0">
                      <a:pos x="0" y="356"/>
                    </a:cxn>
                    <a:cxn ang="0">
                      <a:pos x="126" y="576"/>
                    </a:cxn>
                    <a:cxn ang="0">
                      <a:pos x="166" y="600"/>
                    </a:cxn>
                    <a:cxn ang="0">
                      <a:pos x="166" y="540"/>
                    </a:cxn>
                    <a:cxn ang="0">
                      <a:pos x="244" y="404"/>
                    </a:cxn>
                    <a:cxn ang="0">
                      <a:pos x="294" y="378"/>
                    </a:cxn>
                    <a:cxn ang="0">
                      <a:pos x="294" y="336"/>
                    </a:cxn>
                    <a:cxn ang="0">
                      <a:pos x="374" y="202"/>
                    </a:cxn>
                    <a:cxn ang="0">
                      <a:pos x="284" y="228"/>
                    </a:cxn>
                  </a:cxnLst>
                  <a:rect l="0" t="0" r="r" b="b"/>
                  <a:pathLst>
                    <a:path w="374" h="600">
                      <a:moveTo>
                        <a:pt x="284" y="228"/>
                      </a:moveTo>
                      <a:lnTo>
                        <a:pt x="244" y="202"/>
                      </a:lnTo>
                      <a:lnTo>
                        <a:pt x="136" y="0"/>
                      </a:lnTo>
                      <a:lnTo>
                        <a:pt x="84" y="68"/>
                      </a:lnTo>
                      <a:lnTo>
                        <a:pt x="46" y="54"/>
                      </a:lnTo>
                      <a:lnTo>
                        <a:pt x="46" y="228"/>
                      </a:lnTo>
                      <a:lnTo>
                        <a:pt x="0" y="356"/>
                      </a:lnTo>
                      <a:lnTo>
                        <a:pt x="126" y="576"/>
                      </a:lnTo>
                      <a:lnTo>
                        <a:pt x="166" y="600"/>
                      </a:lnTo>
                      <a:lnTo>
                        <a:pt x="166" y="540"/>
                      </a:lnTo>
                      <a:lnTo>
                        <a:pt x="244" y="404"/>
                      </a:lnTo>
                      <a:lnTo>
                        <a:pt x="294" y="378"/>
                      </a:lnTo>
                      <a:lnTo>
                        <a:pt x="294" y="336"/>
                      </a:lnTo>
                      <a:lnTo>
                        <a:pt x="374" y="202"/>
                      </a:lnTo>
                      <a:lnTo>
                        <a:pt x="284" y="2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9" name="Freeform 3057"/>
                <p:cNvSpPr>
                  <a:spLocks/>
                </p:cNvSpPr>
                <p:nvPr/>
              </p:nvSpPr>
              <p:spPr bwMode="auto">
                <a:xfrm>
                  <a:off x="7798188" y="1047250"/>
                  <a:ext cx="176129" cy="504504"/>
                </a:xfrm>
                <a:custGeom>
                  <a:avLst/>
                  <a:gdLst/>
                  <a:ahLst/>
                  <a:cxnLst>
                    <a:cxn ang="0">
                      <a:pos x="110" y="84"/>
                    </a:cxn>
                    <a:cxn ang="0">
                      <a:pos x="110" y="84"/>
                    </a:cxn>
                    <a:cxn ang="0">
                      <a:pos x="112" y="64"/>
                    </a:cxn>
                    <a:cxn ang="0">
                      <a:pos x="112" y="42"/>
                    </a:cxn>
                    <a:cxn ang="0">
                      <a:pos x="110" y="20"/>
                    </a:cxn>
                    <a:cxn ang="0">
                      <a:pos x="106" y="0"/>
                    </a:cxn>
                    <a:cxn ang="0">
                      <a:pos x="0" y="40"/>
                    </a:cxn>
                    <a:cxn ang="0">
                      <a:pos x="0" y="42"/>
                    </a:cxn>
                    <a:cxn ang="0">
                      <a:pos x="2" y="42"/>
                    </a:cxn>
                    <a:cxn ang="0">
                      <a:pos x="40" y="174"/>
                    </a:cxn>
                    <a:cxn ang="0">
                      <a:pos x="80" y="318"/>
                    </a:cxn>
                    <a:cxn ang="0">
                      <a:pos x="86" y="338"/>
                    </a:cxn>
                    <a:cxn ang="0">
                      <a:pos x="86" y="338"/>
                    </a:cxn>
                    <a:cxn ang="0">
                      <a:pos x="118" y="330"/>
                    </a:cxn>
                    <a:cxn ang="0">
                      <a:pos x="118" y="330"/>
                    </a:cxn>
                    <a:cxn ang="0">
                      <a:pos x="110" y="302"/>
                    </a:cxn>
                    <a:cxn ang="0">
                      <a:pos x="106" y="270"/>
                    </a:cxn>
                    <a:cxn ang="0">
                      <a:pos x="104" y="234"/>
                    </a:cxn>
                    <a:cxn ang="0">
                      <a:pos x="104" y="198"/>
                    </a:cxn>
                    <a:cxn ang="0">
                      <a:pos x="106" y="132"/>
                    </a:cxn>
                    <a:cxn ang="0">
                      <a:pos x="108" y="104"/>
                    </a:cxn>
                    <a:cxn ang="0">
                      <a:pos x="110" y="84"/>
                    </a:cxn>
                    <a:cxn ang="0">
                      <a:pos x="110" y="84"/>
                    </a:cxn>
                  </a:cxnLst>
                  <a:rect l="0" t="0" r="r" b="b"/>
                  <a:pathLst>
                    <a:path w="118" h="338">
                      <a:moveTo>
                        <a:pt x="110" y="84"/>
                      </a:moveTo>
                      <a:lnTo>
                        <a:pt x="110" y="84"/>
                      </a:lnTo>
                      <a:lnTo>
                        <a:pt x="112" y="64"/>
                      </a:lnTo>
                      <a:lnTo>
                        <a:pt x="112" y="42"/>
                      </a:lnTo>
                      <a:lnTo>
                        <a:pt x="110" y="20"/>
                      </a:lnTo>
                      <a:lnTo>
                        <a:pt x="106" y="0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2" y="42"/>
                      </a:lnTo>
                      <a:lnTo>
                        <a:pt x="40" y="174"/>
                      </a:lnTo>
                      <a:lnTo>
                        <a:pt x="80" y="318"/>
                      </a:lnTo>
                      <a:lnTo>
                        <a:pt x="86" y="338"/>
                      </a:lnTo>
                      <a:lnTo>
                        <a:pt x="86" y="338"/>
                      </a:lnTo>
                      <a:lnTo>
                        <a:pt x="118" y="330"/>
                      </a:lnTo>
                      <a:lnTo>
                        <a:pt x="118" y="330"/>
                      </a:lnTo>
                      <a:lnTo>
                        <a:pt x="110" y="302"/>
                      </a:lnTo>
                      <a:lnTo>
                        <a:pt x="106" y="270"/>
                      </a:lnTo>
                      <a:lnTo>
                        <a:pt x="104" y="234"/>
                      </a:lnTo>
                      <a:lnTo>
                        <a:pt x="104" y="198"/>
                      </a:lnTo>
                      <a:lnTo>
                        <a:pt x="106" y="132"/>
                      </a:lnTo>
                      <a:lnTo>
                        <a:pt x="108" y="104"/>
                      </a:lnTo>
                      <a:lnTo>
                        <a:pt x="110" y="84"/>
                      </a:lnTo>
                      <a:lnTo>
                        <a:pt x="110" y="8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0" name="Freeform 3058"/>
                <p:cNvSpPr>
                  <a:spLocks/>
                </p:cNvSpPr>
                <p:nvPr/>
              </p:nvSpPr>
              <p:spPr bwMode="auto">
                <a:xfrm>
                  <a:off x="7953420" y="984561"/>
                  <a:ext cx="292552" cy="555253"/>
                </a:xfrm>
                <a:custGeom>
                  <a:avLst/>
                  <a:gdLst/>
                  <a:ahLst/>
                  <a:cxnLst>
                    <a:cxn ang="0">
                      <a:pos x="156" y="224"/>
                    </a:cxn>
                    <a:cxn ang="0">
                      <a:pos x="30" y="6"/>
                    </a:cxn>
                    <a:cxn ang="0">
                      <a:pos x="30" y="4"/>
                    </a:cxn>
                    <a:cxn ang="0">
                      <a:pos x="156" y="222"/>
                    </a:cxn>
                    <a:cxn ang="0">
                      <a:pos x="30" y="0"/>
                    </a:cxn>
                    <a:cxn ang="0">
                      <a:pos x="16" y="36"/>
                    </a:cxn>
                    <a:cxn ang="0">
                      <a:pos x="2" y="42"/>
                    </a:cxn>
                    <a:cxn ang="0">
                      <a:pos x="2" y="42"/>
                    </a:cxn>
                    <a:cxn ang="0">
                      <a:pos x="6" y="62"/>
                    </a:cxn>
                    <a:cxn ang="0">
                      <a:pos x="8" y="84"/>
                    </a:cxn>
                    <a:cxn ang="0">
                      <a:pos x="8" y="106"/>
                    </a:cxn>
                    <a:cxn ang="0">
                      <a:pos x="6" y="126"/>
                    </a:cxn>
                    <a:cxn ang="0">
                      <a:pos x="6" y="126"/>
                    </a:cxn>
                    <a:cxn ang="0">
                      <a:pos x="4" y="146"/>
                    </a:cxn>
                    <a:cxn ang="0">
                      <a:pos x="2" y="174"/>
                    </a:cxn>
                    <a:cxn ang="0">
                      <a:pos x="0" y="240"/>
                    </a:cxn>
                    <a:cxn ang="0">
                      <a:pos x="0" y="276"/>
                    </a:cxn>
                    <a:cxn ang="0">
                      <a:pos x="2" y="312"/>
                    </a:cxn>
                    <a:cxn ang="0">
                      <a:pos x="6" y="344"/>
                    </a:cxn>
                    <a:cxn ang="0">
                      <a:pos x="14" y="372"/>
                    </a:cxn>
                    <a:cxn ang="0">
                      <a:pos x="14" y="372"/>
                    </a:cxn>
                    <a:cxn ang="0">
                      <a:pos x="44" y="362"/>
                    </a:cxn>
                    <a:cxn ang="0">
                      <a:pos x="74" y="350"/>
                    </a:cxn>
                    <a:cxn ang="0">
                      <a:pos x="100" y="334"/>
                    </a:cxn>
                    <a:cxn ang="0">
                      <a:pos x="114" y="326"/>
                    </a:cxn>
                    <a:cxn ang="0">
                      <a:pos x="124" y="316"/>
                    </a:cxn>
                    <a:cxn ang="0">
                      <a:pos x="124" y="316"/>
                    </a:cxn>
                    <a:cxn ang="0">
                      <a:pos x="134" y="308"/>
                    </a:cxn>
                    <a:cxn ang="0">
                      <a:pos x="144" y="300"/>
                    </a:cxn>
                    <a:cxn ang="0">
                      <a:pos x="154" y="296"/>
                    </a:cxn>
                    <a:cxn ang="0">
                      <a:pos x="164" y="292"/>
                    </a:cxn>
                    <a:cxn ang="0">
                      <a:pos x="182" y="288"/>
                    </a:cxn>
                    <a:cxn ang="0">
                      <a:pos x="196" y="288"/>
                    </a:cxn>
                    <a:cxn ang="0">
                      <a:pos x="196" y="250"/>
                    </a:cxn>
                    <a:cxn ang="0">
                      <a:pos x="156" y="224"/>
                    </a:cxn>
                  </a:cxnLst>
                  <a:rect l="0" t="0" r="r" b="b"/>
                  <a:pathLst>
                    <a:path w="196" h="372">
                      <a:moveTo>
                        <a:pt x="156" y="224"/>
                      </a:moveTo>
                      <a:lnTo>
                        <a:pt x="30" y="6"/>
                      </a:lnTo>
                      <a:lnTo>
                        <a:pt x="30" y="4"/>
                      </a:lnTo>
                      <a:lnTo>
                        <a:pt x="156" y="222"/>
                      </a:lnTo>
                      <a:lnTo>
                        <a:pt x="30" y="0"/>
                      </a:lnTo>
                      <a:lnTo>
                        <a:pt x="16" y="36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6" y="62"/>
                      </a:lnTo>
                      <a:lnTo>
                        <a:pt x="8" y="84"/>
                      </a:lnTo>
                      <a:lnTo>
                        <a:pt x="8" y="106"/>
                      </a:lnTo>
                      <a:lnTo>
                        <a:pt x="6" y="126"/>
                      </a:lnTo>
                      <a:lnTo>
                        <a:pt x="6" y="126"/>
                      </a:lnTo>
                      <a:lnTo>
                        <a:pt x="4" y="146"/>
                      </a:lnTo>
                      <a:lnTo>
                        <a:pt x="2" y="174"/>
                      </a:lnTo>
                      <a:lnTo>
                        <a:pt x="0" y="240"/>
                      </a:lnTo>
                      <a:lnTo>
                        <a:pt x="0" y="276"/>
                      </a:lnTo>
                      <a:lnTo>
                        <a:pt x="2" y="312"/>
                      </a:lnTo>
                      <a:lnTo>
                        <a:pt x="6" y="344"/>
                      </a:lnTo>
                      <a:lnTo>
                        <a:pt x="14" y="372"/>
                      </a:lnTo>
                      <a:lnTo>
                        <a:pt x="14" y="372"/>
                      </a:lnTo>
                      <a:lnTo>
                        <a:pt x="44" y="362"/>
                      </a:lnTo>
                      <a:lnTo>
                        <a:pt x="74" y="350"/>
                      </a:lnTo>
                      <a:lnTo>
                        <a:pt x="100" y="334"/>
                      </a:lnTo>
                      <a:lnTo>
                        <a:pt x="114" y="326"/>
                      </a:lnTo>
                      <a:lnTo>
                        <a:pt x="124" y="316"/>
                      </a:lnTo>
                      <a:lnTo>
                        <a:pt x="124" y="316"/>
                      </a:lnTo>
                      <a:lnTo>
                        <a:pt x="134" y="308"/>
                      </a:lnTo>
                      <a:lnTo>
                        <a:pt x="144" y="300"/>
                      </a:lnTo>
                      <a:lnTo>
                        <a:pt x="154" y="296"/>
                      </a:lnTo>
                      <a:lnTo>
                        <a:pt x="164" y="292"/>
                      </a:lnTo>
                      <a:lnTo>
                        <a:pt x="182" y="288"/>
                      </a:lnTo>
                      <a:lnTo>
                        <a:pt x="196" y="288"/>
                      </a:lnTo>
                      <a:lnTo>
                        <a:pt x="196" y="250"/>
                      </a:lnTo>
                      <a:lnTo>
                        <a:pt x="156" y="22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1" name="Freeform 3059"/>
                <p:cNvSpPr>
                  <a:spLocks/>
                </p:cNvSpPr>
                <p:nvPr/>
              </p:nvSpPr>
              <p:spPr bwMode="auto">
                <a:xfrm>
                  <a:off x="7947449" y="1575636"/>
                  <a:ext cx="247774" cy="271656"/>
                </a:xfrm>
                <a:custGeom>
                  <a:avLst/>
                  <a:gdLst/>
                  <a:ahLst/>
                  <a:cxnLst>
                    <a:cxn ang="0">
                      <a:pos x="2" y="46"/>
                    </a:cxn>
                    <a:cxn ang="0">
                      <a:pos x="12" y="128"/>
                    </a:cxn>
                    <a:cxn ang="0">
                      <a:pos x="64" y="182"/>
                    </a:cxn>
                    <a:cxn ang="0">
                      <a:pos x="60" y="178"/>
                    </a:cxn>
                    <a:cxn ang="0">
                      <a:pos x="64" y="182"/>
                    </a:cxn>
                    <a:cxn ang="0">
                      <a:pos x="66" y="178"/>
                    </a:cxn>
                    <a:cxn ang="0">
                      <a:pos x="150" y="138"/>
                    </a:cxn>
                    <a:cxn ang="0">
                      <a:pos x="164" y="138"/>
                    </a:cxn>
                    <a:cxn ang="0">
                      <a:pos x="166" y="138"/>
                    </a:cxn>
                    <a:cxn ang="0">
                      <a:pos x="138" y="0"/>
                    </a:cxn>
                    <a:cxn ang="0">
                      <a:pos x="0" y="44"/>
                    </a:cxn>
                    <a:cxn ang="0">
                      <a:pos x="2" y="46"/>
                    </a:cxn>
                  </a:cxnLst>
                  <a:rect l="0" t="0" r="r" b="b"/>
                  <a:pathLst>
                    <a:path w="166" h="182">
                      <a:moveTo>
                        <a:pt x="2" y="46"/>
                      </a:moveTo>
                      <a:lnTo>
                        <a:pt x="12" y="128"/>
                      </a:lnTo>
                      <a:lnTo>
                        <a:pt x="64" y="182"/>
                      </a:lnTo>
                      <a:lnTo>
                        <a:pt x="60" y="178"/>
                      </a:lnTo>
                      <a:lnTo>
                        <a:pt x="64" y="182"/>
                      </a:lnTo>
                      <a:lnTo>
                        <a:pt x="66" y="178"/>
                      </a:lnTo>
                      <a:lnTo>
                        <a:pt x="150" y="138"/>
                      </a:lnTo>
                      <a:lnTo>
                        <a:pt x="164" y="138"/>
                      </a:lnTo>
                      <a:lnTo>
                        <a:pt x="166" y="138"/>
                      </a:lnTo>
                      <a:lnTo>
                        <a:pt x="138" y="0"/>
                      </a:lnTo>
                      <a:lnTo>
                        <a:pt x="0" y="44"/>
                      </a:lnTo>
                      <a:lnTo>
                        <a:pt x="2" y="4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2" name="Freeform 3060"/>
                <p:cNvSpPr>
                  <a:spLocks/>
                </p:cNvSpPr>
                <p:nvPr/>
              </p:nvSpPr>
              <p:spPr bwMode="auto">
                <a:xfrm>
                  <a:off x="7923568" y="1417419"/>
                  <a:ext cx="498533" cy="226877"/>
                </a:xfrm>
                <a:custGeom>
                  <a:avLst/>
                  <a:gdLst/>
                  <a:ahLst/>
                  <a:cxnLst>
                    <a:cxn ang="0">
                      <a:pos x="292" y="16"/>
                    </a:cxn>
                    <a:cxn ang="0">
                      <a:pos x="264" y="68"/>
                    </a:cxn>
                    <a:cxn ang="0">
                      <a:pos x="214" y="2"/>
                    </a:cxn>
                    <a:cxn ang="0">
                      <a:pos x="214" y="0"/>
                    </a:cxn>
                    <a:cxn ang="0">
                      <a:pos x="214" y="0"/>
                    </a:cxn>
                    <a:cxn ang="0">
                      <a:pos x="202" y="0"/>
                    </a:cxn>
                    <a:cxn ang="0">
                      <a:pos x="184" y="2"/>
                    </a:cxn>
                    <a:cxn ang="0">
                      <a:pos x="174" y="6"/>
                    </a:cxn>
                    <a:cxn ang="0">
                      <a:pos x="162" y="12"/>
                    </a:cxn>
                    <a:cxn ang="0">
                      <a:pos x="152" y="18"/>
                    </a:cxn>
                    <a:cxn ang="0">
                      <a:pos x="142" y="26"/>
                    </a:cxn>
                    <a:cxn ang="0">
                      <a:pos x="142" y="26"/>
                    </a:cxn>
                    <a:cxn ang="0">
                      <a:pos x="128" y="38"/>
                    </a:cxn>
                    <a:cxn ang="0">
                      <a:pos x="112" y="50"/>
                    </a:cxn>
                    <a:cxn ang="0">
                      <a:pos x="96" y="60"/>
                    </a:cxn>
                    <a:cxn ang="0">
                      <a:pos x="76" y="68"/>
                    </a:cxn>
                    <a:cxn ang="0">
                      <a:pos x="38" y="82"/>
                    </a:cxn>
                    <a:cxn ang="0">
                      <a:pos x="0" y="90"/>
                    </a:cxn>
                    <a:cxn ang="0">
                      <a:pos x="16" y="150"/>
                    </a:cxn>
                    <a:cxn ang="0">
                      <a:pos x="154" y="106"/>
                    </a:cxn>
                    <a:cxn ang="0">
                      <a:pos x="154" y="102"/>
                    </a:cxn>
                    <a:cxn ang="0">
                      <a:pos x="170" y="96"/>
                    </a:cxn>
                    <a:cxn ang="0">
                      <a:pos x="206" y="82"/>
                    </a:cxn>
                    <a:cxn ang="0">
                      <a:pos x="242" y="122"/>
                    </a:cxn>
                    <a:cxn ang="0">
                      <a:pos x="244" y="122"/>
                    </a:cxn>
                    <a:cxn ang="0">
                      <a:pos x="254" y="152"/>
                    </a:cxn>
                    <a:cxn ang="0">
                      <a:pos x="334" y="152"/>
                    </a:cxn>
                    <a:cxn ang="0">
                      <a:pos x="334" y="84"/>
                    </a:cxn>
                    <a:cxn ang="0">
                      <a:pos x="292" y="16"/>
                    </a:cxn>
                  </a:cxnLst>
                  <a:rect l="0" t="0" r="r" b="b"/>
                  <a:pathLst>
                    <a:path w="334" h="152">
                      <a:moveTo>
                        <a:pt x="292" y="16"/>
                      </a:moveTo>
                      <a:lnTo>
                        <a:pt x="264" y="68"/>
                      </a:lnTo>
                      <a:lnTo>
                        <a:pt x="214" y="2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02" y="0"/>
                      </a:lnTo>
                      <a:lnTo>
                        <a:pt x="184" y="2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2" y="18"/>
                      </a:lnTo>
                      <a:lnTo>
                        <a:pt x="142" y="26"/>
                      </a:lnTo>
                      <a:lnTo>
                        <a:pt x="142" y="26"/>
                      </a:lnTo>
                      <a:lnTo>
                        <a:pt x="128" y="38"/>
                      </a:lnTo>
                      <a:lnTo>
                        <a:pt x="112" y="50"/>
                      </a:lnTo>
                      <a:lnTo>
                        <a:pt x="96" y="60"/>
                      </a:lnTo>
                      <a:lnTo>
                        <a:pt x="76" y="68"/>
                      </a:lnTo>
                      <a:lnTo>
                        <a:pt x="38" y="82"/>
                      </a:lnTo>
                      <a:lnTo>
                        <a:pt x="0" y="90"/>
                      </a:lnTo>
                      <a:lnTo>
                        <a:pt x="16" y="150"/>
                      </a:lnTo>
                      <a:lnTo>
                        <a:pt x="154" y="106"/>
                      </a:lnTo>
                      <a:lnTo>
                        <a:pt x="154" y="102"/>
                      </a:lnTo>
                      <a:lnTo>
                        <a:pt x="170" y="96"/>
                      </a:lnTo>
                      <a:lnTo>
                        <a:pt x="206" y="82"/>
                      </a:lnTo>
                      <a:lnTo>
                        <a:pt x="242" y="122"/>
                      </a:lnTo>
                      <a:lnTo>
                        <a:pt x="244" y="122"/>
                      </a:lnTo>
                      <a:lnTo>
                        <a:pt x="254" y="152"/>
                      </a:lnTo>
                      <a:lnTo>
                        <a:pt x="334" y="152"/>
                      </a:lnTo>
                      <a:lnTo>
                        <a:pt x="334" y="84"/>
                      </a:lnTo>
                      <a:lnTo>
                        <a:pt x="292" y="1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grpSp>
              <p:nvGrpSpPr>
                <p:cNvPr id="33" name="Gruppe 312"/>
                <p:cNvGrpSpPr/>
                <p:nvPr/>
              </p:nvGrpSpPr>
              <p:grpSpPr>
                <a:xfrm>
                  <a:off x="1449633" y="664433"/>
                  <a:ext cx="6841620" cy="4722672"/>
                  <a:chOff x="1449633" y="664433"/>
                  <a:chExt cx="6841620" cy="4722672"/>
                </a:xfrm>
                <a:grpFill/>
              </p:grpSpPr>
              <p:grpSp>
                <p:nvGrpSpPr>
                  <p:cNvPr id="38" name="Group 3052"/>
                  <p:cNvGrpSpPr>
                    <a:grpSpLocks/>
                  </p:cNvGrpSpPr>
                  <p:nvPr/>
                </p:nvGrpSpPr>
                <p:grpSpPr bwMode="auto">
                  <a:xfrm>
                    <a:off x="1449633" y="664433"/>
                    <a:ext cx="6841620" cy="4644660"/>
                    <a:chOff x="698" y="593"/>
                    <a:chExt cx="4584" cy="3112"/>
                  </a:xfrm>
                  <a:grpFill/>
                </p:grpSpPr>
                <p:sp>
                  <p:nvSpPr>
                    <p:cNvPr id="40" name="Freeform 2853"/>
                    <p:cNvSpPr>
                      <a:spLocks/>
                    </p:cNvSpPr>
                    <p:nvPr/>
                  </p:nvSpPr>
                  <p:spPr bwMode="auto">
                    <a:xfrm>
                      <a:off x="5218" y="134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" name="Freeform 2854"/>
                    <p:cNvSpPr>
                      <a:spLocks/>
                    </p:cNvSpPr>
                    <p:nvPr/>
                  </p:nvSpPr>
                  <p:spPr bwMode="auto">
                    <a:xfrm>
                      <a:off x="1372" y="2223"/>
                      <a:ext cx="580" cy="784"/>
                    </a:xfrm>
                    <a:custGeom>
                      <a:avLst/>
                      <a:gdLst/>
                      <a:ahLst/>
                      <a:cxnLst>
                        <a:cxn ang="0">
                          <a:pos x="128" y="0"/>
                        </a:cxn>
                        <a:cxn ang="0">
                          <a:pos x="112" y="120"/>
                        </a:cxn>
                        <a:cxn ang="0">
                          <a:pos x="72" y="106"/>
                        </a:cxn>
                        <a:cxn ang="0">
                          <a:pos x="42" y="254"/>
                        </a:cxn>
                        <a:cxn ang="0">
                          <a:pos x="74" y="350"/>
                        </a:cxn>
                        <a:cxn ang="0">
                          <a:pos x="62" y="364"/>
                        </a:cxn>
                        <a:cxn ang="0">
                          <a:pos x="12" y="472"/>
                        </a:cxn>
                        <a:cxn ang="0">
                          <a:pos x="24" y="526"/>
                        </a:cxn>
                        <a:cxn ang="0">
                          <a:pos x="0" y="568"/>
                        </a:cxn>
                        <a:cxn ang="0">
                          <a:pos x="362" y="768"/>
                        </a:cxn>
                        <a:cxn ang="0">
                          <a:pos x="538" y="784"/>
                        </a:cxn>
                        <a:cxn ang="0">
                          <a:pos x="580" y="80"/>
                        </a:cxn>
                        <a:cxn ang="0">
                          <a:pos x="128" y="0"/>
                        </a:cxn>
                      </a:cxnLst>
                      <a:rect l="0" t="0" r="r" b="b"/>
                      <a:pathLst>
                        <a:path w="580" h="784">
                          <a:moveTo>
                            <a:pt x="128" y="0"/>
                          </a:moveTo>
                          <a:lnTo>
                            <a:pt x="112" y="120"/>
                          </a:lnTo>
                          <a:lnTo>
                            <a:pt x="72" y="106"/>
                          </a:lnTo>
                          <a:lnTo>
                            <a:pt x="42" y="254"/>
                          </a:lnTo>
                          <a:lnTo>
                            <a:pt x="74" y="350"/>
                          </a:lnTo>
                          <a:lnTo>
                            <a:pt x="62" y="364"/>
                          </a:lnTo>
                          <a:lnTo>
                            <a:pt x="12" y="472"/>
                          </a:lnTo>
                          <a:lnTo>
                            <a:pt x="24" y="526"/>
                          </a:lnTo>
                          <a:lnTo>
                            <a:pt x="0" y="568"/>
                          </a:lnTo>
                          <a:lnTo>
                            <a:pt x="362" y="768"/>
                          </a:lnTo>
                          <a:lnTo>
                            <a:pt x="538" y="784"/>
                          </a:lnTo>
                          <a:lnTo>
                            <a:pt x="580" y="80"/>
                          </a:lnTo>
                          <a:lnTo>
                            <a:pt x="1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" name="Freeform 2855"/>
                    <p:cNvSpPr>
                      <a:spLocks/>
                    </p:cNvSpPr>
                    <p:nvPr/>
                  </p:nvSpPr>
                  <p:spPr bwMode="auto">
                    <a:xfrm>
                      <a:off x="3418" y="2739"/>
                      <a:ext cx="560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76" y="240"/>
                        </a:cxn>
                        <a:cxn ang="0">
                          <a:pos x="310" y="90"/>
                        </a:cxn>
                        <a:cxn ang="0">
                          <a:pos x="280" y="0"/>
                        </a:cxn>
                        <a:cxn ang="0">
                          <a:pos x="0" y="20"/>
                        </a:cxn>
                        <a:cxn ang="0">
                          <a:pos x="16" y="154"/>
                        </a:cxn>
                        <a:cxn ang="0">
                          <a:pos x="84" y="274"/>
                        </a:cxn>
                        <a:cxn ang="0">
                          <a:pos x="76" y="372"/>
                        </a:cxn>
                        <a:cxn ang="0">
                          <a:pos x="62" y="416"/>
                        </a:cxn>
                        <a:cxn ang="0">
                          <a:pos x="174" y="440"/>
                        </a:cxn>
                        <a:cxn ang="0">
                          <a:pos x="282" y="426"/>
                        </a:cxn>
                        <a:cxn ang="0">
                          <a:pos x="264" y="468"/>
                        </a:cxn>
                        <a:cxn ang="0">
                          <a:pos x="354" y="468"/>
                        </a:cxn>
                        <a:cxn ang="0">
                          <a:pos x="390" y="426"/>
                        </a:cxn>
                        <a:cxn ang="0">
                          <a:pos x="412" y="454"/>
                        </a:cxn>
                        <a:cxn ang="0">
                          <a:pos x="480" y="400"/>
                        </a:cxn>
                        <a:cxn ang="0">
                          <a:pos x="502" y="454"/>
                        </a:cxn>
                        <a:cxn ang="0">
                          <a:pos x="540" y="454"/>
                        </a:cxn>
                        <a:cxn ang="0">
                          <a:pos x="560" y="412"/>
                        </a:cxn>
                        <a:cxn ang="0">
                          <a:pos x="512" y="344"/>
                        </a:cxn>
                        <a:cxn ang="0">
                          <a:pos x="480" y="304"/>
                        </a:cxn>
                        <a:cxn ang="0">
                          <a:pos x="486" y="302"/>
                        </a:cxn>
                        <a:cxn ang="0">
                          <a:pos x="448" y="230"/>
                        </a:cxn>
                        <a:cxn ang="0">
                          <a:pos x="276" y="240"/>
                        </a:cxn>
                      </a:cxnLst>
                      <a:rect l="0" t="0" r="r" b="b"/>
                      <a:pathLst>
                        <a:path w="560" h="468">
                          <a:moveTo>
                            <a:pt x="276" y="240"/>
                          </a:moveTo>
                          <a:lnTo>
                            <a:pt x="310" y="90"/>
                          </a:lnTo>
                          <a:lnTo>
                            <a:pt x="280" y="0"/>
                          </a:lnTo>
                          <a:lnTo>
                            <a:pt x="0" y="20"/>
                          </a:lnTo>
                          <a:lnTo>
                            <a:pt x="16" y="154"/>
                          </a:lnTo>
                          <a:lnTo>
                            <a:pt x="84" y="274"/>
                          </a:lnTo>
                          <a:lnTo>
                            <a:pt x="76" y="372"/>
                          </a:lnTo>
                          <a:lnTo>
                            <a:pt x="62" y="416"/>
                          </a:lnTo>
                          <a:lnTo>
                            <a:pt x="174" y="440"/>
                          </a:lnTo>
                          <a:lnTo>
                            <a:pt x="282" y="426"/>
                          </a:lnTo>
                          <a:lnTo>
                            <a:pt x="264" y="468"/>
                          </a:lnTo>
                          <a:lnTo>
                            <a:pt x="354" y="468"/>
                          </a:lnTo>
                          <a:lnTo>
                            <a:pt x="390" y="426"/>
                          </a:lnTo>
                          <a:lnTo>
                            <a:pt x="412" y="454"/>
                          </a:lnTo>
                          <a:lnTo>
                            <a:pt x="480" y="400"/>
                          </a:lnTo>
                          <a:lnTo>
                            <a:pt x="502" y="454"/>
                          </a:lnTo>
                          <a:lnTo>
                            <a:pt x="540" y="454"/>
                          </a:lnTo>
                          <a:lnTo>
                            <a:pt x="560" y="412"/>
                          </a:lnTo>
                          <a:lnTo>
                            <a:pt x="512" y="344"/>
                          </a:lnTo>
                          <a:lnTo>
                            <a:pt x="480" y="304"/>
                          </a:lnTo>
                          <a:lnTo>
                            <a:pt x="486" y="302"/>
                          </a:lnTo>
                          <a:lnTo>
                            <a:pt x="448" y="230"/>
                          </a:lnTo>
                          <a:lnTo>
                            <a:pt x="276" y="2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" name="Freeform 2856"/>
                    <p:cNvSpPr>
                      <a:spLocks/>
                    </p:cNvSpPr>
                    <p:nvPr/>
                  </p:nvSpPr>
                  <p:spPr bwMode="auto">
                    <a:xfrm>
                      <a:off x="1918" y="2303"/>
                      <a:ext cx="632" cy="712"/>
                    </a:xfrm>
                    <a:custGeom>
                      <a:avLst/>
                      <a:gdLst/>
                      <a:ahLst/>
                      <a:cxnLst>
                        <a:cxn ang="0">
                          <a:pos x="254" y="634"/>
                        </a:cxn>
                        <a:cxn ang="0">
                          <a:pos x="620" y="642"/>
                        </a:cxn>
                        <a:cxn ang="0">
                          <a:pos x="612" y="82"/>
                        </a:cxn>
                        <a:cxn ang="0">
                          <a:pos x="632" y="82"/>
                        </a:cxn>
                        <a:cxn ang="0">
                          <a:pos x="632" y="14"/>
                        </a:cxn>
                        <a:cxn ang="0">
                          <a:pos x="40" y="0"/>
                        </a:cxn>
                        <a:cxn ang="0">
                          <a:pos x="0" y="704"/>
                        </a:cxn>
                        <a:cxn ang="0">
                          <a:pos x="104" y="712"/>
                        </a:cxn>
                        <a:cxn ang="0">
                          <a:pos x="104" y="660"/>
                        </a:cxn>
                        <a:cxn ang="0">
                          <a:pos x="252" y="676"/>
                        </a:cxn>
                        <a:cxn ang="0">
                          <a:pos x="256" y="678"/>
                        </a:cxn>
                        <a:cxn ang="0">
                          <a:pos x="252" y="674"/>
                        </a:cxn>
                        <a:cxn ang="0">
                          <a:pos x="254" y="634"/>
                        </a:cxn>
                      </a:cxnLst>
                      <a:rect l="0" t="0" r="r" b="b"/>
                      <a:pathLst>
                        <a:path w="632" h="712">
                          <a:moveTo>
                            <a:pt x="254" y="634"/>
                          </a:moveTo>
                          <a:lnTo>
                            <a:pt x="620" y="642"/>
                          </a:lnTo>
                          <a:lnTo>
                            <a:pt x="612" y="82"/>
                          </a:lnTo>
                          <a:lnTo>
                            <a:pt x="632" y="82"/>
                          </a:lnTo>
                          <a:lnTo>
                            <a:pt x="632" y="14"/>
                          </a:lnTo>
                          <a:lnTo>
                            <a:pt x="40" y="0"/>
                          </a:lnTo>
                          <a:lnTo>
                            <a:pt x="0" y="704"/>
                          </a:lnTo>
                          <a:lnTo>
                            <a:pt x="104" y="712"/>
                          </a:lnTo>
                          <a:lnTo>
                            <a:pt x="104" y="660"/>
                          </a:lnTo>
                          <a:lnTo>
                            <a:pt x="252" y="676"/>
                          </a:lnTo>
                          <a:lnTo>
                            <a:pt x="256" y="678"/>
                          </a:lnTo>
                          <a:lnTo>
                            <a:pt x="252" y="674"/>
                          </a:lnTo>
                          <a:lnTo>
                            <a:pt x="254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" name="Freeform 2857"/>
                    <p:cNvSpPr>
                      <a:spLocks/>
                    </p:cNvSpPr>
                    <p:nvPr/>
                  </p:nvSpPr>
                  <p:spPr bwMode="auto">
                    <a:xfrm>
                      <a:off x="2176" y="2383"/>
                      <a:ext cx="1322" cy="1322"/>
                    </a:xfrm>
                    <a:custGeom>
                      <a:avLst/>
                      <a:gdLst/>
                      <a:ahLst/>
                      <a:cxnLst>
                        <a:cxn ang="0">
                          <a:pos x="1312" y="726"/>
                        </a:cxn>
                        <a:cxn ang="0">
                          <a:pos x="1322" y="630"/>
                        </a:cxn>
                        <a:cxn ang="0">
                          <a:pos x="1252" y="512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0" y="338"/>
                        </a:cxn>
                        <a:cxn ang="0">
                          <a:pos x="1120" y="292"/>
                        </a:cxn>
                        <a:cxn ang="0">
                          <a:pos x="852" y="304"/>
                        </a:cxn>
                        <a:cxn ang="0">
                          <a:pos x="644" y="236"/>
                        </a:cxn>
                        <a:cxn ang="0">
                          <a:pos x="632" y="0"/>
                        </a:cxn>
                        <a:cxn ang="0">
                          <a:pos x="362" y="10"/>
                        </a:cxn>
                        <a:cxn ang="0">
                          <a:pos x="370" y="572"/>
                        </a:cxn>
                        <a:cxn ang="0">
                          <a:pos x="0" y="562"/>
                        </a:cxn>
                        <a:cxn ang="0">
                          <a:pos x="0" y="600"/>
                        </a:cxn>
                        <a:cxn ang="0">
                          <a:pos x="174" y="756"/>
                        </a:cxn>
                        <a:cxn ang="0">
                          <a:pos x="212" y="878"/>
                        </a:cxn>
                        <a:cxn ang="0">
                          <a:pos x="372" y="958"/>
                        </a:cxn>
                        <a:cxn ang="0">
                          <a:pos x="442" y="850"/>
                        </a:cxn>
                        <a:cxn ang="0">
                          <a:pos x="562" y="864"/>
                        </a:cxn>
                        <a:cxn ang="0">
                          <a:pos x="770" y="1254"/>
                        </a:cxn>
                        <a:cxn ang="0">
                          <a:pos x="978" y="1322"/>
                        </a:cxn>
                        <a:cxn ang="0">
                          <a:pos x="1008" y="1268"/>
                        </a:cxn>
                        <a:cxn ang="0">
                          <a:pos x="968" y="1146"/>
                        </a:cxn>
                        <a:cxn ang="0">
                          <a:pos x="968" y="1014"/>
                        </a:cxn>
                        <a:cxn ang="0">
                          <a:pos x="1286" y="768"/>
                        </a:cxn>
                        <a:cxn ang="0">
                          <a:pos x="1300" y="772"/>
                        </a:cxn>
                        <a:cxn ang="0">
                          <a:pos x="1298" y="770"/>
                        </a:cxn>
                        <a:cxn ang="0">
                          <a:pos x="1312" y="726"/>
                        </a:cxn>
                      </a:cxnLst>
                      <a:rect l="0" t="0" r="r" b="b"/>
                      <a:pathLst>
                        <a:path w="1322" h="1322">
                          <a:moveTo>
                            <a:pt x="1312" y="726"/>
                          </a:moveTo>
                          <a:lnTo>
                            <a:pt x="1322" y="630"/>
                          </a:lnTo>
                          <a:lnTo>
                            <a:pt x="1252" y="512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0" y="338"/>
                          </a:lnTo>
                          <a:lnTo>
                            <a:pt x="1120" y="292"/>
                          </a:lnTo>
                          <a:lnTo>
                            <a:pt x="852" y="304"/>
                          </a:lnTo>
                          <a:lnTo>
                            <a:pt x="644" y="236"/>
                          </a:lnTo>
                          <a:lnTo>
                            <a:pt x="632" y="0"/>
                          </a:lnTo>
                          <a:lnTo>
                            <a:pt x="362" y="10"/>
                          </a:lnTo>
                          <a:lnTo>
                            <a:pt x="370" y="572"/>
                          </a:lnTo>
                          <a:lnTo>
                            <a:pt x="0" y="562"/>
                          </a:lnTo>
                          <a:lnTo>
                            <a:pt x="0" y="600"/>
                          </a:lnTo>
                          <a:lnTo>
                            <a:pt x="174" y="756"/>
                          </a:lnTo>
                          <a:lnTo>
                            <a:pt x="212" y="878"/>
                          </a:lnTo>
                          <a:lnTo>
                            <a:pt x="372" y="958"/>
                          </a:lnTo>
                          <a:lnTo>
                            <a:pt x="442" y="850"/>
                          </a:lnTo>
                          <a:lnTo>
                            <a:pt x="562" y="864"/>
                          </a:lnTo>
                          <a:lnTo>
                            <a:pt x="770" y="1254"/>
                          </a:lnTo>
                          <a:lnTo>
                            <a:pt x="978" y="1322"/>
                          </a:lnTo>
                          <a:lnTo>
                            <a:pt x="1008" y="1268"/>
                          </a:lnTo>
                          <a:lnTo>
                            <a:pt x="968" y="1146"/>
                          </a:lnTo>
                          <a:lnTo>
                            <a:pt x="968" y="1014"/>
                          </a:lnTo>
                          <a:lnTo>
                            <a:pt x="1286" y="768"/>
                          </a:lnTo>
                          <a:lnTo>
                            <a:pt x="1300" y="772"/>
                          </a:lnTo>
                          <a:lnTo>
                            <a:pt x="1298" y="770"/>
                          </a:lnTo>
                          <a:lnTo>
                            <a:pt x="1312" y="7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5" name="Freeform 2858"/>
                    <p:cNvSpPr>
                      <a:spLocks/>
                    </p:cNvSpPr>
                    <p:nvPr/>
                  </p:nvSpPr>
                  <p:spPr bwMode="auto">
                    <a:xfrm>
                      <a:off x="3342" y="2335"/>
                      <a:ext cx="450" cy="42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382"/>
                        </a:cxn>
                        <a:cxn ang="0">
                          <a:pos x="76" y="420"/>
                        </a:cxn>
                        <a:cxn ang="0">
                          <a:pos x="356" y="400"/>
                        </a:cxn>
                        <a:cxn ang="0">
                          <a:pos x="346" y="360"/>
                        </a:cxn>
                        <a:cxn ang="0">
                          <a:pos x="450" y="42"/>
                        </a:cxn>
                        <a:cxn ang="0">
                          <a:pos x="366" y="48"/>
                        </a:cxn>
                        <a:cxn ang="0">
                          <a:pos x="384" y="0"/>
                        </a:cxn>
                        <a:cxn ang="0">
                          <a:pos x="0" y="8"/>
                        </a:cxn>
                        <a:cxn ang="0">
                          <a:pos x="32" y="366"/>
                        </a:cxn>
                        <a:cxn ang="0">
                          <a:pos x="72" y="382"/>
                        </a:cxn>
                      </a:cxnLst>
                      <a:rect l="0" t="0" r="r" b="b"/>
                      <a:pathLst>
                        <a:path w="450" h="420">
                          <a:moveTo>
                            <a:pt x="72" y="382"/>
                          </a:moveTo>
                          <a:lnTo>
                            <a:pt x="76" y="420"/>
                          </a:lnTo>
                          <a:lnTo>
                            <a:pt x="356" y="400"/>
                          </a:lnTo>
                          <a:lnTo>
                            <a:pt x="346" y="360"/>
                          </a:lnTo>
                          <a:lnTo>
                            <a:pt x="450" y="42"/>
                          </a:lnTo>
                          <a:lnTo>
                            <a:pt x="366" y="48"/>
                          </a:lnTo>
                          <a:lnTo>
                            <a:pt x="384" y="0"/>
                          </a:lnTo>
                          <a:lnTo>
                            <a:pt x="0" y="8"/>
                          </a:lnTo>
                          <a:lnTo>
                            <a:pt x="32" y="366"/>
                          </a:lnTo>
                          <a:lnTo>
                            <a:pt x="72" y="3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6" name="Freeform 2859"/>
                    <p:cNvSpPr>
                      <a:spLocks/>
                    </p:cNvSpPr>
                    <p:nvPr/>
                  </p:nvSpPr>
                  <p:spPr bwMode="auto">
                    <a:xfrm>
                      <a:off x="2556" y="2289"/>
                      <a:ext cx="808" cy="4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8"/>
                        </a:cxn>
                        <a:cxn ang="0">
                          <a:pos x="2" y="96"/>
                        </a:cxn>
                        <a:cxn ang="0">
                          <a:pos x="256" y="88"/>
                        </a:cxn>
                        <a:cxn ang="0">
                          <a:pos x="270" y="326"/>
                        </a:cxn>
                        <a:cxn ang="0">
                          <a:pos x="472" y="394"/>
                        </a:cxn>
                        <a:cxn ang="0">
                          <a:pos x="742" y="380"/>
                        </a:cxn>
                        <a:cxn ang="0">
                          <a:pos x="808" y="408"/>
                        </a:cxn>
                        <a:cxn ang="0">
                          <a:pos x="774" y="0"/>
                        </a:cxn>
                        <a:cxn ang="0">
                          <a:pos x="0" y="28"/>
                        </a:cxn>
                      </a:cxnLst>
                      <a:rect l="0" t="0" r="r" b="b"/>
                      <a:pathLst>
                        <a:path w="808" h="408">
                          <a:moveTo>
                            <a:pt x="0" y="28"/>
                          </a:moveTo>
                          <a:lnTo>
                            <a:pt x="2" y="96"/>
                          </a:lnTo>
                          <a:lnTo>
                            <a:pt x="256" y="88"/>
                          </a:lnTo>
                          <a:lnTo>
                            <a:pt x="270" y="326"/>
                          </a:lnTo>
                          <a:lnTo>
                            <a:pt x="472" y="394"/>
                          </a:lnTo>
                          <a:lnTo>
                            <a:pt x="742" y="380"/>
                          </a:lnTo>
                          <a:lnTo>
                            <a:pt x="808" y="408"/>
                          </a:lnTo>
                          <a:lnTo>
                            <a:pt x="774" y="0"/>
                          </a:lnTo>
                          <a:lnTo>
                            <a:pt x="0" y="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7" name="Freeform 2860"/>
                    <p:cNvSpPr>
                      <a:spLocks/>
                    </p:cNvSpPr>
                    <p:nvPr/>
                  </p:nvSpPr>
                  <p:spPr bwMode="auto">
                    <a:xfrm>
                      <a:off x="1500" y="1631"/>
                      <a:ext cx="500" cy="6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88"/>
                        </a:cxn>
                        <a:cxn ang="0">
                          <a:pos x="452" y="668"/>
                        </a:cxn>
                        <a:cxn ang="0">
                          <a:pos x="500" y="202"/>
                        </a:cxn>
                        <a:cxn ang="0">
                          <a:pos x="312" y="176"/>
                        </a:cxn>
                        <a:cxn ang="0">
                          <a:pos x="336" y="54"/>
                        </a:cxn>
                        <a:cxn ang="0">
                          <a:pos x="76" y="0"/>
                        </a:cxn>
                        <a:cxn ang="0">
                          <a:pos x="0" y="588"/>
                        </a:cxn>
                      </a:cxnLst>
                      <a:rect l="0" t="0" r="r" b="b"/>
                      <a:pathLst>
                        <a:path w="500" h="668">
                          <a:moveTo>
                            <a:pt x="0" y="588"/>
                          </a:moveTo>
                          <a:lnTo>
                            <a:pt x="452" y="668"/>
                          </a:lnTo>
                          <a:lnTo>
                            <a:pt x="500" y="202"/>
                          </a:lnTo>
                          <a:lnTo>
                            <a:pt x="312" y="176"/>
                          </a:lnTo>
                          <a:lnTo>
                            <a:pt x="336" y="54"/>
                          </a:lnTo>
                          <a:lnTo>
                            <a:pt x="76" y="0"/>
                          </a:lnTo>
                          <a:lnTo>
                            <a:pt x="0" y="5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8" name="Freeform 2861"/>
                    <p:cNvSpPr>
                      <a:spLocks/>
                    </p:cNvSpPr>
                    <p:nvPr/>
                  </p:nvSpPr>
                  <p:spPr bwMode="auto">
                    <a:xfrm>
                      <a:off x="3546" y="929"/>
                      <a:ext cx="532" cy="25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214"/>
                        </a:cxn>
                        <a:cxn ang="0">
                          <a:pos x="236" y="252"/>
                        </a:cxn>
                        <a:cxn ang="0">
                          <a:pos x="262" y="252"/>
                        </a:cxn>
                        <a:cxn ang="0">
                          <a:pos x="284" y="200"/>
                        </a:cxn>
                        <a:cxn ang="0">
                          <a:pos x="362" y="160"/>
                        </a:cxn>
                        <a:cxn ang="0">
                          <a:pos x="444" y="122"/>
                        </a:cxn>
                        <a:cxn ang="0">
                          <a:pos x="532" y="122"/>
                        </a:cxn>
                        <a:cxn ang="0">
                          <a:pos x="444" y="14"/>
                        </a:cxn>
                        <a:cxn ang="0">
                          <a:pos x="306" y="96"/>
                        </a:cxn>
                        <a:cxn ang="0">
                          <a:pos x="244" y="106"/>
                        </a:cxn>
                        <a:cxn ang="0">
                          <a:pos x="206" y="70"/>
                        </a:cxn>
                        <a:cxn ang="0">
                          <a:pos x="154" y="80"/>
                        </a:cxn>
                        <a:cxn ang="0">
                          <a:pos x="174" y="0"/>
                        </a:cxn>
                        <a:cxn ang="0">
                          <a:pos x="4" y="134"/>
                        </a:cxn>
                        <a:cxn ang="0">
                          <a:pos x="0" y="134"/>
                        </a:cxn>
                        <a:cxn ang="0">
                          <a:pos x="18" y="186"/>
                        </a:cxn>
                        <a:cxn ang="0">
                          <a:pos x="230" y="214"/>
                        </a:cxn>
                      </a:cxnLst>
                      <a:rect l="0" t="0" r="r" b="b"/>
                      <a:pathLst>
                        <a:path w="532" h="252">
                          <a:moveTo>
                            <a:pt x="230" y="214"/>
                          </a:moveTo>
                          <a:lnTo>
                            <a:pt x="236" y="252"/>
                          </a:lnTo>
                          <a:lnTo>
                            <a:pt x="262" y="252"/>
                          </a:lnTo>
                          <a:lnTo>
                            <a:pt x="284" y="200"/>
                          </a:lnTo>
                          <a:lnTo>
                            <a:pt x="362" y="160"/>
                          </a:lnTo>
                          <a:lnTo>
                            <a:pt x="444" y="122"/>
                          </a:lnTo>
                          <a:lnTo>
                            <a:pt x="532" y="122"/>
                          </a:lnTo>
                          <a:lnTo>
                            <a:pt x="444" y="14"/>
                          </a:lnTo>
                          <a:lnTo>
                            <a:pt x="306" y="96"/>
                          </a:lnTo>
                          <a:lnTo>
                            <a:pt x="244" y="106"/>
                          </a:lnTo>
                          <a:lnTo>
                            <a:pt x="206" y="70"/>
                          </a:lnTo>
                          <a:lnTo>
                            <a:pt x="154" y="80"/>
                          </a:lnTo>
                          <a:lnTo>
                            <a:pt x="174" y="0"/>
                          </a:lnTo>
                          <a:lnTo>
                            <a:pt x="4" y="134"/>
                          </a:lnTo>
                          <a:lnTo>
                            <a:pt x="0" y="134"/>
                          </a:lnTo>
                          <a:lnTo>
                            <a:pt x="18" y="186"/>
                          </a:lnTo>
                          <a:lnTo>
                            <a:pt x="230" y="214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9" name="Freeform 2862"/>
                    <p:cNvSpPr>
                      <a:spLocks/>
                    </p:cNvSpPr>
                    <p:nvPr/>
                  </p:nvSpPr>
                  <p:spPr bwMode="auto">
                    <a:xfrm>
                      <a:off x="1958" y="1833"/>
                      <a:ext cx="67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70" y="118"/>
                        </a:cxn>
                        <a:cxn ang="0">
                          <a:pos x="662" y="26"/>
                        </a:cxn>
                        <a:cxn ang="0">
                          <a:pos x="50" y="0"/>
                        </a:cxn>
                        <a:cxn ang="0">
                          <a:pos x="0" y="466"/>
                        </a:cxn>
                        <a:cxn ang="0">
                          <a:pos x="594" y="476"/>
                        </a:cxn>
                        <a:cxn ang="0">
                          <a:pos x="676" y="474"/>
                        </a:cxn>
                        <a:cxn ang="0">
                          <a:pos x="668" y="118"/>
                        </a:cxn>
                        <a:cxn ang="0">
                          <a:pos x="670" y="118"/>
                        </a:cxn>
                      </a:cxnLst>
                      <a:rect l="0" t="0" r="r" b="b"/>
                      <a:pathLst>
                        <a:path w="676" h="476">
                          <a:moveTo>
                            <a:pt x="670" y="118"/>
                          </a:moveTo>
                          <a:lnTo>
                            <a:pt x="662" y="26"/>
                          </a:lnTo>
                          <a:lnTo>
                            <a:pt x="50" y="0"/>
                          </a:lnTo>
                          <a:lnTo>
                            <a:pt x="0" y="466"/>
                          </a:lnTo>
                          <a:lnTo>
                            <a:pt x="594" y="476"/>
                          </a:lnTo>
                          <a:lnTo>
                            <a:pt x="676" y="474"/>
                          </a:lnTo>
                          <a:lnTo>
                            <a:pt x="668" y="118"/>
                          </a:lnTo>
                          <a:lnTo>
                            <a:pt x="670" y="11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" name="Freeform 2863"/>
                    <p:cNvSpPr>
                      <a:spLocks/>
                    </p:cNvSpPr>
                    <p:nvPr/>
                  </p:nvSpPr>
                  <p:spPr bwMode="auto">
                    <a:xfrm>
                      <a:off x="698" y="1433"/>
                      <a:ext cx="742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94" y="1314"/>
                        </a:cxn>
                        <a:cxn ang="0">
                          <a:pos x="682" y="1260"/>
                        </a:cxn>
                        <a:cxn ang="0">
                          <a:pos x="732" y="1150"/>
                        </a:cxn>
                        <a:cxn ang="0">
                          <a:pos x="742" y="1140"/>
                        </a:cxn>
                        <a:cxn ang="0">
                          <a:pos x="712" y="1044"/>
                        </a:cxn>
                        <a:cxn ang="0">
                          <a:pos x="324" y="482"/>
                        </a:cxn>
                        <a:cxn ang="0">
                          <a:pos x="334" y="454"/>
                        </a:cxn>
                        <a:cxn ang="0">
                          <a:pos x="324" y="426"/>
                        </a:cxn>
                        <a:cxn ang="0">
                          <a:pos x="402" y="98"/>
                        </a:cxn>
                        <a:cxn ang="0">
                          <a:pos x="70" y="8"/>
                        </a:cxn>
                        <a:cxn ang="0">
                          <a:pos x="68" y="0"/>
                        </a:cxn>
                        <a:cxn ang="0">
                          <a:pos x="70" y="34"/>
                        </a:cxn>
                        <a:cxn ang="0">
                          <a:pos x="0" y="156"/>
                        </a:cxn>
                        <a:cxn ang="0">
                          <a:pos x="42" y="278"/>
                        </a:cxn>
                        <a:cxn ang="0">
                          <a:pos x="32" y="384"/>
                        </a:cxn>
                        <a:cxn ang="0">
                          <a:pos x="102" y="534"/>
                        </a:cxn>
                        <a:cxn ang="0">
                          <a:pos x="102" y="614"/>
                        </a:cxn>
                        <a:cxn ang="0">
                          <a:pos x="122" y="682"/>
                        </a:cxn>
                        <a:cxn ang="0">
                          <a:pos x="90" y="734"/>
                        </a:cxn>
                        <a:cxn ang="0">
                          <a:pos x="190" y="870"/>
                        </a:cxn>
                        <a:cxn ang="0">
                          <a:pos x="190" y="1006"/>
                        </a:cxn>
                        <a:cxn ang="0">
                          <a:pos x="360" y="1114"/>
                        </a:cxn>
                        <a:cxn ang="0">
                          <a:pos x="360" y="1178"/>
                        </a:cxn>
                        <a:cxn ang="0">
                          <a:pos x="450" y="1236"/>
                        </a:cxn>
                        <a:cxn ang="0">
                          <a:pos x="450" y="1342"/>
                        </a:cxn>
                        <a:cxn ang="0">
                          <a:pos x="668" y="1354"/>
                        </a:cxn>
                        <a:cxn ang="0">
                          <a:pos x="672" y="1358"/>
                        </a:cxn>
                        <a:cxn ang="0">
                          <a:pos x="668" y="1354"/>
                        </a:cxn>
                        <a:cxn ang="0">
                          <a:pos x="694" y="1314"/>
                        </a:cxn>
                      </a:cxnLst>
                      <a:rect l="0" t="0" r="r" b="b"/>
                      <a:pathLst>
                        <a:path w="742" h="1358">
                          <a:moveTo>
                            <a:pt x="694" y="1314"/>
                          </a:moveTo>
                          <a:lnTo>
                            <a:pt x="682" y="1260"/>
                          </a:lnTo>
                          <a:lnTo>
                            <a:pt x="732" y="1150"/>
                          </a:lnTo>
                          <a:lnTo>
                            <a:pt x="742" y="1140"/>
                          </a:lnTo>
                          <a:lnTo>
                            <a:pt x="712" y="1044"/>
                          </a:lnTo>
                          <a:lnTo>
                            <a:pt x="324" y="482"/>
                          </a:lnTo>
                          <a:lnTo>
                            <a:pt x="334" y="454"/>
                          </a:lnTo>
                          <a:lnTo>
                            <a:pt x="324" y="426"/>
                          </a:lnTo>
                          <a:lnTo>
                            <a:pt x="402" y="98"/>
                          </a:lnTo>
                          <a:lnTo>
                            <a:pt x="70" y="8"/>
                          </a:lnTo>
                          <a:lnTo>
                            <a:pt x="68" y="0"/>
                          </a:lnTo>
                          <a:lnTo>
                            <a:pt x="70" y="34"/>
                          </a:lnTo>
                          <a:lnTo>
                            <a:pt x="0" y="156"/>
                          </a:lnTo>
                          <a:lnTo>
                            <a:pt x="42" y="278"/>
                          </a:lnTo>
                          <a:lnTo>
                            <a:pt x="32" y="384"/>
                          </a:lnTo>
                          <a:lnTo>
                            <a:pt x="102" y="534"/>
                          </a:lnTo>
                          <a:lnTo>
                            <a:pt x="102" y="614"/>
                          </a:lnTo>
                          <a:lnTo>
                            <a:pt x="122" y="682"/>
                          </a:lnTo>
                          <a:lnTo>
                            <a:pt x="90" y="734"/>
                          </a:lnTo>
                          <a:lnTo>
                            <a:pt x="190" y="870"/>
                          </a:lnTo>
                          <a:lnTo>
                            <a:pt x="190" y="1006"/>
                          </a:lnTo>
                          <a:lnTo>
                            <a:pt x="360" y="1114"/>
                          </a:lnTo>
                          <a:lnTo>
                            <a:pt x="360" y="1178"/>
                          </a:lnTo>
                          <a:lnTo>
                            <a:pt x="450" y="1236"/>
                          </a:lnTo>
                          <a:lnTo>
                            <a:pt x="450" y="1342"/>
                          </a:lnTo>
                          <a:lnTo>
                            <a:pt x="668" y="1354"/>
                          </a:lnTo>
                          <a:lnTo>
                            <a:pt x="672" y="1358"/>
                          </a:lnTo>
                          <a:lnTo>
                            <a:pt x="668" y="1354"/>
                          </a:lnTo>
                          <a:lnTo>
                            <a:pt x="694" y="1314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1" name="Freeform 2864"/>
                    <p:cNvSpPr>
                      <a:spLocks/>
                    </p:cNvSpPr>
                    <p:nvPr/>
                  </p:nvSpPr>
                  <p:spPr bwMode="auto">
                    <a:xfrm>
                      <a:off x="1816" y="1295"/>
                      <a:ext cx="656" cy="550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388"/>
                        </a:cxn>
                        <a:cxn ang="0">
                          <a:pos x="28" y="388"/>
                        </a:cxn>
                        <a:cxn ang="0">
                          <a:pos x="0" y="508"/>
                        </a:cxn>
                        <a:cxn ang="0">
                          <a:pos x="192" y="536"/>
                        </a:cxn>
                        <a:cxn ang="0">
                          <a:pos x="650" y="550"/>
                        </a:cxn>
                        <a:cxn ang="0">
                          <a:pos x="656" y="40"/>
                        </a:cxn>
                        <a:cxn ang="0">
                          <a:pos x="64" y="0"/>
                        </a:cxn>
                        <a:cxn ang="0">
                          <a:pos x="26" y="388"/>
                        </a:cxn>
                      </a:cxnLst>
                      <a:rect l="0" t="0" r="r" b="b"/>
                      <a:pathLst>
                        <a:path w="656" h="550">
                          <a:moveTo>
                            <a:pt x="26" y="388"/>
                          </a:moveTo>
                          <a:lnTo>
                            <a:pt x="28" y="388"/>
                          </a:lnTo>
                          <a:lnTo>
                            <a:pt x="0" y="508"/>
                          </a:lnTo>
                          <a:lnTo>
                            <a:pt x="192" y="536"/>
                          </a:lnTo>
                          <a:lnTo>
                            <a:pt x="650" y="550"/>
                          </a:lnTo>
                          <a:lnTo>
                            <a:pt x="656" y="40"/>
                          </a:lnTo>
                          <a:lnTo>
                            <a:pt x="64" y="0"/>
                          </a:lnTo>
                          <a:lnTo>
                            <a:pt x="26" y="38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2" name="Freeform 2865"/>
                    <p:cNvSpPr>
                      <a:spLocks/>
                    </p:cNvSpPr>
                    <p:nvPr/>
                  </p:nvSpPr>
                  <p:spPr bwMode="auto">
                    <a:xfrm>
                      <a:off x="3766" y="2147"/>
                      <a:ext cx="762" cy="324"/>
                    </a:xfrm>
                    <a:custGeom>
                      <a:avLst/>
                      <a:gdLst/>
                      <a:ahLst/>
                      <a:cxnLst>
                        <a:cxn ang="0">
                          <a:pos x="206" y="304"/>
                        </a:cxn>
                        <a:cxn ang="0">
                          <a:pos x="554" y="246"/>
                        </a:cxn>
                        <a:cxn ang="0">
                          <a:pos x="580" y="154"/>
                        </a:cxn>
                        <a:cxn ang="0">
                          <a:pos x="752" y="30"/>
                        </a:cxn>
                        <a:cxn ang="0">
                          <a:pos x="762" y="0"/>
                        </a:cxn>
                        <a:cxn ang="0">
                          <a:pos x="762" y="0"/>
                        </a:cxn>
                        <a:cxn ang="0">
                          <a:pos x="332" y="88"/>
                        </a:cxn>
                        <a:cxn ang="0">
                          <a:pos x="54" y="134"/>
                        </a:cxn>
                        <a:cxn ang="0">
                          <a:pos x="32" y="134"/>
                        </a:cxn>
                        <a:cxn ang="0">
                          <a:pos x="32" y="230"/>
                        </a:cxn>
                        <a:cxn ang="0">
                          <a:pos x="30" y="230"/>
                        </a:cxn>
                        <a:cxn ang="0">
                          <a:pos x="0" y="324"/>
                        </a:cxn>
                        <a:cxn ang="0">
                          <a:pos x="206" y="304"/>
                        </a:cxn>
                      </a:cxnLst>
                      <a:rect l="0" t="0" r="r" b="b"/>
                      <a:pathLst>
                        <a:path w="762" h="324">
                          <a:moveTo>
                            <a:pt x="206" y="304"/>
                          </a:moveTo>
                          <a:lnTo>
                            <a:pt x="554" y="246"/>
                          </a:lnTo>
                          <a:lnTo>
                            <a:pt x="580" y="154"/>
                          </a:lnTo>
                          <a:lnTo>
                            <a:pt x="752" y="30"/>
                          </a:lnTo>
                          <a:lnTo>
                            <a:pt x="762" y="0"/>
                          </a:lnTo>
                          <a:lnTo>
                            <a:pt x="762" y="0"/>
                          </a:lnTo>
                          <a:lnTo>
                            <a:pt x="332" y="88"/>
                          </a:lnTo>
                          <a:lnTo>
                            <a:pt x="54" y="134"/>
                          </a:lnTo>
                          <a:lnTo>
                            <a:pt x="32" y="134"/>
                          </a:lnTo>
                          <a:lnTo>
                            <a:pt x="32" y="230"/>
                          </a:lnTo>
                          <a:lnTo>
                            <a:pt x="30" y="230"/>
                          </a:lnTo>
                          <a:lnTo>
                            <a:pt x="0" y="324"/>
                          </a:lnTo>
                          <a:lnTo>
                            <a:pt x="206" y="30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3" name="Freeform 2866"/>
                    <p:cNvSpPr>
                      <a:spLocks/>
                    </p:cNvSpPr>
                    <p:nvPr/>
                  </p:nvSpPr>
                  <p:spPr bwMode="auto">
                    <a:xfrm>
                      <a:off x="4324" y="1975"/>
                      <a:ext cx="788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196" y="202"/>
                        </a:cxn>
                        <a:cxn ang="0">
                          <a:pos x="26" y="326"/>
                        </a:cxn>
                        <a:cxn ang="0">
                          <a:pos x="0" y="418"/>
                        </a:cxn>
                        <a:cxn ang="0">
                          <a:pos x="62" y="408"/>
                        </a:cxn>
                        <a:cxn ang="0">
                          <a:pos x="312" y="310"/>
                        </a:cxn>
                        <a:cxn ang="0">
                          <a:pos x="344" y="344"/>
                        </a:cxn>
                        <a:cxn ang="0">
                          <a:pos x="424" y="326"/>
                        </a:cxn>
                        <a:cxn ang="0">
                          <a:pos x="558" y="414"/>
                        </a:cxn>
                        <a:cxn ang="0">
                          <a:pos x="560" y="408"/>
                        </a:cxn>
                        <a:cxn ang="0">
                          <a:pos x="628" y="368"/>
                        </a:cxn>
                        <a:cxn ang="0">
                          <a:pos x="628" y="328"/>
                        </a:cxn>
                        <a:cxn ang="0">
                          <a:pos x="678" y="248"/>
                        </a:cxn>
                        <a:cxn ang="0">
                          <a:pos x="738" y="248"/>
                        </a:cxn>
                        <a:cxn ang="0">
                          <a:pos x="788" y="128"/>
                        </a:cxn>
                        <a:cxn ang="0">
                          <a:pos x="788" y="46"/>
                        </a:cxn>
                        <a:cxn ang="0">
                          <a:pos x="754" y="0"/>
                        </a:cxn>
                        <a:cxn ang="0">
                          <a:pos x="208" y="170"/>
                        </a:cxn>
                        <a:cxn ang="0">
                          <a:pos x="196" y="202"/>
                        </a:cxn>
                      </a:cxnLst>
                      <a:rect l="0" t="0" r="r" b="b"/>
                      <a:pathLst>
                        <a:path w="788" h="418">
                          <a:moveTo>
                            <a:pt x="196" y="202"/>
                          </a:moveTo>
                          <a:lnTo>
                            <a:pt x="26" y="326"/>
                          </a:lnTo>
                          <a:lnTo>
                            <a:pt x="0" y="418"/>
                          </a:lnTo>
                          <a:lnTo>
                            <a:pt x="62" y="408"/>
                          </a:lnTo>
                          <a:lnTo>
                            <a:pt x="312" y="310"/>
                          </a:lnTo>
                          <a:lnTo>
                            <a:pt x="344" y="344"/>
                          </a:lnTo>
                          <a:lnTo>
                            <a:pt x="424" y="326"/>
                          </a:lnTo>
                          <a:lnTo>
                            <a:pt x="558" y="414"/>
                          </a:lnTo>
                          <a:lnTo>
                            <a:pt x="560" y="408"/>
                          </a:lnTo>
                          <a:lnTo>
                            <a:pt x="628" y="368"/>
                          </a:lnTo>
                          <a:lnTo>
                            <a:pt x="628" y="328"/>
                          </a:lnTo>
                          <a:lnTo>
                            <a:pt x="678" y="248"/>
                          </a:lnTo>
                          <a:lnTo>
                            <a:pt x="738" y="248"/>
                          </a:lnTo>
                          <a:lnTo>
                            <a:pt x="788" y="128"/>
                          </a:lnTo>
                          <a:lnTo>
                            <a:pt x="788" y="46"/>
                          </a:lnTo>
                          <a:lnTo>
                            <a:pt x="754" y="0"/>
                          </a:lnTo>
                          <a:lnTo>
                            <a:pt x="208" y="170"/>
                          </a:lnTo>
                          <a:lnTo>
                            <a:pt x="196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4" name="Freeform 2867"/>
                    <p:cNvSpPr>
                      <a:spLocks/>
                    </p:cNvSpPr>
                    <p:nvPr/>
                  </p:nvSpPr>
                  <p:spPr bwMode="auto">
                    <a:xfrm>
                      <a:off x="5106" y="1349"/>
                      <a:ext cx="110" cy="76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38"/>
                        </a:cxn>
                        <a:cxn ang="0">
                          <a:pos x="0" y="76"/>
                        </a:cxn>
                        <a:cxn ang="0">
                          <a:pos x="46" y="52"/>
                        </a:cxn>
                        <a:cxn ang="0">
                          <a:pos x="106" y="12"/>
                        </a:cxn>
                        <a:cxn ang="0">
                          <a:pos x="110" y="0"/>
                        </a:cxn>
                        <a:cxn ang="0">
                          <a:pos x="98" y="0"/>
                        </a:cxn>
                        <a:cxn ang="0">
                          <a:pos x="14" y="38"/>
                        </a:cxn>
                      </a:cxnLst>
                      <a:rect l="0" t="0" r="r" b="b"/>
                      <a:pathLst>
                        <a:path w="110" h="76">
                          <a:moveTo>
                            <a:pt x="14" y="38"/>
                          </a:moveTo>
                          <a:lnTo>
                            <a:pt x="0" y="76"/>
                          </a:lnTo>
                          <a:lnTo>
                            <a:pt x="46" y="52"/>
                          </a:lnTo>
                          <a:lnTo>
                            <a:pt x="106" y="12"/>
                          </a:lnTo>
                          <a:lnTo>
                            <a:pt x="110" y="0"/>
                          </a:lnTo>
                          <a:lnTo>
                            <a:pt x="98" y="0"/>
                          </a:lnTo>
                          <a:lnTo>
                            <a:pt x="14" y="3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5" name="Freeform 2868"/>
                    <p:cNvSpPr>
                      <a:spLocks/>
                    </p:cNvSpPr>
                    <p:nvPr/>
                  </p:nvSpPr>
                  <p:spPr bwMode="auto">
                    <a:xfrm>
                      <a:off x="2628" y="1945"/>
                      <a:ext cx="700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626" y="62"/>
                        </a:cxn>
                        <a:cxn ang="0">
                          <a:pos x="642" y="0"/>
                        </a:cxn>
                        <a:cxn ang="0">
                          <a:pos x="606" y="0"/>
                        </a:cxn>
                        <a:cxn ang="0">
                          <a:pos x="608" y="0"/>
                        </a:cxn>
                        <a:cxn ang="0">
                          <a:pos x="0" y="8"/>
                        </a:cxn>
                        <a:cxn ang="0">
                          <a:pos x="10" y="362"/>
                        </a:cxn>
                        <a:cxn ang="0">
                          <a:pos x="700" y="338"/>
                        </a:cxn>
                        <a:cxn ang="0">
                          <a:pos x="680" y="90"/>
                        </a:cxn>
                        <a:cxn ang="0">
                          <a:pos x="626" y="62"/>
                        </a:cxn>
                      </a:cxnLst>
                      <a:rect l="0" t="0" r="r" b="b"/>
                      <a:pathLst>
                        <a:path w="700" h="362">
                          <a:moveTo>
                            <a:pt x="626" y="62"/>
                          </a:moveTo>
                          <a:lnTo>
                            <a:pt x="642" y="0"/>
                          </a:lnTo>
                          <a:lnTo>
                            <a:pt x="606" y="0"/>
                          </a:lnTo>
                          <a:lnTo>
                            <a:pt x="608" y="0"/>
                          </a:lnTo>
                          <a:lnTo>
                            <a:pt x="0" y="8"/>
                          </a:lnTo>
                          <a:lnTo>
                            <a:pt x="10" y="362"/>
                          </a:lnTo>
                          <a:lnTo>
                            <a:pt x="700" y="338"/>
                          </a:lnTo>
                          <a:lnTo>
                            <a:pt x="680" y="90"/>
                          </a:lnTo>
                          <a:lnTo>
                            <a:pt x="626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6" name="Freeform 2869"/>
                    <p:cNvSpPr>
                      <a:spLocks/>
                    </p:cNvSpPr>
                    <p:nvPr/>
                  </p:nvSpPr>
                  <p:spPr bwMode="auto">
                    <a:xfrm>
                      <a:off x="3908" y="1089"/>
                      <a:ext cx="390" cy="510"/>
                    </a:xfrm>
                    <a:custGeom>
                      <a:avLst/>
                      <a:gdLst/>
                      <a:ahLst/>
                      <a:cxnLst>
                        <a:cxn ang="0">
                          <a:pos x="350" y="464"/>
                        </a:cxn>
                        <a:cxn ang="0">
                          <a:pos x="338" y="460"/>
                        </a:cxn>
                        <a:cxn ang="0">
                          <a:pos x="390" y="284"/>
                        </a:cxn>
                        <a:cxn ang="0">
                          <a:pos x="320" y="164"/>
                        </a:cxn>
                        <a:cxn ang="0">
                          <a:pos x="280" y="190"/>
                        </a:cxn>
                        <a:cxn ang="0">
                          <a:pos x="250" y="14"/>
                        </a:cxn>
                        <a:cxn ang="0">
                          <a:pos x="100" y="0"/>
                        </a:cxn>
                        <a:cxn ang="0">
                          <a:pos x="100" y="28"/>
                        </a:cxn>
                        <a:cxn ang="0">
                          <a:pos x="22" y="124"/>
                        </a:cxn>
                        <a:cxn ang="0">
                          <a:pos x="0" y="232"/>
                        </a:cxn>
                        <a:cxn ang="0">
                          <a:pos x="12" y="272"/>
                        </a:cxn>
                        <a:cxn ang="0">
                          <a:pos x="50" y="378"/>
                        </a:cxn>
                        <a:cxn ang="0">
                          <a:pos x="50" y="486"/>
                        </a:cxn>
                        <a:cxn ang="0">
                          <a:pos x="24" y="510"/>
                        </a:cxn>
                        <a:cxn ang="0">
                          <a:pos x="212" y="506"/>
                        </a:cxn>
                        <a:cxn ang="0">
                          <a:pos x="350" y="464"/>
                        </a:cxn>
                      </a:cxnLst>
                      <a:rect l="0" t="0" r="r" b="b"/>
                      <a:pathLst>
                        <a:path w="390" h="510">
                          <a:moveTo>
                            <a:pt x="350" y="464"/>
                          </a:moveTo>
                          <a:lnTo>
                            <a:pt x="338" y="460"/>
                          </a:lnTo>
                          <a:lnTo>
                            <a:pt x="390" y="284"/>
                          </a:lnTo>
                          <a:lnTo>
                            <a:pt x="320" y="164"/>
                          </a:lnTo>
                          <a:lnTo>
                            <a:pt x="280" y="190"/>
                          </a:lnTo>
                          <a:lnTo>
                            <a:pt x="250" y="14"/>
                          </a:lnTo>
                          <a:lnTo>
                            <a:pt x="100" y="0"/>
                          </a:lnTo>
                          <a:lnTo>
                            <a:pt x="100" y="28"/>
                          </a:lnTo>
                          <a:lnTo>
                            <a:pt x="22" y="124"/>
                          </a:lnTo>
                          <a:lnTo>
                            <a:pt x="0" y="232"/>
                          </a:lnTo>
                          <a:lnTo>
                            <a:pt x="12" y="272"/>
                          </a:lnTo>
                          <a:lnTo>
                            <a:pt x="50" y="378"/>
                          </a:lnTo>
                          <a:lnTo>
                            <a:pt x="50" y="486"/>
                          </a:lnTo>
                          <a:lnTo>
                            <a:pt x="24" y="510"/>
                          </a:lnTo>
                          <a:lnTo>
                            <a:pt x="212" y="506"/>
                          </a:lnTo>
                          <a:lnTo>
                            <a:pt x="350" y="464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7" name="Freeform 2870"/>
                    <p:cNvSpPr>
                      <a:spLocks/>
                    </p:cNvSpPr>
                    <p:nvPr/>
                  </p:nvSpPr>
                  <p:spPr bwMode="auto">
                    <a:xfrm>
                      <a:off x="1028" y="1531"/>
                      <a:ext cx="540" cy="942"/>
                    </a:xfrm>
                    <a:custGeom>
                      <a:avLst/>
                      <a:gdLst/>
                      <a:ahLst/>
                      <a:cxnLst>
                        <a:cxn ang="0">
                          <a:pos x="468" y="688"/>
                        </a:cxn>
                        <a:cxn ang="0">
                          <a:pos x="540" y="98"/>
                        </a:cxn>
                        <a:cxn ang="0">
                          <a:pos x="302" y="50"/>
                        </a:cxn>
                        <a:cxn ang="0">
                          <a:pos x="302" y="46"/>
                        </a:cxn>
                        <a:cxn ang="0">
                          <a:pos x="76" y="0"/>
                        </a:cxn>
                        <a:cxn ang="0">
                          <a:pos x="0" y="328"/>
                        </a:cxn>
                        <a:cxn ang="0">
                          <a:pos x="10" y="356"/>
                        </a:cxn>
                        <a:cxn ang="0">
                          <a:pos x="0" y="384"/>
                        </a:cxn>
                        <a:cxn ang="0">
                          <a:pos x="384" y="942"/>
                        </a:cxn>
                        <a:cxn ang="0">
                          <a:pos x="414" y="794"/>
                        </a:cxn>
                        <a:cxn ang="0">
                          <a:pos x="454" y="806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</a:cxnLst>
                      <a:rect l="0" t="0" r="r" b="b"/>
                      <a:pathLst>
                        <a:path w="540" h="942">
                          <a:moveTo>
                            <a:pt x="468" y="688"/>
                          </a:moveTo>
                          <a:lnTo>
                            <a:pt x="540" y="98"/>
                          </a:lnTo>
                          <a:lnTo>
                            <a:pt x="302" y="50"/>
                          </a:lnTo>
                          <a:lnTo>
                            <a:pt x="302" y="46"/>
                          </a:lnTo>
                          <a:lnTo>
                            <a:pt x="76" y="0"/>
                          </a:lnTo>
                          <a:lnTo>
                            <a:pt x="0" y="328"/>
                          </a:lnTo>
                          <a:lnTo>
                            <a:pt x="10" y="356"/>
                          </a:lnTo>
                          <a:lnTo>
                            <a:pt x="0" y="384"/>
                          </a:lnTo>
                          <a:lnTo>
                            <a:pt x="384" y="942"/>
                          </a:lnTo>
                          <a:lnTo>
                            <a:pt x="414" y="794"/>
                          </a:lnTo>
                          <a:lnTo>
                            <a:pt x="454" y="806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8" name="Freeform 2871"/>
                    <p:cNvSpPr>
                      <a:spLocks/>
                    </p:cNvSpPr>
                    <p:nvPr/>
                  </p:nvSpPr>
                  <p:spPr bwMode="auto">
                    <a:xfrm>
                      <a:off x="5194" y="1185"/>
                      <a:ext cx="86" cy="1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8"/>
                        </a:cxn>
                        <a:cxn ang="0">
                          <a:pos x="26" y="156"/>
                        </a:cxn>
                        <a:cxn ang="0">
                          <a:pos x="48" y="108"/>
                        </a:cxn>
                        <a:cxn ang="0">
                          <a:pos x="86" y="40"/>
                        </a:cxn>
                        <a:cxn ang="0">
                          <a:pos x="50" y="0"/>
                        </a:cxn>
                        <a:cxn ang="0">
                          <a:pos x="0" y="18"/>
                        </a:cxn>
                      </a:cxnLst>
                      <a:rect l="0" t="0" r="r" b="b"/>
                      <a:pathLst>
                        <a:path w="86" h="156">
                          <a:moveTo>
                            <a:pt x="0" y="18"/>
                          </a:moveTo>
                          <a:lnTo>
                            <a:pt x="26" y="156"/>
                          </a:lnTo>
                          <a:lnTo>
                            <a:pt x="48" y="108"/>
                          </a:lnTo>
                          <a:lnTo>
                            <a:pt x="86" y="40"/>
                          </a:lnTo>
                          <a:lnTo>
                            <a:pt x="50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9" name="Freeform 2872"/>
                    <p:cNvSpPr>
                      <a:spLocks/>
                    </p:cNvSpPr>
                    <p:nvPr/>
                  </p:nvSpPr>
                  <p:spPr bwMode="auto">
                    <a:xfrm>
                      <a:off x="4366" y="1699"/>
                      <a:ext cx="710" cy="474"/>
                    </a:xfrm>
                    <a:custGeom>
                      <a:avLst/>
                      <a:gdLst/>
                      <a:ahLst/>
                      <a:cxnLst>
                        <a:cxn ang="0">
                          <a:pos x="492" y="106"/>
                        </a:cxn>
                        <a:cxn ang="0">
                          <a:pos x="502" y="26"/>
                        </a:cxn>
                        <a:cxn ang="0">
                          <a:pos x="442" y="0"/>
                        </a:cxn>
                        <a:cxn ang="0">
                          <a:pos x="424" y="26"/>
                        </a:cxn>
                        <a:cxn ang="0">
                          <a:pos x="386" y="26"/>
                        </a:cxn>
                        <a:cxn ang="0">
                          <a:pos x="344" y="84"/>
                        </a:cxn>
                        <a:cxn ang="0">
                          <a:pos x="314" y="158"/>
                        </a:cxn>
                        <a:cxn ang="0">
                          <a:pos x="286" y="132"/>
                        </a:cxn>
                        <a:cxn ang="0">
                          <a:pos x="256" y="296"/>
                        </a:cxn>
                        <a:cxn ang="0">
                          <a:pos x="184" y="340"/>
                        </a:cxn>
                        <a:cxn ang="0">
                          <a:pos x="112" y="306"/>
                        </a:cxn>
                        <a:cxn ang="0">
                          <a:pos x="60" y="402"/>
                        </a:cxn>
                        <a:cxn ang="0">
                          <a:pos x="0" y="474"/>
                        </a:cxn>
                        <a:cxn ang="0">
                          <a:pos x="164" y="444"/>
                        </a:cxn>
                        <a:cxn ang="0">
                          <a:pos x="710" y="272"/>
                        </a:cxn>
                        <a:cxn ang="0">
                          <a:pos x="666" y="214"/>
                        </a:cxn>
                        <a:cxn ang="0">
                          <a:pos x="698" y="96"/>
                        </a:cxn>
                        <a:cxn ang="0">
                          <a:pos x="614" y="116"/>
                        </a:cxn>
                        <a:cxn ang="0">
                          <a:pos x="492" y="106"/>
                        </a:cxn>
                      </a:cxnLst>
                      <a:rect l="0" t="0" r="r" b="b"/>
                      <a:pathLst>
                        <a:path w="710" h="474">
                          <a:moveTo>
                            <a:pt x="492" y="106"/>
                          </a:moveTo>
                          <a:lnTo>
                            <a:pt x="502" y="26"/>
                          </a:lnTo>
                          <a:lnTo>
                            <a:pt x="442" y="0"/>
                          </a:lnTo>
                          <a:lnTo>
                            <a:pt x="424" y="26"/>
                          </a:lnTo>
                          <a:lnTo>
                            <a:pt x="386" y="26"/>
                          </a:lnTo>
                          <a:lnTo>
                            <a:pt x="344" y="84"/>
                          </a:lnTo>
                          <a:lnTo>
                            <a:pt x="314" y="158"/>
                          </a:lnTo>
                          <a:lnTo>
                            <a:pt x="286" y="132"/>
                          </a:lnTo>
                          <a:lnTo>
                            <a:pt x="256" y="296"/>
                          </a:lnTo>
                          <a:lnTo>
                            <a:pt x="184" y="340"/>
                          </a:lnTo>
                          <a:lnTo>
                            <a:pt x="112" y="306"/>
                          </a:lnTo>
                          <a:lnTo>
                            <a:pt x="60" y="402"/>
                          </a:lnTo>
                          <a:lnTo>
                            <a:pt x="0" y="474"/>
                          </a:lnTo>
                          <a:lnTo>
                            <a:pt x="164" y="444"/>
                          </a:lnTo>
                          <a:lnTo>
                            <a:pt x="710" y="272"/>
                          </a:lnTo>
                          <a:lnTo>
                            <a:pt x="666" y="214"/>
                          </a:lnTo>
                          <a:lnTo>
                            <a:pt x="698" y="96"/>
                          </a:lnTo>
                          <a:lnTo>
                            <a:pt x="614" y="116"/>
                          </a:lnTo>
                          <a:lnTo>
                            <a:pt x="492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0" name="Freeform 2873"/>
                    <p:cNvSpPr>
                      <a:spLocks/>
                    </p:cNvSpPr>
                    <p:nvPr/>
                  </p:nvSpPr>
                  <p:spPr bwMode="auto">
                    <a:xfrm>
                      <a:off x="4630" y="1591"/>
                      <a:ext cx="442" cy="222"/>
                    </a:xfrm>
                    <a:custGeom>
                      <a:avLst/>
                      <a:gdLst/>
                      <a:ahLst/>
                      <a:cxnLst>
                        <a:cxn ang="0">
                          <a:pos x="316" y="0"/>
                        </a:cxn>
                        <a:cxn ang="0">
                          <a:pos x="0" y="108"/>
                        </a:cxn>
                        <a:cxn ang="0">
                          <a:pos x="24" y="150"/>
                        </a:cxn>
                        <a:cxn ang="0">
                          <a:pos x="126" y="94"/>
                        </a:cxn>
                        <a:cxn ang="0">
                          <a:pos x="178" y="106"/>
                        </a:cxn>
                        <a:cxn ang="0">
                          <a:pos x="178" y="104"/>
                        </a:cxn>
                        <a:cxn ang="0">
                          <a:pos x="180" y="106"/>
                        </a:cxn>
                        <a:cxn ang="0">
                          <a:pos x="180" y="106"/>
                        </a:cxn>
                        <a:cxn ang="0">
                          <a:pos x="242" y="132"/>
                        </a:cxn>
                        <a:cxn ang="0">
                          <a:pos x="232" y="212"/>
                        </a:cxn>
                        <a:cxn ang="0">
                          <a:pos x="354" y="222"/>
                        </a:cxn>
                        <a:cxn ang="0">
                          <a:pos x="436" y="200"/>
                        </a:cxn>
                        <a:cxn ang="0">
                          <a:pos x="442" y="174"/>
                        </a:cxn>
                        <a:cxn ang="0">
                          <a:pos x="442" y="134"/>
                        </a:cxn>
                        <a:cxn ang="0">
                          <a:pos x="374" y="162"/>
                        </a:cxn>
                        <a:cxn ang="0">
                          <a:pos x="316" y="0"/>
                        </a:cxn>
                      </a:cxnLst>
                      <a:rect l="0" t="0" r="r" b="b"/>
                      <a:pathLst>
                        <a:path w="442" h="222">
                          <a:moveTo>
                            <a:pt x="316" y="0"/>
                          </a:moveTo>
                          <a:lnTo>
                            <a:pt x="0" y="108"/>
                          </a:lnTo>
                          <a:lnTo>
                            <a:pt x="24" y="150"/>
                          </a:lnTo>
                          <a:lnTo>
                            <a:pt x="126" y="94"/>
                          </a:lnTo>
                          <a:lnTo>
                            <a:pt x="178" y="106"/>
                          </a:lnTo>
                          <a:lnTo>
                            <a:pt x="178" y="104"/>
                          </a:lnTo>
                          <a:lnTo>
                            <a:pt x="180" y="106"/>
                          </a:lnTo>
                          <a:lnTo>
                            <a:pt x="180" y="106"/>
                          </a:lnTo>
                          <a:lnTo>
                            <a:pt x="242" y="132"/>
                          </a:lnTo>
                          <a:lnTo>
                            <a:pt x="232" y="212"/>
                          </a:lnTo>
                          <a:lnTo>
                            <a:pt x="354" y="222"/>
                          </a:lnTo>
                          <a:lnTo>
                            <a:pt x="436" y="200"/>
                          </a:lnTo>
                          <a:lnTo>
                            <a:pt x="442" y="174"/>
                          </a:lnTo>
                          <a:lnTo>
                            <a:pt x="442" y="134"/>
                          </a:lnTo>
                          <a:lnTo>
                            <a:pt x="374" y="162"/>
                          </a:lnTo>
                          <a:lnTo>
                            <a:pt x="31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1" name="Freeform 2874"/>
                    <p:cNvSpPr>
                      <a:spLocks/>
                    </p:cNvSpPr>
                    <p:nvPr/>
                  </p:nvSpPr>
                  <p:spPr bwMode="auto">
                    <a:xfrm>
                      <a:off x="2626" y="1951"/>
                      <a:ext cx="12" cy="35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56"/>
                        </a:cxn>
                        <a:cxn ang="0">
                          <a:pos x="12" y="356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12" h="356">
                          <a:moveTo>
                            <a:pt x="2" y="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56"/>
                          </a:lnTo>
                          <a:lnTo>
                            <a:pt x="12" y="356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2" name="Freeform 287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3" name="Freeform 2876"/>
                    <p:cNvSpPr>
                      <a:spLocks/>
                    </p:cNvSpPr>
                    <p:nvPr/>
                  </p:nvSpPr>
                  <p:spPr bwMode="auto">
                    <a:xfrm>
                      <a:off x="3210" y="1865"/>
                      <a:ext cx="34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346" y="0"/>
                        </a:cxn>
                        <a:cxn ang="0">
                          <a:pos x="0" y="10"/>
                        </a:cxn>
                        <a:cxn ang="0">
                          <a:pos x="0" y="12"/>
                        </a:cxn>
                        <a:cxn ang="0">
                          <a:pos x="346" y="4"/>
                        </a:cxn>
                        <a:cxn ang="0">
                          <a:pos x="346" y="0"/>
                        </a:cxn>
                      </a:cxnLst>
                      <a:rect l="0" t="0" r="r" b="b"/>
                      <a:pathLst>
                        <a:path w="346" h="12">
                          <a:moveTo>
                            <a:pt x="346" y="0"/>
                          </a:moveTo>
                          <a:lnTo>
                            <a:pt x="0" y="10"/>
                          </a:lnTo>
                          <a:lnTo>
                            <a:pt x="0" y="12"/>
                          </a:lnTo>
                          <a:lnTo>
                            <a:pt x="346" y="4"/>
                          </a:lnTo>
                          <a:lnTo>
                            <a:pt x="34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4" name="Rectangle 28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2" y="301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5" name="Freeform 2878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54" cy="55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2" y="558"/>
                        </a:cxn>
                        <a:cxn ang="0">
                          <a:pos x="54" y="55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4" h="558">
                          <a:moveTo>
                            <a:pt x="0" y="0"/>
                          </a:moveTo>
                          <a:lnTo>
                            <a:pt x="52" y="558"/>
                          </a:lnTo>
                          <a:lnTo>
                            <a:pt x="54" y="55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6" name="Freeform 2879"/>
                    <p:cNvSpPr>
                      <a:spLocks/>
                    </p:cNvSpPr>
                    <p:nvPr/>
                  </p:nvSpPr>
                  <p:spPr bwMode="auto">
                    <a:xfrm>
                      <a:off x="4320" y="2145"/>
                      <a:ext cx="21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156"/>
                        </a:cxn>
                        <a:cxn ang="0">
                          <a:pos x="0" y="248"/>
                        </a:cxn>
                        <a:cxn ang="0">
                          <a:pos x="4" y="248"/>
                        </a:cxn>
                        <a:cxn ang="0">
                          <a:pos x="30" y="156"/>
                        </a:cxn>
                        <a:cxn ang="0">
                          <a:pos x="200" y="32"/>
                        </a:cxn>
                        <a:cxn ang="0">
                          <a:pos x="212" y="0"/>
                        </a:cxn>
                        <a:cxn ang="0">
                          <a:pos x="208" y="2"/>
                        </a:cxn>
                        <a:cxn ang="0">
                          <a:pos x="198" y="32"/>
                        </a:cxn>
                        <a:cxn ang="0">
                          <a:pos x="26" y="156"/>
                        </a:cxn>
                      </a:cxnLst>
                      <a:rect l="0" t="0" r="r" b="b"/>
                      <a:pathLst>
                        <a:path w="212" h="248">
                          <a:moveTo>
                            <a:pt x="26" y="156"/>
                          </a:moveTo>
                          <a:lnTo>
                            <a:pt x="0" y="248"/>
                          </a:lnTo>
                          <a:lnTo>
                            <a:pt x="4" y="248"/>
                          </a:lnTo>
                          <a:lnTo>
                            <a:pt x="30" y="156"/>
                          </a:lnTo>
                          <a:lnTo>
                            <a:pt x="200" y="32"/>
                          </a:lnTo>
                          <a:lnTo>
                            <a:pt x="212" y="0"/>
                          </a:lnTo>
                          <a:lnTo>
                            <a:pt x="208" y="2"/>
                          </a:lnTo>
                          <a:lnTo>
                            <a:pt x="198" y="32"/>
                          </a:lnTo>
                          <a:lnTo>
                            <a:pt x="26" y="1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7" name="Freeform 2880"/>
                    <p:cNvSpPr>
                      <a:spLocks/>
                    </p:cNvSpPr>
                    <p:nvPr/>
                  </p:nvSpPr>
                  <p:spPr bwMode="auto">
                    <a:xfrm>
                      <a:off x="4476" y="2001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8" name="Freeform 2881"/>
                    <p:cNvSpPr>
                      <a:spLocks/>
                    </p:cNvSpPr>
                    <p:nvPr/>
                  </p:nvSpPr>
                  <p:spPr bwMode="auto">
                    <a:xfrm>
                      <a:off x="4360" y="2003"/>
                      <a:ext cx="118" cy="172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98"/>
                        </a:cxn>
                        <a:cxn ang="0">
                          <a:pos x="0" y="172"/>
                        </a:cxn>
                        <a:cxn ang="0">
                          <a:pos x="6" y="170"/>
                        </a:cxn>
                        <a:cxn ang="0">
                          <a:pos x="6" y="170"/>
                        </a:cxn>
                        <a:cxn ang="0">
                          <a:pos x="66" y="98"/>
                        </a:cxn>
                        <a:cxn ang="0">
                          <a:pos x="118" y="2"/>
                        </a:cxn>
                        <a:cxn ang="0">
                          <a:pos x="114" y="0"/>
                        </a:cxn>
                        <a:cxn ang="0">
                          <a:pos x="64" y="98"/>
                        </a:cxn>
                      </a:cxnLst>
                      <a:rect l="0" t="0" r="r" b="b"/>
                      <a:pathLst>
                        <a:path w="118" h="172">
                          <a:moveTo>
                            <a:pt x="64" y="98"/>
                          </a:moveTo>
                          <a:lnTo>
                            <a:pt x="0" y="172"/>
                          </a:lnTo>
                          <a:lnTo>
                            <a:pt x="6" y="170"/>
                          </a:lnTo>
                          <a:lnTo>
                            <a:pt x="6" y="170"/>
                          </a:lnTo>
                          <a:lnTo>
                            <a:pt x="66" y="98"/>
                          </a:lnTo>
                          <a:lnTo>
                            <a:pt x="118" y="2"/>
                          </a:lnTo>
                          <a:lnTo>
                            <a:pt x="114" y="0"/>
                          </a:lnTo>
                          <a:lnTo>
                            <a:pt x="64" y="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9" name="Freeform 2882"/>
                    <p:cNvSpPr>
                      <a:spLocks/>
                    </p:cNvSpPr>
                    <p:nvPr/>
                  </p:nvSpPr>
                  <p:spPr bwMode="auto">
                    <a:xfrm>
                      <a:off x="5072" y="1655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2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0" name="Freeform 2883"/>
                    <p:cNvSpPr>
                      <a:spLocks/>
                    </p:cNvSpPr>
                    <p:nvPr/>
                  </p:nvSpPr>
                  <p:spPr bwMode="auto">
                    <a:xfrm>
                      <a:off x="4976" y="1581"/>
                      <a:ext cx="9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96" y="80"/>
                        </a:cxn>
                        <a:cxn ang="0">
                          <a:pos x="96" y="74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96" h="80">
                          <a:moveTo>
                            <a:pt x="0" y="2"/>
                          </a:moveTo>
                          <a:lnTo>
                            <a:pt x="96" y="80"/>
                          </a:lnTo>
                          <a:lnTo>
                            <a:pt x="96" y="74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1" name="Freeform 2884"/>
                    <p:cNvSpPr>
                      <a:spLocks/>
                    </p:cNvSpPr>
                    <p:nvPr/>
                  </p:nvSpPr>
                  <p:spPr bwMode="auto">
                    <a:xfrm>
                      <a:off x="5104" y="142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2"/>
                          </a:moveTo>
                          <a:lnTo>
                            <a:pt x="2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" name="Freeform 2885"/>
                    <p:cNvSpPr>
                      <a:spLocks/>
                    </p:cNvSpPr>
                    <p:nvPr/>
                  </p:nvSpPr>
                  <p:spPr bwMode="auto">
                    <a:xfrm>
                      <a:off x="5216" y="1347"/>
                      <a:ext cx="6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3" name="Freeform 2886"/>
                    <p:cNvSpPr>
                      <a:spLocks/>
                    </p:cNvSpPr>
                    <p:nvPr/>
                  </p:nvSpPr>
                  <p:spPr bwMode="auto">
                    <a:xfrm>
                      <a:off x="4982" y="1347"/>
                      <a:ext cx="23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222" y="0"/>
                        </a:cxn>
                        <a:cxn ang="0">
                          <a:pos x="136" y="40"/>
                        </a:cxn>
                        <a:cxn ang="0">
                          <a:pos x="124" y="70"/>
                        </a:cxn>
                        <a:cxn ang="0">
                          <a:pos x="0" y="42"/>
                        </a:cxn>
                        <a:cxn ang="0">
                          <a:pos x="0" y="44"/>
                        </a:cxn>
                        <a:cxn ang="0">
                          <a:pos x="124" y="72"/>
                        </a:cxn>
                        <a:cxn ang="0">
                          <a:pos x="122" y="80"/>
                        </a:cxn>
                        <a:cxn ang="0">
                          <a:pos x="124" y="78"/>
                        </a:cxn>
                        <a:cxn ang="0">
                          <a:pos x="138" y="40"/>
                        </a:cxn>
                        <a:cxn ang="0">
                          <a:pos x="222" y="2"/>
                        </a:cxn>
                        <a:cxn ang="0">
                          <a:pos x="234" y="2"/>
                        </a:cxn>
                        <a:cxn ang="0">
                          <a:pos x="236" y="0"/>
                        </a:cxn>
                        <a:cxn ang="0">
                          <a:pos x="222" y="0"/>
                        </a:cxn>
                      </a:cxnLst>
                      <a:rect l="0" t="0" r="r" b="b"/>
                      <a:pathLst>
                        <a:path w="236" h="80">
                          <a:moveTo>
                            <a:pt x="222" y="0"/>
                          </a:moveTo>
                          <a:lnTo>
                            <a:pt x="136" y="40"/>
                          </a:lnTo>
                          <a:lnTo>
                            <a:pt x="124" y="70"/>
                          </a:lnTo>
                          <a:lnTo>
                            <a:pt x="0" y="42"/>
                          </a:lnTo>
                          <a:lnTo>
                            <a:pt x="0" y="44"/>
                          </a:lnTo>
                          <a:lnTo>
                            <a:pt x="124" y="72"/>
                          </a:lnTo>
                          <a:lnTo>
                            <a:pt x="122" y="80"/>
                          </a:lnTo>
                          <a:lnTo>
                            <a:pt x="124" y="78"/>
                          </a:lnTo>
                          <a:lnTo>
                            <a:pt x="138" y="40"/>
                          </a:lnTo>
                          <a:lnTo>
                            <a:pt x="222" y="2"/>
                          </a:lnTo>
                          <a:lnTo>
                            <a:pt x="234" y="2"/>
                          </a:lnTo>
                          <a:lnTo>
                            <a:pt x="236" y="0"/>
                          </a:lnTo>
                          <a:lnTo>
                            <a:pt x="22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4" name="Rectangle 28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2" y="917"/>
                      <a:ext cx="6" cy="6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5" name="Freeform 2888"/>
                    <p:cNvSpPr>
                      <a:spLocks/>
                    </p:cNvSpPr>
                    <p:nvPr/>
                  </p:nvSpPr>
                  <p:spPr bwMode="auto">
                    <a:xfrm>
                      <a:off x="888" y="711"/>
                      <a:ext cx="1590" cy="974"/>
                    </a:xfrm>
                    <a:custGeom>
                      <a:avLst/>
                      <a:gdLst/>
                      <a:ahLst/>
                      <a:cxnLst>
                        <a:cxn ang="0">
                          <a:pos x="1590" y="166"/>
                        </a:cxn>
                        <a:cxn ang="0">
                          <a:pos x="1580" y="616"/>
                        </a:cxn>
                        <a:cxn ang="0">
                          <a:pos x="978" y="650"/>
                        </a:cxn>
                        <a:cxn ang="0">
                          <a:pos x="908" y="626"/>
                        </a:cxn>
                        <a:cxn ang="0">
                          <a:pos x="754" y="534"/>
                        </a:cxn>
                        <a:cxn ang="0">
                          <a:pos x="714" y="476"/>
                        </a:cxn>
                        <a:cxn ang="0">
                          <a:pos x="710" y="326"/>
                        </a:cxn>
                        <a:cxn ang="0">
                          <a:pos x="668" y="24"/>
                        </a:cxn>
                        <a:cxn ang="0">
                          <a:pos x="636" y="166"/>
                        </a:cxn>
                        <a:cxn ang="0">
                          <a:pos x="736" y="346"/>
                        </a:cxn>
                        <a:cxn ang="0">
                          <a:pos x="756" y="472"/>
                        </a:cxn>
                        <a:cxn ang="0">
                          <a:pos x="818" y="642"/>
                        </a:cxn>
                        <a:cxn ang="0">
                          <a:pos x="948" y="618"/>
                        </a:cxn>
                        <a:cxn ang="0">
                          <a:pos x="948" y="964"/>
                        </a:cxn>
                        <a:cxn ang="0">
                          <a:pos x="502" y="598"/>
                        </a:cxn>
                        <a:cxn ang="0">
                          <a:pos x="560" y="436"/>
                        </a:cxn>
                        <a:cxn ang="0">
                          <a:pos x="592" y="2"/>
                        </a:cxn>
                        <a:cxn ang="0">
                          <a:pos x="524" y="342"/>
                        </a:cxn>
                        <a:cxn ang="0">
                          <a:pos x="400" y="334"/>
                        </a:cxn>
                        <a:cxn ang="0">
                          <a:pos x="110" y="318"/>
                        </a:cxn>
                        <a:cxn ang="0">
                          <a:pos x="0" y="206"/>
                        </a:cxn>
                        <a:cxn ang="0">
                          <a:pos x="96" y="238"/>
                        </a:cxn>
                        <a:cxn ang="0">
                          <a:pos x="284" y="356"/>
                        </a:cxn>
                        <a:cxn ang="0">
                          <a:pos x="534" y="378"/>
                        </a:cxn>
                        <a:cxn ang="0">
                          <a:pos x="486" y="572"/>
                        </a:cxn>
                        <a:cxn ang="0">
                          <a:pos x="444" y="862"/>
                        </a:cxn>
                        <a:cxn ang="0">
                          <a:pos x="446" y="866"/>
                        </a:cxn>
                        <a:cxn ang="0">
                          <a:pos x="442" y="870"/>
                        </a:cxn>
                        <a:cxn ang="0">
                          <a:pos x="682" y="914"/>
                        </a:cxn>
                        <a:cxn ang="0">
                          <a:pos x="688" y="920"/>
                        </a:cxn>
                        <a:cxn ang="0">
                          <a:pos x="948" y="970"/>
                        </a:cxn>
                        <a:cxn ang="0">
                          <a:pos x="992" y="584"/>
                        </a:cxn>
                        <a:cxn ang="0">
                          <a:pos x="1584" y="624"/>
                        </a:cxn>
                        <a:cxn ang="0">
                          <a:pos x="1586" y="524"/>
                        </a:cxn>
                        <a:cxn ang="0">
                          <a:pos x="1584" y="520"/>
                        </a:cxn>
                      </a:cxnLst>
                      <a:rect l="0" t="0" r="r" b="b"/>
                      <a:pathLst>
                        <a:path w="1590" h="974">
                          <a:moveTo>
                            <a:pt x="1586" y="520"/>
                          </a:moveTo>
                          <a:lnTo>
                            <a:pt x="1590" y="166"/>
                          </a:lnTo>
                          <a:lnTo>
                            <a:pt x="1584" y="164"/>
                          </a:lnTo>
                          <a:lnTo>
                            <a:pt x="1580" y="616"/>
                          </a:lnTo>
                          <a:lnTo>
                            <a:pt x="986" y="578"/>
                          </a:lnTo>
                          <a:lnTo>
                            <a:pt x="978" y="650"/>
                          </a:lnTo>
                          <a:lnTo>
                            <a:pt x="952" y="614"/>
                          </a:lnTo>
                          <a:lnTo>
                            <a:pt x="908" y="626"/>
                          </a:lnTo>
                          <a:lnTo>
                            <a:pt x="824" y="638"/>
                          </a:lnTo>
                          <a:lnTo>
                            <a:pt x="754" y="534"/>
                          </a:lnTo>
                          <a:lnTo>
                            <a:pt x="762" y="464"/>
                          </a:lnTo>
                          <a:lnTo>
                            <a:pt x="714" y="476"/>
                          </a:lnTo>
                          <a:lnTo>
                            <a:pt x="744" y="346"/>
                          </a:lnTo>
                          <a:lnTo>
                            <a:pt x="710" y="326"/>
                          </a:lnTo>
                          <a:lnTo>
                            <a:pt x="644" y="168"/>
                          </a:lnTo>
                          <a:lnTo>
                            <a:pt x="668" y="24"/>
                          </a:lnTo>
                          <a:lnTo>
                            <a:pt x="662" y="22"/>
                          </a:lnTo>
                          <a:lnTo>
                            <a:pt x="636" y="166"/>
                          </a:lnTo>
                          <a:lnTo>
                            <a:pt x="708" y="332"/>
                          </a:lnTo>
                          <a:lnTo>
                            <a:pt x="736" y="346"/>
                          </a:lnTo>
                          <a:lnTo>
                            <a:pt x="706" y="484"/>
                          </a:lnTo>
                          <a:lnTo>
                            <a:pt x="756" y="472"/>
                          </a:lnTo>
                          <a:lnTo>
                            <a:pt x="746" y="534"/>
                          </a:lnTo>
                          <a:lnTo>
                            <a:pt x="818" y="642"/>
                          </a:lnTo>
                          <a:lnTo>
                            <a:pt x="910" y="632"/>
                          </a:lnTo>
                          <a:lnTo>
                            <a:pt x="948" y="618"/>
                          </a:lnTo>
                          <a:lnTo>
                            <a:pt x="976" y="656"/>
                          </a:lnTo>
                          <a:lnTo>
                            <a:pt x="948" y="964"/>
                          </a:lnTo>
                          <a:lnTo>
                            <a:pt x="452" y="864"/>
                          </a:lnTo>
                          <a:lnTo>
                            <a:pt x="502" y="598"/>
                          </a:lnTo>
                          <a:lnTo>
                            <a:pt x="492" y="572"/>
                          </a:lnTo>
                          <a:lnTo>
                            <a:pt x="560" y="436"/>
                          </a:lnTo>
                          <a:lnTo>
                            <a:pt x="530" y="342"/>
                          </a:lnTo>
                          <a:lnTo>
                            <a:pt x="592" y="2"/>
                          </a:lnTo>
                          <a:lnTo>
                            <a:pt x="584" y="0"/>
                          </a:lnTo>
                          <a:lnTo>
                            <a:pt x="524" y="342"/>
                          </a:lnTo>
                          <a:lnTo>
                            <a:pt x="532" y="368"/>
                          </a:lnTo>
                          <a:lnTo>
                            <a:pt x="400" y="334"/>
                          </a:lnTo>
                          <a:lnTo>
                            <a:pt x="284" y="350"/>
                          </a:lnTo>
                          <a:lnTo>
                            <a:pt x="110" y="318"/>
                          </a:lnTo>
                          <a:lnTo>
                            <a:pt x="100" y="234"/>
                          </a:lnTo>
                          <a:lnTo>
                            <a:pt x="0" y="206"/>
                          </a:lnTo>
                          <a:lnTo>
                            <a:pt x="0" y="212"/>
                          </a:lnTo>
                          <a:lnTo>
                            <a:pt x="96" y="238"/>
                          </a:lnTo>
                          <a:lnTo>
                            <a:pt x="104" y="324"/>
                          </a:lnTo>
                          <a:lnTo>
                            <a:pt x="284" y="356"/>
                          </a:lnTo>
                          <a:lnTo>
                            <a:pt x="400" y="340"/>
                          </a:lnTo>
                          <a:lnTo>
                            <a:pt x="534" y="378"/>
                          </a:lnTo>
                          <a:lnTo>
                            <a:pt x="554" y="436"/>
                          </a:lnTo>
                          <a:lnTo>
                            <a:pt x="486" y="572"/>
                          </a:lnTo>
                          <a:lnTo>
                            <a:pt x="494" y="598"/>
                          </a:lnTo>
                          <a:lnTo>
                            <a:pt x="444" y="862"/>
                          </a:lnTo>
                          <a:lnTo>
                            <a:pt x="446" y="862"/>
                          </a:lnTo>
                          <a:lnTo>
                            <a:pt x="446" y="866"/>
                          </a:lnTo>
                          <a:lnTo>
                            <a:pt x="442" y="866"/>
                          </a:lnTo>
                          <a:lnTo>
                            <a:pt x="442" y="870"/>
                          </a:lnTo>
                          <a:lnTo>
                            <a:pt x="680" y="918"/>
                          </a:lnTo>
                          <a:lnTo>
                            <a:pt x="682" y="914"/>
                          </a:lnTo>
                          <a:lnTo>
                            <a:pt x="688" y="914"/>
                          </a:lnTo>
                          <a:lnTo>
                            <a:pt x="688" y="920"/>
                          </a:lnTo>
                          <a:lnTo>
                            <a:pt x="948" y="974"/>
                          </a:lnTo>
                          <a:lnTo>
                            <a:pt x="948" y="970"/>
                          </a:lnTo>
                          <a:lnTo>
                            <a:pt x="954" y="972"/>
                          </a:lnTo>
                          <a:lnTo>
                            <a:pt x="992" y="584"/>
                          </a:lnTo>
                          <a:lnTo>
                            <a:pt x="1584" y="624"/>
                          </a:lnTo>
                          <a:lnTo>
                            <a:pt x="1584" y="624"/>
                          </a:lnTo>
                          <a:lnTo>
                            <a:pt x="1586" y="624"/>
                          </a:lnTo>
                          <a:lnTo>
                            <a:pt x="1586" y="524"/>
                          </a:lnTo>
                          <a:lnTo>
                            <a:pt x="1584" y="524"/>
                          </a:lnTo>
                          <a:lnTo>
                            <a:pt x="1584" y="520"/>
                          </a:lnTo>
                          <a:lnTo>
                            <a:pt x="1586" y="5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6" name="Rectangle 28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6" y="1433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7" name="Freeform 2890"/>
                    <p:cNvSpPr>
                      <a:spLocks/>
                    </p:cNvSpPr>
                    <p:nvPr/>
                  </p:nvSpPr>
                  <p:spPr bwMode="auto">
                    <a:xfrm>
                      <a:off x="1370" y="2791"/>
                      <a:ext cx="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">
                          <a:moveTo>
                            <a:pt x="2" y="0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8" name="Freeform 2891"/>
                    <p:cNvSpPr>
                      <a:spLocks/>
                    </p:cNvSpPr>
                    <p:nvPr/>
                  </p:nvSpPr>
                  <p:spPr bwMode="auto">
                    <a:xfrm>
                      <a:off x="1496" y="1629"/>
                      <a:ext cx="80" cy="59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0"/>
                        </a:cxn>
                        <a:cxn ang="0">
                          <a:pos x="0" y="590"/>
                        </a:cxn>
                        <a:cxn ang="0">
                          <a:pos x="4" y="590"/>
                        </a:cxn>
                        <a:cxn ang="0">
                          <a:pos x="80" y="2"/>
                        </a:cxn>
                        <a:cxn ang="0">
                          <a:pos x="72" y="0"/>
                        </a:cxn>
                      </a:cxnLst>
                      <a:rect l="0" t="0" r="r" b="b"/>
                      <a:pathLst>
                        <a:path w="80" h="590">
                          <a:moveTo>
                            <a:pt x="72" y="0"/>
                          </a:moveTo>
                          <a:lnTo>
                            <a:pt x="0" y="590"/>
                          </a:lnTo>
                          <a:lnTo>
                            <a:pt x="4" y="590"/>
                          </a:lnTo>
                          <a:lnTo>
                            <a:pt x="80" y="2"/>
                          </a:lnTo>
                          <a:lnTo>
                            <a:pt x="7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9" name="Freeform 2892"/>
                    <p:cNvSpPr>
                      <a:spLocks/>
                    </p:cNvSpPr>
                    <p:nvPr/>
                  </p:nvSpPr>
                  <p:spPr bwMode="auto">
                    <a:xfrm>
                      <a:off x="766" y="1433"/>
                      <a:ext cx="734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18" y="1262"/>
                        </a:cxn>
                        <a:cxn ang="0">
                          <a:pos x="668" y="1154"/>
                        </a:cxn>
                        <a:cxn ang="0">
                          <a:pos x="680" y="1140"/>
                        </a:cxn>
                        <a:cxn ang="0">
                          <a:pos x="648" y="1044"/>
                        </a:cxn>
                        <a:cxn ang="0">
                          <a:pos x="678" y="896"/>
                        </a:cxn>
                        <a:cxn ang="0">
                          <a:pos x="718" y="910"/>
                        </a:cxn>
                        <a:cxn ang="0">
                          <a:pos x="734" y="790"/>
                        </a:cxn>
                        <a:cxn ang="0">
                          <a:pos x="730" y="788"/>
                        </a:cxn>
                        <a:cxn ang="0">
                          <a:pos x="730" y="786"/>
                        </a:cxn>
                        <a:cxn ang="0">
                          <a:pos x="716" y="904"/>
                        </a:cxn>
                        <a:cxn ang="0">
                          <a:pos x="676" y="892"/>
                        </a:cxn>
                        <a:cxn ang="0">
                          <a:pos x="646" y="1040"/>
                        </a:cxn>
                        <a:cxn ang="0">
                          <a:pos x="262" y="482"/>
                        </a:cxn>
                        <a:cxn ang="0">
                          <a:pos x="272" y="454"/>
                        </a:cxn>
                        <a:cxn ang="0">
                          <a:pos x="262" y="426"/>
                        </a:cxn>
                        <a:cxn ang="0">
                          <a:pos x="338" y="98"/>
                        </a:cxn>
                        <a:cxn ang="0">
                          <a:pos x="564" y="144"/>
                        </a:cxn>
                        <a:cxn ang="0">
                          <a:pos x="566" y="140"/>
                        </a:cxn>
                        <a:cxn ang="0">
                          <a:pos x="338" y="9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8"/>
                        </a:cxn>
                        <a:cxn ang="0">
                          <a:pos x="334" y="98"/>
                        </a:cxn>
                        <a:cxn ang="0">
                          <a:pos x="256" y="426"/>
                        </a:cxn>
                        <a:cxn ang="0">
                          <a:pos x="266" y="454"/>
                        </a:cxn>
                        <a:cxn ang="0">
                          <a:pos x="256" y="482"/>
                        </a:cxn>
                        <a:cxn ang="0">
                          <a:pos x="644" y="1044"/>
                        </a:cxn>
                        <a:cxn ang="0">
                          <a:pos x="674" y="1140"/>
                        </a:cxn>
                        <a:cxn ang="0">
                          <a:pos x="664" y="1150"/>
                        </a:cxn>
                        <a:cxn ang="0">
                          <a:pos x="614" y="1260"/>
                        </a:cxn>
                        <a:cxn ang="0">
                          <a:pos x="626" y="1314"/>
                        </a:cxn>
                        <a:cxn ang="0">
                          <a:pos x="600" y="1354"/>
                        </a:cxn>
                        <a:cxn ang="0">
                          <a:pos x="604" y="1358"/>
                        </a:cxn>
                        <a:cxn ang="0">
                          <a:pos x="606" y="1358"/>
                        </a:cxn>
                        <a:cxn ang="0">
                          <a:pos x="630" y="1316"/>
                        </a:cxn>
                        <a:cxn ang="0">
                          <a:pos x="618" y="1262"/>
                        </a:cxn>
                      </a:cxnLst>
                      <a:rect l="0" t="0" r="r" b="b"/>
                      <a:pathLst>
                        <a:path w="734" h="1358">
                          <a:moveTo>
                            <a:pt x="618" y="1262"/>
                          </a:moveTo>
                          <a:lnTo>
                            <a:pt x="668" y="1154"/>
                          </a:lnTo>
                          <a:lnTo>
                            <a:pt x="680" y="1140"/>
                          </a:lnTo>
                          <a:lnTo>
                            <a:pt x="648" y="1044"/>
                          </a:lnTo>
                          <a:lnTo>
                            <a:pt x="678" y="896"/>
                          </a:lnTo>
                          <a:lnTo>
                            <a:pt x="718" y="910"/>
                          </a:lnTo>
                          <a:lnTo>
                            <a:pt x="734" y="790"/>
                          </a:lnTo>
                          <a:lnTo>
                            <a:pt x="730" y="788"/>
                          </a:lnTo>
                          <a:lnTo>
                            <a:pt x="730" y="786"/>
                          </a:lnTo>
                          <a:lnTo>
                            <a:pt x="716" y="904"/>
                          </a:lnTo>
                          <a:lnTo>
                            <a:pt x="676" y="892"/>
                          </a:lnTo>
                          <a:lnTo>
                            <a:pt x="646" y="1040"/>
                          </a:lnTo>
                          <a:lnTo>
                            <a:pt x="262" y="482"/>
                          </a:lnTo>
                          <a:lnTo>
                            <a:pt x="272" y="454"/>
                          </a:lnTo>
                          <a:lnTo>
                            <a:pt x="262" y="426"/>
                          </a:lnTo>
                          <a:lnTo>
                            <a:pt x="338" y="98"/>
                          </a:lnTo>
                          <a:lnTo>
                            <a:pt x="564" y="144"/>
                          </a:lnTo>
                          <a:lnTo>
                            <a:pt x="566" y="140"/>
                          </a:lnTo>
                          <a:lnTo>
                            <a:pt x="338" y="9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8"/>
                          </a:lnTo>
                          <a:lnTo>
                            <a:pt x="334" y="98"/>
                          </a:lnTo>
                          <a:lnTo>
                            <a:pt x="256" y="426"/>
                          </a:lnTo>
                          <a:lnTo>
                            <a:pt x="266" y="454"/>
                          </a:lnTo>
                          <a:lnTo>
                            <a:pt x="256" y="482"/>
                          </a:lnTo>
                          <a:lnTo>
                            <a:pt x="644" y="1044"/>
                          </a:lnTo>
                          <a:lnTo>
                            <a:pt x="674" y="1140"/>
                          </a:lnTo>
                          <a:lnTo>
                            <a:pt x="664" y="1150"/>
                          </a:lnTo>
                          <a:lnTo>
                            <a:pt x="614" y="1260"/>
                          </a:lnTo>
                          <a:lnTo>
                            <a:pt x="626" y="1314"/>
                          </a:lnTo>
                          <a:lnTo>
                            <a:pt x="600" y="1354"/>
                          </a:lnTo>
                          <a:lnTo>
                            <a:pt x="604" y="1358"/>
                          </a:lnTo>
                          <a:lnTo>
                            <a:pt x="606" y="1358"/>
                          </a:lnTo>
                          <a:lnTo>
                            <a:pt x="630" y="1316"/>
                          </a:lnTo>
                          <a:lnTo>
                            <a:pt x="618" y="12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0" name="Freeform 2893"/>
                    <p:cNvSpPr>
                      <a:spLocks/>
                    </p:cNvSpPr>
                    <p:nvPr/>
                  </p:nvSpPr>
                  <p:spPr bwMode="auto">
                    <a:xfrm>
                      <a:off x="1330" y="1573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1" name="Freeform 2894"/>
                    <p:cNvSpPr>
                      <a:spLocks/>
                    </p:cNvSpPr>
                    <p:nvPr/>
                  </p:nvSpPr>
                  <p:spPr bwMode="auto">
                    <a:xfrm>
                      <a:off x="1568" y="1625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8" y="6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8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8" y="6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2" name="Freeform 2895"/>
                    <p:cNvSpPr>
                      <a:spLocks/>
                    </p:cNvSpPr>
                    <p:nvPr/>
                  </p:nvSpPr>
                  <p:spPr bwMode="auto">
                    <a:xfrm>
                      <a:off x="3476" y="3155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>
                          <a:moveTo>
                            <a:pt x="4" y="0"/>
                          </a:move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3" name="Freeform 2896"/>
                    <p:cNvSpPr>
                      <a:spLocks/>
                    </p:cNvSpPr>
                    <p:nvPr/>
                  </p:nvSpPr>
                  <p:spPr bwMode="auto">
                    <a:xfrm>
                      <a:off x="2174" y="2981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4" name="Freeform 2897"/>
                    <p:cNvSpPr>
                      <a:spLocks/>
                    </p:cNvSpPr>
                    <p:nvPr/>
                  </p:nvSpPr>
                  <p:spPr bwMode="auto">
                    <a:xfrm>
                      <a:off x="1910" y="3007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5" name="Freeform 2898"/>
                    <p:cNvSpPr>
                      <a:spLocks/>
                    </p:cNvSpPr>
                    <p:nvPr/>
                  </p:nvSpPr>
                  <p:spPr bwMode="auto">
                    <a:xfrm>
                      <a:off x="3410" y="2759"/>
                      <a:ext cx="92" cy="396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254"/>
                        </a:cxn>
                        <a:cxn ang="0">
                          <a:pos x="24" y="13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18" y="136"/>
                        </a:cxn>
                        <a:cxn ang="0">
                          <a:pos x="88" y="254"/>
                        </a:cxn>
                        <a:cxn ang="0">
                          <a:pos x="78" y="350"/>
                        </a:cxn>
                        <a:cxn ang="0">
                          <a:pos x="64" y="394"/>
                        </a:cxn>
                        <a:cxn ang="0">
                          <a:pos x="66" y="396"/>
                        </a:cxn>
                        <a:cxn ang="0">
                          <a:pos x="70" y="396"/>
                        </a:cxn>
                        <a:cxn ang="0">
                          <a:pos x="84" y="352"/>
                        </a:cxn>
                        <a:cxn ang="0">
                          <a:pos x="92" y="254"/>
                        </a:cxn>
                      </a:cxnLst>
                      <a:rect l="0" t="0" r="r" b="b"/>
                      <a:pathLst>
                        <a:path w="92" h="396">
                          <a:moveTo>
                            <a:pt x="92" y="254"/>
                          </a:moveTo>
                          <a:lnTo>
                            <a:pt x="24" y="13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18" y="136"/>
                          </a:lnTo>
                          <a:lnTo>
                            <a:pt x="88" y="254"/>
                          </a:lnTo>
                          <a:lnTo>
                            <a:pt x="78" y="350"/>
                          </a:lnTo>
                          <a:lnTo>
                            <a:pt x="64" y="394"/>
                          </a:lnTo>
                          <a:lnTo>
                            <a:pt x="66" y="396"/>
                          </a:lnTo>
                          <a:lnTo>
                            <a:pt x="70" y="396"/>
                          </a:lnTo>
                          <a:lnTo>
                            <a:pt x="84" y="352"/>
                          </a:lnTo>
                          <a:lnTo>
                            <a:pt x="92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6" name="Rectangle 28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6" y="221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7" name="Freeform 2900"/>
                    <p:cNvSpPr>
                      <a:spLocks/>
                    </p:cNvSpPr>
                    <p:nvPr/>
                  </p:nvSpPr>
                  <p:spPr bwMode="auto">
                    <a:xfrm>
                      <a:off x="1500" y="1335"/>
                      <a:ext cx="1918" cy="1672"/>
                    </a:xfrm>
                    <a:custGeom>
                      <a:avLst/>
                      <a:gdLst/>
                      <a:ahLst/>
                      <a:cxnLst>
                        <a:cxn ang="0">
                          <a:pos x="1038" y="1058"/>
                        </a:cxn>
                        <a:cxn ang="0">
                          <a:pos x="1320" y="1284"/>
                        </a:cxn>
                        <a:cxn ang="0">
                          <a:pos x="1796" y="1340"/>
                        </a:cxn>
                        <a:cxn ang="0">
                          <a:pos x="1910" y="1424"/>
                        </a:cxn>
                        <a:cxn ang="0">
                          <a:pos x="1918" y="1420"/>
                        </a:cxn>
                        <a:cxn ang="0">
                          <a:pos x="1874" y="1366"/>
                        </a:cxn>
                        <a:cxn ang="0">
                          <a:pos x="1864" y="1366"/>
                        </a:cxn>
                        <a:cxn ang="0">
                          <a:pos x="1798" y="1334"/>
                        </a:cxn>
                        <a:cxn ang="0">
                          <a:pos x="1326" y="1280"/>
                        </a:cxn>
                        <a:cxn ang="0">
                          <a:pos x="1058" y="1050"/>
                        </a:cxn>
                        <a:cxn ang="0">
                          <a:pos x="1830" y="954"/>
                        </a:cxn>
                        <a:cxn ang="0">
                          <a:pos x="1138" y="972"/>
                        </a:cxn>
                        <a:cxn ang="0">
                          <a:pos x="1134" y="974"/>
                        </a:cxn>
                        <a:cxn ang="0">
                          <a:pos x="1052" y="974"/>
                        </a:cxn>
                        <a:cxn ang="0">
                          <a:pos x="508" y="498"/>
                        </a:cxn>
                        <a:cxn ang="0">
                          <a:pos x="1128" y="616"/>
                        </a:cxn>
                        <a:cxn ang="0">
                          <a:pos x="1128" y="618"/>
                        </a:cxn>
                        <a:cxn ang="0">
                          <a:pos x="1734" y="610"/>
                        </a:cxn>
                        <a:cxn ang="0">
                          <a:pos x="1726" y="604"/>
                        </a:cxn>
                        <a:cxn ang="0">
                          <a:pos x="1710" y="542"/>
                        </a:cxn>
                        <a:cxn ang="0">
                          <a:pos x="1726" y="604"/>
                        </a:cxn>
                        <a:cxn ang="0">
                          <a:pos x="1126" y="518"/>
                        </a:cxn>
                        <a:cxn ang="0">
                          <a:pos x="972" y="252"/>
                        </a:cxn>
                        <a:cxn ang="0">
                          <a:pos x="972" y="248"/>
                        </a:cxn>
                        <a:cxn ang="0">
                          <a:pos x="976" y="0"/>
                        </a:cxn>
                        <a:cxn ang="0">
                          <a:pos x="974" y="0"/>
                        </a:cxn>
                        <a:cxn ang="0">
                          <a:pos x="966" y="510"/>
                        </a:cxn>
                        <a:cxn ang="0">
                          <a:pos x="316" y="468"/>
                        </a:cxn>
                        <a:cxn ang="0">
                          <a:pos x="342" y="348"/>
                        </a:cxn>
                        <a:cxn ang="0">
                          <a:pos x="336" y="350"/>
                        </a:cxn>
                        <a:cxn ang="0">
                          <a:pos x="500" y="498"/>
                        </a:cxn>
                        <a:cxn ang="0">
                          <a:pos x="0" y="884"/>
                        </a:cxn>
                        <a:cxn ang="0">
                          <a:pos x="452" y="968"/>
                        </a:cxn>
                        <a:cxn ang="0">
                          <a:pos x="418" y="1672"/>
                        </a:cxn>
                        <a:cxn ang="0">
                          <a:pos x="1050" y="982"/>
                        </a:cxn>
                        <a:cxn ang="0">
                          <a:pos x="1030" y="1050"/>
                        </a:cxn>
                        <a:cxn ang="0">
                          <a:pos x="672" y="1602"/>
                        </a:cxn>
                        <a:cxn ang="0">
                          <a:pos x="674" y="1646"/>
                        </a:cxn>
                        <a:cxn ang="0">
                          <a:pos x="676" y="1610"/>
                        </a:cxn>
                      </a:cxnLst>
                      <a:rect l="0" t="0" r="r" b="b"/>
                      <a:pathLst>
                        <a:path w="1918" h="1672">
                          <a:moveTo>
                            <a:pt x="1046" y="1620"/>
                          </a:moveTo>
                          <a:lnTo>
                            <a:pt x="1038" y="1058"/>
                          </a:lnTo>
                          <a:lnTo>
                            <a:pt x="1308" y="1048"/>
                          </a:lnTo>
                          <a:lnTo>
                            <a:pt x="1320" y="1284"/>
                          </a:lnTo>
                          <a:lnTo>
                            <a:pt x="1528" y="1352"/>
                          </a:lnTo>
                          <a:lnTo>
                            <a:pt x="1796" y="1340"/>
                          </a:lnTo>
                          <a:lnTo>
                            <a:pt x="1906" y="1386"/>
                          </a:lnTo>
                          <a:lnTo>
                            <a:pt x="1910" y="1424"/>
                          </a:lnTo>
                          <a:lnTo>
                            <a:pt x="1910" y="1420"/>
                          </a:lnTo>
                          <a:lnTo>
                            <a:pt x="1918" y="1420"/>
                          </a:lnTo>
                          <a:lnTo>
                            <a:pt x="1914" y="1382"/>
                          </a:lnTo>
                          <a:lnTo>
                            <a:pt x="1874" y="1366"/>
                          </a:lnTo>
                          <a:lnTo>
                            <a:pt x="1874" y="1370"/>
                          </a:lnTo>
                          <a:lnTo>
                            <a:pt x="1864" y="1366"/>
                          </a:lnTo>
                          <a:lnTo>
                            <a:pt x="1864" y="1362"/>
                          </a:lnTo>
                          <a:lnTo>
                            <a:pt x="1798" y="1334"/>
                          </a:lnTo>
                          <a:lnTo>
                            <a:pt x="1528" y="1348"/>
                          </a:lnTo>
                          <a:lnTo>
                            <a:pt x="1326" y="1280"/>
                          </a:lnTo>
                          <a:lnTo>
                            <a:pt x="1312" y="1042"/>
                          </a:lnTo>
                          <a:lnTo>
                            <a:pt x="1058" y="1050"/>
                          </a:lnTo>
                          <a:lnTo>
                            <a:pt x="1056" y="982"/>
                          </a:lnTo>
                          <a:lnTo>
                            <a:pt x="1830" y="954"/>
                          </a:lnTo>
                          <a:lnTo>
                            <a:pt x="1828" y="948"/>
                          </a:lnTo>
                          <a:lnTo>
                            <a:pt x="1138" y="972"/>
                          </a:lnTo>
                          <a:lnTo>
                            <a:pt x="1138" y="974"/>
                          </a:lnTo>
                          <a:lnTo>
                            <a:pt x="1134" y="974"/>
                          </a:lnTo>
                          <a:lnTo>
                            <a:pt x="1134" y="972"/>
                          </a:lnTo>
                          <a:lnTo>
                            <a:pt x="1052" y="974"/>
                          </a:lnTo>
                          <a:lnTo>
                            <a:pt x="458" y="964"/>
                          </a:lnTo>
                          <a:lnTo>
                            <a:pt x="508" y="498"/>
                          </a:lnTo>
                          <a:lnTo>
                            <a:pt x="1120" y="524"/>
                          </a:lnTo>
                          <a:lnTo>
                            <a:pt x="1128" y="616"/>
                          </a:lnTo>
                          <a:lnTo>
                            <a:pt x="1128" y="616"/>
                          </a:lnTo>
                          <a:lnTo>
                            <a:pt x="1128" y="618"/>
                          </a:lnTo>
                          <a:lnTo>
                            <a:pt x="1736" y="610"/>
                          </a:lnTo>
                          <a:lnTo>
                            <a:pt x="1734" y="610"/>
                          </a:lnTo>
                          <a:lnTo>
                            <a:pt x="1726" y="610"/>
                          </a:lnTo>
                          <a:lnTo>
                            <a:pt x="1726" y="604"/>
                          </a:lnTo>
                          <a:lnTo>
                            <a:pt x="1732" y="604"/>
                          </a:lnTo>
                          <a:lnTo>
                            <a:pt x="1710" y="542"/>
                          </a:lnTo>
                          <a:lnTo>
                            <a:pt x="1704" y="542"/>
                          </a:lnTo>
                          <a:lnTo>
                            <a:pt x="1726" y="604"/>
                          </a:lnTo>
                          <a:lnTo>
                            <a:pt x="1132" y="612"/>
                          </a:lnTo>
                          <a:lnTo>
                            <a:pt x="1126" y="518"/>
                          </a:lnTo>
                          <a:lnTo>
                            <a:pt x="968" y="514"/>
                          </a:lnTo>
                          <a:lnTo>
                            <a:pt x="972" y="252"/>
                          </a:lnTo>
                          <a:lnTo>
                            <a:pt x="972" y="252"/>
                          </a:lnTo>
                          <a:lnTo>
                            <a:pt x="972" y="248"/>
                          </a:lnTo>
                          <a:lnTo>
                            <a:pt x="972" y="248"/>
                          </a:lnTo>
                          <a:lnTo>
                            <a:pt x="976" y="0"/>
                          </a:lnTo>
                          <a:lnTo>
                            <a:pt x="974" y="0"/>
                          </a:lnTo>
                          <a:lnTo>
                            <a:pt x="974" y="0"/>
                          </a:lnTo>
                          <a:lnTo>
                            <a:pt x="972" y="0"/>
                          </a:lnTo>
                          <a:lnTo>
                            <a:pt x="966" y="510"/>
                          </a:lnTo>
                          <a:lnTo>
                            <a:pt x="508" y="496"/>
                          </a:lnTo>
                          <a:lnTo>
                            <a:pt x="316" y="468"/>
                          </a:lnTo>
                          <a:lnTo>
                            <a:pt x="344" y="348"/>
                          </a:lnTo>
                          <a:lnTo>
                            <a:pt x="342" y="348"/>
                          </a:lnTo>
                          <a:lnTo>
                            <a:pt x="342" y="352"/>
                          </a:lnTo>
                          <a:lnTo>
                            <a:pt x="336" y="350"/>
                          </a:lnTo>
                          <a:lnTo>
                            <a:pt x="312" y="472"/>
                          </a:lnTo>
                          <a:lnTo>
                            <a:pt x="500" y="498"/>
                          </a:lnTo>
                          <a:lnTo>
                            <a:pt x="452" y="964"/>
                          </a:lnTo>
                          <a:lnTo>
                            <a:pt x="0" y="884"/>
                          </a:lnTo>
                          <a:lnTo>
                            <a:pt x="0" y="888"/>
                          </a:lnTo>
                          <a:lnTo>
                            <a:pt x="452" y="968"/>
                          </a:lnTo>
                          <a:lnTo>
                            <a:pt x="410" y="1672"/>
                          </a:lnTo>
                          <a:lnTo>
                            <a:pt x="418" y="1672"/>
                          </a:lnTo>
                          <a:lnTo>
                            <a:pt x="458" y="968"/>
                          </a:lnTo>
                          <a:lnTo>
                            <a:pt x="1050" y="982"/>
                          </a:lnTo>
                          <a:lnTo>
                            <a:pt x="1050" y="1050"/>
                          </a:lnTo>
                          <a:lnTo>
                            <a:pt x="1030" y="1050"/>
                          </a:lnTo>
                          <a:lnTo>
                            <a:pt x="1038" y="1610"/>
                          </a:lnTo>
                          <a:lnTo>
                            <a:pt x="672" y="1602"/>
                          </a:lnTo>
                          <a:lnTo>
                            <a:pt x="670" y="1642"/>
                          </a:lnTo>
                          <a:lnTo>
                            <a:pt x="674" y="1646"/>
                          </a:lnTo>
                          <a:lnTo>
                            <a:pt x="676" y="1648"/>
                          </a:lnTo>
                          <a:lnTo>
                            <a:pt x="676" y="1610"/>
                          </a:lnTo>
                          <a:lnTo>
                            <a:pt x="1046" y="16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8" name="Freeform 2901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06" cy="39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36"/>
                        </a:cxn>
                        <a:cxn ang="0">
                          <a:pos x="8" y="0"/>
                        </a:cxn>
                        <a:cxn ang="0">
                          <a:pos x="0" y="2"/>
                        </a:cxn>
                        <a:cxn ang="0">
                          <a:pos x="4" y="140"/>
                        </a:cxn>
                        <a:cxn ang="0">
                          <a:pos x="98" y="394"/>
                        </a:cxn>
                        <a:cxn ang="0">
                          <a:pos x="106" y="394"/>
                        </a:cxn>
                        <a:cxn ang="0">
                          <a:pos x="12" y="136"/>
                        </a:cxn>
                      </a:cxnLst>
                      <a:rect l="0" t="0" r="r" b="b"/>
                      <a:pathLst>
                        <a:path w="106" h="394">
                          <a:moveTo>
                            <a:pt x="12" y="136"/>
                          </a:moveTo>
                          <a:lnTo>
                            <a:pt x="8" y="0"/>
                          </a:lnTo>
                          <a:lnTo>
                            <a:pt x="0" y="2"/>
                          </a:lnTo>
                          <a:lnTo>
                            <a:pt x="4" y="140"/>
                          </a:lnTo>
                          <a:lnTo>
                            <a:pt x="98" y="394"/>
                          </a:lnTo>
                          <a:lnTo>
                            <a:pt x="106" y="394"/>
                          </a:lnTo>
                          <a:lnTo>
                            <a:pt x="12" y="13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9" name="Freeform 2902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98" cy="634"/>
                    </a:xfrm>
                    <a:custGeom>
                      <a:avLst/>
                      <a:gdLst/>
                      <a:ahLst/>
                      <a:cxnLst>
                        <a:cxn ang="0">
                          <a:pos x="98" y="626"/>
                        </a:cxn>
                        <a:cxn ang="0">
                          <a:pos x="92" y="448"/>
                        </a:cxn>
                        <a:cxn ang="0">
                          <a:pos x="62" y="410"/>
                        </a:cxn>
                        <a:cxn ang="0">
                          <a:pos x="80" y="378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  <a:cxn ang="0">
                          <a:pos x="54" y="410"/>
                        </a:cxn>
                        <a:cxn ang="0">
                          <a:pos x="84" y="448"/>
                        </a:cxn>
                        <a:cxn ang="0">
                          <a:pos x="90" y="634"/>
                        </a:cxn>
                        <a:cxn ang="0">
                          <a:pos x="90" y="626"/>
                        </a:cxn>
                        <a:cxn ang="0">
                          <a:pos x="98" y="626"/>
                        </a:cxn>
                      </a:cxnLst>
                      <a:rect l="0" t="0" r="r" b="b"/>
                      <a:pathLst>
                        <a:path w="98" h="634">
                          <a:moveTo>
                            <a:pt x="98" y="626"/>
                          </a:moveTo>
                          <a:lnTo>
                            <a:pt x="92" y="448"/>
                          </a:lnTo>
                          <a:lnTo>
                            <a:pt x="62" y="410"/>
                          </a:lnTo>
                          <a:lnTo>
                            <a:pt x="80" y="378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lnTo>
                            <a:pt x="54" y="410"/>
                          </a:lnTo>
                          <a:lnTo>
                            <a:pt x="84" y="448"/>
                          </a:lnTo>
                          <a:lnTo>
                            <a:pt x="90" y="634"/>
                          </a:lnTo>
                          <a:lnTo>
                            <a:pt x="90" y="626"/>
                          </a:lnTo>
                          <a:lnTo>
                            <a:pt x="98" y="6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0" name="Rectangle 29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28" y="1951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1" name="Rectangle 29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34" y="2307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2" name="Freeform 290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3" name="Freeform 2906"/>
                    <p:cNvSpPr>
                      <a:spLocks/>
                    </p:cNvSpPr>
                    <p:nvPr/>
                  </p:nvSpPr>
                  <p:spPr bwMode="auto">
                    <a:xfrm>
                      <a:off x="1836" y="1681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4"/>
                          </a:moveTo>
                          <a:lnTo>
                            <a:pt x="6" y="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4" name="Rectangle 29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335"/>
                      <a:ext cx="2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5" name="Freeform 2908"/>
                    <p:cNvSpPr>
                      <a:spLocks/>
                    </p:cNvSpPr>
                    <p:nvPr/>
                  </p:nvSpPr>
                  <p:spPr bwMode="auto">
                    <a:xfrm>
                      <a:off x="1496" y="2219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6" name="Freeform 2909"/>
                    <p:cNvSpPr>
                      <a:spLocks/>
                    </p:cNvSpPr>
                    <p:nvPr/>
                  </p:nvSpPr>
                  <p:spPr bwMode="auto">
                    <a:xfrm>
                      <a:off x="2472" y="1581"/>
                      <a:ext cx="644" cy="62"/>
                    </a:xfrm>
                    <a:custGeom>
                      <a:avLst/>
                      <a:gdLst/>
                      <a:ahLst/>
                      <a:cxnLst>
                        <a:cxn ang="0">
                          <a:pos x="644" y="62"/>
                        </a:cxn>
                        <a:cxn ang="0">
                          <a:pos x="642" y="54"/>
                        </a:cxn>
                        <a:cxn ang="0">
                          <a:pos x="474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474" y="4"/>
                        </a:cxn>
                        <a:cxn ang="0">
                          <a:pos x="644" y="62"/>
                        </a:cxn>
                      </a:cxnLst>
                      <a:rect l="0" t="0" r="r" b="b"/>
                      <a:pathLst>
                        <a:path w="644" h="62">
                          <a:moveTo>
                            <a:pt x="644" y="62"/>
                          </a:moveTo>
                          <a:lnTo>
                            <a:pt x="642" y="54"/>
                          </a:lnTo>
                          <a:lnTo>
                            <a:pt x="474" y="0"/>
                          </a:ln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474" y="4"/>
                          </a:lnTo>
                          <a:lnTo>
                            <a:pt x="644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7" name="Rectangle 29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583"/>
                      <a:ext cx="1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8" name="Freeform 2911"/>
                    <p:cNvSpPr>
                      <a:spLocks/>
                    </p:cNvSpPr>
                    <p:nvPr/>
                  </p:nvSpPr>
                  <p:spPr bwMode="auto">
                    <a:xfrm>
                      <a:off x="3896" y="162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4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4"/>
                          </a:moveTo>
                          <a:lnTo>
                            <a:pt x="4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9" name="Freeform 2912"/>
                    <p:cNvSpPr>
                      <a:spLocks/>
                    </p:cNvSpPr>
                    <p:nvPr/>
                  </p:nvSpPr>
                  <p:spPr bwMode="auto">
                    <a:xfrm>
                      <a:off x="3440" y="10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0" name="Freeform 2913"/>
                    <p:cNvSpPr>
                      <a:spLocks/>
                    </p:cNvSpPr>
                    <p:nvPr/>
                  </p:nvSpPr>
                  <p:spPr bwMode="auto">
                    <a:xfrm>
                      <a:off x="3362" y="1049"/>
                      <a:ext cx="576" cy="1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30"/>
                        </a:cxn>
                        <a:cxn ang="0">
                          <a:pos x="30" y="268"/>
                        </a:cxn>
                        <a:cxn ang="0">
                          <a:pos x="168" y="352"/>
                        </a:cxn>
                        <a:cxn ang="0">
                          <a:pos x="178" y="410"/>
                        </a:cxn>
                        <a:cxn ang="0">
                          <a:pos x="194" y="484"/>
                        </a:cxn>
                        <a:cxn ang="0">
                          <a:pos x="266" y="554"/>
                        </a:cxn>
                        <a:cxn ang="0">
                          <a:pos x="274" y="610"/>
                        </a:cxn>
                        <a:cxn ang="0">
                          <a:pos x="214" y="676"/>
                        </a:cxn>
                        <a:cxn ang="0">
                          <a:pos x="234" y="716"/>
                        </a:cxn>
                        <a:cxn ang="0">
                          <a:pos x="194" y="786"/>
                        </a:cxn>
                        <a:cxn ang="0">
                          <a:pos x="194" y="816"/>
                        </a:cxn>
                        <a:cxn ang="0">
                          <a:pos x="196" y="816"/>
                        </a:cxn>
                        <a:cxn ang="0">
                          <a:pos x="196" y="820"/>
                        </a:cxn>
                        <a:cxn ang="0">
                          <a:pos x="194" y="820"/>
                        </a:cxn>
                        <a:cxn ang="0">
                          <a:pos x="194" y="834"/>
                        </a:cxn>
                        <a:cxn ang="0">
                          <a:pos x="292" y="960"/>
                        </a:cxn>
                        <a:cxn ang="0">
                          <a:pos x="324" y="960"/>
                        </a:cxn>
                        <a:cxn ang="0">
                          <a:pos x="324" y="1040"/>
                        </a:cxn>
                        <a:cxn ang="0">
                          <a:pos x="404" y="1098"/>
                        </a:cxn>
                        <a:cxn ang="0">
                          <a:pos x="434" y="1180"/>
                        </a:cxn>
                        <a:cxn ang="0">
                          <a:pos x="456" y="1136"/>
                        </a:cxn>
                        <a:cxn ang="0">
                          <a:pos x="506" y="1162"/>
                        </a:cxn>
                        <a:cxn ang="0">
                          <a:pos x="548" y="1106"/>
                        </a:cxn>
                        <a:cxn ang="0">
                          <a:pos x="560" y="1024"/>
                        </a:cxn>
                        <a:cxn ang="0">
                          <a:pos x="576" y="942"/>
                        </a:cxn>
                        <a:cxn ang="0">
                          <a:pos x="538" y="578"/>
                        </a:cxn>
                        <a:cxn ang="0">
                          <a:pos x="536" y="580"/>
                        </a:cxn>
                        <a:cxn ang="0">
                          <a:pos x="534" y="578"/>
                        </a:cxn>
                        <a:cxn ang="0">
                          <a:pos x="574" y="942"/>
                        </a:cxn>
                        <a:cxn ang="0">
                          <a:pos x="554" y="1024"/>
                        </a:cxn>
                        <a:cxn ang="0">
                          <a:pos x="546" y="1106"/>
                        </a:cxn>
                        <a:cxn ang="0">
                          <a:pos x="506" y="1158"/>
                        </a:cxn>
                        <a:cxn ang="0">
                          <a:pos x="456" y="1130"/>
                        </a:cxn>
                        <a:cxn ang="0">
                          <a:pos x="434" y="1172"/>
                        </a:cxn>
                        <a:cxn ang="0">
                          <a:pos x="406" y="1094"/>
                        </a:cxn>
                        <a:cxn ang="0">
                          <a:pos x="328" y="1040"/>
                        </a:cxn>
                        <a:cxn ang="0">
                          <a:pos x="328" y="956"/>
                        </a:cxn>
                        <a:cxn ang="0">
                          <a:pos x="294" y="956"/>
                        </a:cxn>
                        <a:cxn ang="0">
                          <a:pos x="198" y="834"/>
                        </a:cxn>
                        <a:cxn ang="0">
                          <a:pos x="198" y="786"/>
                        </a:cxn>
                        <a:cxn ang="0">
                          <a:pos x="240" y="716"/>
                        </a:cxn>
                        <a:cxn ang="0">
                          <a:pos x="220" y="676"/>
                        </a:cxn>
                        <a:cxn ang="0">
                          <a:pos x="276" y="610"/>
                        </a:cxn>
                        <a:cxn ang="0">
                          <a:pos x="268" y="550"/>
                        </a:cxn>
                        <a:cxn ang="0">
                          <a:pos x="198" y="484"/>
                        </a:cxn>
                        <a:cxn ang="0">
                          <a:pos x="170" y="350"/>
                        </a:cxn>
                        <a:cxn ang="0">
                          <a:pos x="32" y="268"/>
                        </a:cxn>
                        <a:cxn ang="0">
                          <a:pos x="4" y="134"/>
                        </a:cxn>
                        <a:cxn ang="0">
                          <a:pos x="40" y="92"/>
                        </a:cxn>
                        <a:cxn ang="0">
                          <a:pos x="82" y="0"/>
                        </a:cxn>
                        <a:cxn ang="0">
                          <a:pos x="78" y="0"/>
                        </a:cxn>
                        <a:cxn ang="0">
                          <a:pos x="40" y="88"/>
                        </a:cxn>
                        <a:cxn ang="0">
                          <a:pos x="0" y="130"/>
                        </a:cxn>
                      </a:cxnLst>
                      <a:rect l="0" t="0" r="r" b="b"/>
                      <a:pathLst>
                        <a:path w="576" h="1180">
                          <a:moveTo>
                            <a:pt x="0" y="130"/>
                          </a:moveTo>
                          <a:lnTo>
                            <a:pt x="30" y="268"/>
                          </a:lnTo>
                          <a:lnTo>
                            <a:pt x="168" y="352"/>
                          </a:lnTo>
                          <a:lnTo>
                            <a:pt x="178" y="410"/>
                          </a:lnTo>
                          <a:lnTo>
                            <a:pt x="194" y="484"/>
                          </a:lnTo>
                          <a:lnTo>
                            <a:pt x="266" y="554"/>
                          </a:lnTo>
                          <a:lnTo>
                            <a:pt x="274" y="610"/>
                          </a:lnTo>
                          <a:lnTo>
                            <a:pt x="214" y="676"/>
                          </a:lnTo>
                          <a:lnTo>
                            <a:pt x="234" y="716"/>
                          </a:lnTo>
                          <a:lnTo>
                            <a:pt x="194" y="786"/>
                          </a:lnTo>
                          <a:lnTo>
                            <a:pt x="194" y="816"/>
                          </a:lnTo>
                          <a:lnTo>
                            <a:pt x="196" y="816"/>
                          </a:lnTo>
                          <a:lnTo>
                            <a:pt x="196" y="820"/>
                          </a:lnTo>
                          <a:lnTo>
                            <a:pt x="194" y="820"/>
                          </a:lnTo>
                          <a:lnTo>
                            <a:pt x="194" y="834"/>
                          </a:lnTo>
                          <a:lnTo>
                            <a:pt x="292" y="960"/>
                          </a:lnTo>
                          <a:lnTo>
                            <a:pt x="324" y="960"/>
                          </a:lnTo>
                          <a:lnTo>
                            <a:pt x="324" y="1040"/>
                          </a:lnTo>
                          <a:lnTo>
                            <a:pt x="404" y="1098"/>
                          </a:lnTo>
                          <a:lnTo>
                            <a:pt x="434" y="1180"/>
                          </a:lnTo>
                          <a:lnTo>
                            <a:pt x="456" y="1136"/>
                          </a:lnTo>
                          <a:lnTo>
                            <a:pt x="506" y="1162"/>
                          </a:lnTo>
                          <a:lnTo>
                            <a:pt x="548" y="1106"/>
                          </a:lnTo>
                          <a:lnTo>
                            <a:pt x="560" y="1024"/>
                          </a:lnTo>
                          <a:lnTo>
                            <a:pt x="576" y="942"/>
                          </a:lnTo>
                          <a:lnTo>
                            <a:pt x="538" y="578"/>
                          </a:lnTo>
                          <a:lnTo>
                            <a:pt x="536" y="580"/>
                          </a:lnTo>
                          <a:lnTo>
                            <a:pt x="534" y="578"/>
                          </a:lnTo>
                          <a:lnTo>
                            <a:pt x="574" y="942"/>
                          </a:lnTo>
                          <a:lnTo>
                            <a:pt x="554" y="1024"/>
                          </a:lnTo>
                          <a:lnTo>
                            <a:pt x="546" y="1106"/>
                          </a:lnTo>
                          <a:lnTo>
                            <a:pt x="506" y="1158"/>
                          </a:lnTo>
                          <a:lnTo>
                            <a:pt x="456" y="1130"/>
                          </a:lnTo>
                          <a:lnTo>
                            <a:pt x="434" y="1172"/>
                          </a:lnTo>
                          <a:lnTo>
                            <a:pt x="406" y="1094"/>
                          </a:lnTo>
                          <a:lnTo>
                            <a:pt x="328" y="1040"/>
                          </a:lnTo>
                          <a:lnTo>
                            <a:pt x="328" y="956"/>
                          </a:lnTo>
                          <a:lnTo>
                            <a:pt x="294" y="956"/>
                          </a:lnTo>
                          <a:lnTo>
                            <a:pt x="198" y="834"/>
                          </a:lnTo>
                          <a:lnTo>
                            <a:pt x="198" y="786"/>
                          </a:lnTo>
                          <a:lnTo>
                            <a:pt x="240" y="716"/>
                          </a:lnTo>
                          <a:lnTo>
                            <a:pt x="220" y="676"/>
                          </a:lnTo>
                          <a:lnTo>
                            <a:pt x="276" y="610"/>
                          </a:lnTo>
                          <a:lnTo>
                            <a:pt x="268" y="550"/>
                          </a:lnTo>
                          <a:lnTo>
                            <a:pt x="198" y="484"/>
                          </a:lnTo>
                          <a:lnTo>
                            <a:pt x="170" y="350"/>
                          </a:lnTo>
                          <a:lnTo>
                            <a:pt x="32" y="268"/>
                          </a:lnTo>
                          <a:lnTo>
                            <a:pt x="4" y="134"/>
                          </a:lnTo>
                          <a:lnTo>
                            <a:pt x="40" y="92"/>
                          </a:lnTo>
                          <a:lnTo>
                            <a:pt x="82" y="0"/>
                          </a:lnTo>
                          <a:lnTo>
                            <a:pt x="78" y="0"/>
                          </a:lnTo>
                          <a:lnTo>
                            <a:pt x="40" y="88"/>
                          </a:lnTo>
                          <a:lnTo>
                            <a:pt x="0" y="13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1" name="Rectangle 29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6" y="186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2" name="Freeform 2915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428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428" y="6"/>
                        </a:cxn>
                        <a:cxn ang="0">
                          <a:pos x="426" y="0"/>
                        </a:cxn>
                        <a:cxn ang="0">
                          <a:pos x="0" y="16"/>
                        </a:cxn>
                        <a:cxn ang="0">
                          <a:pos x="0" y="24"/>
                        </a:cxn>
                        <a:cxn ang="0">
                          <a:pos x="428" y="6"/>
                        </a:cxn>
                      </a:cxnLst>
                      <a:rect l="0" t="0" r="r" b="b"/>
                      <a:pathLst>
                        <a:path w="428" h="24">
                          <a:moveTo>
                            <a:pt x="428" y="6"/>
                          </a:moveTo>
                          <a:lnTo>
                            <a:pt x="426" y="0"/>
                          </a:lnTo>
                          <a:lnTo>
                            <a:pt x="0" y="16"/>
                          </a:lnTo>
                          <a:lnTo>
                            <a:pt x="0" y="24"/>
                          </a:lnTo>
                          <a:lnTo>
                            <a:pt x="428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3" name="Freeform 2916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4" name="Freeform 2917"/>
                    <p:cNvSpPr>
                      <a:spLocks/>
                    </p:cNvSpPr>
                    <p:nvPr/>
                  </p:nvSpPr>
                  <p:spPr bwMode="auto">
                    <a:xfrm>
                      <a:off x="3104" y="1473"/>
                      <a:ext cx="8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  <a:cxn ang="0">
                          <a:pos x="8" y="8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10">
                          <a:moveTo>
                            <a:pt x="8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lnTo>
                            <a:pt x="8" y="8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5" name="Freeform 2918"/>
                    <p:cNvSpPr>
                      <a:spLocks/>
                    </p:cNvSpPr>
                    <p:nvPr/>
                  </p:nvSpPr>
                  <p:spPr bwMode="auto">
                    <a:xfrm>
                      <a:off x="2474" y="1229"/>
                      <a:ext cx="6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610" y="4"/>
                        </a:cxn>
                        <a:cxn ang="0">
                          <a:pos x="612" y="0"/>
                        </a:cxn>
                      </a:cxnLst>
                      <a:rect l="0" t="0" r="r" b="b"/>
                      <a:pathLst>
                        <a:path w="612" h="6">
                          <a:moveTo>
                            <a:pt x="612" y="0"/>
                          </a:move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610" y="4"/>
                          </a:lnTo>
                          <a:lnTo>
                            <a:pt x="61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6" name="Rectangle 29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231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7" name="Freeform 2920"/>
                    <p:cNvSpPr>
                      <a:spLocks/>
                    </p:cNvSpPr>
                    <p:nvPr/>
                  </p:nvSpPr>
                  <p:spPr bwMode="auto">
                    <a:xfrm>
                      <a:off x="3808" y="1181"/>
                      <a:ext cx="1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1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14" h="4">
                          <a:moveTo>
                            <a:pt x="4" y="4"/>
                          </a:moveTo>
                          <a:lnTo>
                            <a:pt x="1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8" name="Freeform 2921"/>
                    <p:cNvSpPr>
                      <a:spLocks/>
                    </p:cNvSpPr>
                    <p:nvPr/>
                  </p:nvSpPr>
                  <p:spPr bwMode="auto">
                    <a:xfrm>
                      <a:off x="3540" y="1063"/>
                      <a:ext cx="272" cy="12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84"/>
                        </a:cxn>
                        <a:cxn ang="0">
                          <a:pos x="240" y="122"/>
                        </a:cxn>
                        <a:cxn ang="0">
                          <a:pos x="272" y="122"/>
                        </a:cxn>
                        <a:cxn ang="0">
                          <a:pos x="268" y="122"/>
                        </a:cxn>
                        <a:cxn ang="0">
                          <a:pos x="268" y="118"/>
                        </a:cxn>
                        <a:cxn ang="0">
                          <a:pos x="242" y="118"/>
                        </a:cxn>
                        <a:cxn ang="0">
                          <a:pos x="236" y="80"/>
                        </a:cxn>
                        <a:cxn ang="0">
                          <a:pos x="24" y="52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2" y="58"/>
                        </a:cxn>
                        <a:cxn ang="0">
                          <a:pos x="230" y="84"/>
                        </a:cxn>
                      </a:cxnLst>
                      <a:rect l="0" t="0" r="r" b="b"/>
                      <a:pathLst>
                        <a:path w="272" h="122">
                          <a:moveTo>
                            <a:pt x="230" y="84"/>
                          </a:moveTo>
                          <a:lnTo>
                            <a:pt x="240" y="122"/>
                          </a:lnTo>
                          <a:lnTo>
                            <a:pt x="272" y="122"/>
                          </a:lnTo>
                          <a:lnTo>
                            <a:pt x="268" y="122"/>
                          </a:lnTo>
                          <a:lnTo>
                            <a:pt x="268" y="118"/>
                          </a:lnTo>
                          <a:lnTo>
                            <a:pt x="242" y="118"/>
                          </a:lnTo>
                          <a:lnTo>
                            <a:pt x="236" y="80"/>
                          </a:lnTo>
                          <a:lnTo>
                            <a:pt x="24" y="5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22" y="58"/>
                          </a:lnTo>
                          <a:lnTo>
                            <a:pt x="230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9" name="Freeform 2922"/>
                    <p:cNvSpPr>
                      <a:spLocks/>
                    </p:cNvSpPr>
                    <p:nvPr/>
                  </p:nvSpPr>
                  <p:spPr bwMode="auto">
                    <a:xfrm>
                      <a:off x="3232" y="1939"/>
                      <a:ext cx="142" cy="762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66"/>
                        </a:cxn>
                        <a:cxn ang="0">
                          <a:pos x="4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38" y="6"/>
                        </a:cxn>
                        <a:cxn ang="0">
                          <a:pos x="22" y="68"/>
                        </a:cxn>
                        <a:cxn ang="0">
                          <a:pos x="76" y="96"/>
                        </a:cxn>
                        <a:cxn ang="0">
                          <a:pos x="96" y="344"/>
                        </a:cxn>
                        <a:cxn ang="0">
                          <a:pos x="102" y="344"/>
                        </a:cxn>
                        <a:cxn ang="0">
                          <a:pos x="100" y="350"/>
                        </a:cxn>
                        <a:cxn ang="0">
                          <a:pos x="98" y="350"/>
                        </a:cxn>
                        <a:cxn ang="0">
                          <a:pos x="132" y="758"/>
                        </a:cxn>
                        <a:cxn ang="0">
                          <a:pos x="142" y="762"/>
                        </a:cxn>
                        <a:cxn ang="0">
                          <a:pos x="110" y="404"/>
                        </a:cxn>
                        <a:cxn ang="0">
                          <a:pos x="106" y="404"/>
                        </a:cxn>
                        <a:cxn ang="0">
                          <a:pos x="106" y="400"/>
                        </a:cxn>
                        <a:cxn ang="0">
                          <a:pos x="110" y="400"/>
                        </a:cxn>
                        <a:cxn ang="0">
                          <a:pos x="82" y="90"/>
                        </a:cxn>
                        <a:cxn ang="0">
                          <a:pos x="28" y="66"/>
                        </a:cxn>
                      </a:cxnLst>
                      <a:rect l="0" t="0" r="r" b="b"/>
                      <a:pathLst>
                        <a:path w="142" h="762">
                          <a:moveTo>
                            <a:pt x="28" y="66"/>
                          </a:moveTo>
                          <a:lnTo>
                            <a:pt x="46" y="0"/>
                          </a:ln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38" y="6"/>
                          </a:lnTo>
                          <a:lnTo>
                            <a:pt x="22" y="68"/>
                          </a:lnTo>
                          <a:lnTo>
                            <a:pt x="76" y="96"/>
                          </a:lnTo>
                          <a:lnTo>
                            <a:pt x="96" y="344"/>
                          </a:lnTo>
                          <a:lnTo>
                            <a:pt x="102" y="344"/>
                          </a:lnTo>
                          <a:lnTo>
                            <a:pt x="100" y="350"/>
                          </a:lnTo>
                          <a:lnTo>
                            <a:pt x="98" y="350"/>
                          </a:lnTo>
                          <a:lnTo>
                            <a:pt x="132" y="758"/>
                          </a:lnTo>
                          <a:lnTo>
                            <a:pt x="142" y="762"/>
                          </a:lnTo>
                          <a:lnTo>
                            <a:pt x="110" y="404"/>
                          </a:lnTo>
                          <a:lnTo>
                            <a:pt x="106" y="404"/>
                          </a:lnTo>
                          <a:lnTo>
                            <a:pt x="106" y="400"/>
                          </a:lnTo>
                          <a:lnTo>
                            <a:pt x="110" y="400"/>
                          </a:lnTo>
                          <a:lnTo>
                            <a:pt x="82" y="90"/>
                          </a:lnTo>
                          <a:lnTo>
                            <a:pt x="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0" name="Freeform 2923"/>
                    <p:cNvSpPr>
                      <a:spLocks/>
                    </p:cNvSpPr>
                    <p:nvPr/>
                  </p:nvSpPr>
                  <p:spPr bwMode="auto">
                    <a:xfrm>
                      <a:off x="3364" y="2697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10" y="8"/>
                        </a:cxn>
                        <a:cxn ang="0">
                          <a:pos x="10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0" y="4"/>
                          </a:moveTo>
                          <a:lnTo>
                            <a:pt x="10" y="8"/>
                          </a:lnTo>
                          <a:lnTo>
                            <a:pt x="10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1" name="Freeform 2924"/>
                    <p:cNvSpPr>
                      <a:spLocks/>
                    </p:cNvSpPr>
                    <p:nvPr/>
                  </p:nvSpPr>
                  <p:spPr bwMode="auto">
                    <a:xfrm>
                      <a:off x="3328" y="228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2" name="Freeform 2925"/>
                    <p:cNvSpPr>
                      <a:spLocks/>
                    </p:cNvSpPr>
                    <p:nvPr/>
                  </p:nvSpPr>
                  <p:spPr bwMode="auto">
                    <a:xfrm>
                      <a:off x="3226" y="193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8" y="6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8" y="6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3" name="Freeform 2926"/>
                    <p:cNvSpPr>
                      <a:spLocks/>
                    </p:cNvSpPr>
                    <p:nvPr/>
                  </p:nvSpPr>
                  <p:spPr bwMode="auto">
                    <a:xfrm>
                      <a:off x="5076" y="197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4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4" name="Freeform 2927"/>
                    <p:cNvSpPr>
                      <a:spLocks/>
                    </p:cNvSpPr>
                    <p:nvPr/>
                  </p:nvSpPr>
                  <p:spPr bwMode="auto">
                    <a:xfrm>
                      <a:off x="3342" y="1971"/>
                      <a:ext cx="1736" cy="412"/>
                    </a:xfrm>
                    <a:custGeom>
                      <a:avLst/>
                      <a:gdLst/>
                      <a:ahLst/>
                      <a:cxnLst>
                        <a:cxn ang="0">
                          <a:pos x="1024" y="202"/>
                        </a:cxn>
                        <a:cxn ang="0">
                          <a:pos x="1022" y="206"/>
                        </a:cxn>
                        <a:cxn ang="0">
                          <a:pos x="1014" y="210"/>
                        </a:cxn>
                        <a:cxn ang="0">
                          <a:pos x="1018" y="204"/>
                        </a:cxn>
                        <a:cxn ang="0">
                          <a:pos x="756" y="258"/>
                        </a:cxn>
                        <a:cxn ang="0">
                          <a:pos x="476" y="304"/>
                        </a:cxn>
                        <a:cxn ang="0">
                          <a:pos x="454" y="308"/>
                        </a:cxn>
                        <a:cxn ang="0">
                          <a:pos x="454" y="402"/>
                        </a:cxn>
                        <a:cxn ang="0">
                          <a:pos x="374" y="408"/>
                        </a:cxn>
                        <a:cxn ang="0">
                          <a:pos x="390" y="360"/>
                        </a:cxn>
                        <a:cxn ang="0">
                          <a:pos x="0" y="368"/>
                        </a:cxn>
                        <a:cxn ang="0">
                          <a:pos x="0" y="372"/>
                        </a:cxn>
                        <a:cxn ang="0">
                          <a:pos x="384" y="364"/>
                        </a:cxn>
                        <a:cxn ang="0">
                          <a:pos x="366" y="412"/>
                        </a:cxn>
                        <a:cxn ang="0">
                          <a:pos x="450" y="406"/>
                        </a:cxn>
                        <a:cxn ang="0">
                          <a:pos x="450" y="404"/>
                        </a:cxn>
                        <a:cxn ang="0">
                          <a:pos x="454" y="404"/>
                        </a:cxn>
                        <a:cxn ang="0">
                          <a:pos x="454" y="406"/>
                        </a:cxn>
                        <a:cxn ang="0">
                          <a:pos x="456" y="406"/>
                        </a:cxn>
                        <a:cxn ang="0">
                          <a:pos x="456" y="310"/>
                        </a:cxn>
                        <a:cxn ang="0">
                          <a:pos x="478" y="310"/>
                        </a:cxn>
                        <a:cxn ang="0">
                          <a:pos x="756" y="264"/>
                        </a:cxn>
                        <a:cxn ang="0">
                          <a:pos x="1186" y="176"/>
                        </a:cxn>
                        <a:cxn ang="0">
                          <a:pos x="1186" y="176"/>
                        </a:cxn>
                        <a:cxn ang="0">
                          <a:pos x="1188" y="174"/>
                        </a:cxn>
                        <a:cxn ang="0">
                          <a:pos x="1192" y="172"/>
                        </a:cxn>
                        <a:cxn ang="0">
                          <a:pos x="1190" y="174"/>
                        </a:cxn>
                        <a:cxn ang="0">
                          <a:pos x="1736" y="4"/>
                        </a:cxn>
                        <a:cxn ang="0">
                          <a:pos x="1734" y="0"/>
                        </a:cxn>
                        <a:cxn ang="0">
                          <a:pos x="1188" y="172"/>
                        </a:cxn>
                        <a:cxn ang="0">
                          <a:pos x="1024" y="202"/>
                        </a:cxn>
                      </a:cxnLst>
                      <a:rect l="0" t="0" r="r" b="b"/>
                      <a:pathLst>
                        <a:path w="1736" h="412">
                          <a:moveTo>
                            <a:pt x="1024" y="202"/>
                          </a:moveTo>
                          <a:lnTo>
                            <a:pt x="1022" y="206"/>
                          </a:lnTo>
                          <a:lnTo>
                            <a:pt x="1014" y="210"/>
                          </a:lnTo>
                          <a:lnTo>
                            <a:pt x="1018" y="204"/>
                          </a:lnTo>
                          <a:lnTo>
                            <a:pt x="756" y="258"/>
                          </a:lnTo>
                          <a:lnTo>
                            <a:pt x="476" y="304"/>
                          </a:lnTo>
                          <a:lnTo>
                            <a:pt x="454" y="308"/>
                          </a:lnTo>
                          <a:lnTo>
                            <a:pt x="454" y="402"/>
                          </a:lnTo>
                          <a:lnTo>
                            <a:pt x="374" y="408"/>
                          </a:lnTo>
                          <a:lnTo>
                            <a:pt x="390" y="360"/>
                          </a:lnTo>
                          <a:lnTo>
                            <a:pt x="0" y="368"/>
                          </a:lnTo>
                          <a:lnTo>
                            <a:pt x="0" y="372"/>
                          </a:lnTo>
                          <a:lnTo>
                            <a:pt x="384" y="364"/>
                          </a:lnTo>
                          <a:lnTo>
                            <a:pt x="366" y="412"/>
                          </a:lnTo>
                          <a:lnTo>
                            <a:pt x="450" y="406"/>
                          </a:lnTo>
                          <a:lnTo>
                            <a:pt x="450" y="404"/>
                          </a:lnTo>
                          <a:lnTo>
                            <a:pt x="454" y="404"/>
                          </a:lnTo>
                          <a:lnTo>
                            <a:pt x="454" y="406"/>
                          </a:lnTo>
                          <a:lnTo>
                            <a:pt x="456" y="406"/>
                          </a:lnTo>
                          <a:lnTo>
                            <a:pt x="456" y="310"/>
                          </a:lnTo>
                          <a:lnTo>
                            <a:pt x="478" y="310"/>
                          </a:lnTo>
                          <a:lnTo>
                            <a:pt x="756" y="264"/>
                          </a:lnTo>
                          <a:lnTo>
                            <a:pt x="1186" y="176"/>
                          </a:lnTo>
                          <a:lnTo>
                            <a:pt x="1186" y="176"/>
                          </a:lnTo>
                          <a:lnTo>
                            <a:pt x="1188" y="174"/>
                          </a:lnTo>
                          <a:lnTo>
                            <a:pt x="1192" y="172"/>
                          </a:lnTo>
                          <a:lnTo>
                            <a:pt x="1190" y="174"/>
                          </a:lnTo>
                          <a:lnTo>
                            <a:pt x="1736" y="4"/>
                          </a:lnTo>
                          <a:lnTo>
                            <a:pt x="1734" y="0"/>
                          </a:lnTo>
                          <a:lnTo>
                            <a:pt x="1188" y="172"/>
                          </a:lnTo>
                          <a:lnTo>
                            <a:pt x="1024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5" name="Freeform 2928"/>
                    <p:cNvSpPr>
                      <a:spLocks/>
                    </p:cNvSpPr>
                    <p:nvPr/>
                  </p:nvSpPr>
                  <p:spPr bwMode="auto">
                    <a:xfrm>
                      <a:off x="4528" y="214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4"/>
                        </a:cxn>
                        <a:cxn ang="0">
                          <a:pos x="4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2" y="2"/>
                          </a:lnTo>
                          <a:lnTo>
                            <a:pt x="0" y="4"/>
                          </a:lnTo>
                          <a:lnTo>
                            <a:pt x="4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6" name="Freeform 2929"/>
                    <p:cNvSpPr>
                      <a:spLocks/>
                    </p:cNvSpPr>
                    <p:nvPr/>
                  </p:nvSpPr>
                  <p:spPr bwMode="auto">
                    <a:xfrm>
                      <a:off x="4356" y="2173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0" y="8"/>
                        </a:cxn>
                        <a:cxn ang="0">
                          <a:pos x="8" y="4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4" y="2"/>
                          </a:moveTo>
                          <a:lnTo>
                            <a:pt x="0" y="8"/>
                          </a:lnTo>
                          <a:lnTo>
                            <a:pt x="8" y="4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7" name="Rectangle 29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8" y="2339"/>
                      <a:ext cx="4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8" name="Freeform 2931"/>
                    <p:cNvSpPr>
                      <a:spLocks/>
                    </p:cNvSpPr>
                    <p:nvPr/>
                  </p:nvSpPr>
                  <p:spPr bwMode="auto">
                    <a:xfrm>
                      <a:off x="4880" y="23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9" name="Freeform 2932"/>
                    <p:cNvSpPr>
                      <a:spLocks/>
                    </p:cNvSpPr>
                    <p:nvPr/>
                  </p:nvSpPr>
                  <p:spPr bwMode="auto">
                    <a:xfrm>
                      <a:off x="3904" y="3041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2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0" name="Freeform 2933"/>
                    <p:cNvSpPr>
                      <a:spLocks/>
                    </p:cNvSpPr>
                    <p:nvPr/>
                  </p:nvSpPr>
                  <p:spPr bwMode="auto">
                    <a:xfrm>
                      <a:off x="3418" y="2285"/>
                      <a:ext cx="1464" cy="756"/>
                    </a:xfrm>
                    <a:custGeom>
                      <a:avLst/>
                      <a:gdLst/>
                      <a:ahLst/>
                      <a:cxnLst>
                        <a:cxn ang="0">
                          <a:pos x="1250" y="34"/>
                        </a:cxn>
                        <a:cxn ang="0">
                          <a:pos x="1218" y="0"/>
                        </a:cxn>
                        <a:cxn ang="0">
                          <a:pos x="968" y="98"/>
                        </a:cxn>
                        <a:cxn ang="0">
                          <a:pos x="906" y="108"/>
                        </a:cxn>
                        <a:cxn ang="0">
                          <a:pos x="906" y="108"/>
                        </a:cxn>
                        <a:cxn ang="0">
                          <a:pos x="900" y="112"/>
                        </a:cxn>
                        <a:cxn ang="0">
                          <a:pos x="902" y="108"/>
                        </a:cxn>
                        <a:cxn ang="0">
                          <a:pos x="554" y="166"/>
                        </a:cxn>
                        <a:cxn ang="0">
                          <a:pos x="348" y="186"/>
                        </a:cxn>
                        <a:cxn ang="0">
                          <a:pos x="378" y="92"/>
                        </a:cxn>
                        <a:cxn ang="0">
                          <a:pos x="374" y="92"/>
                        </a:cxn>
                        <a:cxn ang="0">
                          <a:pos x="270" y="410"/>
                        </a:cxn>
                        <a:cxn ang="0">
                          <a:pos x="280" y="450"/>
                        </a:cxn>
                        <a:cxn ang="0">
                          <a:pos x="0" y="470"/>
                        </a:cxn>
                        <a:cxn ang="0">
                          <a:pos x="0" y="474"/>
                        </a:cxn>
                        <a:cxn ang="0">
                          <a:pos x="280" y="454"/>
                        </a:cxn>
                        <a:cxn ang="0">
                          <a:pos x="310" y="544"/>
                        </a:cxn>
                        <a:cxn ang="0">
                          <a:pos x="276" y="694"/>
                        </a:cxn>
                        <a:cxn ang="0">
                          <a:pos x="448" y="684"/>
                        </a:cxn>
                        <a:cxn ang="0">
                          <a:pos x="486" y="756"/>
                        </a:cxn>
                        <a:cxn ang="0">
                          <a:pos x="490" y="756"/>
                        </a:cxn>
                        <a:cxn ang="0">
                          <a:pos x="452" y="678"/>
                        </a:cxn>
                        <a:cxn ang="0">
                          <a:pos x="280" y="692"/>
                        </a:cxn>
                        <a:cxn ang="0">
                          <a:pos x="312" y="542"/>
                        </a:cxn>
                        <a:cxn ang="0">
                          <a:pos x="274" y="410"/>
                        </a:cxn>
                        <a:cxn ang="0">
                          <a:pos x="348" y="192"/>
                        </a:cxn>
                        <a:cxn ang="0">
                          <a:pos x="552" y="170"/>
                        </a:cxn>
                        <a:cxn ang="0">
                          <a:pos x="780" y="134"/>
                        </a:cxn>
                        <a:cxn ang="0">
                          <a:pos x="780" y="132"/>
                        </a:cxn>
                        <a:cxn ang="0">
                          <a:pos x="786" y="130"/>
                        </a:cxn>
                        <a:cxn ang="0">
                          <a:pos x="786" y="132"/>
                        </a:cxn>
                        <a:cxn ang="0">
                          <a:pos x="968" y="102"/>
                        </a:cxn>
                        <a:cxn ang="0">
                          <a:pos x="1218" y="6"/>
                        </a:cxn>
                        <a:cxn ang="0">
                          <a:pos x="1248" y="38"/>
                        </a:cxn>
                        <a:cxn ang="0">
                          <a:pos x="1330" y="22"/>
                        </a:cxn>
                        <a:cxn ang="0">
                          <a:pos x="1462" y="110"/>
                        </a:cxn>
                        <a:cxn ang="0">
                          <a:pos x="1464" y="104"/>
                        </a:cxn>
                        <a:cxn ang="0">
                          <a:pos x="1330" y="16"/>
                        </a:cxn>
                        <a:cxn ang="0">
                          <a:pos x="1250" y="34"/>
                        </a:cxn>
                      </a:cxnLst>
                      <a:rect l="0" t="0" r="r" b="b"/>
                      <a:pathLst>
                        <a:path w="1464" h="756">
                          <a:moveTo>
                            <a:pt x="1250" y="34"/>
                          </a:moveTo>
                          <a:lnTo>
                            <a:pt x="1218" y="0"/>
                          </a:lnTo>
                          <a:lnTo>
                            <a:pt x="968" y="98"/>
                          </a:lnTo>
                          <a:lnTo>
                            <a:pt x="906" y="108"/>
                          </a:lnTo>
                          <a:lnTo>
                            <a:pt x="906" y="108"/>
                          </a:lnTo>
                          <a:lnTo>
                            <a:pt x="900" y="112"/>
                          </a:lnTo>
                          <a:lnTo>
                            <a:pt x="902" y="108"/>
                          </a:lnTo>
                          <a:lnTo>
                            <a:pt x="554" y="166"/>
                          </a:lnTo>
                          <a:lnTo>
                            <a:pt x="348" y="186"/>
                          </a:lnTo>
                          <a:lnTo>
                            <a:pt x="378" y="92"/>
                          </a:lnTo>
                          <a:lnTo>
                            <a:pt x="374" y="92"/>
                          </a:lnTo>
                          <a:lnTo>
                            <a:pt x="270" y="410"/>
                          </a:lnTo>
                          <a:lnTo>
                            <a:pt x="280" y="450"/>
                          </a:lnTo>
                          <a:lnTo>
                            <a:pt x="0" y="470"/>
                          </a:lnTo>
                          <a:lnTo>
                            <a:pt x="0" y="474"/>
                          </a:lnTo>
                          <a:lnTo>
                            <a:pt x="280" y="454"/>
                          </a:lnTo>
                          <a:lnTo>
                            <a:pt x="310" y="544"/>
                          </a:lnTo>
                          <a:lnTo>
                            <a:pt x="276" y="694"/>
                          </a:lnTo>
                          <a:lnTo>
                            <a:pt x="448" y="684"/>
                          </a:lnTo>
                          <a:lnTo>
                            <a:pt x="486" y="756"/>
                          </a:lnTo>
                          <a:lnTo>
                            <a:pt x="490" y="756"/>
                          </a:lnTo>
                          <a:lnTo>
                            <a:pt x="452" y="678"/>
                          </a:lnTo>
                          <a:lnTo>
                            <a:pt x="280" y="692"/>
                          </a:lnTo>
                          <a:lnTo>
                            <a:pt x="312" y="542"/>
                          </a:lnTo>
                          <a:lnTo>
                            <a:pt x="274" y="410"/>
                          </a:lnTo>
                          <a:lnTo>
                            <a:pt x="348" y="192"/>
                          </a:lnTo>
                          <a:lnTo>
                            <a:pt x="552" y="170"/>
                          </a:lnTo>
                          <a:lnTo>
                            <a:pt x="780" y="134"/>
                          </a:lnTo>
                          <a:lnTo>
                            <a:pt x="780" y="132"/>
                          </a:lnTo>
                          <a:lnTo>
                            <a:pt x="786" y="130"/>
                          </a:lnTo>
                          <a:lnTo>
                            <a:pt x="786" y="132"/>
                          </a:lnTo>
                          <a:lnTo>
                            <a:pt x="968" y="102"/>
                          </a:lnTo>
                          <a:lnTo>
                            <a:pt x="1218" y="6"/>
                          </a:lnTo>
                          <a:lnTo>
                            <a:pt x="1248" y="38"/>
                          </a:lnTo>
                          <a:lnTo>
                            <a:pt x="1330" y="22"/>
                          </a:lnTo>
                          <a:lnTo>
                            <a:pt x="1462" y="110"/>
                          </a:lnTo>
                          <a:lnTo>
                            <a:pt x="1464" y="104"/>
                          </a:lnTo>
                          <a:lnTo>
                            <a:pt x="1330" y="16"/>
                          </a:lnTo>
                          <a:lnTo>
                            <a:pt x="1250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1" name="Rectangle 29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0" y="275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2" name="Freeform 2935"/>
                    <p:cNvSpPr>
                      <a:spLocks/>
                    </p:cNvSpPr>
                    <p:nvPr/>
                  </p:nvSpPr>
                  <p:spPr bwMode="auto">
                    <a:xfrm>
                      <a:off x="4318" y="239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0"/>
                        </a:cxn>
                        <a:cxn ang="0">
                          <a:pos x="6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3" name="Freeform 2936"/>
                    <p:cNvSpPr>
                      <a:spLocks/>
                    </p:cNvSpPr>
                    <p:nvPr/>
                  </p:nvSpPr>
                  <p:spPr bwMode="auto">
                    <a:xfrm>
                      <a:off x="3410" y="2755"/>
                      <a:ext cx="8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0" y="4"/>
                        </a:cxn>
                        <a:cxn ang="0">
                          <a:pos x="8" y="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8" h="4">
                          <a:moveTo>
                            <a:pt x="0" y="4"/>
                          </a:moveTo>
                          <a:lnTo>
                            <a:pt x="0" y="4"/>
                          </a:lnTo>
                          <a:lnTo>
                            <a:pt x="8" y="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4" name="Rectangle 29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375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5" name="Freeform 2938"/>
                    <p:cNvSpPr>
                      <a:spLocks/>
                    </p:cNvSpPr>
                    <p:nvPr/>
                  </p:nvSpPr>
                  <p:spPr bwMode="auto">
                    <a:xfrm>
                      <a:off x="4106" y="2997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4"/>
                        </a:cxn>
                        <a:cxn ang="0">
                          <a:pos x="4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4"/>
                          </a:lnTo>
                          <a:lnTo>
                            <a:pt x="4" y="0"/>
                          </a:lnTo>
                          <a:lnTo>
                            <a:pt x="0" y="2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6" name="Freeform 2939"/>
                    <p:cNvSpPr>
                      <a:spLocks/>
                    </p:cNvSpPr>
                    <p:nvPr/>
                  </p:nvSpPr>
                  <p:spPr bwMode="auto">
                    <a:xfrm>
                      <a:off x="4062" y="2417"/>
                      <a:ext cx="668" cy="582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74"/>
                        </a:cxn>
                        <a:cxn ang="0">
                          <a:pos x="280" y="486"/>
                        </a:cxn>
                        <a:cxn ang="0">
                          <a:pos x="302" y="516"/>
                        </a:cxn>
                        <a:cxn ang="0">
                          <a:pos x="562" y="474"/>
                        </a:cxn>
                        <a:cxn ang="0">
                          <a:pos x="604" y="488"/>
                        </a:cxn>
                        <a:cxn ang="0">
                          <a:pos x="604" y="438"/>
                        </a:cxn>
                        <a:cxn ang="0">
                          <a:pos x="668" y="438"/>
                        </a:cxn>
                        <a:cxn ang="0">
                          <a:pos x="668" y="430"/>
                        </a:cxn>
                        <a:cxn ang="0">
                          <a:pos x="598" y="432"/>
                        </a:cxn>
                        <a:cxn ang="0">
                          <a:pos x="598" y="480"/>
                        </a:cxn>
                        <a:cxn ang="0">
                          <a:pos x="564" y="468"/>
                        </a:cxn>
                        <a:cxn ang="0">
                          <a:pos x="302" y="510"/>
                        </a:cxn>
                        <a:cxn ang="0">
                          <a:pos x="284" y="486"/>
                        </a:cxn>
                        <a:cxn ang="0">
                          <a:pos x="262" y="330"/>
                        </a:cxn>
                        <a:cxn ang="0">
                          <a:pos x="142" y="0"/>
                        </a:cxn>
                        <a:cxn ang="0">
                          <a:pos x="136" y="2"/>
                        </a:cxn>
                        <a:cxn ang="0">
                          <a:pos x="260" y="332"/>
                        </a:cxn>
                        <a:cxn ang="0">
                          <a:pos x="278" y="468"/>
                        </a:cxn>
                        <a:cxn ang="0">
                          <a:pos x="0" y="492"/>
                        </a:cxn>
                        <a:cxn ang="0">
                          <a:pos x="44" y="582"/>
                        </a:cxn>
                        <a:cxn ang="0">
                          <a:pos x="48" y="580"/>
                        </a:cxn>
                        <a:cxn ang="0">
                          <a:pos x="4" y="494"/>
                        </a:cxn>
                        <a:cxn ang="0">
                          <a:pos x="278" y="474"/>
                        </a:cxn>
                      </a:cxnLst>
                      <a:rect l="0" t="0" r="r" b="b"/>
                      <a:pathLst>
                        <a:path w="668" h="582">
                          <a:moveTo>
                            <a:pt x="278" y="474"/>
                          </a:moveTo>
                          <a:lnTo>
                            <a:pt x="280" y="486"/>
                          </a:lnTo>
                          <a:lnTo>
                            <a:pt x="302" y="516"/>
                          </a:lnTo>
                          <a:lnTo>
                            <a:pt x="562" y="474"/>
                          </a:lnTo>
                          <a:lnTo>
                            <a:pt x="604" y="488"/>
                          </a:lnTo>
                          <a:lnTo>
                            <a:pt x="604" y="438"/>
                          </a:lnTo>
                          <a:lnTo>
                            <a:pt x="668" y="438"/>
                          </a:lnTo>
                          <a:lnTo>
                            <a:pt x="668" y="430"/>
                          </a:lnTo>
                          <a:lnTo>
                            <a:pt x="598" y="432"/>
                          </a:lnTo>
                          <a:lnTo>
                            <a:pt x="598" y="480"/>
                          </a:lnTo>
                          <a:lnTo>
                            <a:pt x="564" y="468"/>
                          </a:lnTo>
                          <a:lnTo>
                            <a:pt x="302" y="510"/>
                          </a:lnTo>
                          <a:lnTo>
                            <a:pt x="284" y="486"/>
                          </a:lnTo>
                          <a:lnTo>
                            <a:pt x="262" y="330"/>
                          </a:lnTo>
                          <a:lnTo>
                            <a:pt x="142" y="0"/>
                          </a:lnTo>
                          <a:lnTo>
                            <a:pt x="136" y="2"/>
                          </a:lnTo>
                          <a:lnTo>
                            <a:pt x="260" y="332"/>
                          </a:lnTo>
                          <a:lnTo>
                            <a:pt x="278" y="468"/>
                          </a:lnTo>
                          <a:lnTo>
                            <a:pt x="0" y="492"/>
                          </a:lnTo>
                          <a:lnTo>
                            <a:pt x="44" y="582"/>
                          </a:lnTo>
                          <a:lnTo>
                            <a:pt x="48" y="580"/>
                          </a:lnTo>
                          <a:lnTo>
                            <a:pt x="4" y="494"/>
                          </a:lnTo>
                          <a:lnTo>
                            <a:pt x="278" y="47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7" name="Freeform 2940"/>
                    <p:cNvSpPr>
                      <a:spLocks/>
                    </p:cNvSpPr>
                    <p:nvPr/>
                  </p:nvSpPr>
                  <p:spPr bwMode="auto">
                    <a:xfrm>
                      <a:off x="4198" y="2415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0" y="2"/>
                          </a:lnTo>
                          <a:lnTo>
                            <a:pt x="0" y="4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8" name="Freeform 2941"/>
                    <p:cNvSpPr>
                      <a:spLocks/>
                    </p:cNvSpPr>
                    <p:nvPr/>
                  </p:nvSpPr>
                  <p:spPr bwMode="auto">
                    <a:xfrm>
                      <a:off x="4750" y="266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9" name="Freeform 2942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316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50"/>
                        </a:cxn>
                        <a:cxn ang="0">
                          <a:pos x="6" y="54"/>
                        </a:cxn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52" y="54"/>
                        </a:cxn>
                        <a:cxn ang="0">
                          <a:pos x="52" y="88"/>
                        </a:cxn>
                        <a:cxn ang="0">
                          <a:pos x="314" y="312"/>
                        </a:cxn>
                        <a:cxn ang="0">
                          <a:pos x="316" y="310"/>
                        </a:cxn>
                        <a:cxn ang="0">
                          <a:pos x="54" y="86"/>
                        </a:cxn>
                        <a:cxn ang="0">
                          <a:pos x="54" y="50"/>
                        </a:cxn>
                      </a:cxnLst>
                      <a:rect l="0" t="0" r="r" b="b"/>
                      <a:pathLst>
                        <a:path w="316" h="312">
                          <a:moveTo>
                            <a:pt x="54" y="50"/>
                          </a:moveTo>
                          <a:lnTo>
                            <a:pt x="6" y="54"/>
                          </a:lnTo>
                          <a:lnTo>
                            <a:pt x="28" y="0"/>
                          </a:ln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52" y="54"/>
                          </a:lnTo>
                          <a:lnTo>
                            <a:pt x="52" y="88"/>
                          </a:lnTo>
                          <a:lnTo>
                            <a:pt x="314" y="312"/>
                          </a:lnTo>
                          <a:lnTo>
                            <a:pt x="316" y="310"/>
                          </a:lnTo>
                          <a:lnTo>
                            <a:pt x="54" y="86"/>
                          </a:lnTo>
                          <a:lnTo>
                            <a:pt x="54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0" name="Freeform 2943"/>
                    <p:cNvSpPr>
                      <a:spLocks/>
                    </p:cNvSpPr>
                    <p:nvPr/>
                  </p:nvSpPr>
                  <p:spPr bwMode="auto">
                    <a:xfrm>
                      <a:off x="4258" y="1551"/>
                      <a:ext cx="1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2"/>
                        </a:cxn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6" y="4"/>
                        </a:cxn>
                        <a:cxn ang="0">
                          <a:pos x="12" y="2"/>
                        </a:cxn>
                      </a:cxnLst>
                      <a:rect l="0" t="0" r="r" b="b"/>
                      <a:pathLst>
                        <a:path w="12" h="4">
                          <a:moveTo>
                            <a:pt x="12" y="2"/>
                          </a:moveTo>
                          <a:lnTo>
                            <a:pt x="6" y="0"/>
                          </a:lnTo>
                          <a:lnTo>
                            <a:pt x="0" y="2"/>
                          </a:lnTo>
                          <a:lnTo>
                            <a:pt x="6" y="4"/>
                          </a:lnTo>
                          <a:lnTo>
                            <a:pt x="1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1" name="Freeform 2944"/>
                    <p:cNvSpPr>
                      <a:spLocks/>
                    </p:cNvSpPr>
                    <p:nvPr/>
                  </p:nvSpPr>
                  <p:spPr bwMode="auto">
                    <a:xfrm>
                      <a:off x="3924" y="159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8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6" y="0"/>
                          </a:moveTo>
                          <a:lnTo>
                            <a:pt x="0" y="6"/>
                          </a:lnTo>
                          <a:lnTo>
                            <a:pt x="2" y="6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2" name="Freeform 2945"/>
                    <p:cNvSpPr>
                      <a:spLocks/>
                    </p:cNvSpPr>
                    <p:nvPr/>
                  </p:nvSpPr>
                  <p:spPr bwMode="auto">
                    <a:xfrm>
                      <a:off x="3926" y="1553"/>
                      <a:ext cx="338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258" y="342"/>
                        </a:cxn>
                        <a:cxn ang="0">
                          <a:pos x="258" y="340"/>
                        </a:cxn>
                        <a:cxn ang="0">
                          <a:pos x="262" y="340"/>
                        </a:cxn>
                        <a:cxn ang="0">
                          <a:pos x="196" y="46"/>
                        </a:cxn>
                        <a:cxn ang="0">
                          <a:pos x="338" y="2"/>
                        </a:cxn>
                        <a:cxn ang="0">
                          <a:pos x="332" y="0"/>
                        </a:cxn>
                        <a:cxn ang="0">
                          <a:pos x="194" y="42"/>
                        </a:cxn>
                        <a:cxn ang="0">
                          <a:pos x="6" y="46"/>
                        </a:cxn>
                        <a:cxn ang="0">
                          <a:pos x="0" y="52"/>
                        </a:cxn>
                        <a:cxn ang="0">
                          <a:pos x="190" y="46"/>
                        </a:cxn>
                        <a:cxn ang="0">
                          <a:pos x="258" y="342"/>
                        </a:cxn>
                      </a:cxnLst>
                      <a:rect l="0" t="0" r="r" b="b"/>
                      <a:pathLst>
                        <a:path w="338" h="342">
                          <a:moveTo>
                            <a:pt x="258" y="342"/>
                          </a:moveTo>
                          <a:lnTo>
                            <a:pt x="258" y="340"/>
                          </a:lnTo>
                          <a:lnTo>
                            <a:pt x="262" y="340"/>
                          </a:lnTo>
                          <a:lnTo>
                            <a:pt x="196" y="46"/>
                          </a:lnTo>
                          <a:lnTo>
                            <a:pt x="338" y="2"/>
                          </a:lnTo>
                          <a:lnTo>
                            <a:pt x="332" y="0"/>
                          </a:lnTo>
                          <a:lnTo>
                            <a:pt x="194" y="42"/>
                          </a:lnTo>
                          <a:lnTo>
                            <a:pt x="6" y="46"/>
                          </a:lnTo>
                          <a:lnTo>
                            <a:pt x="0" y="52"/>
                          </a:lnTo>
                          <a:lnTo>
                            <a:pt x="190" y="46"/>
                          </a:lnTo>
                          <a:lnTo>
                            <a:pt x="258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3" name="Freeform 2946"/>
                    <p:cNvSpPr>
                      <a:spLocks/>
                    </p:cNvSpPr>
                    <p:nvPr/>
                  </p:nvSpPr>
                  <p:spPr bwMode="auto">
                    <a:xfrm>
                      <a:off x="3914" y="1897"/>
                      <a:ext cx="278" cy="234"/>
                    </a:xfrm>
                    <a:custGeom>
                      <a:avLst/>
                      <a:gdLst/>
                      <a:ahLst/>
                      <a:cxnLst>
                        <a:cxn ang="0">
                          <a:pos x="274" y="12"/>
                        </a:cxn>
                        <a:cxn ang="0">
                          <a:pos x="236" y="52"/>
                        </a:cxn>
                        <a:cxn ang="0">
                          <a:pos x="186" y="160"/>
                        </a:cxn>
                        <a:cxn ang="0">
                          <a:pos x="158" y="146"/>
                        </a:cxn>
                        <a:cxn ang="0">
                          <a:pos x="78" y="200"/>
                        </a:cxn>
                        <a:cxn ang="0">
                          <a:pos x="54" y="186"/>
                        </a:cxn>
                        <a:cxn ang="0">
                          <a:pos x="0" y="230"/>
                        </a:cxn>
                        <a:cxn ang="0">
                          <a:pos x="0" y="234"/>
                        </a:cxn>
                        <a:cxn ang="0">
                          <a:pos x="54" y="190"/>
                        </a:cxn>
                        <a:cxn ang="0">
                          <a:pos x="78" y="206"/>
                        </a:cxn>
                        <a:cxn ang="0">
                          <a:pos x="158" y="150"/>
                        </a:cxn>
                        <a:cxn ang="0">
                          <a:pos x="188" y="164"/>
                        </a:cxn>
                        <a:cxn ang="0">
                          <a:pos x="238" y="54"/>
                        </a:cxn>
                        <a:cxn ang="0">
                          <a:pos x="278" y="14"/>
                        </a:cxn>
                        <a:cxn ang="0">
                          <a:pos x="274" y="2"/>
                        </a:cxn>
                        <a:cxn ang="0">
                          <a:pos x="270" y="0"/>
                        </a:cxn>
                        <a:cxn ang="0">
                          <a:pos x="274" y="12"/>
                        </a:cxn>
                      </a:cxnLst>
                      <a:rect l="0" t="0" r="r" b="b"/>
                      <a:pathLst>
                        <a:path w="278" h="234">
                          <a:moveTo>
                            <a:pt x="274" y="12"/>
                          </a:moveTo>
                          <a:lnTo>
                            <a:pt x="236" y="52"/>
                          </a:lnTo>
                          <a:lnTo>
                            <a:pt x="186" y="160"/>
                          </a:lnTo>
                          <a:lnTo>
                            <a:pt x="158" y="146"/>
                          </a:lnTo>
                          <a:lnTo>
                            <a:pt x="78" y="200"/>
                          </a:lnTo>
                          <a:lnTo>
                            <a:pt x="54" y="186"/>
                          </a:lnTo>
                          <a:lnTo>
                            <a:pt x="0" y="230"/>
                          </a:lnTo>
                          <a:lnTo>
                            <a:pt x="0" y="234"/>
                          </a:lnTo>
                          <a:lnTo>
                            <a:pt x="54" y="190"/>
                          </a:lnTo>
                          <a:lnTo>
                            <a:pt x="78" y="206"/>
                          </a:lnTo>
                          <a:lnTo>
                            <a:pt x="158" y="150"/>
                          </a:lnTo>
                          <a:lnTo>
                            <a:pt x="188" y="164"/>
                          </a:lnTo>
                          <a:lnTo>
                            <a:pt x="238" y="54"/>
                          </a:lnTo>
                          <a:lnTo>
                            <a:pt x="278" y="14"/>
                          </a:lnTo>
                          <a:lnTo>
                            <a:pt x="274" y="2"/>
                          </a:lnTo>
                          <a:lnTo>
                            <a:pt x="270" y="0"/>
                          </a:lnTo>
                          <a:lnTo>
                            <a:pt x="274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4" name="Freeform 2947"/>
                    <p:cNvSpPr>
                      <a:spLocks/>
                    </p:cNvSpPr>
                    <p:nvPr/>
                  </p:nvSpPr>
                  <p:spPr bwMode="auto">
                    <a:xfrm>
                      <a:off x="4808" y="169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5" name="Freeform 294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6" name="Freeform 2949"/>
                    <p:cNvSpPr>
                      <a:spLocks/>
                    </p:cNvSpPr>
                    <p:nvPr/>
                  </p:nvSpPr>
                  <p:spPr bwMode="auto">
                    <a:xfrm>
                      <a:off x="4188" y="1469"/>
                      <a:ext cx="336" cy="534"/>
                    </a:xfrm>
                    <a:custGeom>
                      <a:avLst/>
                      <a:gdLst/>
                      <a:ahLst/>
                      <a:cxnLst>
                        <a:cxn ang="0">
                          <a:pos x="106" y="466"/>
                        </a:cxn>
                        <a:cxn ang="0">
                          <a:pos x="196" y="454"/>
                        </a:cxn>
                        <a:cxn ang="0">
                          <a:pos x="220" y="470"/>
                        </a:cxn>
                        <a:cxn ang="0">
                          <a:pos x="234" y="512"/>
                        </a:cxn>
                        <a:cxn ang="0">
                          <a:pos x="286" y="534"/>
                        </a:cxn>
                        <a:cxn ang="0">
                          <a:pos x="288" y="532"/>
                        </a:cxn>
                        <a:cxn ang="0">
                          <a:pos x="236" y="510"/>
                        </a:cxn>
                        <a:cxn ang="0">
                          <a:pos x="226" y="474"/>
                        </a:cxn>
                        <a:cxn ang="0">
                          <a:pos x="232" y="480"/>
                        </a:cxn>
                        <a:cxn ang="0">
                          <a:pos x="290" y="348"/>
                        </a:cxn>
                        <a:cxn ang="0">
                          <a:pos x="324" y="288"/>
                        </a:cxn>
                        <a:cxn ang="0">
                          <a:pos x="334" y="210"/>
                        </a:cxn>
                        <a:cxn ang="0">
                          <a:pos x="334" y="208"/>
                        </a:cxn>
                        <a:cxn ang="0">
                          <a:pos x="334" y="208"/>
                        </a:cxn>
                        <a:cxn ang="0">
                          <a:pos x="336" y="200"/>
                        </a:cxn>
                        <a:cxn ang="0">
                          <a:pos x="262" y="0"/>
                        </a:cxn>
                        <a:cxn ang="0">
                          <a:pos x="260" y="6"/>
                        </a:cxn>
                        <a:cxn ang="0">
                          <a:pos x="330" y="202"/>
                        </a:cxn>
                        <a:cxn ang="0">
                          <a:pos x="320" y="286"/>
                        </a:cxn>
                        <a:cxn ang="0">
                          <a:pos x="288" y="346"/>
                        </a:cxn>
                        <a:cxn ang="0">
                          <a:pos x="232" y="470"/>
                        </a:cxn>
                        <a:cxn ang="0">
                          <a:pos x="198" y="450"/>
                        </a:cxn>
                        <a:cxn ang="0">
                          <a:pos x="106" y="462"/>
                        </a:cxn>
                        <a:cxn ang="0">
                          <a:pos x="0" y="424"/>
                        </a:cxn>
                        <a:cxn ang="0">
                          <a:pos x="0" y="430"/>
                        </a:cxn>
                        <a:cxn ang="0">
                          <a:pos x="106" y="466"/>
                        </a:cxn>
                      </a:cxnLst>
                      <a:rect l="0" t="0" r="r" b="b"/>
                      <a:pathLst>
                        <a:path w="336" h="534">
                          <a:moveTo>
                            <a:pt x="106" y="466"/>
                          </a:moveTo>
                          <a:lnTo>
                            <a:pt x="196" y="454"/>
                          </a:lnTo>
                          <a:lnTo>
                            <a:pt x="220" y="470"/>
                          </a:lnTo>
                          <a:lnTo>
                            <a:pt x="234" y="512"/>
                          </a:lnTo>
                          <a:lnTo>
                            <a:pt x="286" y="534"/>
                          </a:lnTo>
                          <a:lnTo>
                            <a:pt x="288" y="532"/>
                          </a:lnTo>
                          <a:lnTo>
                            <a:pt x="236" y="510"/>
                          </a:lnTo>
                          <a:lnTo>
                            <a:pt x="226" y="474"/>
                          </a:lnTo>
                          <a:lnTo>
                            <a:pt x="232" y="480"/>
                          </a:lnTo>
                          <a:lnTo>
                            <a:pt x="290" y="348"/>
                          </a:lnTo>
                          <a:lnTo>
                            <a:pt x="324" y="288"/>
                          </a:lnTo>
                          <a:lnTo>
                            <a:pt x="334" y="210"/>
                          </a:lnTo>
                          <a:lnTo>
                            <a:pt x="334" y="208"/>
                          </a:lnTo>
                          <a:lnTo>
                            <a:pt x="334" y="208"/>
                          </a:lnTo>
                          <a:lnTo>
                            <a:pt x="336" y="200"/>
                          </a:lnTo>
                          <a:lnTo>
                            <a:pt x="262" y="0"/>
                          </a:lnTo>
                          <a:lnTo>
                            <a:pt x="260" y="6"/>
                          </a:lnTo>
                          <a:lnTo>
                            <a:pt x="330" y="202"/>
                          </a:lnTo>
                          <a:lnTo>
                            <a:pt x="320" y="286"/>
                          </a:lnTo>
                          <a:lnTo>
                            <a:pt x="288" y="346"/>
                          </a:lnTo>
                          <a:lnTo>
                            <a:pt x="232" y="470"/>
                          </a:lnTo>
                          <a:lnTo>
                            <a:pt x="198" y="450"/>
                          </a:lnTo>
                          <a:lnTo>
                            <a:pt x="106" y="462"/>
                          </a:lnTo>
                          <a:lnTo>
                            <a:pt x="0" y="424"/>
                          </a:lnTo>
                          <a:lnTo>
                            <a:pt x="0" y="430"/>
                          </a:lnTo>
                          <a:lnTo>
                            <a:pt x="106" y="4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7" name="Freeform 2950"/>
                    <p:cNvSpPr>
                      <a:spLocks/>
                    </p:cNvSpPr>
                    <p:nvPr/>
                  </p:nvSpPr>
                  <p:spPr bwMode="auto">
                    <a:xfrm>
                      <a:off x="4478" y="1699"/>
                      <a:ext cx="330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328" y="0"/>
                        </a:cxn>
                        <a:cxn ang="0">
                          <a:pos x="312" y="22"/>
                        </a:cxn>
                        <a:cxn ang="0">
                          <a:pos x="272" y="22"/>
                        </a:cxn>
                        <a:cxn ang="0">
                          <a:pos x="230" y="84"/>
                        </a:cxn>
                        <a:cxn ang="0">
                          <a:pos x="202" y="154"/>
                        </a:cxn>
                        <a:cxn ang="0">
                          <a:pos x="172" y="130"/>
                        </a:cxn>
                        <a:cxn ang="0">
                          <a:pos x="142" y="294"/>
                        </a:cxn>
                        <a:cxn ang="0">
                          <a:pos x="72" y="336"/>
                        </a:cxn>
                        <a:cxn ang="0">
                          <a:pos x="0" y="304"/>
                        </a:cxn>
                        <a:cxn ang="0">
                          <a:pos x="0" y="304"/>
                        </a:cxn>
                        <a:cxn ang="0">
                          <a:pos x="0" y="306"/>
                        </a:cxn>
                        <a:cxn ang="0">
                          <a:pos x="72" y="340"/>
                        </a:cxn>
                        <a:cxn ang="0">
                          <a:pos x="144" y="296"/>
                        </a:cxn>
                        <a:cxn ang="0">
                          <a:pos x="174" y="132"/>
                        </a:cxn>
                        <a:cxn ang="0">
                          <a:pos x="202" y="158"/>
                        </a:cxn>
                        <a:cxn ang="0">
                          <a:pos x="232" y="84"/>
                        </a:cxn>
                        <a:cxn ang="0">
                          <a:pos x="274" y="26"/>
                        </a:cxn>
                        <a:cxn ang="0">
                          <a:pos x="312" y="26"/>
                        </a:cxn>
                        <a:cxn ang="0">
                          <a:pos x="330" y="0"/>
                        </a:cxn>
                        <a:cxn ang="0">
                          <a:pos x="330" y="0"/>
                        </a:cxn>
                        <a:cxn ang="0">
                          <a:pos x="328" y="0"/>
                        </a:cxn>
                      </a:cxnLst>
                      <a:rect l="0" t="0" r="r" b="b"/>
                      <a:pathLst>
                        <a:path w="330" h="340">
                          <a:moveTo>
                            <a:pt x="328" y="0"/>
                          </a:moveTo>
                          <a:lnTo>
                            <a:pt x="312" y="22"/>
                          </a:lnTo>
                          <a:lnTo>
                            <a:pt x="272" y="22"/>
                          </a:lnTo>
                          <a:lnTo>
                            <a:pt x="230" y="84"/>
                          </a:lnTo>
                          <a:lnTo>
                            <a:pt x="202" y="154"/>
                          </a:lnTo>
                          <a:lnTo>
                            <a:pt x="172" y="130"/>
                          </a:lnTo>
                          <a:lnTo>
                            <a:pt x="142" y="294"/>
                          </a:lnTo>
                          <a:lnTo>
                            <a:pt x="72" y="336"/>
                          </a:lnTo>
                          <a:lnTo>
                            <a:pt x="0" y="304"/>
                          </a:lnTo>
                          <a:lnTo>
                            <a:pt x="0" y="304"/>
                          </a:lnTo>
                          <a:lnTo>
                            <a:pt x="0" y="306"/>
                          </a:lnTo>
                          <a:lnTo>
                            <a:pt x="72" y="340"/>
                          </a:lnTo>
                          <a:lnTo>
                            <a:pt x="144" y="296"/>
                          </a:lnTo>
                          <a:lnTo>
                            <a:pt x="174" y="132"/>
                          </a:lnTo>
                          <a:lnTo>
                            <a:pt x="202" y="158"/>
                          </a:lnTo>
                          <a:lnTo>
                            <a:pt x="232" y="84"/>
                          </a:lnTo>
                          <a:lnTo>
                            <a:pt x="274" y="26"/>
                          </a:lnTo>
                          <a:lnTo>
                            <a:pt x="312" y="26"/>
                          </a:lnTo>
                          <a:lnTo>
                            <a:pt x="330" y="0"/>
                          </a:lnTo>
                          <a:lnTo>
                            <a:pt x="330" y="0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8" name="Freeform 2951"/>
                    <p:cNvSpPr>
                      <a:spLocks/>
                    </p:cNvSpPr>
                    <p:nvPr/>
                  </p:nvSpPr>
                  <p:spPr bwMode="auto">
                    <a:xfrm>
                      <a:off x="4474" y="200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2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2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2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9" name="Freeform 2952"/>
                    <p:cNvSpPr>
                      <a:spLocks/>
                    </p:cNvSpPr>
                    <p:nvPr/>
                  </p:nvSpPr>
                  <p:spPr bwMode="auto">
                    <a:xfrm>
                      <a:off x="4184" y="189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0" y="2"/>
                          </a:moveTo>
                          <a:lnTo>
                            <a:pt x="0" y="4"/>
                          </a:lnTo>
                          <a:lnTo>
                            <a:pt x="4" y="6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0" name="Freeform 2953"/>
                    <p:cNvSpPr>
                      <a:spLocks/>
                    </p:cNvSpPr>
                    <p:nvPr/>
                  </p:nvSpPr>
                  <p:spPr bwMode="auto">
                    <a:xfrm>
                      <a:off x="5064" y="17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6"/>
                          </a:moveTo>
                          <a:lnTo>
                            <a:pt x="4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1" name="Freeform 2954"/>
                    <p:cNvSpPr>
                      <a:spLocks/>
                    </p:cNvSpPr>
                    <p:nvPr/>
                  </p:nvSpPr>
                  <p:spPr bwMode="auto">
                    <a:xfrm>
                      <a:off x="4808" y="1697"/>
                      <a:ext cx="258" cy="118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106"/>
                        </a:cxn>
                        <a:cxn ang="0">
                          <a:pos x="64" y="26"/>
                        </a:cxn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2" y="2"/>
                        </a:cxn>
                        <a:cxn ang="0">
                          <a:pos x="0" y="2"/>
                        </a:cxn>
                        <a:cxn ang="0">
                          <a:pos x="60" y="28"/>
                        </a:cxn>
                        <a:cxn ang="0">
                          <a:pos x="50" y="108"/>
                        </a:cxn>
                        <a:cxn ang="0">
                          <a:pos x="172" y="118"/>
                        </a:cxn>
                        <a:cxn ang="0">
                          <a:pos x="256" y="98"/>
                        </a:cxn>
                        <a:cxn ang="0">
                          <a:pos x="258" y="94"/>
                        </a:cxn>
                        <a:cxn ang="0">
                          <a:pos x="176" y="116"/>
                        </a:cxn>
                        <a:cxn ang="0">
                          <a:pos x="54" y="106"/>
                        </a:cxn>
                      </a:cxnLst>
                      <a:rect l="0" t="0" r="r" b="b"/>
                      <a:pathLst>
                        <a:path w="258" h="118">
                          <a:moveTo>
                            <a:pt x="54" y="106"/>
                          </a:moveTo>
                          <a:lnTo>
                            <a:pt x="64" y="26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2" y="2"/>
                          </a:lnTo>
                          <a:lnTo>
                            <a:pt x="0" y="2"/>
                          </a:lnTo>
                          <a:lnTo>
                            <a:pt x="60" y="28"/>
                          </a:lnTo>
                          <a:lnTo>
                            <a:pt x="50" y="108"/>
                          </a:lnTo>
                          <a:lnTo>
                            <a:pt x="172" y="118"/>
                          </a:lnTo>
                          <a:lnTo>
                            <a:pt x="256" y="98"/>
                          </a:lnTo>
                          <a:lnTo>
                            <a:pt x="258" y="94"/>
                          </a:lnTo>
                          <a:lnTo>
                            <a:pt x="176" y="116"/>
                          </a:lnTo>
                          <a:lnTo>
                            <a:pt x="54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2" name="Freeform 2955"/>
                    <p:cNvSpPr>
                      <a:spLocks/>
                    </p:cNvSpPr>
                    <p:nvPr/>
                  </p:nvSpPr>
                  <p:spPr bwMode="auto">
                    <a:xfrm>
                      <a:off x="4522" y="1673"/>
                      <a:ext cx="286" cy="72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56"/>
                        </a:cxn>
                        <a:cxn ang="0">
                          <a:pos x="106" y="26"/>
                        </a:cxn>
                        <a:cxn ang="0">
                          <a:pos x="132" y="72"/>
                        </a:cxn>
                        <a:cxn ang="0">
                          <a:pos x="238" y="16"/>
                        </a:cxn>
                        <a:cxn ang="0">
                          <a:pos x="284" y="26"/>
                        </a:cxn>
                        <a:cxn ang="0">
                          <a:pos x="286" y="24"/>
                        </a:cxn>
                        <a:cxn ang="0">
                          <a:pos x="234" y="12"/>
                        </a:cxn>
                        <a:cxn ang="0">
                          <a:pos x="132" y="68"/>
                        </a:cxn>
                        <a:cxn ang="0">
                          <a:pos x="108" y="26"/>
                        </a:cxn>
                        <a:cxn ang="0">
                          <a:pos x="108" y="26"/>
                        </a:cxn>
                        <a:cxn ang="0">
                          <a:pos x="106" y="24"/>
                        </a:cxn>
                        <a:cxn ang="0">
                          <a:pos x="20" y="5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18" y="56"/>
                        </a:cxn>
                      </a:cxnLst>
                      <a:rect l="0" t="0" r="r" b="b"/>
                      <a:pathLst>
                        <a:path w="286" h="72">
                          <a:moveTo>
                            <a:pt x="18" y="56"/>
                          </a:moveTo>
                          <a:lnTo>
                            <a:pt x="106" y="26"/>
                          </a:lnTo>
                          <a:lnTo>
                            <a:pt x="132" y="72"/>
                          </a:lnTo>
                          <a:lnTo>
                            <a:pt x="238" y="16"/>
                          </a:lnTo>
                          <a:lnTo>
                            <a:pt x="284" y="26"/>
                          </a:lnTo>
                          <a:lnTo>
                            <a:pt x="286" y="24"/>
                          </a:lnTo>
                          <a:lnTo>
                            <a:pt x="234" y="12"/>
                          </a:lnTo>
                          <a:lnTo>
                            <a:pt x="132" y="68"/>
                          </a:lnTo>
                          <a:lnTo>
                            <a:pt x="108" y="26"/>
                          </a:lnTo>
                          <a:lnTo>
                            <a:pt x="108" y="26"/>
                          </a:lnTo>
                          <a:lnTo>
                            <a:pt x="106" y="24"/>
                          </a:lnTo>
                          <a:lnTo>
                            <a:pt x="20" y="5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18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3" name="Freeform 2956"/>
                    <p:cNvSpPr>
                      <a:spLocks/>
                    </p:cNvSpPr>
                    <p:nvPr/>
                  </p:nvSpPr>
                  <p:spPr bwMode="auto">
                    <a:xfrm>
                      <a:off x="4806" y="1697"/>
                      <a:ext cx="4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4" y="2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4" h="2">
                          <a:moveTo>
                            <a:pt x="2" y="2"/>
                          </a:moveTo>
                          <a:lnTo>
                            <a:pt x="2" y="2"/>
                          </a:lnTo>
                          <a:lnTo>
                            <a:pt x="4" y="2"/>
                          </a:ln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4" name="Rectangle 29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2" y="1677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5" name="Freeform 2958"/>
                    <p:cNvSpPr>
                      <a:spLocks/>
                    </p:cNvSpPr>
                    <p:nvPr/>
                  </p:nvSpPr>
                  <p:spPr bwMode="auto">
                    <a:xfrm>
                      <a:off x="4516" y="1321"/>
                      <a:ext cx="490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462" y="258"/>
                        </a:cxn>
                        <a:cxn ang="0">
                          <a:pos x="490" y="190"/>
                        </a:cxn>
                        <a:cxn ang="0">
                          <a:pos x="452" y="138"/>
                        </a:cxn>
                        <a:cxn ang="0">
                          <a:pos x="462" y="68"/>
                        </a:cxn>
                        <a:cxn ang="0">
                          <a:pos x="382" y="0"/>
                        </a:cxn>
                        <a:cxn ang="0">
                          <a:pos x="18" y="120"/>
                        </a:cxn>
                        <a:cxn ang="0">
                          <a:pos x="2" y="74"/>
                        </a:cxn>
                        <a:cxn ang="0">
                          <a:pos x="0" y="76"/>
                        </a:cxn>
                        <a:cxn ang="0">
                          <a:pos x="16" y="124"/>
                        </a:cxn>
                        <a:cxn ang="0">
                          <a:pos x="382" y="4"/>
                        </a:cxn>
                        <a:cxn ang="0">
                          <a:pos x="458" y="70"/>
                        </a:cxn>
                        <a:cxn ang="0">
                          <a:pos x="448" y="138"/>
                        </a:cxn>
                        <a:cxn ang="0">
                          <a:pos x="488" y="190"/>
                        </a:cxn>
                        <a:cxn ang="0">
                          <a:pos x="458" y="256"/>
                        </a:cxn>
                        <a:cxn ang="0">
                          <a:pos x="428" y="266"/>
                        </a:cxn>
                        <a:cxn ang="0">
                          <a:pos x="430" y="270"/>
                        </a:cxn>
                        <a:cxn ang="0">
                          <a:pos x="462" y="258"/>
                        </a:cxn>
                      </a:cxnLst>
                      <a:rect l="0" t="0" r="r" b="b"/>
                      <a:pathLst>
                        <a:path w="490" h="270">
                          <a:moveTo>
                            <a:pt x="462" y="258"/>
                          </a:moveTo>
                          <a:lnTo>
                            <a:pt x="490" y="190"/>
                          </a:lnTo>
                          <a:lnTo>
                            <a:pt x="452" y="138"/>
                          </a:lnTo>
                          <a:lnTo>
                            <a:pt x="462" y="68"/>
                          </a:lnTo>
                          <a:lnTo>
                            <a:pt x="382" y="0"/>
                          </a:lnTo>
                          <a:lnTo>
                            <a:pt x="18" y="120"/>
                          </a:lnTo>
                          <a:lnTo>
                            <a:pt x="2" y="74"/>
                          </a:lnTo>
                          <a:lnTo>
                            <a:pt x="0" y="76"/>
                          </a:lnTo>
                          <a:lnTo>
                            <a:pt x="16" y="124"/>
                          </a:lnTo>
                          <a:lnTo>
                            <a:pt x="382" y="4"/>
                          </a:lnTo>
                          <a:lnTo>
                            <a:pt x="458" y="70"/>
                          </a:lnTo>
                          <a:lnTo>
                            <a:pt x="448" y="138"/>
                          </a:lnTo>
                          <a:lnTo>
                            <a:pt x="488" y="190"/>
                          </a:lnTo>
                          <a:lnTo>
                            <a:pt x="458" y="256"/>
                          </a:lnTo>
                          <a:lnTo>
                            <a:pt x="428" y="266"/>
                          </a:lnTo>
                          <a:lnTo>
                            <a:pt x="430" y="270"/>
                          </a:lnTo>
                          <a:lnTo>
                            <a:pt x="462" y="2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6" name="Freeform 2959"/>
                    <p:cNvSpPr>
                      <a:spLocks/>
                    </p:cNvSpPr>
                    <p:nvPr/>
                  </p:nvSpPr>
                  <p:spPr bwMode="auto">
                    <a:xfrm>
                      <a:off x="4626" y="1587"/>
                      <a:ext cx="320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112"/>
                        </a:cxn>
                        <a:cxn ang="0">
                          <a:pos x="320" y="4"/>
                        </a:cxn>
                        <a:cxn ang="0">
                          <a:pos x="318" y="0"/>
                        </a:cxn>
                        <a:cxn ang="0">
                          <a:pos x="0" y="110"/>
                        </a:cxn>
                        <a:cxn ang="0">
                          <a:pos x="2" y="110"/>
                        </a:cxn>
                        <a:cxn ang="0">
                          <a:pos x="2" y="110"/>
                        </a:cxn>
                        <a:cxn ang="0">
                          <a:pos x="4" y="112"/>
                        </a:cxn>
                      </a:cxnLst>
                      <a:rect l="0" t="0" r="r" b="b"/>
                      <a:pathLst>
                        <a:path w="320" h="112">
                          <a:moveTo>
                            <a:pt x="4" y="112"/>
                          </a:moveTo>
                          <a:lnTo>
                            <a:pt x="320" y="4"/>
                          </a:lnTo>
                          <a:lnTo>
                            <a:pt x="318" y="0"/>
                          </a:lnTo>
                          <a:lnTo>
                            <a:pt x="0" y="110"/>
                          </a:lnTo>
                          <a:lnTo>
                            <a:pt x="2" y="110"/>
                          </a:lnTo>
                          <a:lnTo>
                            <a:pt x="2" y="110"/>
                          </a:lnTo>
                          <a:lnTo>
                            <a:pt x="4" y="1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7" name="Freeform 2960"/>
                    <p:cNvSpPr>
                      <a:spLocks/>
                    </p:cNvSpPr>
                    <p:nvPr/>
                  </p:nvSpPr>
                  <p:spPr bwMode="auto">
                    <a:xfrm>
                      <a:off x="4628" y="1697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2" y="2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8" name="Rectangle 29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2" y="1723"/>
                      <a:ext cx="2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9" name="Rectangle 29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158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0" name="Freeform 2963"/>
                    <p:cNvSpPr>
                      <a:spLocks/>
                    </p:cNvSpPr>
                    <p:nvPr/>
                  </p:nvSpPr>
                  <p:spPr bwMode="auto">
                    <a:xfrm>
                      <a:off x="4946" y="1591"/>
                      <a:ext cx="126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58" y="162"/>
                        </a:cxn>
                        <a:cxn ang="0">
                          <a:pos x="126" y="134"/>
                        </a:cxn>
                        <a:cxn ang="0">
                          <a:pos x="126" y="132"/>
                        </a:cxn>
                        <a:cxn ang="0">
                          <a:pos x="62" y="15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26" h="16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58" y="162"/>
                          </a:lnTo>
                          <a:lnTo>
                            <a:pt x="126" y="134"/>
                          </a:lnTo>
                          <a:lnTo>
                            <a:pt x="126" y="132"/>
                          </a:lnTo>
                          <a:lnTo>
                            <a:pt x="62" y="15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1" name="Freeform 2964"/>
                    <p:cNvSpPr>
                      <a:spLocks/>
                    </p:cNvSpPr>
                    <p:nvPr/>
                  </p:nvSpPr>
                  <p:spPr bwMode="auto">
                    <a:xfrm>
                      <a:off x="4944" y="1587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2" name="Freeform 2965"/>
                    <p:cNvSpPr>
                      <a:spLocks/>
                    </p:cNvSpPr>
                    <p:nvPr/>
                  </p:nvSpPr>
                  <p:spPr bwMode="auto">
                    <a:xfrm>
                      <a:off x="5280" y="1225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3" name="Freeform 2966"/>
                    <p:cNvSpPr>
                      <a:spLocks/>
                    </p:cNvSpPr>
                    <p:nvPr/>
                  </p:nvSpPr>
                  <p:spPr bwMode="auto">
                    <a:xfrm>
                      <a:off x="5218" y="1341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2" y="6"/>
                          </a:lnTo>
                          <a:lnTo>
                            <a:pt x="4" y="4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4" name="Freeform 296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5" name="Freeform 296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6" name="Freeform 2969"/>
                    <p:cNvSpPr>
                      <a:spLocks/>
                    </p:cNvSpPr>
                    <p:nvPr/>
                  </p:nvSpPr>
                  <p:spPr bwMode="auto">
                    <a:xfrm>
                      <a:off x="5190" y="1183"/>
                      <a:ext cx="90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28" y="162"/>
                        </a:cxn>
                        <a:cxn ang="0">
                          <a:pos x="30" y="158"/>
                        </a:cxn>
                        <a:cxn ang="0">
                          <a:pos x="4" y="20"/>
                        </a:cxn>
                        <a:cxn ang="0">
                          <a:pos x="54" y="2"/>
                        </a:cxn>
                        <a:cxn ang="0">
                          <a:pos x="90" y="42"/>
                        </a:cxn>
                        <a:cxn ang="0">
                          <a:pos x="90" y="42"/>
                        </a:cxn>
                        <a:cxn ang="0">
                          <a:pos x="54" y="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90" h="162">
                          <a:moveTo>
                            <a:pt x="0" y="20"/>
                          </a:moveTo>
                          <a:lnTo>
                            <a:pt x="28" y="162"/>
                          </a:lnTo>
                          <a:lnTo>
                            <a:pt x="30" y="158"/>
                          </a:lnTo>
                          <a:lnTo>
                            <a:pt x="4" y="20"/>
                          </a:lnTo>
                          <a:lnTo>
                            <a:pt x="54" y="2"/>
                          </a:lnTo>
                          <a:lnTo>
                            <a:pt x="90" y="42"/>
                          </a:lnTo>
                          <a:lnTo>
                            <a:pt x="90" y="42"/>
                          </a:lnTo>
                          <a:lnTo>
                            <a:pt x="54" y="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7" name="Rectangle 29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20" y="134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8" name="Freeform 2971"/>
                    <p:cNvSpPr>
                      <a:spLocks/>
                    </p:cNvSpPr>
                    <p:nvPr/>
                  </p:nvSpPr>
                  <p:spPr bwMode="auto">
                    <a:xfrm>
                      <a:off x="5086" y="815"/>
                      <a:ext cx="166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126" y="220"/>
                        </a:cxn>
                        <a:cxn ang="0">
                          <a:pos x="166" y="248"/>
                        </a:cxn>
                        <a:cxn ang="0">
                          <a:pos x="166" y="246"/>
                        </a:cxn>
                        <a:cxn ang="0">
                          <a:pos x="126" y="21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6" h="248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126" y="220"/>
                          </a:lnTo>
                          <a:lnTo>
                            <a:pt x="166" y="248"/>
                          </a:lnTo>
                          <a:lnTo>
                            <a:pt x="166" y="246"/>
                          </a:lnTo>
                          <a:lnTo>
                            <a:pt x="126" y="21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9" name="Freeform 2972"/>
                    <p:cNvSpPr>
                      <a:spLocks/>
                    </p:cNvSpPr>
                    <p:nvPr/>
                  </p:nvSpPr>
                  <p:spPr bwMode="auto">
                    <a:xfrm>
                      <a:off x="1412" y="711"/>
                      <a:ext cx="6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2"/>
                        </a:cxn>
                        <a:cxn ang="0">
                          <a:pos x="64" y="0"/>
                        </a:cxn>
                        <a:cxn ang="0">
                          <a:pos x="60" y="0"/>
                        </a:cxn>
                        <a:cxn ang="0">
                          <a:pos x="0" y="342"/>
                        </a:cxn>
                      </a:cxnLst>
                      <a:rect l="0" t="0" r="r" b="b"/>
                      <a:pathLst>
                        <a:path w="64" h="342">
                          <a:moveTo>
                            <a:pt x="0" y="342"/>
                          </a:moveTo>
                          <a:lnTo>
                            <a:pt x="64" y="0"/>
                          </a:lnTo>
                          <a:lnTo>
                            <a:pt x="60" y="0"/>
                          </a:lnTo>
                          <a:lnTo>
                            <a:pt x="0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0" name="Freeform 2973"/>
                    <p:cNvSpPr>
                      <a:spLocks/>
                    </p:cNvSpPr>
                    <p:nvPr/>
                  </p:nvSpPr>
                  <p:spPr bwMode="auto">
                    <a:xfrm>
                      <a:off x="760" y="923"/>
                      <a:ext cx="682" cy="650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128"/>
                        </a:cxn>
                        <a:cxn ang="0">
                          <a:pos x="412" y="144"/>
                        </a:cxn>
                        <a:cxn ang="0">
                          <a:pos x="232" y="112"/>
                        </a:cxn>
                        <a:cxn ang="0">
                          <a:pos x="224" y="26"/>
                        </a:cxn>
                        <a:cxn ang="0">
                          <a:pos x="128" y="0"/>
                        </a:cxn>
                        <a:cxn ang="0">
                          <a:pos x="128" y="20"/>
                        </a:cxn>
                        <a:cxn ang="0">
                          <a:pos x="0" y="410"/>
                        </a:cxn>
                        <a:cxn ang="0">
                          <a:pos x="6" y="510"/>
                        </a:cxn>
                        <a:cxn ang="0">
                          <a:pos x="344" y="602"/>
                        </a:cxn>
                        <a:cxn ang="0">
                          <a:pos x="572" y="650"/>
                        </a:cxn>
                        <a:cxn ang="0">
                          <a:pos x="622" y="386"/>
                        </a:cxn>
                        <a:cxn ang="0">
                          <a:pos x="614" y="360"/>
                        </a:cxn>
                        <a:cxn ang="0">
                          <a:pos x="682" y="224"/>
                        </a:cxn>
                        <a:cxn ang="0">
                          <a:pos x="662" y="166"/>
                        </a:cxn>
                        <a:cxn ang="0">
                          <a:pos x="528" y="128"/>
                        </a:cxn>
                      </a:cxnLst>
                      <a:rect l="0" t="0" r="r" b="b"/>
                      <a:pathLst>
                        <a:path w="682" h="650">
                          <a:moveTo>
                            <a:pt x="528" y="128"/>
                          </a:moveTo>
                          <a:lnTo>
                            <a:pt x="412" y="144"/>
                          </a:lnTo>
                          <a:lnTo>
                            <a:pt x="232" y="112"/>
                          </a:lnTo>
                          <a:lnTo>
                            <a:pt x="224" y="26"/>
                          </a:lnTo>
                          <a:lnTo>
                            <a:pt x="128" y="0"/>
                          </a:lnTo>
                          <a:lnTo>
                            <a:pt x="128" y="20"/>
                          </a:lnTo>
                          <a:lnTo>
                            <a:pt x="0" y="410"/>
                          </a:lnTo>
                          <a:lnTo>
                            <a:pt x="6" y="510"/>
                          </a:lnTo>
                          <a:lnTo>
                            <a:pt x="344" y="602"/>
                          </a:lnTo>
                          <a:lnTo>
                            <a:pt x="572" y="650"/>
                          </a:lnTo>
                          <a:lnTo>
                            <a:pt x="622" y="386"/>
                          </a:lnTo>
                          <a:lnTo>
                            <a:pt x="614" y="360"/>
                          </a:lnTo>
                          <a:lnTo>
                            <a:pt x="682" y="224"/>
                          </a:lnTo>
                          <a:lnTo>
                            <a:pt x="662" y="166"/>
                          </a:lnTo>
                          <a:lnTo>
                            <a:pt x="528" y="1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1" name="Freeform 2974"/>
                    <p:cNvSpPr>
                      <a:spLocks/>
                    </p:cNvSpPr>
                    <p:nvPr/>
                  </p:nvSpPr>
                  <p:spPr bwMode="auto">
                    <a:xfrm>
                      <a:off x="888" y="593"/>
                      <a:ext cx="588" cy="486"/>
                    </a:xfrm>
                    <a:custGeom>
                      <a:avLst/>
                      <a:gdLst/>
                      <a:ahLst/>
                      <a:cxnLst>
                        <a:cxn ang="0">
                          <a:pos x="198" y="12"/>
                        </a:cxn>
                        <a:cxn ang="0">
                          <a:pos x="118" y="92"/>
                        </a:cxn>
                        <a:cxn ang="0">
                          <a:pos x="0" y="0"/>
                        </a:cxn>
                        <a:cxn ang="0">
                          <a:pos x="0" y="324"/>
                        </a:cxn>
                        <a:cxn ang="0">
                          <a:pos x="100" y="352"/>
                        </a:cxn>
                        <a:cxn ang="0">
                          <a:pos x="110" y="436"/>
                        </a:cxn>
                        <a:cxn ang="0">
                          <a:pos x="284" y="468"/>
                        </a:cxn>
                        <a:cxn ang="0">
                          <a:pos x="400" y="452"/>
                        </a:cxn>
                        <a:cxn ang="0">
                          <a:pos x="532" y="486"/>
                        </a:cxn>
                        <a:cxn ang="0">
                          <a:pos x="524" y="460"/>
                        </a:cxn>
                        <a:cxn ang="0">
                          <a:pos x="584" y="118"/>
                        </a:cxn>
                        <a:cxn ang="0">
                          <a:pos x="588" y="118"/>
                        </a:cxn>
                        <a:cxn ang="0">
                          <a:pos x="588" y="116"/>
                        </a:cxn>
                        <a:cxn ang="0">
                          <a:pos x="198" y="12"/>
                        </a:cxn>
                      </a:cxnLst>
                      <a:rect l="0" t="0" r="r" b="b"/>
                      <a:pathLst>
                        <a:path w="588" h="486">
                          <a:moveTo>
                            <a:pt x="198" y="12"/>
                          </a:moveTo>
                          <a:lnTo>
                            <a:pt x="118" y="92"/>
                          </a:lnTo>
                          <a:lnTo>
                            <a:pt x="0" y="0"/>
                          </a:lnTo>
                          <a:lnTo>
                            <a:pt x="0" y="324"/>
                          </a:lnTo>
                          <a:lnTo>
                            <a:pt x="100" y="352"/>
                          </a:lnTo>
                          <a:lnTo>
                            <a:pt x="110" y="436"/>
                          </a:lnTo>
                          <a:lnTo>
                            <a:pt x="284" y="468"/>
                          </a:lnTo>
                          <a:lnTo>
                            <a:pt x="400" y="452"/>
                          </a:lnTo>
                          <a:lnTo>
                            <a:pt x="532" y="486"/>
                          </a:lnTo>
                          <a:lnTo>
                            <a:pt x="524" y="460"/>
                          </a:lnTo>
                          <a:lnTo>
                            <a:pt x="584" y="118"/>
                          </a:lnTo>
                          <a:lnTo>
                            <a:pt x="588" y="118"/>
                          </a:lnTo>
                          <a:lnTo>
                            <a:pt x="588" y="116"/>
                          </a:lnTo>
                          <a:lnTo>
                            <a:pt x="198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2" name="Freeform 2975"/>
                    <p:cNvSpPr>
                      <a:spLocks/>
                    </p:cNvSpPr>
                    <p:nvPr/>
                  </p:nvSpPr>
                  <p:spPr bwMode="auto">
                    <a:xfrm>
                      <a:off x="1412" y="1053"/>
                      <a:ext cx="8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26"/>
                        </a:cxn>
                        <a:cxn ang="0">
                          <a:pos x="0" y="0"/>
                        </a:cxn>
                        <a:cxn ang="0">
                          <a:pos x="8" y="26"/>
                        </a:cxn>
                        <a:cxn ang="0">
                          <a:pos x="8" y="26"/>
                        </a:cxn>
                      </a:cxnLst>
                      <a:rect l="0" t="0" r="r" b="b"/>
                      <a:pathLst>
                        <a:path w="8" h="26">
                          <a:moveTo>
                            <a:pt x="8" y="26"/>
                          </a:moveTo>
                          <a:lnTo>
                            <a:pt x="0" y="0"/>
                          </a:lnTo>
                          <a:lnTo>
                            <a:pt x="8" y="26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3" name="Freeform 2979"/>
                    <p:cNvSpPr>
                      <a:spLocks/>
                    </p:cNvSpPr>
                    <p:nvPr/>
                  </p:nvSpPr>
                  <p:spPr bwMode="auto">
                    <a:xfrm>
                      <a:off x="1594" y="1057"/>
                      <a:ext cx="182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6"/>
                        </a:cxn>
                        <a:cxn ang="0">
                          <a:pos x="40" y="188"/>
                        </a:cxn>
                        <a:cxn ang="0">
                          <a:pos x="112" y="296"/>
                        </a:cxn>
                        <a:cxn ang="0">
                          <a:pos x="182" y="284"/>
                        </a:cxn>
                        <a:cxn ang="0">
                          <a:pos x="118" y="292"/>
                        </a:cxn>
                        <a:cxn ang="0">
                          <a:pos x="48" y="188"/>
                        </a:cxn>
                        <a:cxn ang="0">
                          <a:pos x="56" y="118"/>
                        </a:cxn>
                        <a:cxn ang="0">
                          <a:pos x="8" y="130"/>
                        </a:cxn>
                        <a:cxn ang="0">
                          <a:pos x="38" y="0"/>
                        </a:cxn>
                        <a:cxn ang="0">
                          <a:pos x="0" y="138"/>
                        </a:cxn>
                        <a:cxn ang="0">
                          <a:pos x="50" y="126"/>
                        </a:cxn>
                      </a:cxnLst>
                      <a:rect l="0" t="0" r="r" b="b"/>
                      <a:pathLst>
                        <a:path w="182" h="296">
                          <a:moveTo>
                            <a:pt x="50" y="126"/>
                          </a:moveTo>
                          <a:lnTo>
                            <a:pt x="40" y="188"/>
                          </a:lnTo>
                          <a:lnTo>
                            <a:pt x="112" y="296"/>
                          </a:lnTo>
                          <a:lnTo>
                            <a:pt x="182" y="284"/>
                          </a:lnTo>
                          <a:lnTo>
                            <a:pt x="118" y="292"/>
                          </a:lnTo>
                          <a:lnTo>
                            <a:pt x="48" y="188"/>
                          </a:lnTo>
                          <a:lnTo>
                            <a:pt x="56" y="118"/>
                          </a:lnTo>
                          <a:lnTo>
                            <a:pt x="8" y="130"/>
                          </a:lnTo>
                          <a:lnTo>
                            <a:pt x="38" y="0"/>
                          </a:lnTo>
                          <a:lnTo>
                            <a:pt x="0" y="138"/>
                          </a:lnTo>
                          <a:lnTo>
                            <a:pt x="50" y="1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4" name="Freeform 2980"/>
                    <p:cNvSpPr>
                      <a:spLocks/>
                    </p:cNvSpPr>
                    <p:nvPr/>
                  </p:nvSpPr>
                  <p:spPr bwMode="auto">
                    <a:xfrm>
                      <a:off x="1706" y="1329"/>
                      <a:ext cx="130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14"/>
                        </a:cxn>
                        <a:cxn ang="0">
                          <a:pos x="130" y="0"/>
                        </a:cxn>
                        <a:cxn ang="0">
                          <a:pos x="98" y="6"/>
                        </a:cxn>
                        <a:cxn ang="0">
                          <a:pos x="90" y="8"/>
                        </a:cxn>
                        <a:cxn ang="0">
                          <a:pos x="70" y="12"/>
                        </a:cxn>
                        <a:cxn ang="0">
                          <a:pos x="0" y="24"/>
                        </a:cxn>
                        <a:cxn ang="0">
                          <a:pos x="92" y="14"/>
                        </a:cxn>
                      </a:cxnLst>
                      <a:rect l="0" t="0" r="r" b="b"/>
                      <a:pathLst>
                        <a:path w="130" h="24">
                          <a:moveTo>
                            <a:pt x="92" y="14"/>
                          </a:moveTo>
                          <a:lnTo>
                            <a:pt x="130" y="0"/>
                          </a:lnTo>
                          <a:lnTo>
                            <a:pt x="98" y="6"/>
                          </a:lnTo>
                          <a:lnTo>
                            <a:pt x="90" y="8"/>
                          </a:lnTo>
                          <a:lnTo>
                            <a:pt x="70" y="12"/>
                          </a:lnTo>
                          <a:lnTo>
                            <a:pt x="0" y="24"/>
                          </a:lnTo>
                          <a:lnTo>
                            <a:pt x="92" y="1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5" name="Freeform 2981"/>
                    <p:cNvSpPr>
                      <a:spLocks/>
                    </p:cNvSpPr>
                    <p:nvPr/>
                  </p:nvSpPr>
                  <p:spPr bwMode="auto">
                    <a:xfrm>
                      <a:off x="1868" y="875"/>
                      <a:ext cx="60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00" y="452"/>
                        </a:cxn>
                        <a:cxn ang="0">
                          <a:pos x="6" y="414"/>
                        </a:cxn>
                        <a:cxn ang="0">
                          <a:pos x="0" y="476"/>
                        </a:cxn>
                        <a:cxn ang="0">
                          <a:pos x="12" y="420"/>
                        </a:cxn>
                        <a:cxn ang="0">
                          <a:pos x="606" y="460"/>
                        </a:cxn>
                        <a:cxn ang="0">
                          <a:pos x="604" y="0"/>
                        </a:cxn>
                        <a:cxn ang="0">
                          <a:pos x="600" y="452"/>
                        </a:cxn>
                      </a:cxnLst>
                      <a:rect l="0" t="0" r="r" b="b"/>
                      <a:pathLst>
                        <a:path w="606" h="476">
                          <a:moveTo>
                            <a:pt x="600" y="452"/>
                          </a:moveTo>
                          <a:lnTo>
                            <a:pt x="6" y="414"/>
                          </a:lnTo>
                          <a:lnTo>
                            <a:pt x="0" y="476"/>
                          </a:lnTo>
                          <a:lnTo>
                            <a:pt x="12" y="420"/>
                          </a:lnTo>
                          <a:lnTo>
                            <a:pt x="606" y="460"/>
                          </a:lnTo>
                          <a:lnTo>
                            <a:pt x="604" y="0"/>
                          </a:lnTo>
                          <a:lnTo>
                            <a:pt x="600" y="45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6" name="Freeform 2982"/>
                    <p:cNvSpPr>
                      <a:spLocks/>
                    </p:cNvSpPr>
                    <p:nvPr/>
                  </p:nvSpPr>
                  <p:spPr bwMode="auto">
                    <a:xfrm>
                      <a:off x="2472" y="875"/>
                      <a:ext cx="614" cy="460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358"/>
                        </a:cxn>
                        <a:cxn ang="0">
                          <a:pos x="614" y="354"/>
                        </a:cxn>
                        <a:cxn ang="0">
                          <a:pos x="2" y="35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2" y="460"/>
                        </a:cxn>
                        <a:cxn ang="0">
                          <a:pos x="2" y="360"/>
                        </a:cxn>
                        <a:cxn ang="0">
                          <a:pos x="612" y="358"/>
                        </a:cxn>
                      </a:cxnLst>
                      <a:rect l="0" t="0" r="r" b="b"/>
                      <a:pathLst>
                        <a:path w="614" h="460">
                          <a:moveTo>
                            <a:pt x="612" y="358"/>
                          </a:moveTo>
                          <a:lnTo>
                            <a:pt x="614" y="354"/>
                          </a:lnTo>
                          <a:lnTo>
                            <a:pt x="2" y="35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2" y="460"/>
                          </a:lnTo>
                          <a:lnTo>
                            <a:pt x="2" y="360"/>
                          </a:lnTo>
                          <a:lnTo>
                            <a:pt x="612" y="3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7" name="Freeform 2983"/>
                    <p:cNvSpPr>
                      <a:spLocks/>
                    </p:cNvSpPr>
                    <p:nvPr/>
                  </p:nvSpPr>
                  <p:spPr bwMode="auto">
                    <a:xfrm>
                      <a:off x="1804" y="1325"/>
                      <a:ext cx="6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32" y="4"/>
                        </a:cxn>
                        <a:cxn ang="0">
                          <a:pos x="60" y="42"/>
                        </a:cxn>
                        <a:cxn ang="0">
                          <a:pos x="62" y="34"/>
                        </a:cxn>
                        <a:cxn ang="0">
                          <a:pos x="36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62" h="42">
                          <a:moveTo>
                            <a:pt x="0" y="10"/>
                          </a:moveTo>
                          <a:lnTo>
                            <a:pt x="32" y="4"/>
                          </a:lnTo>
                          <a:lnTo>
                            <a:pt x="60" y="42"/>
                          </a:lnTo>
                          <a:lnTo>
                            <a:pt x="62" y="34"/>
                          </a:lnTo>
                          <a:lnTo>
                            <a:pt x="36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8" name="Freeform 2984"/>
                    <p:cNvSpPr>
                      <a:spLocks/>
                    </p:cNvSpPr>
                    <p:nvPr/>
                  </p:nvSpPr>
                  <p:spPr bwMode="auto">
                    <a:xfrm>
                      <a:off x="1866" y="1351"/>
                      <a:ext cx="2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2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2" h="10">
                          <a:moveTo>
                            <a:pt x="0" y="10"/>
                          </a:moveTo>
                          <a:lnTo>
                            <a:pt x="2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9" name="Freeform 2985"/>
                    <p:cNvSpPr>
                      <a:spLocks/>
                    </p:cNvSpPr>
                    <p:nvPr/>
                  </p:nvSpPr>
                  <p:spPr bwMode="auto">
                    <a:xfrm>
                      <a:off x="1776" y="1335"/>
                      <a:ext cx="2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0" y="6"/>
                        </a:cxn>
                        <a:cxn ang="0">
                          <a:pos x="20" y="2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6">
                          <a:moveTo>
                            <a:pt x="28" y="0"/>
                          </a:moveTo>
                          <a:lnTo>
                            <a:pt x="0" y="6"/>
                          </a:lnTo>
                          <a:lnTo>
                            <a:pt x="20" y="2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0" name="Freeform 2986"/>
                    <p:cNvSpPr>
                      <a:spLocks/>
                    </p:cNvSpPr>
                    <p:nvPr/>
                  </p:nvSpPr>
                  <p:spPr bwMode="auto">
                    <a:xfrm>
                      <a:off x="1340" y="709"/>
                      <a:ext cx="524" cy="966"/>
                    </a:xfrm>
                    <a:custGeom>
                      <a:avLst/>
                      <a:gdLst/>
                      <a:ahLst/>
                      <a:cxnLst>
                        <a:cxn ang="0">
                          <a:pos x="458" y="634"/>
                        </a:cxn>
                        <a:cxn ang="0">
                          <a:pos x="366" y="644"/>
                        </a:cxn>
                        <a:cxn ang="0">
                          <a:pos x="294" y="536"/>
                        </a:cxn>
                        <a:cxn ang="0">
                          <a:pos x="304" y="474"/>
                        </a:cxn>
                        <a:cxn ang="0">
                          <a:pos x="254" y="486"/>
                        </a:cxn>
                        <a:cxn ang="0">
                          <a:pos x="284" y="348"/>
                        </a:cxn>
                        <a:cxn ang="0">
                          <a:pos x="256" y="334"/>
                        </a:cxn>
                        <a:cxn ang="0">
                          <a:pos x="184" y="168"/>
                        </a:cxn>
                        <a:cxn ang="0">
                          <a:pos x="210" y="24"/>
                        </a:cxn>
                        <a:cxn ang="0">
                          <a:pos x="212" y="26"/>
                        </a:cxn>
                        <a:cxn ang="0">
                          <a:pos x="214" y="22"/>
                        </a:cxn>
                        <a:cxn ang="0">
                          <a:pos x="136" y="0"/>
                        </a:cxn>
                        <a:cxn ang="0">
                          <a:pos x="136" y="2"/>
                        </a:cxn>
                        <a:cxn ang="0">
                          <a:pos x="140" y="4"/>
                        </a:cxn>
                        <a:cxn ang="0">
                          <a:pos x="78" y="344"/>
                        </a:cxn>
                        <a:cxn ang="0">
                          <a:pos x="108" y="438"/>
                        </a:cxn>
                        <a:cxn ang="0">
                          <a:pos x="40" y="574"/>
                        </a:cxn>
                        <a:cxn ang="0">
                          <a:pos x="50" y="600"/>
                        </a:cxn>
                        <a:cxn ang="0">
                          <a:pos x="0" y="866"/>
                        </a:cxn>
                        <a:cxn ang="0">
                          <a:pos x="496" y="966"/>
                        </a:cxn>
                        <a:cxn ang="0">
                          <a:pos x="524" y="658"/>
                        </a:cxn>
                        <a:cxn ang="0">
                          <a:pos x="496" y="620"/>
                        </a:cxn>
                        <a:cxn ang="0">
                          <a:pos x="458" y="634"/>
                        </a:cxn>
                      </a:cxnLst>
                      <a:rect l="0" t="0" r="r" b="b"/>
                      <a:pathLst>
                        <a:path w="524" h="966">
                          <a:moveTo>
                            <a:pt x="458" y="634"/>
                          </a:moveTo>
                          <a:lnTo>
                            <a:pt x="366" y="644"/>
                          </a:lnTo>
                          <a:lnTo>
                            <a:pt x="294" y="536"/>
                          </a:lnTo>
                          <a:lnTo>
                            <a:pt x="304" y="474"/>
                          </a:lnTo>
                          <a:lnTo>
                            <a:pt x="254" y="486"/>
                          </a:lnTo>
                          <a:lnTo>
                            <a:pt x="284" y="348"/>
                          </a:lnTo>
                          <a:lnTo>
                            <a:pt x="256" y="334"/>
                          </a:lnTo>
                          <a:lnTo>
                            <a:pt x="184" y="168"/>
                          </a:lnTo>
                          <a:lnTo>
                            <a:pt x="210" y="24"/>
                          </a:lnTo>
                          <a:lnTo>
                            <a:pt x="212" y="26"/>
                          </a:lnTo>
                          <a:lnTo>
                            <a:pt x="214" y="22"/>
                          </a:lnTo>
                          <a:lnTo>
                            <a:pt x="136" y="0"/>
                          </a:lnTo>
                          <a:lnTo>
                            <a:pt x="136" y="2"/>
                          </a:lnTo>
                          <a:lnTo>
                            <a:pt x="140" y="4"/>
                          </a:lnTo>
                          <a:lnTo>
                            <a:pt x="78" y="344"/>
                          </a:lnTo>
                          <a:lnTo>
                            <a:pt x="108" y="438"/>
                          </a:lnTo>
                          <a:lnTo>
                            <a:pt x="40" y="574"/>
                          </a:lnTo>
                          <a:lnTo>
                            <a:pt x="50" y="600"/>
                          </a:lnTo>
                          <a:lnTo>
                            <a:pt x="0" y="866"/>
                          </a:lnTo>
                          <a:lnTo>
                            <a:pt x="496" y="966"/>
                          </a:lnTo>
                          <a:lnTo>
                            <a:pt x="524" y="658"/>
                          </a:lnTo>
                          <a:lnTo>
                            <a:pt x="496" y="620"/>
                          </a:lnTo>
                          <a:lnTo>
                            <a:pt x="458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1" name="Freeform 2987"/>
                    <p:cNvSpPr>
                      <a:spLocks/>
                    </p:cNvSpPr>
                    <p:nvPr/>
                  </p:nvSpPr>
                  <p:spPr bwMode="auto">
                    <a:xfrm>
                      <a:off x="3108" y="1621"/>
                      <a:ext cx="118" cy="318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254"/>
                        </a:cxn>
                        <a:cxn ang="0">
                          <a:pos x="94" y="256"/>
                        </a:cxn>
                        <a:cxn ang="0">
                          <a:pos x="96" y="256"/>
                        </a:cxn>
                        <a:cxn ang="0">
                          <a:pos x="118" y="318"/>
                        </a:cxn>
                        <a:cxn ang="0">
                          <a:pos x="0" y="0"/>
                        </a:cxn>
                        <a:cxn ang="0">
                          <a:pos x="94" y="254"/>
                        </a:cxn>
                        <a:cxn ang="0">
                          <a:pos x="94" y="254"/>
                        </a:cxn>
                      </a:cxnLst>
                      <a:rect l="0" t="0" r="r" b="b"/>
                      <a:pathLst>
                        <a:path w="118" h="318">
                          <a:moveTo>
                            <a:pt x="94" y="254"/>
                          </a:moveTo>
                          <a:lnTo>
                            <a:pt x="94" y="256"/>
                          </a:lnTo>
                          <a:lnTo>
                            <a:pt x="96" y="256"/>
                          </a:lnTo>
                          <a:lnTo>
                            <a:pt x="118" y="318"/>
                          </a:lnTo>
                          <a:lnTo>
                            <a:pt x="0" y="0"/>
                          </a:lnTo>
                          <a:lnTo>
                            <a:pt x="94" y="254"/>
                          </a:lnTo>
                          <a:lnTo>
                            <a:pt x="94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2" name="Freeform 2988"/>
                    <p:cNvSpPr>
                      <a:spLocks/>
                    </p:cNvSpPr>
                    <p:nvPr/>
                  </p:nvSpPr>
                  <p:spPr bwMode="auto">
                    <a:xfrm>
                      <a:off x="3098" y="1295"/>
                      <a:ext cx="10" cy="32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188"/>
                        </a:cxn>
                        <a:cxn ang="0">
                          <a:pos x="6" y="188"/>
                        </a:cxn>
                        <a:cxn ang="0">
                          <a:pos x="10" y="326"/>
                        </a:cxn>
                        <a:cxn ang="0">
                          <a:pos x="0" y="0"/>
                        </a:cxn>
                        <a:cxn ang="0">
                          <a:pos x="6" y="186"/>
                        </a:cxn>
                        <a:cxn ang="0">
                          <a:pos x="6" y="188"/>
                        </a:cxn>
                      </a:cxnLst>
                      <a:rect l="0" t="0" r="r" b="b"/>
                      <a:pathLst>
                        <a:path w="10" h="326">
                          <a:moveTo>
                            <a:pt x="6" y="188"/>
                          </a:moveTo>
                          <a:lnTo>
                            <a:pt x="6" y="188"/>
                          </a:lnTo>
                          <a:lnTo>
                            <a:pt x="10" y="326"/>
                          </a:lnTo>
                          <a:lnTo>
                            <a:pt x="0" y="0"/>
                          </a:lnTo>
                          <a:lnTo>
                            <a:pt x="6" y="186"/>
                          </a:lnTo>
                          <a:lnTo>
                            <a:pt x="6" y="1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3" name="Freeform 2989"/>
                    <p:cNvSpPr>
                      <a:spLocks/>
                    </p:cNvSpPr>
                    <p:nvPr/>
                  </p:nvSpPr>
                  <p:spPr bwMode="auto">
                    <a:xfrm>
                      <a:off x="2468" y="877"/>
                      <a:ext cx="648" cy="972"/>
                    </a:xfrm>
                    <a:custGeom>
                      <a:avLst/>
                      <a:gdLst/>
                      <a:ahLst/>
                      <a:cxnLst>
                        <a:cxn ang="0">
                          <a:pos x="478" y="708"/>
                        </a:cxn>
                        <a:cxn ang="0">
                          <a:pos x="648" y="766"/>
                        </a:cxn>
                        <a:cxn ang="0">
                          <a:pos x="646" y="758"/>
                        </a:cxn>
                        <a:cxn ang="0">
                          <a:pos x="478" y="704"/>
                        </a:cxn>
                        <a:cxn ang="0">
                          <a:pos x="4" y="706"/>
                        </a:cxn>
                        <a:cxn ang="0">
                          <a:pos x="8" y="458"/>
                        </a:cxn>
                        <a:cxn ang="0">
                          <a:pos x="6" y="458"/>
                        </a:cxn>
                        <a:cxn ang="0">
                          <a:pos x="6" y="358"/>
                        </a:cxn>
                        <a:cxn ang="0">
                          <a:pos x="616" y="356"/>
                        </a:cxn>
                        <a:cxn ang="0">
                          <a:pos x="618" y="352"/>
                        </a:cxn>
                        <a:cxn ang="0">
                          <a:pos x="6" y="354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0" y="972"/>
                        </a:cxn>
                        <a:cxn ang="0">
                          <a:pos x="4" y="710"/>
                        </a:cxn>
                        <a:cxn ang="0">
                          <a:pos x="478" y="708"/>
                        </a:cxn>
                      </a:cxnLst>
                      <a:rect l="0" t="0" r="r" b="b"/>
                      <a:pathLst>
                        <a:path w="648" h="972">
                          <a:moveTo>
                            <a:pt x="478" y="708"/>
                          </a:moveTo>
                          <a:lnTo>
                            <a:pt x="648" y="766"/>
                          </a:lnTo>
                          <a:lnTo>
                            <a:pt x="646" y="758"/>
                          </a:lnTo>
                          <a:lnTo>
                            <a:pt x="478" y="704"/>
                          </a:lnTo>
                          <a:lnTo>
                            <a:pt x="4" y="706"/>
                          </a:lnTo>
                          <a:lnTo>
                            <a:pt x="8" y="458"/>
                          </a:lnTo>
                          <a:lnTo>
                            <a:pt x="6" y="458"/>
                          </a:lnTo>
                          <a:lnTo>
                            <a:pt x="6" y="358"/>
                          </a:lnTo>
                          <a:lnTo>
                            <a:pt x="616" y="356"/>
                          </a:lnTo>
                          <a:lnTo>
                            <a:pt x="618" y="352"/>
                          </a:lnTo>
                          <a:lnTo>
                            <a:pt x="6" y="354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0" y="972"/>
                          </a:lnTo>
                          <a:lnTo>
                            <a:pt x="4" y="710"/>
                          </a:lnTo>
                          <a:lnTo>
                            <a:pt x="478" y="7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4" name="Freeform 2990"/>
                    <p:cNvSpPr>
                      <a:spLocks/>
                    </p:cNvSpPr>
                    <p:nvPr/>
                  </p:nvSpPr>
                  <p:spPr bwMode="auto">
                    <a:xfrm>
                      <a:off x="2632" y="1939"/>
                      <a:ext cx="602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602" y="6"/>
                        </a:cxn>
                        <a:cxn ang="0">
                          <a:pos x="594" y="0"/>
                        </a:cxn>
                        <a:cxn ang="0">
                          <a:pos x="0" y="8"/>
                        </a:cxn>
                        <a:cxn ang="0">
                          <a:pos x="602" y="6"/>
                        </a:cxn>
                      </a:cxnLst>
                      <a:rect l="0" t="0" r="r" b="b"/>
                      <a:pathLst>
                        <a:path w="602" h="8">
                          <a:moveTo>
                            <a:pt x="602" y="6"/>
                          </a:moveTo>
                          <a:lnTo>
                            <a:pt x="594" y="0"/>
                          </a:lnTo>
                          <a:lnTo>
                            <a:pt x="0" y="8"/>
                          </a:lnTo>
                          <a:lnTo>
                            <a:pt x="60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5" name="Freeform 2991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74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74" y="37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</a:cxnLst>
                      <a:rect l="0" t="0" r="r" b="b"/>
                      <a:pathLst>
                        <a:path w="74" h="378">
                          <a:moveTo>
                            <a:pt x="74" y="378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6" name="Freeform 2992"/>
                    <p:cNvSpPr>
                      <a:spLocks/>
                    </p:cNvSpPr>
                    <p:nvPr/>
                  </p:nvSpPr>
                  <p:spPr bwMode="auto">
                    <a:xfrm>
                      <a:off x="1529" y="729"/>
                      <a:ext cx="944" cy="628"/>
                    </a:xfrm>
                    <a:custGeom>
                      <a:avLst/>
                      <a:gdLst/>
                      <a:ahLst/>
                      <a:cxnLst>
                        <a:cxn ang="0">
                          <a:pos x="260" y="62"/>
                        </a:cxn>
                        <a:cxn ang="0">
                          <a:pos x="22" y="0"/>
                        </a:cxn>
                        <a:cxn ang="0">
                          <a:pos x="20" y="4"/>
                        </a:cxn>
                        <a:cxn ang="0">
                          <a:pos x="24" y="4"/>
                        </a:cxn>
                        <a:cxn ang="0">
                          <a:pos x="0" y="148"/>
                        </a:cxn>
                        <a:cxn ang="0">
                          <a:pos x="66" y="306"/>
                        </a:cxn>
                        <a:cxn ang="0">
                          <a:pos x="100" y="326"/>
                        </a:cxn>
                        <a:cxn ang="0">
                          <a:pos x="70" y="456"/>
                        </a:cxn>
                        <a:cxn ang="0">
                          <a:pos x="118" y="444"/>
                        </a:cxn>
                        <a:cxn ang="0">
                          <a:pos x="110" y="514"/>
                        </a:cxn>
                        <a:cxn ang="0">
                          <a:pos x="180" y="618"/>
                        </a:cxn>
                        <a:cxn ang="0">
                          <a:pos x="244" y="610"/>
                        </a:cxn>
                        <a:cxn ang="0">
                          <a:pos x="272" y="604"/>
                        </a:cxn>
                        <a:cxn ang="0">
                          <a:pos x="308" y="594"/>
                        </a:cxn>
                        <a:cxn ang="0">
                          <a:pos x="334" y="628"/>
                        </a:cxn>
                        <a:cxn ang="0">
                          <a:pos x="336" y="620"/>
                        </a:cxn>
                        <a:cxn ang="0">
                          <a:pos x="342" y="558"/>
                        </a:cxn>
                        <a:cxn ang="0">
                          <a:pos x="936" y="596"/>
                        </a:cxn>
                        <a:cxn ang="0">
                          <a:pos x="940" y="144"/>
                        </a:cxn>
                        <a:cxn ang="0">
                          <a:pos x="944" y="146"/>
                        </a:cxn>
                        <a:cxn ang="0">
                          <a:pos x="944" y="140"/>
                        </a:cxn>
                        <a:cxn ang="0">
                          <a:pos x="260" y="62"/>
                        </a:cxn>
                      </a:cxnLst>
                      <a:rect l="0" t="0" r="r" b="b"/>
                      <a:pathLst>
                        <a:path w="944" h="628">
                          <a:moveTo>
                            <a:pt x="260" y="62"/>
                          </a:moveTo>
                          <a:lnTo>
                            <a:pt x="22" y="0"/>
                          </a:lnTo>
                          <a:lnTo>
                            <a:pt x="20" y="4"/>
                          </a:lnTo>
                          <a:lnTo>
                            <a:pt x="24" y="4"/>
                          </a:lnTo>
                          <a:lnTo>
                            <a:pt x="0" y="148"/>
                          </a:lnTo>
                          <a:lnTo>
                            <a:pt x="66" y="306"/>
                          </a:lnTo>
                          <a:lnTo>
                            <a:pt x="100" y="326"/>
                          </a:lnTo>
                          <a:lnTo>
                            <a:pt x="70" y="456"/>
                          </a:lnTo>
                          <a:lnTo>
                            <a:pt x="118" y="444"/>
                          </a:lnTo>
                          <a:lnTo>
                            <a:pt x="110" y="514"/>
                          </a:lnTo>
                          <a:lnTo>
                            <a:pt x="180" y="618"/>
                          </a:lnTo>
                          <a:lnTo>
                            <a:pt x="244" y="610"/>
                          </a:lnTo>
                          <a:lnTo>
                            <a:pt x="272" y="604"/>
                          </a:lnTo>
                          <a:lnTo>
                            <a:pt x="308" y="594"/>
                          </a:lnTo>
                          <a:lnTo>
                            <a:pt x="334" y="628"/>
                          </a:lnTo>
                          <a:lnTo>
                            <a:pt x="336" y="620"/>
                          </a:lnTo>
                          <a:lnTo>
                            <a:pt x="342" y="558"/>
                          </a:lnTo>
                          <a:lnTo>
                            <a:pt x="936" y="596"/>
                          </a:lnTo>
                          <a:lnTo>
                            <a:pt x="940" y="144"/>
                          </a:lnTo>
                          <a:lnTo>
                            <a:pt x="944" y="146"/>
                          </a:lnTo>
                          <a:lnTo>
                            <a:pt x="944" y="140"/>
                          </a:lnTo>
                          <a:lnTo>
                            <a:pt x="260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7" name="Freeform 2993"/>
                    <p:cNvSpPr>
                      <a:spLocks/>
                    </p:cNvSpPr>
                    <p:nvPr/>
                  </p:nvSpPr>
                  <p:spPr bwMode="auto">
                    <a:xfrm>
                      <a:off x="2946" y="1581"/>
                      <a:ext cx="16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8" y="56"/>
                        </a:cxn>
                        <a:cxn ang="0">
                          <a:pos x="168" y="5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8" h="56">
                          <a:moveTo>
                            <a:pt x="0" y="0"/>
                          </a:moveTo>
                          <a:lnTo>
                            <a:pt x="168" y="56"/>
                          </a:lnTo>
                          <a:lnTo>
                            <a:pt x="168" y="5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8" name="Freeform 2994"/>
                    <p:cNvSpPr>
                      <a:spLocks/>
                    </p:cNvSpPr>
                    <p:nvPr/>
                  </p:nvSpPr>
                  <p:spPr bwMode="auto">
                    <a:xfrm>
                      <a:off x="2474" y="843"/>
                      <a:ext cx="614" cy="388"/>
                    </a:xfrm>
                    <a:custGeom>
                      <a:avLst/>
                      <a:gdLst/>
                      <a:ahLst/>
                      <a:cxnLst>
                        <a:cxn ang="0">
                          <a:pos x="614" y="382"/>
                        </a:cxn>
                        <a:cxn ang="0">
                          <a:pos x="540" y="4"/>
                        </a:cxn>
                        <a:cxn ang="0">
                          <a:pos x="542" y="4"/>
                        </a:cxn>
                        <a:cxn ang="0">
                          <a:pos x="542" y="0"/>
                        </a:cxn>
                        <a:cxn ang="0">
                          <a:pos x="26" y="32"/>
                        </a:cxn>
                        <a:cxn ang="0">
                          <a:pos x="2" y="28"/>
                        </a:cxn>
                        <a:cxn ang="0">
                          <a:pos x="2" y="34"/>
                        </a:cxn>
                        <a:cxn ang="0">
                          <a:pos x="4" y="34"/>
                        </a:cxn>
                        <a:cxn ang="0">
                          <a:pos x="0" y="388"/>
                        </a:cxn>
                        <a:cxn ang="0">
                          <a:pos x="612" y="386"/>
                        </a:cxn>
                        <a:cxn ang="0">
                          <a:pos x="610" y="388"/>
                        </a:cxn>
                        <a:cxn ang="0">
                          <a:pos x="610" y="388"/>
                        </a:cxn>
                        <a:cxn ang="0">
                          <a:pos x="614" y="382"/>
                        </a:cxn>
                      </a:cxnLst>
                      <a:rect l="0" t="0" r="r" b="b"/>
                      <a:pathLst>
                        <a:path w="614" h="388">
                          <a:moveTo>
                            <a:pt x="614" y="382"/>
                          </a:moveTo>
                          <a:lnTo>
                            <a:pt x="540" y="4"/>
                          </a:lnTo>
                          <a:lnTo>
                            <a:pt x="542" y="4"/>
                          </a:lnTo>
                          <a:lnTo>
                            <a:pt x="542" y="0"/>
                          </a:lnTo>
                          <a:lnTo>
                            <a:pt x="26" y="32"/>
                          </a:lnTo>
                          <a:lnTo>
                            <a:pt x="2" y="28"/>
                          </a:lnTo>
                          <a:lnTo>
                            <a:pt x="2" y="34"/>
                          </a:lnTo>
                          <a:lnTo>
                            <a:pt x="4" y="34"/>
                          </a:lnTo>
                          <a:lnTo>
                            <a:pt x="0" y="388"/>
                          </a:lnTo>
                          <a:lnTo>
                            <a:pt x="612" y="386"/>
                          </a:lnTo>
                          <a:lnTo>
                            <a:pt x="610" y="388"/>
                          </a:lnTo>
                          <a:lnTo>
                            <a:pt x="610" y="388"/>
                          </a:lnTo>
                          <a:lnTo>
                            <a:pt x="614" y="382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9" name="Freeform 2995"/>
                    <p:cNvSpPr>
                      <a:spLocks/>
                    </p:cNvSpPr>
                    <p:nvPr/>
                  </p:nvSpPr>
                  <p:spPr bwMode="auto">
                    <a:xfrm>
                      <a:off x="2468" y="1585"/>
                      <a:ext cx="758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736" y="292"/>
                        </a:cxn>
                        <a:cxn ang="0">
                          <a:pos x="734" y="292"/>
                        </a:cxn>
                        <a:cxn ang="0">
                          <a:pos x="734" y="290"/>
                        </a:cxn>
                        <a:cxn ang="0">
                          <a:pos x="734" y="290"/>
                        </a:cxn>
                        <a:cxn ang="0">
                          <a:pos x="646" y="52"/>
                        </a:cxn>
                        <a:cxn ang="0">
                          <a:pos x="646" y="52"/>
                        </a:cxn>
                        <a:cxn ang="0">
                          <a:pos x="648" y="58"/>
                        </a:cxn>
                        <a:cxn ang="0">
                          <a:pos x="478" y="0"/>
                        </a:cxn>
                        <a:cxn ang="0">
                          <a:pos x="4" y="2"/>
                        </a:cxn>
                        <a:cxn ang="0">
                          <a:pos x="0" y="264"/>
                        </a:cxn>
                        <a:cxn ang="0">
                          <a:pos x="158" y="268"/>
                        </a:cxn>
                        <a:cxn ang="0">
                          <a:pos x="164" y="362"/>
                        </a:cxn>
                        <a:cxn ang="0">
                          <a:pos x="758" y="354"/>
                        </a:cxn>
                        <a:cxn ang="0">
                          <a:pos x="736" y="292"/>
                        </a:cxn>
                      </a:cxnLst>
                      <a:rect l="0" t="0" r="r" b="b"/>
                      <a:pathLst>
                        <a:path w="758" h="362">
                          <a:moveTo>
                            <a:pt x="736" y="292"/>
                          </a:moveTo>
                          <a:lnTo>
                            <a:pt x="734" y="292"/>
                          </a:lnTo>
                          <a:lnTo>
                            <a:pt x="734" y="290"/>
                          </a:lnTo>
                          <a:lnTo>
                            <a:pt x="734" y="290"/>
                          </a:lnTo>
                          <a:lnTo>
                            <a:pt x="646" y="52"/>
                          </a:lnTo>
                          <a:lnTo>
                            <a:pt x="646" y="52"/>
                          </a:lnTo>
                          <a:lnTo>
                            <a:pt x="648" y="58"/>
                          </a:lnTo>
                          <a:lnTo>
                            <a:pt x="478" y="0"/>
                          </a:lnTo>
                          <a:lnTo>
                            <a:pt x="4" y="2"/>
                          </a:lnTo>
                          <a:lnTo>
                            <a:pt x="0" y="264"/>
                          </a:lnTo>
                          <a:lnTo>
                            <a:pt x="158" y="268"/>
                          </a:lnTo>
                          <a:lnTo>
                            <a:pt x="164" y="362"/>
                          </a:lnTo>
                          <a:lnTo>
                            <a:pt x="758" y="354"/>
                          </a:lnTo>
                          <a:lnTo>
                            <a:pt x="736" y="2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0" name="Freeform 2996"/>
                    <p:cNvSpPr>
                      <a:spLocks/>
                    </p:cNvSpPr>
                    <p:nvPr/>
                  </p:nvSpPr>
                  <p:spPr bwMode="auto">
                    <a:xfrm>
                      <a:off x="2472" y="1231"/>
                      <a:ext cx="642" cy="406"/>
                    </a:xfrm>
                    <a:custGeom>
                      <a:avLst/>
                      <a:gdLst/>
                      <a:ahLst/>
                      <a:cxnLst>
                        <a:cxn ang="0">
                          <a:pos x="636" y="390"/>
                        </a:cxn>
                        <a:cxn ang="0">
                          <a:pos x="632" y="252"/>
                        </a:cxn>
                        <a:cxn ang="0">
                          <a:pos x="632" y="252"/>
                        </a:cxn>
                        <a:cxn ang="0">
                          <a:pos x="632" y="250"/>
                        </a:cxn>
                        <a:cxn ang="0">
                          <a:pos x="626" y="64"/>
                        </a:cxn>
                        <a:cxn ang="0">
                          <a:pos x="596" y="26"/>
                        </a:cxn>
                        <a:cxn ang="0">
                          <a:pos x="612" y="0"/>
                        </a:cxn>
                        <a:cxn ang="0">
                          <a:pos x="612" y="0"/>
                        </a:cxn>
                        <a:cxn ang="0">
                          <a:pos x="612" y="2"/>
                        </a:cxn>
                        <a:cxn ang="0">
                          <a:pos x="2" y="4"/>
                        </a:cxn>
                        <a:cxn ang="0">
                          <a:pos x="2" y="104"/>
                        </a:cxn>
                        <a:cxn ang="0">
                          <a:pos x="4" y="104"/>
                        </a:cxn>
                        <a:cxn ang="0">
                          <a:pos x="0" y="352"/>
                        </a:cxn>
                        <a:cxn ang="0">
                          <a:pos x="474" y="350"/>
                        </a:cxn>
                        <a:cxn ang="0">
                          <a:pos x="642" y="404"/>
                        </a:cxn>
                        <a:cxn ang="0">
                          <a:pos x="642" y="406"/>
                        </a:cxn>
                        <a:cxn ang="0">
                          <a:pos x="642" y="406"/>
                        </a:cxn>
                        <a:cxn ang="0">
                          <a:pos x="636" y="390"/>
                        </a:cxn>
                      </a:cxnLst>
                      <a:rect l="0" t="0" r="r" b="b"/>
                      <a:pathLst>
                        <a:path w="642" h="406">
                          <a:moveTo>
                            <a:pt x="636" y="390"/>
                          </a:moveTo>
                          <a:lnTo>
                            <a:pt x="632" y="252"/>
                          </a:lnTo>
                          <a:lnTo>
                            <a:pt x="632" y="252"/>
                          </a:lnTo>
                          <a:lnTo>
                            <a:pt x="632" y="250"/>
                          </a:lnTo>
                          <a:lnTo>
                            <a:pt x="626" y="64"/>
                          </a:lnTo>
                          <a:lnTo>
                            <a:pt x="596" y="26"/>
                          </a:lnTo>
                          <a:lnTo>
                            <a:pt x="612" y="0"/>
                          </a:lnTo>
                          <a:lnTo>
                            <a:pt x="612" y="0"/>
                          </a:lnTo>
                          <a:lnTo>
                            <a:pt x="612" y="2"/>
                          </a:lnTo>
                          <a:lnTo>
                            <a:pt x="2" y="4"/>
                          </a:lnTo>
                          <a:lnTo>
                            <a:pt x="2" y="104"/>
                          </a:lnTo>
                          <a:lnTo>
                            <a:pt x="4" y="104"/>
                          </a:lnTo>
                          <a:lnTo>
                            <a:pt x="0" y="352"/>
                          </a:lnTo>
                          <a:lnTo>
                            <a:pt x="474" y="350"/>
                          </a:lnTo>
                          <a:lnTo>
                            <a:pt x="642" y="404"/>
                          </a:lnTo>
                          <a:lnTo>
                            <a:pt x="642" y="406"/>
                          </a:lnTo>
                          <a:lnTo>
                            <a:pt x="642" y="406"/>
                          </a:lnTo>
                          <a:lnTo>
                            <a:pt x="636" y="3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1" name="Freeform 2997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524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524" y="202"/>
                        </a:cxn>
                        <a:cxn ang="0">
                          <a:pos x="516" y="146"/>
                        </a:cxn>
                        <a:cxn ang="0">
                          <a:pos x="444" y="76"/>
                        </a:cxn>
                        <a:cxn ang="0">
                          <a:pos x="428" y="2"/>
                        </a:cxn>
                        <a:cxn ang="0">
                          <a:pos x="428" y="0"/>
                        </a:cxn>
                        <a:cxn ang="0">
                          <a:pos x="416" y="0"/>
                        </a:cxn>
                        <a:cxn ang="0">
                          <a:pos x="426" y="0"/>
                        </a:cxn>
                        <a:cxn ang="0">
                          <a:pos x="428" y="6"/>
                        </a:cxn>
                        <a:cxn ang="0">
                          <a:pos x="0" y="24"/>
                        </a:cxn>
                        <a:cxn ang="0">
                          <a:pos x="4" y="160"/>
                        </a:cxn>
                        <a:cxn ang="0">
                          <a:pos x="98" y="418"/>
                        </a:cxn>
                        <a:cxn ang="0">
                          <a:pos x="444" y="408"/>
                        </a:cxn>
                        <a:cxn ang="0">
                          <a:pos x="444" y="378"/>
                        </a:cxn>
                        <a:cxn ang="0">
                          <a:pos x="484" y="308"/>
                        </a:cxn>
                        <a:cxn ang="0">
                          <a:pos x="464" y="268"/>
                        </a:cxn>
                        <a:cxn ang="0">
                          <a:pos x="524" y="202"/>
                        </a:cxn>
                      </a:cxnLst>
                      <a:rect l="0" t="0" r="r" b="b"/>
                      <a:pathLst>
                        <a:path w="524" h="418">
                          <a:moveTo>
                            <a:pt x="524" y="202"/>
                          </a:moveTo>
                          <a:lnTo>
                            <a:pt x="516" y="146"/>
                          </a:lnTo>
                          <a:lnTo>
                            <a:pt x="444" y="76"/>
                          </a:lnTo>
                          <a:lnTo>
                            <a:pt x="428" y="2"/>
                          </a:lnTo>
                          <a:lnTo>
                            <a:pt x="428" y="0"/>
                          </a:lnTo>
                          <a:lnTo>
                            <a:pt x="416" y="0"/>
                          </a:lnTo>
                          <a:lnTo>
                            <a:pt x="426" y="0"/>
                          </a:lnTo>
                          <a:lnTo>
                            <a:pt x="428" y="6"/>
                          </a:lnTo>
                          <a:lnTo>
                            <a:pt x="0" y="24"/>
                          </a:lnTo>
                          <a:lnTo>
                            <a:pt x="4" y="160"/>
                          </a:lnTo>
                          <a:lnTo>
                            <a:pt x="98" y="418"/>
                          </a:lnTo>
                          <a:lnTo>
                            <a:pt x="444" y="408"/>
                          </a:lnTo>
                          <a:lnTo>
                            <a:pt x="444" y="378"/>
                          </a:lnTo>
                          <a:lnTo>
                            <a:pt x="484" y="308"/>
                          </a:lnTo>
                          <a:lnTo>
                            <a:pt x="464" y="268"/>
                          </a:lnTo>
                          <a:lnTo>
                            <a:pt x="524" y="202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2" name="Freeform 2998"/>
                    <p:cNvSpPr>
                      <a:spLocks/>
                    </p:cNvSpPr>
                    <p:nvPr/>
                  </p:nvSpPr>
                  <p:spPr bwMode="auto">
                    <a:xfrm>
                      <a:off x="3016" y="835"/>
                      <a:ext cx="586" cy="638"/>
                    </a:xfrm>
                    <a:custGeom>
                      <a:avLst/>
                      <a:gdLst/>
                      <a:ahLst/>
                      <a:cxnLst>
                        <a:cxn ang="0">
                          <a:pos x="514" y="566"/>
                        </a:cxn>
                        <a:cxn ang="0">
                          <a:pos x="376" y="482"/>
                        </a:cxn>
                        <a:cxn ang="0">
                          <a:pos x="346" y="344"/>
                        </a:cxn>
                        <a:cxn ang="0">
                          <a:pos x="386" y="302"/>
                        </a:cxn>
                        <a:cxn ang="0">
                          <a:pos x="424" y="214"/>
                        </a:cxn>
                        <a:cxn ang="0">
                          <a:pos x="418" y="216"/>
                        </a:cxn>
                        <a:cxn ang="0">
                          <a:pos x="506" y="108"/>
                        </a:cxn>
                        <a:cxn ang="0">
                          <a:pos x="586" y="54"/>
                        </a:cxn>
                        <a:cxn ang="0">
                          <a:pos x="406" y="54"/>
                        </a:cxn>
                        <a:cxn ang="0">
                          <a:pos x="158" y="0"/>
                        </a:cxn>
                        <a:cxn ang="0">
                          <a:pos x="0" y="8"/>
                        </a:cxn>
                        <a:cxn ang="0">
                          <a:pos x="0" y="12"/>
                        </a:cxn>
                        <a:cxn ang="0">
                          <a:pos x="4" y="14"/>
                        </a:cxn>
                        <a:cxn ang="0">
                          <a:pos x="78" y="390"/>
                        </a:cxn>
                        <a:cxn ang="0">
                          <a:pos x="60" y="422"/>
                        </a:cxn>
                        <a:cxn ang="0">
                          <a:pos x="90" y="460"/>
                        </a:cxn>
                        <a:cxn ang="0">
                          <a:pos x="96" y="638"/>
                        </a:cxn>
                        <a:cxn ang="0">
                          <a:pos x="512" y="622"/>
                        </a:cxn>
                        <a:cxn ang="0">
                          <a:pos x="524" y="622"/>
                        </a:cxn>
                        <a:cxn ang="0">
                          <a:pos x="514" y="566"/>
                        </a:cxn>
                      </a:cxnLst>
                      <a:rect l="0" t="0" r="r" b="b"/>
                      <a:pathLst>
                        <a:path w="586" h="638">
                          <a:moveTo>
                            <a:pt x="514" y="566"/>
                          </a:moveTo>
                          <a:lnTo>
                            <a:pt x="376" y="482"/>
                          </a:lnTo>
                          <a:lnTo>
                            <a:pt x="346" y="344"/>
                          </a:lnTo>
                          <a:lnTo>
                            <a:pt x="386" y="302"/>
                          </a:lnTo>
                          <a:lnTo>
                            <a:pt x="424" y="214"/>
                          </a:lnTo>
                          <a:lnTo>
                            <a:pt x="418" y="216"/>
                          </a:lnTo>
                          <a:lnTo>
                            <a:pt x="506" y="108"/>
                          </a:lnTo>
                          <a:lnTo>
                            <a:pt x="586" y="54"/>
                          </a:lnTo>
                          <a:lnTo>
                            <a:pt x="406" y="54"/>
                          </a:lnTo>
                          <a:lnTo>
                            <a:pt x="158" y="0"/>
                          </a:lnTo>
                          <a:lnTo>
                            <a:pt x="0" y="8"/>
                          </a:lnTo>
                          <a:lnTo>
                            <a:pt x="0" y="12"/>
                          </a:lnTo>
                          <a:lnTo>
                            <a:pt x="4" y="14"/>
                          </a:lnTo>
                          <a:lnTo>
                            <a:pt x="78" y="390"/>
                          </a:lnTo>
                          <a:lnTo>
                            <a:pt x="60" y="422"/>
                          </a:lnTo>
                          <a:lnTo>
                            <a:pt x="90" y="460"/>
                          </a:lnTo>
                          <a:lnTo>
                            <a:pt x="96" y="638"/>
                          </a:lnTo>
                          <a:lnTo>
                            <a:pt x="512" y="622"/>
                          </a:lnTo>
                          <a:lnTo>
                            <a:pt x="524" y="622"/>
                          </a:lnTo>
                          <a:lnTo>
                            <a:pt x="514" y="566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3" name="Freeform 2999"/>
                    <p:cNvSpPr>
                      <a:spLocks/>
                    </p:cNvSpPr>
                    <p:nvPr/>
                  </p:nvSpPr>
                  <p:spPr bwMode="auto">
                    <a:xfrm>
                      <a:off x="3686" y="2005"/>
                      <a:ext cx="82" cy="13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84"/>
                        </a:cxn>
                        <a:cxn ang="0">
                          <a:pos x="4" y="0"/>
                        </a:cxn>
                        <a:cxn ang="0">
                          <a:pos x="0" y="84"/>
                        </a:cxn>
                        <a:cxn ang="0">
                          <a:pos x="82" y="138"/>
                        </a:cxn>
                        <a:cxn ang="0">
                          <a:pos x="4" y="84"/>
                        </a:cxn>
                      </a:cxnLst>
                      <a:rect l="0" t="0" r="r" b="b"/>
                      <a:pathLst>
                        <a:path w="82" h="138">
                          <a:moveTo>
                            <a:pt x="4" y="84"/>
                          </a:moveTo>
                          <a:lnTo>
                            <a:pt x="4" y="0"/>
                          </a:lnTo>
                          <a:lnTo>
                            <a:pt x="0" y="84"/>
                          </a:lnTo>
                          <a:lnTo>
                            <a:pt x="82" y="138"/>
                          </a:lnTo>
                          <a:lnTo>
                            <a:pt x="4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4" name="Freeform 3000"/>
                    <p:cNvSpPr>
                      <a:spLocks/>
                    </p:cNvSpPr>
                    <p:nvPr/>
                  </p:nvSpPr>
                  <p:spPr bwMode="auto">
                    <a:xfrm>
                      <a:off x="3686" y="2083"/>
                      <a:ext cx="234" cy="146"/>
                    </a:xfrm>
                    <a:custGeom>
                      <a:avLst/>
                      <a:gdLst/>
                      <a:ahLst/>
                      <a:cxnLst>
                        <a:cxn ang="0">
                          <a:pos x="110" y="146"/>
                        </a:cxn>
                        <a:cxn ang="0">
                          <a:pos x="132" y="102"/>
                        </a:cxn>
                        <a:cxn ang="0">
                          <a:pos x="182" y="128"/>
                        </a:cxn>
                        <a:cxn ang="0">
                          <a:pos x="224" y="72"/>
                        </a:cxn>
                        <a:cxn ang="0">
                          <a:pos x="234" y="0"/>
                        </a:cxn>
                        <a:cxn ang="0">
                          <a:pos x="222" y="72"/>
                        </a:cxn>
                        <a:cxn ang="0">
                          <a:pos x="182" y="124"/>
                        </a:cxn>
                        <a:cxn ang="0">
                          <a:pos x="132" y="96"/>
                        </a:cxn>
                        <a:cxn ang="0">
                          <a:pos x="110" y="138"/>
                        </a:cxn>
                        <a:cxn ang="0">
                          <a:pos x="82" y="60"/>
                        </a:cxn>
                        <a:cxn ang="0">
                          <a:pos x="0" y="6"/>
                        </a:cxn>
                        <a:cxn ang="0">
                          <a:pos x="80" y="64"/>
                        </a:cxn>
                        <a:cxn ang="0">
                          <a:pos x="110" y="146"/>
                        </a:cxn>
                      </a:cxnLst>
                      <a:rect l="0" t="0" r="r" b="b"/>
                      <a:pathLst>
                        <a:path w="234" h="146">
                          <a:moveTo>
                            <a:pt x="110" y="146"/>
                          </a:moveTo>
                          <a:lnTo>
                            <a:pt x="132" y="102"/>
                          </a:lnTo>
                          <a:lnTo>
                            <a:pt x="182" y="128"/>
                          </a:lnTo>
                          <a:lnTo>
                            <a:pt x="224" y="72"/>
                          </a:lnTo>
                          <a:lnTo>
                            <a:pt x="234" y="0"/>
                          </a:lnTo>
                          <a:lnTo>
                            <a:pt x="222" y="72"/>
                          </a:lnTo>
                          <a:lnTo>
                            <a:pt x="182" y="124"/>
                          </a:lnTo>
                          <a:lnTo>
                            <a:pt x="132" y="96"/>
                          </a:lnTo>
                          <a:lnTo>
                            <a:pt x="110" y="138"/>
                          </a:lnTo>
                          <a:lnTo>
                            <a:pt x="82" y="60"/>
                          </a:lnTo>
                          <a:lnTo>
                            <a:pt x="0" y="6"/>
                          </a:lnTo>
                          <a:lnTo>
                            <a:pt x="80" y="64"/>
                          </a:lnTo>
                          <a:lnTo>
                            <a:pt x="110" y="14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5" name="Freeform 3001"/>
                    <p:cNvSpPr>
                      <a:spLocks/>
                    </p:cNvSpPr>
                    <p:nvPr/>
                  </p:nvSpPr>
                  <p:spPr bwMode="auto">
                    <a:xfrm>
                      <a:off x="3908" y="1991"/>
                      <a:ext cx="28" cy="16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4"/>
                        </a:cxn>
                        <a:cxn ang="0">
                          <a:pos x="12" y="92"/>
                        </a:cxn>
                        <a:cxn ang="0">
                          <a:pos x="14" y="82"/>
                        </a:cxn>
                        <a:cxn ang="0">
                          <a:pos x="16" y="72"/>
                        </a:cxn>
                        <a:cxn ang="0">
                          <a:pos x="28" y="0"/>
                        </a:cxn>
                        <a:cxn ang="0">
                          <a:pos x="8" y="82"/>
                        </a:cxn>
                        <a:cxn ang="0">
                          <a:pos x="0" y="164"/>
                        </a:cxn>
                      </a:cxnLst>
                      <a:rect l="0" t="0" r="r" b="b"/>
                      <a:pathLst>
                        <a:path w="28" h="164">
                          <a:moveTo>
                            <a:pt x="0" y="164"/>
                          </a:moveTo>
                          <a:lnTo>
                            <a:pt x="12" y="92"/>
                          </a:lnTo>
                          <a:lnTo>
                            <a:pt x="14" y="82"/>
                          </a:lnTo>
                          <a:lnTo>
                            <a:pt x="16" y="72"/>
                          </a:lnTo>
                          <a:lnTo>
                            <a:pt x="28" y="0"/>
                          </a:lnTo>
                          <a:lnTo>
                            <a:pt x="8" y="82"/>
                          </a:lnTo>
                          <a:lnTo>
                            <a:pt x="0" y="16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6" name="Freeform 3003"/>
                    <p:cNvSpPr>
                      <a:spLocks/>
                    </p:cNvSpPr>
                    <p:nvPr/>
                  </p:nvSpPr>
                  <p:spPr bwMode="auto">
                    <a:xfrm>
                      <a:off x="3920" y="2063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4" y="0"/>
                        </a:cxn>
                        <a:cxn ang="0">
                          <a:pos x="2" y="1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0" y="20"/>
                          </a:moveTo>
                          <a:lnTo>
                            <a:pt x="4" y="0"/>
                          </a:lnTo>
                          <a:lnTo>
                            <a:pt x="2" y="1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7" name="Freeform 3004"/>
                    <p:cNvSpPr>
                      <a:spLocks/>
                    </p:cNvSpPr>
                    <p:nvPr/>
                  </p:nvSpPr>
                  <p:spPr bwMode="auto">
                    <a:xfrm>
                      <a:off x="3968" y="2043"/>
                      <a:ext cx="104" cy="60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54"/>
                        </a:cxn>
                        <a:cxn ang="0">
                          <a:pos x="0" y="40"/>
                        </a:cxn>
                        <a:cxn ang="0">
                          <a:pos x="24" y="60"/>
                        </a:cxn>
                        <a:cxn ang="0">
                          <a:pos x="104" y="0"/>
                        </a:cxn>
                        <a:cxn ang="0">
                          <a:pos x="24" y="54"/>
                        </a:cxn>
                      </a:cxnLst>
                      <a:rect l="0" t="0" r="r" b="b"/>
                      <a:pathLst>
                        <a:path w="104" h="60">
                          <a:moveTo>
                            <a:pt x="24" y="54"/>
                          </a:moveTo>
                          <a:lnTo>
                            <a:pt x="0" y="40"/>
                          </a:lnTo>
                          <a:lnTo>
                            <a:pt x="24" y="60"/>
                          </a:lnTo>
                          <a:lnTo>
                            <a:pt x="104" y="0"/>
                          </a:lnTo>
                          <a:lnTo>
                            <a:pt x="24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8" name="Freeform 3005"/>
                    <p:cNvSpPr>
                      <a:spLocks/>
                    </p:cNvSpPr>
                    <p:nvPr/>
                  </p:nvSpPr>
                  <p:spPr bwMode="auto">
                    <a:xfrm>
                      <a:off x="4100" y="1909"/>
                      <a:ext cx="88" cy="1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8"/>
                        </a:cxn>
                        <a:cxn ang="0">
                          <a:pos x="52" y="42"/>
                        </a:cxn>
                        <a:cxn ang="0">
                          <a:pos x="88" y="0"/>
                        </a:cxn>
                        <a:cxn ang="0">
                          <a:pos x="50" y="40"/>
                        </a:cxn>
                        <a:cxn ang="0">
                          <a:pos x="0" y="148"/>
                        </a:cxn>
                      </a:cxnLst>
                      <a:rect l="0" t="0" r="r" b="b"/>
                      <a:pathLst>
                        <a:path w="88" h="148">
                          <a:moveTo>
                            <a:pt x="0" y="148"/>
                          </a:moveTo>
                          <a:lnTo>
                            <a:pt x="52" y="42"/>
                          </a:lnTo>
                          <a:lnTo>
                            <a:pt x="88" y="0"/>
                          </a:lnTo>
                          <a:lnTo>
                            <a:pt x="50" y="40"/>
                          </a:lnTo>
                          <a:lnTo>
                            <a:pt x="0" y="14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9" name="Freeform 3006"/>
                    <p:cNvSpPr>
                      <a:spLocks/>
                    </p:cNvSpPr>
                    <p:nvPr/>
                  </p:nvSpPr>
                  <p:spPr bwMode="auto">
                    <a:xfrm>
                      <a:off x="3914" y="2083"/>
                      <a:ext cx="78" cy="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0" y="48"/>
                        </a:cxn>
                        <a:cxn ang="0">
                          <a:pos x="54" y="4"/>
                        </a:cxn>
                        <a:cxn ang="0">
                          <a:pos x="78" y="20"/>
                        </a:cxn>
                        <a:cxn ang="0">
                          <a:pos x="54" y="0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78" h="48">
                          <a:moveTo>
                            <a:pt x="0" y="44"/>
                          </a:moveTo>
                          <a:lnTo>
                            <a:pt x="0" y="48"/>
                          </a:lnTo>
                          <a:lnTo>
                            <a:pt x="54" y="4"/>
                          </a:lnTo>
                          <a:lnTo>
                            <a:pt x="78" y="20"/>
                          </a:lnTo>
                          <a:lnTo>
                            <a:pt x="54" y="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0" name="Freeform 3007"/>
                    <p:cNvSpPr>
                      <a:spLocks/>
                    </p:cNvSpPr>
                    <p:nvPr/>
                  </p:nvSpPr>
                  <p:spPr bwMode="auto">
                    <a:xfrm>
                      <a:off x="3992" y="1951"/>
                      <a:ext cx="160" cy="152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92"/>
                        </a:cxn>
                        <a:cxn ang="0">
                          <a:pos x="0" y="152"/>
                        </a:cxn>
                        <a:cxn ang="0">
                          <a:pos x="80" y="96"/>
                        </a:cxn>
                        <a:cxn ang="0">
                          <a:pos x="110" y="110"/>
                        </a:cxn>
                        <a:cxn ang="0">
                          <a:pos x="160" y="0"/>
                        </a:cxn>
                        <a:cxn ang="0">
                          <a:pos x="108" y="106"/>
                        </a:cxn>
                        <a:cxn ang="0">
                          <a:pos x="80" y="92"/>
                        </a:cxn>
                      </a:cxnLst>
                      <a:rect l="0" t="0" r="r" b="b"/>
                      <a:pathLst>
                        <a:path w="160" h="152">
                          <a:moveTo>
                            <a:pt x="80" y="92"/>
                          </a:moveTo>
                          <a:lnTo>
                            <a:pt x="0" y="152"/>
                          </a:lnTo>
                          <a:lnTo>
                            <a:pt x="80" y="96"/>
                          </a:lnTo>
                          <a:lnTo>
                            <a:pt x="110" y="110"/>
                          </a:lnTo>
                          <a:lnTo>
                            <a:pt x="160" y="0"/>
                          </a:lnTo>
                          <a:lnTo>
                            <a:pt x="108" y="106"/>
                          </a:lnTo>
                          <a:lnTo>
                            <a:pt x="80" y="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1" name="Freeform 300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4" y="1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14">
                          <a:moveTo>
                            <a:pt x="0" y="2"/>
                          </a:moveTo>
                          <a:lnTo>
                            <a:pt x="4" y="1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2" name="Freeform 3010"/>
                    <p:cNvSpPr>
                      <a:spLocks/>
                    </p:cNvSpPr>
                    <p:nvPr/>
                  </p:nvSpPr>
                  <p:spPr bwMode="auto">
                    <a:xfrm>
                      <a:off x="3900" y="1599"/>
                      <a:ext cx="288" cy="5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498"/>
                        </a:cxn>
                        <a:cxn ang="0">
                          <a:pos x="172" y="444"/>
                        </a:cxn>
                        <a:cxn ang="0">
                          <a:pos x="200" y="458"/>
                        </a:cxn>
                        <a:cxn ang="0">
                          <a:pos x="250" y="350"/>
                        </a:cxn>
                        <a:cxn ang="0">
                          <a:pos x="288" y="310"/>
                        </a:cxn>
                        <a:cxn ang="0">
                          <a:pos x="284" y="298"/>
                        </a:cxn>
                        <a:cxn ang="0">
                          <a:pos x="284" y="298"/>
                        </a:cxn>
                        <a:cxn ang="0">
                          <a:pos x="284" y="296"/>
                        </a:cxn>
                        <a:cxn ang="0">
                          <a:pos x="216" y="0"/>
                        </a:cxn>
                        <a:cxn ang="0">
                          <a:pos x="26" y="6"/>
                        </a:cxn>
                        <a:cxn ang="0">
                          <a:pos x="0" y="28"/>
                        </a:cxn>
                        <a:cxn ang="0">
                          <a:pos x="38" y="392"/>
                        </a:cxn>
                        <a:cxn ang="0">
                          <a:pos x="24" y="464"/>
                        </a:cxn>
                        <a:cxn ang="0">
                          <a:pos x="20" y="484"/>
                        </a:cxn>
                        <a:cxn ang="0">
                          <a:pos x="14" y="524"/>
                        </a:cxn>
                        <a:cxn ang="0">
                          <a:pos x="68" y="484"/>
                        </a:cxn>
                        <a:cxn ang="0">
                          <a:pos x="92" y="498"/>
                        </a:cxn>
                      </a:cxnLst>
                      <a:rect l="0" t="0" r="r" b="b"/>
                      <a:pathLst>
                        <a:path w="288" h="524">
                          <a:moveTo>
                            <a:pt x="92" y="498"/>
                          </a:moveTo>
                          <a:lnTo>
                            <a:pt x="172" y="444"/>
                          </a:lnTo>
                          <a:lnTo>
                            <a:pt x="200" y="458"/>
                          </a:lnTo>
                          <a:lnTo>
                            <a:pt x="250" y="350"/>
                          </a:lnTo>
                          <a:lnTo>
                            <a:pt x="288" y="310"/>
                          </a:lnTo>
                          <a:lnTo>
                            <a:pt x="284" y="298"/>
                          </a:lnTo>
                          <a:lnTo>
                            <a:pt x="284" y="298"/>
                          </a:lnTo>
                          <a:lnTo>
                            <a:pt x="284" y="296"/>
                          </a:lnTo>
                          <a:lnTo>
                            <a:pt x="216" y="0"/>
                          </a:lnTo>
                          <a:lnTo>
                            <a:pt x="26" y="6"/>
                          </a:lnTo>
                          <a:lnTo>
                            <a:pt x="0" y="28"/>
                          </a:lnTo>
                          <a:lnTo>
                            <a:pt x="38" y="392"/>
                          </a:lnTo>
                          <a:lnTo>
                            <a:pt x="24" y="464"/>
                          </a:lnTo>
                          <a:lnTo>
                            <a:pt x="20" y="484"/>
                          </a:lnTo>
                          <a:lnTo>
                            <a:pt x="14" y="524"/>
                          </a:lnTo>
                          <a:lnTo>
                            <a:pt x="68" y="484"/>
                          </a:lnTo>
                          <a:lnTo>
                            <a:pt x="92" y="4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3" name="Freeform 3011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32" cy="3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2" y="350"/>
                        </a:cxn>
                        <a:cxn ang="0">
                          <a:pos x="8" y="6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2" h="350">
                          <a:moveTo>
                            <a:pt x="0" y="0"/>
                          </a:moveTo>
                          <a:lnTo>
                            <a:pt x="32" y="350"/>
                          </a:lnTo>
                          <a:lnTo>
                            <a:pt x="8" y="6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4" name="Freeform 3012"/>
                    <p:cNvSpPr>
                      <a:spLocks/>
                    </p:cNvSpPr>
                    <p:nvPr/>
                  </p:nvSpPr>
                  <p:spPr bwMode="auto">
                    <a:xfrm>
                      <a:off x="3692" y="2455"/>
                      <a:ext cx="328" cy="586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0"/>
                        </a:cxn>
                        <a:cxn ang="0">
                          <a:pos x="74" y="22"/>
                        </a:cxn>
                        <a:cxn ang="0">
                          <a:pos x="0" y="240"/>
                        </a:cxn>
                        <a:cxn ang="0">
                          <a:pos x="38" y="372"/>
                        </a:cxn>
                        <a:cxn ang="0">
                          <a:pos x="6" y="522"/>
                        </a:cxn>
                        <a:cxn ang="0">
                          <a:pos x="178" y="508"/>
                        </a:cxn>
                        <a:cxn ang="0">
                          <a:pos x="216" y="586"/>
                        </a:cxn>
                        <a:cxn ang="0">
                          <a:pos x="298" y="560"/>
                        </a:cxn>
                        <a:cxn ang="0">
                          <a:pos x="328" y="560"/>
                        </a:cxn>
                        <a:cxn ang="0">
                          <a:pos x="310" y="352"/>
                        </a:cxn>
                        <a:cxn ang="0">
                          <a:pos x="278" y="2"/>
                        </a:cxn>
                        <a:cxn ang="0">
                          <a:pos x="280" y="2"/>
                        </a:cxn>
                        <a:cxn ang="0">
                          <a:pos x="286" y="70"/>
                        </a:cxn>
                        <a:cxn ang="0">
                          <a:pos x="280" y="0"/>
                        </a:cxn>
                        <a:cxn ang="0">
                          <a:pos x="278" y="0"/>
                        </a:cxn>
                      </a:cxnLst>
                      <a:rect l="0" t="0" r="r" b="b"/>
                      <a:pathLst>
                        <a:path w="328" h="586">
                          <a:moveTo>
                            <a:pt x="278" y="0"/>
                          </a:moveTo>
                          <a:lnTo>
                            <a:pt x="74" y="22"/>
                          </a:lnTo>
                          <a:lnTo>
                            <a:pt x="0" y="240"/>
                          </a:lnTo>
                          <a:lnTo>
                            <a:pt x="38" y="372"/>
                          </a:lnTo>
                          <a:lnTo>
                            <a:pt x="6" y="522"/>
                          </a:lnTo>
                          <a:lnTo>
                            <a:pt x="178" y="508"/>
                          </a:lnTo>
                          <a:lnTo>
                            <a:pt x="216" y="586"/>
                          </a:lnTo>
                          <a:lnTo>
                            <a:pt x="298" y="560"/>
                          </a:lnTo>
                          <a:lnTo>
                            <a:pt x="328" y="560"/>
                          </a:lnTo>
                          <a:lnTo>
                            <a:pt x="310" y="352"/>
                          </a:lnTo>
                          <a:lnTo>
                            <a:pt x="278" y="2"/>
                          </a:lnTo>
                          <a:lnTo>
                            <a:pt x="280" y="2"/>
                          </a:lnTo>
                          <a:lnTo>
                            <a:pt x="286" y="70"/>
                          </a:lnTo>
                          <a:lnTo>
                            <a:pt x="280" y="0"/>
                          </a:lnTo>
                          <a:lnTo>
                            <a:pt x="27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5" name="Freeform 3013"/>
                    <p:cNvSpPr>
                      <a:spLocks/>
                    </p:cNvSpPr>
                    <p:nvPr/>
                  </p:nvSpPr>
                  <p:spPr bwMode="auto">
                    <a:xfrm>
                      <a:off x="4002" y="2807"/>
                      <a:ext cx="20" cy="208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208"/>
                        </a:cxn>
                        <a:cxn ang="0">
                          <a:pos x="0" y="0"/>
                        </a:cxn>
                        <a:cxn ang="0">
                          <a:pos x="18" y="208"/>
                        </a:cxn>
                        <a:cxn ang="0">
                          <a:pos x="20" y="208"/>
                        </a:cxn>
                      </a:cxnLst>
                      <a:rect l="0" t="0" r="r" b="b"/>
                      <a:pathLst>
                        <a:path w="20" h="208">
                          <a:moveTo>
                            <a:pt x="20" y="208"/>
                          </a:moveTo>
                          <a:lnTo>
                            <a:pt x="0" y="0"/>
                          </a:lnTo>
                          <a:lnTo>
                            <a:pt x="18" y="208"/>
                          </a:lnTo>
                          <a:lnTo>
                            <a:pt x="20" y="2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6" name="Freeform 3014"/>
                    <p:cNvSpPr>
                      <a:spLocks/>
                    </p:cNvSpPr>
                    <p:nvPr/>
                  </p:nvSpPr>
                  <p:spPr bwMode="auto">
                    <a:xfrm>
                      <a:off x="3972" y="2419"/>
                      <a:ext cx="368" cy="596"/>
                    </a:xfrm>
                    <a:custGeom>
                      <a:avLst/>
                      <a:gdLst/>
                      <a:ahLst/>
                      <a:cxnLst>
                        <a:cxn ang="0">
                          <a:pos x="368" y="466"/>
                        </a:cxn>
                        <a:cxn ang="0">
                          <a:pos x="350" y="330"/>
                        </a:cxn>
                        <a:cxn ang="0">
                          <a:pos x="226" y="0"/>
                        </a:cxn>
                        <a:cxn ang="0">
                          <a:pos x="0" y="36"/>
                        </a:cxn>
                        <a:cxn ang="0">
                          <a:pos x="6" y="106"/>
                        </a:cxn>
                        <a:cxn ang="0">
                          <a:pos x="52" y="596"/>
                        </a:cxn>
                        <a:cxn ang="0">
                          <a:pos x="96" y="596"/>
                        </a:cxn>
                        <a:cxn ang="0">
                          <a:pos x="134" y="580"/>
                        </a:cxn>
                        <a:cxn ang="0">
                          <a:pos x="90" y="490"/>
                        </a:cxn>
                        <a:cxn ang="0">
                          <a:pos x="368" y="466"/>
                        </a:cxn>
                      </a:cxnLst>
                      <a:rect l="0" t="0" r="r" b="b"/>
                      <a:pathLst>
                        <a:path w="368" h="596">
                          <a:moveTo>
                            <a:pt x="368" y="466"/>
                          </a:moveTo>
                          <a:lnTo>
                            <a:pt x="350" y="330"/>
                          </a:lnTo>
                          <a:lnTo>
                            <a:pt x="226" y="0"/>
                          </a:lnTo>
                          <a:lnTo>
                            <a:pt x="0" y="36"/>
                          </a:lnTo>
                          <a:lnTo>
                            <a:pt x="6" y="106"/>
                          </a:lnTo>
                          <a:lnTo>
                            <a:pt x="52" y="596"/>
                          </a:lnTo>
                          <a:lnTo>
                            <a:pt x="96" y="596"/>
                          </a:lnTo>
                          <a:lnTo>
                            <a:pt x="134" y="580"/>
                          </a:lnTo>
                          <a:lnTo>
                            <a:pt x="90" y="490"/>
                          </a:lnTo>
                          <a:lnTo>
                            <a:pt x="368" y="46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7" name="Freeform 3015"/>
                    <p:cNvSpPr>
                      <a:spLocks/>
                    </p:cNvSpPr>
                    <p:nvPr/>
                  </p:nvSpPr>
                  <p:spPr bwMode="auto">
                    <a:xfrm>
                      <a:off x="4436" y="2409"/>
                      <a:ext cx="54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52" y="4"/>
                        </a:cxn>
                        <a:cxn ang="0">
                          <a:pos x="52" y="38"/>
                        </a:cxn>
                        <a:cxn ang="0">
                          <a:pos x="54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54" h="38">
                          <a:moveTo>
                            <a:pt x="0" y="6"/>
                          </a:moveTo>
                          <a:lnTo>
                            <a:pt x="52" y="4"/>
                          </a:lnTo>
                          <a:lnTo>
                            <a:pt x="52" y="38"/>
                          </a:lnTo>
                          <a:lnTo>
                            <a:pt x="54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8" name="Freeform 3016"/>
                    <p:cNvSpPr>
                      <a:spLocks/>
                    </p:cNvSpPr>
                    <p:nvPr/>
                  </p:nvSpPr>
                  <p:spPr bwMode="auto">
                    <a:xfrm>
                      <a:off x="4436" y="2373"/>
                      <a:ext cx="5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40"/>
                        </a:cxn>
                        <a:cxn ang="0">
                          <a:pos x="22" y="0"/>
                        </a:cxn>
                        <a:cxn ang="0">
                          <a:pos x="0" y="42"/>
                        </a:cxn>
                        <a:cxn ang="0">
                          <a:pos x="54" y="36"/>
                        </a:cxn>
                        <a:cxn ang="0">
                          <a:pos x="6" y="40"/>
                        </a:cxn>
                      </a:cxnLst>
                      <a:rect l="0" t="0" r="r" b="b"/>
                      <a:pathLst>
                        <a:path w="54" h="42">
                          <a:moveTo>
                            <a:pt x="6" y="40"/>
                          </a:moveTo>
                          <a:lnTo>
                            <a:pt x="22" y="0"/>
                          </a:lnTo>
                          <a:lnTo>
                            <a:pt x="0" y="42"/>
                          </a:lnTo>
                          <a:lnTo>
                            <a:pt x="54" y="36"/>
                          </a:lnTo>
                          <a:lnTo>
                            <a:pt x="6" y="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9" name="Freeform 3017"/>
                    <p:cNvSpPr>
                      <a:spLocks/>
                    </p:cNvSpPr>
                    <p:nvPr/>
                  </p:nvSpPr>
                  <p:spPr bwMode="auto">
                    <a:xfrm>
                      <a:off x="4488" y="2409"/>
                      <a:ext cx="264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38"/>
                        </a:cxn>
                        <a:cxn ang="0">
                          <a:pos x="264" y="260"/>
                        </a:cxn>
                        <a:cxn ang="0">
                          <a:pos x="2" y="36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64" h="260">
                          <a:moveTo>
                            <a:pt x="2" y="0"/>
                          </a:moveTo>
                          <a:lnTo>
                            <a:pt x="0" y="38"/>
                          </a:lnTo>
                          <a:lnTo>
                            <a:pt x="264" y="260"/>
                          </a:lnTo>
                          <a:lnTo>
                            <a:pt x="2" y="3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0" name="Freeform 3018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2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22" y="14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56">
                          <a:moveTo>
                            <a:pt x="28" y="0"/>
                          </a:move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22" y="14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1" name="Freeform 3019"/>
                    <p:cNvSpPr>
                      <a:spLocks/>
                    </p:cNvSpPr>
                    <p:nvPr/>
                  </p:nvSpPr>
                  <p:spPr bwMode="auto">
                    <a:xfrm>
                      <a:off x="4442" y="2291"/>
                      <a:ext cx="438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22"/>
                        </a:cxn>
                        <a:cxn ang="0">
                          <a:pos x="48" y="118"/>
                        </a:cxn>
                        <a:cxn ang="0">
                          <a:pos x="48" y="154"/>
                        </a:cxn>
                        <a:cxn ang="0">
                          <a:pos x="310" y="378"/>
                        </a:cxn>
                        <a:cxn ang="0">
                          <a:pos x="422" y="176"/>
                        </a:cxn>
                        <a:cxn ang="0">
                          <a:pos x="438" y="104"/>
                        </a:cxn>
                        <a:cxn ang="0">
                          <a:pos x="306" y="16"/>
                        </a:cxn>
                        <a:cxn ang="0">
                          <a:pos x="224" y="32"/>
                        </a:cxn>
                        <a:cxn ang="0">
                          <a:pos x="194" y="0"/>
                        </a:cxn>
                        <a:cxn ang="0">
                          <a:pos x="24" y="66"/>
                        </a:cxn>
                        <a:cxn ang="0">
                          <a:pos x="16" y="82"/>
                        </a:cxn>
                        <a:cxn ang="0">
                          <a:pos x="0" y="122"/>
                        </a:cxn>
                      </a:cxnLst>
                      <a:rect l="0" t="0" r="r" b="b"/>
                      <a:pathLst>
                        <a:path w="438" h="378">
                          <a:moveTo>
                            <a:pt x="0" y="122"/>
                          </a:moveTo>
                          <a:lnTo>
                            <a:pt x="48" y="118"/>
                          </a:lnTo>
                          <a:lnTo>
                            <a:pt x="48" y="154"/>
                          </a:lnTo>
                          <a:lnTo>
                            <a:pt x="310" y="378"/>
                          </a:lnTo>
                          <a:lnTo>
                            <a:pt x="422" y="176"/>
                          </a:lnTo>
                          <a:lnTo>
                            <a:pt x="438" y="104"/>
                          </a:lnTo>
                          <a:lnTo>
                            <a:pt x="306" y="16"/>
                          </a:lnTo>
                          <a:lnTo>
                            <a:pt x="224" y="32"/>
                          </a:lnTo>
                          <a:lnTo>
                            <a:pt x="194" y="0"/>
                          </a:lnTo>
                          <a:lnTo>
                            <a:pt x="24" y="66"/>
                          </a:lnTo>
                          <a:lnTo>
                            <a:pt x="16" y="82"/>
                          </a:lnTo>
                          <a:lnTo>
                            <a:pt x="0" y="12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2" name="Freeform 3020"/>
                    <p:cNvSpPr>
                      <a:spLocks/>
                    </p:cNvSpPr>
                    <p:nvPr/>
                  </p:nvSpPr>
                  <p:spPr bwMode="auto">
                    <a:xfrm>
                      <a:off x="4346" y="2849"/>
                      <a:ext cx="320" cy="84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2"/>
                        </a:cxn>
                        <a:cxn ang="0">
                          <a:pos x="320" y="56"/>
                        </a:cxn>
                        <a:cxn ang="0">
                          <a:pos x="314" y="0"/>
                        </a:cxn>
                        <a:cxn ang="0">
                          <a:pos x="314" y="48"/>
                        </a:cxn>
                        <a:cxn ang="0">
                          <a:pos x="280" y="36"/>
                        </a:cxn>
                        <a:cxn ang="0">
                          <a:pos x="18" y="78"/>
                        </a:cxn>
                        <a:cxn ang="0">
                          <a:pos x="0" y="54"/>
                        </a:cxn>
                        <a:cxn ang="0">
                          <a:pos x="18" y="84"/>
                        </a:cxn>
                        <a:cxn ang="0">
                          <a:pos x="278" y="42"/>
                        </a:cxn>
                      </a:cxnLst>
                      <a:rect l="0" t="0" r="r" b="b"/>
                      <a:pathLst>
                        <a:path w="320" h="84">
                          <a:moveTo>
                            <a:pt x="278" y="42"/>
                          </a:moveTo>
                          <a:lnTo>
                            <a:pt x="320" y="56"/>
                          </a:lnTo>
                          <a:lnTo>
                            <a:pt x="314" y="0"/>
                          </a:lnTo>
                          <a:lnTo>
                            <a:pt x="314" y="48"/>
                          </a:lnTo>
                          <a:lnTo>
                            <a:pt x="280" y="36"/>
                          </a:lnTo>
                          <a:lnTo>
                            <a:pt x="18" y="78"/>
                          </a:lnTo>
                          <a:lnTo>
                            <a:pt x="0" y="54"/>
                          </a:lnTo>
                          <a:lnTo>
                            <a:pt x="18" y="84"/>
                          </a:lnTo>
                          <a:lnTo>
                            <a:pt x="278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3" name="Freeform 3021"/>
                    <p:cNvSpPr>
                      <a:spLocks/>
                    </p:cNvSpPr>
                    <p:nvPr/>
                  </p:nvSpPr>
                  <p:spPr bwMode="auto">
                    <a:xfrm>
                      <a:off x="4660" y="2847"/>
                      <a:ext cx="7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0" y="4"/>
                        </a:cxn>
                        <a:cxn ang="0">
                          <a:pos x="7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0" h="4">
                          <a:moveTo>
                            <a:pt x="0" y="2"/>
                          </a:moveTo>
                          <a:lnTo>
                            <a:pt x="70" y="4"/>
                          </a:lnTo>
                          <a:lnTo>
                            <a:pt x="7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4" name="Freeform 3022"/>
                    <p:cNvSpPr>
                      <a:spLocks/>
                    </p:cNvSpPr>
                    <p:nvPr/>
                  </p:nvSpPr>
                  <p:spPr bwMode="auto">
                    <a:xfrm>
                      <a:off x="4660" y="2849"/>
                      <a:ext cx="70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56"/>
                        </a:cxn>
                        <a:cxn ang="0">
                          <a:pos x="6" y="6"/>
                        </a:cxn>
                        <a:cxn ang="0">
                          <a:pos x="70" y="6"/>
                        </a:cxn>
                        <a:cxn ang="0">
                          <a:pos x="70" y="2"/>
                        </a:cxn>
                        <a:cxn ang="0">
                          <a:pos x="0" y="0"/>
                        </a:cxn>
                        <a:cxn ang="0">
                          <a:pos x="6" y="56"/>
                        </a:cxn>
                      </a:cxnLst>
                      <a:rect l="0" t="0" r="r" b="b"/>
                      <a:pathLst>
                        <a:path w="70" h="56">
                          <a:moveTo>
                            <a:pt x="6" y="56"/>
                          </a:moveTo>
                          <a:lnTo>
                            <a:pt x="6" y="6"/>
                          </a:lnTo>
                          <a:lnTo>
                            <a:pt x="70" y="6"/>
                          </a:lnTo>
                          <a:lnTo>
                            <a:pt x="70" y="2"/>
                          </a:lnTo>
                          <a:lnTo>
                            <a:pt x="0" y="0"/>
                          </a:lnTo>
                          <a:lnTo>
                            <a:pt x="6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5" name="Freeform 3023"/>
                    <p:cNvSpPr>
                      <a:spLocks/>
                    </p:cNvSpPr>
                    <p:nvPr/>
                  </p:nvSpPr>
                  <p:spPr bwMode="auto">
                    <a:xfrm>
                      <a:off x="4340" y="2891"/>
                      <a:ext cx="2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42"/>
                        </a:cxn>
                        <a:cxn ang="0">
                          <a:pos x="6" y="12"/>
                        </a:cxn>
                        <a:cxn ang="0">
                          <a:pos x="0" y="0"/>
                        </a:cxn>
                        <a:cxn ang="0">
                          <a:pos x="2" y="12"/>
                        </a:cxn>
                        <a:cxn ang="0">
                          <a:pos x="24" y="42"/>
                        </a:cxn>
                      </a:cxnLst>
                      <a:rect l="0" t="0" r="r" b="b"/>
                      <a:pathLst>
                        <a:path w="24" h="42">
                          <a:moveTo>
                            <a:pt x="24" y="42"/>
                          </a:moveTo>
                          <a:lnTo>
                            <a:pt x="6" y="12"/>
                          </a:lnTo>
                          <a:lnTo>
                            <a:pt x="0" y="0"/>
                          </a:lnTo>
                          <a:lnTo>
                            <a:pt x="2" y="12"/>
                          </a:lnTo>
                          <a:lnTo>
                            <a:pt x="24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6" name="Freeform 3024"/>
                    <p:cNvSpPr>
                      <a:spLocks/>
                    </p:cNvSpPr>
                    <p:nvPr/>
                  </p:nvSpPr>
                  <p:spPr bwMode="auto">
                    <a:xfrm>
                      <a:off x="4066" y="2911"/>
                      <a:ext cx="4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44" y="86"/>
                        </a:cxn>
                        <a:cxn ang="0">
                          <a:pos x="44" y="86"/>
                        </a:cxn>
                        <a:cxn ang="0">
                          <a:pos x="0" y="0"/>
                        </a:cxn>
                        <a:cxn ang="0">
                          <a:pos x="44" y="86"/>
                        </a:cxn>
                      </a:cxnLst>
                      <a:rect l="0" t="0" r="r" b="b"/>
                      <a:pathLst>
                        <a:path w="44" h="86">
                          <a:moveTo>
                            <a:pt x="44" y="86"/>
                          </a:moveTo>
                          <a:lnTo>
                            <a:pt x="44" y="86"/>
                          </a:lnTo>
                          <a:lnTo>
                            <a:pt x="0" y="0"/>
                          </a:lnTo>
                          <a:lnTo>
                            <a:pt x="44" y="8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7" name="Freeform 3025"/>
                    <p:cNvSpPr>
                      <a:spLocks/>
                    </p:cNvSpPr>
                    <p:nvPr/>
                  </p:nvSpPr>
                  <p:spPr bwMode="auto">
                    <a:xfrm>
                      <a:off x="4204" y="2357"/>
                      <a:ext cx="546" cy="570"/>
                    </a:xfrm>
                    <a:custGeom>
                      <a:avLst/>
                      <a:gdLst/>
                      <a:ahLst/>
                      <a:cxnLst>
                        <a:cxn ang="0">
                          <a:pos x="422" y="528"/>
                        </a:cxn>
                        <a:cxn ang="0">
                          <a:pos x="456" y="540"/>
                        </a:cxn>
                        <a:cxn ang="0">
                          <a:pos x="456" y="492"/>
                        </a:cxn>
                        <a:cxn ang="0">
                          <a:pos x="526" y="490"/>
                        </a:cxn>
                        <a:cxn ang="0">
                          <a:pos x="526" y="494"/>
                        </a:cxn>
                        <a:cxn ang="0">
                          <a:pos x="526" y="494"/>
                        </a:cxn>
                        <a:cxn ang="0">
                          <a:pos x="512" y="378"/>
                        </a:cxn>
                        <a:cxn ang="0">
                          <a:pos x="546" y="314"/>
                        </a:cxn>
                        <a:cxn ang="0">
                          <a:pos x="284" y="90"/>
                        </a:cxn>
                        <a:cxn ang="0">
                          <a:pos x="284" y="56"/>
                        </a:cxn>
                        <a:cxn ang="0">
                          <a:pos x="232" y="58"/>
                        </a:cxn>
                        <a:cxn ang="0">
                          <a:pos x="254" y="4"/>
                        </a:cxn>
                        <a:cxn ang="0">
                          <a:pos x="260" y="2"/>
                        </a:cxn>
                        <a:cxn ang="0">
                          <a:pos x="254" y="16"/>
                        </a:cxn>
                        <a:cxn ang="0">
                          <a:pos x="262" y="0"/>
                        </a:cxn>
                        <a:cxn ang="0">
                          <a:pos x="182" y="30"/>
                        </a:cxn>
                        <a:cxn ang="0">
                          <a:pos x="0" y="60"/>
                        </a:cxn>
                        <a:cxn ang="0">
                          <a:pos x="120" y="390"/>
                        </a:cxn>
                        <a:cxn ang="0">
                          <a:pos x="142" y="546"/>
                        </a:cxn>
                        <a:cxn ang="0">
                          <a:pos x="160" y="570"/>
                        </a:cxn>
                        <a:cxn ang="0">
                          <a:pos x="422" y="528"/>
                        </a:cxn>
                      </a:cxnLst>
                      <a:rect l="0" t="0" r="r" b="b"/>
                      <a:pathLst>
                        <a:path w="546" h="570">
                          <a:moveTo>
                            <a:pt x="422" y="528"/>
                          </a:moveTo>
                          <a:lnTo>
                            <a:pt x="456" y="540"/>
                          </a:lnTo>
                          <a:lnTo>
                            <a:pt x="456" y="492"/>
                          </a:lnTo>
                          <a:lnTo>
                            <a:pt x="526" y="490"/>
                          </a:lnTo>
                          <a:lnTo>
                            <a:pt x="526" y="494"/>
                          </a:lnTo>
                          <a:lnTo>
                            <a:pt x="526" y="494"/>
                          </a:lnTo>
                          <a:lnTo>
                            <a:pt x="512" y="378"/>
                          </a:lnTo>
                          <a:lnTo>
                            <a:pt x="546" y="314"/>
                          </a:lnTo>
                          <a:lnTo>
                            <a:pt x="284" y="90"/>
                          </a:lnTo>
                          <a:lnTo>
                            <a:pt x="284" y="56"/>
                          </a:lnTo>
                          <a:lnTo>
                            <a:pt x="232" y="58"/>
                          </a:lnTo>
                          <a:lnTo>
                            <a:pt x="254" y="4"/>
                          </a:lnTo>
                          <a:lnTo>
                            <a:pt x="260" y="2"/>
                          </a:lnTo>
                          <a:lnTo>
                            <a:pt x="254" y="16"/>
                          </a:lnTo>
                          <a:lnTo>
                            <a:pt x="262" y="0"/>
                          </a:lnTo>
                          <a:lnTo>
                            <a:pt x="182" y="30"/>
                          </a:lnTo>
                          <a:lnTo>
                            <a:pt x="0" y="60"/>
                          </a:lnTo>
                          <a:lnTo>
                            <a:pt x="120" y="390"/>
                          </a:lnTo>
                          <a:lnTo>
                            <a:pt x="142" y="546"/>
                          </a:lnTo>
                          <a:lnTo>
                            <a:pt x="160" y="570"/>
                          </a:lnTo>
                          <a:lnTo>
                            <a:pt x="422" y="52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8" name="Freeform 3026"/>
                    <p:cNvSpPr>
                      <a:spLocks/>
                    </p:cNvSpPr>
                    <p:nvPr/>
                  </p:nvSpPr>
                  <p:spPr bwMode="auto">
                    <a:xfrm>
                      <a:off x="4066" y="2851"/>
                      <a:ext cx="926" cy="666"/>
                    </a:xfrm>
                    <a:custGeom>
                      <a:avLst/>
                      <a:gdLst/>
                      <a:ahLst/>
                      <a:cxnLst>
                        <a:cxn ang="0">
                          <a:pos x="896" y="342"/>
                        </a:cxn>
                        <a:cxn ang="0">
                          <a:pos x="808" y="232"/>
                        </a:cxn>
                        <a:cxn ang="0">
                          <a:pos x="808" y="182"/>
                        </a:cxn>
                        <a:cxn ang="0">
                          <a:pos x="668" y="20"/>
                        </a:cxn>
                        <a:cxn ang="0">
                          <a:pos x="664" y="0"/>
                        </a:cxn>
                        <a:cxn ang="0">
                          <a:pos x="664" y="0"/>
                        </a:cxn>
                        <a:cxn ang="0">
                          <a:pos x="664" y="4"/>
                        </a:cxn>
                        <a:cxn ang="0">
                          <a:pos x="600" y="4"/>
                        </a:cxn>
                        <a:cxn ang="0">
                          <a:pos x="600" y="54"/>
                        </a:cxn>
                        <a:cxn ang="0">
                          <a:pos x="558" y="40"/>
                        </a:cxn>
                        <a:cxn ang="0">
                          <a:pos x="298" y="82"/>
                        </a:cxn>
                        <a:cxn ang="0">
                          <a:pos x="276" y="52"/>
                        </a:cxn>
                        <a:cxn ang="0">
                          <a:pos x="274" y="40"/>
                        </a:cxn>
                        <a:cxn ang="0">
                          <a:pos x="0" y="60"/>
                        </a:cxn>
                        <a:cxn ang="0">
                          <a:pos x="44" y="146"/>
                        </a:cxn>
                        <a:cxn ang="0">
                          <a:pos x="132" y="108"/>
                        </a:cxn>
                        <a:cxn ang="0">
                          <a:pos x="242" y="154"/>
                        </a:cxn>
                        <a:cxn ang="0">
                          <a:pos x="242" y="192"/>
                        </a:cxn>
                        <a:cxn ang="0">
                          <a:pos x="298" y="192"/>
                        </a:cxn>
                        <a:cxn ang="0">
                          <a:pos x="380" y="128"/>
                        </a:cxn>
                        <a:cxn ang="0">
                          <a:pos x="558" y="206"/>
                        </a:cxn>
                        <a:cxn ang="0">
                          <a:pos x="558" y="368"/>
                        </a:cxn>
                        <a:cxn ang="0">
                          <a:pos x="598" y="382"/>
                        </a:cxn>
                        <a:cxn ang="0">
                          <a:pos x="638" y="478"/>
                        </a:cxn>
                        <a:cxn ang="0">
                          <a:pos x="776" y="584"/>
                        </a:cxn>
                        <a:cxn ang="0">
                          <a:pos x="776" y="626"/>
                        </a:cxn>
                        <a:cxn ang="0">
                          <a:pos x="830" y="666"/>
                        </a:cxn>
                        <a:cxn ang="0">
                          <a:pos x="886" y="610"/>
                        </a:cxn>
                        <a:cxn ang="0">
                          <a:pos x="916" y="610"/>
                        </a:cxn>
                        <a:cxn ang="0">
                          <a:pos x="926" y="518"/>
                        </a:cxn>
                        <a:cxn ang="0">
                          <a:pos x="896" y="342"/>
                        </a:cxn>
                      </a:cxnLst>
                      <a:rect l="0" t="0" r="r" b="b"/>
                      <a:pathLst>
                        <a:path w="926" h="666">
                          <a:moveTo>
                            <a:pt x="896" y="342"/>
                          </a:moveTo>
                          <a:lnTo>
                            <a:pt x="808" y="232"/>
                          </a:lnTo>
                          <a:lnTo>
                            <a:pt x="808" y="182"/>
                          </a:lnTo>
                          <a:lnTo>
                            <a:pt x="668" y="20"/>
                          </a:lnTo>
                          <a:lnTo>
                            <a:pt x="664" y="0"/>
                          </a:lnTo>
                          <a:lnTo>
                            <a:pt x="664" y="0"/>
                          </a:lnTo>
                          <a:lnTo>
                            <a:pt x="664" y="4"/>
                          </a:lnTo>
                          <a:lnTo>
                            <a:pt x="600" y="4"/>
                          </a:lnTo>
                          <a:lnTo>
                            <a:pt x="600" y="54"/>
                          </a:lnTo>
                          <a:lnTo>
                            <a:pt x="558" y="40"/>
                          </a:lnTo>
                          <a:lnTo>
                            <a:pt x="298" y="82"/>
                          </a:lnTo>
                          <a:lnTo>
                            <a:pt x="276" y="52"/>
                          </a:lnTo>
                          <a:lnTo>
                            <a:pt x="274" y="40"/>
                          </a:lnTo>
                          <a:lnTo>
                            <a:pt x="0" y="60"/>
                          </a:lnTo>
                          <a:lnTo>
                            <a:pt x="44" y="146"/>
                          </a:lnTo>
                          <a:lnTo>
                            <a:pt x="132" y="108"/>
                          </a:lnTo>
                          <a:lnTo>
                            <a:pt x="242" y="154"/>
                          </a:lnTo>
                          <a:lnTo>
                            <a:pt x="242" y="192"/>
                          </a:lnTo>
                          <a:lnTo>
                            <a:pt x="298" y="192"/>
                          </a:lnTo>
                          <a:lnTo>
                            <a:pt x="380" y="128"/>
                          </a:lnTo>
                          <a:lnTo>
                            <a:pt x="558" y="206"/>
                          </a:lnTo>
                          <a:lnTo>
                            <a:pt x="558" y="368"/>
                          </a:lnTo>
                          <a:lnTo>
                            <a:pt x="598" y="382"/>
                          </a:lnTo>
                          <a:lnTo>
                            <a:pt x="638" y="478"/>
                          </a:lnTo>
                          <a:lnTo>
                            <a:pt x="776" y="584"/>
                          </a:lnTo>
                          <a:lnTo>
                            <a:pt x="776" y="626"/>
                          </a:lnTo>
                          <a:lnTo>
                            <a:pt x="830" y="666"/>
                          </a:lnTo>
                          <a:lnTo>
                            <a:pt x="886" y="610"/>
                          </a:lnTo>
                          <a:lnTo>
                            <a:pt x="916" y="610"/>
                          </a:lnTo>
                          <a:lnTo>
                            <a:pt x="926" y="518"/>
                          </a:lnTo>
                          <a:lnTo>
                            <a:pt x="896" y="34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9" name="Freeform 3027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0" name="Freeform 3028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1" name="Freeform 3029"/>
                    <p:cNvSpPr>
                      <a:spLocks/>
                    </p:cNvSpPr>
                    <p:nvPr/>
                  </p:nvSpPr>
                  <p:spPr bwMode="auto">
                    <a:xfrm>
                      <a:off x="4448" y="1469"/>
                      <a:ext cx="76" cy="20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6" y="24"/>
                        </a:cxn>
                        <a:cxn ang="0">
                          <a:pos x="74" y="202"/>
                        </a:cxn>
                        <a:cxn ang="0">
                          <a:pos x="76" y="20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76" h="202">
                          <a:moveTo>
                            <a:pt x="2" y="0"/>
                          </a:moveTo>
                          <a:lnTo>
                            <a:pt x="0" y="6"/>
                          </a:lnTo>
                          <a:lnTo>
                            <a:pt x="6" y="24"/>
                          </a:lnTo>
                          <a:lnTo>
                            <a:pt x="74" y="202"/>
                          </a:lnTo>
                          <a:lnTo>
                            <a:pt x="76" y="20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2" name="Freeform 3030"/>
                    <p:cNvSpPr>
                      <a:spLocks/>
                    </p:cNvSpPr>
                    <p:nvPr/>
                  </p:nvSpPr>
                  <p:spPr bwMode="auto">
                    <a:xfrm>
                      <a:off x="4414" y="1681"/>
                      <a:ext cx="392" cy="35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268"/>
                        </a:cxn>
                        <a:cxn ang="0">
                          <a:pos x="0" y="264"/>
                        </a:cxn>
                        <a:cxn ang="0">
                          <a:pos x="10" y="298"/>
                        </a:cxn>
                        <a:cxn ang="0">
                          <a:pos x="62" y="320"/>
                        </a:cxn>
                        <a:cxn ang="0">
                          <a:pos x="62" y="320"/>
                        </a:cxn>
                        <a:cxn ang="0">
                          <a:pos x="64" y="322"/>
                        </a:cxn>
                        <a:cxn ang="0">
                          <a:pos x="136" y="354"/>
                        </a:cxn>
                        <a:cxn ang="0">
                          <a:pos x="206" y="312"/>
                        </a:cxn>
                        <a:cxn ang="0">
                          <a:pos x="236" y="148"/>
                        </a:cxn>
                        <a:cxn ang="0">
                          <a:pos x="266" y="172"/>
                        </a:cxn>
                        <a:cxn ang="0">
                          <a:pos x="294" y="102"/>
                        </a:cxn>
                        <a:cxn ang="0">
                          <a:pos x="336" y="40"/>
                        </a:cxn>
                        <a:cxn ang="0">
                          <a:pos x="376" y="40"/>
                        </a:cxn>
                        <a:cxn ang="0">
                          <a:pos x="392" y="18"/>
                        </a:cxn>
                        <a:cxn ang="0">
                          <a:pos x="346" y="8"/>
                        </a:cxn>
                        <a:cxn ang="0">
                          <a:pos x="240" y="64"/>
                        </a:cxn>
                        <a:cxn ang="0">
                          <a:pos x="214" y="18"/>
                        </a:cxn>
                        <a:cxn ang="0">
                          <a:pos x="126" y="48"/>
                        </a:cxn>
                        <a:cxn ang="0">
                          <a:pos x="110" y="0"/>
                        </a:cxn>
                        <a:cxn ang="0">
                          <a:pos x="98" y="76"/>
                        </a:cxn>
                        <a:cxn ang="0">
                          <a:pos x="6" y="268"/>
                        </a:cxn>
                      </a:cxnLst>
                      <a:rect l="0" t="0" r="r" b="b"/>
                      <a:pathLst>
                        <a:path w="392" h="354">
                          <a:moveTo>
                            <a:pt x="6" y="268"/>
                          </a:moveTo>
                          <a:lnTo>
                            <a:pt x="0" y="264"/>
                          </a:lnTo>
                          <a:lnTo>
                            <a:pt x="10" y="298"/>
                          </a:lnTo>
                          <a:lnTo>
                            <a:pt x="62" y="320"/>
                          </a:lnTo>
                          <a:lnTo>
                            <a:pt x="62" y="320"/>
                          </a:lnTo>
                          <a:lnTo>
                            <a:pt x="64" y="322"/>
                          </a:lnTo>
                          <a:lnTo>
                            <a:pt x="136" y="354"/>
                          </a:lnTo>
                          <a:lnTo>
                            <a:pt x="206" y="312"/>
                          </a:lnTo>
                          <a:lnTo>
                            <a:pt x="236" y="148"/>
                          </a:lnTo>
                          <a:lnTo>
                            <a:pt x="266" y="172"/>
                          </a:lnTo>
                          <a:lnTo>
                            <a:pt x="294" y="102"/>
                          </a:lnTo>
                          <a:lnTo>
                            <a:pt x="336" y="40"/>
                          </a:lnTo>
                          <a:lnTo>
                            <a:pt x="376" y="40"/>
                          </a:lnTo>
                          <a:lnTo>
                            <a:pt x="392" y="18"/>
                          </a:lnTo>
                          <a:lnTo>
                            <a:pt x="346" y="8"/>
                          </a:lnTo>
                          <a:lnTo>
                            <a:pt x="240" y="64"/>
                          </a:lnTo>
                          <a:lnTo>
                            <a:pt x="214" y="18"/>
                          </a:lnTo>
                          <a:lnTo>
                            <a:pt x="126" y="48"/>
                          </a:lnTo>
                          <a:lnTo>
                            <a:pt x="110" y="0"/>
                          </a:lnTo>
                          <a:lnTo>
                            <a:pt x="98" y="76"/>
                          </a:lnTo>
                          <a:lnTo>
                            <a:pt x="6" y="26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3" name="Freeform 3031"/>
                    <p:cNvSpPr>
                      <a:spLocks/>
                    </p:cNvSpPr>
                    <p:nvPr/>
                  </p:nvSpPr>
                  <p:spPr bwMode="auto">
                    <a:xfrm>
                      <a:off x="4414" y="19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6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6" y="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4" name="Freeform 3032"/>
                    <p:cNvSpPr>
                      <a:spLocks/>
                    </p:cNvSpPr>
                    <p:nvPr/>
                  </p:nvSpPr>
                  <p:spPr bwMode="auto">
                    <a:xfrm>
                      <a:off x="4512" y="1679"/>
                      <a:ext cx="12" cy="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8"/>
                        </a:cxn>
                        <a:cxn ang="0">
                          <a:pos x="12" y="2"/>
                        </a:cxn>
                        <a:cxn ang="0">
                          <a:pos x="10" y="0"/>
                        </a:cxn>
                        <a:cxn ang="0">
                          <a:pos x="0" y="78"/>
                        </a:cxn>
                      </a:cxnLst>
                      <a:rect l="0" t="0" r="r" b="b"/>
                      <a:pathLst>
                        <a:path w="12" h="78">
                          <a:moveTo>
                            <a:pt x="0" y="78"/>
                          </a:moveTo>
                          <a:lnTo>
                            <a:pt x="12" y="2"/>
                          </a:lnTo>
                          <a:lnTo>
                            <a:pt x="10" y="0"/>
                          </a:lnTo>
                          <a:lnTo>
                            <a:pt x="0" y="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5" name="Freeform 3033"/>
                    <p:cNvSpPr>
                      <a:spLocks/>
                    </p:cNvSpPr>
                    <p:nvPr/>
                  </p:nvSpPr>
                  <p:spPr bwMode="auto">
                    <a:xfrm>
                      <a:off x="4420" y="1757"/>
                      <a:ext cx="92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58" y="60"/>
                        </a:cxn>
                        <a:cxn ang="0">
                          <a:pos x="0" y="192"/>
                        </a:cxn>
                        <a:cxn ang="0">
                          <a:pos x="92" y="0"/>
                        </a:cxn>
                        <a:cxn ang="0">
                          <a:pos x="58" y="60"/>
                        </a:cxn>
                      </a:cxnLst>
                      <a:rect l="0" t="0" r="r" b="b"/>
                      <a:pathLst>
                        <a:path w="92" h="192">
                          <a:moveTo>
                            <a:pt x="58" y="60"/>
                          </a:moveTo>
                          <a:lnTo>
                            <a:pt x="0" y="192"/>
                          </a:lnTo>
                          <a:lnTo>
                            <a:pt x="92" y="0"/>
                          </a:lnTo>
                          <a:lnTo>
                            <a:pt x="58" y="6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6" name="Freeform 3034"/>
                    <p:cNvSpPr>
                      <a:spLocks/>
                    </p:cNvSpPr>
                    <p:nvPr/>
                  </p:nvSpPr>
                  <p:spPr bwMode="auto">
                    <a:xfrm>
                      <a:off x="4522" y="1671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0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7" name="Freeform 3035"/>
                    <p:cNvSpPr>
                      <a:spLocks/>
                    </p:cNvSpPr>
                    <p:nvPr/>
                  </p:nvSpPr>
                  <p:spPr bwMode="auto">
                    <a:xfrm>
                      <a:off x="4122" y="1471"/>
                      <a:ext cx="396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82" y="50"/>
                        </a:cxn>
                        <a:cxn ang="0">
                          <a:pos x="234" y="78"/>
                        </a:cxn>
                        <a:cxn ang="0">
                          <a:pos x="206" y="104"/>
                        </a:cxn>
                        <a:cxn ang="0">
                          <a:pos x="142" y="84"/>
                        </a:cxn>
                        <a:cxn ang="0">
                          <a:pos x="0" y="128"/>
                        </a:cxn>
                        <a:cxn ang="0">
                          <a:pos x="66" y="422"/>
                        </a:cxn>
                        <a:cxn ang="0">
                          <a:pos x="172" y="460"/>
                        </a:cxn>
                        <a:cxn ang="0">
                          <a:pos x="264" y="448"/>
                        </a:cxn>
                        <a:cxn ang="0">
                          <a:pos x="298" y="468"/>
                        </a:cxn>
                        <a:cxn ang="0">
                          <a:pos x="354" y="344"/>
                        </a:cxn>
                        <a:cxn ang="0">
                          <a:pos x="386" y="284"/>
                        </a:cxn>
                        <a:cxn ang="0">
                          <a:pos x="396" y="200"/>
                        </a:cxn>
                        <a:cxn ang="0">
                          <a:pos x="332" y="22"/>
                        </a:cxn>
                        <a:cxn ang="0">
                          <a:pos x="324" y="0"/>
                        </a:cxn>
                        <a:cxn ang="0">
                          <a:pos x="282" y="50"/>
                        </a:cxn>
                      </a:cxnLst>
                      <a:rect l="0" t="0" r="r" b="b"/>
                      <a:pathLst>
                        <a:path w="396" h="468">
                          <a:moveTo>
                            <a:pt x="282" y="50"/>
                          </a:moveTo>
                          <a:lnTo>
                            <a:pt x="234" y="78"/>
                          </a:lnTo>
                          <a:lnTo>
                            <a:pt x="206" y="104"/>
                          </a:lnTo>
                          <a:lnTo>
                            <a:pt x="142" y="84"/>
                          </a:lnTo>
                          <a:lnTo>
                            <a:pt x="0" y="128"/>
                          </a:lnTo>
                          <a:lnTo>
                            <a:pt x="66" y="422"/>
                          </a:lnTo>
                          <a:lnTo>
                            <a:pt x="172" y="460"/>
                          </a:lnTo>
                          <a:lnTo>
                            <a:pt x="264" y="448"/>
                          </a:lnTo>
                          <a:lnTo>
                            <a:pt x="298" y="468"/>
                          </a:lnTo>
                          <a:lnTo>
                            <a:pt x="354" y="344"/>
                          </a:lnTo>
                          <a:lnTo>
                            <a:pt x="386" y="284"/>
                          </a:lnTo>
                          <a:lnTo>
                            <a:pt x="396" y="200"/>
                          </a:lnTo>
                          <a:lnTo>
                            <a:pt x="332" y="22"/>
                          </a:lnTo>
                          <a:lnTo>
                            <a:pt x="324" y="0"/>
                          </a:lnTo>
                          <a:lnTo>
                            <a:pt x="282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8" name="Freeform 3036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9" name="Freeform 303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0" name="Freeform 3038"/>
                    <p:cNvSpPr>
                      <a:spLocks/>
                    </p:cNvSpPr>
                    <p:nvPr/>
                  </p:nvSpPr>
                  <p:spPr bwMode="auto">
                    <a:xfrm>
                      <a:off x="4534" y="1321"/>
                      <a:ext cx="472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472" y="190"/>
                        </a:cxn>
                        <a:cxn ang="0">
                          <a:pos x="434" y="138"/>
                        </a:cxn>
                        <a:cxn ang="0">
                          <a:pos x="444" y="68"/>
                        </a:cxn>
                        <a:cxn ang="0">
                          <a:pos x="364" y="0"/>
                        </a:cxn>
                        <a:cxn ang="0">
                          <a:pos x="0" y="120"/>
                        </a:cxn>
                        <a:cxn ang="0">
                          <a:pos x="364" y="4"/>
                        </a:cxn>
                        <a:cxn ang="0">
                          <a:pos x="440" y="70"/>
                        </a:cxn>
                        <a:cxn ang="0">
                          <a:pos x="430" y="138"/>
                        </a:cxn>
                        <a:cxn ang="0">
                          <a:pos x="470" y="190"/>
                        </a:cxn>
                        <a:cxn ang="0">
                          <a:pos x="442" y="260"/>
                        </a:cxn>
                        <a:cxn ang="0">
                          <a:pos x="444" y="258"/>
                        </a:cxn>
                        <a:cxn ang="0">
                          <a:pos x="472" y="190"/>
                        </a:cxn>
                      </a:cxnLst>
                      <a:rect l="0" t="0" r="r" b="b"/>
                      <a:pathLst>
                        <a:path w="472" h="260">
                          <a:moveTo>
                            <a:pt x="472" y="190"/>
                          </a:moveTo>
                          <a:lnTo>
                            <a:pt x="434" y="138"/>
                          </a:lnTo>
                          <a:lnTo>
                            <a:pt x="444" y="68"/>
                          </a:lnTo>
                          <a:lnTo>
                            <a:pt x="364" y="0"/>
                          </a:lnTo>
                          <a:lnTo>
                            <a:pt x="0" y="120"/>
                          </a:lnTo>
                          <a:lnTo>
                            <a:pt x="364" y="4"/>
                          </a:lnTo>
                          <a:lnTo>
                            <a:pt x="440" y="70"/>
                          </a:lnTo>
                          <a:lnTo>
                            <a:pt x="430" y="138"/>
                          </a:lnTo>
                          <a:lnTo>
                            <a:pt x="470" y="190"/>
                          </a:lnTo>
                          <a:lnTo>
                            <a:pt x="442" y="260"/>
                          </a:lnTo>
                          <a:lnTo>
                            <a:pt x="444" y="258"/>
                          </a:lnTo>
                          <a:lnTo>
                            <a:pt x="472" y="1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1" name="Freeform 3039"/>
                    <p:cNvSpPr>
                      <a:spLocks/>
                    </p:cNvSpPr>
                    <p:nvPr/>
                  </p:nvSpPr>
                  <p:spPr bwMode="auto">
                    <a:xfrm>
                      <a:off x="4516" y="1325"/>
                      <a:ext cx="382" cy="1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2"/>
                        </a:cxn>
                        <a:cxn ang="0">
                          <a:pos x="16" y="120"/>
                        </a:cxn>
                        <a:cxn ang="0">
                          <a:pos x="382" y="0"/>
                        </a:cxn>
                        <a:cxn ang="0">
                          <a:pos x="18" y="116"/>
                        </a:cxn>
                        <a:cxn ang="0">
                          <a:pos x="2" y="70"/>
                        </a:cxn>
                        <a:cxn ang="0">
                          <a:pos x="0" y="72"/>
                        </a:cxn>
                      </a:cxnLst>
                      <a:rect l="0" t="0" r="r" b="b"/>
                      <a:pathLst>
                        <a:path w="382" h="120">
                          <a:moveTo>
                            <a:pt x="0" y="72"/>
                          </a:moveTo>
                          <a:lnTo>
                            <a:pt x="16" y="120"/>
                          </a:lnTo>
                          <a:lnTo>
                            <a:pt x="382" y="0"/>
                          </a:lnTo>
                          <a:lnTo>
                            <a:pt x="18" y="116"/>
                          </a:lnTo>
                          <a:lnTo>
                            <a:pt x="2" y="70"/>
                          </a:lnTo>
                          <a:lnTo>
                            <a:pt x="0" y="7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2" name="Freeform 3040"/>
                    <p:cNvSpPr>
                      <a:spLocks/>
                    </p:cNvSpPr>
                    <p:nvPr/>
                  </p:nvSpPr>
                  <p:spPr bwMode="auto">
                    <a:xfrm>
                      <a:off x="4946" y="1581"/>
                      <a:ext cx="126" cy="1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62" y="168"/>
                        </a:cxn>
                        <a:cxn ang="0">
                          <a:pos x="126" y="142"/>
                        </a:cxn>
                        <a:cxn ang="0">
                          <a:pos x="126" y="80"/>
                        </a:cxn>
                        <a:cxn ang="0">
                          <a:pos x="30" y="2"/>
                        </a:cxn>
                        <a:cxn ang="0">
                          <a:pos x="30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126" h="168">
                          <a:moveTo>
                            <a:pt x="0" y="10"/>
                          </a:moveTo>
                          <a:lnTo>
                            <a:pt x="62" y="168"/>
                          </a:lnTo>
                          <a:lnTo>
                            <a:pt x="126" y="142"/>
                          </a:lnTo>
                          <a:lnTo>
                            <a:pt x="126" y="80"/>
                          </a:lnTo>
                          <a:lnTo>
                            <a:pt x="30" y="2"/>
                          </a:lnTo>
                          <a:lnTo>
                            <a:pt x="30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3" name="Freeform 3041"/>
                    <p:cNvSpPr>
                      <a:spLocks/>
                    </p:cNvSpPr>
                    <p:nvPr/>
                  </p:nvSpPr>
                  <p:spPr bwMode="auto">
                    <a:xfrm>
                      <a:off x="4446" y="1325"/>
                      <a:ext cx="558" cy="398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66"/>
                        </a:cxn>
                        <a:cxn ang="0">
                          <a:pos x="452" y="0"/>
                        </a:cxn>
                        <a:cxn ang="0">
                          <a:pos x="86" y="120"/>
                        </a:cxn>
                        <a:cxn ang="0">
                          <a:pos x="70" y="72"/>
                        </a:cxn>
                        <a:cxn ang="0">
                          <a:pos x="72" y="70"/>
                        </a:cxn>
                        <a:cxn ang="0">
                          <a:pos x="88" y="116"/>
                        </a:cxn>
                        <a:cxn ang="0">
                          <a:pos x="72" y="64"/>
                        </a:cxn>
                        <a:cxn ang="0">
                          <a:pos x="0" y="146"/>
                        </a:cxn>
                        <a:cxn ang="0">
                          <a:pos x="8" y="168"/>
                        </a:cxn>
                        <a:cxn ang="0">
                          <a:pos x="2" y="150"/>
                        </a:cxn>
                        <a:cxn ang="0">
                          <a:pos x="4" y="144"/>
                        </a:cxn>
                        <a:cxn ang="0">
                          <a:pos x="78" y="344"/>
                        </a:cxn>
                        <a:cxn ang="0">
                          <a:pos x="76" y="346"/>
                        </a:cxn>
                        <a:cxn ang="0">
                          <a:pos x="78" y="348"/>
                        </a:cxn>
                        <a:cxn ang="0">
                          <a:pos x="96" y="398"/>
                        </a:cxn>
                        <a:cxn ang="0">
                          <a:pos x="182" y="372"/>
                        </a:cxn>
                        <a:cxn ang="0">
                          <a:pos x="180" y="37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528" y="252"/>
                        </a:cxn>
                        <a:cxn ang="0">
                          <a:pos x="558" y="186"/>
                        </a:cxn>
                        <a:cxn ang="0">
                          <a:pos x="518" y="134"/>
                        </a:cxn>
                        <a:cxn ang="0">
                          <a:pos x="528" y="66"/>
                        </a:cxn>
                      </a:cxnLst>
                      <a:rect l="0" t="0" r="r" b="b"/>
                      <a:pathLst>
                        <a:path w="558" h="398">
                          <a:moveTo>
                            <a:pt x="528" y="66"/>
                          </a:moveTo>
                          <a:lnTo>
                            <a:pt x="452" y="0"/>
                          </a:lnTo>
                          <a:lnTo>
                            <a:pt x="86" y="120"/>
                          </a:lnTo>
                          <a:lnTo>
                            <a:pt x="70" y="72"/>
                          </a:lnTo>
                          <a:lnTo>
                            <a:pt x="72" y="70"/>
                          </a:lnTo>
                          <a:lnTo>
                            <a:pt x="88" y="116"/>
                          </a:lnTo>
                          <a:lnTo>
                            <a:pt x="72" y="64"/>
                          </a:lnTo>
                          <a:lnTo>
                            <a:pt x="0" y="146"/>
                          </a:lnTo>
                          <a:lnTo>
                            <a:pt x="8" y="168"/>
                          </a:lnTo>
                          <a:lnTo>
                            <a:pt x="2" y="150"/>
                          </a:lnTo>
                          <a:lnTo>
                            <a:pt x="4" y="144"/>
                          </a:lnTo>
                          <a:lnTo>
                            <a:pt x="78" y="344"/>
                          </a:lnTo>
                          <a:lnTo>
                            <a:pt x="76" y="346"/>
                          </a:lnTo>
                          <a:lnTo>
                            <a:pt x="78" y="348"/>
                          </a:lnTo>
                          <a:lnTo>
                            <a:pt x="96" y="398"/>
                          </a:lnTo>
                          <a:lnTo>
                            <a:pt x="182" y="372"/>
                          </a:lnTo>
                          <a:lnTo>
                            <a:pt x="180" y="37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528" y="252"/>
                          </a:lnTo>
                          <a:lnTo>
                            <a:pt x="558" y="186"/>
                          </a:lnTo>
                          <a:lnTo>
                            <a:pt x="518" y="134"/>
                          </a:lnTo>
                          <a:lnTo>
                            <a:pt x="5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4" name="Freeform 3042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5" name="Freeform 3043"/>
                    <p:cNvSpPr>
                      <a:spLocks/>
                    </p:cNvSpPr>
                    <p:nvPr/>
                  </p:nvSpPr>
                  <p:spPr bwMode="auto">
                    <a:xfrm>
                      <a:off x="4982" y="1389"/>
                      <a:ext cx="74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4" y="18"/>
                        </a:cxn>
                        <a:cxn ang="0">
                          <a:pos x="14" y="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4" h="18">
                          <a:moveTo>
                            <a:pt x="0" y="2"/>
                          </a:moveTo>
                          <a:lnTo>
                            <a:pt x="74" y="18"/>
                          </a:lnTo>
                          <a:lnTo>
                            <a:pt x="14" y="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6" name="Freeform 3044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7" name="Freeform 3045"/>
                    <p:cNvSpPr>
                      <a:spLocks/>
                    </p:cNvSpPr>
                    <p:nvPr/>
                  </p:nvSpPr>
                  <p:spPr bwMode="auto">
                    <a:xfrm>
                      <a:off x="5056" y="1407"/>
                      <a:ext cx="50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"/>
                        </a:cxn>
                        <a:cxn ang="0">
                          <a:pos x="0" y="0"/>
                        </a:cxn>
                        <a:cxn ang="0">
                          <a:pos x="50" y="14"/>
                        </a:cxn>
                        <a:cxn ang="0">
                          <a:pos x="50" y="12"/>
                        </a:cxn>
                      </a:cxnLst>
                      <a:rect l="0" t="0" r="r" b="b"/>
                      <a:pathLst>
                        <a:path w="50" h="14">
                          <a:moveTo>
                            <a:pt x="50" y="12"/>
                          </a:moveTo>
                          <a:lnTo>
                            <a:pt x="0" y="0"/>
                          </a:lnTo>
                          <a:lnTo>
                            <a:pt x="50" y="14"/>
                          </a:lnTo>
                          <a:lnTo>
                            <a:pt x="50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8" name="Freeform 3046"/>
                    <p:cNvSpPr>
                      <a:spLocks/>
                    </p:cNvSpPr>
                    <p:nvPr/>
                  </p:nvSpPr>
                  <p:spPr bwMode="auto">
                    <a:xfrm>
                      <a:off x="4968" y="1387"/>
                      <a:ext cx="138" cy="268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2"/>
                        </a:cxn>
                        <a:cxn ang="0">
                          <a:pos x="0" y="72"/>
                        </a:cxn>
                        <a:cxn ang="0">
                          <a:pos x="38" y="124"/>
                        </a:cxn>
                        <a:cxn ang="0">
                          <a:pos x="10" y="192"/>
                        </a:cxn>
                        <a:cxn ang="0">
                          <a:pos x="8" y="194"/>
                        </a:cxn>
                        <a:cxn ang="0">
                          <a:pos x="8" y="196"/>
                        </a:cxn>
                        <a:cxn ang="0">
                          <a:pos x="10" y="194"/>
                        </a:cxn>
                        <a:cxn ang="0">
                          <a:pos x="104" y="268"/>
                        </a:cxn>
                        <a:cxn ang="0">
                          <a:pos x="104" y="226"/>
                        </a:cxn>
                        <a:cxn ang="0">
                          <a:pos x="134" y="80"/>
                        </a:cxn>
                        <a:cxn ang="0">
                          <a:pos x="104" y="56"/>
                        </a:cxn>
                        <a:cxn ang="0">
                          <a:pos x="136" y="40"/>
                        </a:cxn>
                        <a:cxn ang="0">
                          <a:pos x="138" y="34"/>
                        </a:cxn>
                        <a:cxn ang="0">
                          <a:pos x="88" y="20"/>
                        </a:cxn>
                        <a:cxn ang="0">
                          <a:pos x="14" y="4"/>
                        </a:cxn>
                        <a:cxn ang="0">
                          <a:pos x="14" y="2"/>
                        </a:cxn>
                        <a:cxn ang="0">
                          <a:pos x="28" y="6"/>
                        </a:cxn>
                        <a:cxn ang="0">
                          <a:pos x="6" y="0"/>
                        </a:cxn>
                        <a:cxn ang="0">
                          <a:pos x="10" y="2"/>
                        </a:cxn>
                      </a:cxnLst>
                      <a:rect l="0" t="0" r="r" b="b"/>
                      <a:pathLst>
                        <a:path w="138" h="268">
                          <a:moveTo>
                            <a:pt x="10" y="2"/>
                          </a:moveTo>
                          <a:lnTo>
                            <a:pt x="0" y="72"/>
                          </a:lnTo>
                          <a:lnTo>
                            <a:pt x="38" y="124"/>
                          </a:lnTo>
                          <a:lnTo>
                            <a:pt x="10" y="192"/>
                          </a:lnTo>
                          <a:lnTo>
                            <a:pt x="8" y="194"/>
                          </a:lnTo>
                          <a:lnTo>
                            <a:pt x="8" y="196"/>
                          </a:lnTo>
                          <a:lnTo>
                            <a:pt x="10" y="194"/>
                          </a:lnTo>
                          <a:lnTo>
                            <a:pt x="104" y="268"/>
                          </a:lnTo>
                          <a:lnTo>
                            <a:pt x="104" y="226"/>
                          </a:lnTo>
                          <a:lnTo>
                            <a:pt x="134" y="80"/>
                          </a:lnTo>
                          <a:lnTo>
                            <a:pt x="104" y="56"/>
                          </a:lnTo>
                          <a:lnTo>
                            <a:pt x="136" y="40"/>
                          </a:lnTo>
                          <a:lnTo>
                            <a:pt x="138" y="34"/>
                          </a:lnTo>
                          <a:lnTo>
                            <a:pt x="88" y="20"/>
                          </a:lnTo>
                          <a:lnTo>
                            <a:pt x="14" y="4"/>
                          </a:lnTo>
                          <a:lnTo>
                            <a:pt x="14" y="2"/>
                          </a:lnTo>
                          <a:lnTo>
                            <a:pt x="28" y="6"/>
                          </a:lnTo>
                          <a:lnTo>
                            <a:pt x="6" y="0"/>
                          </a:lnTo>
                          <a:lnTo>
                            <a:pt x="1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9" name="Freeform 304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12" cy="82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82"/>
                        </a:cxn>
                        <a:cxn ang="0">
                          <a:pos x="0" y="0"/>
                        </a:cxn>
                        <a:cxn ang="0">
                          <a:pos x="6" y="58"/>
                        </a:cxn>
                        <a:cxn ang="0">
                          <a:pos x="12" y="82"/>
                        </a:cxn>
                      </a:cxnLst>
                      <a:rect l="0" t="0" r="r" b="b"/>
                      <a:pathLst>
                        <a:path w="12" h="82">
                          <a:moveTo>
                            <a:pt x="12" y="82"/>
                          </a:moveTo>
                          <a:lnTo>
                            <a:pt x="0" y="0"/>
                          </a:lnTo>
                          <a:lnTo>
                            <a:pt x="6" y="58"/>
                          </a:lnTo>
                          <a:lnTo>
                            <a:pt x="12" y="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0" name="Freeform 304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  <a:cxn ang="0">
                          <a:pos x="38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38" y="132"/>
                          </a:move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lnTo>
                            <a:pt x="38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1" name="Freeform 3049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8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3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</a:cxnLst>
                      <a:rect l="0" t="0" r="r" b="b"/>
                      <a:pathLst>
                        <a:path w="8" h="34">
                          <a:moveTo>
                            <a:pt x="8" y="3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2" name="Freeform 3050"/>
                    <p:cNvSpPr>
                      <a:spLocks/>
                    </p:cNvSpPr>
                    <p:nvPr/>
                  </p:nvSpPr>
                  <p:spPr bwMode="auto">
                    <a:xfrm>
                      <a:off x="5066" y="1335"/>
                      <a:ext cx="50" cy="5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54"/>
                        </a:cxn>
                        <a:cxn ang="0">
                          <a:pos x="0" y="0"/>
                        </a:cxn>
                        <a:cxn ang="0">
                          <a:pos x="46" y="50"/>
                        </a:cxn>
                        <a:cxn ang="0">
                          <a:pos x="50" y="54"/>
                        </a:cxn>
                      </a:cxnLst>
                      <a:rect l="0" t="0" r="r" b="b"/>
                      <a:pathLst>
                        <a:path w="50" h="54">
                          <a:moveTo>
                            <a:pt x="50" y="54"/>
                          </a:moveTo>
                          <a:lnTo>
                            <a:pt x="0" y="0"/>
                          </a:lnTo>
                          <a:lnTo>
                            <a:pt x="46" y="50"/>
                          </a:lnTo>
                          <a:lnTo>
                            <a:pt x="50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33" name="Freeform 3051"/>
                    <p:cNvSpPr>
                      <a:spLocks/>
                    </p:cNvSpPr>
                    <p:nvPr/>
                  </p:nvSpPr>
                  <p:spPr bwMode="auto">
                    <a:xfrm>
                      <a:off x="5060" y="1311"/>
                      <a:ext cx="52" cy="7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6"/>
                        </a:cxn>
                        <a:cxn ang="0">
                          <a:pos x="52" y="74"/>
                        </a:cxn>
                        <a:cxn ang="0">
                          <a:pos x="6" y="24"/>
                        </a:cxn>
                        <a:cxn ang="0">
                          <a:pos x="0" y="0"/>
                        </a:cxn>
                        <a:cxn ang="0">
                          <a:pos x="4" y="26"/>
                        </a:cxn>
                      </a:cxnLst>
                      <a:rect l="0" t="0" r="r" b="b"/>
                      <a:pathLst>
                        <a:path w="52" h="74">
                          <a:moveTo>
                            <a:pt x="4" y="26"/>
                          </a:moveTo>
                          <a:lnTo>
                            <a:pt x="52" y="74"/>
                          </a:lnTo>
                          <a:lnTo>
                            <a:pt x="6" y="24"/>
                          </a:lnTo>
                          <a:lnTo>
                            <a:pt x="0" y="0"/>
                          </a:lnTo>
                          <a:lnTo>
                            <a:pt x="4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</p:grpSp>
              <p:sp>
                <p:nvSpPr>
                  <p:cNvPr id="39" name="Line 3080"/>
                  <p:cNvSpPr>
                    <a:spLocks noChangeShapeType="1"/>
                  </p:cNvSpPr>
                  <p:nvPr/>
                </p:nvSpPr>
                <p:spPr bwMode="auto">
                  <a:xfrm>
                    <a:off x="4360909" y="5385612"/>
                    <a:ext cx="1493" cy="1493"/>
                  </a:xfrm>
                  <a:prstGeom prst="line">
                    <a:avLst/>
                  </a:prstGeom>
                  <a:grpFill/>
                  <a:ln w="12700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solidFill>
                        <a:prstClr val="white"/>
                      </a:solidFill>
                      <a:ea typeface="ＭＳ Ｐゴシック" pitchFamily="-97" charset="-128"/>
                    </a:endParaRPr>
                  </a:p>
                </p:txBody>
              </p:sp>
            </p:grpSp>
            <p:sp>
              <p:nvSpPr>
                <p:cNvPr id="34" name="Line 3117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5" name="Line 3118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6" name="Line 3119"/>
                <p:cNvSpPr>
                  <a:spLocks noChangeShapeType="1"/>
                </p:cNvSpPr>
                <p:nvPr/>
              </p:nvSpPr>
              <p:spPr bwMode="auto">
                <a:xfrm>
                  <a:off x="7875804" y="1954760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7" name="Line 3120"/>
                <p:cNvSpPr>
                  <a:spLocks noChangeShapeType="1"/>
                </p:cNvSpPr>
                <p:nvPr/>
              </p:nvSpPr>
              <p:spPr bwMode="auto">
                <a:xfrm>
                  <a:off x="8240002" y="1742809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</p:grpSp>
        </p:grpSp>
      </p:grpSp>
      <p:grpSp>
        <p:nvGrpSpPr>
          <p:cNvPr id="234" name="Gruppe 251"/>
          <p:cNvGrpSpPr/>
          <p:nvPr/>
        </p:nvGrpSpPr>
        <p:grpSpPr>
          <a:xfrm>
            <a:off x="5916933" y="1934405"/>
            <a:ext cx="5813282" cy="4214572"/>
            <a:chOff x="1449633" y="627625"/>
            <a:chExt cx="7103818" cy="4930930"/>
          </a:xfrm>
          <a:solidFill>
            <a:schemeClr val="bg1">
              <a:lumMod val="65000"/>
            </a:schemeClr>
          </a:solidFill>
        </p:grpSpPr>
        <p:sp>
          <p:nvSpPr>
            <p:cNvPr id="235" name="Freeform 234"/>
            <p:cNvSpPr>
              <a:spLocks/>
            </p:cNvSpPr>
            <p:nvPr/>
          </p:nvSpPr>
          <p:spPr bwMode="auto">
            <a:xfrm>
              <a:off x="6058305" y="2788156"/>
              <a:ext cx="1017833" cy="564136"/>
            </a:xfrm>
            <a:custGeom>
              <a:avLst/>
              <a:gdLst/>
              <a:ahLst/>
              <a:cxnLst>
                <a:cxn ang="0">
                  <a:pos x="630" y="82"/>
                </a:cxn>
                <a:cxn ang="0">
                  <a:pos x="616" y="40"/>
                </a:cxn>
                <a:cxn ang="0">
                  <a:pos x="592" y="24"/>
                </a:cxn>
                <a:cxn ang="0">
                  <a:pos x="502" y="36"/>
                </a:cxn>
                <a:cxn ang="0">
                  <a:pos x="396" y="0"/>
                </a:cxn>
                <a:cxn ang="0">
                  <a:pos x="400" y="12"/>
                </a:cxn>
                <a:cxn ang="0">
                  <a:pos x="360" y="52"/>
                </a:cxn>
                <a:cxn ang="0">
                  <a:pos x="310" y="162"/>
                </a:cxn>
                <a:cxn ang="0">
                  <a:pos x="280" y="148"/>
                </a:cxn>
                <a:cxn ang="0">
                  <a:pos x="200" y="204"/>
                </a:cxn>
                <a:cxn ang="0">
                  <a:pos x="176" y="188"/>
                </a:cxn>
                <a:cxn ang="0">
                  <a:pos x="122" y="232"/>
                </a:cxn>
                <a:cxn ang="0">
                  <a:pos x="122" y="228"/>
                </a:cxn>
                <a:cxn ang="0">
                  <a:pos x="176" y="184"/>
                </a:cxn>
                <a:cxn ang="0">
                  <a:pos x="122" y="224"/>
                </a:cxn>
                <a:cxn ang="0">
                  <a:pos x="118" y="256"/>
                </a:cxn>
                <a:cxn ang="0">
                  <a:pos x="76" y="312"/>
                </a:cxn>
                <a:cxn ang="0">
                  <a:pos x="26" y="286"/>
                </a:cxn>
                <a:cxn ang="0">
                  <a:pos x="4" y="330"/>
                </a:cxn>
                <a:cxn ang="0">
                  <a:pos x="0" y="322"/>
                </a:cxn>
                <a:cxn ang="0">
                  <a:pos x="6" y="378"/>
                </a:cxn>
                <a:cxn ang="0">
                  <a:pos x="26" y="376"/>
                </a:cxn>
                <a:cxn ang="0">
                  <a:pos x="306" y="330"/>
                </a:cxn>
                <a:cxn ang="0">
                  <a:pos x="568" y="276"/>
                </a:cxn>
                <a:cxn ang="0">
                  <a:pos x="632" y="202"/>
                </a:cxn>
                <a:cxn ang="0">
                  <a:pos x="682" y="104"/>
                </a:cxn>
                <a:cxn ang="0">
                  <a:pos x="630" y="82"/>
                </a:cxn>
              </a:cxnLst>
              <a:rect l="0" t="0" r="r" b="b"/>
              <a:pathLst>
                <a:path w="682" h="378">
                  <a:moveTo>
                    <a:pt x="630" y="82"/>
                  </a:moveTo>
                  <a:lnTo>
                    <a:pt x="616" y="40"/>
                  </a:lnTo>
                  <a:lnTo>
                    <a:pt x="592" y="24"/>
                  </a:lnTo>
                  <a:lnTo>
                    <a:pt x="502" y="36"/>
                  </a:lnTo>
                  <a:lnTo>
                    <a:pt x="396" y="0"/>
                  </a:lnTo>
                  <a:lnTo>
                    <a:pt x="400" y="12"/>
                  </a:lnTo>
                  <a:lnTo>
                    <a:pt x="360" y="52"/>
                  </a:lnTo>
                  <a:lnTo>
                    <a:pt x="310" y="162"/>
                  </a:lnTo>
                  <a:lnTo>
                    <a:pt x="280" y="148"/>
                  </a:lnTo>
                  <a:lnTo>
                    <a:pt x="200" y="204"/>
                  </a:lnTo>
                  <a:lnTo>
                    <a:pt x="176" y="188"/>
                  </a:lnTo>
                  <a:lnTo>
                    <a:pt x="122" y="232"/>
                  </a:lnTo>
                  <a:lnTo>
                    <a:pt x="122" y="228"/>
                  </a:lnTo>
                  <a:lnTo>
                    <a:pt x="176" y="184"/>
                  </a:lnTo>
                  <a:lnTo>
                    <a:pt x="122" y="224"/>
                  </a:lnTo>
                  <a:lnTo>
                    <a:pt x="118" y="256"/>
                  </a:lnTo>
                  <a:lnTo>
                    <a:pt x="76" y="312"/>
                  </a:lnTo>
                  <a:lnTo>
                    <a:pt x="26" y="286"/>
                  </a:lnTo>
                  <a:lnTo>
                    <a:pt x="4" y="330"/>
                  </a:lnTo>
                  <a:lnTo>
                    <a:pt x="0" y="322"/>
                  </a:lnTo>
                  <a:lnTo>
                    <a:pt x="6" y="378"/>
                  </a:lnTo>
                  <a:lnTo>
                    <a:pt x="26" y="376"/>
                  </a:lnTo>
                  <a:lnTo>
                    <a:pt x="306" y="330"/>
                  </a:lnTo>
                  <a:lnTo>
                    <a:pt x="568" y="276"/>
                  </a:lnTo>
                  <a:lnTo>
                    <a:pt x="632" y="202"/>
                  </a:lnTo>
                  <a:lnTo>
                    <a:pt x="682" y="104"/>
                  </a:lnTo>
                  <a:lnTo>
                    <a:pt x="630" y="82"/>
                  </a:lnTo>
                  <a:close/>
                </a:path>
              </a:pathLst>
            </a:custGeom>
            <a:grpFill/>
            <a:ln w="12700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sp>
          <p:nvSpPr>
            <p:cNvPr id="236" name="Freeform 235"/>
            <p:cNvSpPr>
              <a:spLocks/>
            </p:cNvSpPr>
            <p:nvPr/>
          </p:nvSpPr>
          <p:spPr bwMode="auto">
            <a:xfrm>
              <a:off x="5200601" y="2732497"/>
              <a:ext cx="877545" cy="761136"/>
            </a:xfrm>
            <a:custGeom>
              <a:avLst/>
              <a:gdLst/>
              <a:ahLst/>
              <a:cxnLst>
                <a:cxn ang="0">
                  <a:pos x="556" y="278"/>
                </a:cxn>
                <a:cxn ang="0">
                  <a:pos x="476" y="220"/>
                </a:cxn>
                <a:cxn ang="0">
                  <a:pos x="476" y="140"/>
                </a:cxn>
                <a:cxn ang="0">
                  <a:pos x="444" y="140"/>
                </a:cxn>
                <a:cxn ang="0">
                  <a:pos x="346" y="14"/>
                </a:cxn>
                <a:cxn ang="0">
                  <a:pos x="346" y="0"/>
                </a:cxn>
                <a:cxn ang="0">
                  <a:pos x="0" y="8"/>
                </a:cxn>
                <a:cxn ang="0">
                  <a:pos x="22" y="70"/>
                </a:cxn>
                <a:cxn ang="0">
                  <a:pos x="68" y="70"/>
                </a:cxn>
                <a:cxn ang="0">
                  <a:pos x="50" y="136"/>
                </a:cxn>
                <a:cxn ang="0">
                  <a:pos x="104" y="160"/>
                </a:cxn>
                <a:cxn ang="0">
                  <a:pos x="132" y="470"/>
                </a:cxn>
                <a:cxn ang="0">
                  <a:pos x="522" y="462"/>
                </a:cxn>
                <a:cxn ang="0">
                  <a:pos x="506" y="510"/>
                </a:cxn>
                <a:cxn ang="0">
                  <a:pos x="586" y="504"/>
                </a:cxn>
                <a:cxn ang="0">
                  <a:pos x="586" y="410"/>
                </a:cxn>
                <a:cxn ang="0">
                  <a:pos x="588" y="408"/>
                </a:cxn>
                <a:cxn ang="0">
                  <a:pos x="582" y="352"/>
                </a:cxn>
                <a:cxn ang="0">
                  <a:pos x="556" y="278"/>
                </a:cxn>
              </a:cxnLst>
              <a:rect l="0" t="0" r="r" b="b"/>
              <a:pathLst>
                <a:path w="588" h="510">
                  <a:moveTo>
                    <a:pt x="556" y="278"/>
                  </a:moveTo>
                  <a:lnTo>
                    <a:pt x="476" y="220"/>
                  </a:lnTo>
                  <a:lnTo>
                    <a:pt x="476" y="140"/>
                  </a:lnTo>
                  <a:lnTo>
                    <a:pt x="444" y="140"/>
                  </a:lnTo>
                  <a:lnTo>
                    <a:pt x="346" y="14"/>
                  </a:lnTo>
                  <a:lnTo>
                    <a:pt x="346" y="0"/>
                  </a:lnTo>
                  <a:lnTo>
                    <a:pt x="0" y="8"/>
                  </a:lnTo>
                  <a:lnTo>
                    <a:pt x="22" y="70"/>
                  </a:lnTo>
                  <a:lnTo>
                    <a:pt x="68" y="70"/>
                  </a:lnTo>
                  <a:lnTo>
                    <a:pt x="50" y="136"/>
                  </a:lnTo>
                  <a:lnTo>
                    <a:pt x="104" y="160"/>
                  </a:lnTo>
                  <a:lnTo>
                    <a:pt x="132" y="470"/>
                  </a:lnTo>
                  <a:lnTo>
                    <a:pt x="522" y="462"/>
                  </a:lnTo>
                  <a:lnTo>
                    <a:pt x="506" y="510"/>
                  </a:lnTo>
                  <a:lnTo>
                    <a:pt x="586" y="504"/>
                  </a:lnTo>
                  <a:lnTo>
                    <a:pt x="586" y="410"/>
                  </a:lnTo>
                  <a:lnTo>
                    <a:pt x="588" y="408"/>
                  </a:lnTo>
                  <a:lnTo>
                    <a:pt x="582" y="352"/>
                  </a:lnTo>
                  <a:lnTo>
                    <a:pt x="556" y="278"/>
                  </a:lnTo>
                  <a:close/>
                </a:path>
              </a:pathLst>
            </a:custGeom>
            <a:solidFill>
              <a:srgbClr val="FFFF00"/>
            </a:solidFill>
            <a:ln w="12700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grpSp>
          <p:nvGrpSpPr>
            <p:cNvPr id="237" name="Gruppe 360"/>
            <p:cNvGrpSpPr/>
            <p:nvPr/>
          </p:nvGrpSpPr>
          <p:grpSpPr>
            <a:xfrm>
              <a:off x="1449633" y="627625"/>
              <a:ext cx="7103818" cy="4930930"/>
              <a:chOff x="1449633" y="627625"/>
              <a:chExt cx="7103818" cy="4930930"/>
            </a:xfrm>
            <a:grpFill/>
          </p:grpSpPr>
          <p:sp>
            <p:nvSpPr>
              <p:cNvPr id="238" name="Freeform 6"/>
              <p:cNvSpPr>
                <a:spLocks/>
              </p:cNvSpPr>
              <p:nvPr/>
            </p:nvSpPr>
            <p:spPr bwMode="auto">
              <a:xfrm>
                <a:off x="5419725" y="1465887"/>
                <a:ext cx="751182" cy="872831"/>
              </a:xfrm>
              <a:custGeom>
                <a:avLst/>
                <a:gdLst/>
                <a:ahLst/>
                <a:cxnLst>
                  <a:cxn ang="0">
                    <a:pos x="404" y="538"/>
                  </a:cxn>
                  <a:cxn ang="0">
                    <a:pos x="490" y="542"/>
                  </a:cxn>
                  <a:cxn ang="0">
                    <a:pos x="464" y="400"/>
                  </a:cxn>
                  <a:cxn ang="0">
                    <a:pos x="494" y="172"/>
                  </a:cxn>
                  <a:cxn ang="0">
                    <a:pos x="446" y="160"/>
                  </a:cxn>
                  <a:cxn ang="0">
                    <a:pos x="414" y="160"/>
                  </a:cxn>
                  <a:cxn ang="0">
                    <a:pos x="404" y="122"/>
                  </a:cxn>
                  <a:cxn ang="0">
                    <a:pos x="196" y="96"/>
                  </a:cxn>
                  <a:cxn ang="0">
                    <a:pos x="174" y="38"/>
                  </a:cxn>
                  <a:cxn ang="0">
                    <a:pos x="146" y="38"/>
                  </a:cxn>
                  <a:cxn ang="0">
                    <a:pos x="146" y="0"/>
                  </a:cxn>
                  <a:cxn ang="0">
                    <a:pos x="78" y="24"/>
                  </a:cxn>
                  <a:cxn ang="0">
                    <a:pos x="36" y="116"/>
                  </a:cxn>
                  <a:cxn ang="0">
                    <a:pos x="0" y="158"/>
                  </a:cxn>
                  <a:cxn ang="0">
                    <a:pos x="28" y="292"/>
                  </a:cxn>
                  <a:cxn ang="0">
                    <a:pos x="166" y="374"/>
                  </a:cxn>
                  <a:cxn ang="0">
                    <a:pos x="194" y="508"/>
                  </a:cxn>
                  <a:cxn ang="0">
                    <a:pos x="264" y="574"/>
                  </a:cxn>
                  <a:cxn ang="0">
                    <a:pos x="352" y="568"/>
                  </a:cxn>
                  <a:cxn ang="0">
                    <a:pos x="404" y="538"/>
                  </a:cxn>
                </a:cxnLst>
                <a:rect l="0" t="0" r="r" b="b"/>
                <a:pathLst>
                  <a:path w="494" h="574">
                    <a:moveTo>
                      <a:pt x="404" y="538"/>
                    </a:moveTo>
                    <a:lnTo>
                      <a:pt x="490" y="542"/>
                    </a:lnTo>
                    <a:lnTo>
                      <a:pt x="464" y="400"/>
                    </a:lnTo>
                    <a:lnTo>
                      <a:pt x="494" y="172"/>
                    </a:lnTo>
                    <a:lnTo>
                      <a:pt x="446" y="160"/>
                    </a:lnTo>
                    <a:lnTo>
                      <a:pt x="414" y="160"/>
                    </a:lnTo>
                    <a:lnTo>
                      <a:pt x="404" y="122"/>
                    </a:lnTo>
                    <a:lnTo>
                      <a:pt x="196" y="96"/>
                    </a:lnTo>
                    <a:lnTo>
                      <a:pt x="174" y="38"/>
                    </a:lnTo>
                    <a:lnTo>
                      <a:pt x="146" y="38"/>
                    </a:lnTo>
                    <a:lnTo>
                      <a:pt x="146" y="0"/>
                    </a:lnTo>
                    <a:lnTo>
                      <a:pt x="78" y="24"/>
                    </a:lnTo>
                    <a:lnTo>
                      <a:pt x="36" y="116"/>
                    </a:lnTo>
                    <a:lnTo>
                      <a:pt x="0" y="158"/>
                    </a:lnTo>
                    <a:lnTo>
                      <a:pt x="28" y="292"/>
                    </a:lnTo>
                    <a:lnTo>
                      <a:pt x="166" y="374"/>
                    </a:lnTo>
                    <a:lnTo>
                      <a:pt x="194" y="508"/>
                    </a:lnTo>
                    <a:lnTo>
                      <a:pt x="264" y="574"/>
                    </a:lnTo>
                    <a:lnTo>
                      <a:pt x="352" y="568"/>
                    </a:lnTo>
                    <a:lnTo>
                      <a:pt x="404" y="538"/>
                    </a:lnTo>
                    <a:close/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sp>
            <p:nvSpPr>
              <p:cNvPr id="239" name="Freeform 7"/>
              <p:cNvSpPr>
                <a:spLocks/>
              </p:cNvSpPr>
              <p:nvPr/>
            </p:nvSpPr>
            <p:spPr bwMode="auto">
              <a:xfrm>
                <a:off x="5714724" y="2283975"/>
                <a:ext cx="571750" cy="1000562"/>
              </a:xfrm>
              <a:custGeom>
                <a:avLst/>
                <a:gdLst/>
                <a:ahLst/>
                <a:cxnLst>
                  <a:cxn ang="0">
                    <a:pos x="336" y="64"/>
                  </a:cxn>
                  <a:cxn ang="0">
                    <a:pos x="300" y="26"/>
                  </a:cxn>
                  <a:cxn ang="0">
                    <a:pos x="296" y="4"/>
                  </a:cxn>
                  <a:cxn ang="0">
                    <a:pos x="210" y="0"/>
                  </a:cxn>
                  <a:cxn ang="0">
                    <a:pos x="158" y="30"/>
                  </a:cxn>
                  <a:cxn ang="0">
                    <a:pos x="70" y="36"/>
                  </a:cxn>
                  <a:cxn ang="0">
                    <a:pos x="78" y="96"/>
                  </a:cxn>
                  <a:cxn ang="0">
                    <a:pos x="22" y="162"/>
                  </a:cxn>
                  <a:cxn ang="0">
                    <a:pos x="42" y="202"/>
                  </a:cxn>
                  <a:cxn ang="0">
                    <a:pos x="0" y="272"/>
                  </a:cxn>
                  <a:cxn ang="0">
                    <a:pos x="0" y="320"/>
                  </a:cxn>
                  <a:cxn ang="0">
                    <a:pos x="96" y="442"/>
                  </a:cxn>
                  <a:cxn ang="0">
                    <a:pos x="130" y="442"/>
                  </a:cxn>
                  <a:cxn ang="0">
                    <a:pos x="130" y="526"/>
                  </a:cxn>
                  <a:cxn ang="0">
                    <a:pos x="208" y="580"/>
                  </a:cxn>
                  <a:cxn ang="0">
                    <a:pos x="236" y="658"/>
                  </a:cxn>
                  <a:cxn ang="0">
                    <a:pos x="258" y="616"/>
                  </a:cxn>
                  <a:cxn ang="0">
                    <a:pos x="308" y="644"/>
                  </a:cxn>
                  <a:cxn ang="0">
                    <a:pos x="348" y="592"/>
                  </a:cxn>
                  <a:cxn ang="0">
                    <a:pos x="356" y="510"/>
                  </a:cxn>
                  <a:cxn ang="0">
                    <a:pos x="376" y="428"/>
                  </a:cxn>
                  <a:cxn ang="0">
                    <a:pos x="336" y="64"/>
                  </a:cxn>
                </a:cxnLst>
                <a:rect l="0" t="0" r="r" b="b"/>
                <a:pathLst>
                  <a:path w="376" h="658">
                    <a:moveTo>
                      <a:pt x="336" y="64"/>
                    </a:moveTo>
                    <a:lnTo>
                      <a:pt x="300" y="26"/>
                    </a:lnTo>
                    <a:lnTo>
                      <a:pt x="296" y="4"/>
                    </a:lnTo>
                    <a:lnTo>
                      <a:pt x="210" y="0"/>
                    </a:lnTo>
                    <a:lnTo>
                      <a:pt x="158" y="30"/>
                    </a:lnTo>
                    <a:lnTo>
                      <a:pt x="70" y="36"/>
                    </a:lnTo>
                    <a:lnTo>
                      <a:pt x="78" y="96"/>
                    </a:lnTo>
                    <a:lnTo>
                      <a:pt x="22" y="162"/>
                    </a:lnTo>
                    <a:lnTo>
                      <a:pt x="42" y="202"/>
                    </a:lnTo>
                    <a:lnTo>
                      <a:pt x="0" y="272"/>
                    </a:lnTo>
                    <a:lnTo>
                      <a:pt x="0" y="320"/>
                    </a:lnTo>
                    <a:lnTo>
                      <a:pt x="96" y="442"/>
                    </a:lnTo>
                    <a:lnTo>
                      <a:pt x="130" y="442"/>
                    </a:lnTo>
                    <a:lnTo>
                      <a:pt x="130" y="526"/>
                    </a:lnTo>
                    <a:lnTo>
                      <a:pt x="208" y="580"/>
                    </a:lnTo>
                    <a:lnTo>
                      <a:pt x="236" y="658"/>
                    </a:lnTo>
                    <a:lnTo>
                      <a:pt x="258" y="616"/>
                    </a:lnTo>
                    <a:lnTo>
                      <a:pt x="308" y="644"/>
                    </a:lnTo>
                    <a:lnTo>
                      <a:pt x="348" y="592"/>
                    </a:lnTo>
                    <a:lnTo>
                      <a:pt x="356" y="510"/>
                    </a:lnTo>
                    <a:lnTo>
                      <a:pt x="376" y="428"/>
                    </a:lnTo>
                    <a:lnTo>
                      <a:pt x="336" y="64"/>
                    </a:lnTo>
                    <a:close/>
                  </a:path>
                </a:pathLst>
              </a:custGeom>
              <a:solidFill>
                <a:srgbClr val="FFFF00"/>
              </a:solidFill>
              <a:ln w="12700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grpSp>
            <p:nvGrpSpPr>
              <p:cNvPr id="240" name="Gruppe 313"/>
              <p:cNvGrpSpPr/>
              <p:nvPr/>
            </p:nvGrpSpPr>
            <p:grpSpPr>
              <a:xfrm>
                <a:off x="1449633" y="627625"/>
                <a:ext cx="7103818" cy="4930930"/>
                <a:chOff x="1449633" y="456175"/>
                <a:chExt cx="7103818" cy="4930930"/>
              </a:xfrm>
              <a:grpFill/>
            </p:grpSpPr>
            <p:sp>
              <p:nvSpPr>
                <p:cNvPr id="241" name="Freeform 3053"/>
                <p:cNvSpPr>
                  <a:spLocks/>
                </p:cNvSpPr>
                <p:nvPr/>
              </p:nvSpPr>
              <p:spPr bwMode="auto">
                <a:xfrm>
                  <a:off x="7807144" y="1160689"/>
                  <a:ext cx="149261" cy="5701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6" y="312"/>
                    </a:cxn>
                    <a:cxn ang="0">
                      <a:pos x="100" y="382"/>
                    </a:cxn>
                    <a:cxn ang="0">
                      <a:pos x="94" y="324"/>
                    </a:cxn>
                    <a:cxn ang="0">
                      <a:pos x="30" y="9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" h="382">
                      <a:moveTo>
                        <a:pt x="0" y="0"/>
                      </a:moveTo>
                      <a:lnTo>
                        <a:pt x="86" y="312"/>
                      </a:lnTo>
                      <a:lnTo>
                        <a:pt x="100" y="382"/>
                      </a:lnTo>
                      <a:lnTo>
                        <a:pt x="94" y="324"/>
                      </a:lnTo>
                      <a:lnTo>
                        <a:pt x="30" y="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42" name="Freeform 3054"/>
                <p:cNvSpPr>
                  <a:spLocks/>
                </p:cNvSpPr>
                <p:nvPr/>
              </p:nvSpPr>
              <p:spPr bwMode="auto">
                <a:xfrm>
                  <a:off x="7147408" y="1109940"/>
                  <a:ext cx="895569" cy="814968"/>
                </a:xfrm>
                <a:custGeom>
                  <a:avLst/>
                  <a:gdLst/>
                  <a:ahLst/>
                  <a:cxnLst>
                    <a:cxn ang="0">
                      <a:pos x="546" y="442"/>
                    </a:cxn>
                    <a:cxn ang="0">
                      <a:pos x="542" y="416"/>
                    </a:cxn>
                    <a:cxn ang="0">
                      <a:pos x="528" y="346"/>
                    </a:cxn>
                    <a:cxn ang="0">
                      <a:pos x="442" y="34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308" y="48"/>
                    </a:cxn>
                    <a:cxn ang="0">
                      <a:pos x="238" y="208"/>
                    </a:cxn>
                    <a:cxn ang="0">
                      <a:pos x="246" y="234"/>
                    </a:cxn>
                    <a:cxn ang="0">
                      <a:pos x="216" y="290"/>
                    </a:cxn>
                    <a:cxn ang="0">
                      <a:pos x="84" y="318"/>
                    </a:cxn>
                    <a:cxn ang="0">
                      <a:pos x="46" y="398"/>
                    </a:cxn>
                    <a:cxn ang="0">
                      <a:pos x="58" y="426"/>
                    </a:cxn>
                    <a:cxn ang="0">
                      <a:pos x="0" y="494"/>
                    </a:cxn>
                    <a:cxn ang="0">
                      <a:pos x="16" y="546"/>
                    </a:cxn>
                    <a:cxn ang="0">
                      <a:pos x="380" y="426"/>
                    </a:cxn>
                    <a:cxn ang="0">
                      <a:pos x="456" y="492"/>
                    </a:cxn>
                    <a:cxn ang="0">
                      <a:pos x="478" y="498"/>
                    </a:cxn>
                    <a:cxn ang="0">
                      <a:pos x="588" y="522"/>
                    </a:cxn>
                    <a:cxn ang="0">
                      <a:pos x="600" y="496"/>
                    </a:cxn>
                    <a:cxn ang="0">
                      <a:pos x="594" y="490"/>
                    </a:cxn>
                    <a:cxn ang="0">
                      <a:pos x="546" y="442"/>
                    </a:cxn>
                  </a:cxnLst>
                  <a:rect l="0" t="0" r="r" b="b"/>
                  <a:pathLst>
                    <a:path w="600" h="546">
                      <a:moveTo>
                        <a:pt x="546" y="442"/>
                      </a:moveTo>
                      <a:lnTo>
                        <a:pt x="542" y="416"/>
                      </a:lnTo>
                      <a:lnTo>
                        <a:pt x="528" y="346"/>
                      </a:lnTo>
                      <a:lnTo>
                        <a:pt x="442" y="34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308" y="48"/>
                      </a:lnTo>
                      <a:lnTo>
                        <a:pt x="238" y="208"/>
                      </a:lnTo>
                      <a:lnTo>
                        <a:pt x="246" y="234"/>
                      </a:lnTo>
                      <a:lnTo>
                        <a:pt x="216" y="290"/>
                      </a:lnTo>
                      <a:lnTo>
                        <a:pt x="84" y="318"/>
                      </a:lnTo>
                      <a:lnTo>
                        <a:pt x="46" y="398"/>
                      </a:lnTo>
                      <a:lnTo>
                        <a:pt x="58" y="426"/>
                      </a:lnTo>
                      <a:lnTo>
                        <a:pt x="0" y="494"/>
                      </a:lnTo>
                      <a:lnTo>
                        <a:pt x="16" y="546"/>
                      </a:lnTo>
                      <a:lnTo>
                        <a:pt x="380" y="426"/>
                      </a:lnTo>
                      <a:lnTo>
                        <a:pt x="456" y="492"/>
                      </a:lnTo>
                      <a:lnTo>
                        <a:pt x="478" y="498"/>
                      </a:lnTo>
                      <a:lnTo>
                        <a:pt x="588" y="522"/>
                      </a:lnTo>
                      <a:lnTo>
                        <a:pt x="600" y="496"/>
                      </a:lnTo>
                      <a:lnTo>
                        <a:pt x="594" y="490"/>
                      </a:lnTo>
                      <a:lnTo>
                        <a:pt x="546" y="442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dirty="0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43" name="Freeform 3055"/>
                <p:cNvSpPr>
                  <a:spLocks/>
                </p:cNvSpPr>
                <p:nvPr/>
              </p:nvSpPr>
              <p:spPr bwMode="auto">
                <a:xfrm>
                  <a:off x="8183283" y="1315921"/>
                  <a:ext cx="59705" cy="41793"/>
                </a:xfrm>
                <a:custGeom>
                  <a:avLst/>
                  <a:gdLst/>
                  <a:ahLst/>
                  <a:cxnLst>
                    <a:cxn ang="0">
                      <a:pos x="40" y="28"/>
                    </a:cxn>
                    <a:cxn ang="0">
                      <a:pos x="40" y="24"/>
                    </a:cxn>
                    <a:cxn ang="0">
                      <a:pos x="0" y="0"/>
                    </a:cxn>
                    <a:cxn ang="0">
                      <a:pos x="40" y="28"/>
                    </a:cxn>
                  </a:cxnLst>
                  <a:rect l="0" t="0" r="r" b="b"/>
                  <a:pathLst>
                    <a:path w="40" h="28">
                      <a:moveTo>
                        <a:pt x="40" y="28"/>
                      </a:moveTo>
                      <a:lnTo>
                        <a:pt x="40" y="24"/>
                      </a:lnTo>
                      <a:lnTo>
                        <a:pt x="0" y="0"/>
                      </a:lnTo>
                      <a:lnTo>
                        <a:pt x="40" y="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44" name="Freeform 3056"/>
                <p:cNvSpPr>
                  <a:spLocks/>
                </p:cNvSpPr>
                <p:nvPr/>
              </p:nvSpPr>
              <p:spPr bwMode="auto">
                <a:xfrm>
                  <a:off x="7995213" y="456175"/>
                  <a:ext cx="558238" cy="895569"/>
                </a:xfrm>
                <a:custGeom>
                  <a:avLst/>
                  <a:gdLst/>
                  <a:ahLst/>
                  <a:cxnLst>
                    <a:cxn ang="0">
                      <a:pos x="284" y="228"/>
                    </a:cxn>
                    <a:cxn ang="0">
                      <a:pos x="244" y="202"/>
                    </a:cxn>
                    <a:cxn ang="0">
                      <a:pos x="136" y="0"/>
                    </a:cxn>
                    <a:cxn ang="0">
                      <a:pos x="84" y="68"/>
                    </a:cxn>
                    <a:cxn ang="0">
                      <a:pos x="46" y="54"/>
                    </a:cxn>
                    <a:cxn ang="0">
                      <a:pos x="46" y="228"/>
                    </a:cxn>
                    <a:cxn ang="0">
                      <a:pos x="0" y="356"/>
                    </a:cxn>
                    <a:cxn ang="0">
                      <a:pos x="126" y="576"/>
                    </a:cxn>
                    <a:cxn ang="0">
                      <a:pos x="166" y="600"/>
                    </a:cxn>
                    <a:cxn ang="0">
                      <a:pos x="166" y="540"/>
                    </a:cxn>
                    <a:cxn ang="0">
                      <a:pos x="244" y="404"/>
                    </a:cxn>
                    <a:cxn ang="0">
                      <a:pos x="294" y="378"/>
                    </a:cxn>
                    <a:cxn ang="0">
                      <a:pos x="294" y="336"/>
                    </a:cxn>
                    <a:cxn ang="0">
                      <a:pos x="374" y="202"/>
                    </a:cxn>
                    <a:cxn ang="0">
                      <a:pos x="284" y="228"/>
                    </a:cxn>
                  </a:cxnLst>
                  <a:rect l="0" t="0" r="r" b="b"/>
                  <a:pathLst>
                    <a:path w="374" h="600">
                      <a:moveTo>
                        <a:pt x="284" y="228"/>
                      </a:moveTo>
                      <a:lnTo>
                        <a:pt x="244" y="202"/>
                      </a:lnTo>
                      <a:lnTo>
                        <a:pt x="136" y="0"/>
                      </a:lnTo>
                      <a:lnTo>
                        <a:pt x="84" y="68"/>
                      </a:lnTo>
                      <a:lnTo>
                        <a:pt x="46" y="54"/>
                      </a:lnTo>
                      <a:lnTo>
                        <a:pt x="46" y="228"/>
                      </a:lnTo>
                      <a:lnTo>
                        <a:pt x="0" y="356"/>
                      </a:lnTo>
                      <a:lnTo>
                        <a:pt x="126" y="576"/>
                      </a:lnTo>
                      <a:lnTo>
                        <a:pt x="166" y="600"/>
                      </a:lnTo>
                      <a:lnTo>
                        <a:pt x="166" y="540"/>
                      </a:lnTo>
                      <a:lnTo>
                        <a:pt x="244" y="404"/>
                      </a:lnTo>
                      <a:lnTo>
                        <a:pt x="294" y="378"/>
                      </a:lnTo>
                      <a:lnTo>
                        <a:pt x="294" y="336"/>
                      </a:lnTo>
                      <a:lnTo>
                        <a:pt x="374" y="202"/>
                      </a:lnTo>
                      <a:lnTo>
                        <a:pt x="284" y="2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45" name="Freeform 3057"/>
                <p:cNvSpPr>
                  <a:spLocks/>
                </p:cNvSpPr>
                <p:nvPr/>
              </p:nvSpPr>
              <p:spPr bwMode="auto">
                <a:xfrm>
                  <a:off x="7798188" y="1047250"/>
                  <a:ext cx="176129" cy="504504"/>
                </a:xfrm>
                <a:custGeom>
                  <a:avLst/>
                  <a:gdLst/>
                  <a:ahLst/>
                  <a:cxnLst>
                    <a:cxn ang="0">
                      <a:pos x="110" y="84"/>
                    </a:cxn>
                    <a:cxn ang="0">
                      <a:pos x="110" y="84"/>
                    </a:cxn>
                    <a:cxn ang="0">
                      <a:pos x="112" y="64"/>
                    </a:cxn>
                    <a:cxn ang="0">
                      <a:pos x="112" y="42"/>
                    </a:cxn>
                    <a:cxn ang="0">
                      <a:pos x="110" y="20"/>
                    </a:cxn>
                    <a:cxn ang="0">
                      <a:pos x="106" y="0"/>
                    </a:cxn>
                    <a:cxn ang="0">
                      <a:pos x="0" y="40"/>
                    </a:cxn>
                    <a:cxn ang="0">
                      <a:pos x="0" y="42"/>
                    </a:cxn>
                    <a:cxn ang="0">
                      <a:pos x="2" y="42"/>
                    </a:cxn>
                    <a:cxn ang="0">
                      <a:pos x="40" y="174"/>
                    </a:cxn>
                    <a:cxn ang="0">
                      <a:pos x="80" y="318"/>
                    </a:cxn>
                    <a:cxn ang="0">
                      <a:pos x="86" y="338"/>
                    </a:cxn>
                    <a:cxn ang="0">
                      <a:pos x="86" y="338"/>
                    </a:cxn>
                    <a:cxn ang="0">
                      <a:pos x="118" y="330"/>
                    </a:cxn>
                    <a:cxn ang="0">
                      <a:pos x="118" y="330"/>
                    </a:cxn>
                    <a:cxn ang="0">
                      <a:pos x="110" y="302"/>
                    </a:cxn>
                    <a:cxn ang="0">
                      <a:pos x="106" y="270"/>
                    </a:cxn>
                    <a:cxn ang="0">
                      <a:pos x="104" y="234"/>
                    </a:cxn>
                    <a:cxn ang="0">
                      <a:pos x="104" y="198"/>
                    </a:cxn>
                    <a:cxn ang="0">
                      <a:pos x="106" y="132"/>
                    </a:cxn>
                    <a:cxn ang="0">
                      <a:pos x="108" y="104"/>
                    </a:cxn>
                    <a:cxn ang="0">
                      <a:pos x="110" y="84"/>
                    </a:cxn>
                    <a:cxn ang="0">
                      <a:pos x="110" y="84"/>
                    </a:cxn>
                  </a:cxnLst>
                  <a:rect l="0" t="0" r="r" b="b"/>
                  <a:pathLst>
                    <a:path w="118" h="338">
                      <a:moveTo>
                        <a:pt x="110" y="84"/>
                      </a:moveTo>
                      <a:lnTo>
                        <a:pt x="110" y="84"/>
                      </a:lnTo>
                      <a:lnTo>
                        <a:pt x="112" y="64"/>
                      </a:lnTo>
                      <a:lnTo>
                        <a:pt x="112" y="42"/>
                      </a:lnTo>
                      <a:lnTo>
                        <a:pt x="110" y="20"/>
                      </a:lnTo>
                      <a:lnTo>
                        <a:pt x="106" y="0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2" y="42"/>
                      </a:lnTo>
                      <a:lnTo>
                        <a:pt x="40" y="174"/>
                      </a:lnTo>
                      <a:lnTo>
                        <a:pt x="80" y="318"/>
                      </a:lnTo>
                      <a:lnTo>
                        <a:pt x="86" y="338"/>
                      </a:lnTo>
                      <a:lnTo>
                        <a:pt x="86" y="338"/>
                      </a:lnTo>
                      <a:lnTo>
                        <a:pt x="118" y="330"/>
                      </a:lnTo>
                      <a:lnTo>
                        <a:pt x="118" y="330"/>
                      </a:lnTo>
                      <a:lnTo>
                        <a:pt x="110" y="302"/>
                      </a:lnTo>
                      <a:lnTo>
                        <a:pt x="106" y="270"/>
                      </a:lnTo>
                      <a:lnTo>
                        <a:pt x="104" y="234"/>
                      </a:lnTo>
                      <a:lnTo>
                        <a:pt x="104" y="198"/>
                      </a:lnTo>
                      <a:lnTo>
                        <a:pt x="106" y="132"/>
                      </a:lnTo>
                      <a:lnTo>
                        <a:pt x="108" y="104"/>
                      </a:lnTo>
                      <a:lnTo>
                        <a:pt x="110" y="84"/>
                      </a:lnTo>
                      <a:lnTo>
                        <a:pt x="110" y="8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46" name="Freeform 3058"/>
                <p:cNvSpPr>
                  <a:spLocks/>
                </p:cNvSpPr>
                <p:nvPr/>
              </p:nvSpPr>
              <p:spPr bwMode="auto">
                <a:xfrm>
                  <a:off x="7953420" y="984561"/>
                  <a:ext cx="292552" cy="555253"/>
                </a:xfrm>
                <a:custGeom>
                  <a:avLst/>
                  <a:gdLst/>
                  <a:ahLst/>
                  <a:cxnLst>
                    <a:cxn ang="0">
                      <a:pos x="156" y="224"/>
                    </a:cxn>
                    <a:cxn ang="0">
                      <a:pos x="30" y="6"/>
                    </a:cxn>
                    <a:cxn ang="0">
                      <a:pos x="30" y="4"/>
                    </a:cxn>
                    <a:cxn ang="0">
                      <a:pos x="156" y="222"/>
                    </a:cxn>
                    <a:cxn ang="0">
                      <a:pos x="30" y="0"/>
                    </a:cxn>
                    <a:cxn ang="0">
                      <a:pos x="16" y="36"/>
                    </a:cxn>
                    <a:cxn ang="0">
                      <a:pos x="2" y="42"/>
                    </a:cxn>
                    <a:cxn ang="0">
                      <a:pos x="2" y="42"/>
                    </a:cxn>
                    <a:cxn ang="0">
                      <a:pos x="6" y="62"/>
                    </a:cxn>
                    <a:cxn ang="0">
                      <a:pos x="8" y="84"/>
                    </a:cxn>
                    <a:cxn ang="0">
                      <a:pos x="8" y="106"/>
                    </a:cxn>
                    <a:cxn ang="0">
                      <a:pos x="6" y="126"/>
                    </a:cxn>
                    <a:cxn ang="0">
                      <a:pos x="6" y="126"/>
                    </a:cxn>
                    <a:cxn ang="0">
                      <a:pos x="4" y="146"/>
                    </a:cxn>
                    <a:cxn ang="0">
                      <a:pos x="2" y="174"/>
                    </a:cxn>
                    <a:cxn ang="0">
                      <a:pos x="0" y="240"/>
                    </a:cxn>
                    <a:cxn ang="0">
                      <a:pos x="0" y="276"/>
                    </a:cxn>
                    <a:cxn ang="0">
                      <a:pos x="2" y="312"/>
                    </a:cxn>
                    <a:cxn ang="0">
                      <a:pos x="6" y="344"/>
                    </a:cxn>
                    <a:cxn ang="0">
                      <a:pos x="14" y="372"/>
                    </a:cxn>
                    <a:cxn ang="0">
                      <a:pos x="14" y="372"/>
                    </a:cxn>
                    <a:cxn ang="0">
                      <a:pos x="44" y="362"/>
                    </a:cxn>
                    <a:cxn ang="0">
                      <a:pos x="74" y="350"/>
                    </a:cxn>
                    <a:cxn ang="0">
                      <a:pos x="100" y="334"/>
                    </a:cxn>
                    <a:cxn ang="0">
                      <a:pos x="114" y="326"/>
                    </a:cxn>
                    <a:cxn ang="0">
                      <a:pos x="124" y="316"/>
                    </a:cxn>
                    <a:cxn ang="0">
                      <a:pos x="124" y="316"/>
                    </a:cxn>
                    <a:cxn ang="0">
                      <a:pos x="134" y="308"/>
                    </a:cxn>
                    <a:cxn ang="0">
                      <a:pos x="144" y="300"/>
                    </a:cxn>
                    <a:cxn ang="0">
                      <a:pos x="154" y="296"/>
                    </a:cxn>
                    <a:cxn ang="0">
                      <a:pos x="164" y="292"/>
                    </a:cxn>
                    <a:cxn ang="0">
                      <a:pos x="182" y="288"/>
                    </a:cxn>
                    <a:cxn ang="0">
                      <a:pos x="196" y="288"/>
                    </a:cxn>
                    <a:cxn ang="0">
                      <a:pos x="196" y="250"/>
                    </a:cxn>
                    <a:cxn ang="0">
                      <a:pos x="156" y="224"/>
                    </a:cxn>
                  </a:cxnLst>
                  <a:rect l="0" t="0" r="r" b="b"/>
                  <a:pathLst>
                    <a:path w="196" h="372">
                      <a:moveTo>
                        <a:pt x="156" y="224"/>
                      </a:moveTo>
                      <a:lnTo>
                        <a:pt x="30" y="6"/>
                      </a:lnTo>
                      <a:lnTo>
                        <a:pt x="30" y="4"/>
                      </a:lnTo>
                      <a:lnTo>
                        <a:pt x="156" y="222"/>
                      </a:lnTo>
                      <a:lnTo>
                        <a:pt x="30" y="0"/>
                      </a:lnTo>
                      <a:lnTo>
                        <a:pt x="16" y="36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6" y="62"/>
                      </a:lnTo>
                      <a:lnTo>
                        <a:pt x="8" y="84"/>
                      </a:lnTo>
                      <a:lnTo>
                        <a:pt x="8" y="106"/>
                      </a:lnTo>
                      <a:lnTo>
                        <a:pt x="6" y="126"/>
                      </a:lnTo>
                      <a:lnTo>
                        <a:pt x="6" y="126"/>
                      </a:lnTo>
                      <a:lnTo>
                        <a:pt x="4" y="146"/>
                      </a:lnTo>
                      <a:lnTo>
                        <a:pt x="2" y="174"/>
                      </a:lnTo>
                      <a:lnTo>
                        <a:pt x="0" y="240"/>
                      </a:lnTo>
                      <a:lnTo>
                        <a:pt x="0" y="276"/>
                      </a:lnTo>
                      <a:lnTo>
                        <a:pt x="2" y="312"/>
                      </a:lnTo>
                      <a:lnTo>
                        <a:pt x="6" y="344"/>
                      </a:lnTo>
                      <a:lnTo>
                        <a:pt x="14" y="372"/>
                      </a:lnTo>
                      <a:lnTo>
                        <a:pt x="14" y="372"/>
                      </a:lnTo>
                      <a:lnTo>
                        <a:pt x="44" y="362"/>
                      </a:lnTo>
                      <a:lnTo>
                        <a:pt x="74" y="350"/>
                      </a:lnTo>
                      <a:lnTo>
                        <a:pt x="100" y="334"/>
                      </a:lnTo>
                      <a:lnTo>
                        <a:pt x="114" y="326"/>
                      </a:lnTo>
                      <a:lnTo>
                        <a:pt x="124" y="316"/>
                      </a:lnTo>
                      <a:lnTo>
                        <a:pt x="124" y="316"/>
                      </a:lnTo>
                      <a:lnTo>
                        <a:pt x="134" y="308"/>
                      </a:lnTo>
                      <a:lnTo>
                        <a:pt x="144" y="300"/>
                      </a:lnTo>
                      <a:lnTo>
                        <a:pt x="154" y="296"/>
                      </a:lnTo>
                      <a:lnTo>
                        <a:pt x="164" y="292"/>
                      </a:lnTo>
                      <a:lnTo>
                        <a:pt x="182" y="288"/>
                      </a:lnTo>
                      <a:lnTo>
                        <a:pt x="196" y="288"/>
                      </a:lnTo>
                      <a:lnTo>
                        <a:pt x="196" y="250"/>
                      </a:lnTo>
                      <a:lnTo>
                        <a:pt x="156" y="22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47" name="Freeform 3059"/>
                <p:cNvSpPr>
                  <a:spLocks/>
                </p:cNvSpPr>
                <p:nvPr/>
              </p:nvSpPr>
              <p:spPr bwMode="auto">
                <a:xfrm>
                  <a:off x="7947449" y="1575636"/>
                  <a:ext cx="247774" cy="271656"/>
                </a:xfrm>
                <a:custGeom>
                  <a:avLst/>
                  <a:gdLst/>
                  <a:ahLst/>
                  <a:cxnLst>
                    <a:cxn ang="0">
                      <a:pos x="2" y="46"/>
                    </a:cxn>
                    <a:cxn ang="0">
                      <a:pos x="12" y="128"/>
                    </a:cxn>
                    <a:cxn ang="0">
                      <a:pos x="64" y="182"/>
                    </a:cxn>
                    <a:cxn ang="0">
                      <a:pos x="60" y="178"/>
                    </a:cxn>
                    <a:cxn ang="0">
                      <a:pos x="64" y="182"/>
                    </a:cxn>
                    <a:cxn ang="0">
                      <a:pos x="66" y="178"/>
                    </a:cxn>
                    <a:cxn ang="0">
                      <a:pos x="150" y="138"/>
                    </a:cxn>
                    <a:cxn ang="0">
                      <a:pos x="164" y="138"/>
                    </a:cxn>
                    <a:cxn ang="0">
                      <a:pos x="166" y="138"/>
                    </a:cxn>
                    <a:cxn ang="0">
                      <a:pos x="138" y="0"/>
                    </a:cxn>
                    <a:cxn ang="0">
                      <a:pos x="0" y="44"/>
                    </a:cxn>
                    <a:cxn ang="0">
                      <a:pos x="2" y="46"/>
                    </a:cxn>
                  </a:cxnLst>
                  <a:rect l="0" t="0" r="r" b="b"/>
                  <a:pathLst>
                    <a:path w="166" h="182">
                      <a:moveTo>
                        <a:pt x="2" y="46"/>
                      </a:moveTo>
                      <a:lnTo>
                        <a:pt x="12" y="128"/>
                      </a:lnTo>
                      <a:lnTo>
                        <a:pt x="64" y="182"/>
                      </a:lnTo>
                      <a:lnTo>
                        <a:pt x="60" y="178"/>
                      </a:lnTo>
                      <a:lnTo>
                        <a:pt x="64" y="182"/>
                      </a:lnTo>
                      <a:lnTo>
                        <a:pt x="66" y="178"/>
                      </a:lnTo>
                      <a:lnTo>
                        <a:pt x="150" y="138"/>
                      </a:lnTo>
                      <a:lnTo>
                        <a:pt x="164" y="138"/>
                      </a:lnTo>
                      <a:lnTo>
                        <a:pt x="166" y="138"/>
                      </a:lnTo>
                      <a:lnTo>
                        <a:pt x="138" y="0"/>
                      </a:lnTo>
                      <a:lnTo>
                        <a:pt x="0" y="44"/>
                      </a:lnTo>
                      <a:lnTo>
                        <a:pt x="2" y="4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48" name="Freeform 3060"/>
                <p:cNvSpPr>
                  <a:spLocks/>
                </p:cNvSpPr>
                <p:nvPr/>
              </p:nvSpPr>
              <p:spPr bwMode="auto">
                <a:xfrm>
                  <a:off x="7923568" y="1417419"/>
                  <a:ext cx="498533" cy="226877"/>
                </a:xfrm>
                <a:custGeom>
                  <a:avLst/>
                  <a:gdLst/>
                  <a:ahLst/>
                  <a:cxnLst>
                    <a:cxn ang="0">
                      <a:pos x="292" y="16"/>
                    </a:cxn>
                    <a:cxn ang="0">
                      <a:pos x="264" y="68"/>
                    </a:cxn>
                    <a:cxn ang="0">
                      <a:pos x="214" y="2"/>
                    </a:cxn>
                    <a:cxn ang="0">
                      <a:pos x="214" y="0"/>
                    </a:cxn>
                    <a:cxn ang="0">
                      <a:pos x="214" y="0"/>
                    </a:cxn>
                    <a:cxn ang="0">
                      <a:pos x="202" y="0"/>
                    </a:cxn>
                    <a:cxn ang="0">
                      <a:pos x="184" y="2"/>
                    </a:cxn>
                    <a:cxn ang="0">
                      <a:pos x="174" y="6"/>
                    </a:cxn>
                    <a:cxn ang="0">
                      <a:pos x="162" y="12"/>
                    </a:cxn>
                    <a:cxn ang="0">
                      <a:pos x="152" y="18"/>
                    </a:cxn>
                    <a:cxn ang="0">
                      <a:pos x="142" y="26"/>
                    </a:cxn>
                    <a:cxn ang="0">
                      <a:pos x="142" y="26"/>
                    </a:cxn>
                    <a:cxn ang="0">
                      <a:pos x="128" y="38"/>
                    </a:cxn>
                    <a:cxn ang="0">
                      <a:pos x="112" y="50"/>
                    </a:cxn>
                    <a:cxn ang="0">
                      <a:pos x="96" y="60"/>
                    </a:cxn>
                    <a:cxn ang="0">
                      <a:pos x="76" y="68"/>
                    </a:cxn>
                    <a:cxn ang="0">
                      <a:pos x="38" y="82"/>
                    </a:cxn>
                    <a:cxn ang="0">
                      <a:pos x="0" y="90"/>
                    </a:cxn>
                    <a:cxn ang="0">
                      <a:pos x="16" y="150"/>
                    </a:cxn>
                    <a:cxn ang="0">
                      <a:pos x="154" y="106"/>
                    </a:cxn>
                    <a:cxn ang="0">
                      <a:pos x="154" y="102"/>
                    </a:cxn>
                    <a:cxn ang="0">
                      <a:pos x="170" y="96"/>
                    </a:cxn>
                    <a:cxn ang="0">
                      <a:pos x="206" y="82"/>
                    </a:cxn>
                    <a:cxn ang="0">
                      <a:pos x="242" y="122"/>
                    </a:cxn>
                    <a:cxn ang="0">
                      <a:pos x="244" y="122"/>
                    </a:cxn>
                    <a:cxn ang="0">
                      <a:pos x="254" y="152"/>
                    </a:cxn>
                    <a:cxn ang="0">
                      <a:pos x="334" y="152"/>
                    </a:cxn>
                    <a:cxn ang="0">
                      <a:pos x="334" y="84"/>
                    </a:cxn>
                    <a:cxn ang="0">
                      <a:pos x="292" y="16"/>
                    </a:cxn>
                  </a:cxnLst>
                  <a:rect l="0" t="0" r="r" b="b"/>
                  <a:pathLst>
                    <a:path w="334" h="152">
                      <a:moveTo>
                        <a:pt x="292" y="16"/>
                      </a:moveTo>
                      <a:lnTo>
                        <a:pt x="264" y="68"/>
                      </a:lnTo>
                      <a:lnTo>
                        <a:pt x="214" y="2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02" y="0"/>
                      </a:lnTo>
                      <a:lnTo>
                        <a:pt x="184" y="2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2" y="18"/>
                      </a:lnTo>
                      <a:lnTo>
                        <a:pt x="142" y="26"/>
                      </a:lnTo>
                      <a:lnTo>
                        <a:pt x="142" y="26"/>
                      </a:lnTo>
                      <a:lnTo>
                        <a:pt x="128" y="38"/>
                      </a:lnTo>
                      <a:lnTo>
                        <a:pt x="112" y="50"/>
                      </a:lnTo>
                      <a:lnTo>
                        <a:pt x="96" y="60"/>
                      </a:lnTo>
                      <a:lnTo>
                        <a:pt x="76" y="68"/>
                      </a:lnTo>
                      <a:lnTo>
                        <a:pt x="38" y="82"/>
                      </a:lnTo>
                      <a:lnTo>
                        <a:pt x="0" y="90"/>
                      </a:lnTo>
                      <a:lnTo>
                        <a:pt x="16" y="150"/>
                      </a:lnTo>
                      <a:lnTo>
                        <a:pt x="154" y="106"/>
                      </a:lnTo>
                      <a:lnTo>
                        <a:pt x="154" y="102"/>
                      </a:lnTo>
                      <a:lnTo>
                        <a:pt x="170" y="96"/>
                      </a:lnTo>
                      <a:lnTo>
                        <a:pt x="206" y="82"/>
                      </a:lnTo>
                      <a:lnTo>
                        <a:pt x="242" y="122"/>
                      </a:lnTo>
                      <a:lnTo>
                        <a:pt x="244" y="122"/>
                      </a:lnTo>
                      <a:lnTo>
                        <a:pt x="254" y="152"/>
                      </a:lnTo>
                      <a:lnTo>
                        <a:pt x="334" y="152"/>
                      </a:lnTo>
                      <a:lnTo>
                        <a:pt x="334" y="84"/>
                      </a:lnTo>
                      <a:lnTo>
                        <a:pt x="292" y="1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grpSp>
              <p:nvGrpSpPr>
                <p:cNvPr id="249" name="Gruppe 312"/>
                <p:cNvGrpSpPr/>
                <p:nvPr/>
              </p:nvGrpSpPr>
              <p:grpSpPr>
                <a:xfrm>
                  <a:off x="1449633" y="664433"/>
                  <a:ext cx="6841620" cy="4722672"/>
                  <a:chOff x="1449633" y="664433"/>
                  <a:chExt cx="6841620" cy="4722672"/>
                </a:xfrm>
                <a:grpFill/>
              </p:grpSpPr>
              <p:grpSp>
                <p:nvGrpSpPr>
                  <p:cNvPr id="254" name="Group 3052"/>
                  <p:cNvGrpSpPr>
                    <a:grpSpLocks/>
                  </p:cNvGrpSpPr>
                  <p:nvPr/>
                </p:nvGrpSpPr>
                <p:grpSpPr bwMode="auto">
                  <a:xfrm>
                    <a:off x="1449633" y="664433"/>
                    <a:ext cx="6841620" cy="4644660"/>
                    <a:chOff x="698" y="593"/>
                    <a:chExt cx="4584" cy="3112"/>
                  </a:xfrm>
                  <a:grpFill/>
                </p:grpSpPr>
                <p:sp>
                  <p:nvSpPr>
                    <p:cNvPr id="256" name="Freeform 2853"/>
                    <p:cNvSpPr>
                      <a:spLocks/>
                    </p:cNvSpPr>
                    <p:nvPr/>
                  </p:nvSpPr>
                  <p:spPr bwMode="auto">
                    <a:xfrm>
                      <a:off x="5218" y="134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57" name="Freeform 2854"/>
                    <p:cNvSpPr>
                      <a:spLocks/>
                    </p:cNvSpPr>
                    <p:nvPr/>
                  </p:nvSpPr>
                  <p:spPr bwMode="auto">
                    <a:xfrm>
                      <a:off x="1372" y="2223"/>
                      <a:ext cx="580" cy="784"/>
                    </a:xfrm>
                    <a:custGeom>
                      <a:avLst/>
                      <a:gdLst/>
                      <a:ahLst/>
                      <a:cxnLst>
                        <a:cxn ang="0">
                          <a:pos x="128" y="0"/>
                        </a:cxn>
                        <a:cxn ang="0">
                          <a:pos x="112" y="120"/>
                        </a:cxn>
                        <a:cxn ang="0">
                          <a:pos x="72" y="106"/>
                        </a:cxn>
                        <a:cxn ang="0">
                          <a:pos x="42" y="254"/>
                        </a:cxn>
                        <a:cxn ang="0">
                          <a:pos x="74" y="350"/>
                        </a:cxn>
                        <a:cxn ang="0">
                          <a:pos x="62" y="364"/>
                        </a:cxn>
                        <a:cxn ang="0">
                          <a:pos x="12" y="472"/>
                        </a:cxn>
                        <a:cxn ang="0">
                          <a:pos x="24" y="526"/>
                        </a:cxn>
                        <a:cxn ang="0">
                          <a:pos x="0" y="568"/>
                        </a:cxn>
                        <a:cxn ang="0">
                          <a:pos x="362" y="768"/>
                        </a:cxn>
                        <a:cxn ang="0">
                          <a:pos x="538" y="784"/>
                        </a:cxn>
                        <a:cxn ang="0">
                          <a:pos x="580" y="80"/>
                        </a:cxn>
                        <a:cxn ang="0">
                          <a:pos x="128" y="0"/>
                        </a:cxn>
                      </a:cxnLst>
                      <a:rect l="0" t="0" r="r" b="b"/>
                      <a:pathLst>
                        <a:path w="580" h="784">
                          <a:moveTo>
                            <a:pt x="128" y="0"/>
                          </a:moveTo>
                          <a:lnTo>
                            <a:pt x="112" y="120"/>
                          </a:lnTo>
                          <a:lnTo>
                            <a:pt x="72" y="106"/>
                          </a:lnTo>
                          <a:lnTo>
                            <a:pt x="42" y="254"/>
                          </a:lnTo>
                          <a:lnTo>
                            <a:pt x="74" y="350"/>
                          </a:lnTo>
                          <a:lnTo>
                            <a:pt x="62" y="364"/>
                          </a:lnTo>
                          <a:lnTo>
                            <a:pt x="12" y="472"/>
                          </a:lnTo>
                          <a:lnTo>
                            <a:pt x="24" y="526"/>
                          </a:lnTo>
                          <a:lnTo>
                            <a:pt x="0" y="568"/>
                          </a:lnTo>
                          <a:lnTo>
                            <a:pt x="362" y="768"/>
                          </a:lnTo>
                          <a:lnTo>
                            <a:pt x="538" y="784"/>
                          </a:lnTo>
                          <a:lnTo>
                            <a:pt x="580" y="80"/>
                          </a:lnTo>
                          <a:lnTo>
                            <a:pt x="1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58" name="Freeform 2855"/>
                    <p:cNvSpPr>
                      <a:spLocks/>
                    </p:cNvSpPr>
                    <p:nvPr/>
                  </p:nvSpPr>
                  <p:spPr bwMode="auto">
                    <a:xfrm>
                      <a:off x="3418" y="2739"/>
                      <a:ext cx="560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76" y="240"/>
                        </a:cxn>
                        <a:cxn ang="0">
                          <a:pos x="310" y="90"/>
                        </a:cxn>
                        <a:cxn ang="0">
                          <a:pos x="280" y="0"/>
                        </a:cxn>
                        <a:cxn ang="0">
                          <a:pos x="0" y="20"/>
                        </a:cxn>
                        <a:cxn ang="0">
                          <a:pos x="16" y="154"/>
                        </a:cxn>
                        <a:cxn ang="0">
                          <a:pos x="84" y="274"/>
                        </a:cxn>
                        <a:cxn ang="0">
                          <a:pos x="76" y="372"/>
                        </a:cxn>
                        <a:cxn ang="0">
                          <a:pos x="62" y="416"/>
                        </a:cxn>
                        <a:cxn ang="0">
                          <a:pos x="174" y="440"/>
                        </a:cxn>
                        <a:cxn ang="0">
                          <a:pos x="282" y="426"/>
                        </a:cxn>
                        <a:cxn ang="0">
                          <a:pos x="264" y="468"/>
                        </a:cxn>
                        <a:cxn ang="0">
                          <a:pos x="354" y="468"/>
                        </a:cxn>
                        <a:cxn ang="0">
                          <a:pos x="390" y="426"/>
                        </a:cxn>
                        <a:cxn ang="0">
                          <a:pos x="412" y="454"/>
                        </a:cxn>
                        <a:cxn ang="0">
                          <a:pos x="480" y="400"/>
                        </a:cxn>
                        <a:cxn ang="0">
                          <a:pos x="502" y="454"/>
                        </a:cxn>
                        <a:cxn ang="0">
                          <a:pos x="540" y="454"/>
                        </a:cxn>
                        <a:cxn ang="0">
                          <a:pos x="560" y="412"/>
                        </a:cxn>
                        <a:cxn ang="0">
                          <a:pos x="512" y="344"/>
                        </a:cxn>
                        <a:cxn ang="0">
                          <a:pos x="480" y="304"/>
                        </a:cxn>
                        <a:cxn ang="0">
                          <a:pos x="486" y="302"/>
                        </a:cxn>
                        <a:cxn ang="0">
                          <a:pos x="448" y="230"/>
                        </a:cxn>
                        <a:cxn ang="0">
                          <a:pos x="276" y="240"/>
                        </a:cxn>
                      </a:cxnLst>
                      <a:rect l="0" t="0" r="r" b="b"/>
                      <a:pathLst>
                        <a:path w="560" h="468">
                          <a:moveTo>
                            <a:pt x="276" y="240"/>
                          </a:moveTo>
                          <a:lnTo>
                            <a:pt x="310" y="90"/>
                          </a:lnTo>
                          <a:lnTo>
                            <a:pt x="280" y="0"/>
                          </a:lnTo>
                          <a:lnTo>
                            <a:pt x="0" y="20"/>
                          </a:lnTo>
                          <a:lnTo>
                            <a:pt x="16" y="154"/>
                          </a:lnTo>
                          <a:lnTo>
                            <a:pt x="84" y="274"/>
                          </a:lnTo>
                          <a:lnTo>
                            <a:pt x="76" y="372"/>
                          </a:lnTo>
                          <a:lnTo>
                            <a:pt x="62" y="416"/>
                          </a:lnTo>
                          <a:lnTo>
                            <a:pt x="174" y="440"/>
                          </a:lnTo>
                          <a:lnTo>
                            <a:pt x="282" y="426"/>
                          </a:lnTo>
                          <a:lnTo>
                            <a:pt x="264" y="468"/>
                          </a:lnTo>
                          <a:lnTo>
                            <a:pt x="354" y="468"/>
                          </a:lnTo>
                          <a:lnTo>
                            <a:pt x="390" y="426"/>
                          </a:lnTo>
                          <a:lnTo>
                            <a:pt x="412" y="454"/>
                          </a:lnTo>
                          <a:lnTo>
                            <a:pt x="480" y="400"/>
                          </a:lnTo>
                          <a:lnTo>
                            <a:pt x="502" y="454"/>
                          </a:lnTo>
                          <a:lnTo>
                            <a:pt x="540" y="454"/>
                          </a:lnTo>
                          <a:lnTo>
                            <a:pt x="560" y="412"/>
                          </a:lnTo>
                          <a:lnTo>
                            <a:pt x="512" y="344"/>
                          </a:lnTo>
                          <a:lnTo>
                            <a:pt x="480" y="304"/>
                          </a:lnTo>
                          <a:lnTo>
                            <a:pt x="486" y="302"/>
                          </a:lnTo>
                          <a:lnTo>
                            <a:pt x="448" y="230"/>
                          </a:lnTo>
                          <a:lnTo>
                            <a:pt x="276" y="2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59" name="Freeform 2856"/>
                    <p:cNvSpPr>
                      <a:spLocks/>
                    </p:cNvSpPr>
                    <p:nvPr/>
                  </p:nvSpPr>
                  <p:spPr bwMode="auto">
                    <a:xfrm>
                      <a:off x="1918" y="2303"/>
                      <a:ext cx="632" cy="712"/>
                    </a:xfrm>
                    <a:custGeom>
                      <a:avLst/>
                      <a:gdLst/>
                      <a:ahLst/>
                      <a:cxnLst>
                        <a:cxn ang="0">
                          <a:pos x="254" y="634"/>
                        </a:cxn>
                        <a:cxn ang="0">
                          <a:pos x="620" y="642"/>
                        </a:cxn>
                        <a:cxn ang="0">
                          <a:pos x="612" y="82"/>
                        </a:cxn>
                        <a:cxn ang="0">
                          <a:pos x="632" y="82"/>
                        </a:cxn>
                        <a:cxn ang="0">
                          <a:pos x="632" y="14"/>
                        </a:cxn>
                        <a:cxn ang="0">
                          <a:pos x="40" y="0"/>
                        </a:cxn>
                        <a:cxn ang="0">
                          <a:pos x="0" y="704"/>
                        </a:cxn>
                        <a:cxn ang="0">
                          <a:pos x="104" y="712"/>
                        </a:cxn>
                        <a:cxn ang="0">
                          <a:pos x="104" y="660"/>
                        </a:cxn>
                        <a:cxn ang="0">
                          <a:pos x="252" y="676"/>
                        </a:cxn>
                        <a:cxn ang="0">
                          <a:pos x="256" y="678"/>
                        </a:cxn>
                        <a:cxn ang="0">
                          <a:pos x="252" y="674"/>
                        </a:cxn>
                        <a:cxn ang="0">
                          <a:pos x="254" y="634"/>
                        </a:cxn>
                      </a:cxnLst>
                      <a:rect l="0" t="0" r="r" b="b"/>
                      <a:pathLst>
                        <a:path w="632" h="712">
                          <a:moveTo>
                            <a:pt x="254" y="634"/>
                          </a:moveTo>
                          <a:lnTo>
                            <a:pt x="620" y="642"/>
                          </a:lnTo>
                          <a:lnTo>
                            <a:pt x="612" y="82"/>
                          </a:lnTo>
                          <a:lnTo>
                            <a:pt x="632" y="82"/>
                          </a:lnTo>
                          <a:lnTo>
                            <a:pt x="632" y="14"/>
                          </a:lnTo>
                          <a:lnTo>
                            <a:pt x="40" y="0"/>
                          </a:lnTo>
                          <a:lnTo>
                            <a:pt x="0" y="704"/>
                          </a:lnTo>
                          <a:lnTo>
                            <a:pt x="104" y="712"/>
                          </a:lnTo>
                          <a:lnTo>
                            <a:pt x="104" y="660"/>
                          </a:lnTo>
                          <a:lnTo>
                            <a:pt x="252" y="676"/>
                          </a:lnTo>
                          <a:lnTo>
                            <a:pt x="256" y="678"/>
                          </a:lnTo>
                          <a:lnTo>
                            <a:pt x="252" y="674"/>
                          </a:lnTo>
                          <a:lnTo>
                            <a:pt x="254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0" name="Freeform 2857"/>
                    <p:cNvSpPr>
                      <a:spLocks/>
                    </p:cNvSpPr>
                    <p:nvPr/>
                  </p:nvSpPr>
                  <p:spPr bwMode="auto">
                    <a:xfrm>
                      <a:off x="2176" y="2383"/>
                      <a:ext cx="1322" cy="1322"/>
                    </a:xfrm>
                    <a:custGeom>
                      <a:avLst/>
                      <a:gdLst/>
                      <a:ahLst/>
                      <a:cxnLst>
                        <a:cxn ang="0">
                          <a:pos x="1312" y="726"/>
                        </a:cxn>
                        <a:cxn ang="0">
                          <a:pos x="1322" y="630"/>
                        </a:cxn>
                        <a:cxn ang="0">
                          <a:pos x="1252" y="512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0" y="338"/>
                        </a:cxn>
                        <a:cxn ang="0">
                          <a:pos x="1120" y="292"/>
                        </a:cxn>
                        <a:cxn ang="0">
                          <a:pos x="852" y="304"/>
                        </a:cxn>
                        <a:cxn ang="0">
                          <a:pos x="644" y="236"/>
                        </a:cxn>
                        <a:cxn ang="0">
                          <a:pos x="632" y="0"/>
                        </a:cxn>
                        <a:cxn ang="0">
                          <a:pos x="362" y="10"/>
                        </a:cxn>
                        <a:cxn ang="0">
                          <a:pos x="370" y="572"/>
                        </a:cxn>
                        <a:cxn ang="0">
                          <a:pos x="0" y="562"/>
                        </a:cxn>
                        <a:cxn ang="0">
                          <a:pos x="0" y="600"/>
                        </a:cxn>
                        <a:cxn ang="0">
                          <a:pos x="174" y="756"/>
                        </a:cxn>
                        <a:cxn ang="0">
                          <a:pos x="212" y="878"/>
                        </a:cxn>
                        <a:cxn ang="0">
                          <a:pos x="372" y="958"/>
                        </a:cxn>
                        <a:cxn ang="0">
                          <a:pos x="442" y="850"/>
                        </a:cxn>
                        <a:cxn ang="0">
                          <a:pos x="562" y="864"/>
                        </a:cxn>
                        <a:cxn ang="0">
                          <a:pos x="770" y="1254"/>
                        </a:cxn>
                        <a:cxn ang="0">
                          <a:pos x="978" y="1322"/>
                        </a:cxn>
                        <a:cxn ang="0">
                          <a:pos x="1008" y="1268"/>
                        </a:cxn>
                        <a:cxn ang="0">
                          <a:pos x="968" y="1146"/>
                        </a:cxn>
                        <a:cxn ang="0">
                          <a:pos x="968" y="1014"/>
                        </a:cxn>
                        <a:cxn ang="0">
                          <a:pos x="1286" y="768"/>
                        </a:cxn>
                        <a:cxn ang="0">
                          <a:pos x="1300" y="772"/>
                        </a:cxn>
                        <a:cxn ang="0">
                          <a:pos x="1298" y="770"/>
                        </a:cxn>
                        <a:cxn ang="0">
                          <a:pos x="1312" y="726"/>
                        </a:cxn>
                      </a:cxnLst>
                      <a:rect l="0" t="0" r="r" b="b"/>
                      <a:pathLst>
                        <a:path w="1322" h="1322">
                          <a:moveTo>
                            <a:pt x="1312" y="726"/>
                          </a:moveTo>
                          <a:lnTo>
                            <a:pt x="1322" y="630"/>
                          </a:lnTo>
                          <a:lnTo>
                            <a:pt x="1252" y="512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0" y="338"/>
                          </a:lnTo>
                          <a:lnTo>
                            <a:pt x="1120" y="292"/>
                          </a:lnTo>
                          <a:lnTo>
                            <a:pt x="852" y="304"/>
                          </a:lnTo>
                          <a:lnTo>
                            <a:pt x="644" y="236"/>
                          </a:lnTo>
                          <a:lnTo>
                            <a:pt x="632" y="0"/>
                          </a:lnTo>
                          <a:lnTo>
                            <a:pt x="362" y="10"/>
                          </a:lnTo>
                          <a:lnTo>
                            <a:pt x="370" y="572"/>
                          </a:lnTo>
                          <a:lnTo>
                            <a:pt x="0" y="562"/>
                          </a:lnTo>
                          <a:lnTo>
                            <a:pt x="0" y="600"/>
                          </a:lnTo>
                          <a:lnTo>
                            <a:pt x="174" y="756"/>
                          </a:lnTo>
                          <a:lnTo>
                            <a:pt x="212" y="878"/>
                          </a:lnTo>
                          <a:lnTo>
                            <a:pt x="372" y="958"/>
                          </a:lnTo>
                          <a:lnTo>
                            <a:pt x="442" y="850"/>
                          </a:lnTo>
                          <a:lnTo>
                            <a:pt x="562" y="864"/>
                          </a:lnTo>
                          <a:lnTo>
                            <a:pt x="770" y="1254"/>
                          </a:lnTo>
                          <a:lnTo>
                            <a:pt x="978" y="1322"/>
                          </a:lnTo>
                          <a:lnTo>
                            <a:pt x="1008" y="1268"/>
                          </a:lnTo>
                          <a:lnTo>
                            <a:pt x="968" y="1146"/>
                          </a:lnTo>
                          <a:lnTo>
                            <a:pt x="968" y="1014"/>
                          </a:lnTo>
                          <a:lnTo>
                            <a:pt x="1286" y="768"/>
                          </a:lnTo>
                          <a:lnTo>
                            <a:pt x="1300" y="772"/>
                          </a:lnTo>
                          <a:lnTo>
                            <a:pt x="1298" y="770"/>
                          </a:lnTo>
                          <a:lnTo>
                            <a:pt x="1312" y="7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1" name="Freeform 2858"/>
                    <p:cNvSpPr>
                      <a:spLocks/>
                    </p:cNvSpPr>
                    <p:nvPr/>
                  </p:nvSpPr>
                  <p:spPr bwMode="auto">
                    <a:xfrm>
                      <a:off x="3342" y="2335"/>
                      <a:ext cx="450" cy="42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382"/>
                        </a:cxn>
                        <a:cxn ang="0">
                          <a:pos x="76" y="420"/>
                        </a:cxn>
                        <a:cxn ang="0">
                          <a:pos x="356" y="400"/>
                        </a:cxn>
                        <a:cxn ang="0">
                          <a:pos x="346" y="360"/>
                        </a:cxn>
                        <a:cxn ang="0">
                          <a:pos x="450" y="42"/>
                        </a:cxn>
                        <a:cxn ang="0">
                          <a:pos x="366" y="48"/>
                        </a:cxn>
                        <a:cxn ang="0">
                          <a:pos x="384" y="0"/>
                        </a:cxn>
                        <a:cxn ang="0">
                          <a:pos x="0" y="8"/>
                        </a:cxn>
                        <a:cxn ang="0">
                          <a:pos x="32" y="366"/>
                        </a:cxn>
                        <a:cxn ang="0">
                          <a:pos x="72" y="382"/>
                        </a:cxn>
                      </a:cxnLst>
                      <a:rect l="0" t="0" r="r" b="b"/>
                      <a:pathLst>
                        <a:path w="450" h="420">
                          <a:moveTo>
                            <a:pt x="72" y="382"/>
                          </a:moveTo>
                          <a:lnTo>
                            <a:pt x="76" y="420"/>
                          </a:lnTo>
                          <a:lnTo>
                            <a:pt x="356" y="400"/>
                          </a:lnTo>
                          <a:lnTo>
                            <a:pt x="346" y="360"/>
                          </a:lnTo>
                          <a:lnTo>
                            <a:pt x="450" y="42"/>
                          </a:lnTo>
                          <a:lnTo>
                            <a:pt x="366" y="48"/>
                          </a:lnTo>
                          <a:lnTo>
                            <a:pt x="384" y="0"/>
                          </a:lnTo>
                          <a:lnTo>
                            <a:pt x="0" y="8"/>
                          </a:lnTo>
                          <a:lnTo>
                            <a:pt x="32" y="366"/>
                          </a:lnTo>
                          <a:lnTo>
                            <a:pt x="72" y="3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2" name="Freeform 2859"/>
                    <p:cNvSpPr>
                      <a:spLocks/>
                    </p:cNvSpPr>
                    <p:nvPr/>
                  </p:nvSpPr>
                  <p:spPr bwMode="auto">
                    <a:xfrm>
                      <a:off x="2556" y="2289"/>
                      <a:ext cx="808" cy="4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8"/>
                        </a:cxn>
                        <a:cxn ang="0">
                          <a:pos x="2" y="96"/>
                        </a:cxn>
                        <a:cxn ang="0">
                          <a:pos x="256" y="88"/>
                        </a:cxn>
                        <a:cxn ang="0">
                          <a:pos x="270" y="326"/>
                        </a:cxn>
                        <a:cxn ang="0">
                          <a:pos x="472" y="394"/>
                        </a:cxn>
                        <a:cxn ang="0">
                          <a:pos x="742" y="380"/>
                        </a:cxn>
                        <a:cxn ang="0">
                          <a:pos x="808" y="408"/>
                        </a:cxn>
                        <a:cxn ang="0">
                          <a:pos x="774" y="0"/>
                        </a:cxn>
                        <a:cxn ang="0">
                          <a:pos x="0" y="28"/>
                        </a:cxn>
                      </a:cxnLst>
                      <a:rect l="0" t="0" r="r" b="b"/>
                      <a:pathLst>
                        <a:path w="808" h="408">
                          <a:moveTo>
                            <a:pt x="0" y="28"/>
                          </a:moveTo>
                          <a:lnTo>
                            <a:pt x="2" y="96"/>
                          </a:lnTo>
                          <a:lnTo>
                            <a:pt x="256" y="88"/>
                          </a:lnTo>
                          <a:lnTo>
                            <a:pt x="270" y="326"/>
                          </a:lnTo>
                          <a:lnTo>
                            <a:pt x="472" y="394"/>
                          </a:lnTo>
                          <a:lnTo>
                            <a:pt x="742" y="380"/>
                          </a:lnTo>
                          <a:lnTo>
                            <a:pt x="808" y="408"/>
                          </a:lnTo>
                          <a:lnTo>
                            <a:pt x="774" y="0"/>
                          </a:lnTo>
                          <a:lnTo>
                            <a:pt x="0" y="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3" name="Freeform 2860"/>
                    <p:cNvSpPr>
                      <a:spLocks/>
                    </p:cNvSpPr>
                    <p:nvPr/>
                  </p:nvSpPr>
                  <p:spPr bwMode="auto">
                    <a:xfrm>
                      <a:off x="1500" y="1631"/>
                      <a:ext cx="500" cy="6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88"/>
                        </a:cxn>
                        <a:cxn ang="0">
                          <a:pos x="452" y="668"/>
                        </a:cxn>
                        <a:cxn ang="0">
                          <a:pos x="500" y="202"/>
                        </a:cxn>
                        <a:cxn ang="0">
                          <a:pos x="312" y="176"/>
                        </a:cxn>
                        <a:cxn ang="0">
                          <a:pos x="336" y="54"/>
                        </a:cxn>
                        <a:cxn ang="0">
                          <a:pos x="76" y="0"/>
                        </a:cxn>
                        <a:cxn ang="0">
                          <a:pos x="0" y="588"/>
                        </a:cxn>
                      </a:cxnLst>
                      <a:rect l="0" t="0" r="r" b="b"/>
                      <a:pathLst>
                        <a:path w="500" h="668">
                          <a:moveTo>
                            <a:pt x="0" y="588"/>
                          </a:moveTo>
                          <a:lnTo>
                            <a:pt x="452" y="668"/>
                          </a:lnTo>
                          <a:lnTo>
                            <a:pt x="500" y="202"/>
                          </a:lnTo>
                          <a:lnTo>
                            <a:pt x="312" y="176"/>
                          </a:lnTo>
                          <a:lnTo>
                            <a:pt x="336" y="54"/>
                          </a:lnTo>
                          <a:lnTo>
                            <a:pt x="76" y="0"/>
                          </a:lnTo>
                          <a:lnTo>
                            <a:pt x="0" y="5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4" name="Freeform 2861"/>
                    <p:cNvSpPr>
                      <a:spLocks/>
                    </p:cNvSpPr>
                    <p:nvPr/>
                  </p:nvSpPr>
                  <p:spPr bwMode="auto">
                    <a:xfrm>
                      <a:off x="3546" y="929"/>
                      <a:ext cx="532" cy="25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214"/>
                        </a:cxn>
                        <a:cxn ang="0">
                          <a:pos x="236" y="252"/>
                        </a:cxn>
                        <a:cxn ang="0">
                          <a:pos x="262" y="252"/>
                        </a:cxn>
                        <a:cxn ang="0">
                          <a:pos x="284" y="200"/>
                        </a:cxn>
                        <a:cxn ang="0">
                          <a:pos x="362" y="160"/>
                        </a:cxn>
                        <a:cxn ang="0">
                          <a:pos x="444" y="122"/>
                        </a:cxn>
                        <a:cxn ang="0">
                          <a:pos x="532" y="122"/>
                        </a:cxn>
                        <a:cxn ang="0">
                          <a:pos x="444" y="14"/>
                        </a:cxn>
                        <a:cxn ang="0">
                          <a:pos x="306" y="96"/>
                        </a:cxn>
                        <a:cxn ang="0">
                          <a:pos x="244" y="106"/>
                        </a:cxn>
                        <a:cxn ang="0">
                          <a:pos x="206" y="70"/>
                        </a:cxn>
                        <a:cxn ang="0">
                          <a:pos x="154" y="80"/>
                        </a:cxn>
                        <a:cxn ang="0">
                          <a:pos x="174" y="0"/>
                        </a:cxn>
                        <a:cxn ang="0">
                          <a:pos x="4" y="134"/>
                        </a:cxn>
                        <a:cxn ang="0">
                          <a:pos x="0" y="134"/>
                        </a:cxn>
                        <a:cxn ang="0">
                          <a:pos x="18" y="186"/>
                        </a:cxn>
                        <a:cxn ang="0">
                          <a:pos x="230" y="214"/>
                        </a:cxn>
                      </a:cxnLst>
                      <a:rect l="0" t="0" r="r" b="b"/>
                      <a:pathLst>
                        <a:path w="532" h="252">
                          <a:moveTo>
                            <a:pt x="230" y="214"/>
                          </a:moveTo>
                          <a:lnTo>
                            <a:pt x="236" y="252"/>
                          </a:lnTo>
                          <a:lnTo>
                            <a:pt x="262" y="252"/>
                          </a:lnTo>
                          <a:lnTo>
                            <a:pt x="284" y="200"/>
                          </a:lnTo>
                          <a:lnTo>
                            <a:pt x="362" y="160"/>
                          </a:lnTo>
                          <a:lnTo>
                            <a:pt x="444" y="122"/>
                          </a:lnTo>
                          <a:lnTo>
                            <a:pt x="532" y="122"/>
                          </a:lnTo>
                          <a:lnTo>
                            <a:pt x="444" y="14"/>
                          </a:lnTo>
                          <a:lnTo>
                            <a:pt x="306" y="96"/>
                          </a:lnTo>
                          <a:lnTo>
                            <a:pt x="244" y="106"/>
                          </a:lnTo>
                          <a:lnTo>
                            <a:pt x="206" y="70"/>
                          </a:lnTo>
                          <a:lnTo>
                            <a:pt x="154" y="80"/>
                          </a:lnTo>
                          <a:lnTo>
                            <a:pt x="174" y="0"/>
                          </a:lnTo>
                          <a:lnTo>
                            <a:pt x="4" y="134"/>
                          </a:lnTo>
                          <a:lnTo>
                            <a:pt x="0" y="134"/>
                          </a:lnTo>
                          <a:lnTo>
                            <a:pt x="18" y="186"/>
                          </a:lnTo>
                          <a:lnTo>
                            <a:pt x="230" y="214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5" name="Freeform 2862"/>
                    <p:cNvSpPr>
                      <a:spLocks/>
                    </p:cNvSpPr>
                    <p:nvPr/>
                  </p:nvSpPr>
                  <p:spPr bwMode="auto">
                    <a:xfrm>
                      <a:off x="1958" y="1833"/>
                      <a:ext cx="67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70" y="118"/>
                        </a:cxn>
                        <a:cxn ang="0">
                          <a:pos x="662" y="26"/>
                        </a:cxn>
                        <a:cxn ang="0">
                          <a:pos x="50" y="0"/>
                        </a:cxn>
                        <a:cxn ang="0">
                          <a:pos x="0" y="466"/>
                        </a:cxn>
                        <a:cxn ang="0">
                          <a:pos x="594" y="476"/>
                        </a:cxn>
                        <a:cxn ang="0">
                          <a:pos x="676" y="474"/>
                        </a:cxn>
                        <a:cxn ang="0">
                          <a:pos x="668" y="118"/>
                        </a:cxn>
                        <a:cxn ang="0">
                          <a:pos x="670" y="118"/>
                        </a:cxn>
                      </a:cxnLst>
                      <a:rect l="0" t="0" r="r" b="b"/>
                      <a:pathLst>
                        <a:path w="676" h="476">
                          <a:moveTo>
                            <a:pt x="670" y="118"/>
                          </a:moveTo>
                          <a:lnTo>
                            <a:pt x="662" y="26"/>
                          </a:lnTo>
                          <a:lnTo>
                            <a:pt x="50" y="0"/>
                          </a:lnTo>
                          <a:lnTo>
                            <a:pt x="0" y="466"/>
                          </a:lnTo>
                          <a:lnTo>
                            <a:pt x="594" y="476"/>
                          </a:lnTo>
                          <a:lnTo>
                            <a:pt x="676" y="474"/>
                          </a:lnTo>
                          <a:lnTo>
                            <a:pt x="668" y="118"/>
                          </a:lnTo>
                          <a:lnTo>
                            <a:pt x="670" y="11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6" name="Freeform 2863"/>
                    <p:cNvSpPr>
                      <a:spLocks/>
                    </p:cNvSpPr>
                    <p:nvPr/>
                  </p:nvSpPr>
                  <p:spPr bwMode="auto">
                    <a:xfrm>
                      <a:off x="698" y="1433"/>
                      <a:ext cx="742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94" y="1314"/>
                        </a:cxn>
                        <a:cxn ang="0">
                          <a:pos x="682" y="1260"/>
                        </a:cxn>
                        <a:cxn ang="0">
                          <a:pos x="732" y="1150"/>
                        </a:cxn>
                        <a:cxn ang="0">
                          <a:pos x="742" y="1140"/>
                        </a:cxn>
                        <a:cxn ang="0">
                          <a:pos x="712" y="1044"/>
                        </a:cxn>
                        <a:cxn ang="0">
                          <a:pos x="324" y="482"/>
                        </a:cxn>
                        <a:cxn ang="0">
                          <a:pos x="334" y="454"/>
                        </a:cxn>
                        <a:cxn ang="0">
                          <a:pos x="324" y="426"/>
                        </a:cxn>
                        <a:cxn ang="0">
                          <a:pos x="402" y="98"/>
                        </a:cxn>
                        <a:cxn ang="0">
                          <a:pos x="70" y="8"/>
                        </a:cxn>
                        <a:cxn ang="0">
                          <a:pos x="68" y="0"/>
                        </a:cxn>
                        <a:cxn ang="0">
                          <a:pos x="70" y="34"/>
                        </a:cxn>
                        <a:cxn ang="0">
                          <a:pos x="0" y="156"/>
                        </a:cxn>
                        <a:cxn ang="0">
                          <a:pos x="42" y="278"/>
                        </a:cxn>
                        <a:cxn ang="0">
                          <a:pos x="32" y="384"/>
                        </a:cxn>
                        <a:cxn ang="0">
                          <a:pos x="102" y="534"/>
                        </a:cxn>
                        <a:cxn ang="0">
                          <a:pos x="102" y="614"/>
                        </a:cxn>
                        <a:cxn ang="0">
                          <a:pos x="122" y="682"/>
                        </a:cxn>
                        <a:cxn ang="0">
                          <a:pos x="90" y="734"/>
                        </a:cxn>
                        <a:cxn ang="0">
                          <a:pos x="190" y="870"/>
                        </a:cxn>
                        <a:cxn ang="0">
                          <a:pos x="190" y="1006"/>
                        </a:cxn>
                        <a:cxn ang="0">
                          <a:pos x="360" y="1114"/>
                        </a:cxn>
                        <a:cxn ang="0">
                          <a:pos x="360" y="1178"/>
                        </a:cxn>
                        <a:cxn ang="0">
                          <a:pos x="450" y="1236"/>
                        </a:cxn>
                        <a:cxn ang="0">
                          <a:pos x="450" y="1342"/>
                        </a:cxn>
                        <a:cxn ang="0">
                          <a:pos x="668" y="1354"/>
                        </a:cxn>
                        <a:cxn ang="0">
                          <a:pos x="672" y="1358"/>
                        </a:cxn>
                        <a:cxn ang="0">
                          <a:pos x="668" y="1354"/>
                        </a:cxn>
                        <a:cxn ang="0">
                          <a:pos x="694" y="1314"/>
                        </a:cxn>
                      </a:cxnLst>
                      <a:rect l="0" t="0" r="r" b="b"/>
                      <a:pathLst>
                        <a:path w="742" h="1358">
                          <a:moveTo>
                            <a:pt x="694" y="1314"/>
                          </a:moveTo>
                          <a:lnTo>
                            <a:pt x="682" y="1260"/>
                          </a:lnTo>
                          <a:lnTo>
                            <a:pt x="732" y="1150"/>
                          </a:lnTo>
                          <a:lnTo>
                            <a:pt x="742" y="1140"/>
                          </a:lnTo>
                          <a:lnTo>
                            <a:pt x="712" y="1044"/>
                          </a:lnTo>
                          <a:lnTo>
                            <a:pt x="324" y="482"/>
                          </a:lnTo>
                          <a:lnTo>
                            <a:pt x="334" y="454"/>
                          </a:lnTo>
                          <a:lnTo>
                            <a:pt x="324" y="426"/>
                          </a:lnTo>
                          <a:lnTo>
                            <a:pt x="402" y="98"/>
                          </a:lnTo>
                          <a:lnTo>
                            <a:pt x="70" y="8"/>
                          </a:lnTo>
                          <a:lnTo>
                            <a:pt x="68" y="0"/>
                          </a:lnTo>
                          <a:lnTo>
                            <a:pt x="70" y="34"/>
                          </a:lnTo>
                          <a:lnTo>
                            <a:pt x="0" y="156"/>
                          </a:lnTo>
                          <a:lnTo>
                            <a:pt x="42" y="278"/>
                          </a:lnTo>
                          <a:lnTo>
                            <a:pt x="32" y="384"/>
                          </a:lnTo>
                          <a:lnTo>
                            <a:pt x="102" y="534"/>
                          </a:lnTo>
                          <a:lnTo>
                            <a:pt x="102" y="614"/>
                          </a:lnTo>
                          <a:lnTo>
                            <a:pt x="122" y="682"/>
                          </a:lnTo>
                          <a:lnTo>
                            <a:pt x="90" y="734"/>
                          </a:lnTo>
                          <a:lnTo>
                            <a:pt x="190" y="870"/>
                          </a:lnTo>
                          <a:lnTo>
                            <a:pt x="190" y="1006"/>
                          </a:lnTo>
                          <a:lnTo>
                            <a:pt x="360" y="1114"/>
                          </a:lnTo>
                          <a:lnTo>
                            <a:pt x="360" y="1178"/>
                          </a:lnTo>
                          <a:lnTo>
                            <a:pt x="450" y="1236"/>
                          </a:lnTo>
                          <a:lnTo>
                            <a:pt x="450" y="1342"/>
                          </a:lnTo>
                          <a:lnTo>
                            <a:pt x="668" y="1354"/>
                          </a:lnTo>
                          <a:lnTo>
                            <a:pt x="672" y="1358"/>
                          </a:lnTo>
                          <a:lnTo>
                            <a:pt x="668" y="1354"/>
                          </a:lnTo>
                          <a:lnTo>
                            <a:pt x="694" y="1314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7" name="Freeform 2864"/>
                    <p:cNvSpPr>
                      <a:spLocks/>
                    </p:cNvSpPr>
                    <p:nvPr/>
                  </p:nvSpPr>
                  <p:spPr bwMode="auto">
                    <a:xfrm>
                      <a:off x="1816" y="1295"/>
                      <a:ext cx="656" cy="550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388"/>
                        </a:cxn>
                        <a:cxn ang="0">
                          <a:pos x="28" y="388"/>
                        </a:cxn>
                        <a:cxn ang="0">
                          <a:pos x="0" y="508"/>
                        </a:cxn>
                        <a:cxn ang="0">
                          <a:pos x="192" y="536"/>
                        </a:cxn>
                        <a:cxn ang="0">
                          <a:pos x="650" y="550"/>
                        </a:cxn>
                        <a:cxn ang="0">
                          <a:pos x="656" y="40"/>
                        </a:cxn>
                        <a:cxn ang="0">
                          <a:pos x="64" y="0"/>
                        </a:cxn>
                        <a:cxn ang="0">
                          <a:pos x="26" y="388"/>
                        </a:cxn>
                      </a:cxnLst>
                      <a:rect l="0" t="0" r="r" b="b"/>
                      <a:pathLst>
                        <a:path w="656" h="550">
                          <a:moveTo>
                            <a:pt x="26" y="388"/>
                          </a:moveTo>
                          <a:lnTo>
                            <a:pt x="28" y="388"/>
                          </a:lnTo>
                          <a:lnTo>
                            <a:pt x="0" y="508"/>
                          </a:lnTo>
                          <a:lnTo>
                            <a:pt x="192" y="536"/>
                          </a:lnTo>
                          <a:lnTo>
                            <a:pt x="650" y="550"/>
                          </a:lnTo>
                          <a:lnTo>
                            <a:pt x="656" y="40"/>
                          </a:lnTo>
                          <a:lnTo>
                            <a:pt x="64" y="0"/>
                          </a:lnTo>
                          <a:lnTo>
                            <a:pt x="26" y="388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8" name="Freeform 2865"/>
                    <p:cNvSpPr>
                      <a:spLocks/>
                    </p:cNvSpPr>
                    <p:nvPr/>
                  </p:nvSpPr>
                  <p:spPr bwMode="auto">
                    <a:xfrm>
                      <a:off x="3766" y="2147"/>
                      <a:ext cx="762" cy="324"/>
                    </a:xfrm>
                    <a:custGeom>
                      <a:avLst/>
                      <a:gdLst/>
                      <a:ahLst/>
                      <a:cxnLst>
                        <a:cxn ang="0">
                          <a:pos x="206" y="304"/>
                        </a:cxn>
                        <a:cxn ang="0">
                          <a:pos x="554" y="246"/>
                        </a:cxn>
                        <a:cxn ang="0">
                          <a:pos x="580" y="154"/>
                        </a:cxn>
                        <a:cxn ang="0">
                          <a:pos x="752" y="30"/>
                        </a:cxn>
                        <a:cxn ang="0">
                          <a:pos x="762" y="0"/>
                        </a:cxn>
                        <a:cxn ang="0">
                          <a:pos x="762" y="0"/>
                        </a:cxn>
                        <a:cxn ang="0">
                          <a:pos x="332" y="88"/>
                        </a:cxn>
                        <a:cxn ang="0">
                          <a:pos x="54" y="134"/>
                        </a:cxn>
                        <a:cxn ang="0">
                          <a:pos x="32" y="134"/>
                        </a:cxn>
                        <a:cxn ang="0">
                          <a:pos x="32" y="230"/>
                        </a:cxn>
                        <a:cxn ang="0">
                          <a:pos x="30" y="230"/>
                        </a:cxn>
                        <a:cxn ang="0">
                          <a:pos x="0" y="324"/>
                        </a:cxn>
                        <a:cxn ang="0">
                          <a:pos x="206" y="304"/>
                        </a:cxn>
                      </a:cxnLst>
                      <a:rect l="0" t="0" r="r" b="b"/>
                      <a:pathLst>
                        <a:path w="762" h="324">
                          <a:moveTo>
                            <a:pt x="206" y="304"/>
                          </a:moveTo>
                          <a:lnTo>
                            <a:pt x="554" y="246"/>
                          </a:lnTo>
                          <a:lnTo>
                            <a:pt x="580" y="154"/>
                          </a:lnTo>
                          <a:lnTo>
                            <a:pt x="752" y="30"/>
                          </a:lnTo>
                          <a:lnTo>
                            <a:pt x="762" y="0"/>
                          </a:lnTo>
                          <a:lnTo>
                            <a:pt x="762" y="0"/>
                          </a:lnTo>
                          <a:lnTo>
                            <a:pt x="332" y="88"/>
                          </a:lnTo>
                          <a:lnTo>
                            <a:pt x="54" y="134"/>
                          </a:lnTo>
                          <a:lnTo>
                            <a:pt x="32" y="134"/>
                          </a:lnTo>
                          <a:lnTo>
                            <a:pt x="32" y="230"/>
                          </a:lnTo>
                          <a:lnTo>
                            <a:pt x="30" y="230"/>
                          </a:lnTo>
                          <a:lnTo>
                            <a:pt x="0" y="324"/>
                          </a:lnTo>
                          <a:lnTo>
                            <a:pt x="206" y="30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69" name="Freeform 2866"/>
                    <p:cNvSpPr>
                      <a:spLocks/>
                    </p:cNvSpPr>
                    <p:nvPr/>
                  </p:nvSpPr>
                  <p:spPr bwMode="auto">
                    <a:xfrm>
                      <a:off x="4324" y="1975"/>
                      <a:ext cx="788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196" y="202"/>
                        </a:cxn>
                        <a:cxn ang="0">
                          <a:pos x="26" y="326"/>
                        </a:cxn>
                        <a:cxn ang="0">
                          <a:pos x="0" y="418"/>
                        </a:cxn>
                        <a:cxn ang="0">
                          <a:pos x="62" y="408"/>
                        </a:cxn>
                        <a:cxn ang="0">
                          <a:pos x="312" y="310"/>
                        </a:cxn>
                        <a:cxn ang="0">
                          <a:pos x="344" y="344"/>
                        </a:cxn>
                        <a:cxn ang="0">
                          <a:pos x="424" y="326"/>
                        </a:cxn>
                        <a:cxn ang="0">
                          <a:pos x="558" y="414"/>
                        </a:cxn>
                        <a:cxn ang="0">
                          <a:pos x="560" y="408"/>
                        </a:cxn>
                        <a:cxn ang="0">
                          <a:pos x="628" y="368"/>
                        </a:cxn>
                        <a:cxn ang="0">
                          <a:pos x="628" y="328"/>
                        </a:cxn>
                        <a:cxn ang="0">
                          <a:pos x="678" y="248"/>
                        </a:cxn>
                        <a:cxn ang="0">
                          <a:pos x="738" y="248"/>
                        </a:cxn>
                        <a:cxn ang="0">
                          <a:pos x="788" y="128"/>
                        </a:cxn>
                        <a:cxn ang="0">
                          <a:pos x="788" y="46"/>
                        </a:cxn>
                        <a:cxn ang="0">
                          <a:pos x="754" y="0"/>
                        </a:cxn>
                        <a:cxn ang="0">
                          <a:pos x="208" y="170"/>
                        </a:cxn>
                        <a:cxn ang="0">
                          <a:pos x="196" y="202"/>
                        </a:cxn>
                      </a:cxnLst>
                      <a:rect l="0" t="0" r="r" b="b"/>
                      <a:pathLst>
                        <a:path w="788" h="418">
                          <a:moveTo>
                            <a:pt x="196" y="202"/>
                          </a:moveTo>
                          <a:lnTo>
                            <a:pt x="26" y="326"/>
                          </a:lnTo>
                          <a:lnTo>
                            <a:pt x="0" y="418"/>
                          </a:lnTo>
                          <a:lnTo>
                            <a:pt x="62" y="408"/>
                          </a:lnTo>
                          <a:lnTo>
                            <a:pt x="312" y="310"/>
                          </a:lnTo>
                          <a:lnTo>
                            <a:pt x="344" y="344"/>
                          </a:lnTo>
                          <a:lnTo>
                            <a:pt x="424" y="326"/>
                          </a:lnTo>
                          <a:lnTo>
                            <a:pt x="558" y="414"/>
                          </a:lnTo>
                          <a:lnTo>
                            <a:pt x="560" y="408"/>
                          </a:lnTo>
                          <a:lnTo>
                            <a:pt x="628" y="368"/>
                          </a:lnTo>
                          <a:lnTo>
                            <a:pt x="628" y="328"/>
                          </a:lnTo>
                          <a:lnTo>
                            <a:pt x="678" y="248"/>
                          </a:lnTo>
                          <a:lnTo>
                            <a:pt x="738" y="248"/>
                          </a:lnTo>
                          <a:lnTo>
                            <a:pt x="788" y="128"/>
                          </a:lnTo>
                          <a:lnTo>
                            <a:pt x="788" y="46"/>
                          </a:lnTo>
                          <a:lnTo>
                            <a:pt x="754" y="0"/>
                          </a:lnTo>
                          <a:lnTo>
                            <a:pt x="208" y="170"/>
                          </a:lnTo>
                          <a:lnTo>
                            <a:pt x="196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0" name="Freeform 2867"/>
                    <p:cNvSpPr>
                      <a:spLocks/>
                    </p:cNvSpPr>
                    <p:nvPr/>
                  </p:nvSpPr>
                  <p:spPr bwMode="auto">
                    <a:xfrm>
                      <a:off x="5106" y="1349"/>
                      <a:ext cx="110" cy="76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38"/>
                        </a:cxn>
                        <a:cxn ang="0">
                          <a:pos x="0" y="76"/>
                        </a:cxn>
                        <a:cxn ang="0">
                          <a:pos x="46" y="52"/>
                        </a:cxn>
                        <a:cxn ang="0">
                          <a:pos x="106" y="12"/>
                        </a:cxn>
                        <a:cxn ang="0">
                          <a:pos x="110" y="0"/>
                        </a:cxn>
                        <a:cxn ang="0">
                          <a:pos x="98" y="0"/>
                        </a:cxn>
                        <a:cxn ang="0">
                          <a:pos x="14" y="38"/>
                        </a:cxn>
                      </a:cxnLst>
                      <a:rect l="0" t="0" r="r" b="b"/>
                      <a:pathLst>
                        <a:path w="110" h="76">
                          <a:moveTo>
                            <a:pt x="14" y="38"/>
                          </a:moveTo>
                          <a:lnTo>
                            <a:pt x="0" y="76"/>
                          </a:lnTo>
                          <a:lnTo>
                            <a:pt x="46" y="52"/>
                          </a:lnTo>
                          <a:lnTo>
                            <a:pt x="106" y="12"/>
                          </a:lnTo>
                          <a:lnTo>
                            <a:pt x="110" y="0"/>
                          </a:lnTo>
                          <a:lnTo>
                            <a:pt x="98" y="0"/>
                          </a:lnTo>
                          <a:lnTo>
                            <a:pt x="14" y="3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1" name="Freeform 2868"/>
                    <p:cNvSpPr>
                      <a:spLocks/>
                    </p:cNvSpPr>
                    <p:nvPr/>
                  </p:nvSpPr>
                  <p:spPr bwMode="auto">
                    <a:xfrm>
                      <a:off x="2628" y="1945"/>
                      <a:ext cx="700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626" y="62"/>
                        </a:cxn>
                        <a:cxn ang="0">
                          <a:pos x="642" y="0"/>
                        </a:cxn>
                        <a:cxn ang="0">
                          <a:pos x="606" y="0"/>
                        </a:cxn>
                        <a:cxn ang="0">
                          <a:pos x="608" y="0"/>
                        </a:cxn>
                        <a:cxn ang="0">
                          <a:pos x="0" y="8"/>
                        </a:cxn>
                        <a:cxn ang="0">
                          <a:pos x="10" y="362"/>
                        </a:cxn>
                        <a:cxn ang="0">
                          <a:pos x="700" y="338"/>
                        </a:cxn>
                        <a:cxn ang="0">
                          <a:pos x="680" y="90"/>
                        </a:cxn>
                        <a:cxn ang="0">
                          <a:pos x="626" y="62"/>
                        </a:cxn>
                      </a:cxnLst>
                      <a:rect l="0" t="0" r="r" b="b"/>
                      <a:pathLst>
                        <a:path w="700" h="362">
                          <a:moveTo>
                            <a:pt x="626" y="62"/>
                          </a:moveTo>
                          <a:lnTo>
                            <a:pt x="642" y="0"/>
                          </a:lnTo>
                          <a:lnTo>
                            <a:pt x="606" y="0"/>
                          </a:lnTo>
                          <a:lnTo>
                            <a:pt x="608" y="0"/>
                          </a:lnTo>
                          <a:lnTo>
                            <a:pt x="0" y="8"/>
                          </a:lnTo>
                          <a:lnTo>
                            <a:pt x="10" y="362"/>
                          </a:lnTo>
                          <a:lnTo>
                            <a:pt x="700" y="338"/>
                          </a:lnTo>
                          <a:lnTo>
                            <a:pt x="680" y="90"/>
                          </a:lnTo>
                          <a:lnTo>
                            <a:pt x="626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2" name="Freeform 2869"/>
                    <p:cNvSpPr>
                      <a:spLocks/>
                    </p:cNvSpPr>
                    <p:nvPr/>
                  </p:nvSpPr>
                  <p:spPr bwMode="auto">
                    <a:xfrm>
                      <a:off x="3908" y="1089"/>
                      <a:ext cx="390" cy="510"/>
                    </a:xfrm>
                    <a:custGeom>
                      <a:avLst/>
                      <a:gdLst/>
                      <a:ahLst/>
                      <a:cxnLst>
                        <a:cxn ang="0">
                          <a:pos x="350" y="464"/>
                        </a:cxn>
                        <a:cxn ang="0">
                          <a:pos x="338" y="460"/>
                        </a:cxn>
                        <a:cxn ang="0">
                          <a:pos x="390" y="284"/>
                        </a:cxn>
                        <a:cxn ang="0">
                          <a:pos x="320" y="164"/>
                        </a:cxn>
                        <a:cxn ang="0">
                          <a:pos x="280" y="190"/>
                        </a:cxn>
                        <a:cxn ang="0">
                          <a:pos x="250" y="14"/>
                        </a:cxn>
                        <a:cxn ang="0">
                          <a:pos x="100" y="0"/>
                        </a:cxn>
                        <a:cxn ang="0">
                          <a:pos x="100" y="28"/>
                        </a:cxn>
                        <a:cxn ang="0">
                          <a:pos x="22" y="124"/>
                        </a:cxn>
                        <a:cxn ang="0">
                          <a:pos x="0" y="232"/>
                        </a:cxn>
                        <a:cxn ang="0">
                          <a:pos x="12" y="272"/>
                        </a:cxn>
                        <a:cxn ang="0">
                          <a:pos x="50" y="378"/>
                        </a:cxn>
                        <a:cxn ang="0">
                          <a:pos x="50" y="486"/>
                        </a:cxn>
                        <a:cxn ang="0">
                          <a:pos x="24" y="510"/>
                        </a:cxn>
                        <a:cxn ang="0">
                          <a:pos x="212" y="506"/>
                        </a:cxn>
                        <a:cxn ang="0">
                          <a:pos x="350" y="464"/>
                        </a:cxn>
                      </a:cxnLst>
                      <a:rect l="0" t="0" r="r" b="b"/>
                      <a:pathLst>
                        <a:path w="390" h="510">
                          <a:moveTo>
                            <a:pt x="350" y="464"/>
                          </a:moveTo>
                          <a:lnTo>
                            <a:pt x="338" y="460"/>
                          </a:lnTo>
                          <a:lnTo>
                            <a:pt x="390" y="284"/>
                          </a:lnTo>
                          <a:lnTo>
                            <a:pt x="320" y="164"/>
                          </a:lnTo>
                          <a:lnTo>
                            <a:pt x="280" y="190"/>
                          </a:lnTo>
                          <a:lnTo>
                            <a:pt x="250" y="14"/>
                          </a:lnTo>
                          <a:lnTo>
                            <a:pt x="100" y="0"/>
                          </a:lnTo>
                          <a:lnTo>
                            <a:pt x="100" y="28"/>
                          </a:lnTo>
                          <a:lnTo>
                            <a:pt x="22" y="124"/>
                          </a:lnTo>
                          <a:lnTo>
                            <a:pt x="0" y="232"/>
                          </a:lnTo>
                          <a:lnTo>
                            <a:pt x="12" y="272"/>
                          </a:lnTo>
                          <a:lnTo>
                            <a:pt x="50" y="378"/>
                          </a:lnTo>
                          <a:lnTo>
                            <a:pt x="50" y="486"/>
                          </a:lnTo>
                          <a:lnTo>
                            <a:pt x="24" y="510"/>
                          </a:lnTo>
                          <a:lnTo>
                            <a:pt x="212" y="506"/>
                          </a:lnTo>
                          <a:lnTo>
                            <a:pt x="350" y="464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3" name="Freeform 2870"/>
                    <p:cNvSpPr>
                      <a:spLocks/>
                    </p:cNvSpPr>
                    <p:nvPr/>
                  </p:nvSpPr>
                  <p:spPr bwMode="auto">
                    <a:xfrm>
                      <a:off x="1028" y="1531"/>
                      <a:ext cx="540" cy="942"/>
                    </a:xfrm>
                    <a:custGeom>
                      <a:avLst/>
                      <a:gdLst/>
                      <a:ahLst/>
                      <a:cxnLst>
                        <a:cxn ang="0">
                          <a:pos x="468" y="688"/>
                        </a:cxn>
                        <a:cxn ang="0">
                          <a:pos x="540" y="98"/>
                        </a:cxn>
                        <a:cxn ang="0">
                          <a:pos x="302" y="50"/>
                        </a:cxn>
                        <a:cxn ang="0">
                          <a:pos x="302" y="46"/>
                        </a:cxn>
                        <a:cxn ang="0">
                          <a:pos x="76" y="0"/>
                        </a:cxn>
                        <a:cxn ang="0">
                          <a:pos x="0" y="328"/>
                        </a:cxn>
                        <a:cxn ang="0">
                          <a:pos x="10" y="356"/>
                        </a:cxn>
                        <a:cxn ang="0">
                          <a:pos x="0" y="384"/>
                        </a:cxn>
                        <a:cxn ang="0">
                          <a:pos x="384" y="942"/>
                        </a:cxn>
                        <a:cxn ang="0">
                          <a:pos x="414" y="794"/>
                        </a:cxn>
                        <a:cxn ang="0">
                          <a:pos x="454" y="806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</a:cxnLst>
                      <a:rect l="0" t="0" r="r" b="b"/>
                      <a:pathLst>
                        <a:path w="540" h="942">
                          <a:moveTo>
                            <a:pt x="468" y="688"/>
                          </a:moveTo>
                          <a:lnTo>
                            <a:pt x="540" y="98"/>
                          </a:lnTo>
                          <a:lnTo>
                            <a:pt x="302" y="50"/>
                          </a:lnTo>
                          <a:lnTo>
                            <a:pt x="302" y="46"/>
                          </a:lnTo>
                          <a:lnTo>
                            <a:pt x="76" y="0"/>
                          </a:lnTo>
                          <a:lnTo>
                            <a:pt x="0" y="328"/>
                          </a:lnTo>
                          <a:lnTo>
                            <a:pt x="10" y="356"/>
                          </a:lnTo>
                          <a:lnTo>
                            <a:pt x="0" y="384"/>
                          </a:lnTo>
                          <a:lnTo>
                            <a:pt x="384" y="942"/>
                          </a:lnTo>
                          <a:lnTo>
                            <a:pt x="414" y="794"/>
                          </a:lnTo>
                          <a:lnTo>
                            <a:pt x="454" y="806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4" name="Freeform 2871"/>
                    <p:cNvSpPr>
                      <a:spLocks/>
                    </p:cNvSpPr>
                    <p:nvPr/>
                  </p:nvSpPr>
                  <p:spPr bwMode="auto">
                    <a:xfrm>
                      <a:off x="5194" y="1185"/>
                      <a:ext cx="86" cy="1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8"/>
                        </a:cxn>
                        <a:cxn ang="0">
                          <a:pos x="26" y="156"/>
                        </a:cxn>
                        <a:cxn ang="0">
                          <a:pos x="48" y="108"/>
                        </a:cxn>
                        <a:cxn ang="0">
                          <a:pos x="86" y="40"/>
                        </a:cxn>
                        <a:cxn ang="0">
                          <a:pos x="50" y="0"/>
                        </a:cxn>
                        <a:cxn ang="0">
                          <a:pos x="0" y="18"/>
                        </a:cxn>
                      </a:cxnLst>
                      <a:rect l="0" t="0" r="r" b="b"/>
                      <a:pathLst>
                        <a:path w="86" h="156">
                          <a:moveTo>
                            <a:pt x="0" y="18"/>
                          </a:moveTo>
                          <a:lnTo>
                            <a:pt x="26" y="156"/>
                          </a:lnTo>
                          <a:lnTo>
                            <a:pt x="48" y="108"/>
                          </a:lnTo>
                          <a:lnTo>
                            <a:pt x="86" y="40"/>
                          </a:lnTo>
                          <a:lnTo>
                            <a:pt x="50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5" name="Freeform 2872"/>
                    <p:cNvSpPr>
                      <a:spLocks/>
                    </p:cNvSpPr>
                    <p:nvPr/>
                  </p:nvSpPr>
                  <p:spPr bwMode="auto">
                    <a:xfrm>
                      <a:off x="4366" y="1699"/>
                      <a:ext cx="710" cy="474"/>
                    </a:xfrm>
                    <a:custGeom>
                      <a:avLst/>
                      <a:gdLst/>
                      <a:ahLst/>
                      <a:cxnLst>
                        <a:cxn ang="0">
                          <a:pos x="492" y="106"/>
                        </a:cxn>
                        <a:cxn ang="0">
                          <a:pos x="502" y="26"/>
                        </a:cxn>
                        <a:cxn ang="0">
                          <a:pos x="442" y="0"/>
                        </a:cxn>
                        <a:cxn ang="0">
                          <a:pos x="424" y="26"/>
                        </a:cxn>
                        <a:cxn ang="0">
                          <a:pos x="386" y="26"/>
                        </a:cxn>
                        <a:cxn ang="0">
                          <a:pos x="344" y="84"/>
                        </a:cxn>
                        <a:cxn ang="0">
                          <a:pos x="314" y="158"/>
                        </a:cxn>
                        <a:cxn ang="0">
                          <a:pos x="286" y="132"/>
                        </a:cxn>
                        <a:cxn ang="0">
                          <a:pos x="256" y="296"/>
                        </a:cxn>
                        <a:cxn ang="0">
                          <a:pos x="184" y="340"/>
                        </a:cxn>
                        <a:cxn ang="0">
                          <a:pos x="112" y="306"/>
                        </a:cxn>
                        <a:cxn ang="0">
                          <a:pos x="60" y="402"/>
                        </a:cxn>
                        <a:cxn ang="0">
                          <a:pos x="0" y="474"/>
                        </a:cxn>
                        <a:cxn ang="0">
                          <a:pos x="164" y="444"/>
                        </a:cxn>
                        <a:cxn ang="0">
                          <a:pos x="710" y="272"/>
                        </a:cxn>
                        <a:cxn ang="0">
                          <a:pos x="666" y="214"/>
                        </a:cxn>
                        <a:cxn ang="0">
                          <a:pos x="698" y="96"/>
                        </a:cxn>
                        <a:cxn ang="0">
                          <a:pos x="614" y="116"/>
                        </a:cxn>
                        <a:cxn ang="0">
                          <a:pos x="492" y="106"/>
                        </a:cxn>
                      </a:cxnLst>
                      <a:rect l="0" t="0" r="r" b="b"/>
                      <a:pathLst>
                        <a:path w="710" h="474">
                          <a:moveTo>
                            <a:pt x="492" y="106"/>
                          </a:moveTo>
                          <a:lnTo>
                            <a:pt x="502" y="26"/>
                          </a:lnTo>
                          <a:lnTo>
                            <a:pt x="442" y="0"/>
                          </a:lnTo>
                          <a:lnTo>
                            <a:pt x="424" y="26"/>
                          </a:lnTo>
                          <a:lnTo>
                            <a:pt x="386" y="26"/>
                          </a:lnTo>
                          <a:lnTo>
                            <a:pt x="344" y="84"/>
                          </a:lnTo>
                          <a:lnTo>
                            <a:pt x="314" y="158"/>
                          </a:lnTo>
                          <a:lnTo>
                            <a:pt x="286" y="132"/>
                          </a:lnTo>
                          <a:lnTo>
                            <a:pt x="256" y="296"/>
                          </a:lnTo>
                          <a:lnTo>
                            <a:pt x="184" y="340"/>
                          </a:lnTo>
                          <a:lnTo>
                            <a:pt x="112" y="306"/>
                          </a:lnTo>
                          <a:lnTo>
                            <a:pt x="60" y="402"/>
                          </a:lnTo>
                          <a:lnTo>
                            <a:pt x="0" y="474"/>
                          </a:lnTo>
                          <a:lnTo>
                            <a:pt x="164" y="444"/>
                          </a:lnTo>
                          <a:lnTo>
                            <a:pt x="710" y="272"/>
                          </a:lnTo>
                          <a:lnTo>
                            <a:pt x="666" y="214"/>
                          </a:lnTo>
                          <a:lnTo>
                            <a:pt x="698" y="96"/>
                          </a:lnTo>
                          <a:lnTo>
                            <a:pt x="614" y="116"/>
                          </a:lnTo>
                          <a:lnTo>
                            <a:pt x="492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6" name="Freeform 2873"/>
                    <p:cNvSpPr>
                      <a:spLocks/>
                    </p:cNvSpPr>
                    <p:nvPr/>
                  </p:nvSpPr>
                  <p:spPr bwMode="auto">
                    <a:xfrm>
                      <a:off x="4630" y="1591"/>
                      <a:ext cx="442" cy="222"/>
                    </a:xfrm>
                    <a:custGeom>
                      <a:avLst/>
                      <a:gdLst/>
                      <a:ahLst/>
                      <a:cxnLst>
                        <a:cxn ang="0">
                          <a:pos x="316" y="0"/>
                        </a:cxn>
                        <a:cxn ang="0">
                          <a:pos x="0" y="108"/>
                        </a:cxn>
                        <a:cxn ang="0">
                          <a:pos x="24" y="150"/>
                        </a:cxn>
                        <a:cxn ang="0">
                          <a:pos x="126" y="94"/>
                        </a:cxn>
                        <a:cxn ang="0">
                          <a:pos x="178" y="106"/>
                        </a:cxn>
                        <a:cxn ang="0">
                          <a:pos x="178" y="104"/>
                        </a:cxn>
                        <a:cxn ang="0">
                          <a:pos x="180" y="106"/>
                        </a:cxn>
                        <a:cxn ang="0">
                          <a:pos x="180" y="106"/>
                        </a:cxn>
                        <a:cxn ang="0">
                          <a:pos x="242" y="132"/>
                        </a:cxn>
                        <a:cxn ang="0">
                          <a:pos x="232" y="212"/>
                        </a:cxn>
                        <a:cxn ang="0">
                          <a:pos x="354" y="222"/>
                        </a:cxn>
                        <a:cxn ang="0">
                          <a:pos x="436" y="200"/>
                        </a:cxn>
                        <a:cxn ang="0">
                          <a:pos x="442" y="174"/>
                        </a:cxn>
                        <a:cxn ang="0">
                          <a:pos x="442" y="134"/>
                        </a:cxn>
                        <a:cxn ang="0">
                          <a:pos x="374" y="162"/>
                        </a:cxn>
                        <a:cxn ang="0">
                          <a:pos x="316" y="0"/>
                        </a:cxn>
                      </a:cxnLst>
                      <a:rect l="0" t="0" r="r" b="b"/>
                      <a:pathLst>
                        <a:path w="442" h="222">
                          <a:moveTo>
                            <a:pt x="316" y="0"/>
                          </a:moveTo>
                          <a:lnTo>
                            <a:pt x="0" y="108"/>
                          </a:lnTo>
                          <a:lnTo>
                            <a:pt x="24" y="150"/>
                          </a:lnTo>
                          <a:lnTo>
                            <a:pt x="126" y="94"/>
                          </a:lnTo>
                          <a:lnTo>
                            <a:pt x="178" y="106"/>
                          </a:lnTo>
                          <a:lnTo>
                            <a:pt x="178" y="104"/>
                          </a:lnTo>
                          <a:lnTo>
                            <a:pt x="180" y="106"/>
                          </a:lnTo>
                          <a:lnTo>
                            <a:pt x="180" y="106"/>
                          </a:lnTo>
                          <a:lnTo>
                            <a:pt x="242" y="132"/>
                          </a:lnTo>
                          <a:lnTo>
                            <a:pt x="232" y="212"/>
                          </a:lnTo>
                          <a:lnTo>
                            <a:pt x="354" y="222"/>
                          </a:lnTo>
                          <a:lnTo>
                            <a:pt x="436" y="200"/>
                          </a:lnTo>
                          <a:lnTo>
                            <a:pt x="442" y="174"/>
                          </a:lnTo>
                          <a:lnTo>
                            <a:pt x="442" y="134"/>
                          </a:lnTo>
                          <a:lnTo>
                            <a:pt x="374" y="162"/>
                          </a:lnTo>
                          <a:lnTo>
                            <a:pt x="31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7" name="Freeform 2874"/>
                    <p:cNvSpPr>
                      <a:spLocks/>
                    </p:cNvSpPr>
                    <p:nvPr/>
                  </p:nvSpPr>
                  <p:spPr bwMode="auto">
                    <a:xfrm>
                      <a:off x="2626" y="1951"/>
                      <a:ext cx="12" cy="35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56"/>
                        </a:cxn>
                        <a:cxn ang="0">
                          <a:pos x="12" y="356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12" h="356">
                          <a:moveTo>
                            <a:pt x="2" y="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56"/>
                          </a:lnTo>
                          <a:lnTo>
                            <a:pt x="12" y="356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8" name="Freeform 287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79" name="Freeform 2876"/>
                    <p:cNvSpPr>
                      <a:spLocks/>
                    </p:cNvSpPr>
                    <p:nvPr/>
                  </p:nvSpPr>
                  <p:spPr bwMode="auto">
                    <a:xfrm>
                      <a:off x="3210" y="1865"/>
                      <a:ext cx="34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346" y="0"/>
                        </a:cxn>
                        <a:cxn ang="0">
                          <a:pos x="0" y="10"/>
                        </a:cxn>
                        <a:cxn ang="0">
                          <a:pos x="0" y="12"/>
                        </a:cxn>
                        <a:cxn ang="0">
                          <a:pos x="346" y="4"/>
                        </a:cxn>
                        <a:cxn ang="0">
                          <a:pos x="346" y="0"/>
                        </a:cxn>
                      </a:cxnLst>
                      <a:rect l="0" t="0" r="r" b="b"/>
                      <a:pathLst>
                        <a:path w="346" h="12">
                          <a:moveTo>
                            <a:pt x="346" y="0"/>
                          </a:moveTo>
                          <a:lnTo>
                            <a:pt x="0" y="10"/>
                          </a:lnTo>
                          <a:lnTo>
                            <a:pt x="0" y="12"/>
                          </a:lnTo>
                          <a:lnTo>
                            <a:pt x="346" y="4"/>
                          </a:lnTo>
                          <a:lnTo>
                            <a:pt x="34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0" name="Rectangle 28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2" y="301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1" name="Freeform 2878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54" cy="55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2" y="558"/>
                        </a:cxn>
                        <a:cxn ang="0">
                          <a:pos x="54" y="55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4" h="558">
                          <a:moveTo>
                            <a:pt x="0" y="0"/>
                          </a:moveTo>
                          <a:lnTo>
                            <a:pt x="52" y="558"/>
                          </a:lnTo>
                          <a:lnTo>
                            <a:pt x="54" y="55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2" name="Freeform 2879"/>
                    <p:cNvSpPr>
                      <a:spLocks/>
                    </p:cNvSpPr>
                    <p:nvPr/>
                  </p:nvSpPr>
                  <p:spPr bwMode="auto">
                    <a:xfrm>
                      <a:off x="4320" y="2145"/>
                      <a:ext cx="21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156"/>
                        </a:cxn>
                        <a:cxn ang="0">
                          <a:pos x="0" y="248"/>
                        </a:cxn>
                        <a:cxn ang="0">
                          <a:pos x="4" y="248"/>
                        </a:cxn>
                        <a:cxn ang="0">
                          <a:pos x="30" y="156"/>
                        </a:cxn>
                        <a:cxn ang="0">
                          <a:pos x="200" y="32"/>
                        </a:cxn>
                        <a:cxn ang="0">
                          <a:pos x="212" y="0"/>
                        </a:cxn>
                        <a:cxn ang="0">
                          <a:pos x="208" y="2"/>
                        </a:cxn>
                        <a:cxn ang="0">
                          <a:pos x="198" y="32"/>
                        </a:cxn>
                        <a:cxn ang="0">
                          <a:pos x="26" y="156"/>
                        </a:cxn>
                      </a:cxnLst>
                      <a:rect l="0" t="0" r="r" b="b"/>
                      <a:pathLst>
                        <a:path w="212" h="248">
                          <a:moveTo>
                            <a:pt x="26" y="156"/>
                          </a:moveTo>
                          <a:lnTo>
                            <a:pt x="0" y="248"/>
                          </a:lnTo>
                          <a:lnTo>
                            <a:pt x="4" y="248"/>
                          </a:lnTo>
                          <a:lnTo>
                            <a:pt x="30" y="156"/>
                          </a:lnTo>
                          <a:lnTo>
                            <a:pt x="200" y="32"/>
                          </a:lnTo>
                          <a:lnTo>
                            <a:pt x="212" y="0"/>
                          </a:lnTo>
                          <a:lnTo>
                            <a:pt x="208" y="2"/>
                          </a:lnTo>
                          <a:lnTo>
                            <a:pt x="198" y="32"/>
                          </a:lnTo>
                          <a:lnTo>
                            <a:pt x="26" y="1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3" name="Freeform 2880"/>
                    <p:cNvSpPr>
                      <a:spLocks/>
                    </p:cNvSpPr>
                    <p:nvPr/>
                  </p:nvSpPr>
                  <p:spPr bwMode="auto">
                    <a:xfrm>
                      <a:off x="4476" y="2001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4" name="Freeform 2881"/>
                    <p:cNvSpPr>
                      <a:spLocks/>
                    </p:cNvSpPr>
                    <p:nvPr/>
                  </p:nvSpPr>
                  <p:spPr bwMode="auto">
                    <a:xfrm>
                      <a:off x="4360" y="2003"/>
                      <a:ext cx="118" cy="172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98"/>
                        </a:cxn>
                        <a:cxn ang="0">
                          <a:pos x="0" y="172"/>
                        </a:cxn>
                        <a:cxn ang="0">
                          <a:pos x="6" y="170"/>
                        </a:cxn>
                        <a:cxn ang="0">
                          <a:pos x="6" y="170"/>
                        </a:cxn>
                        <a:cxn ang="0">
                          <a:pos x="66" y="98"/>
                        </a:cxn>
                        <a:cxn ang="0">
                          <a:pos x="118" y="2"/>
                        </a:cxn>
                        <a:cxn ang="0">
                          <a:pos x="114" y="0"/>
                        </a:cxn>
                        <a:cxn ang="0">
                          <a:pos x="64" y="98"/>
                        </a:cxn>
                      </a:cxnLst>
                      <a:rect l="0" t="0" r="r" b="b"/>
                      <a:pathLst>
                        <a:path w="118" h="172">
                          <a:moveTo>
                            <a:pt x="64" y="98"/>
                          </a:moveTo>
                          <a:lnTo>
                            <a:pt x="0" y="172"/>
                          </a:lnTo>
                          <a:lnTo>
                            <a:pt x="6" y="170"/>
                          </a:lnTo>
                          <a:lnTo>
                            <a:pt x="6" y="170"/>
                          </a:lnTo>
                          <a:lnTo>
                            <a:pt x="66" y="98"/>
                          </a:lnTo>
                          <a:lnTo>
                            <a:pt x="118" y="2"/>
                          </a:lnTo>
                          <a:lnTo>
                            <a:pt x="114" y="0"/>
                          </a:lnTo>
                          <a:lnTo>
                            <a:pt x="64" y="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5" name="Freeform 2882"/>
                    <p:cNvSpPr>
                      <a:spLocks/>
                    </p:cNvSpPr>
                    <p:nvPr/>
                  </p:nvSpPr>
                  <p:spPr bwMode="auto">
                    <a:xfrm>
                      <a:off x="5072" y="1655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2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6" name="Freeform 2883"/>
                    <p:cNvSpPr>
                      <a:spLocks/>
                    </p:cNvSpPr>
                    <p:nvPr/>
                  </p:nvSpPr>
                  <p:spPr bwMode="auto">
                    <a:xfrm>
                      <a:off x="4976" y="1581"/>
                      <a:ext cx="9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96" y="80"/>
                        </a:cxn>
                        <a:cxn ang="0">
                          <a:pos x="96" y="74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96" h="80">
                          <a:moveTo>
                            <a:pt x="0" y="2"/>
                          </a:moveTo>
                          <a:lnTo>
                            <a:pt x="96" y="80"/>
                          </a:lnTo>
                          <a:lnTo>
                            <a:pt x="96" y="74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7" name="Freeform 2884"/>
                    <p:cNvSpPr>
                      <a:spLocks/>
                    </p:cNvSpPr>
                    <p:nvPr/>
                  </p:nvSpPr>
                  <p:spPr bwMode="auto">
                    <a:xfrm>
                      <a:off x="5104" y="142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2"/>
                          </a:moveTo>
                          <a:lnTo>
                            <a:pt x="2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8" name="Freeform 2885"/>
                    <p:cNvSpPr>
                      <a:spLocks/>
                    </p:cNvSpPr>
                    <p:nvPr/>
                  </p:nvSpPr>
                  <p:spPr bwMode="auto">
                    <a:xfrm>
                      <a:off x="5216" y="1347"/>
                      <a:ext cx="6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89" name="Freeform 2886"/>
                    <p:cNvSpPr>
                      <a:spLocks/>
                    </p:cNvSpPr>
                    <p:nvPr/>
                  </p:nvSpPr>
                  <p:spPr bwMode="auto">
                    <a:xfrm>
                      <a:off x="4982" y="1347"/>
                      <a:ext cx="23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222" y="0"/>
                        </a:cxn>
                        <a:cxn ang="0">
                          <a:pos x="136" y="40"/>
                        </a:cxn>
                        <a:cxn ang="0">
                          <a:pos x="124" y="70"/>
                        </a:cxn>
                        <a:cxn ang="0">
                          <a:pos x="0" y="42"/>
                        </a:cxn>
                        <a:cxn ang="0">
                          <a:pos x="0" y="44"/>
                        </a:cxn>
                        <a:cxn ang="0">
                          <a:pos x="124" y="72"/>
                        </a:cxn>
                        <a:cxn ang="0">
                          <a:pos x="122" y="80"/>
                        </a:cxn>
                        <a:cxn ang="0">
                          <a:pos x="124" y="78"/>
                        </a:cxn>
                        <a:cxn ang="0">
                          <a:pos x="138" y="40"/>
                        </a:cxn>
                        <a:cxn ang="0">
                          <a:pos x="222" y="2"/>
                        </a:cxn>
                        <a:cxn ang="0">
                          <a:pos x="234" y="2"/>
                        </a:cxn>
                        <a:cxn ang="0">
                          <a:pos x="236" y="0"/>
                        </a:cxn>
                        <a:cxn ang="0">
                          <a:pos x="222" y="0"/>
                        </a:cxn>
                      </a:cxnLst>
                      <a:rect l="0" t="0" r="r" b="b"/>
                      <a:pathLst>
                        <a:path w="236" h="80">
                          <a:moveTo>
                            <a:pt x="222" y="0"/>
                          </a:moveTo>
                          <a:lnTo>
                            <a:pt x="136" y="40"/>
                          </a:lnTo>
                          <a:lnTo>
                            <a:pt x="124" y="70"/>
                          </a:lnTo>
                          <a:lnTo>
                            <a:pt x="0" y="42"/>
                          </a:lnTo>
                          <a:lnTo>
                            <a:pt x="0" y="44"/>
                          </a:lnTo>
                          <a:lnTo>
                            <a:pt x="124" y="72"/>
                          </a:lnTo>
                          <a:lnTo>
                            <a:pt x="122" y="80"/>
                          </a:lnTo>
                          <a:lnTo>
                            <a:pt x="124" y="78"/>
                          </a:lnTo>
                          <a:lnTo>
                            <a:pt x="138" y="40"/>
                          </a:lnTo>
                          <a:lnTo>
                            <a:pt x="222" y="2"/>
                          </a:lnTo>
                          <a:lnTo>
                            <a:pt x="234" y="2"/>
                          </a:lnTo>
                          <a:lnTo>
                            <a:pt x="236" y="0"/>
                          </a:lnTo>
                          <a:lnTo>
                            <a:pt x="22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0" name="Rectangle 28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2" y="917"/>
                      <a:ext cx="6" cy="6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1" name="Freeform 2888"/>
                    <p:cNvSpPr>
                      <a:spLocks/>
                    </p:cNvSpPr>
                    <p:nvPr/>
                  </p:nvSpPr>
                  <p:spPr bwMode="auto">
                    <a:xfrm>
                      <a:off x="888" y="711"/>
                      <a:ext cx="1590" cy="974"/>
                    </a:xfrm>
                    <a:custGeom>
                      <a:avLst/>
                      <a:gdLst/>
                      <a:ahLst/>
                      <a:cxnLst>
                        <a:cxn ang="0">
                          <a:pos x="1590" y="166"/>
                        </a:cxn>
                        <a:cxn ang="0">
                          <a:pos x="1580" y="616"/>
                        </a:cxn>
                        <a:cxn ang="0">
                          <a:pos x="978" y="650"/>
                        </a:cxn>
                        <a:cxn ang="0">
                          <a:pos x="908" y="626"/>
                        </a:cxn>
                        <a:cxn ang="0">
                          <a:pos x="754" y="534"/>
                        </a:cxn>
                        <a:cxn ang="0">
                          <a:pos x="714" y="476"/>
                        </a:cxn>
                        <a:cxn ang="0">
                          <a:pos x="710" y="326"/>
                        </a:cxn>
                        <a:cxn ang="0">
                          <a:pos x="668" y="24"/>
                        </a:cxn>
                        <a:cxn ang="0">
                          <a:pos x="636" y="166"/>
                        </a:cxn>
                        <a:cxn ang="0">
                          <a:pos x="736" y="346"/>
                        </a:cxn>
                        <a:cxn ang="0">
                          <a:pos x="756" y="472"/>
                        </a:cxn>
                        <a:cxn ang="0">
                          <a:pos x="818" y="642"/>
                        </a:cxn>
                        <a:cxn ang="0">
                          <a:pos x="948" y="618"/>
                        </a:cxn>
                        <a:cxn ang="0">
                          <a:pos x="948" y="964"/>
                        </a:cxn>
                        <a:cxn ang="0">
                          <a:pos x="502" y="598"/>
                        </a:cxn>
                        <a:cxn ang="0">
                          <a:pos x="560" y="436"/>
                        </a:cxn>
                        <a:cxn ang="0">
                          <a:pos x="592" y="2"/>
                        </a:cxn>
                        <a:cxn ang="0">
                          <a:pos x="524" y="342"/>
                        </a:cxn>
                        <a:cxn ang="0">
                          <a:pos x="400" y="334"/>
                        </a:cxn>
                        <a:cxn ang="0">
                          <a:pos x="110" y="318"/>
                        </a:cxn>
                        <a:cxn ang="0">
                          <a:pos x="0" y="206"/>
                        </a:cxn>
                        <a:cxn ang="0">
                          <a:pos x="96" y="238"/>
                        </a:cxn>
                        <a:cxn ang="0">
                          <a:pos x="284" y="356"/>
                        </a:cxn>
                        <a:cxn ang="0">
                          <a:pos x="534" y="378"/>
                        </a:cxn>
                        <a:cxn ang="0">
                          <a:pos x="486" y="572"/>
                        </a:cxn>
                        <a:cxn ang="0">
                          <a:pos x="444" y="862"/>
                        </a:cxn>
                        <a:cxn ang="0">
                          <a:pos x="446" y="866"/>
                        </a:cxn>
                        <a:cxn ang="0">
                          <a:pos x="442" y="870"/>
                        </a:cxn>
                        <a:cxn ang="0">
                          <a:pos x="682" y="914"/>
                        </a:cxn>
                        <a:cxn ang="0">
                          <a:pos x="688" y="920"/>
                        </a:cxn>
                        <a:cxn ang="0">
                          <a:pos x="948" y="970"/>
                        </a:cxn>
                        <a:cxn ang="0">
                          <a:pos x="992" y="584"/>
                        </a:cxn>
                        <a:cxn ang="0">
                          <a:pos x="1584" y="624"/>
                        </a:cxn>
                        <a:cxn ang="0">
                          <a:pos x="1586" y="524"/>
                        </a:cxn>
                        <a:cxn ang="0">
                          <a:pos x="1584" y="520"/>
                        </a:cxn>
                      </a:cxnLst>
                      <a:rect l="0" t="0" r="r" b="b"/>
                      <a:pathLst>
                        <a:path w="1590" h="974">
                          <a:moveTo>
                            <a:pt x="1586" y="520"/>
                          </a:moveTo>
                          <a:lnTo>
                            <a:pt x="1590" y="166"/>
                          </a:lnTo>
                          <a:lnTo>
                            <a:pt x="1584" y="164"/>
                          </a:lnTo>
                          <a:lnTo>
                            <a:pt x="1580" y="616"/>
                          </a:lnTo>
                          <a:lnTo>
                            <a:pt x="986" y="578"/>
                          </a:lnTo>
                          <a:lnTo>
                            <a:pt x="978" y="650"/>
                          </a:lnTo>
                          <a:lnTo>
                            <a:pt x="952" y="614"/>
                          </a:lnTo>
                          <a:lnTo>
                            <a:pt x="908" y="626"/>
                          </a:lnTo>
                          <a:lnTo>
                            <a:pt x="824" y="638"/>
                          </a:lnTo>
                          <a:lnTo>
                            <a:pt x="754" y="534"/>
                          </a:lnTo>
                          <a:lnTo>
                            <a:pt x="762" y="464"/>
                          </a:lnTo>
                          <a:lnTo>
                            <a:pt x="714" y="476"/>
                          </a:lnTo>
                          <a:lnTo>
                            <a:pt x="744" y="346"/>
                          </a:lnTo>
                          <a:lnTo>
                            <a:pt x="710" y="326"/>
                          </a:lnTo>
                          <a:lnTo>
                            <a:pt x="644" y="168"/>
                          </a:lnTo>
                          <a:lnTo>
                            <a:pt x="668" y="24"/>
                          </a:lnTo>
                          <a:lnTo>
                            <a:pt x="662" y="22"/>
                          </a:lnTo>
                          <a:lnTo>
                            <a:pt x="636" y="166"/>
                          </a:lnTo>
                          <a:lnTo>
                            <a:pt x="708" y="332"/>
                          </a:lnTo>
                          <a:lnTo>
                            <a:pt x="736" y="346"/>
                          </a:lnTo>
                          <a:lnTo>
                            <a:pt x="706" y="484"/>
                          </a:lnTo>
                          <a:lnTo>
                            <a:pt x="756" y="472"/>
                          </a:lnTo>
                          <a:lnTo>
                            <a:pt x="746" y="534"/>
                          </a:lnTo>
                          <a:lnTo>
                            <a:pt x="818" y="642"/>
                          </a:lnTo>
                          <a:lnTo>
                            <a:pt x="910" y="632"/>
                          </a:lnTo>
                          <a:lnTo>
                            <a:pt x="948" y="618"/>
                          </a:lnTo>
                          <a:lnTo>
                            <a:pt x="976" y="656"/>
                          </a:lnTo>
                          <a:lnTo>
                            <a:pt x="948" y="964"/>
                          </a:lnTo>
                          <a:lnTo>
                            <a:pt x="452" y="864"/>
                          </a:lnTo>
                          <a:lnTo>
                            <a:pt x="502" y="598"/>
                          </a:lnTo>
                          <a:lnTo>
                            <a:pt x="492" y="572"/>
                          </a:lnTo>
                          <a:lnTo>
                            <a:pt x="560" y="436"/>
                          </a:lnTo>
                          <a:lnTo>
                            <a:pt x="530" y="342"/>
                          </a:lnTo>
                          <a:lnTo>
                            <a:pt x="592" y="2"/>
                          </a:lnTo>
                          <a:lnTo>
                            <a:pt x="584" y="0"/>
                          </a:lnTo>
                          <a:lnTo>
                            <a:pt x="524" y="342"/>
                          </a:lnTo>
                          <a:lnTo>
                            <a:pt x="532" y="368"/>
                          </a:lnTo>
                          <a:lnTo>
                            <a:pt x="400" y="334"/>
                          </a:lnTo>
                          <a:lnTo>
                            <a:pt x="284" y="350"/>
                          </a:lnTo>
                          <a:lnTo>
                            <a:pt x="110" y="318"/>
                          </a:lnTo>
                          <a:lnTo>
                            <a:pt x="100" y="234"/>
                          </a:lnTo>
                          <a:lnTo>
                            <a:pt x="0" y="206"/>
                          </a:lnTo>
                          <a:lnTo>
                            <a:pt x="0" y="212"/>
                          </a:lnTo>
                          <a:lnTo>
                            <a:pt x="96" y="238"/>
                          </a:lnTo>
                          <a:lnTo>
                            <a:pt x="104" y="324"/>
                          </a:lnTo>
                          <a:lnTo>
                            <a:pt x="284" y="356"/>
                          </a:lnTo>
                          <a:lnTo>
                            <a:pt x="400" y="340"/>
                          </a:lnTo>
                          <a:lnTo>
                            <a:pt x="534" y="378"/>
                          </a:lnTo>
                          <a:lnTo>
                            <a:pt x="554" y="436"/>
                          </a:lnTo>
                          <a:lnTo>
                            <a:pt x="486" y="572"/>
                          </a:lnTo>
                          <a:lnTo>
                            <a:pt x="494" y="598"/>
                          </a:lnTo>
                          <a:lnTo>
                            <a:pt x="444" y="862"/>
                          </a:lnTo>
                          <a:lnTo>
                            <a:pt x="446" y="862"/>
                          </a:lnTo>
                          <a:lnTo>
                            <a:pt x="446" y="866"/>
                          </a:lnTo>
                          <a:lnTo>
                            <a:pt x="442" y="866"/>
                          </a:lnTo>
                          <a:lnTo>
                            <a:pt x="442" y="870"/>
                          </a:lnTo>
                          <a:lnTo>
                            <a:pt x="680" y="918"/>
                          </a:lnTo>
                          <a:lnTo>
                            <a:pt x="682" y="914"/>
                          </a:lnTo>
                          <a:lnTo>
                            <a:pt x="688" y="914"/>
                          </a:lnTo>
                          <a:lnTo>
                            <a:pt x="688" y="920"/>
                          </a:lnTo>
                          <a:lnTo>
                            <a:pt x="948" y="974"/>
                          </a:lnTo>
                          <a:lnTo>
                            <a:pt x="948" y="970"/>
                          </a:lnTo>
                          <a:lnTo>
                            <a:pt x="954" y="972"/>
                          </a:lnTo>
                          <a:lnTo>
                            <a:pt x="992" y="584"/>
                          </a:lnTo>
                          <a:lnTo>
                            <a:pt x="1584" y="624"/>
                          </a:lnTo>
                          <a:lnTo>
                            <a:pt x="1584" y="624"/>
                          </a:lnTo>
                          <a:lnTo>
                            <a:pt x="1586" y="624"/>
                          </a:lnTo>
                          <a:lnTo>
                            <a:pt x="1586" y="524"/>
                          </a:lnTo>
                          <a:lnTo>
                            <a:pt x="1584" y="524"/>
                          </a:lnTo>
                          <a:lnTo>
                            <a:pt x="1584" y="520"/>
                          </a:lnTo>
                          <a:lnTo>
                            <a:pt x="1586" y="5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2" name="Rectangle 28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6" y="1433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3" name="Freeform 2890"/>
                    <p:cNvSpPr>
                      <a:spLocks/>
                    </p:cNvSpPr>
                    <p:nvPr/>
                  </p:nvSpPr>
                  <p:spPr bwMode="auto">
                    <a:xfrm>
                      <a:off x="1370" y="2791"/>
                      <a:ext cx="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">
                          <a:moveTo>
                            <a:pt x="2" y="0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4" name="Freeform 2891"/>
                    <p:cNvSpPr>
                      <a:spLocks/>
                    </p:cNvSpPr>
                    <p:nvPr/>
                  </p:nvSpPr>
                  <p:spPr bwMode="auto">
                    <a:xfrm>
                      <a:off x="1496" y="1629"/>
                      <a:ext cx="80" cy="59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0"/>
                        </a:cxn>
                        <a:cxn ang="0">
                          <a:pos x="0" y="590"/>
                        </a:cxn>
                        <a:cxn ang="0">
                          <a:pos x="4" y="590"/>
                        </a:cxn>
                        <a:cxn ang="0">
                          <a:pos x="80" y="2"/>
                        </a:cxn>
                        <a:cxn ang="0">
                          <a:pos x="72" y="0"/>
                        </a:cxn>
                      </a:cxnLst>
                      <a:rect l="0" t="0" r="r" b="b"/>
                      <a:pathLst>
                        <a:path w="80" h="590">
                          <a:moveTo>
                            <a:pt x="72" y="0"/>
                          </a:moveTo>
                          <a:lnTo>
                            <a:pt x="0" y="590"/>
                          </a:lnTo>
                          <a:lnTo>
                            <a:pt x="4" y="590"/>
                          </a:lnTo>
                          <a:lnTo>
                            <a:pt x="80" y="2"/>
                          </a:lnTo>
                          <a:lnTo>
                            <a:pt x="7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5" name="Freeform 2892"/>
                    <p:cNvSpPr>
                      <a:spLocks/>
                    </p:cNvSpPr>
                    <p:nvPr/>
                  </p:nvSpPr>
                  <p:spPr bwMode="auto">
                    <a:xfrm>
                      <a:off x="766" y="1433"/>
                      <a:ext cx="734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18" y="1262"/>
                        </a:cxn>
                        <a:cxn ang="0">
                          <a:pos x="668" y="1154"/>
                        </a:cxn>
                        <a:cxn ang="0">
                          <a:pos x="680" y="1140"/>
                        </a:cxn>
                        <a:cxn ang="0">
                          <a:pos x="648" y="1044"/>
                        </a:cxn>
                        <a:cxn ang="0">
                          <a:pos x="678" y="896"/>
                        </a:cxn>
                        <a:cxn ang="0">
                          <a:pos x="718" y="910"/>
                        </a:cxn>
                        <a:cxn ang="0">
                          <a:pos x="734" y="790"/>
                        </a:cxn>
                        <a:cxn ang="0">
                          <a:pos x="730" y="788"/>
                        </a:cxn>
                        <a:cxn ang="0">
                          <a:pos x="730" y="786"/>
                        </a:cxn>
                        <a:cxn ang="0">
                          <a:pos x="716" y="904"/>
                        </a:cxn>
                        <a:cxn ang="0">
                          <a:pos x="676" y="892"/>
                        </a:cxn>
                        <a:cxn ang="0">
                          <a:pos x="646" y="1040"/>
                        </a:cxn>
                        <a:cxn ang="0">
                          <a:pos x="262" y="482"/>
                        </a:cxn>
                        <a:cxn ang="0">
                          <a:pos x="272" y="454"/>
                        </a:cxn>
                        <a:cxn ang="0">
                          <a:pos x="262" y="426"/>
                        </a:cxn>
                        <a:cxn ang="0">
                          <a:pos x="338" y="98"/>
                        </a:cxn>
                        <a:cxn ang="0">
                          <a:pos x="564" y="144"/>
                        </a:cxn>
                        <a:cxn ang="0">
                          <a:pos x="566" y="140"/>
                        </a:cxn>
                        <a:cxn ang="0">
                          <a:pos x="338" y="9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8"/>
                        </a:cxn>
                        <a:cxn ang="0">
                          <a:pos x="334" y="98"/>
                        </a:cxn>
                        <a:cxn ang="0">
                          <a:pos x="256" y="426"/>
                        </a:cxn>
                        <a:cxn ang="0">
                          <a:pos x="266" y="454"/>
                        </a:cxn>
                        <a:cxn ang="0">
                          <a:pos x="256" y="482"/>
                        </a:cxn>
                        <a:cxn ang="0">
                          <a:pos x="644" y="1044"/>
                        </a:cxn>
                        <a:cxn ang="0">
                          <a:pos x="674" y="1140"/>
                        </a:cxn>
                        <a:cxn ang="0">
                          <a:pos x="664" y="1150"/>
                        </a:cxn>
                        <a:cxn ang="0">
                          <a:pos x="614" y="1260"/>
                        </a:cxn>
                        <a:cxn ang="0">
                          <a:pos x="626" y="1314"/>
                        </a:cxn>
                        <a:cxn ang="0">
                          <a:pos x="600" y="1354"/>
                        </a:cxn>
                        <a:cxn ang="0">
                          <a:pos x="604" y="1358"/>
                        </a:cxn>
                        <a:cxn ang="0">
                          <a:pos x="606" y="1358"/>
                        </a:cxn>
                        <a:cxn ang="0">
                          <a:pos x="630" y="1316"/>
                        </a:cxn>
                        <a:cxn ang="0">
                          <a:pos x="618" y="1262"/>
                        </a:cxn>
                      </a:cxnLst>
                      <a:rect l="0" t="0" r="r" b="b"/>
                      <a:pathLst>
                        <a:path w="734" h="1358">
                          <a:moveTo>
                            <a:pt x="618" y="1262"/>
                          </a:moveTo>
                          <a:lnTo>
                            <a:pt x="668" y="1154"/>
                          </a:lnTo>
                          <a:lnTo>
                            <a:pt x="680" y="1140"/>
                          </a:lnTo>
                          <a:lnTo>
                            <a:pt x="648" y="1044"/>
                          </a:lnTo>
                          <a:lnTo>
                            <a:pt x="678" y="896"/>
                          </a:lnTo>
                          <a:lnTo>
                            <a:pt x="718" y="910"/>
                          </a:lnTo>
                          <a:lnTo>
                            <a:pt x="734" y="790"/>
                          </a:lnTo>
                          <a:lnTo>
                            <a:pt x="730" y="788"/>
                          </a:lnTo>
                          <a:lnTo>
                            <a:pt x="730" y="786"/>
                          </a:lnTo>
                          <a:lnTo>
                            <a:pt x="716" y="904"/>
                          </a:lnTo>
                          <a:lnTo>
                            <a:pt x="676" y="892"/>
                          </a:lnTo>
                          <a:lnTo>
                            <a:pt x="646" y="1040"/>
                          </a:lnTo>
                          <a:lnTo>
                            <a:pt x="262" y="482"/>
                          </a:lnTo>
                          <a:lnTo>
                            <a:pt x="272" y="454"/>
                          </a:lnTo>
                          <a:lnTo>
                            <a:pt x="262" y="426"/>
                          </a:lnTo>
                          <a:lnTo>
                            <a:pt x="338" y="98"/>
                          </a:lnTo>
                          <a:lnTo>
                            <a:pt x="564" y="144"/>
                          </a:lnTo>
                          <a:lnTo>
                            <a:pt x="566" y="140"/>
                          </a:lnTo>
                          <a:lnTo>
                            <a:pt x="338" y="9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8"/>
                          </a:lnTo>
                          <a:lnTo>
                            <a:pt x="334" y="98"/>
                          </a:lnTo>
                          <a:lnTo>
                            <a:pt x="256" y="426"/>
                          </a:lnTo>
                          <a:lnTo>
                            <a:pt x="266" y="454"/>
                          </a:lnTo>
                          <a:lnTo>
                            <a:pt x="256" y="482"/>
                          </a:lnTo>
                          <a:lnTo>
                            <a:pt x="644" y="1044"/>
                          </a:lnTo>
                          <a:lnTo>
                            <a:pt x="674" y="1140"/>
                          </a:lnTo>
                          <a:lnTo>
                            <a:pt x="664" y="1150"/>
                          </a:lnTo>
                          <a:lnTo>
                            <a:pt x="614" y="1260"/>
                          </a:lnTo>
                          <a:lnTo>
                            <a:pt x="626" y="1314"/>
                          </a:lnTo>
                          <a:lnTo>
                            <a:pt x="600" y="1354"/>
                          </a:lnTo>
                          <a:lnTo>
                            <a:pt x="604" y="1358"/>
                          </a:lnTo>
                          <a:lnTo>
                            <a:pt x="606" y="1358"/>
                          </a:lnTo>
                          <a:lnTo>
                            <a:pt x="630" y="1316"/>
                          </a:lnTo>
                          <a:lnTo>
                            <a:pt x="618" y="12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6" name="Freeform 2893"/>
                    <p:cNvSpPr>
                      <a:spLocks/>
                    </p:cNvSpPr>
                    <p:nvPr/>
                  </p:nvSpPr>
                  <p:spPr bwMode="auto">
                    <a:xfrm>
                      <a:off x="1330" y="1573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7" name="Freeform 2894"/>
                    <p:cNvSpPr>
                      <a:spLocks/>
                    </p:cNvSpPr>
                    <p:nvPr/>
                  </p:nvSpPr>
                  <p:spPr bwMode="auto">
                    <a:xfrm>
                      <a:off x="1568" y="1625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8" y="6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8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8" y="6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8" name="Freeform 2895"/>
                    <p:cNvSpPr>
                      <a:spLocks/>
                    </p:cNvSpPr>
                    <p:nvPr/>
                  </p:nvSpPr>
                  <p:spPr bwMode="auto">
                    <a:xfrm>
                      <a:off x="3476" y="3155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>
                          <a:moveTo>
                            <a:pt x="4" y="0"/>
                          </a:move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99" name="Freeform 2896"/>
                    <p:cNvSpPr>
                      <a:spLocks/>
                    </p:cNvSpPr>
                    <p:nvPr/>
                  </p:nvSpPr>
                  <p:spPr bwMode="auto">
                    <a:xfrm>
                      <a:off x="2174" y="2981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0" name="Freeform 2897"/>
                    <p:cNvSpPr>
                      <a:spLocks/>
                    </p:cNvSpPr>
                    <p:nvPr/>
                  </p:nvSpPr>
                  <p:spPr bwMode="auto">
                    <a:xfrm>
                      <a:off x="1910" y="3007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1" name="Freeform 2898"/>
                    <p:cNvSpPr>
                      <a:spLocks/>
                    </p:cNvSpPr>
                    <p:nvPr/>
                  </p:nvSpPr>
                  <p:spPr bwMode="auto">
                    <a:xfrm>
                      <a:off x="3410" y="2759"/>
                      <a:ext cx="92" cy="396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254"/>
                        </a:cxn>
                        <a:cxn ang="0">
                          <a:pos x="24" y="13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18" y="136"/>
                        </a:cxn>
                        <a:cxn ang="0">
                          <a:pos x="88" y="254"/>
                        </a:cxn>
                        <a:cxn ang="0">
                          <a:pos x="78" y="350"/>
                        </a:cxn>
                        <a:cxn ang="0">
                          <a:pos x="64" y="394"/>
                        </a:cxn>
                        <a:cxn ang="0">
                          <a:pos x="66" y="396"/>
                        </a:cxn>
                        <a:cxn ang="0">
                          <a:pos x="70" y="396"/>
                        </a:cxn>
                        <a:cxn ang="0">
                          <a:pos x="84" y="352"/>
                        </a:cxn>
                        <a:cxn ang="0">
                          <a:pos x="92" y="254"/>
                        </a:cxn>
                      </a:cxnLst>
                      <a:rect l="0" t="0" r="r" b="b"/>
                      <a:pathLst>
                        <a:path w="92" h="396">
                          <a:moveTo>
                            <a:pt x="92" y="254"/>
                          </a:moveTo>
                          <a:lnTo>
                            <a:pt x="24" y="13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18" y="136"/>
                          </a:lnTo>
                          <a:lnTo>
                            <a:pt x="88" y="254"/>
                          </a:lnTo>
                          <a:lnTo>
                            <a:pt x="78" y="350"/>
                          </a:lnTo>
                          <a:lnTo>
                            <a:pt x="64" y="394"/>
                          </a:lnTo>
                          <a:lnTo>
                            <a:pt x="66" y="396"/>
                          </a:lnTo>
                          <a:lnTo>
                            <a:pt x="70" y="396"/>
                          </a:lnTo>
                          <a:lnTo>
                            <a:pt x="84" y="352"/>
                          </a:lnTo>
                          <a:lnTo>
                            <a:pt x="92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2" name="Rectangle 28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6" y="221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3" name="Freeform 2900"/>
                    <p:cNvSpPr>
                      <a:spLocks/>
                    </p:cNvSpPr>
                    <p:nvPr/>
                  </p:nvSpPr>
                  <p:spPr bwMode="auto">
                    <a:xfrm>
                      <a:off x="1500" y="1335"/>
                      <a:ext cx="1918" cy="1672"/>
                    </a:xfrm>
                    <a:custGeom>
                      <a:avLst/>
                      <a:gdLst/>
                      <a:ahLst/>
                      <a:cxnLst>
                        <a:cxn ang="0">
                          <a:pos x="1038" y="1058"/>
                        </a:cxn>
                        <a:cxn ang="0">
                          <a:pos x="1320" y="1284"/>
                        </a:cxn>
                        <a:cxn ang="0">
                          <a:pos x="1796" y="1340"/>
                        </a:cxn>
                        <a:cxn ang="0">
                          <a:pos x="1910" y="1424"/>
                        </a:cxn>
                        <a:cxn ang="0">
                          <a:pos x="1918" y="1420"/>
                        </a:cxn>
                        <a:cxn ang="0">
                          <a:pos x="1874" y="1366"/>
                        </a:cxn>
                        <a:cxn ang="0">
                          <a:pos x="1864" y="1366"/>
                        </a:cxn>
                        <a:cxn ang="0">
                          <a:pos x="1798" y="1334"/>
                        </a:cxn>
                        <a:cxn ang="0">
                          <a:pos x="1326" y="1280"/>
                        </a:cxn>
                        <a:cxn ang="0">
                          <a:pos x="1058" y="1050"/>
                        </a:cxn>
                        <a:cxn ang="0">
                          <a:pos x="1830" y="954"/>
                        </a:cxn>
                        <a:cxn ang="0">
                          <a:pos x="1138" y="972"/>
                        </a:cxn>
                        <a:cxn ang="0">
                          <a:pos x="1134" y="974"/>
                        </a:cxn>
                        <a:cxn ang="0">
                          <a:pos x="1052" y="974"/>
                        </a:cxn>
                        <a:cxn ang="0">
                          <a:pos x="508" y="498"/>
                        </a:cxn>
                        <a:cxn ang="0">
                          <a:pos x="1128" y="616"/>
                        </a:cxn>
                        <a:cxn ang="0">
                          <a:pos x="1128" y="618"/>
                        </a:cxn>
                        <a:cxn ang="0">
                          <a:pos x="1734" y="610"/>
                        </a:cxn>
                        <a:cxn ang="0">
                          <a:pos x="1726" y="604"/>
                        </a:cxn>
                        <a:cxn ang="0">
                          <a:pos x="1710" y="542"/>
                        </a:cxn>
                        <a:cxn ang="0">
                          <a:pos x="1726" y="604"/>
                        </a:cxn>
                        <a:cxn ang="0">
                          <a:pos x="1126" y="518"/>
                        </a:cxn>
                        <a:cxn ang="0">
                          <a:pos x="972" y="252"/>
                        </a:cxn>
                        <a:cxn ang="0">
                          <a:pos x="972" y="248"/>
                        </a:cxn>
                        <a:cxn ang="0">
                          <a:pos x="976" y="0"/>
                        </a:cxn>
                        <a:cxn ang="0">
                          <a:pos x="974" y="0"/>
                        </a:cxn>
                        <a:cxn ang="0">
                          <a:pos x="966" y="510"/>
                        </a:cxn>
                        <a:cxn ang="0">
                          <a:pos x="316" y="468"/>
                        </a:cxn>
                        <a:cxn ang="0">
                          <a:pos x="342" y="348"/>
                        </a:cxn>
                        <a:cxn ang="0">
                          <a:pos x="336" y="350"/>
                        </a:cxn>
                        <a:cxn ang="0">
                          <a:pos x="500" y="498"/>
                        </a:cxn>
                        <a:cxn ang="0">
                          <a:pos x="0" y="884"/>
                        </a:cxn>
                        <a:cxn ang="0">
                          <a:pos x="452" y="968"/>
                        </a:cxn>
                        <a:cxn ang="0">
                          <a:pos x="418" y="1672"/>
                        </a:cxn>
                        <a:cxn ang="0">
                          <a:pos x="1050" y="982"/>
                        </a:cxn>
                        <a:cxn ang="0">
                          <a:pos x="1030" y="1050"/>
                        </a:cxn>
                        <a:cxn ang="0">
                          <a:pos x="672" y="1602"/>
                        </a:cxn>
                        <a:cxn ang="0">
                          <a:pos x="674" y="1646"/>
                        </a:cxn>
                        <a:cxn ang="0">
                          <a:pos x="676" y="1610"/>
                        </a:cxn>
                      </a:cxnLst>
                      <a:rect l="0" t="0" r="r" b="b"/>
                      <a:pathLst>
                        <a:path w="1918" h="1672">
                          <a:moveTo>
                            <a:pt x="1046" y="1620"/>
                          </a:moveTo>
                          <a:lnTo>
                            <a:pt x="1038" y="1058"/>
                          </a:lnTo>
                          <a:lnTo>
                            <a:pt x="1308" y="1048"/>
                          </a:lnTo>
                          <a:lnTo>
                            <a:pt x="1320" y="1284"/>
                          </a:lnTo>
                          <a:lnTo>
                            <a:pt x="1528" y="1352"/>
                          </a:lnTo>
                          <a:lnTo>
                            <a:pt x="1796" y="1340"/>
                          </a:lnTo>
                          <a:lnTo>
                            <a:pt x="1906" y="1386"/>
                          </a:lnTo>
                          <a:lnTo>
                            <a:pt x="1910" y="1424"/>
                          </a:lnTo>
                          <a:lnTo>
                            <a:pt x="1910" y="1420"/>
                          </a:lnTo>
                          <a:lnTo>
                            <a:pt x="1918" y="1420"/>
                          </a:lnTo>
                          <a:lnTo>
                            <a:pt x="1914" y="1382"/>
                          </a:lnTo>
                          <a:lnTo>
                            <a:pt x="1874" y="1366"/>
                          </a:lnTo>
                          <a:lnTo>
                            <a:pt x="1874" y="1370"/>
                          </a:lnTo>
                          <a:lnTo>
                            <a:pt x="1864" y="1366"/>
                          </a:lnTo>
                          <a:lnTo>
                            <a:pt x="1864" y="1362"/>
                          </a:lnTo>
                          <a:lnTo>
                            <a:pt x="1798" y="1334"/>
                          </a:lnTo>
                          <a:lnTo>
                            <a:pt x="1528" y="1348"/>
                          </a:lnTo>
                          <a:lnTo>
                            <a:pt x="1326" y="1280"/>
                          </a:lnTo>
                          <a:lnTo>
                            <a:pt x="1312" y="1042"/>
                          </a:lnTo>
                          <a:lnTo>
                            <a:pt x="1058" y="1050"/>
                          </a:lnTo>
                          <a:lnTo>
                            <a:pt x="1056" y="982"/>
                          </a:lnTo>
                          <a:lnTo>
                            <a:pt x="1830" y="954"/>
                          </a:lnTo>
                          <a:lnTo>
                            <a:pt x="1828" y="948"/>
                          </a:lnTo>
                          <a:lnTo>
                            <a:pt x="1138" y="972"/>
                          </a:lnTo>
                          <a:lnTo>
                            <a:pt x="1138" y="974"/>
                          </a:lnTo>
                          <a:lnTo>
                            <a:pt x="1134" y="974"/>
                          </a:lnTo>
                          <a:lnTo>
                            <a:pt x="1134" y="972"/>
                          </a:lnTo>
                          <a:lnTo>
                            <a:pt x="1052" y="974"/>
                          </a:lnTo>
                          <a:lnTo>
                            <a:pt x="458" y="964"/>
                          </a:lnTo>
                          <a:lnTo>
                            <a:pt x="508" y="498"/>
                          </a:lnTo>
                          <a:lnTo>
                            <a:pt x="1120" y="524"/>
                          </a:lnTo>
                          <a:lnTo>
                            <a:pt x="1128" y="616"/>
                          </a:lnTo>
                          <a:lnTo>
                            <a:pt x="1128" y="616"/>
                          </a:lnTo>
                          <a:lnTo>
                            <a:pt x="1128" y="618"/>
                          </a:lnTo>
                          <a:lnTo>
                            <a:pt x="1736" y="610"/>
                          </a:lnTo>
                          <a:lnTo>
                            <a:pt x="1734" y="610"/>
                          </a:lnTo>
                          <a:lnTo>
                            <a:pt x="1726" y="610"/>
                          </a:lnTo>
                          <a:lnTo>
                            <a:pt x="1726" y="604"/>
                          </a:lnTo>
                          <a:lnTo>
                            <a:pt x="1732" y="604"/>
                          </a:lnTo>
                          <a:lnTo>
                            <a:pt x="1710" y="542"/>
                          </a:lnTo>
                          <a:lnTo>
                            <a:pt x="1704" y="542"/>
                          </a:lnTo>
                          <a:lnTo>
                            <a:pt x="1726" y="604"/>
                          </a:lnTo>
                          <a:lnTo>
                            <a:pt x="1132" y="612"/>
                          </a:lnTo>
                          <a:lnTo>
                            <a:pt x="1126" y="518"/>
                          </a:lnTo>
                          <a:lnTo>
                            <a:pt x="968" y="514"/>
                          </a:lnTo>
                          <a:lnTo>
                            <a:pt x="972" y="252"/>
                          </a:lnTo>
                          <a:lnTo>
                            <a:pt x="972" y="252"/>
                          </a:lnTo>
                          <a:lnTo>
                            <a:pt x="972" y="248"/>
                          </a:lnTo>
                          <a:lnTo>
                            <a:pt x="972" y="248"/>
                          </a:lnTo>
                          <a:lnTo>
                            <a:pt x="976" y="0"/>
                          </a:lnTo>
                          <a:lnTo>
                            <a:pt x="974" y="0"/>
                          </a:lnTo>
                          <a:lnTo>
                            <a:pt x="974" y="0"/>
                          </a:lnTo>
                          <a:lnTo>
                            <a:pt x="972" y="0"/>
                          </a:lnTo>
                          <a:lnTo>
                            <a:pt x="966" y="510"/>
                          </a:lnTo>
                          <a:lnTo>
                            <a:pt x="508" y="496"/>
                          </a:lnTo>
                          <a:lnTo>
                            <a:pt x="316" y="468"/>
                          </a:lnTo>
                          <a:lnTo>
                            <a:pt x="344" y="348"/>
                          </a:lnTo>
                          <a:lnTo>
                            <a:pt x="342" y="348"/>
                          </a:lnTo>
                          <a:lnTo>
                            <a:pt x="342" y="352"/>
                          </a:lnTo>
                          <a:lnTo>
                            <a:pt x="336" y="350"/>
                          </a:lnTo>
                          <a:lnTo>
                            <a:pt x="312" y="472"/>
                          </a:lnTo>
                          <a:lnTo>
                            <a:pt x="500" y="498"/>
                          </a:lnTo>
                          <a:lnTo>
                            <a:pt x="452" y="964"/>
                          </a:lnTo>
                          <a:lnTo>
                            <a:pt x="0" y="884"/>
                          </a:lnTo>
                          <a:lnTo>
                            <a:pt x="0" y="888"/>
                          </a:lnTo>
                          <a:lnTo>
                            <a:pt x="452" y="968"/>
                          </a:lnTo>
                          <a:lnTo>
                            <a:pt x="410" y="1672"/>
                          </a:lnTo>
                          <a:lnTo>
                            <a:pt x="418" y="1672"/>
                          </a:lnTo>
                          <a:lnTo>
                            <a:pt x="458" y="968"/>
                          </a:lnTo>
                          <a:lnTo>
                            <a:pt x="1050" y="982"/>
                          </a:lnTo>
                          <a:lnTo>
                            <a:pt x="1050" y="1050"/>
                          </a:lnTo>
                          <a:lnTo>
                            <a:pt x="1030" y="1050"/>
                          </a:lnTo>
                          <a:lnTo>
                            <a:pt x="1038" y="1610"/>
                          </a:lnTo>
                          <a:lnTo>
                            <a:pt x="672" y="1602"/>
                          </a:lnTo>
                          <a:lnTo>
                            <a:pt x="670" y="1642"/>
                          </a:lnTo>
                          <a:lnTo>
                            <a:pt x="674" y="1646"/>
                          </a:lnTo>
                          <a:lnTo>
                            <a:pt x="676" y="1648"/>
                          </a:lnTo>
                          <a:lnTo>
                            <a:pt x="676" y="1610"/>
                          </a:lnTo>
                          <a:lnTo>
                            <a:pt x="1046" y="16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4" name="Freeform 2901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06" cy="39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36"/>
                        </a:cxn>
                        <a:cxn ang="0">
                          <a:pos x="8" y="0"/>
                        </a:cxn>
                        <a:cxn ang="0">
                          <a:pos x="0" y="2"/>
                        </a:cxn>
                        <a:cxn ang="0">
                          <a:pos x="4" y="140"/>
                        </a:cxn>
                        <a:cxn ang="0">
                          <a:pos x="98" y="394"/>
                        </a:cxn>
                        <a:cxn ang="0">
                          <a:pos x="106" y="394"/>
                        </a:cxn>
                        <a:cxn ang="0">
                          <a:pos x="12" y="136"/>
                        </a:cxn>
                      </a:cxnLst>
                      <a:rect l="0" t="0" r="r" b="b"/>
                      <a:pathLst>
                        <a:path w="106" h="394">
                          <a:moveTo>
                            <a:pt x="12" y="136"/>
                          </a:moveTo>
                          <a:lnTo>
                            <a:pt x="8" y="0"/>
                          </a:lnTo>
                          <a:lnTo>
                            <a:pt x="0" y="2"/>
                          </a:lnTo>
                          <a:lnTo>
                            <a:pt x="4" y="140"/>
                          </a:lnTo>
                          <a:lnTo>
                            <a:pt x="98" y="394"/>
                          </a:lnTo>
                          <a:lnTo>
                            <a:pt x="106" y="394"/>
                          </a:lnTo>
                          <a:lnTo>
                            <a:pt x="12" y="13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5" name="Freeform 2902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98" cy="634"/>
                    </a:xfrm>
                    <a:custGeom>
                      <a:avLst/>
                      <a:gdLst/>
                      <a:ahLst/>
                      <a:cxnLst>
                        <a:cxn ang="0">
                          <a:pos x="98" y="626"/>
                        </a:cxn>
                        <a:cxn ang="0">
                          <a:pos x="92" y="448"/>
                        </a:cxn>
                        <a:cxn ang="0">
                          <a:pos x="62" y="410"/>
                        </a:cxn>
                        <a:cxn ang="0">
                          <a:pos x="80" y="378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  <a:cxn ang="0">
                          <a:pos x="54" y="410"/>
                        </a:cxn>
                        <a:cxn ang="0">
                          <a:pos x="84" y="448"/>
                        </a:cxn>
                        <a:cxn ang="0">
                          <a:pos x="90" y="634"/>
                        </a:cxn>
                        <a:cxn ang="0">
                          <a:pos x="90" y="626"/>
                        </a:cxn>
                        <a:cxn ang="0">
                          <a:pos x="98" y="626"/>
                        </a:cxn>
                      </a:cxnLst>
                      <a:rect l="0" t="0" r="r" b="b"/>
                      <a:pathLst>
                        <a:path w="98" h="634">
                          <a:moveTo>
                            <a:pt x="98" y="626"/>
                          </a:moveTo>
                          <a:lnTo>
                            <a:pt x="92" y="448"/>
                          </a:lnTo>
                          <a:lnTo>
                            <a:pt x="62" y="410"/>
                          </a:lnTo>
                          <a:lnTo>
                            <a:pt x="80" y="378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lnTo>
                            <a:pt x="54" y="410"/>
                          </a:lnTo>
                          <a:lnTo>
                            <a:pt x="84" y="448"/>
                          </a:lnTo>
                          <a:lnTo>
                            <a:pt x="90" y="634"/>
                          </a:lnTo>
                          <a:lnTo>
                            <a:pt x="90" y="626"/>
                          </a:lnTo>
                          <a:lnTo>
                            <a:pt x="98" y="6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6" name="Rectangle 29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28" y="1951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7" name="Rectangle 29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34" y="2307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8" name="Freeform 290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09" name="Freeform 2906"/>
                    <p:cNvSpPr>
                      <a:spLocks/>
                    </p:cNvSpPr>
                    <p:nvPr/>
                  </p:nvSpPr>
                  <p:spPr bwMode="auto">
                    <a:xfrm>
                      <a:off x="1836" y="1681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4"/>
                          </a:moveTo>
                          <a:lnTo>
                            <a:pt x="6" y="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0" name="Rectangle 29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335"/>
                      <a:ext cx="2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1" name="Freeform 2908"/>
                    <p:cNvSpPr>
                      <a:spLocks/>
                    </p:cNvSpPr>
                    <p:nvPr/>
                  </p:nvSpPr>
                  <p:spPr bwMode="auto">
                    <a:xfrm>
                      <a:off x="1496" y="2219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2" name="Freeform 2909"/>
                    <p:cNvSpPr>
                      <a:spLocks/>
                    </p:cNvSpPr>
                    <p:nvPr/>
                  </p:nvSpPr>
                  <p:spPr bwMode="auto">
                    <a:xfrm>
                      <a:off x="2472" y="1581"/>
                      <a:ext cx="644" cy="62"/>
                    </a:xfrm>
                    <a:custGeom>
                      <a:avLst/>
                      <a:gdLst/>
                      <a:ahLst/>
                      <a:cxnLst>
                        <a:cxn ang="0">
                          <a:pos x="644" y="62"/>
                        </a:cxn>
                        <a:cxn ang="0">
                          <a:pos x="642" y="54"/>
                        </a:cxn>
                        <a:cxn ang="0">
                          <a:pos x="474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474" y="4"/>
                        </a:cxn>
                        <a:cxn ang="0">
                          <a:pos x="644" y="62"/>
                        </a:cxn>
                      </a:cxnLst>
                      <a:rect l="0" t="0" r="r" b="b"/>
                      <a:pathLst>
                        <a:path w="644" h="62">
                          <a:moveTo>
                            <a:pt x="644" y="62"/>
                          </a:moveTo>
                          <a:lnTo>
                            <a:pt x="642" y="54"/>
                          </a:lnTo>
                          <a:lnTo>
                            <a:pt x="474" y="0"/>
                          </a:ln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474" y="4"/>
                          </a:lnTo>
                          <a:lnTo>
                            <a:pt x="644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3" name="Rectangle 29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583"/>
                      <a:ext cx="1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4" name="Freeform 2911"/>
                    <p:cNvSpPr>
                      <a:spLocks/>
                    </p:cNvSpPr>
                    <p:nvPr/>
                  </p:nvSpPr>
                  <p:spPr bwMode="auto">
                    <a:xfrm>
                      <a:off x="3896" y="162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4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4"/>
                          </a:moveTo>
                          <a:lnTo>
                            <a:pt x="4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5" name="Freeform 2912"/>
                    <p:cNvSpPr>
                      <a:spLocks/>
                    </p:cNvSpPr>
                    <p:nvPr/>
                  </p:nvSpPr>
                  <p:spPr bwMode="auto">
                    <a:xfrm>
                      <a:off x="3440" y="10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6" name="Freeform 2913"/>
                    <p:cNvSpPr>
                      <a:spLocks/>
                    </p:cNvSpPr>
                    <p:nvPr/>
                  </p:nvSpPr>
                  <p:spPr bwMode="auto">
                    <a:xfrm>
                      <a:off x="3362" y="1049"/>
                      <a:ext cx="576" cy="1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30"/>
                        </a:cxn>
                        <a:cxn ang="0">
                          <a:pos x="30" y="268"/>
                        </a:cxn>
                        <a:cxn ang="0">
                          <a:pos x="168" y="352"/>
                        </a:cxn>
                        <a:cxn ang="0">
                          <a:pos x="178" y="410"/>
                        </a:cxn>
                        <a:cxn ang="0">
                          <a:pos x="194" y="484"/>
                        </a:cxn>
                        <a:cxn ang="0">
                          <a:pos x="266" y="554"/>
                        </a:cxn>
                        <a:cxn ang="0">
                          <a:pos x="274" y="610"/>
                        </a:cxn>
                        <a:cxn ang="0">
                          <a:pos x="214" y="676"/>
                        </a:cxn>
                        <a:cxn ang="0">
                          <a:pos x="234" y="716"/>
                        </a:cxn>
                        <a:cxn ang="0">
                          <a:pos x="194" y="786"/>
                        </a:cxn>
                        <a:cxn ang="0">
                          <a:pos x="194" y="816"/>
                        </a:cxn>
                        <a:cxn ang="0">
                          <a:pos x="196" y="816"/>
                        </a:cxn>
                        <a:cxn ang="0">
                          <a:pos x="196" y="820"/>
                        </a:cxn>
                        <a:cxn ang="0">
                          <a:pos x="194" y="820"/>
                        </a:cxn>
                        <a:cxn ang="0">
                          <a:pos x="194" y="834"/>
                        </a:cxn>
                        <a:cxn ang="0">
                          <a:pos x="292" y="960"/>
                        </a:cxn>
                        <a:cxn ang="0">
                          <a:pos x="324" y="960"/>
                        </a:cxn>
                        <a:cxn ang="0">
                          <a:pos x="324" y="1040"/>
                        </a:cxn>
                        <a:cxn ang="0">
                          <a:pos x="404" y="1098"/>
                        </a:cxn>
                        <a:cxn ang="0">
                          <a:pos x="434" y="1180"/>
                        </a:cxn>
                        <a:cxn ang="0">
                          <a:pos x="456" y="1136"/>
                        </a:cxn>
                        <a:cxn ang="0">
                          <a:pos x="506" y="1162"/>
                        </a:cxn>
                        <a:cxn ang="0">
                          <a:pos x="548" y="1106"/>
                        </a:cxn>
                        <a:cxn ang="0">
                          <a:pos x="560" y="1024"/>
                        </a:cxn>
                        <a:cxn ang="0">
                          <a:pos x="576" y="942"/>
                        </a:cxn>
                        <a:cxn ang="0">
                          <a:pos x="538" y="578"/>
                        </a:cxn>
                        <a:cxn ang="0">
                          <a:pos x="536" y="580"/>
                        </a:cxn>
                        <a:cxn ang="0">
                          <a:pos x="534" y="578"/>
                        </a:cxn>
                        <a:cxn ang="0">
                          <a:pos x="574" y="942"/>
                        </a:cxn>
                        <a:cxn ang="0">
                          <a:pos x="554" y="1024"/>
                        </a:cxn>
                        <a:cxn ang="0">
                          <a:pos x="546" y="1106"/>
                        </a:cxn>
                        <a:cxn ang="0">
                          <a:pos x="506" y="1158"/>
                        </a:cxn>
                        <a:cxn ang="0">
                          <a:pos x="456" y="1130"/>
                        </a:cxn>
                        <a:cxn ang="0">
                          <a:pos x="434" y="1172"/>
                        </a:cxn>
                        <a:cxn ang="0">
                          <a:pos x="406" y="1094"/>
                        </a:cxn>
                        <a:cxn ang="0">
                          <a:pos x="328" y="1040"/>
                        </a:cxn>
                        <a:cxn ang="0">
                          <a:pos x="328" y="956"/>
                        </a:cxn>
                        <a:cxn ang="0">
                          <a:pos x="294" y="956"/>
                        </a:cxn>
                        <a:cxn ang="0">
                          <a:pos x="198" y="834"/>
                        </a:cxn>
                        <a:cxn ang="0">
                          <a:pos x="198" y="786"/>
                        </a:cxn>
                        <a:cxn ang="0">
                          <a:pos x="240" y="716"/>
                        </a:cxn>
                        <a:cxn ang="0">
                          <a:pos x="220" y="676"/>
                        </a:cxn>
                        <a:cxn ang="0">
                          <a:pos x="276" y="610"/>
                        </a:cxn>
                        <a:cxn ang="0">
                          <a:pos x="268" y="550"/>
                        </a:cxn>
                        <a:cxn ang="0">
                          <a:pos x="198" y="484"/>
                        </a:cxn>
                        <a:cxn ang="0">
                          <a:pos x="170" y="350"/>
                        </a:cxn>
                        <a:cxn ang="0">
                          <a:pos x="32" y="268"/>
                        </a:cxn>
                        <a:cxn ang="0">
                          <a:pos x="4" y="134"/>
                        </a:cxn>
                        <a:cxn ang="0">
                          <a:pos x="40" y="92"/>
                        </a:cxn>
                        <a:cxn ang="0">
                          <a:pos x="82" y="0"/>
                        </a:cxn>
                        <a:cxn ang="0">
                          <a:pos x="78" y="0"/>
                        </a:cxn>
                        <a:cxn ang="0">
                          <a:pos x="40" y="88"/>
                        </a:cxn>
                        <a:cxn ang="0">
                          <a:pos x="0" y="130"/>
                        </a:cxn>
                      </a:cxnLst>
                      <a:rect l="0" t="0" r="r" b="b"/>
                      <a:pathLst>
                        <a:path w="576" h="1180">
                          <a:moveTo>
                            <a:pt x="0" y="130"/>
                          </a:moveTo>
                          <a:lnTo>
                            <a:pt x="30" y="268"/>
                          </a:lnTo>
                          <a:lnTo>
                            <a:pt x="168" y="352"/>
                          </a:lnTo>
                          <a:lnTo>
                            <a:pt x="178" y="410"/>
                          </a:lnTo>
                          <a:lnTo>
                            <a:pt x="194" y="484"/>
                          </a:lnTo>
                          <a:lnTo>
                            <a:pt x="266" y="554"/>
                          </a:lnTo>
                          <a:lnTo>
                            <a:pt x="274" y="610"/>
                          </a:lnTo>
                          <a:lnTo>
                            <a:pt x="214" y="676"/>
                          </a:lnTo>
                          <a:lnTo>
                            <a:pt x="234" y="716"/>
                          </a:lnTo>
                          <a:lnTo>
                            <a:pt x="194" y="786"/>
                          </a:lnTo>
                          <a:lnTo>
                            <a:pt x="194" y="816"/>
                          </a:lnTo>
                          <a:lnTo>
                            <a:pt x="196" y="816"/>
                          </a:lnTo>
                          <a:lnTo>
                            <a:pt x="196" y="820"/>
                          </a:lnTo>
                          <a:lnTo>
                            <a:pt x="194" y="820"/>
                          </a:lnTo>
                          <a:lnTo>
                            <a:pt x="194" y="834"/>
                          </a:lnTo>
                          <a:lnTo>
                            <a:pt x="292" y="960"/>
                          </a:lnTo>
                          <a:lnTo>
                            <a:pt x="324" y="960"/>
                          </a:lnTo>
                          <a:lnTo>
                            <a:pt x="324" y="1040"/>
                          </a:lnTo>
                          <a:lnTo>
                            <a:pt x="404" y="1098"/>
                          </a:lnTo>
                          <a:lnTo>
                            <a:pt x="434" y="1180"/>
                          </a:lnTo>
                          <a:lnTo>
                            <a:pt x="456" y="1136"/>
                          </a:lnTo>
                          <a:lnTo>
                            <a:pt x="506" y="1162"/>
                          </a:lnTo>
                          <a:lnTo>
                            <a:pt x="548" y="1106"/>
                          </a:lnTo>
                          <a:lnTo>
                            <a:pt x="560" y="1024"/>
                          </a:lnTo>
                          <a:lnTo>
                            <a:pt x="576" y="942"/>
                          </a:lnTo>
                          <a:lnTo>
                            <a:pt x="538" y="578"/>
                          </a:lnTo>
                          <a:lnTo>
                            <a:pt x="536" y="580"/>
                          </a:lnTo>
                          <a:lnTo>
                            <a:pt x="534" y="578"/>
                          </a:lnTo>
                          <a:lnTo>
                            <a:pt x="574" y="942"/>
                          </a:lnTo>
                          <a:lnTo>
                            <a:pt x="554" y="1024"/>
                          </a:lnTo>
                          <a:lnTo>
                            <a:pt x="546" y="1106"/>
                          </a:lnTo>
                          <a:lnTo>
                            <a:pt x="506" y="1158"/>
                          </a:lnTo>
                          <a:lnTo>
                            <a:pt x="456" y="1130"/>
                          </a:lnTo>
                          <a:lnTo>
                            <a:pt x="434" y="1172"/>
                          </a:lnTo>
                          <a:lnTo>
                            <a:pt x="406" y="1094"/>
                          </a:lnTo>
                          <a:lnTo>
                            <a:pt x="328" y="1040"/>
                          </a:lnTo>
                          <a:lnTo>
                            <a:pt x="328" y="956"/>
                          </a:lnTo>
                          <a:lnTo>
                            <a:pt x="294" y="956"/>
                          </a:lnTo>
                          <a:lnTo>
                            <a:pt x="198" y="834"/>
                          </a:lnTo>
                          <a:lnTo>
                            <a:pt x="198" y="786"/>
                          </a:lnTo>
                          <a:lnTo>
                            <a:pt x="240" y="716"/>
                          </a:lnTo>
                          <a:lnTo>
                            <a:pt x="220" y="676"/>
                          </a:lnTo>
                          <a:lnTo>
                            <a:pt x="276" y="610"/>
                          </a:lnTo>
                          <a:lnTo>
                            <a:pt x="268" y="550"/>
                          </a:lnTo>
                          <a:lnTo>
                            <a:pt x="198" y="484"/>
                          </a:lnTo>
                          <a:lnTo>
                            <a:pt x="170" y="350"/>
                          </a:lnTo>
                          <a:lnTo>
                            <a:pt x="32" y="268"/>
                          </a:lnTo>
                          <a:lnTo>
                            <a:pt x="4" y="134"/>
                          </a:lnTo>
                          <a:lnTo>
                            <a:pt x="40" y="92"/>
                          </a:lnTo>
                          <a:lnTo>
                            <a:pt x="82" y="0"/>
                          </a:lnTo>
                          <a:lnTo>
                            <a:pt x="78" y="0"/>
                          </a:lnTo>
                          <a:lnTo>
                            <a:pt x="40" y="88"/>
                          </a:lnTo>
                          <a:lnTo>
                            <a:pt x="0" y="13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7" name="Rectangle 29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6" y="186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8" name="Freeform 2915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428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428" y="6"/>
                        </a:cxn>
                        <a:cxn ang="0">
                          <a:pos x="426" y="0"/>
                        </a:cxn>
                        <a:cxn ang="0">
                          <a:pos x="0" y="16"/>
                        </a:cxn>
                        <a:cxn ang="0">
                          <a:pos x="0" y="24"/>
                        </a:cxn>
                        <a:cxn ang="0">
                          <a:pos x="428" y="6"/>
                        </a:cxn>
                      </a:cxnLst>
                      <a:rect l="0" t="0" r="r" b="b"/>
                      <a:pathLst>
                        <a:path w="428" h="24">
                          <a:moveTo>
                            <a:pt x="428" y="6"/>
                          </a:moveTo>
                          <a:lnTo>
                            <a:pt x="426" y="0"/>
                          </a:lnTo>
                          <a:lnTo>
                            <a:pt x="0" y="16"/>
                          </a:lnTo>
                          <a:lnTo>
                            <a:pt x="0" y="24"/>
                          </a:lnTo>
                          <a:lnTo>
                            <a:pt x="428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19" name="Freeform 2916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0" name="Freeform 2917"/>
                    <p:cNvSpPr>
                      <a:spLocks/>
                    </p:cNvSpPr>
                    <p:nvPr/>
                  </p:nvSpPr>
                  <p:spPr bwMode="auto">
                    <a:xfrm>
                      <a:off x="3104" y="1473"/>
                      <a:ext cx="8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  <a:cxn ang="0">
                          <a:pos x="8" y="8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10">
                          <a:moveTo>
                            <a:pt x="8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lnTo>
                            <a:pt x="8" y="8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1" name="Freeform 2918"/>
                    <p:cNvSpPr>
                      <a:spLocks/>
                    </p:cNvSpPr>
                    <p:nvPr/>
                  </p:nvSpPr>
                  <p:spPr bwMode="auto">
                    <a:xfrm>
                      <a:off x="2474" y="1229"/>
                      <a:ext cx="6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610" y="4"/>
                        </a:cxn>
                        <a:cxn ang="0">
                          <a:pos x="612" y="0"/>
                        </a:cxn>
                      </a:cxnLst>
                      <a:rect l="0" t="0" r="r" b="b"/>
                      <a:pathLst>
                        <a:path w="612" h="6">
                          <a:moveTo>
                            <a:pt x="612" y="0"/>
                          </a:move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610" y="4"/>
                          </a:lnTo>
                          <a:lnTo>
                            <a:pt x="61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2" name="Rectangle 29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231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3" name="Freeform 2920"/>
                    <p:cNvSpPr>
                      <a:spLocks/>
                    </p:cNvSpPr>
                    <p:nvPr/>
                  </p:nvSpPr>
                  <p:spPr bwMode="auto">
                    <a:xfrm>
                      <a:off x="3808" y="1181"/>
                      <a:ext cx="1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1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14" h="4">
                          <a:moveTo>
                            <a:pt x="4" y="4"/>
                          </a:moveTo>
                          <a:lnTo>
                            <a:pt x="1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4" name="Freeform 2921"/>
                    <p:cNvSpPr>
                      <a:spLocks/>
                    </p:cNvSpPr>
                    <p:nvPr/>
                  </p:nvSpPr>
                  <p:spPr bwMode="auto">
                    <a:xfrm>
                      <a:off x="3540" y="1063"/>
                      <a:ext cx="272" cy="12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84"/>
                        </a:cxn>
                        <a:cxn ang="0">
                          <a:pos x="240" y="122"/>
                        </a:cxn>
                        <a:cxn ang="0">
                          <a:pos x="272" y="122"/>
                        </a:cxn>
                        <a:cxn ang="0">
                          <a:pos x="268" y="122"/>
                        </a:cxn>
                        <a:cxn ang="0">
                          <a:pos x="268" y="118"/>
                        </a:cxn>
                        <a:cxn ang="0">
                          <a:pos x="242" y="118"/>
                        </a:cxn>
                        <a:cxn ang="0">
                          <a:pos x="236" y="80"/>
                        </a:cxn>
                        <a:cxn ang="0">
                          <a:pos x="24" y="52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2" y="58"/>
                        </a:cxn>
                        <a:cxn ang="0">
                          <a:pos x="230" y="84"/>
                        </a:cxn>
                      </a:cxnLst>
                      <a:rect l="0" t="0" r="r" b="b"/>
                      <a:pathLst>
                        <a:path w="272" h="122">
                          <a:moveTo>
                            <a:pt x="230" y="84"/>
                          </a:moveTo>
                          <a:lnTo>
                            <a:pt x="240" y="122"/>
                          </a:lnTo>
                          <a:lnTo>
                            <a:pt x="272" y="122"/>
                          </a:lnTo>
                          <a:lnTo>
                            <a:pt x="268" y="122"/>
                          </a:lnTo>
                          <a:lnTo>
                            <a:pt x="268" y="118"/>
                          </a:lnTo>
                          <a:lnTo>
                            <a:pt x="242" y="118"/>
                          </a:lnTo>
                          <a:lnTo>
                            <a:pt x="236" y="80"/>
                          </a:lnTo>
                          <a:lnTo>
                            <a:pt x="24" y="5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22" y="58"/>
                          </a:lnTo>
                          <a:lnTo>
                            <a:pt x="230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5" name="Freeform 2922"/>
                    <p:cNvSpPr>
                      <a:spLocks/>
                    </p:cNvSpPr>
                    <p:nvPr/>
                  </p:nvSpPr>
                  <p:spPr bwMode="auto">
                    <a:xfrm>
                      <a:off x="3232" y="1939"/>
                      <a:ext cx="142" cy="762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66"/>
                        </a:cxn>
                        <a:cxn ang="0">
                          <a:pos x="4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38" y="6"/>
                        </a:cxn>
                        <a:cxn ang="0">
                          <a:pos x="22" y="68"/>
                        </a:cxn>
                        <a:cxn ang="0">
                          <a:pos x="76" y="96"/>
                        </a:cxn>
                        <a:cxn ang="0">
                          <a:pos x="96" y="344"/>
                        </a:cxn>
                        <a:cxn ang="0">
                          <a:pos x="102" y="344"/>
                        </a:cxn>
                        <a:cxn ang="0">
                          <a:pos x="100" y="350"/>
                        </a:cxn>
                        <a:cxn ang="0">
                          <a:pos x="98" y="350"/>
                        </a:cxn>
                        <a:cxn ang="0">
                          <a:pos x="132" y="758"/>
                        </a:cxn>
                        <a:cxn ang="0">
                          <a:pos x="142" y="762"/>
                        </a:cxn>
                        <a:cxn ang="0">
                          <a:pos x="110" y="404"/>
                        </a:cxn>
                        <a:cxn ang="0">
                          <a:pos x="106" y="404"/>
                        </a:cxn>
                        <a:cxn ang="0">
                          <a:pos x="106" y="400"/>
                        </a:cxn>
                        <a:cxn ang="0">
                          <a:pos x="110" y="400"/>
                        </a:cxn>
                        <a:cxn ang="0">
                          <a:pos x="82" y="90"/>
                        </a:cxn>
                        <a:cxn ang="0">
                          <a:pos x="28" y="66"/>
                        </a:cxn>
                      </a:cxnLst>
                      <a:rect l="0" t="0" r="r" b="b"/>
                      <a:pathLst>
                        <a:path w="142" h="762">
                          <a:moveTo>
                            <a:pt x="28" y="66"/>
                          </a:moveTo>
                          <a:lnTo>
                            <a:pt x="46" y="0"/>
                          </a:ln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38" y="6"/>
                          </a:lnTo>
                          <a:lnTo>
                            <a:pt x="22" y="68"/>
                          </a:lnTo>
                          <a:lnTo>
                            <a:pt x="76" y="96"/>
                          </a:lnTo>
                          <a:lnTo>
                            <a:pt x="96" y="344"/>
                          </a:lnTo>
                          <a:lnTo>
                            <a:pt x="102" y="344"/>
                          </a:lnTo>
                          <a:lnTo>
                            <a:pt x="100" y="350"/>
                          </a:lnTo>
                          <a:lnTo>
                            <a:pt x="98" y="350"/>
                          </a:lnTo>
                          <a:lnTo>
                            <a:pt x="132" y="758"/>
                          </a:lnTo>
                          <a:lnTo>
                            <a:pt x="142" y="762"/>
                          </a:lnTo>
                          <a:lnTo>
                            <a:pt x="110" y="404"/>
                          </a:lnTo>
                          <a:lnTo>
                            <a:pt x="106" y="404"/>
                          </a:lnTo>
                          <a:lnTo>
                            <a:pt x="106" y="400"/>
                          </a:lnTo>
                          <a:lnTo>
                            <a:pt x="110" y="400"/>
                          </a:lnTo>
                          <a:lnTo>
                            <a:pt x="82" y="90"/>
                          </a:lnTo>
                          <a:lnTo>
                            <a:pt x="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6" name="Freeform 2923"/>
                    <p:cNvSpPr>
                      <a:spLocks/>
                    </p:cNvSpPr>
                    <p:nvPr/>
                  </p:nvSpPr>
                  <p:spPr bwMode="auto">
                    <a:xfrm>
                      <a:off x="3364" y="2697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10" y="8"/>
                        </a:cxn>
                        <a:cxn ang="0">
                          <a:pos x="10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0" y="4"/>
                          </a:moveTo>
                          <a:lnTo>
                            <a:pt x="10" y="8"/>
                          </a:lnTo>
                          <a:lnTo>
                            <a:pt x="10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7" name="Freeform 2924"/>
                    <p:cNvSpPr>
                      <a:spLocks/>
                    </p:cNvSpPr>
                    <p:nvPr/>
                  </p:nvSpPr>
                  <p:spPr bwMode="auto">
                    <a:xfrm>
                      <a:off x="3328" y="228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8" name="Freeform 2925"/>
                    <p:cNvSpPr>
                      <a:spLocks/>
                    </p:cNvSpPr>
                    <p:nvPr/>
                  </p:nvSpPr>
                  <p:spPr bwMode="auto">
                    <a:xfrm>
                      <a:off x="3226" y="193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8" y="6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8" y="6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9" name="Freeform 2926"/>
                    <p:cNvSpPr>
                      <a:spLocks/>
                    </p:cNvSpPr>
                    <p:nvPr/>
                  </p:nvSpPr>
                  <p:spPr bwMode="auto">
                    <a:xfrm>
                      <a:off x="5076" y="197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4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0" name="Freeform 2927"/>
                    <p:cNvSpPr>
                      <a:spLocks/>
                    </p:cNvSpPr>
                    <p:nvPr/>
                  </p:nvSpPr>
                  <p:spPr bwMode="auto">
                    <a:xfrm>
                      <a:off x="3342" y="1971"/>
                      <a:ext cx="1736" cy="412"/>
                    </a:xfrm>
                    <a:custGeom>
                      <a:avLst/>
                      <a:gdLst/>
                      <a:ahLst/>
                      <a:cxnLst>
                        <a:cxn ang="0">
                          <a:pos x="1024" y="202"/>
                        </a:cxn>
                        <a:cxn ang="0">
                          <a:pos x="1022" y="206"/>
                        </a:cxn>
                        <a:cxn ang="0">
                          <a:pos x="1014" y="210"/>
                        </a:cxn>
                        <a:cxn ang="0">
                          <a:pos x="1018" y="204"/>
                        </a:cxn>
                        <a:cxn ang="0">
                          <a:pos x="756" y="258"/>
                        </a:cxn>
                        <a:cxn ang="0">
                          <a:pos x="476" y="304"/>
                        </a:cxn>
                        <a:cxn ang="0">
                          <a:pos x="454" y="308"/>
                        </a:cxn>
                        <a:cxn ang="0">
                          <a:pos x="454" y="402"/>
                        </a:cxn>
                        <a:cxn ang="0">
                          <a:pos x="374" y="408"/>
                        </a:cxn>
                        <a:cxn ang="0">
                          <a:pos x="390" y="360"/>
                        </a:cxn>
                        <a:cxn ang="0">
                          <a:pos x="0" y="368"/>
                        </a:cxn>
                        <a:cxn ang="0">
                          <a:pos x="0" y="372"/>
                        </a:cxn>
                        <a:cxn ang="0">
                          <a:pos x="384" y="364"/>
                        </a:cxn>
                        <a:cxn ang="0">
                          <a:pos x="366" y="412"/>
                        </a:cxn>
                        <a:cxn ang="0">
                          <a:pos x="450" y="406"/>
                        </a:cxn>
                        <a:cxn ang="0">
                          <a:pos x="450" y="404"/>
                        </a:cxn>
                        <a:cxn ang="0">
                          <a:pos x="454" y="404"/>
                        </a:cxn>
                        <a:cxn ang="0">
                          <a:pos x="454" y="406"/>
                        </a:cxn>
                        <a:cxn ang="0">
                          <a:pos x="456" y="406"/>
                        </a:cxn>
                        <a:cxn ang="0">
                          <a:pos x="456" y="310"/>
                        </a:cxn>
                        <a:cxn ang="0">
                          <a:pos x="478" y="310"/>
                        </a:cxn>
                        <a:cxn ang="0">
                          <a:pos x="756" y="264"/>
                        </a:cxn>
                        <a:cxn ang="0">
                          <a:pos x="1186" y="176"/>
                        </a:cxn>
                        <a:cxn ang="0">
                          <a:pos x="1186" y="176"/>
                        </a:cxn>
                        <a:cxn ang="0">
                          <a:pos x="1188" y="174"/>
                        </a:cxn>
                        <a:cxn ang="0">
                          <a:pos x="1192" y="172"/>
                        </a:cxn>
                        <a:cxn ang="0">
                          <a:pos x="1190" y="174"/>
                        </a:cxn>
                        <a:cxn ang="0">
                          <a:pos x="1736" y="4"/>
                        </a:cxn>
                        <a:cxn ang="0">
                          <a:pos x="1734" y="0"/>
                        </a:cxn>
                        <a:cxn ang="0">
                          <a:pos x="1188" y="172"/>
                        </a:cxn>
                        <a:cxn ang="0">
                          <a:pos x="1024" y="202"/>
                        </a:cxn>
                      </a:cxnLst>
                      <a:rect l="0" t="0" r="r" b="b"/>
                      <a:pathLst>
                        <a:path w="1736" h="412">
                          <a:moveTo>
                            <a:pt x="1024" y="202"/>
                          </a:moveTo>
                          <a:lnTo>
                            <a:pt x="1022" y="206"/>
                          </a:lnTo>
                          <a:lnTo>
                            <a:pt x="1014" y="210"/>
                          </a:lnTo>
                          <a:lnTo>
                            <a:pt x="1018" y="204"/>
                          </a:lnTo>
                          <a:lnTo>
                            <a:pt x="756" y="258"/>
                          </a:lnTo>
                          <a:lnTo>
                            <a:pt x="476" y="304"/>
                          </a:lnTo>
                          <a:lnTo>
                            <a:pt x="454" y="308"/>
                          </a:lnTo>
                          <a:lnTo>
                            <a:pt x="454" y="402"/>
                          </a:lnTo>
                          <a:lnTo>
                            <a:pt x="374" y="408"/>
                          </a:lnTo>
                          <a:lnTo>
                            <a:pt x="390" y="360"/>
                          </a:lnTo>
                          <a:lnTo>
                            <a:pt x="0" y="368"/>
                          </a:lnTo>
                          <a:lnTo>
                            <a:pt x="0" y="372"/>
                          </a:lnTo>
                          <a:lnTo>
                            <a:pt x="384" y="364"/>
                          </a:lnTo>
                          <a:lnTo>
                            <a:pt x="366" y="412"/>
                          </a:lnTo>
                          <a:lnTo>
                            <a:pt x="450" y="406"/>
                          </a:lnTo>
                          <a:lnTo>
                            <a:pt x="450" y="404"/>
                          </a:lnTo>
                          <a:lnTo>
                            <a:pt x="454" y="404"/>
                          </a:lnTo>
                          <a:lnTo>
                            <a:pt x="454" y="406"/>
                          </a:lnTo>
                          <a:lnTo>
                            <a:pt x="456" y="406"/>
                          </a:lnTo>
                          <a:lnTo>
                            <a:pt x="456" y="310"/>
                          </a:lnTo>
                          <a:lnTo>
                            <a:pt x="478" y="310"/>
                          </a:lnTo>
                          <a:lnTo>
                            <a:pt x="756" y="264"/>
                          </a:lnTo>
                          <a:lnTo>
                            <a:pt x="1186" y="176"/>
                          </a:lnTo>
                          <a:lnTo>
                            <a:pt x="1186" y="176"/>
                          </a:lnTo>
                          <a:lnTo>
                            <a:pt x="1188" y="174"/>
                          </a:lnTo>
                          <a:lnTo>
                            <a:pt x="1192" y="172"/>
                          </a:lnTo>
                          <a:lnTo>
                            <a:pt x="1190" y="174"/>
                          </a:lnTo>
                          <a:lnTo>
                            <a:pt x="1736" y="4"/>
                          </a:lnTo>
                          <a:lnTo>
                            <a:pt x="1734" y="0"/>
                          </a:lnTo>
                          <a:lnTo>
                            <a:pt x="1188" y="172"/>
                          </a:lnTo>
                          <a:lnTo>
                            <a:pt x="1024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1" name="Freeform 2928"/>
                    <p:cNvSpPr>
                      <a:spLocks/>
                    </p:cNvSpPr>
                    <p:nvPr/>
                  </p:nvSpPr>
                  <p:spPr bwMode="auto">
                    <a:xfrm>
                      <a:off x="4528" y="214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4"/>
                        </a:cxn>
                        <a:cxn ang="0">
                          <a:pos x="4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2" y="2"/>
                          </a:lnTo>
                          <a:lnTo>
                            <a:pt x="0" y="4"/>
                          </a:lnTo>
                          <a:lnTo>
                            <a:pt x="4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2" name="Freeform 2929"/>
                    <p:cNvSpPr>
                      <a:spLocks/>
                    </p:cNvSpPr>
                    <p:nvPr/>
                  </p:nvSpPr>
                  <p:spPr bwMode="auto">
                    <a:xfrm>
                      <a:off x="4356" y="2173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0" y="8"/>
                        </a:cxn>
                        <a:cxn ang="0">
                          <a:pos x="8" y="4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4" y="2"/>
                          </a:moveTo>
                          <a:lnTo>
                            <a:pt x="0" y="8"/>
                          </a:lnTo>
                          <a:lnTo>
                            <a:pt x="8" y="4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3" name="Rectangle 29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8" y="2339"/>
                      <a:ext cx="4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4" name="Freeform 2931"/>
                    <p:cNvSpPr>
                      <a:spLocks/>
                    </p:cNvSpPr>
                    <p:nvPr/>
                  </p:nvSpPr>
                  <p:spPr bwMode="auto">
                    <a:xfrm>
                      <a:off x="4880" y="23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5" name="Freeform 2932"/>
                    <p:cNvSpPr>
                      <a:spLocks/>
                    </p:cNvSpPr>
                    <p:nvPr/>
                  </p:nvSpPr>
                  <p:spPr bwMode="auto">
                    <a:xfrm>
                      <a:off x="3904" y="3041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2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6" name="Freeform 2933"/>
                    <p:cNvSpPr>
                      <a:spLocks/>
                    </p:cNvSpPr>
                    <p:nvPr/>
                  </p:nvSpPr>
                  <p:spPr bwMode="auto">
                    <a:xfrm>
                      <a:off x="3418" y="2285"/>
                      <a:ext cx="1464" cy="756"/>
                    </a:xfrm>
                    <a:custGeom>
                      <a:avLst/>
                      <a:gdLst/>
                      <a:ahLst/>
                      <a:cxnLst>
                        <a:cxn ang="0">
                          <a:pos x="1250" y="34"/>
                        </a:cxn>
                        <a:cxn ang="0">
                          <a:pos x="1218" y="0"/>
                        </a:cxn>
                        <a:cxn ang="0">
                          <a:pos x="968" y="98"/>
                        </a:cxn>
                        <a:cxn ang="0">
                          <a:pos x="906" y="108"/>
                        </a:cxn>
                        <a:cxn ang="0">
                          <a:pos x="906" y="108"/>
                        </a:cxn>
                        <a:cxn ang="0">
                          <a:pos x="900" y="112"/>
                        </a:cxn>
                        <a:cxn ang="0">
                          <a:pos x="902" y="108"/>
                        </a:cxn>
                        <a:cxn ang="0">
                          <a:pos x="554" y="166"/>
                        </a:cxn>
                        <a:cxn ang="0">
                          <a:pos x="348" y="186"/>
                        </a:cxn>
                        <a:cxn ang="0">
                          <a:pos x="378" y="92"/>
                        </a:cxn>
                        <a:cxn ang="0">
                          <a:pos x="374" y="92"/>
                        </a:cxn>
                        <a:cxn ang="0">
                          <a:pos x="270" y="410"/>
                        </a:cxn>
                        <a:cxn ang="0">
                          <a:pos x="280" y="450"/>
                        </a:cxn>
                        <a:cxn ang="0">
                          <a:pos x="0" y="470"/>
                        </a:cxn>
                        <a:cxn ang="0">
                          <a:pos x="0" y="474"/>
                        </a:cxn>
                        <a:cxn ang="0">
                          <a:pos x="280" y="454"/>
                        </a:cxn>
                        <a:cxn ang="0">
                          <a:pos x="310" y="544"/>
                        </a:cxn>
                        <a:cxn ang="0">
                          <a:pos x="276" y="694"/>
                        </a:cxn>
                        <a:cxn ang="0">
                          <a:pos x="448" y="684"/>
                        </a:cxn>
                        <a:cxn ang="0">
                          <a:pos x="486" y="756"/>
                        </a:cxn>
                        <a:cxn ang="0">
                          <a:pos x="490" y="756"/>
                        </a:cxn>
                        <a:cxn ang="0">
                          <a:pos x="452" y="678"/>
                        </a:cxn>
                        <a:cxn ang="0">
                          <a:pos x="280" y="692"/>
                        </a:cxn>
                        <a:cxn ang="0">
                          <a:pos x="312" y="542"/>
                        </a:cxn>
                        <a:cxn ang="0">
                          <a:pos x="274" y="410"/>
                        </a:cxn>
                        <a:cxn ang="0">
                          <a:pos x="348" y="192"/>
                        </a:cxn>
                        <a:cxn ang="0">
                          <a:pos x="552" y="170"/>
                        </a:cxn>
                        <a:cxn ang="0">
                          <a:pos x="780" y="134"/>
                        </a:cxn>
                        <a:cxn ang="0">
                          <a:pos x="780" y="132"/>
                        </a:cxn>
                        <a:cxn ang="0">
                          <a:pos x="786" y="130"/>
                        </a:cxn>
                        <a:cxn ang="0">
                          <a:pos x="786" y="132"/>
                        </a:cxn>
                        <a:cxn ang="0">
                          <a:pos x="968" y="102"/>
                        </a:cxn>
                        <a:cxn ang="0">
                          <a:pos x="1218" y="6"/>
                        </a:cxn>
                        <a:cxn ang="0">
                          <a:pos x="1248" y="38"/>
                        </a:cxn>
                        <a:cxn ang="0">
                          <a:pos x="1330" y="22"/>
                        </a:cxn>
                        <a:cxn ang="0">
                          <a:pos x="1462" y="110"/>
                        </a:cxn>
                        <a:cxn ang="0">
                          <a:pos x="1464" y="104"/>
                        </a:cxn>
                        <a:cxn ang="0">
                          <a:pos x="1330" y="16"/>
                        </a:cxn>
                        <a:cxn ang="0">
                          <a:pos x="1250" y="34"/>
                        </a:cxn>
                      </a:cxnLst>
                      <a:rect l="0" t="0" r="r" b="b"/>
                      <a:pathLst>
                        <a:path w="1464" h="756">
                          <a:moveTo>
                            <a:pt x="1250" y="34"/>
                          </a:moveTo>
                          <a:lnTo>
                            <a:pt x="1218" y="0"/>
                          </a:lnTo>
                          <a:lnTo>
                            <a:pt x="968" y="98"/>
                          </a:lnTo>
                          <a:lnTo>
                            <a:pt x="906" y="108"/>
                          </a:lnTo>
                          <a:lnTo>
                            <a:pt x="906" y="108"/>
                          </a:lnTo>
                          <a:lnTo>
                            <a:pt x="900" y="112"/>
                          </a:lnTo>
                          <a:lnTo>
                            <a:pt x="902" y="108"/>
                          </a:lnTo>
                          <a:lnTo>
                            <a:pt x="554" y="166"/>
                          </a:lnTo>
                          <a:lnTo>
                            <a:pt x="348" y="186"/>
                          </a:lnTo>
                          <a:lnTo>
                            <a:pt x="378" y="92"/>
                          </a:lnTo>
                          <a:lnTo>
                            <a:pt x="374" y="92"/>
                          </a:lnTo>
                          <a:lnTo>
                            <a:pt x="270" y="410"/>
                          </a:lnTo>
                          <a:lnTo>
                            <a:pt x="280" y="450"/>
                          </a:lnTo>
                          <a:lnTo>
                            <a:pt x="0" y="470"/>
                          </a:lnTo>
                          <a:lnTo>
                            <a:pt x="0" y="474"/>
                          </a:lnTo>
                          <a:lnTo>
                            <a:pt x="280" y="454"/>
                          </a:lnTo>
                          <a:lnTo>
                            <a:pt x="310" y="544"/>
                          </a:lnTo>
                          <a:lnTo>
                            <a:pt x="276" y="694"/>
                          </a:lnTo>
                          <a:lnTo>
                            <a:pt x="448" y="684"/>
                          </a:lnTo>
                          <a:lnTo>
                            <a:pt x="486" y="756"/>
                          </a:lnTo>
                          <a:lnTo>
                            <a:pt x="490" y="756"/>
                          </a:lnTo>
                          <a:lnTo>
                            <a:pt x="452" y="678"/>
                          </a:lnTo>
                          <a:lnTo>
                            <a:pt x="280" y="692"/>
                          </a:lnTo>
                          <a:lnTo>
                            <a:pt x="312" y="542"/>
                          </a:lnTo>
                          <a:lnTo>
                            <a:pt x="274" y="410"/>
                          </a:lnTo>
                          <a:lnTo>
                            <a:pt x="348" y="192"/>
                          </a:lnTo>
                          <a:lnTo>
                            <a:pt x="552" y="170"/>
                          </a:lnTo>
                          <a:lnTo>
                            <a:pt x="780" y="134"/>
                          </a:lnTo>
                          <a:lnTo>
                            <a:pt x="780" y="132"/>
                          </a:lnTo>
                          <a:lnTo>
                            <a:pt x="786" y="130"/>
                          </a:lnTo>
                          <a:lnTo>
                            <a:pt x="786" y="132"/>
                          </a:lnTo>
                          <a:lnTo>
                            <a:pt x="968" y="102"/>
                          </a:lnTo>
                          <a:lnTo>
                            <a:pt x="1218" y="6"/>
                          </a:lnTo>
                          <a:lnTo>
                            <a:pt x="1248" y="38"/>
                          </a:lnTo>
                          <a:lnTo>
                            <a:pt x="1330" y="22"/>
                          </a:lnTo>
                          <a:lnTo>
                            <a:pt x="1462" y="110"/>
                          </a:lnTo>
                          <a:lnTo>
                            <a:pt x="1464" y="104"/>
                          </a:lnTo>
                          <a:lnTo>
                            <a:pt x="1330" y="16"/>
                          </a:lnTo>
                          <a:lnTo>
                            <a:pt x="1250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7" name="Rectangle 29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0" y="275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8" name="Freeform 2935"/>
                    <p:cNvSpPr>
                      <a:spLocks/>
                    </p:cNvSpPr>
                    <p:nvPr/>
                  </p:nvSpPr>
                  <p:spPr bwMode="auto">
                    <a:xfrm>
                      <a:off x="4318" y="239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0"/>
                        </a:cxn>
                        <a:cxn ang="0">
                          <a:pos x="6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9" name="Freeform 2936"/>
                    <p:cNvSpPr>
                      <a:spLocks/>
                    </p:cNvSpPr>
                    <p:nvPr/>
                  </p:nvSpPr>
                  <p:spPr bwMode="auto">
                    <a:xfrm>
                      <a:off x="3410" y="2755"/>
                      <a:ext cx="8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0" y="4"/>
                        </a:cxn>
                        <a:cxn ang="0">
                          <a:pos x="8" y="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8" h="4">
                          <a:moveTo>
                            <a:pt x="0" y="4"/>
                          </a:moveTo>
                          <a:lnTo>
                            <a:pt x="0" y="4"/>
                          </a:lnTo>
                          <a:lnTo>
                            <a:pt x="8" y="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0" name="Rectangle 29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375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1" name="Freeform 2938"/>
                    <p:cNvSpPr>
                      <a:spLocks/>
                    </p:cNvSpPr>
                    <p:nvPr/>
                  </p:nvSpPr>
                  <p:spPr bwMode="auto">
                    <a:xfrm>
                      <a:off x="4106" y="2997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4"/>
                        </a:cxn>
                        <a:cxn ang="0">
                          <a:pos x="4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4"/>
                          </a:lnTo>
                          <a:lnTo>
                            <a:pt x="4" y="0"/>
                          </a:lnTo>
                          <a:lnTo>
                            <a:pt x="0" y="2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2" name="Freeform 2939"/>
                    <p:cNvSpPr>
                      <a:spLocks/>
                    </p:cNvSpPr>
                    <p:nvPr/>
                  </p:nvSpPr>
                  <p:spPr bwMode="auto">
                    <a:xfrm>
                      <a:off x="4062" y="2417"/>
                      <a:ext cx="668" cy="582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74"/>
                        </a:cxn>
                        <a:cxn ang="0">
                          <a:pos x="280" y="486"/>
                        </a:cxn>
                        <a:cxn ang="0">
                          <a:pos x="302" y="516"/>
                        </a:cxn>
                        <a:cxn ang="0">
                          <a:pos x="562" y="474"/>
                        </a:cxn>
                        <a:cxn ang="0">
                          <a:pos x="604" y="488"/>
                        </a:cxn>
                        <a:cxn ang="0">
                          <a:pos x="604" y="438"/>
                        </a:cxn>
                        <a:cxn ang="0">
                          <a:pos x="668" y="438"/>
                        </a:cxn>
                        <a:cxn ang="0">
                          <a:pos x="668" y="430"/>
                        </a:cxn>
                        <a:cxn ang="0">
                          <a:pos x="598" y="432"/>
                        </a:cxn>
                        <a:cxn ang="0">
                          <a:pos x="598" y="480"/>
                        </a:cxn>
                        <a:cxn ang="0">
                          <a:pos x="564" y="468"/>
                        </a:cxn>
                        <a:cxn ang="0">
                          <a:pos x="302" y="510"/>
                        </a:cxn>
                        <a:cxn ang="0">
                          <a:pos x="284" y="486"/>
                        </a:cxn>
                        <a:cxn ang="0">
                          <a:pos x="262" y="330"/>
                        </a:cxn>
                        <a:cxn ang="0">
                          <a:pos x="142" y="0"/>
                        </a:cxn>
                        <a:cxn ang="0">
                          <a:pos x="136" y="2"/>
                        </a:cxn>
                        <a:cxn ang="0">
                          <a:pos x="260" y="332"/>
                        </a:cxn>
                        <a:cxn ang="0">
                          <a:pos x="278" y="468"/>
                        </a:cxn>
                        <a:cxn ang="0">
                          <a:pos x="0" y="492"/>
                        </a:cxn>
                        <a:cxn ang="0">
                          <a:pos x="44" y="582"/>
                        </a:cxn>
                        <a:cxn ang="0">
                          <a:pos x="48" y="580"/>
                        </a:cxn>
                        <a:cxn ang="0">
                          <a:pos x="4" y="494"/>
                        </a:cxn>
                        <a:cxn ang="0">
                          <a:pos x="278" y="474"/>
                        </a:cxn>
                      </a:cxnLst>
                      <a:rect l="0" t="0" r="r" b="b"/>
                      <a:pathLst>
                        <a:path w="668" h="582">
                          <a:moveTo>
                            <a:pt x="278" y="474"/>
                          </a:moveTo>
                          <a:lnTo>
                            <a:pt x="280" y="486"/>
                          </a:lnTo>
                          <a:lnTo>
                            <a:pt x="302" y="516"/>
                          </a:lnTo>
                          <a:lnTo>
                            <a:pt x="562" y="474"/>
                          </a:lnTo>
                          <a:lnTo>
                            <a:pt x="604" y="488"/>
                          </a:lnTo>
                          <a:lnTo>
                            <a:pt x="604" y="438"/>
                          </a:lnTo>
                          <a:lnTo>
                            <a:pt x="668" y="438"/>
                          </a:lnTo>
                          <a:lnTo>
                            <a:pt x="668" y="430"/>
                          </a:lnTo>
                          <a:lnTo>
                            <a:pt x="598" y="432"/>
                          </a:lnTo>
                          <a:lnTo>
                            <a:pt x="598" y="480"/>
                          </a:lnTo>
                          <a:lnTo>
                            <a:pt x="564" y="468"/>
                          </a:lnTo>
                          <a:lnTo>
                            <a:pt x="302" y="510"/>
                          </a:lnTo>
                          <a:lnTo>
                            <a:pt x="284" y="486"/>
                          </a:lnTo>
                          <a:lnTo>
                            <a:pt x="262" y="330"/>
                          </a:lnTo>
                          <a:lnTo>
                            <a:pt x="142" y="0"/>
                          </a:lnTo>
                          <a:lnTo>
                            <a:pt x="136" y="2"/>
                          </a:lnTo>
                          <a:lnTo>
                            <a:pt x="260" y="332"/>
                          </a:lnTo>
                          <a:lnTo>
                            <a:pt x="278" y="468"/>
                          </a:lnTo>
                          <a:lnTo>
                            <a:pt x="0" y="492"/>
                          </a:lnTo>
                          <a:lnTo>
                            <a:pt x="44" y="582"/>
                          </a:lnTo>
                          <a:lnTo>
                            <a:pt x="48" y="580"/>
                          </a:lnTo>
                          <a:lnTo>
                            <a:pt x="4" y="494"/>
                          </a:lnTo>
                          <a:lnTo>
                            <a:pt x="278" y="47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3" name="Freeform 2940"/>
                    <p:cNvSpPr>
                      <a:spLocks/>
                    </p:cNvSpPr>
                    <p:nvPr/>
                  </p:nvSpPr>
                  <p:spPr bwMode="auto">
                    <a:xfrm>
                      <a:off x="4198" y="2415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0" y="2"/>
                          </a:lnTo>
                          <a:lnTo>
                            <a:pt x="0" y="4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4" name="Freeform 2941"/>
                    <p:cNvSpPr>
                      <a:spLocks/>
                    </p:cNvSpPr>
                    <p:nvPr/>
                  </p:nvSpPr>
                  <p:spPr bwMode="auto">
                    <a:xfrm>
                      <a:off x="4750" y="266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5" name="Freeform 2942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316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50"/>
                        </a:cxn>
                        <a:cxn ang="0">
                          <a:pos x="6" y="54"/>
                        </a:cxn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52" y="54"/>
                        </a:cxn>
                        <a:cxn ang="0">
                          <a:pos x="52" y="88"/>
                        </a:cxn>
                        <a:cxn ang="0">
                          <a:pos x="314" y="312"/>
                        </a:cxn>
                        <a:cxn ang="0">
                          <a:pos x="316" y="310"/>
                        </a:cxn>
                        <a:cxn ang="0">
                          <a:pos x="54" y="86"/>
                        </a:cxn>
                        <a:cxn ang="0">
                          <a:pos x="54" y="50"/>
                        </a:cxn>
                      </a:cxnLst>
                      <a:rect l="0" t="0" r="r" b="b"/>
                      <a:pathLst>
                        <a:path w="316" h="312">
                          <a:moveTo>
                            <a:pt x="54" y="50"/>
                          </a:moveTo>
                          <a:lnTo>
                            <a:pt x="6" y="54"/>
                          </a:lnTo>
                          <a:lnTo>
                            <a:pt x="28" y="0"/>
                          </a:ln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52" y="54"/>
                          </a:lnTo>
                          <a:lnTo>
                            <a:pt x="52" y="88"/>
                          </a:lnTo>
                          <a:lnTo>
                            <a:pt x="314" y="312"/>
                          </a:lnTo>
                          <a:lnTo>
                            <a:pt x="316" y="310"/>
                          </a:lnTo>
                          <a:lnTo>
                            <a:pt x="54" y="86"/>
                          </a:lnTo>
                          <a:lnTo>
                            <a:pt x="54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6" name="Freeform 2943"/>
                    <p:cNvSpPr>
                      <a:spLocks/>
                    </p:cNvSpPr>
                    <p:nvPr/>
                  </p:nvSpPr>
                  <p:spPr bwMode="auto">
                    <a:xfrm>
                      <a:off x="4258" y="1551"/>
                      <a:ext cx="1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2"/>
                        </a:cxn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6" y="4"/>
                        </a:cxn>
                        <a:cxn ang="0">
                          <a:pos x="12" y="2"/>
                        </a:cxn>
                      </a:cxnLst>
                      <a:rect l="0" t="0" r="r" b="b"/>
                      <a:pathLst>
                        <a:path w="12" h="4">
                          <a:moveTo>
                            <a:pt x="12" y="2"/>
                          </a:moveTo>
                          <a:lnTo>
                            <a:pt x="6" y="0"/>
                          </a:lnTo>
                          <a:lnTo>
                            <a:pt x="0" y="2"/>
                          </a:lnTo>
                          <a:lnTo>
                            <a:pt x="6" y="4"/>
                          </a:lnTo>
                          <a:lnTo>
                            <a:pt x="1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7" name="Freeform 2944"/>
                    <p:cNvSpPr>
                      <a:spLocks/>
                    </p:cNvSpPr>
                    <p:nvPr/>
                  </p:nvSpPr>
                  <p:spPr bwMode="auto">
                    <a:xfrm>
                      <a:off x="3924" y="159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8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6" y="0"/>
                          </a:moveTo>
                          <a:lnTo>
                            <a:pt x="0" y="6"/>
                          </a:lnTo>
                          <a:lnTo>
                            <a:pt x="2" y="6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8" name="Freeform 2945"/>
                    <p:cNvSpPr>
                      <a:spLocks/>
                    </p:cNvSpPr>
                    <p:nvPr/>
                  </p:nvSpPr>
                  <p:spPr bwMode="auto">
                    <a:xfrm>
                      <a:off x="3926" y="1553"/>
                      <a:ext cx="338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258" y="342"/>
                        </a:cxn>
                        <a:cxn ang="0">
                          <a:pos x="258" y="340"/>
                        </a:cxn>
                        <a:cxn ang="0">
                          <a:pos x="262" y="340"/>
                        </a:cxn>
                        <a:cxn ang="0">
                          <a:pos x="196" y="46"/>
                        </a:cxn>
                        <a:cxn ang="0">
                          <a:pos x="338" y="2"/>
                        </a:cxn>
                        <a:cxn ang="0">
                          <a:pos x="332" y="0"/>
                        </a:cxn>
                        <a:cxn ang="0">
                          <a:pos x="194" y="42"/>
                        </a:cxn>
                        <a:cxn ang="0">
                          <a:pos x="6" y="46"/>
                        </a:cxn>
                        <a:cxn ang="0">
                          <a:pos x="0" y="52"/>
                        </a:cxn>
                        <a:cxn ang="0">
                          <a:pos x="190" y="46"/>
                        </a:cxn>
                        <a:cxn ang="0">
                          <a:pos x="258" y="342"/>
                        </a:cxn>
                      </a:cxnLst>
                      <a:rect l="0" t="0" r="r" b="b"/>
                      <a:pathLst>
                        <a:path w="338" h="342">
                          <a:moveTo>
                            <a:pt x="258" y="342"/>
                          </a:moveTo>
                          <a:lnTo>
                            <a:pt x="258" y="340"/>
                          </a:lnTo>
                          <a:lnTo>
                            <a:pt x="262" y="340"/>
                          </a:lnTo>
                          <a:lnTo>
                            <a:pt x="196" y="46"/>
                          </a:lnTo>
                          <a:lnTo>
                            <a:pt x="338" y="2"/>
                          </a:lnTo>
                          <a:lnTo>
                            <a:pt x="332" y="0"/>
                          </a:lnTo>
                          <a:lnTo>
                            <a:pt x="194" y="42"/>
                          </a:lnTo>
                          <a:lnTo>
                            <a:pt x="6" y="46"/>
                          </a:lnTo>
                          <a:lnTo>
                            <a:pt x="0" y="52"/>
                          </a:lnTo>
                          <a:lnTo>
                            <a:pt x="190" y="46"/>
                          </a:lnTo>
                          <a:lnTo>
                            <a:pt x="258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9" name="Freeform 2946"/>
                    <p:cNvSpPr>
                      <a:spLocks/>
                    </p:cNvSpPr>
                    <p:nvPr/>
                  </p:nvSpPr>
                  <p:spPr bwMode="auto">
                    <a:xfrm>
                      <a:off x="3914" y="1897"/>
                      <a:ext cx="278" cy="234"/>
                    </a:xfrm>
                    <a:custGeom>
                      <a:avLst/>
                      <a:gdLst/>
                      <a:ahLst/>
                      <a:cxnLst>
                        <a:cxn ang="0">
                          <a:pos x="274" y="12"/>
                        </a:cxn>
                        <a:cxn ang="0">
                          <a:pos x="236" y="52"/>
                        </a:cxn>
                        <a:cxn ang="0">
                          <a:pos x="186" y="160"/>
                        </a:cxn>
                        <a:cxn ang="0">
                          <a:pos x="158" y="146"/>
                        </a:cxn>
                        <a:cxn ang="0">
                          <a:pos x="78" y="200"/>
                        </a:cxn>
                        <a:cxn ang="0">
                          <a:pos x="54" y="186"/>
                        </a:cxn>
                        <a:cxn ang="0">
                          <a:pos x="0" y="230"/>
                        </a:cxn>
                        <a:cxn ang="0">
                          <a:pos x="0" y="234"/>
                        </a:cxn>
                        <a:cxn ang="0">
                          <a:pos x="54" y="190"/>
                        </a:cxn>
                        <a:cxn ang="0">
                          <a:pos x="78" y="206"/>
                        </a:cxn>
                        <a:cxn ang="0">
                          <a:pos x="158" y="150"/>
                        </a:cxn>
                        <a:cxn ang="0">
                          <a:pos x="188" y="164"/>
                        </a:cxn>
                        <a:cxn ang="0">
                          <a:pos x="238" y="54"/>
                        </a:cxn>
                        <a:cxn ang="0">
                          <a:pos x="278" y="14"/>
                        </a:cxn>
                        <a:cxn ang="0">
                          <a:pos x="274" y="2"/>
                        </a:cxn>
                        <a:cxn ang="0">
                          <a:pos x="270" y="0"/>
                        </a:cxn>
                        <a:cxn ang="0">
                          <a:pos x="274" y="12"/>
                        </a:cxn>
                      </a:cxnLst>
                      <a:rect l="0" t="0" r="r" b="b"/>
                      <a:pathLst>
                        <a:path w="278" h="234">
                          <a:moveTo>
                            <a:pt x="274" y="12"/>
                          </a:moveTo>
                          <a:lnTo>
                            <a:pt x="236" y="52"/>
                          </a:lnTo>
                          <a:lnTo>
                            <a:pt x="186" y="160"/>
                          </a:lnTo>
                          <a:lnTo>
                            <a:pt x="158" y="146"/>
                          </a:lnTo>
                          <a:lnTo>
                            <a:pt x="78" y="200"/>
                          </a:lnTo>
                          <a:lnTo>
                            <a:pt x="54" y="186"/>
                          </a:lnTo>
                          <a:lnTo>
                            <a:pt x="0" y="230"/>
                          </a:lnTo>
                          <a:lnTo>
                            <a:pt x="0" y="234"/>
                          </a:lnTo>
                          <a:lnTo>
                            <a:pt x="54" y="190"/>
                          </a:lnTo>
                          <a:lnTo>
                            <a:pt x="78" y="206"/>
                          </a:lnTo>
                          <a:lnTo>
                            <a:pt x="158" y="150"/>
                          </a:lnTo>
                          <a:lnTo>
                            <a:pt x="188" y="164"/>
                          </a:lnTo>
                          <a:lnTo>
                            <a:pt x="238" y="54"/>
                          </a:lnTo>
                          <a:lnTo>
                            <a:pt x="278" y="14"/>
                          </a:lnTo>
                          <a:lnTo>
                            <a:pt x="274" y="2"/>
                          </a:lnTo>
                          <a:lnTo>
                            <a:pt x="270" y="0"/>
                          </a:lnTo>
                          <a:lnTo>
                            <a:pt x="274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0" name="Freeform 2947"/>
                    <p:cNvSpPr>
                      <a:spLocks/>
                    </p:cNvSpPr>
                    <p:nvPr/>
                  </p:nvSpPr>
                  <p:spPr bwMode="auto">
                    <a:xfrm>
                      <a:off x="4808" y="169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1" name="Freeform 294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2" name="Freeform 2949"/>
                    <p:cNvSpPr>
                      <a:spLocks/>
                    </p:cNvSpPr>
                    <p:nvPr/>
                  </p:nvSpPr>
                  <p:spPr bwMode="auto">
                    <a:xfrm>
                      <a:off x="4188" y="1469"/>
                      <a:ext cx="336" cy="534"/>
                    </a:xfrm>
                    <a:custGeom>
                      <a:avLst/>
                      <a:gdLst/>
                      <a:ahLst/>
                      <a:cxnLst>
                        <a:cxn ang="0">
                          <a:pos x="106" y="466"/>
                        </a:cxn>
                        <a:cxn ang="0">
                          <a:pos x="196" y="454"/>
                        </a:cxn>
                        <a:cxn ang="0">
                          <a:pos x="220" y="470"/>
                        </a:cxn>
                        <a:cxn ang="0">
                          <a:pos x="234" y="512"/>
                        </a:cxn>
                        <a:cxn ang="0">
                          <a:pos x="286" y="534"/>
                        </a:cxn>
                        <a:cxn ang="0">
                          <a:pos x="288" y="532"/>
                        </a:cxn>
                        <a:cxn ang="0">
                          <a:pos x="236" y="510"/>
                        </a:cxn>
                        <a:cxn ang="0">
                          <a:pos x="226" y="474"/>
                        </a:cxn>
                        <a:cxn ang="0">
                          <a:pos x="232" y="480"/>
                        </a:cxn>
                        <a:cxn ang="0">
                          <a:pos x="290" y="348"/>
                        </a:cxn>
                        <a:cxn ang="0">
                          <a:pos x="324" y="288"/>
                        </a:cxn>
                        <a:cxn ang="0">
                          <a:pos x="334" y="210"/>
                        </a:cxn>
                        <a:cxn ang="0">
                          <a:pos x="334" y="208"/>
                        </a:cxn>
                        <a:cxn ang="0">
                          <a:pos x="334" y="208"/>
                        </a:cxn>
                        <a:cxn ang="0">
                          <a:pos x="336" y="200"/>
                        </a:cxn>
                        <a:cxn ang="0">
                          <a:pos x="262" y="0"/>
                        </a:cxn>
                        <a:cxn ang="0">
                          <a:pos x="260" y="6"/>
                        </a:cxn>
                        <a:cxn ang="0">
                          <a:pos x="330" y="202"/>
                        </a:cxn>
                        <a:cxn ang="0">
                          <a:pos x="320" y="286"/>
                        </a:cxn>
                        <a:cxn ang="0">
                          <a:pos x="288" y="346"/>
                        </a:cxn>
                        <a:cxn ang="0">
                          <a:pos x="232" y="470"/>
                        </a:cxn>
                        <a:cxn ang="0">
                          <a:pos x="198" y="450"/>
                        </a:cxn>
                        <a:cxn ang="0">
                          <a:pos x="106" y="462"/>
                        </a:cxn>
                        <a:cxn ang="0">
                          <a:pos x="0" y="424"/>
                        </a:cxn>
                        <a:cxn ang="0">
                          <a:pos x="0" y="430"/>
                        </a:cxn>
                        <a:cxn ang="0">
                          <a:pos x="106" y="466"/>
                        </a:cxn>
                      </a:cxnLst>
                      <a:rect l="0" t="0" r="r" b="b"/>
                      <a:pathLst>
                        <a:path w="336" h="534">
                          <a:moveTo>
                            <a:pt x="106" y="466"/>
                          </a:moveTo>
                          <a:lnTo>
                            <a:pt x="196" y="454"/>
                          </a:lnTo>
                          <a:lnTo>
                            <a:pt x="220" y="470"/>
                          </a:lnTo>
                          <a:lnTo>
                            <a:pt x="234" y="512"/>
                          </a:lnTo>
                          <a:lnTo>
                            <a:pt x="286" y="534"/>
                          </a:lnTo>
                          <a:lnTo>
                            <a:pt x="288" y="532"/>
                          </a:lnTo>
                          <a:lnTo>
                            <a:pt x="236" y="510"/>
                          </a:lnTo>
                          <a:lnTo>
                            <a:pt x="226" y="474"/>
                          </a:lnTo>
                          <a:lnTo>
                            <a:pt x="232" y="480"/>
                          </a:lnTo>
                          <a:lnTo>
                            <a:pt x="290" y="348"/>
                          </a:lnTo>
                          <a:lnTo>
                            <a:pt x="324" y="288"/>
                          </a:lnTo>
                          <a:lnTo>
                            <a:pt x="334" y="210"/>
                          </a:lnTo>
                          <a:lnTo>
                            <a:pt x="334" y="208"/>
                          </a:lnTo>
                          <a:lnTo>
                            <a:pt x="334" y="208"/>
                          </a:lnTo>
                          <a:lnTo>
                            <a:pt x="336" y="200"/>
                          </a:lnTo>
                          <a:lnTo>
                            <a:pt x="262" y="0"/>
                          </a:lnTo>
                          <a:lnTo>
                            <a:pt x="260" y="6"/>
                          </a:lnTo>
                          <a:lnTo>
                            <a:pt x="330" y="202"/>
                          </a:lnTo>
                          <a:lnTo>
                            <a:pt x="320" y="286"/>
                          </a:lnTo>
                          <a:lnTo>
                            <a:pt x="288" y="346"/>
                          </a:lnTo>
                          <a:lnTo>
                            <a:pt x="232" y="470"/>
                          </a:lnTo>
                          <a:lnTo>
                            <a:pt x="198" y="450"/>
                          </a:lnTo>
                          <a:lnTo>
                            <a:pt x="106" y="462"/>
                          </a:lnTo>
                          <a:lnTo>
                            <a:pt x="0" y="424"/>
                          </a:lnTo>
                          <a:lnTo>
                            <a:pt x="0" y="430"/>
                          </a:lnTo>
                          <a:lnTo>
                            <a:pt x="106" y="4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3" name="Freeform 2950"/>
                    <p:cNvSpPr>
                      <a:spLocks/>
                    </p:cNvSpPr>
                    <p:nvPr/>
                  </p:nvSpPr>
                  <p:spPr bwMode="auto">
                    <a:xfrm>
                      <a:off x="4478" y="1699"/>
                      <a:ext cx="330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328" y="0"/>
                        </a:cxn>
                        <a:cxn ang="0">
                          <a:pos x="312" y="22"/>
                        </a:cxn>
                        <a:cxn ang="0">
                          <a:pos x="272" y="22"/>
                        </a:cxn>
                        <a:cxn ang="0">
                          <a:pos x="230" y="84"/>
                        </a:cxn>
                        <a:cxn ang="0">
                          <a:pos x="202" y="154"/>
                        </a:cxn>
                        <a:cxn ang="0">
                          <a:pos x="172" y="130"/>
                        </a:cxn>
                        <a:cxn ang="0">
                          <a:pos x="142" y="294"/>
                        </a:cxn>
                        <a:cxn ang="0">
                          <a:pos x="72" y="336"/>
                        </a:cxn>
                        <a:cxn ang="0">
                          <a:pos x="0" y="304"/>
                        </a:cxn>
                        <a:cxn ang="0">
                          <a:pos x="0" y="304"/>
                        </a:cxn>
                        <a:cxn ang="0">
                          <a:pos x="0" y="306"/>
                        </a:cxn>
                        <a:cxn ang="0">
                          <a:pos x="72" y="340"/>
                        </a:cxn>
                        <a:cxn ang="0">
                          <a:pos x="144" y="296"/>
                        </a:cxn>
                        <a:cxn ang="0">
                          <a:pos x="174" y="132"/>
                        </a:cxn>
                        <a:cxn ang="0">
                          <a:pos x="202" y="158"/>
                        </a:cxn>
                        <a:cxn ang="0">
                          <a:pos x="232" y="84"/>
                        </a:cxn>
                        <a:cxn ang="0">
                          <a:pos x="274" y="26"/>
                        </a:cxn>
                        <a:cxn ang="0">
                          <a:pos x="312" y="26"/>
                        </a:cxn>
                        <a:cxn ang="0">
                          <a:pos x="330" y="0"/>
                        </a:cxn>
                        <a:cxn ang="0">
                          <a:pos x="330" y="0"/>
                        </a:cxn>
                        <a:cxn ang="0">
                          <a:pos x="328" y="0"/>
                        </a:cxn>
                      </a:cxnLst>
                      <a:rect l="0" t="0" r="r" b="b"/>
                      <a:pathLst>
                        <a:path w="330" h="340">
                          <a:moveTo>
                            <a:pt x="328" y="0"/>
                          </a:moveTo>
                          <a:lnTo>
                            <a:pt x="312" y="22"/>
                          </a:lnTo>
                          <a:lnTo>
                            <a:pt x="272" y="22"/>
                          </a:lnTo>
                          <a:lnTo>
                            <a:pt x="230" y="84"/>
                          </a:lnTo>
                          <a:lnTo>
                            <a:pt x="202" y="154"/>
                          </a:lnTo>
                          <a:lnTo>
                            <a:pt x="172" y="130"/>
                          </a:lnTo>
                          <a:lnTo>
                            <a:pt x="142" y="294"/>
                          </a:lnTo>
                          <a:lnTo>
                            <a:pt x="72" y="336"/>
                          </a:lnTo>
                          <a:lnTo>
                            <a:pt x="0" y="304"/>
                          </a:lnTo>
                          <a:lnTo>
                            <a:pt x="0" y="304"/>
                          </a:lnTo>
                          <a:lnTo>
                            <a:pt x="0" y="306"/>
                          </a:lnTo>
                          <a:lnTo>
                            <a:pt x="72" y="340"/>
                          </a:lnTo>
                          <a:lnTo>
                            <a:pt x="144" y="296"/>
                          </a:lnTo>
                          <a:lnTo>
                            <a:pt x="174" y="132"/>
                          </a:lnTo>
                          <a:lnTo>
                            <a:pt x="202" y="158"/>
                          </a:lnTo>
                          <a:lnTo>
                            <a:pt x="232" y="84"/>
                          </a:lnTo>
                          <a:lnTo>
                            <a:pt x="274" y="26"/>
                          </a:lnTo>
                          <a:lnTo>
                            <a:pt x="312" y="26"/>
                          </a:lnTo>
                          <a:lnTo>
                            <a:pt x="330" y="0"/>
                          </a:lnTo>
                          <a:lnTo>
                            <a:pt x="330" y="0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4" name="Freeform 2951"/>
                    <p:cNvSpPr>
                      <a:spLocks/>
                    </p:cNvSpPr>
                    <p:nvPr/>
                  </p:nvSpPr>
                  <p:spPr bwMode="auto">
                    <a:xfrm>
                      <a:off x="4474" y="200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2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2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2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5" name="Freeform 2952"/>
                    <p:cNvSpPr>
                      <a:spLocks/>
                    </p:cNvSpPr>
                    <p:nvPr/>
                  </p:nvSpPr>
                  <p:spPr bwMode="auto">
                    <a:xfrm>
                      <a:off x="4184" y="189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0" y="2"/>
                          </a:moveTo>
                          <a:lnTo>
                            <a:pt x="0" y="4"/>
                          </a:lnTo>
                          <a:lnTo>
                            <a:pt x="4" y="6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6" name="Freeform 2953"/>
                    <p:cNvSpPr>
                      <a:spLocks/>
                    </p:cNvSpPr>
                    <p:nvPr/>
                  </p:nvSpPr>
                  <p:spPr bwMode="auto">
                    <a:xfrm>
                      <a:off x="5064" y="17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6"/>
                          </a:moveTo>
                          <a:lnTo>
                            <a:pt x="4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7" name="Freeform 2954"/>
                    <p:cNvSpPr>
                      <a:spLocks/>
                    </p:cNvSpPr>
                    <p:nvPr/>
                  </p:nvSpPr>
                  <p:spPr bwMode="auto">
                    <a:xfrm>
                      <a:off x="4808" y="1697"/>
                      <a:ext cx="258" cy="118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106"/>
                        </a:cxn>
                        <a:cxn ang="0">
                          <a:pos x="64" y="26"/>
                        </a:cxn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2" y="2"/>
                        </a:cxn>
                        <a:cxn ang="0">
                          <a:pos x="0" y="2"/>
                        </a:cxn>
                        <a:cxn ang="0">
                          <a:pos x="60" y="28"/>
                        </a:cxn>
                        <a:cxn ang="0">
                          <a:pos x="50" y="108"/>
                        </a:cxn>
                        <a:cxn ang="0">
                          <a:pos x="172" y="118"/>
                        </a:cxn>
                        <a:cxn ang="0">
                          <a:pos x="256" y="98"/>
                        </a:cxn>
                        <a:cxn ang="0">
                          <a:pos x="258" y="94"/>
                        </a:cxn>
                        <a:cxn ang="0">
                          <a:pos x="176" y="116"/>
                        </a:cxn>
                        <a:cxn ang="0">
                          <a:pos x="54" y="106"/>
                        </a:cxn>
                      </a:cxnLst>
                      <a:rect l="0" t="0" r="r" b="b"/>
                      <a:pathLst>
                        <a:path w="258" h="118">
                          <a:moveTo>
                            <a:pt x="54" y="106"/>
                          </a:moveTo>
                          <a:lnTo>
                            <a:pt x="64" y="26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2" y="2"/>
                          </a:lnTo>
                          <a:lnTo>
                            <a:pt x="0" y="2"/>
                          </a:lnTo>
                          <a:lnTo>
                            <a:pt x="60" y="28"/>
                          </a:lnTo>
                          <a:lnTo>
                            <a:pt x="50" y="108"/>
                          </a:lnTo>
                          <a:lnTo>
                            <a:pt x="172" y="118"/>
                          </a:lnTo>
                          <a:lnTo>
                            <a:pt x="256" y="98"/>
                          </a:lnTo>
                          <a:lnTo>
                            <a:pt x="258" y="94"/>
                          </a:lnTo>
                          <a:lnTo>
                            <a:pt x="176" y="116"/>
                          </a:lnTo>
                          <a:lnTo>
                            <a:pt x="54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8" name="Freeform 2955"/>
                    <p:cNvSpPr>
                      <a:spLocks/>
                    </p:cNvSpPr>
                    <p:nvPr/>
                  </p:nvSpPr>
                  <p:spPr bwMode="auto">
                    <a:xfrm>
                      <a:off x="4522" y="1673"/>
                      <a:ext cx="286" cy="72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56"/>
                        </a:cxn>
                        <a:cxn ang="0">
                          <a:pos x="106" y="26"/>
                        </a:cxn>
                        <a:cxn ang="0">
                          <a:pos x="132" y="72"/>
                        </a:cxn>
                        <a:cxn ang="0">
                          <a:pos x="238" y="16"/>
                        </a:cxn>
                        <a:cxn ang="0">
                          <a:pos x="284" y="26"/>
                        </a:cxn>
                        <a:cxn ang="0">
                          <a:pos x="286" y="24"/>
                        </a:cxn>
                        <a:cxn ang="0">
                          <a:pos x="234" y="12"/>
                        </a:cxn>
                        <a:cxn ang="0">
                          <a:pos x="132" y="68"/>
                        </a:cxn>
                        <a:cxn ang="0">
                          <a:pos x="108" y="26"/>
                        </a:cxn>
                        <a:cxn ang="0">
                          <a:pos x="108" y="26"/>
                        </a:cxn>
                        <a:cxn ang="0">
                          <a:pos x="106" y="24"/>
                        </a:cxn>
                        <a:cxn ang="0">
                          <a:pos x="20" y="5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18" y="56"/>
                        </a:cxn>
                      </a:cxnLst>
                      <a:rect l="0" t="0" r="r" b="b"/>
                      <a:pathLst>
                        <a:path w="286" h="72">
                          <a:moveTo>
                            <a:pt x="18" y="56"/>
                          </a:moveTo>
                          <a:lnTo>
                            <a:pt x="106" y="26"/>
                          </a:lnTo>
                          <a:lnTo>
                            <a:pt x="132" y="72"/>
                          </a:lnTo>
                          <a:lnTo>
                            <a:pt x="238" y="16"/>
                          </a:lnTo>
                          <a:lnTo>
                            <a:pt x="284" y="26"/>
                          </a:lnTo>
                          <a:lnTo>
                            <a:pt x="286" y="24"/>
                          </a:lnTo>
                          <a:lnTo>
                            <a:pt x="234" y="12"/>
                          </a:lnTo>
                          <a:lnTo>
                            <a:pt x="132" y="68"/>
                          </a:lnTo>
                          <a:lnTo>
                            <a:pt x="108" y="26"/>
                          </a:lnTo>
                          <a:lnTo>
                            <a:pt x="108" y="26"/>
                          </a:lnTo>
                          <a:lnTo>
                            <a:pt x="106" y="24"/>
                          </a:lnTo>
                          <a:lnTo>
                            <a:pt x="20" y="5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18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9" name="Freeform 2956"/>
                    <p:cNvSpPr>
                      <a:spLocks/>
                    </p:cNvSpPr>
                    <p:nvPr/>
                  </p:nvSpPr>
                  <p:spPr bwMode="auto">
                    <a:xfrm>
                      <a:off x="4806" y="1697"/>
                      <a:ext cx="4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4" y="2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4" h="2">
                          <a:moveTo>
                            <a:pt x="2" y="2"/>
                          </a:moveTo>
                          <a:lnTo>
                            <a:pt x="2" y="2"/>
                          </a:lnTo>
                          <a:lnTo>
                            <a:pt x="4" y="2"/>
                          </a:ln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0" name="Rectangle 29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2" y="1677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1" name="Freeform 2958"/>
                    <p:cNvSpPr>
                      <a:spLocks/>
                    </p:cNvSpPr>
                    <p:nvPr/>
                  </p:nvSpPr>
                  <p:spPr bwMode="auto">
                    <a:xfrm>
                      <a:off x="4516" y="1321"/>
                      <a:ext cx="490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462" y="258"/>
                        </a:cxn>
                        <a:cxn ang="0">
                          <a:pos x="490" y="190"/>
                        </a:cxn>
                        <a:cxn ang="0">
                          <a:pos x="452" y="138"/>
                        </a:cxn>
                        <a:cxn ang="0">
                          <a:pos x="462" y="68"/>
                        </a:cxn>
                        <a:cxn ang="0">
                          <a:pos x="382" y="0"/>
                        </a:cxn>
                        <a:cxn ang="0">
                          <a:pos x="18" y="120"/>
                        </a:cxn>
                        <a:cxn ang="0">
                          <a:pos x="2" y="74"/>
                        </a:cxn>
                        <a:cxn ang="0">
                          <a:pos x="0" y="76"/>
                        </a:cxn>
                        <a:cxn ang="0">
                          <a:pos x="16" y="124"/>
                        </a:cxn>
                        <a:cxn ang="0">
                          <a:pos x="382" y="4"/>
                        </a:cxn>
                        <a:cxn ang="0">
                          <a:pos x="458" y="70"/>
                        </a:cxn>
                        <a:cxn ang="0">
                          <a:pos x="448" y="138"/>
                        </a:cxn>
                        <a:cxn ang="0">
                          <a:pos x="488" y="190"/>
                        </a:cxn>
                        <a:cxn ang="0">
                          <a:pos x="458" y="256"/>
                        </a:cxn>
                        <a:cxn ang="0">
                          <a:pos x="428" y="266"/>
                        </a:cxn>
                        <a:cxn ang="0">
                          <a:pos x="430" y="270"/>
                        </a:cxn>
                        <a:cxn ang="0">
                          <a:pos x="462" y="258"/>
                        </a:cxn>
                      </a:cxnLst>
                      <a:rect l="0" t="0" r="r" b="b"/>
                      <a:pathLst>
                        <a:path w="490" h="270">
                          <a:moveTo>
                            <a:pt x="462" y="258"/>
                          </a:moveTo>
                          <a:lnTo>
                            <a:pt x="490" y="190"/>
                          </a:lnTo>
                          <a:lnTo>
                            <a:pt x="452" y="138"/>
                          </a:lnTo>
                          <a:lnTo>
                            <a:pt x="462" y="68"/>
                          </a:lnTo>
                          <a:lnTo>
                            <a:pt x="382" y="0"/>
                          </a:lnTo>
                          <a:lnTo>
                            <a:pt x="18" y="120"/>
                          </a:lnTo>
                          <a:lnTo>
                            <a:pt x="2" y="74"/>
                          </a:lnTo>
                          <a:lnTo>
                            <a:pt x="0" y="76"/>
                          </a:lnTo>
                          <a:lnTo>
                            <a:pt x="16" y="124"/>
                          </a:lnTo>
                          <a:lnTo>
                            <a:pt x="382" y="4"/>
                          </a:lnTo>
                          <a:lnTo>
                            <a:pt x="458" y="70"/>
                          </a:lnTo>
                          <a:lnTo>
                            <a:pt x="448" y="138"/>
                          </a:lnTo>
                          <a:lnTo>
                            <a:pt x="488" y="190"/>
                          </a:lnTo>
                          <a:lnTo>
                            <a:pt x="458" y="256"/>
                          </a:lnTo>
                          <a:lnTo>
                            <a:pt x="428" y="266"/>
                          </a:lnTo>
                          <a:lnTo>
                            <a:pt x="430" y="270"/>
                          </a:lnTo>
                          <a:lnTo>
                            <a:pt x="462" y="2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2" name="Freeform 2959"/>
                    <p:cNvSpPr>
                      <a:spLocks/>
                    </p:cNvSpPr>
                    <p:nvPr/>
                  </p:nvSpPr>
                  <p:spPr bwMode="auto">
                    <a:xfrm>
                      <a:off x="4626" y="1587"/>
                      <a:ext cx="320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112"/>
                        </a:cxn>
                        <a:cxn ang="0">
                          <a:pos x="320" y="4"/>
                        </a:cxn>
                        <a:cxn ang="0">
                          <a:pos x="318" y="0"/>
                        </a:cxn>
                        <a:cxn ang="0">
                          <a:pos x="0" y="110"/>
                        </a:cxn>
                        <a:cxn ang="0">
                          <a:pos x="2" y="110"/>
                        </a:cxn>
                        <a:cxn ang="0">
                          <a:pos x="2" y="110"/>
                        </a:cxn>
                        <a:cxn ang="0">
                          <a:pos x="4" y="112"/>
                        </a:cxn>
                      </a:cxnLst>
                      <a:rect l="0" t="0" r="r" b="b"/>
                      <a:pathLst>
                        <a:path w="320" h="112">
                          <a:moveTo>
                            <a:pt x="4" y="112"/>
                          </a:moveTo>
                          <a:lnTo>
                            <a:pt x="320" y="4"/>
                          </a:lnTo>
                          <a:lnTo>
                            <a:pt x="318" y="0"/>
                          </a:lnTo>
                          <a:lnTo>
                            <a:pt x="0" y="110"/>
                          </a:lnTo>
                          <a:lnTo>
                            <a:pt x="2" y="110"/>
                          </a:lnTo>
                          <a:lnTo>
                            <a:pt x="2" y="110"/>
                          </a:lnTo>
                          <a:lnTo>
                            <a:pt x="4" y="1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3" name="Freeform 2960"/>
                    <p:cNvSpPr>
                      <a:spLocks/>
                    </p:cNvSpPr>
                    <p:nvPr/>
                  </p:nvSpPr>
                  <p:spPr bwMode="auto">
                    <a:xfrm>
                      <a:off x="4628" y="1697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2" y="2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4" name="Rectangle 29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2" y="1723"/>
                      <a:ext cx="2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5" name="Rectangle 29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158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6" name="Freeform 2963"/>
                    <p:cNvSpPr>
                      <a:spLocks/>
                    </p:cNvSpPr>
                    <p:nvPr/>
                  </p:nvSpPr>
                  <p:spPr bwMode="auto">
                    <a:xfrm>
                      <a:off x="4946" y="1591"/>
                      <a:ext cx="126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58" y="162"/>
                        </a:cxn>
                        <a:cxn ang="0">
                          <a:pos x="126" y="134"/>
                        </a:cxn>
                        <a:cxn ang="0">
                          <a:pos x="126" y="132"/>
                        </a:cxn>
                        <a:cxn ang="0">
                          <a:pos x="62" y="15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26" h="16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58" y="162"/>
                          </a:lnTo>
                          <a:lnTo>
                            <a:pt x="126" y="134"/>
                          </a:lnTo>
                          <a:lnTo>
                            <a:pt x="126" y="132"/>
                          </a:lnTo>
                          <a:lnTo>
                            <a:pt x="62" y="15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7" name="Freeform 2964"/>
                    <p:cNvSpPr>
                      <a:spLocks/>
                    </p:cNvSpPr>
                    <p:nvPr/>
                  </p:nvSpPr>
                  <p:spPr bwMode="auto">
                    <a:xfrm>
                      <a:off x="4944" y="1587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8" name="Freeform 2965"/>
                    <p:cNvSpPr>
                      <a:spLocks/>
                    </p:cNvSpPr>
                    <p:nvPr/>
                  </p:nvSpPr>
                  <p:spPr bwMode="auto">
                    <a:xfrm>
                      <a:off x="5280" y="1225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9" name="Freeform 2966"/>
                    <p:cNvSpPr>
                      <a:spLocks/>
                    </p:cNvSpPr>
                    <p:nvPr/>
                  </p:nvSpPr>
                  <p:spPr bwMode="auto">
                    <a:xfrm>
                      <a:off x="5218" y="1341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2" y="6"/>
                          </a:lnTo>
                          <a:lnTo>
                            <a:pt x="4" y="4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0" name="Freeform 296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1" name="Freeform 296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2" name="Freeform 2969"/>
                    <p:cNvSpPr>
                      <a:spLocks/>
                    </p:cNvSpPr>
                    <p:nvPr/>
                  </p:nvSpPr>
                  <p:spPr bwMode="auto">
                    <a:xfrm>
                      <a:off x="5190" y="1183"/>
                      <a:ext cx="90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28" y="162"/>
                        </a:cxn>
                        <a:cxn ang="0">
                          <a:pos x="30" y="158"/>
                        </a:cxn>
                        <a:cxn ang="0">
                          <a:pos x="4" y="20"/>
                        </a:cxn>
                        <a:cxn ang="0">
                          <a:pos x="54" y="2"/>
                        </a:cxn>
                        <a:cxn ang="0">
                          <a:pos x="90" y="42"/>
                        </a:cxn>
                        <a:cxn ang="0">
                          <a:pos x="90" y="42"/>
                        </a:cxn>
                        <a:cxn ang="0">
                          <a:pos x="54" y="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90" h="162">
                          <a:moveTo>
                            <a:pt x="0" y="20"/>
                          </a:moveTo>
                          <a:lnTo>
                            <a:pt x="28" y="162"/>
                          </a:lnTo>
                          <a:lnTo>
                            <a:pt x="30" y="158"/>
                          </a:lnTo>
                          <a:lnTo>
                            <a:pt x="4" y="20"/>
                          </a:lnTo>
                          <a:lnTo>
                            <a:pt x="54" y="2"/>
                          </a:lnTo>
                          <a:lnTo>
                            <a:pt x="90" y="42"/>
                          </a:lnTo>
                          <a:lnTo>
                            <a:pt x="90" y="42"/>
                          </a:lnTo>
                          <a:lnTo>
                            <a:pt x="54" y="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3" name="Rectangle 29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20" y="134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4" name="Freeform 2971"/>
                    <p:cNvSpPr>
                      <a:spLocks/>
                    </p:cNvSpPr>
                    <p:nvPr/>
                  </p:nvSpPr>
                  <p:spPr bwMode="auto">
                    <a:xfrm>
                      <a:off x="5086" y="815"/>
                      <a:ext cx="166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126" y="220"/>
                        </a:cxn>
                        <a:cxn ang="0">
                          <a:pos x="166" y="248"/>
                        </a:cxn>
                        <a:cxn ang="0">
                          <a:pos x="166" y="246"/>
                        </a:cxn>
                        <a:cxn ang="0">
                          <a:pos x="126" y="21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6" h="248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126" y="220"/>
                          </a:lnTo>
                          <a:lnTo>
                            <a:pt x="166" y="248"/>
                          </a:lnTo>
                          <a:lnTo>
                            <a:pt x="166" y="246"/>
                          </a:lnTo>
                          <a:lnTo>
                            <a:pt x="126" y="21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5" name="Freeform 2972"/>
                    <p:cNvSpPr>
                      <a:spLocks/>
                    </p:cNvSpPr>
                    <p:nvPr/>
                  </p:nvSpPr>
                  <p:spPr bwMode="auto">
                    <a:xfrm>
                      <a:off x="1412" y="711"/>
                      <a:ext cx="6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2"/>
                        </a:cxn>
                        <a:cxn ang="0">
                          <a:pos x="64" y="0"/>
                        </a:cxn>
                        <a:cxn ang="0">
                          <a:pos x="60" y="0"/>
                        </a:cxn>
                        <a:cxn ang="0">
                          <a:pos x="0" y="342"/>
                        </a:cxn>
                      </a:cxnLst>
                      <a:rect l="0" t="0" r="r" b="b"/>
                      <a:pathLst>
                        <a:path w="64" h="342">
                          <a:moveTo>
                            <a:pt x="0" y="342"/>
                          </a:moveTo>
                          <a:lnTo>
                            <a:pt x="64" y="0"/>
                          </a:lnTo>
                          <a:lnTo>
                            <a:pt x="60" y="0"/>
                          </a:lnTo>
                          <a:lnTo>
                            <a:pt x="0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6" name="Freeform 2973"/>
                    <p:cNvSpPr>
                      <a:spLocks/>
                    </p:cNvSpPr>
                    <p:nvPr/>
                  </p:nvSpPr>
                  <p:spPr bwMode="auto">
                    <a:xfrm>
                      <a:off x="760" y="923"/>
                      <a:ext cx="682" cy="650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128"/>
                        </a:cxn>
                        <a:cxn ang="0">
                          <a:pos x="412" y="144"/>
                        </a:cxn>
                        <a:cxn ang="0">
                          <a:pos x="232" y="112"/>
                        </a:cxn>
                        <a:cxn ang="0">
                          <a:pos x="224" y="26"/>
                        </a:cxn>
                        <a:cxn ang="0">
                          <a:pos x="128" y="0"/>
                        </a:cxn>
                        <a:cxn ang="0">
                          <a:pos x="128" y="20"/>
                        </a:cxn>
                        <a:cxn ang="0">
                          <a:pos x="0" y="410"/>
                        </a:cxn>
                        <a:cxn ang="0">
                          <a:pos x="6" y="510"/>
                        </a:cxn>
                        <a:cxn ang="0">
                          <a:pos x="344" y="602"/>
                        </a:cxn>
                        <a:cxn ang="0">
                          <a:pos x="572" y="650"/>
                        </a:cxn>
                        <a:cxn ang="0">
                          <a:pos x="622" y="386"/>
                        </a:cxn>
                        <a:cxn ang="0">
                          <a:pos x="614" y="360"/>
                        </a:cxn>
                        <a:cxn ang="0">
                          <a:pos x="682" y="224"/>
                        </a:cxn>
                        <a:cxn ang="0">
                          <a:pos x="662" y="166"/>
                        </a:cxn>
                        <a:cxn ang="0">
                          <a:pos x="528" y="128"/>
                        </a:cxn>
                      </a:cxnLst>
                      <a:rect l="0" t="0" r="r" b="b"/>
                      <a:pathLst>
                        <a:path w="682" h="650">
                          <a:moveTo>
                            <a:pt x="528" y="128"/>
                          </a:moveTo>
                          <a:lnTo>
                            <a:pt x="412" y="144"/>
                          </a:lnTo>
                          <a:lnTo>
                            <a:pt x="232" y="112"/>
                          </a:lnTo>
                          <a:lnTo>
                            <a:pt x="224" y="26"/>
                          </a:lnTo>
                          <a:lnTo>
                            <a:pt x="128" y="0"/>
                          </a:lnTo>
                          <a:lnTo>
                            <a:pt x="128" y="20"/>
                          </a:lnTo>
                          <a:lnTo>
                            <a:pt x="0" y="410"/>
                          </a:lnTo>
                          <a:lnTo>
                            <a:pt x="6" y="510"/>
                          </a:lnTo>
                          <a:lnTo>
                            <a:pt x="344" y="602"/>
                          </a:lnTo>
                          <a:lnTo>
                            <a:pt x="572" y="650"/>
                          </a:lnTo>
                          <a:lnTo>
                            <a:pt x="622" y="386"/>
                          </a:lnTo>
                          <a:lnTo>
                            <a:pt x="614" y="360"/>
                          </a:lnTo>
                          <a:lnTo>
                            <a:pt x="682" y="224"/>
                          </a:lnTo>
                          <a:lnTo>
                            <a:pt x="662" y="166"/>
                          </a:lnTo>
                          <a:lnTo>
                            <a:pt x="528" y="1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7" name="Freeform 2974"/>
                    <p:cNvSpPr>
                      <a:spLocks/>
                    </p:cNvSpPr>
                    <p:nvPr/>
                  </p:nvSpPr>
                  <p:spPr bwMode="auto">
                    <a:xfrm>
                      <a:off x="888" y="593"/>
                      <a:ext cx="588" cy="486"/>
                    </a:xfrm>
                    <a:custGeom>
                      <a:avLst/>
                      <a:gdLst/>
                      <a:ahLst/>
                      <a:cxnLst>
                        <a:cxn ang="0">
                          <a:pos x="198" y="12"/>
                        </a:cxn>
                        <a:cxn ang="0">
                          <a:pos x="118" y="92"/>
                        </a:cxn>
                        <a:cxn ang="0">
                          <a:pos x="0" y="0"/>
                        </a:cxn>
                        <a:cxn ang="0">
                          <a:pos x="0" y="324"/>
                        </a:cxn>
                        <a:cxn ang="0">
                          <a:pos x="100" y="352"/>
                        </a:cxn>
                        <a:cxn ang="0">
                          <a:pos x="110" y="436"/>
                        </a:cxn>
                        <a:cxn ang="0">
                          <a:pos x="284" y="468"/>
                        </a:cxn>
                        <a:cxn ang="0">
                          <a:pos x="400" y="452"/>
                        </a:cxn>
                        <a:cxn ang="0">
                          <a:pos x="532" y="486"/>
                        </a:cxn>
                        <a:cxn ang="0">
                          <a:pos x="524" y="460"/>
                        </a:cxn>
                        <a:cxn ang="0">
                          <a:pos x="584" y="118"/>
                        </a:cxn>
                        <a:cxn ang="0">
                          <a:pos x="588" y="118"/>
                        </a:cxn>
                        <a:cxn ang="0">
                          <a:pos x="588" y="116"/>
                        </a:cxn>
                        <a:cxn ang="0">
                          <a:pos x="198" y="12"/>
                        </a:cxn>
                      </a:cxnLst>
                      <a:rect l="0" t="0" r="r" b="b"/>
                      <a:pathLst>
                        <a:path w="588" h="486">
                          <a:moveTo>
                            <a:pt x="198" y="12"/>
                          </a:moveTo>
                          <a:lnTo>
                            <a:pt x="118" y="92"/>
                          </a:lnTo>
                          <a:lnTo>
                            <a:pt x="0" y="0"/>
                          </a:lnTo>
                          <a:lnTo>
                            <a:pt x="0" y="324"/>
                          </a:lnTo>
                          <a:lnTo>
                            <a:pt x="100" y="352"/>
                          </a:lnTo>
                          <a:lnTo>
                            <a:pt x="110" y="436"/>
                          </a:lnTo>
                          <a:lnTo>
                            <a:pt x="284" y="468"/>
                          </a:lnTo>
                          <a:lnTo>
                            <a:pt x="400" y="452"/>
                          </a:lnTo>
                          <a:lnTo>
                            <a:pt x="532" y="486"/>
                          </a:lnTo>
                          <a:lnTo>
                            <a:pt x="524" y="460"/>
                          </a:lnTo>
                          <a:lnTo>
                            <a:pt x="584" y="118"/>
                          </a:lnTo>
                          <a:lnTo>
                            <a:pt x="588" y="118"/>
                          </a:lnTo>
                          <a:lnTo>
                            <a:pt x="588" y="116"/>
                          </a:lnTo>
                          <a:lnTo>
                            <a:pt x="198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8" name="Freeform 2975"/>
                    <p:cNvSpPr>
                      <a:spLocks/>
                    </p:cNvSpPr>
                    <p:nvPr/>
                  </p:nvSpPr>
                  <p:spPr bwMode="auto">
                    <a:xfrm>
                      <a:off x="1412" y="1053"/>
                      <a:ext cx="8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26"/>
                        </a:cxn>
                        <a:cxn ang="0">
                          <a:pos x="0" y="0"/>
                        </a:cxn>
                        <a:cxn ang="0">
                          <a:pos x="8" y="26"/>
                        </a:cxn>
                        <a:cxn ang="0">
                          <a:pos x="8" y="26"/>
                        </a:cxn>
                      </a:cxnLst>
                      <a:rect l="0" t="0" r="r" b="b"/>
                      <a:pathLst>
                        <a:path w="8" h="26">
                          <a:moveTo>
                            <a:pt x="8" y="26"/>
                          </a:moveTo>
                          <a:lnTo>
                            <a:pt x="0" y="0"/>
                          </a:lnTo>
                          <a:lnTo>
                            <a:pt x="8" y="26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9" name="Freeform 2979"/>
                    <p:cNvSpPr>
                      <a:spLocks/>
                    </p:cNvSpPr>
                    <p:nvPr/>
                  </p:nvSpPr>
                  <p:spPr bwMode="auto">
                    <a:xfrm>
                      <a:off x="1594" y="1057"/>
                      <a:ext cx="182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6"/>
                        </a:cxn>
                        <a:cxn ang="0">
                          <a:pos x="40" y="188"/>
                        </a:cxn>
                        <a:cxn ang="0">
                          <a:pos x="112" y="296"/>
                        </a:cxn>
                        <a:cxn ang="0">
                          <a:pos x="182" y="284"/>
                        </a:cxn>
                        <a:cxn ang="0">
                          <a:pos x="118" y="292"/>
                        </a:cxn>
                        <a:cxn ang="0">
                          <a:pos x="48" y="188"/>
                        </a:cxn>
                        <a:cxn ang="0">
                          <a:pos x="56" y="118"/>
                        </a:cxn>
                        <a:cxn ang="0">
                          <a:pos x="8" y="130"/>
                        </a:cxn>
                        <a:cxn ang="0">
                          <a:pos x="38" y="0"/>
                        </a:cxn>
                        <a:cxn ang="0">
                          <a:pos x="0" y="138"/>
                        </a:cxn>
                        <a:cxn ang="0">
                          <a:pos x="50" y="126"/>
                        </a:cxn>
                      </a:cxnLst>
                      <a:rect l="0" t="0" r="r" b="b"/>
                      <a:pathLst>
                        <a:path w="182" h="296">
                          <a:moveTo>
                            <a:pt x="50" y="126"/>
                          </a:moveTo>
                          <a:lnTo>
                            <a:pt x="40" y="188"/>
                          </a:lnTo>
                          <a:lnTo>
                            <a:pt x="112" y="296"/>
                          </a:lnTo>
                          <a:lnTo>
                            <a:pt x="182" y="284"/>
                          </a:lnTo>
                          <a:lnTo>
                            <a:pt x="118" y="292"/>
                          </a:lnTo>
                          <a:lnTo>
                            <a:pt x="48" y="188"/>
                          </a:lnTo>
                          <a:lnTo>
                            <a:pt x="56" y="118"/>
                          </a:lnTo>
                          <a:lnTo>
                            <a:pt x="8" y="130"/>
                          </a:lnTo>
                          <a:lnTo>
                            <a:pt x="38" y="0"/>
                          </a:lnTo>
                          <a:lnTo>
                            <a:pt x="0" y="138"/>
                          </a:lnTo>
                          <a:lnTo>
                            <a:pt x="50" y="1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0" name="Freeform 2980"/>
                    <p:cNvSpPr>
                      <a:spLocks/>
                    </p:cNvSpPr>
                    <p:nvPr/>
                  </p:nvSpPr>
                  <p:spPr bwMode="auto">
                    <a:xfrm>
                      <a:off x="1706" y="1329"/>
                      <a:ext cx="130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14"/>
                        </a:cxn>
                        <a:cxn ang="0">
                          <a:pos x="130" y="0"/>
                        </a:cxn>
                        <a:cxn ang="0">
                          <a:pos x="98" y="6"/>
                        </a:cxn>
                        <a:cxn ang="0">
                          <a:pos x="90" y="8"/>
                        </a:cxn>
                        <a:cxn ang="0">
                          <a:pos x="70" y="12"/>
                        </a:cxn>
                        <a:cxn ang="0">
                          <a:pos x="0" y="24"/>
                        </a:cxn>
                        <a:cxn ang="0">
                          <a:pos x="92" y="14"/>
                        </a:cxn>
                      </a:cxnLst>
                      <a:rect l="0" t="0" r="r" b="b"/>
                      <a:pathLst>
                        <a:path w="130" h="24">
                          <a:moveTo>
                            <a:pt x="92" y="14"/>
                          </a:moveTo>
                          <a:lnTo>
                            <a:pt x="130" y="0"/>
                          </a:lnTo>
                          <a:lnTo>
                            <a:pt x="98" y="6"/>
                          </a:lnTo>
                          <a:lnTo>
                            <a:pt x="90" y="8"/>
                          </a:lnTo>
                          <a:lnTo>
                            <a:pt x="70" y="12"/>
                          </a:lnTo>
                          <a:lnTo>
                            <a:pt x="0" y="24"/>
                          </a:lnTo>
                          <a:lnTo>
                            <a:pt x="92" y="1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1" name="Freeform 2981"/>
                    <p:cNvSpPr>
                      <a:spLocks/>
                    </p:cNvSpPr>
                    <p:nvPr/>
                  </p:nvSpPr>
                  <p:spPr bwMode="auto">
                    <a:xfrm>
                      <a:off x="1868" y="875"/>
                      <a:ext cx="60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00" y="452"/>
                        </a:cxn>
                        <a:cxn ang="0">
                          <a:pos x="6" y="414"/>
                        </a:cxn>
                        <a:cxn ang="0">
                          <a:pos x="0" y="476"/>
                        </a:cxn>
                        <a:cxn ang="0">
                          <a:pos x="12" y="420"/>
                        </a:cxn>
                        <a:cxn ang="0">
                          <a:pos x="606" y="460"/>
                        </a:cxn>
                        <a:cxn ang="0">
                          <a:pos x="604" y="0"/>
                        </a:cxn>
                        <a:cxn ang="0">
                          <a:pos x="600" y="452"/>
                        </a:cxn>
                      </a:cxnLst>
                      <a:rect l="0" t="0" r="r" b="b"/>
                      <a:pathLst>
                        <a:path w="606" h="476">
                          <a:moveTo>
                            <a:pt x="600" y="452"/>
                          </a:moveTo>
                          <a:lnTo>
                            <a:pt x="6" y="414"/>
                          </a:lnTo>
                          <a:lnTo>
                            <a:pt x="0" y="476"/>
                          </a:lnTo>
                          <a:lnTo>
                            <a:pt x="12" y="420"/>
                          </a:lnTo>
                          <a:lnTo>
                            <a:pt x="606" y="460"/>
                          </a:lnTo>
                          <a:lnTo>
                            <a:pt x="604" y="0"/>
                          </a:lnTo>
                          <a:lnTo>
                            <a:pt x="600" y="45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2" name="Freeform 2982"/>
                    <p:cNvSpPr>
                      <a:spLocks/>
                    </p:cNvSpPr>
                    <p:nvPr/>
                  </p:nvSpPr>
                  <p:spPr bwMode="auto">
                    <a:xfrm>
                      <a:off x="2472" y="875"/>
                      <a:ext cx="614" cy="460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358"/>
                        </a:cxn>
                        <a:cxn ang="0">
                          <a:pos x="614" y="354"/>
                        </a:cxn>
                        <a:cxn ang="0">
                          <a:pos x="2" y="35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2" y="460"/>
                        </a:cxn>
                        <a:cxn ang="0">
                          <a:pos x="2" y="360"/>
                        </a:cxn>
                        <a:cxn ang="0">
                          <a:pos x="612" y="358"/>
                        </a:cxn>
                      </a:cxnLst>
                      <a:rect l="0" t="0" r="r" b="b"/>
                      <a:pathLst>
                        <a:path w="614" h="460">
                          <a:moveTo>
                            <a:pt x="612" y="358"/>
                          </a:moveTo>
                          <a:lnTo>
                            <a:pt x="614" y="354"/>
                          </a:lnTo>
                          <a:lnTo>
                            <a:pt x="2" y="35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2" y="460"/>
                          </a:lnTo>
                          <a:lnTo>
                            <a:pt x="2" y="360"/>
                          </a:lnTo>
                          <a:lnTo>
                            <a:pt x="612" y="3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3" name="Freeform 2983"/>
                    <p:cNvSpPr>
                      <a:spLocks/>
                    </p:cNvSpPr>
                    <p:nvPr/>
                  </p:nvSpPr>
                  <p:spPr bwMode="auto">
                    <a:xfrm>
                      <a:off x="1804" y="1325"/>
                      <a:ext cx="6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32" y="4"/>
                        </a:cxn>
                        <a:cxn ang="0">
                          <a:pos x="60" y="42"/>
                        </a:cxn>
                        <a:cxn ang="0">
                          <a:pos x="62" y="34"/>
                        </a:cxn>
                        <a:cxn ang="0">
                          <a:pos x="36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62" h="42">
                          <a:moveTo>
                            <a:pt x="0" y="10"/>
                          </a:moveTo>
                          <a:lnTo>
                            <a:pt x="32" y="4"/>
                          </a:lnTo>
                          <a:lnTo>
                            <a:pt x="60" y="42"/>
                          </a:lnTo>
                          <a:lnTo>
                            <a:pt x="62" y="34"/>
                          </a:lnTo>
                          <a:lnTo>
                            <a:pt x="36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4" name="Freeform 2984"/>
                    <p:cNvSpPr>
                      <a:spLocks/>
                    </p:cNvSpPr>
                    <p:nvPr/>
                  </p:nvSpPr>
                  <p:spPr bwMode="auto">
                    <a:xfrm>
                      <a:off x="1866" y="1351"/>
                      <a:ext cx="2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2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2" h="10">
                          <a:moveTo>
                            <a:pt x="0" y="10"/>
                          </a:moveTo>
                          <a:lnTo>
                            <a:pt x="2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5" name="Freeform 2985"/>
                    <p:cNvSpPr>
                      <a:spLocks/>
                    </p:cNvSpPr>
                    <p:nvPr/>
                  </p:nvSpPr>
                  <p:spPr bwMode="auto">
                    <a:xfrm>
                      <a:off x="1776" y="1335"/>
                      <a:ext cx="2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0" y="6"/>
                        </a:cxn>
                        <a:cxn ang="0">
                          <a:pos x="20" y="2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6">
                          <a:moveTo>
                            <a:pt x="28" y="0"/>
                          </a:moveTo>
                          <a:lnTo>
                            <a:pt x="0" y="6"/>
                          </a:lnTo>
                          <a:lnTo>
                            <a:pt x="20" y="2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6" name="Freeform 2986"/>
                    <p:cNvSpPr>
                      <a:spLocks/>
                    </p:cNvSpPr>
                    <p:nvPr/>
                  </p:nvSpPr>
                  <p:spPr bwMode="auto">
                    <a:xfrm>
                      <a:off x="1340" y="709"/>
                      <a:ext cx="524" cy="966"/>
                    </a:xfrm>
                    <a:custGeom>
                      <a:avLst/>
                      <a:gdLst/>
                      <a:ahLst/>
                      <a:cxnLst>
                        <a:cxn ang="0">
                          <a:pos x="458" y="634"/>
                        </a:cxn>
                        <a:cxn ang="0">
                          <a:pos x="366" y="644"/>
                        </a:cxn>
                        <a:cxn ang="0">
                          <a:pos x="294" y="536"/>
                        </a:cxn>
                        <a:cxn ang="0">
                          <a:pos x="304" y="474"/>
                        </a:cxn>
                        <a:cxn ang="0">
                          <a:pos x="254" y="486"/>
                        </a:cxn>
                        <a:cxn ang="0">
                          <a:pos x="284" y="348"/>
                        </a:cxn>
                        <a:cxn ang="0">
                          <a:pos x="256" y="334"/>
                        </a:cxn>
                        <a:cxn ang="0">
                          <a:pos x="184" y="168"/>
                        </a:cxn>
                        <a:cxn ang="0">
                          <a:pos x="210" y="24"/>
                        </a:cxn>
                        <a:cxn ang="0">
                          <a:pos x="212" y="26"/>
                        </a:cxn>
                        <a:cxn ang="0">
                          <a:pos x="214" y="22"/>
                        </a:cxn>
                        <a:cxn ang="0">
                          <a:pos x="136" y="0"/>
                        </a:cxn>
                        <a:cxn ang="0">
                          <a:pos x="136" y="2"/>
                        </a:cxn>
                        <a:cxn ang="0">
                          <a:pos x="140" y="4"/>
                        </a:cxn>
                        <a:cxn ang="0">
                          <a:pos x="78" y="344"/>
                        </a:cxn>
                        <a:cxn ang="0">
                          <a:pos x="108" y="438"/>
                        </a:cxn>
                        <a:cxn ang="0">
                          <a:pos x="40" y="574"/>
                        </a:cxn>
                        <a:cxn ang="0">
                          <a:pos x="50" y="600"/>
                        </a:cxn>
                        <a:cxn ang="0">
                          <a:pos x="0" y="866"/>
                        </a:cxn>
                        <a:cxn ang="0">
                          <a:pos x="496" y="966"/>
                        </a:cxn>
                        <a:cxn ang="0">
                          <a:pos x="524" y="658"/>
                        </a:cxn>
                        <a:cxn ang="0">
                          <a:pos x="496" y="620"/>
                        </a:cxn>
                        <a:cxn ang="0">
                          <a:pos x="458" y="634"/>
                        </a:cxn>
                      </a:cxnLst>
                      <a:rect l="0" t="0" r="r" b="b"/>
                      <a:pathLst>
                        <a:path w="524" h="966">
                          <a:moveTo>
                            <a:pt x="458" y="634"/>
                          </a:moveTo>
                          <a:lnTo>
                            <a:pt x="366" y="644"/>
                          </a:lnTo>
                          <a:lnTo>
                            <a:pt x="294" y="536"/>
                          </a:lnTo>
                          <a:lnTo>
                            <a:pt x="304" y="474"/>
                          </a:lnTo>
                          <a:lnTo>
                            <a:pt x="254" y="486"/>
                          </a:lnTo>
                          <a:lnTo>
                            <a:pt x="284" y="348"/>
                          </a:lnTo>
                          <a:lnTo>
                            <a:pt x="256" y="334"/>
                          </a:lnTo>
                          <a:lnTo>
                            <a:pt x="184" y="168"/>
                          </a:lnTo>
                          <a:lnTo>
                            <a:pt x="210" y="24"/>
                          </a:lnTo>
                          <a:lnTo>
                            <a:pt x="212" y="26"/>
                          </a:lnTo>
                          <a:lnTo>
                            <a:pt x="214" y="22"/>
                          </a:lnTo>
                          <a:lnTo>
                            <a:pt x="136" y="0"/>
                          </a:lnTo>
                          <a:lnTo>
                            <a:pt x="136" y="2"/>
                          </a:lnTo>
                          <a:lnTo>
                            <a:pt x="140" y="4"/>
                          </a:lnTo>
                          <a:lnTo>
                            <a:pt x="78" y="344"/>
                          </a:lnTo>
                          <a:lnTo>
                            <a:pt x="108" y="438"/>
                          </a:lnTo>
                          <a:lnTo>
                            <a:pt x="40" y="574"/>
                          </a:lnTo>
                          <a:lnTo>
                            <a:pt x="50" y="600"/>
                          </a:lnTo>
                          <a:lnTo>
                            <a:pt x="0" y="866"/>
                          </a:lnTo>
                          <a:lnTo>
                            <a:pt x="496" y="966"/>
                          </a:lnTo>
                          <a:lnTo>
                            <a:pt x="524" y="658"/>
                          </a:lnTo>
                          <a:lnTo>
                            <a:pt x="496" y="620"/>
                          </a:lnTo>
                          <a:lnTo>
                            <a:pt x="458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7" name="Freeform 2987"/>
                    <p:cNvSpPr>
                      <a:spLocks/>
                    </p:cNvSpPr>
                    <p:nvPr/>
                  </p:nvSpPr>
                  <p:spPr bwMode="auto">
                    <a:xfrm>
                      <a:off x="3108" y="1621"/>
                      <a:ext cx="118" cy="318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254"/>
                        </a:cxn>
                        <a:cxn ang="0">
                          <a:pos x="94" y="256"/>
                        </a:cxn>
                        <a:cxn ang="0">
                          <a:pos x="96" y="256"/>
                        </a:cxn>
                        <a:cxn ang="0">
                          <a:pos x="118" y="318"/>
                        </a:cxn>
                        <a:cxn ang="0">
                          <a:pos x="0" y="0"/>
                        </a:cxn>
                        <a:cxn ang="0">
                          <a:pos x="94" y="254"/>
                        </a:cxn>
                        <a:cxn ang="0">
                          <a:pos x="94" y="254"/>
                        </a:cxn>
                      </a:cxnLst>
                      <a:rect l="0" t="0" r="r" b="b"/>
                      <a:pathLst>
                        <a:path w="118" h="318">
                          <a:moveTo>
                            <a:pt x="94" y="254"/>
                          </a:moveTo>
                          <a:lnTo>
                            <a:pt x="94" y="256"/>
                          </a:lnTo>
                          <a:lnTo>
                            <a:pt x="96" y="256"/>
                          </a:lnTo>
                          <a:lnTo>
                            <a:pt x="118" y="318"/>
                          </a:lnTo>
                          <a:lnTo>
                            <a:pt x="0" y="0"/>
                          </a:lnTo>
                          <a:lnTo>
                            <a:pt x="94" y="254"/>
                          </a:lnTo>
                          <a:lnTo>
                            <a:pt x="94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8" name="Freeform 2988"/>
                    <p:cNvSpPr>
                      <a:spLocks/>
                    </p:cNvSpPr>
                    <p:nvPr/>
                  </p:nvSpPr>
                  <p:spPr bwMode="auto">
                    <a:xfrm>
                      <a:off x="3098" y="1295"/>
                      <a:ext cx="10" cy="32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188"/>
                        </a:cxn>
                        <a:cxn ang="0">
                          <a:pos x="6" y="188"/>
                        </a:cxn>
                        <a:cxn ang="0">
                          <a:pos x="10" y="326"/>
                        </a:cxn>
                        <a:cxn ang="0">
                          <a:pos x="0" y="0"/>
                        </a:cxn>
                        <a:cxn ang="0">
                          <a:pos x="6" y="186"/>
                        </a:cxn>
                        <a:cxn ang="0">
                          <a:pos x="6" y="188"/>
                        </a:cxn>
                      </a:cxnLst>
                      <a:rect l="0" t="0" r="r" b="b"/>
                      <a:pathLst>
                        <a:path w="10" h="326">
                          <a:moveTo>
                            <a:pt x="6" y="188"/>
                          </a:moveTo>
                          <a:lnTo>
                            <a:pt x="6" y="188"/>
                          </a:lnTo>
                          <a:lnTo>
                            <a:pt x="10" y="326"/>
                          </a:lnTo>
                          <a:lnTo>
                            <a:pt x="0" y="0"/>
                          </a:lnTo>
                          <a:lnTo>
                            <a:pt x="6" y="186"/>
                          </a:lnTo>
                          <a:lnTo>
                            <a:pt x="6" y="1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9" name="Freeform 2989"/>
                    <p:cNvSpPr>
                      <a:spLocks/>
                    </p:cNvSpPr>
                    <p:nvPr/>
                  </p:nvSpPr>
                  <p:spPr bwMode="auto">
                    <a:xfrm>
                      <a:off x="2468" y="877"/>
                      <a:ext cx="648" cy="972"/>
                    </a:xfrm>
                    <a:custGeom>
                      <a:avLst/>
                      <a:gdLst/>
                      <a:ahLst/>
                      <a:cxnLst>
                        <a:cxn ang="0">
                          <a:pos x="478" y="708"/>
                        </a:cxn>
                        <a:cxn ang="0">
                          <a:pos x="648" y="766"/>
                        </a:cxn>
                        <a:cxn ang="0">
                          <a:pos x="646" y="758"/>
                        </a:cxn>
                        <a:cxn ang="0">
                          <a:pos x="478" y="704"/>
                        </a:cxn>
                        <a:cxn ang="0">
                          <a:pos x="4" y="706"/>
                        </a:cxn>
                        <a:cxn ang="0">
                          <a:pos x="8" y="458"/>
                        </a:cxn>
                        <a:cxn ang="0">
                          <a:pos x="6" y="458"/>
                        </a:cxn>
                        <a:cxn ang="0">
                          <a:pos x="6" y="358"/>
                        </a:cxn>
                        <a:cxn ang="0">
                          <a:pos x="616" y="356"/>
                        </a:cxn>
                        <a:cxn ang="0">
                          <a:pos x="618" y="352"/>
                        </a:cxn>
                        <a:cxn ang="0">
                          <a:pos x="6" y="354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0" y="972"/>
                        </a:cxn>
                        <a:cxn ang="0">
                          <a:pos x="4" y="710"/>
                        </a:cxn>
                        <a:cxn ang="0">
                          <a:pos x="478" y="708"/>
                        </a:cxn>
                      </a:cxnLst>
                      <a:rect l="0" t="0" r="r" b="b"/>
                      <a:pathLst>
                        <a:path w="648" h="972">
                          <a:moveTo>
                            <a:pt x="478" y="708"/>
                          </a:moveTo>
                          <a:lnTo>
                            <a:pt x="648" y="766"/>
                          </a:lnTo>
                          <a:lnTo>
                            <a:pt x="646" y="758"/>
                          </a:lnTo>
                          <a:lnTo>
                            <a:pt x="478" y="704"/>
                          </a:lnTo>
                          <a:lnTo>
                            <a:pt x="4" y="706"/>
                          </a:lnTo>
                          <a:lnTo>
                            <a:pt x="8" y="458"/>
                          </a:lnTo>
                          <a:lnTo>
                            <a:pt x="6" y="458"/>
                          </a:lnTo>
                          <a:lnTo>
                            <a:pt x="6" y="358"/>
                          </a:lnTo>
                          <a:lnTo>
                            <a:pt x="616" y="356"/>
                          </a:lnTo>
                          <a:lnTo>
                            <a:pt x="618" y="352"/>
                          </a:lnTo>
                          <a:lnTo>
                            <a:pt x="6" y="354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0" y="972"/>
                          </a:lnTo>
                          <a:lnTo>
                            <a:pt x="4" y="710"/>
                          </a:lnTo>
                          <a:lnTo>
                            <a:pt x="478" y="7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0" name="Freeform 2990"/>
                    <p:cNvSpPr>
                      <a:spLocks/>
                    </p:cNvSpPr>
                    <p:nvPr/>
                  </p:nvSpPr>
                  <p:spPr bwMode="auto">
                    <a:xfrm>
                      <a:off x="2632" y="1939"/>
                      <a:ext cx="602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602" y="6"/>
                        </a:cxn>
                        <a:cxn ang="0">
                          <a:pos x="594" y="0"/>
                        </a:cxn>
                        <a:cxn ang="0">
                          <a:pos x="0" y="8"/>
                        </a:cxn>
                        <a:cxn ang="0">
                          <a:pos x="602" y="6"/>
                        </a:cxn>
                      </a:cxnLst>
                      <a:rect l="0" t="0" r="r" b="b"/>
                      <a:pathLst>
                        <a:path w="602" h="8">
                          <a:moveTo>
                            <a:pt x="602" y="6"/>
                          </a:moveTo>
                          <a:lnTo>
                            <a:pt x="594" y="0"/>
                          </a:lnTo>
                          <a:lnTo>
                            <a:pt x="0" y="8"/>
                          </a:lnTo>
                          <a:lnTo>
                            <a:pt x="60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1" name="Freeform 2991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74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74" y="37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</a:cxnLst>
                      <a:rect l="0" t="0" r="r" b="b"/>
                      <a:pathLst>
                        <a:path w="74" h="378">
                          <a:moveTo>
                            <a:pt x="74" y="378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2" name="Freeform 2992"/>
                    <p:cNvSpPr>
                      <a:spLocks/>
                    </p:cNvSpPr>
                    <p:nvPr/>
                  </p:nvSpPr>
                  <p:spPr bwMode="auto">
                    <a:xfrm>
                      <a:off x="1529" y="729"/>
                      <a:ext cx="944" cy="628"/>
                    </a:xfrm>
                    <a:custGeom>
                      <a:avLst/>
                      <a:gdLst/>
                      <a:ahLst/>
                      <a:cxnLst>
                        <a:cxn ang="0">
                          <a:pos x="260" y="62"/>
                        </a:cxn>
                        <a:cxn ang="0">
                          <a:pos x="22" y="0"/>
                        </a:cxn>
                        <a:cxn ang="0">
                          <a:pos x="20" y="4"/>
                        </a:cxn>
                        <a:cxn ang="0">
                          <a:pos x="24" y="4"/>
                        </a:cxn>
                        <a:cxn ang="0">
                          <a:pos x="0" y="148"/>
                        </a:cxn>
                        <a:cxn ang="0">
                          <a:pos x="66" y="306"/>
                        </a:cxn>
                        <a:cxn ang="0">
                          <a:pos x="100" y="326"/>
                        </a:cxn>
                        <a:cxn ang="0">
                          <a:pos x="70" y="456"/>
                        </a:cxn>
                        <a:cxn ang="0">
                          <a:pos x="118" y="444"/>
                        </a:cxn>
                        <a:cxn ang="0">
                          <a:pos x="110" y="514"/>
                        </a:cxn>
                        <a:cxn ang="0">
                          <a:pos x="180" y="618"/>
                        </a:cxn>
                        <a:cxn ang="0">
                          <a:pos x="244" y="610"/>
                        </a:cxn>
                        <a:cxn ang="0">
                          <a:pos x="272" y="604"/>
                        </a:cxn>
                        <a:cxn ang="0">
                          <a:pos x="308" y="594"/>
                        </a:cxn>
                        <a:cxn ang="0">
                          <a:pos x="334" y="628"/>
                        </a:cxn>
                        <a:cxn ang="0">
                          <a:pos x="336" y="620"/>
                        </a:cxn>
                        <a:cxn ang="0">
                          <a:pos x="342" y="558"/>
                        </a:cxn>
                        <a:cxn ang="0">
                          <a:pos x="936" y="596"/>
                        </a:cxn>
                        <a:cxn ang="0">
                          <a:pos x="940" y="144"/>
                        </a:cxn>
                        <a:cxn ang="0">
                          <a:pos x="944" y="146"/>
                        </a:cxn>
                        <a:cxn ang="0">
                          <a:pos x="944" y="140"/>
                        </a:cxn>
                        <a:cxn ang="0">
                          <a:pos x="260" y="62"/>
                        </a:cxn>
                      </a:cxnLst>
                      <a:rect l="0" t="0" r="r" b="b"/>
                      <a:pathLst>
                        <a:path w="944" h="628">
                          <a:moveTo>
                            <a:pt x="260" y="62"/>
                          </a:moveTo>
                          <a:lnTo>
                            <a:pt x="22" y="0"/>
                          </a:lnTo>
                          <a:lnTo>
                            <a:pt x="20" y="4"/>
                          </a:lnTo>
                          <a:lnTo>
                            <a:pt x="24" y="4"/>
                          </a:lnTo>
                          <a:lnTo>
                            <a:pt x="0" y="148"/>
                          </a:lnTo>
                          <a:lnTo>
                            <a:pt x="66" y="306"/>
                          </a:lnTo>
                          <a:lnTo>
                            <a:pt x="100" y="326"/>
                          </a:lnTo>
                          <a:lnTo>
                            <a:pt x="70" y="456"/>
                          </a:lnTo>
                          <a:lnTo>
                            <a:pt x="118" y="444"/>
                          </a:lnTo>
                          <a:lnTo>
                            <a:pt x="110" y="514"/>
                          </a:lnTo>
                          <a:lnTo>
                            <a:pt x="180" y="618"/>
                          </a:lnTo>
                          <a:lnTo>
                            <a:pt x="244" y="610"/>
                          </a:lnTo>
                          <a:lnTo>
                            <a:pt x="272" y="604"/>
                          </a:lnTo>
                          <a:lnTo>
                            <a:pt x="308" y="594"/>
                          </a:lnTo>
                          <a:lnTo>
                            <a:pt x="334" y="628"/>
                          </a:lnTo>
                          <a:lnTo>
                            <a:pt x="336" y="620"/>
                          </a:lnTo>
                          <a:lnTo>
                            <a:pt x="342" y="558"/>
                          </a:lnTo>
                          <a:lnTo>
                            <a:pt x="936" y="596"/>
                          </a:lnTo>
                          <a:lnTo>
                            <a:pt x="940" y="144"/>
                          </a:lnTo>
                          <a:lnTo>
                            <a:pt x="944" y="146"/>
                          </a:lnTo>
                          <a:lnTo>
                            <a:pt x="944" y="140"/>
                          </a:lnTo>
                          <a:lnTo>
                            <a:pt x="260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3" name="Freeform 2993"/>
                    <p:cNvSpPr>
                      <a:spLocks/>
                    </p:cNvSpPr>
                    <p:nvPr/>
                  </p:nvSpPr>
                  <p:spPr bwMode="auto">
                    <a:xfrm>
                      <a:off x="2946" y="1581"/>
                      <a:ext cx="16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8" y="56"/>
                        </a:cxn>
                        <a:cxn ang="0">
                          <a:pos x="168" y="5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8" h="56">
                          <a:moveTo>
                            <a:pt x="0" y="0"/>
                          </a:moveTo>
                          <a:lnTo>
                            <a:pt x="168" y="56"/>
                          </a:lnTo>
                          <a:lnTo>
                            <a:pt x="168" y="5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4" name="Freeform 2994"/>
                    <p:cNvSpPr>
                      <a:spLocks/>
                    </p:cNvSpPr>
                    <p:nvPr/>
                  </p:nvSpPr>
                  <p:spPr bwMode="auto">
                    <a:xfrm>
                      <a:off x="2474" y="843"/>
                      <a:ext cx="614" cy="388"/>
                    </a:xfrm>
                    <a:custGeom>
                      <a:avLst/>
                      <a:gdLst/>
                      <a:ahLst/>
                      <a:cxnLst>
                        <a:cxn ang="0">
                          <a:pos x="614" y="382"/>
                        </a:cxn>
                        <a:cxn ang="0">
                          <a:pos x="540" y="4"/>
                        </a:cxn>
                        <a:cxn ang="0">
                          <a:pos x="542" y="4"/>
                        </a:cxn>
                        <a:cxn ang="0">
                          <a:pos x="542" y="0"/>
                        </a:cxn>
                        <a:cxn ang="0">
                          <a:pos x="26" y="32"/>
                        </a:cxn>
                        <a:cxn ang="0">
                          <a:pos x="2" y="28"/>
                        </a:cxn>
                        <a:cxn ang="0">
                          <a:pos x="2" y="34"/>
                        </a:cxn>
                        <a:cxn ang="0">
                          <a:pos x="4" y="34"/>
                        </a:cxn>
                        <a:cxn ang="0">
                          <a:pos x="0" y="388"/>
                        </a:cxn>
                        <a:cxn ang="0">
                          <a:pos x="612" y="386"/>
                        </a:cxn>
                        <a:cxn ang="0">
                          <a:pos x="610" y="388"/>
                        </a:cxn>
                        <a:cxn ang="0">
                          <a:pos x="610" y="388"/>
                        </a:cxn>
                        <a:cxn ang="0">
                          <a:pos x="614" y="382"/>
                        </a:cxn>
                      </a:cxnLst>
                      <a:rect l="0" t="0" r="r" b="b"/>
                      <a:pathLst>
                        <a:path w="614" h="388">
                          <a:moveTo>
                            <a:pt x="614" y="382"/>
                          </a:moveTo>
                          <a:lnTo>
                            <a:pt x="540" y="4"/>
                          </a:lnTo>
                          <a:lnTo>
                            <a:pt x="542" y="4"/>
                          </a:lnTo>
                          <a:lnTo>
                            <a:pt x="542" y="0"/>
                          </a:lnTo>
                          <a:lnTo>
                            <a:pt x="26" y="32"/>
                          </a:lnTo>
                          <a:lnTo>
                            <a:pt x="2" y="28"/>
                          </a:lnTo>
                          <a:lnTo>
                            <a:pt x="2" y="34"/>
                          </a:lnTo>
                          <a:lnTo>
                            <a:pt x="4" y="34"/>
                          </a:lnTo>
                          <a:lnTo>
                            <a:pt x="0" y="388"/>
                          </a:lnTo>
                          <a:lnTo>
                            <a:pt x="612" y="386"/>
                          </a:lnTo>
                          <a:lnTo>
                            <a:pt x="610" y="388"/>
                          </a:lnTo>
                          <a:lnTo>
                            <a:pt x="610" y="388"/>
                          </a:lnTo>
                          <a:lnTo>
                            <a:pt x="614" y="382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5" name="Freeform 2995"/>
                    <p:cNvSpPr>
                      <a:spLocks/>
                    </p:cNvSpPr>
                    <p:nvPr/>
                  </p:nvSpPr>
                  <p:spPr bwMode="auto">
                    <a:xfrm>
                      <a:off x="2468" y="1585"/>
                      <a:ext cx="758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736" y="292"/>
                        </a:cxn>
                        <a:cxn ang="0">
                          <a:pos x="734" y="292"/>
                        </a:cxn>
                        <a:cxn ang="0">
                          <a:pos x="734" y="290"/>
                        </a:cxn>
                        <a:cxn ang="0">
                          <a:pos x="734" y="290"/>
                        </a:cxn>
                        <a:cxn ang="0">
                          <a:pos x="646" y="52"/>
                        </a:cxn>
                        <a:cxn ang="0">
                          <a:pos x="646" y="52"/>
                        </a:cxn>
                        <a:cxn ang="0">
                          <a:pos x="648" y="58"/>
                        </a:cxn>
                        <a:cxn ang="0">
                          <a:pos x="478" y="0"/>
                        </a:cxn>
                        <a:cxn ang="0">
                          <a:pos x="4" y="2"/>
                        </a:cxn>
                        <a:cxn ang="0">
                          <a:pos x="0" y="264"/>
                        </a:cxn>
                        <a:cxn ang="0">
                          <a:pos x="158" y="268"/>
                        </a:cxn>
                        <a:cxn ang="0">
                          <a:pos x="164" y="362"/>
                        </a:cxn>
                        <a:cxn ang="0">
                          <a:pos x="758" y="354"/>
                        </a:cxn>
                        <a:cxn ang="0">
                          <a:pos x="736" y="292"/>
                        </a:cxn>
                      </a:cxnLst>
                      <a:rect l="0" t="0" r="r" b="b"/>
                      <a:pathLst>
                        <a:path w="758" h="362">
                          <a:moveTo>
                            <a:pt x="736" y="292"/>
                          </a:moveTo>
                          <a:lnTo>
                            <a:pt x="734" y="292"/>
                          </a:lnTo>
                          <a:lnTo>
                            <a:pt x="734" y="290"/>
                          </a:lnTo>
                          <a:lnTo>
                            <a:pt x="734" y="290"/>
                          </a:lnTo>
                          <a:lnTo>
                            <a:pt x="646" y="52"/>
                          </a:lnTo>
                          <a:lnTo>
                            <a:pt x="646" y="52"/>
                          </a:lnTo>
                          <a:lnTo>
                            <a:pt x="648" y="58"/>
                          </a:lnTo>
                          <a:lnTo>
                            <a:pt x="478" y="0"/>
                          </a:lnTo>
                          <a:lnTo>
                            <a:pt x="4" y="2"/>
                          </a:lnTo>
                          <a:lnTo>
                            <a:pt x="0" y="264"/>
                          </a:lnTo>
                          <a:lnTo>
                            <a:pt x="158" y="268"/>
                          </a:lnTo>
                          <a:lnTo>
                            <a:pt x="164" y="362"/>
                          </a:lnTo>
                          <a:lnTo>
                            <a:pt x="758" y="354"/>
                          </a:lnTo>
                          <a:lnTo>
                            <a:pt x="736" y="2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6" name="Freeform 2996"/>
                    <p:cNvSpPr>
                      <a:spLocks/>
                    </p:cNvSpPr>
                    <p:nvPr/>
                  </p:nvSpPr>
                  <p:spPr bwMode="auto">
                    <a:xfrm>
                      <a:off x="2472" y="1231"/>
                      <a:ext cx="642" cy="406"/>
                    </a:xfrm>
                    <a:custGeom>
                      <a:avLst/>
                      <a:gdLst/>
                      <a:ahLst/>
                      <a:cxnLst>
                        <a:cxn ang="0">
                          <a:pos x="636" y="390"/>
                        </a:cxn>
                        <a:cxn ang="0">
                          <a:pos x="632" y="252"/>
                        </a:cxn>
                        <a:cxn ang="0">
                          <a:pos x="632" y="252"/>
                        </a:cxn>
                        <a:cxn ang="0">
                          <a:pos x="632" y="250"/>
                        </a:cxn>
                        <a:cxn ang="0">
                          <a:pos x="626" y="64"/>
                        </a:cxn>
                        <a:cxn ang="0">
                          <a:pos x="596" y="26"/>
                        </a:cxn>
                        <a:cxn ang="0">
                          <a:pos x="612" y="0"/>
                        </a:cxn>
                        <a:cxn ang="0">
                          <a:pos x="612" y="0"/>
                        </a:cxn>
                        <a:cxn ang="0">
                          <a:pos x="612" y="2"/>
                        </a:cxn>
                        <a:cxn ang="0">
                          <a:pos x="2" y="4"/>
                        </a:cxn>
                        <a:cxn ang="0">
                          <a:pos x="2" y="104"/>
                        </a:cxn>
                        <a:cxn ang="0">
                          <a:pos x="4" y="104"/>
                        </a:cxn>
                        <a:cxn ang="0">
                          <a:pos x="0" y="352"/>
                        </a:cxn>
                        <a:cxn ang="0">
                          <a:pos x="474" y="350"/>
                        </a:cxn>
                        <a:cxn ang="0">
                          <a:pos x="642" y="404"/>
                        </a:cxn>
                        <a:cxn ang="0">
                          <a:pos x="642" y="406"/>
                        </a:cxn>
                        <a:cxn ang="0">
                          <a:pos x="642" y="406"/>
                        </a:cxn>
                        <a:cxn ang="0">
                          <a:pos x="636" y="390"/>
                        </a:cxn>
                      </a:cxnLst>
                      <a:rect l="0" t="0" r="r" b="b"/>
                      <a:pathLst>
                        <a:path w="642" h="406">
                          <a:moveTo>
                            <a:pt x="636" y="390"/>
                          </a:moveTo>
                          <a:lnTo>
                            <a:pt x="632" y="252"/>
                          </a:lnTo>
                          <a:lnTo>
                            <a:pt x="632" y="252"/>
                          </a:lnTo>
                          <a:lnTo>
                            <a:pt x="632" y="250"/>
                          </a:lnTo>
                          <a:lnTo>
                            <a:pt x="626" y="64"/>
                          </a:lnTo>
                          <a:lnTo>
                            <a:pt x="596" y="26"/>
                          </a:lnTo>
                          <a:lnTo>
                            <a:pt x="612" y="0"/>
                          </a:lnTo>
                          <a:lnTo>
                            <a:pt x="612" y="0"/>
                          </a:lnTo>
                          <a:lnTo>
                            <a:pt x="612" y="2"/>
                          </a:lnTo>
                          <a:lnTo>
                            <a:pt x="2" y="4"/>
                          </a:lnTo>
                          <a:lnTo>
                            <a:pt x="2" y="104"/>
                          </a:lnTo>
                          <a:lnTo>
                            <a:pt x="4" y="104"/>
                          </a:lnTo>
                          <a:lnTo>
                            <a:pt x="0" y="352"/>
                          </a:lnTo>
                          <a:lnTo>
                            <a:pt x="474" y="350"/>
                          </a:lnTo>
                          <a:lnTo>
                            <a:pt x="642" y="404"/>
                          </a:lnTo>
                          <a:lnTo>
                            <a:pt x="642" y="406"/>
                          </a:lnTo>
                          <a:lnTo>
                            <a:pt x="642" y="406"/>
                          </a:lnTo>
                          <a:lnTo>
                            <a:pt x="636" y="3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7" name="Freeform 2997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524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524" y="202"/>
                        </a:cxn>
                        <a:cxn ang="0">
                          <a:pos x="516" y="146"/>
                        </a:cxn>
                        <a:cxn ang="0">
                          <a:pos x="444" y="76"/>
                        </a:cxn>
                        <a:cxn ang="0">
                          <a:pos x="428" y="2"/>
                        </a:cxn>
                        <a:cxn ang="0">
                          <a:pos x="428" y="0"/>
                        </a:cxn>
                        <a:cxn ang="0">
                          <a:pos x="416" y="0"/>
                        </a:cxn>
                        <a:cxn ang="0">
                          <a:pos x="426" y="0"/>
                        </a:cxn>
                        <a:cxn ang="0">
                          <a:pos x="428" y="6"/>
                        </a:cxn>
                        <a:cxn ang="0">
                          <a:pos x="0" y="24"/>
                        </a:cxn>
                        <a:cxn ang="0">
                          <a:pos x="4" y="160"/>
                        </a:cxn>
                        <a:cxn ang="0">
                          <a:pos x="98" y="418"/>
                        </a:cxn>
                        <a:cxn ang="0">
                          <a:pos x="444" y="408"/>
                        </a:cxn>
                        <a:cxn ang="0">
                          <a:pos x="444" y="378"/>
                        </a:cxn>
                        <a:cxn ang="0">
                          <a:pos x="484" y="308"/>
                        </a:cxn>
                        <a:cxn ang="0">
                          <a:pos x="464" y="268"/>
                        </a:cxn>
                        <a:cxn ang="0">
                          <a:pos x="524" y="202"/>
                        </a:cxn>
                      </a:cxnLst>
                      <a:rect l="0" t="0" r="r" b="b"/>
                      <a:pathLst>
                        <a:path w="524" h="418">
                          <a:moveTo>
                            <a:pt x="524" y="202"/>
                          </a:moveTo>
                          <a:lnTo>
                            <a:pt x="516" y="146"/>
                          </a:lnTo>
                          <a:lnTo>
                            <a:pt x="444" y="76"/>
                          </a:lnTo>
                          <a:lnTo>
                            <a:pt x="428" y="2"/>
                          </a:lnTo>
                          <a:lnTo>
                            <a:pt x="428" y="0"/>
                          </a:lnTo>
                          <a:lnTo>
                            <a:pt x="416" y="0"/>
                          </a:lnTo>
                          <a:lnTo>
                            <a:pt x="426" y="0"/>
                          </a:lnTo>
                          <a:lnTo>
                            <a:pt x="428" y="6"/>
                          </a:lnTo>
                          <a:lnTo>
                            <a:pt x="0" y="24"/>
                          </a:lnTo>
                          <a:lnTo>
                            <a:pt x="4" y="160"/>
                          </a:lnTo>
                          <a:lnTo>
                            <a:pt x="98" y="418"/>
                          </a:lnTo>
                          <a:lnTo>
                            <a:pt x="444" y="408"/>
                          </a:lnTo>
                          <a:lnTo>
                            <a:pt x="444" y="378"/>
                          </a:lnTo>
                          <a:lnTo>
                            <a:pt x="484" y="308"/>
                          </a:lnTo>
                          <a:lnTo>
                            <a:pt x="464" y="268"/>
                          </a:lnTo>
                          <a:lnTo>
                            <a:pt x="524" y="202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8" name="Freeform 2998"/>
                    <p:cNvSpPr>
                      <a:spLocks/>
                    </p:cNvSpPr>
                    <p:nvPr/>
                  </p:nvSpPr>
                  <p:spPr bwMode="auto">
                    <a:xfrm>
                      <a:off x="3016" y="835"/>
                      <a:ext cx="586" cy="638"/>
                    </a:xfrm>
                    <a:custGeom>
                      <a:avLst/>
                      <a:gdLst/>
                      <a:ahLst/>
                      <a:cxnLst>
                        <a:cxn ang="0">
                          <a:pos x="514" y="566"/>
                        </a:cxn>
                        <a:cxn ang="0">
                          <a:pos x="376" y="482"/>
                        </a:cxn>
                        <a:cxn ang="0">
                          <a:pos x="346" y="344"/>
                        </a:cxn>
                        <a:cxn ang="0">
                          <a:pos x="386" y="302"/>
                        </a:cxn>
                        <a:cxn ang="0">
                          <a:pos x="424" y="214"/>
                        </a:cxn>
                        <a:cxn ang="0">
                          <a:pos x="418" y="216"/>
                        </a:cxn>
                        <a:cxn ang="0">
                          <a:pos x="506" y="108"/>
                        </a:cxn>
                        <a:cxn ang="0">
                          <a:pos x="586" y="54"/>
                        </a:cxn>
                        <a:cxn ang="0">
                          <a:pos x="406" y="54"/>
                        </a:cxn>
                        <a:cxn ang="0">
                          <a:pos x="158" y="0"/>
                        </a:cxn>
                        <a:cxn ang="0">
                          <a:pos x="0" y="8"/>
                        </a:cxn>
                        <a:cxn ang="0">
                          <a:pos x="0" y="12"/>
                        </a:cxn>
                        <a:cxn ang="0">
                          <a:pos x="4" y="14"/>
                        </a:cxn>
                        <a:cxn ang="0">
                          <a:pos x="78" y="390"/>
                        </a:cxn>
                        <a:cxn ang="0">
                          <a:pos x="60" y="422"/>
                        </a:cxn>
                        <a:cxn ang="0">
                          <a:pos x="90" y="460"/>
                        </a:cxn>
                        <a:cxn ang="0">
                          <a:pos x="96" y="638"/>
                        </a:cxn>
                        <a:cxn ang="0">
                          <a:pos x="512" y="622"/>
                        </a:cxn>
                        <a:cxn ang="0">
                          <a:pos x="524" y="622"/>
                        </a:cxn>
                        <a:cxn ang="0">
                          <a:pos x="514" y="566"/>
                        </a:cxn>
                      </a:cxnLst>
                      <a:rect l="0" t="0" r="r" b="b"/>
                      <a:pathLst>
                        <a:path w="586" h="638">
                          <a:moveTo>
                            <a:pt x="514" y="566"/>
                          </a:moveTo>
                          <a:lnTo>
                            <a:pt x="376" y="482"/>
                          </a:lnTo>
                          <a:lnTo>
                            <a:pt x="346" y="344"/>
                          </a:lnTo>
                          <a:lnTo>
                            <a:pt x="386" y="302"/>
                          </a:lnTo>
                          <a:lnTo>
                            <a:pt x="424" y="214"/>
                          </a:lnTo>
                          <a:lnTo>
                            <a:pt x="418" y="216"/>
                          </a:lnTo>
                          <a:lnTo>
                            <a:pt x="506" y="108"/>
                          </a:lnTo>
                          <a:lnTo>
                            <a:pt x="586" y="54"/>
                          </a:lnTo>
                          <a:lnTo>
                            <a:pt x="406" y="54"/>
                          </a:lnTo>
                          <a:lnTo>
                            <a:pt x="158" y="0"/>
                          </a:lnTo>
                          <a:lnTo>
                            <a:pt x="0" y="8"/>
                          </a:lnTo>
                          <a:lnTo>
                            <a:pt x="0" y="12"/>
                          </a:lnTo>
                          <a:lnTo>
                            <a:pt x="4" y="14"/>
                          </a:lnTo>
                          <a:lnTo>
                            <a:pt x="78" y="390"/>
                          </a:lnTo>
                          <a:lnTo>
                            <a:pt x="60" y="422"/>
                          </a:lnTo>
                          <a:lnTo>
                            <a:pt x="90" y="460"/>
                          </a:lnTo>
                          <a:lnTo>
                            <a:pt x="96" y="638"/>
                          </a:lnTo>
                          <a:lnTo>
                            <a:pt x="512" y="622"/>
                          </a:lnTo>
                          <a:lnTo>
                            <a:pt x="524" y="622"/>
                          </a:lnTo>
                          <a:lnTo>
                            <a:pt x="514" y="566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9" name="Freeform 2999"/>
                    <p:cNvSpPr>
                      <a:spLocks/>
                    </p:cNvSpPr>
                    <p:nvPr/>
                  </p:nvSpPr>
                  <p:spPr bwMode="auto">
                    <a:xfrm>
                      <a:off x="3686" y="2005"/>
                      <a:ext cx="82" cy="13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84"/>
                        </a:cxn>
                        <a:cxn ang="0">
                          <a:pos x="4" y="0"/>
                        </a:cxn>
                        <a:cxn ang="0">
                          <a:pos x="0" y="84"/>
                        </a:cxn>
                        <a:cxn ang="0">
                          <a:pos x="82" y="138"/>
                        </a:cxn>
                        <a:cxn ang="0">
                          <a:pos x="4" y="84"/>
                        </a:cxn>
                      </a:cxnLst>
                      <a:rect l="0" t="0" r="r" b="b"/>
                      <a:pathLst>
                        <a:path w="82" h="138">
                          <a:moveTo>
                            <a:pt x="4" y="84"/>
                          </a:moveTo>
                          <a:lnTo>
                            <a:pt x="4" y="0"/>
                          </a:lnTo>
                          <a:lnTo>
                            <a:pt x="0" y="84"/>
                          </a:lnTo>
                          <a:lnTo>
                            <a:pt x="82" y="138"/>
                          </a:lnTo>
                          <a:lnTo>
                            <a:pt x="4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0" name="Freeform 3000"/>
                    <p:cNvSpPr>
                      <a:spLocks/>
                    </p:cNvSpPr>
                    <p:nvPr/>
                  </p:nvSpPr>
                  <p:spPr bwMode="auto">
                    <a:xfrm>
                      <a:off x="3686" y="2083"/>
                      <a:ext cx="234" cy="146"/>
                    </a:xfrm>
                    <a:custGeom>
                      <a:avLst/>
                      <a:gdLst/>
                      <a:ahLst/>
                      <a:cxnLst>
                        <a:cxn ang="0">
                          <a:pos x="110" y="146"/>
                        </a:cxn>
                        <a:cxn ang="0">
                          <a:pos x="132" y="102"/>
                        </a:cxn>
                        <a:cxn ang="0">
                          <a:pos x="182" y="128"/>
                        </a:cxn>
                        <a:cxn ang="0">
                          <a:pos x="224" y="72"/>
                        </a:cxn>
                        <a:cxn ang="0">
                          <a:pos x="234" y="0"/>
                        </a:cxn>
                        <a:cxn ang="0">
                          <a:pos x="222" y="72"/>
                        </a:cxn>
                        <a:cxn ang="0">
                          <a:pos x="182" y="124"/>
                        </a:cxn>
                        <a:cxn ang="0">
                          <a:pos x="132" y="96"/>
                        </a:cxn>
                        <a:cxn ang="0">
                          <a:pos x="110" y="138"/>
                        </a:cxn>
                        <a:cxn ang="0">
                          <a:pos x="82" y="60"/>
                        </a:cxn>
                        <a:cxn ang="0">
                          <a:pos x="0" y="6"/>
                        </a:cxn>
                        <a:cxn ang="0">
                          <a:pos x="80" y="64"/>
                        </a:cxn>
                        <a:cxn ang="0">
                          <a:pos x="110" y="146"/>
                        </a:cxn>
                      </a:cxnLst>
                      <a:rect l="0" t="0" r="r" b="b"/>
                      <a:pathLst>
                        <a:path w="234" h="146">
                          <a:moveTo>
                            <a:pt x="110" y="146"/>
                          </a:moveTo>
                          <a:lnTo>
                            <a:pt x="132" y="102"/>
                          </a:lnTo>
                          <a:lnTo>
                            <a:pt x="182" y="128"/>
                          </a:lnTo>
                          <a:lnTo>
                            <a:pt x="224" y="72"/>
                          </a:lnTo>
                          <a:lnTo>
                            <a:pt x="234" y="0"/>
                          </a:lnTo>
                          <a:lnTo>
                            <a:pt x="222" y="72"/>
                          </a:lnTo>
                          <a:lnTo>
                            <a:pt x="182" y="124"/>
                          </a:lnTo>
                          <a:lnTo>
                            <a:pt x="132" y="96"/>
                          </a:lnTo>
                          <a:lnTo>
                            <a:pt x="110" y="138"/>
                          </a:lnTo>
                          <a:lnTo>
                            <a:pt x="82" y="60"/>
                          </a:lnTo>
                          <a:lnTo>
                            <a:pt x="0" y="6"/>
                          </a:lnTo>
                          <a:lnTo>
                            <a:pt x="80" y="64"/>
                          </a:lnTo>
                          <a:lnTo>
                            <a:pt x="110" y="14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1" name="Freeform 3001"/>
                    <p:cNvSpPr>
                      <a:spLocks/>
                    </p:cNvSpPr>
                    <p:nvPr/>
                  </p:nvSpPr>
                  <p:spPr bwMode="auto">
                    <a:xfrm>
                      <a:off x="3908" y="1991"/>
                      <a:ext cx="28" cy="16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4"/>
                        </a:cxn>
                        <a:cxn ang="0">
                          <a:pos x="12" y="92"/>
                        </a:cxn>
                        <a:cxn ang="0">
                          <a:pos x="14" y="82"/>
                        </a:cxn>
                        <a:cxn ang="0">
                          <a:pos x="16" y="72"/>
                        </a:cxn>
                        <a:cxn ang="0">
                          <a:pos x="28" y="0"/>
                        </a:cxn>
                        <a:cxn ang="0">
                          <a:pos x="8" y="82"/>
                        </a:cxn>
                        <a:cxn ang="0">
                          <a:pos x="0" y="164"/>
                        </a:cxn>
                      </a:cxnLst>
                      <a:rect l="0" t="0" r="r" b="b"/>
                      <a:pathLst>
                        <a:path w="28" h="164">
                          <a:moveTo>
                            <a:pt x="0" y="164"/>
                          </a:moveTo>
                          <a:lnTo>
                            <a:pt x="12" y="92"/>
                          </a:lnTo>
                          <a:lnTo>
                            <a:pt x="14" y="82"/>
                          </a:lnTo>
                          <a:lnTo>
                            <a:pt x="16" y="72"/>
                          </a:lnTo>
                          <a:lnTo>
                            <a:pt x="28" y="0"/>
                          </a:lnTo>
                          <a:lnTo>
                            <a:pt x="8" y="82"/>
                          </a:lnTo>
                          <a:lnTo>
                            <a:pt x="0" y="16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2" name="Freeform 3003"/>
                    <p:cNvSpPr>
                      <a:spLocks/>
                    </p:cNvSpPr>
                    <p:nvPr/>
                  </p:nvSpPr>
                  <p:spPr bwMode="auto">
                    <a:xfrm>
                      <a:off x="3920" y="2063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4" y="0"/>
                        </a:cxn>
                        <a:cxn ang="0">
                          <a:pos x="2" y="1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0" y="20"/>
                          </a:moveTo>
                          <a:lnTo>
                            <a:pt x="4" y="0"/>
                          </a:lnTo>
                          <a:lnTo>
                            <a:pt x="2" y="1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3" name="Freeform 3004"/>
                    <p:cNvSpPr>
                      <a:spLocks/>
                    </p:cNvSpPr>
                    <p:nvPr/>
                  </p:nvSpPr>
                  <p:spPr bwMode="auto">
                    <a:xfrm>
                      <a:off x="3968" y="2043"/>
                      <a:ext cx="104" cy="60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54"/>
                        </a:cxn>
                        <a:cxn ang="0">
                          <a:pos x="0" y="40"/>
                        </a:cxn>
                        <a:cxn ang="0">
                          <a:pos x="24" y="60"/>
                        </a:cxn>
                        <a:cxn ang="0">
                          <a:pos x="104" y="0"/>
                        </a:cxn>
                        <a:cxn ang="0">
                          <a:pos x="24" y="54"/>
                        </a:cxn>
                      </a:cxnLst>
                      <a:rect l="0" t="0" r="r" b="b"/>
                      <a:pathLst>
                        <a:path w="104" h="60">
                          <a:moveTo>
                            <a:pt x="24" y="54"/>
                          </a:moveTo>
                          <a:lnTo>
                            <a:pt x="0" y="40"/>
                          </a:lnTo>
                          <a:lnTo>
                            <a:pt x="24" y="60"/>
                          </a:lnTo>
                          <a:lnTo>
                            <a:pt x="104" y="0"/>
                          </a:lnTo>
                          <a:lnTo>
                            <a:pt x="24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4" name="Freeform 3005"/>
                    <p:cNvSpPr>
                      <a:spLocks/>
                    </p:cNvSpPr>
                    <p:nvPr/>
                  </p:nvSpPr>
                  <p:spPr bwMode="auto">
                    <a:xfrm>
                      <a:off x="4100" y="1909"/>
                      <a:ext cx="88" cy="1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8"/>
                        </a:cxn>
                        <a:cxn ang="0">
                          <a:pos x="52" y="42"/>
                        </a:cxn>
                        <a:cxn ang="0">
                          <a:pos x="88" y="0"/>
                        </a:cxn>
                        <a:cxn ang="0">
                          <a:pos x="50" y="40"/>
                        </a:cxn>
                        <a:cxn ang="0">
                          <a:pos x="0" y="148"/>
                        </a:cxn>
                      </a:cxnLst>
                      <a:rect l="0" t="0" r="r" b="b"/>
                      <a:pathLst>
                        <a:path w="88" h="148">
                          <a:moveTo>
                            <a:pt x="0" y="148"/>
                          </a:moveTo>
                          <a:lnTo>
                            <a:pt x="52" y="42"/>
                          </a:lnTo>
                          <a:lnTo>
                            <a:pt x="88" y="0"/>
                          </a:lnTo>
                          <a:lnTo>
                            <a:pt x="50" y="40"/>
                          </a:lnTo>
                          <a:lnTo>
                            <a:pt x="0" y="14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5" name="Freeform 3006"/>
                    <p:cNvSpPr>
                      <a:spLocks/>
                    </p:cNvSpPr>
                    <p:nvPr/>
                  </p:nvSpPr>
                  <p:spPr bwMode="auto">
                    <a:xfrm>
                      <a:off x="3914" y="2083"/>
                      <a:ext cx="78" cy="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0" y="48"/>
                        </a:cxn>
                        <a:cxn ang="0">
                          <a:pos x="54" y="4"/>
                        </a:cxn>
                        <a:cxn ang="0">
                          <a:pos x="78" y="20"/>
                        </a:cxn>
                        <a:cxn ang="0">
                          <a:pos x="54" y="0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78" h="48">
                          <a:moveTo>
                            <a:pt x="0" y="44"/>
                          </a:moveTo>
                          <a:lnTo>
                            <a:pt x="0" y="48"/>
                          </a:lnTo>
                          <a:lnTo>
                            <a:pt x="54" y="4"/>
                          </a:lnTo>
                          <a:lnTo>
                            <a:pt x="78" y="20"/>
                          </a:lnTo>
                          <a:lnTo>
                            <a:pt x="54" y="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6" name="Freeform 3007"/>
                    <p:cNvSpPr>
                      <a:spLocks/>
                    </p:cNvSpPr>
                    <p:nvPr/>
                  </p:nvSpPr>
                  <p:spPr bwMode="auto">
                    <a:xfrm>
                      <a:off x="3992" y="1951"/>
                      <a:ext cx="160" cy="152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92"/>
                        </a:cxn>
                        <a:cxn ang="0">
                          <a:pos x="0" y="152"/>
                        </a:cxn>
                        <a:cxn ang="0">
                          <a:pos x="80" y="96"/>
                        </a:cxn>
                        <a:cxn ang="0">
                          <a:pos x="110" y="110"/>
                        </a:cxn>
                        <a:cxn ang="0">
                          <a:pos x="160" y="0"/>
                        </a:cxn>
                        <a:cxn ang="0">
                          <a:pos x="108" y="106"/>
                        </a:cxn>
                        <a:cxn ang="0">
                          <a:pos x="80" y="92"/>
                        </a:cxn>
                      </a:cxnLst>
                      <a:rect l="0" t="0" r="r" b="b"/>
                      <a:pathLst>
                        <a:path w="160" h="152">
                          <a:moveTo>
                            <a:pt x="80" y="92"/>
                          </a:moveTo>
                          <a:lnTo>
                            <a:pt x="0" y="152"/>
                          </a:lnTo>
                          <a:lnTo>
                            <a:pt x="80" y="96"/>
                          </a:lnTo>
                          <a:lnTo>
                            <a:pt x="110" y="110"/>
                          </a:lnTo>
                          <a:lnTo>
                            <a:pt x="160" y="0"/>
                          </a:lnTo>
                          <a:lnTo>
                            <a:pt x="108" y="106"/>
                          </a:lnTo>
                          <a:lnTo>
                            <a:pt x="80" y="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7" name="Freeform 300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4" y="1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14">
                          <a:moveTo>
                            <a:pt x="0" y="2"/>
                          </a:moveTo>
                          <a:lnTo>
                            <a:pt x="4" y="1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8" name="Freeform 3010"/>
                    <p:cNvSpPr>
                      <a:spLocks/>
                    </p:cNvSpPr>
                    <p:nvPr/>
                  </p:nvSpPr>
                  <p:spPr bwMode="auto">
                    <a:xfrm>
                      <a:off x="3900" y="1599"/>
                      <a:ext cx="288" cy="5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498"/>
                        </a:cxn>
                        <a:cxn ang="0">
                          <a:pos x="172" y="444"/>
                        </a:cxn>
                        <a:cxn ang="0">
                          <a:pos x="200" y="458"/>
                        </a:cxn>
                        <a:cxn ang="0">
                          <a:pos x="250" y="350"/>
                        </a:cxn>
                        <a:cxn ang="0">
                          <a:pos x="288" y="310"/>
                        </a:cxn>
                        <a:cxn ang="0">
                          <a:pos x="284" y="298"/>
                        </a:cxn>
                        <a:cxn ang="0">
                          <a:pos x="284" y="298"/>
                        </a:cxn>
                        <a:cxn ang="0">
                          <a:pos x="284" y="296"/>
                        </a:cxn>
                        <a:cxn ang="0">
                          <a:pos x="216" y="0"/>
                        </a:cxn>
                        <a:cxn ang="0">
                          <a:pos x="26" y="6"/>
                        </a:cxn>
                        <a:cxn ang="0">
                          <a:pos x="0" y="28"/>
                        </a:cxn>
                        <a:cxn ang="0">
                          <a:pos x="38" y="392"/>
                        </a:cxn>
                        <a:cxn ang="0">
                          <a:pos x="24" y="464"/>
                        </a:cxn>
                        <a:cxn ang="0">
                          <a:pos x="20" y="484"/>
                        </a:cxn>
                        <a:cxn ang="0">
                          <a:pos x="14" y="524"/>
                        </a:cxn>
                        <a:cxn ang="0">
                          <a:pos x="68" y="484"/>
                        </a:cxn>
                        <a:cxn ang="0">
                          <a:pos x="92" y="498"/>
                        </a:cxn>
                      </a:cxnLst>
                      <a:rect l="0" t="0" r="r" b="b"/>
                      <a:pathLst>
                        <a:path w="288" h="524">
                          <a:moveTo>
                            <a:pt x="92" y="498"/>
                          </a:moveTo>
                          <a:lnTo>
                            <a:pt x="172" y="444"/>
                          </a:lnTo>
                          <a:lnTo>
                            <a:pt x="200" y="458"/>
                          </a:lnTo>
                          <a:lnTo>
                            <a:pt x="250" y="350"/>
                          </a:lnTo>
                          <a:lnTo>
                            <a:pt x="288" y="310"/>
                          </a:lnTo>
                          <a:lnTo>
                            <a:pt x="284" y="298"/>
                          </a:lnTo>
                          <a:lnTo>
                            <a:pt x="284" y="298"/>
                          </a:lnTo>
                          <a:lnTo>
                            <a:pt x="284" y="296"/>
                          </a:lnTo>
                          <a:lnTo>
                            <a:pt x="216" y="0"/>
                          </a:lnTo>
                          <a:lnTo>
                            <a:pt x="26" y="6"/>
                          </a:lnTo>
                          <a:lnTo>
                            <a:pt x="0" y="28"/>
                          </a:lnTo>
                          <a:lnTo>
                            <a:pt x="38" y="392"/>
                          </a:lnTo>
                          <a:lnTo>
                            <a:pt x="24" y="464"/>
                          </a:lnTo>
                          <a:lnTo>
                            <a:pt x="20" y="484"/>
                          </a:lnTo>
                          <a:lnTo>
                            <a:pt x="14" y="524"/>
                          </a:lnTo>
                          <a:lnTo>
                            <a:pt x="68" y="484"/>
                          </a:lnTo>
                          <a:lnTo>
                            <a:pt x="92" y="4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9" name="Freeform 3011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32" cy="3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2" y="350"/>
                        </a:cxn>
                        <a:cxn ang="0">
                          <a:pos x="8" y="6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2" h="350">
                          <a:moveTo>
                            <a:pt x="0" y="0"/>
                          </a:moveTo>
                          <a:lnTo>
                            <a:pt x="32" y="350"/>
                          </a:lnTo>
                          <a:lnTo>
                            <a:pt x="8" y="6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0" name="Freeform 3012"/>
                    <p:cNvSpPr>
                      <a:spLocks/>
                    </p:cNvSpPr>
                    <p:nvPr/>
                  </p:nvSpPr>
                  <p:spPr bwMode="auto">
                    <a:xfrm>
                      <a:off x="3692" y="2455"/>
                      <a:ext cx="328" cy="586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0"/>
                        </a:cxn>
                        <a:cxn ang="0">
                          <a:pos x="74" y="22"/>
                        </a:cxn>
                        <a:cxn ang="0">
                          <a:pos x="0" y="240"/>
                        </a:cxn>
                        <a:cxn ang="0">
                          <a:pos x="38" y="372"/>
                        </a:cxn>
                        <a:cxn ang="0">
                          <a:pos x="6" y="522"/>
                        </a:cxn>
                        <a:cxn ang="0">
                          <a:pos x="178" y="508"/>
                        </a:cxn>
                        <a:cxn ang="0">
                          <a:pos x="216" y="586"/>
                        </a:cxn>
                        <a:cxn ang="0">
                          <a:pos x="298" y="560"/>
                        </a:cxn>
                        <a:cxn ang="0">
                          <a:pos x="328" y="560"/>
                        </a:cxn>
                        <a:cxn ang="0">
                          <a:pos x="310" y="352"/>
                        </a:cxn>
                        <a:cxn ang="0">
                          <a:pos x="278" y="2"/>
                        </a:cxn>
                        <a:cxn ang="0">
                          <a:pos x="280" y="2"/>
                        </a:cxn>
                        <a:cxn ang="0">
                          <a:pos x="286" y="70"/>
                        </a:cxn>
                        <a:cxn ang="0">
                          <a:pos x="280" y="0"/>
                        </a:cxn>
                        <a:cxn ang="0">
                          <a:pos x="278" y="0"/>
                        </a:cxn>
                      </a:cxnLst>
                      <a:rect l="0" t="0" r="r" b="b"/>
                      <a:pathLst>
                        <a:path w="328" h="586">
                          <a:moveTo>
                            <a:pt x="278" y="0"/>
                          </a:moveTo>
                          <a:lnTo>
                            <a:pt x="74" y="22"/>
                          </a:lnTo>
                          <a:lnTo>
                            <a:pt x="0" y="240"/>
                          </a:lnTo>
                          <a:lnTo>
                            <a:pt x="38" y="372"/>
                          </a:lnTo>
                          <a:lnTo>
                            <a:pt x="6" y="522"/>
                          </a:lnTo>
                          <a:lnTo>
                            <a:pt x="178" y="508"/>
                          </a:lnTo>
                          <a:lnTo>
                            <a:pt x="216" y="586"/>
                          </a:lnTo>
                          <a:lnTo>
                            <a:pt x="298" y="560"/>
                          </a:lnTo>
                          <a:lnTo>
                            <a:pt x="328" y="560"/>
                          </a:lnTo>
                          <a:lnTo>
                            <a:pt x="310" y="352"/>
                          </a:lnTo>
                          <a:lnTo>
                            <a:pt x="278" y="2"/>
                          </a:lnTo>
                          <a:lnTo>
                            <a:pt x="280" y="2"/>
                          </a:lnTo>
                          <a:lnTo>
                            <a:pt x="286" y="70"/>
                          </a:lnTo>
                          <a:lnTo>
                            <a:pt x="280" y="0"/>
                          </a:lnTo>
                          <a:lnTo>
                            <a:pt x="27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1" name="Freeform 3013"/>
                    <p:cNvSpPr>
                      <a:spLocks/>
                    </p:cNvSpPr>
                    <p:nvPr/>
                  </p:nvSpPr>
                  <p:spPr bwMode="auto">
                    <a:xfrm>
                      <a:off x="4002" y="2807"/>
                      <a:ext cx="20" cy="208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208"/>
                        </a:cxn>
                        <a:cxn ang="0">
                          <a:pos x="0" y="0"/>
                        </a:cxn>
                        <a:cxn ang="0">
                          <a:pos x="18" y="208"/>
                        </a:cxn>
                        <a:cxn ang="0">
                          <a:pos x="20" y="208"/>
                        </a:cxn>
                      </a:cxnLst>
                      <a:rect l="0" t="0" r="r" b="b"/>
                      <a:pathLst>
                        <a:path w="20" h="208">
                          <a:moveTo>
                            <a:pt x="20" y="208"/>
                          </a:moveTo>
                          <a:lnTo>
                            <a:pt x="0" y="0"/>
                          </a:lnTo>
                          <a:lnTo>
                            <a:pt x="18" y="208"/>
                          </a:lnTo>
                          <a:lnTo>
                            <a:pt x="20" y="2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2" name="Freeform 3014"/>
                    <p:cNvSpPr>
                      <a:spLocks/>
                    </p:cNvSpPr>
                    <p:nvPr/>
                  </p:nvSpPr>
                  <p:spPr bwMode="auto">
                    <a:xfrm>
                      <a:off x="3972" y="2419"/>
                      <a:ext cx="368" cy="596"/>
                    </a:xfrm>
                    <a:custGeom>
                      <a:avLst/>
                      <a:gdLst/>
                      <a:ahLst/>
                      <a:cxnLst>
                        <a:cxn ang="0">
                          <a:pos x="368" y="466"/>
                        </a:cxn>
                        <a:cxn ang="0">
                          <a:pos x="350" y="330"/>
                        </a:cxn>
                        <a:cxn ang="0">
                          <a:pos x="226" y="0"/>
                        </a:cxn>
                        <a:cxn ang="0">
                          <a:pos x="0" y="36"/>
                        </a:cxn>
                        <a:cxn ang="0">
                          <a:pos x="6" y="106"/>
                        </a:cxn>
                        <a:cxn ang="0">
                          <a:pos x="52" y="596"/>
                        </a:cxn>
                        <a:cxn ang="0">
                          <a:pos x="96" y="596"/>
                        </a:cxn>
                        <a:cxn ang="0">
                          <a:pos x="134" y="580"/>
                        </a:cxn>
                        <a:cxn ang="0">
                          <a:pos x="90" y="490"/>
                        </a:cxn>
                        <a:cxn ang="0">
                          <a:pos x="368" y="466"/>
                        </a:cxn>
                      </a:cxnLst>
                      <a:rect l="0" t="0" r="r" b="b"/>
                      <a:pathLst>
                        <a:path w="368" h="596">
                          <a:moveTo>
                            <a:pt x="368" y="466"/>
                          </a:moveTo>
                          <a:lnTo>
                            <a:pt x="350" y="330"/>
                          </a:lnTo>
                          <a:lnTo>
                            <a:pt x="226" y="0"/>
                          </a:lnTo>
                          <a:lnTo>
                            <a:pt x="0" y="36"/>
                          </a:lnTo>
                          <a:lnTo>
                            <a:pt x="6" y="106"/>
                          </a:lnTo>
                          <a:lnTo>
                            <a:pt x="52" y="596"/>
                          </a:lnTo>
                          <a:lnTo>
                            <a:pt x="96" y="596"/>
                          </a:lnTo>
                          <a:lnTo>
                            <a:pt x="134" y="580"/>
                          </a:lnTo>
                          <a:lnTo>
                            <a:pt x="90" y="490"/>
                          </a:lnTo>
                          <a:lnTo>
                            <a:pt x="368" y="466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3" name="Freeform 3015"/>
                    <p:cNvSpPr>
                      <a:spLocks/>
                    </p:cNvSpPr>
                    <p:nvPr/>
                  </p:nvSpPr>
                  <p:spPr bwMode="auto">
                    <a:xfrm>
                      <a:off x="4436" y="2409"/>
                      <a:ext cx="54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52" y="4"/>
                        </a:cxn>
                        <a:cxn ang="0">
                          <a:pos x="52" y="38"/>
                        </a:cxn>
                        <a:cxn ang="0">
                          <a:pos x="54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54" h="38">
                          <a:moveTo>
                            <a:pt x="0" y="6"/>
                          </a:moveTo>
                          <a:lnTo>
                            <a:pt x="52" y="4"/>
                          </a:lnTo>
                          <a:lnTo>
                            <a:pt x="52" y="38"/>
                          </a:lnTo>
                          <a:lnTo>
                            <a:pt x="54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4" name="Freeform 3016"/>
                    <p:cNvSpPr>
                      <a:spLocks/>
                    </p:cNvSpPr>
                    <p:nvPr/>
                  </p:nvSpPr>
                  <p:spPr bwMode="auto">
                    <a:xfrm>
                      <a:off x="4436" y="2373"/>
                      <a:ext cx="5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40"/>
                        </a:cxn>
                        <a:cxn ang="0">
                          <a:pos x="22" y="0"/>
                        </a:cxn>
                        <a:cxn ang="0">
                          <a:pos x="0" y="42"/>
                        </a:cxn>
                        <a:cxn ang="0">
                          <a:pos x="54" y="36"/>
                        </a:cxn>
                        <a:cxn ang="0">
                          <a:pos x="6" y="40"/>
                        </a:cxn>
                      </a:cxnLst>
                      <a:rect l="0" t="0" r="r" b="b"/>
                      <a:pathLst>
                        <a:path w="54" h="42">
                          <a:moveTo>
                            <a:pt x="6" y="40"/>
                          </a:moveTo>
                          <a:lnTo>
                            <a:pt x="22" y="0"/>
                          </a:lnTo>
                          <a:lnTo>
                            <a:pt x="0" y="42"/>
                          </a:lnTo>
                          <a:lnTo>
                            <a:pt x="54" y="36"/>
                          </a:lnTo>
                          <a:lnTo>
                            <a:pt x="6" y="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5" name="Freeform 3017"/>
                    <p:cNvSpPr>
                      <a:spLocks/>
                    </p:cNvSpPr>
                    <p:nvPr/>
                  </p:nvSpPr>
                  <p:spPr bwMode="auto">
                    <a:xfrm>
                      <a:off x="4488" y="2409"/>
                      <a:ext cx="264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38"/>
                        </a:cxn>
                        <a:cxn ang="0">
                          <a:pos x="264" y="260"/>
                        </a:cxn>
                        <a:cxn ang="0">
                          <a:pos x="2" y="36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64" h="260">
                          <a:moveTo>
                            <a:pt x="2" y="0"/>
                          </a:moveTo>
                          <a:lnTo>
                            <a:pt x="0" y="38"/>
                          </a:lnTo>
                          <a:lnTo>
                            <a:pt x="264" y="260"/>
                          </a:lnTo>
                          <a:lnTo>
                            <a:pt x="2" y="3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6" name="Freeform 3018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2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22" y="14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56">
                          <a:moveTo>
                            <a:pt x="28" y="0"/>
                          </a:move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22" y="14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7" name="Freeform 3019"/>
                    <p:cNvSpPr>
                      <a:spLocks/>
                    </p:cNvSpPr>
                    <p:nvPr/>
                  </p:nvSpPr>
                  <p:spPr bwMode="auto">
                    <a:xfrm>
                      <a:off x="4442" y="2291"/>
                      <a:ext cx="438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22"/>
                        </a:cxn>
                        <a:cxn ang="0">
                          <a:pos x="48" y="118"/>
                        </a:cxn>
                        <a:cxn ang="0">
                          <a:pos x="48" y="154"/>
                        </a:cxn>
                        <a:cxn ang="0">
                          <a:pos x="310" y="378"/>
                        </a:cxn>
                        <a:cxn ang="0">
                          <a:pos x="422" y="176"/>
                        </a:cxn>
                        <a:cxn ang="0">
                          <a:pos x="438" y="104"/>
                        </a:cxn>
                        <a:cxn ang="0">
                          <a:pos x="306" y="16"/>
                        </a:cxn>
                        <a:cxn ang="0">
                          <a:pos x="224" y="32"/>
                        </a:cxn>
                        <a:cxn ang="0">
                          <a:pos x="194" y="0"/>
                        </a:cxn>
                        <a:cxn ang="0">
                          <a:pos x="24" y="66"/>
                        </a:cxn>
                        <a:cxn ang="0">
                          <a:pos x="16" y="82"/>
                        </a:cxn>
                        <a:cxn ang="0">
                          <a:pos x="0" y="122"/>
                        </a:cxn>
                      </a:cxnLst>
                      <a:rect l="0" t="0" r="r" b="b"/>
                      <a:pathLst>
                        <a:path w="438" h="378">
                          <a:moveTo>
                            <a:pt x="0" y="122"/>
                          </a:moveTo>
                          <a:lnTo>
                            <a:pt x="48" y="118"/>
                          </a:lnTo>
                          <a:lnTo>
                            <a:pt x="48" y="154"/>
                          </a:lnTo>
                          <a:lnTo>
                            <a:pt x="310" y="378"/>
                          </a:lnTo>
                          <a:lnTo>
                            <a:pt x="422" y="176"/>
                          </a:lnTo>
                          <a:lnTo>
                            <a:pt x="438" y="104"/>
                          </a:lnTo>
                          <a:lnTo>
                            <a:pt x="306" y="16"/>
                          </a:lnTo>
                          <a:lnTo>
                            <a:pt x="224" y="32"/>
                          </a:lnTo>
                          <a:lnTo>
                            <a:pt x="194" y="0"/>
                          </a:lnTo>
                          <a:lnTo>
                            <a:pt x="24" y="66"/>
                          </a:lnTo>
                          <a:lnTo>
                            <a:pt x="16" y="82"/>
                          </a:lnTo>
                          <a:lnTo>
                            <a:pt x="0" y="12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8" name="Freeform 3020"/>
                    <p:cNvSpPr>
                      <a:spLocks/>
                    </p:cNvSpPr>
                    <p:nvPr/>
                  </p:nvSpPr>
                  <p:spPr bwMode="auto">
                    <a:xfrm>
                      <a:off x="4346" y="2849"/>
                      <a:ext cx="320" cy="84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2"/>
                        </a:cxn>
                        <a:cxn ang="0">
                          <a:pos x="320" y="56"/>
                        </a:cxn>
                        <a:cxn ang="0">
                          <a:pos x="314" y="0"/>
                        </a:cxn>
                        <a:cxn ang="0">
                          <a:pos x="314" y="48"/>
                        </a:cxn>
                        <a:cxn ang="0">
                          <a:pos x="280" y="36"/>
                        </a:cxn>
                        <a:cxn ang="0">
                          <a:pos x="18" y="78"/>
                        </a:cxn>
                        <a:cxn ang="0">
                          <a:pos x="0" y="54"/>
                        </a:cxn>
                        <a:cxn ang="0">
                          <a:pos x="18" y="84"/>
                        </a:cxn>
                        <a:cxn ang="0">
                          <a:pos x="278" y="42"/>
                        </a:cxn>
                      </a:cxnLst>
                      <a:rect l="0" t="0" r="r" b="b"/>
                      <a:pathLst>
                        <a:path w="320" h="84">
                          <a:moveTo>
                            <a:pt x="278" y="42"/>
                          </a:moveTo>
                          <a:lnTo>
                            <a:pt x="320" y="56"/>
                          </a:lnTo>
                          <a:lnTo>
                            <a:pt x="314" y="0"/>
                          </a:lnTo>
                          <a:lnTo>
                            <a:pt x="314" y="48"/>
                          </a:lnTo>
                          <a:lnTo>
                            <a:pt x="280" y="36"/>
                          </a:lnTo>
                          <a:lnTo>
                            <a:pt x="18" y="78"/>
                          </a:lnTo>
                          <a:lnTo>
                            <a:pt x="0" y="54"/>
                          </a:lnTo>
                          <a:lnTo>
                            <a:pt x="18" y="84"/>
                          </a:lnTo>
                          <a:lnTo>
                            <a:pt x="278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9" name="Freeform 3021"/>
                    <p:cNvSpPr>
                      <a:spLocks/>
                    </p:cNvSpPr>
                    <p:nvPr/>
                  </p:nvSpPr>
                  <p:spPr bwMode="auto">
                    <a:xfrm>
                      <a:off x="4660" y="2847"/>
                      <a:ext cx="7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0" y="4"/>
                        </a:cxn>
                        <a:cxn ang="0">
                          <a:pos x="7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0" h="4">
                          <a:moveTo>
                            <a:pt x="0" y="2"/>
                          </a:moveTo>
                          <a:lnTo>
                            <a:pt x="70" y="4"/>
                          </a:lnTo>
                          <a:lnTo>
                            <a:pt x="7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0" name="Freeform 3022"/>
                    <p:cNvSpPr>
                      <a:spLocks/>
                    </p:cNvSpPr>
                    <p:nvPr/>
                  </p:nvSpPr>
                  <p:spPr bwMode="auto">
                    <a:xfrm>
                      <a:off x="4660" y="2849"/>
                      <a:ext cx="70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56"/>
                        </a:cxn>
                        <a:cxn ang="0">
                          <a:pos x="6" y="6"/>
                        </a:cxn>
                        <a:cxn ang="0">
                          <a:pos x="70" y="6"/>
                        </a:cxn>
                        <a:cxn ang="0">
                          <a:pos x="70" y="2"/>
                        </a:cxn>
                        <a:cxn ang="0">
                          <a:pos x="0" y="0"/>
                        </a:cxn>
                        <a:cxn ang="0">
                          <a:pos x="6" y="56"/>
                        </a:cxn>
                      </a:cxnLst>
                      <a:rect l="0" t="0" r="r" b="b"/>
                      <a:pathLst>
                        <a:path w="70" h="56">
                          <a:moveTo>
                            <a:pt x="6" y="56"/>
                          </a:moveTo>
                          <a:lnTo>
                            <a:pt x="6" y="6"/>
                          </a:lnTo>
                          <a:lnTo>
                            <a:pt x="70" y="6"/>
                          </a:lnTo>
                          <a:lnTo>
                            <a:pt x="70" y="2"/>
                          </a:lnTo>
                          <a:lnTo>
                            <a:pt x="0" y="0"/>
                          </a:lnTo>
                          <a:lnTo>
                            <a:pt x="6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1" name="Freeform 3023"/>
                    <p:cNvSpPr>
                      <a:spLocks/>
                    </p:cNvSpPr>
                    <p:nvPr/>
                  </p:nvSpPr>
                  <p:spPr bwMode="auto">
                    <a:xfrm>
                      <a:off x="4340" y="2891"/>
                      <a:ext cx="2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42"/>
                        </a:cxn>
                        <a:cxn ang="0">
                          <a:pos x="6" y="12"/>
                        </a:cxn>
                        <a:cxn ang="0">
                          <a:pos x="0" y="0"/>
                        </a:cxn>
                        <a:cxn ang="0">
                          <a:pos x="2" y="12"/>
                        </a:cxn>
                        <a:cxn ang="0">
                          <a:pos x="24" y="42"/>
                        </a:cxn>
                      </a:cxnLst>
                      <a:rect l="0" t="0" r="r" b="b"/>
                      <a:pathLst>
                        <a:path w="24" h="42">
                          <a:moveTo>
                            <a:pt x="24" y="42"/>
                          </a:moveTo>
                          <a:lnTo>
                            <a:pt x="6" y="12"/>
                          </a:lnTo>
                          <a:lnTo>
                            <a:pt x="0" y="0"/>
                          </a:lnTo>
                          <a:lnTo>
                            <a:pt x="2" y="12"/>
                          </a:lnTo>
                          <a:lnTo>
                            <a:pt x="24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2" name="Freeform 3024"/>
                    <p:cNvSpPr>
                      <a:spLocks/>
                    </p:cNvSpPr>
                    <p:nvPr/>
                  </p:nvSpPr>
                  <p:spPr bwMode="auto">
                    <a:xfrm>
                      <a:off x="4066" y="2911"/>
                      <a:ext cx="4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44" y="86"/>
                        </a:cxn>
                        <a:cxn ang="0">
                          <a:pos x="44" y="86"/>
                        </a:cxn>
                        <a:cxn ang="0">
                          <a:pos x="0" y="0"/>
                        </a:cxn>
                        <a:cxn ang="0">
                          <a:pos x="44" y="86"/>
                        </a:cxn>
                      </a:cxnLst>
                      <a:rect l="0" t="0" r="r" b="b"/>
                      <a:pathLst>
                        <a:path w="44" h="86">
                          <a:moveTo>
                            <a:pt x="44" y="86"/>
                          </a:moveTo>
                          <a:lnTo>
                            <a:pt x="44" y="86"/>
                          </a:lnTo>
                          <a:lnTo>
                            <a:pt x="0" y="0"/>
                          </a:lnTo>
                          <a:lnTo>
                            <a:pt x="44" y="8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3" name="Freeform 3025"/>
                    <p:cNvSpPr>
                      <a:spLocks/>
                    </p:cNvSpPr>
                    <p:nvPr/>
                  </p:nvSpPr>
                  <p:spPr bwMode="auto">
                    <a:xfrm>
                      <a:off x="4204" y="2357"/>
                      <a:ext cx="546" cy="570"/>
                    </a:xfrm>
                    <a:custGeom>
                      <a:avLst/>
                      <a:gdLst/>
                      <a:ahLst/>
                      <a:cxnLst>
                        <a:cxn ang="0">
                          <a:pos x="422" y="528"/>
                        </a:cxn>
                        <a:cxn ang="0">
                          <a:pos x="456" y="540"/>
                        </a:cxn>
                        <a:cxn ang="0">
                          <a:pos x="456" y="492"/>
                        </a:cxn>
                        <a:cxn ang="0">
                          <a:pos x="526" y="490"/>
                        </a:cxn>
                        <a:cxn ang="0">
                          <a:pos x="526" y="494"/>
                        </a:cxn>
                        <a:cxn ang="0">
                          <a:pos x="526" y="494"/>
                        </a:cxn>
                        <a:cxn ang="0">
                          <a:pos x="512" y="378"/>
                        </a:cxn>
                        <a:cxn ang="0">
                          <a:pos x="546" y="314"/>
                        </a:cxn>
                        <a:cxn ang="0">
                          <a:pos x="284" y="90"/>
                        </a:cxn>
                        <a:cxn ang="0">
                          <a:pos x="284" y="56"/>
                        </a:cxn>
                        <a:cxn ang="0">
                          <a:pos x="232" y="58"/>
                        </a:cxn>
                        <a:cxn ang="0">
                          <a:pos x="254" y="4"/>
                        </a:cxn>
                        <a:cxn ang="0">
                          <a:pos x="260" y="2"/>
                        </a:cxn>
                        <a:cxn ang="0">
                          <a:pos x="254" y="16"/>
                        </a:cxn>
                        <a:cxn ang="0">
                          <a:pos x="262" y="0"/>
                        </a:cxn>
                        <a:cxn ang="0">
                          <a:pos x="182" y="30"/>
                        </a:cxn>
                        <a:cxn ang="0">
                          <a:pos x="0" y="60"/>
                        </a:cxn>
                        <a:cxn ang="0">
                          <a:pos x="120" y="390"/>
                        </a:cxn>
                        <a:cxn ang="0">
                          <a:pos x="142" y="546"/>
                        </a:cxn>
                        <a:cxn ang="0">
                          <a:pos x="160" y="570"/>
                        </a:cxn>
                        <a:cxn ang="0">
                          <a:pos x="422" y="528"/>
                        </a:cxn>
                      </a:cxnLst>
                      <a:rect l="0" t="0" r="r" b="b"/>
                      <a:pathLst>
                        <a:path w="546" h="570">
                          <a:moveTo>
                            <a:pt x="422" y="528"/>
                          </a:moveTo>
                          <a:lnTo>
                            <a:pt x="456" y="540"/>
                          </a:lnTo>
                          <a:lnTo>
                            <a:pt x="456" y="492"/>
                          </a:lnTo>
                          <a:lnTo>
                            <a:pt x="526" y="490"/>
                          </a:lnTo>
                          <a:lnTo>
                            <a:pt x="526" y="494"/>
                          </a:lnTo>
                          <a:lnTo>
                            <a:pt x="526" y="494"/>
                          </a:lnTo>
                          <a:lnTo>
                            <a:pt x="512" y="378"/>
                          </a:lnTo>
                          <a:lnTo>
                            <a:pt x="546" y="314"/>
                          </a:lnTo>
                          <a:lnTo>
                            <a:pt x="284" y="90"/>
                          </a:lnTo>
                          <a:lnTo>
                            <a:pt x="284" y="56"/>
                          </a:lnTo>
                          <a:lnTo>
                            <a:pt x="232" y="58"/>
                          </a:lnTo>
                          <a:lnTo>
                            <a:pt x="254" y="4"/>
                          </a:lnTo>
                          <a:lnTo>
                            <a:pt x="260" y="2"/>
                          </a:lnTo>
                          <a:lnTo>
                            <a:pt x="254" y="16"/>
                          </a:lnTo>
                          <a:lnTo>
                            <a:pt x="262" y="0"/>
                          </a:lnTo>
                          <a:lnTo>
                            <a:pt x="182" y="30"/>
                          </a:lnTo>
                          <a:lnTo>
                            <a:pt x="0" y="60"/>
                          </a:lnTo>
                          <a:lnTo>
                            <a:pt x="120" y="390"/>
                          </a:lnTo>
                          <a:lnTo>
                            <a:pt x="142" y="546"/>
                          </a:lnTo>
                          <a:lnTo>
                            <a:pt x="160" y="570"/>
                          </a:lnTo>
                          <a:lnTo>
                            <a:pt x="422" y="528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4" name="Freeform 3026"/>
                    <p:cNvSpPr>
                      <a:spLocks/>
                    </p:cNvSpPr>
                    <p:nvPr/>
                  </p:nvSpPr>
                  <p:spPr bwMode="auto">
                    <a:xfrm>
                      <a:off x="4066" y="2851"/>
                      <a:ext cx="926" cy="666"/>
                    </a:xfrm>
                    <a:custGeom>
                      <a:avLst/>
                      <a:gdLst/>
                      <a:ahLst/>
                      <a:cxnLst>
                        <a:cxn ang="0">
                          <a:pos x="896" y="342"/>
                        </a:cxn>
                        <a:cxn ang="0">
                          <a:pos x="808" y="232"/>
                        </a:cxn>
                        <a:cxn ang="0">
                          <a:pos x="808" y="182"/>
                        </a:cxn>
                        <a:cxn ang="0">
                          <a:pos x="668" y="20"/>
                        </a:cxn>
                        <a:cxn ang="0">
                          <a:pos x="664" y="0"/>
                        </a:cxn>
                        <a:cxn ang="0">
                          <a:pos x="664" y="0"/>
                        </a:cxn>
                        <a:cxn ang="0">
                          <a:pos x="664" y="4"/>
                        </a:cxn>
                        <a:cxn ang="0">
                          <a:pos x="600" y="4"/>
                        </a:cxn>
                        <a:cxn ang="0">
                          <a:pos x="600" y="54"/>
                        </a:cxn>
                        <a:cxn ang="0">
                          <a:pos x="558" y="40"/>
                        </a:cxn>
                        <a:cxn ang="0">
                          <a:pos x="298" y="82"/>
                        </a:cxn>
                        <a:cxn ang="0">
                          <a:pos x="276" y="52"/>
                        </a:cxn>
                        <a:cxn ang="0">
                          <a:pos x="274" y="40"/>
                        </a:cxn>
                        <a:cxn ang="0">
                          <a:pos x="0" y="60"/>
                        </a:cxn>
                        <a:cxn ang="0">
                          <a:pos x="44" y="146"/>
                        </a:cxn>
                        <a:cxn ang="0">
                          <a:pos x="132" y="108"/>
                        </a:cxn>
                        <a:cxn ang="0">
                          <a:pos x="242" y="154"/>
                        </a:cxn>
                        <a:cxn ang="0">
                          <a:pos x="242" y="192"/>
                        </a:cxn>
                        <a:cxn ang="0">
                          <a:pos x="298" y="192"/>
                        </a:cxn>
                        <a:cxn ang="0">
                          <a:pos x="380" y="128"/>
                        </a:cxn>
                        <a:cxn ang="0">
                          <a:pos x="558" y="206"/>
                        </a:cxn>
                        <a:cxn ang="0">
                          <a:pos x="558" y="368"/>
                        </a:cxn>
                        <a:cxn ang="0">
                          <a:pos x="598" y="382"/>
                        </a:cxn>
                        <a:cxn ang="0">
                          <a:pos x="638" y="478"/>
                        </a:cxn>
                        <a:cxn ang="0">
                          <a:pos x="776" y="584"/>
                        </a:cxn>
                        <a:cxn ang="0">
                          <a:pos x="776" y="626"/>
                        </a:cxn>
                        <a:cxn ang="0">
                          <a:pos x="830" y="666"/>
                        </a:cxn>
                        <a:cxn ang="0">
                          <a:pos x="886" y="610"/>
                        </a:cxn>
                        <a:cxn ang="0">
                          <a:pos x="916" y="610"/>
                        </a:cxn>
                        <a:cxn ang="0">
                          <a:pos x="926" y="518"/>
                        </a:cxn>
                        <a:cxn ang="0">
                          <a:pos x="896" y="342"/>
                        </a:cxn>
                      </a:cxnLst>
                      <a:rect l="0" t="0" r="r" b="b"/>
                      <a:pathLst>
                        <a:path w="926" h="666">
                          <a:moveTo>
                            <a:pt x="896" y="342"/>
                          </a:moveTo>
                          <a:lnTo>
                            <a:pt x="808" y="232"/>
                          </a:lnTo>
                          <a:lnTo>
                            <a:pt x="808" y="182"/>
                          </a:lnTo>
                          <a:lnTo>
                            <a:pt x="668" y="20"/>
                          </a:lnTo>
                          <a:lnTo>
                            <a:pt x="664" y="0"/>
                          </a:lnTo>
                          <a:lnTo>
                            <a:pt x="664" y="0"/>
                          </a:lnTo>
                          <a:lnTo>
                            <a:pt x="664" y="4"/>
                          </a:lnTo>
                          <a:lnTo>
                            <a:pt x="600" y="4"/>
                          </a:lnTo>
                          <a:lnTo>
                            <a:pt x="600" y="54"/>
                          </a:lnTo>
                          <a:lnTo>
                            <a:pt x="558" y="40"/>
                          </a:lnTo>
                          <a:lnTo>
                            <a:pt x="298" y="82"/>
                          </a:lnTo>
                          <a:lnTo>
                            <a:pt x="276" y="52"/>
                          </a:lnTo>
                          <a:lnTo>
                            <a:pt x="274" y="40"/>
                          </a:lnTo>
                          <a:lnTo>
                            <a:pt x="0" y="60"/>
                          </a:lnTo>
                          <a:lnTo>
                            <a:pt x="44" y="146"/>
                          </a:lnTo>
                          <a:lnTo>
                            <a:pt x="132" y="108"/>
                          </a:lnTo>
                          <a:lnTo>
                            <a:pt x="242" y="154"/>
                          </a:lnTo>
                          <a:lnTo>
                            <a:pt x="242" y="192"/>
                          </a:lnTo>
                          <a:lnTo>
                            <a:pt x="298" y="192"/>
                          </a:lnTo>
                          <a:lnTo>
                            <a:pt x="380" y="128"/>
                          </a:lnTo>
                          <a:lnTo>
                            <a:pt x="558" y="206"/>
                          </a:lnTo>
                          <a:lnTo>
                            <a:pt x="558" y="368"/>
                          </a:lnTo>
                          <a:lnTo>
                            <a:pt x="598" y="382"/>
                          </a:lnTo>
                          <a:lnTo>
                            <a:pt x="638" y="478"/>
                          </a:lnTo>
                          <a:lnTo>
                            <a:pt x="776" y="584"/>
                          </a:lnTo>
                          <a:lnTo>
                            <a:pt x="776" y="626"/>
                          </a:lnTo>
                          <a:lnTo>
                            <a:pt x="830" y="666"/>
                          </a:lnTo>
                          <a:lnTo>
                            <a:pt x="886" y="610"/>
                          </a:lnTo>
                          <a:lnTo>
                            <a:pt x="916" y="610"/>
                          </a:lnTo>
                          <a:lnTo>
                            <a:pt x="926" y="518"/>
                          </a:lnTo>
                          <a:lnTo>
                            <a:pt x="896" y="34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5" name="Freeform 3027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6" name="Freeform 3028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7" name="Freeform 3029"/>
                    <p:cNvSpPr>
                      <a:spLocks/>
                    </p:cNvSpPr>
                    <p:nvPr/>
                  </p:nvSpPr>
                  <p:spPr bwMode="auto">
                    <a:xfrm>
                      <a:off x="4448" y="1469"/>
                      <a:ext cx="76" cy="20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6" y="24"/>
                        </a:cxn>
                        <a:cxn ang="0">
                          <a:pos x="74" y="202"/>
                        </a:cxn>
                        <a:cxn ang="0">
                          <a:pos x="76" y="20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76" h="202">
                          <a:moveTo>
                            <a:pt x="2" y="0"/>
                          </a:moveTo>
                          <a:lnTo>
                            <a:pt x="0" y="6"/>
                          </a:lnTo>
                          <a:lnTo>
                            <a:pt x="6" y="24"/>
                          </a:lnTo>
                          <a:lnTo>
                            <a:pt x="74" y="202"/>
                          </a:lnTo>
                          <a:lnTo>
                            <a:pt x="76" y="20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8" name="Freeform 3030"/>
                    <p:cNvSpPr>
                      <a:spLocks/>
                    </p:cNvSpPr>
                    <p:nvPr/>
                  </p:nvSpPr>
                  <p:spPr bwMode="auto">
                    <a:xfrm>
                      <a:off x="4414" y="1681"/>
                      <a:ext cx="392" cy="35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268"/>
                        </a:cxn>
                        <a:cxn ang="0">
                          <a:pos x="0" y="264"/>
                        </a:cxn>
                        <a:cxn ang="0">
                          <a:pos x="10" y="298"/>
                        </a:cxn>
                        <a:cxn ang="0">
                          <a:pos x="62" y="320"/>
                        </a:cxn>
                        <a:cxn ang="0">
                          <a:pos x="62" y="320"/>
                        </a:cxn>
                        <a:cxn ang="0">
                          <a:pos x="64" y="322"/>
                        </a:cxn>
                        <a:cxn ang="0">
                          <a:pos x="136" y="354"/>
                        </a:cxn>
                        <a:cxn ang="0">
                          <a:pos x="206" y="312"/>
                        </a:cxn>
                        <a:cxn ang="0">
                          <a:pos x="236" y="148"/>
                        </a:cxn>
                        <a:cxn ang="0">
                          <a:pos x="266" y="172"/>
                        </a:cxn>
                        <a:cxn ang="0">
                          <a:pos x="294" y="102"/>
                        </a:cxn>
                        <a:cxn ang="0">
                          <a:pos x="336" y="40"/>
                        </a:cxn>
                        <a:cxn ang="0">
                          <a:pos x="376" y="40"/>
                        </a:cxn>
                        <a:cxn ang="0">
                          <a:pos x="392" y="18"/>
                        </a:cxn>
                        <a:cxn ang="0">
                          <a:pos x="346" y="8"/>
                        </a:cxn>
                        <a:cxn ang="0">
                          <a:pos x="240" y="64"/>
                        </a:cxn>
                        <a:cxn ang="0">
                          <a:pos x="214" y="18"/>
                        </a:cxn>
                        <a:cxn ang="0">
                          <a:pos x="126" y="48"/>
                        </a:cxn>
                        <a:cxn ang="0">
                          <a:pos x="110" y="0"/>
                        </a:cxn>
                        <a:cxn ang="0">
                          <a:pos x="98" y="76"/>
                        </a:cxn>
                        <a:cxn ang="0">
                          <a:pos x="6" y="268"/>
                        </a:cxn>
                      </a:cxnLst>
                      <a:rect l="0" t="0" r="r" b="b"/>
                      <a:pathLst>
                        <a:path w="392" h="354">
                          <a:moveTo>
                            <a:pt x="6" y="268"/>
                          </a:moveTo>
                          <a:lnTo>
                            <a:pt x="0" y="264"/>
                          </a:lnTo>
                          <a:lnTo>
                            <a:pt x="10" y="298"/>
                          </a:lnTo>
                          <a:lnTo>
                            <a:pt x="62" y="320"/>
                          </a:lnTo>
                          <a:lnTo>
                            <a:pt x="62" y="320"/>
                          </a:lnTo>
                          <a:lnTo>
                            <a:pt x="64" y="322"/>
                          </a:lnTo>
                          <a:lnTo>
                            <a:pt x="136" y="354"/>
                          </a:lnTo>
                          <a:lnTo>
                            <a:pt x="206" y="312"/>
                          </a:lnTo>
                          <a:lnTo>
                            <a:pt x="236" y="148"/>
                          </a:lnTo>
                          <a:lnTo>
                            <a:pt x="266" y="172"/>
                          </a:lnTo>
                          <a:lnTo>
                            <a:pt x="294" y="102"/>
                          </a:lnTo>
                          <a:lnTo>
                            <a:pt x="336" y="40"/>
                          </a:lnTo>
                          <a:lnTo>
                            <a:pt x="376" y="40"/>
                          </a:lnTo>
                          <a:lnTo>
                            <a:pt x="392" y="18"/>
                          </a:lnTo>
                          <a:lnTo>
                            <a:pt x="346" y="8"/>
                          </a:lnTo>
                          <a:lnTo>
                            <a:pt x="240" y="64"/>
                          </a:lnTo>
                          <a:lnTo>
                            <a:pt x="214" y="18"/>
                          </a:lnTo>
                          <a:lnTo>
                            <a:pt x="126" y="48"/>
                          </a:lnTo>
                          <a:lnTo>
                            <a:pt x="110" y="0"/>
                          </a:lnTo>
                          <a:lnTo>
                            <a:pt x="98" y="76"/>
                          </a:lnTo>
                          <a:lnTo>
                            <a:pt x="6" y="26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9" name="Freeform 3031"/>
                    <p:cNvSpPr>
                      <a:spLocks/>
                    </p:cNvSpPr>
                    <p:nvPr/>
                  </p:nvSpPr>
                  <p:spPr bwMode="auto">
                    <a:xfrm>
                      <a:off x="4414" y="19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6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6" y="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0" name="Freeform 3032"/>
                    <p:cNvSpPr>
                      <a:spLocks/>
                    </p:cNvSpPr>
                    <p:nvPr/>
                  </p:nvSpPr>
                  <p:spPr bwMode="auto">
                    <a:xfrm>
                      <a:off x="4512" y="1679"/>
                      <a:ext cx="12" cy="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8"/>
                        </a:cxn>
                        <a:cxn ang="0">
                          <a:pos x="12" y="2"/>
                        </a:cxn>
                        <a:cxn ang="0">
                          <a:pos x="10" y="0"/>
                        </a:cxn>
                        <a:cxn ang="0">
                          <a:pos x="0" y="78"/>
                        </a:cxn>
                      </a:cxnLst>
                      <a:rect l="0" t="0" r="r" b="b"/>
                      <a:pathLst>
                        <a:path w="12" h="78">
                          <a:moveTo>
                            <a:pt x="0" y="78"/>
                          </a:moveTo>
                          <a:lnTo>
                            <a:pt x="12" y="2"/>
                          </a:lnTo>
                          <a:lnTo>
                            <a:pt x="10" y="0"/>
                          </a:lnTo>
                          <a:lnTo>
                            <a:pt x="0" y="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1" name="Freeform 3033"/>
                    <p:cNvSpPr>
                      <a:spLocks/>
                    </p:cNvSpPr>
                    <p:nvPr/>
                  </p:nvSpPr>
                  <p:spPr bwMode="auto">
                    <a:xfrm>
                      <a:off x="4420" y="1757"/>
                      <a:ext cx="92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58" y="60"/>
                        </a:cxn>
                        <a:cxn ang="0">
                          <a:pos x="0" y="192"/>
                        </a:cxn>
                        <a:cxn ang="0">
                          <a:pos x="92" y="0"/>
                        </a:cxn>
                        <a:cxn ang="0">
                          <a:pos x="58" y="60"/>
                        </a:cxn>
                      </a:cxnLst>
                      <a:rect l="0" t="0" r="r" b="b"/>
                      <a:pathLst>
                        <a:path w="92" h="192">
                          <a:moveTo>
                            <a:pt x="58" y="60"/>
                          </a:moveTo>
                          <a:lnTo>
                            <a:pt x="0" y="192"/>
                          </a:lnTo>
                          <a:lnTo>
                            <a:pt x="92" y="0"/>
                          </a:lnTo>
                          <a:lnTo>
                            <a:pt x="58" y="6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2" name="Freeform 3034"/>
                    <p:cNvSpPr>
                      <a:spLocks/>
                    </p:cNvSpPr>
                    <p:nvPr/>
                  </p:nvSpPr>
                  <p:spPr bwMode="auto">
                    <a:xfrm>
                      <a:off x="4522" y="1671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0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3" name="Freeform 3035"/>
                    <p:cNvSpPr>
                      <a:spLocks/>
                    </p:cNvSpPr>
                    <p:nvPr/>
                  </p:nvSpPr>
                  <p:spPr bwMode="auto">
                    <a:xfrm>
                      <a:off x="4122" y="1471"/>
                      <a:ext cx="396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82" y="50"/>
                        </a:cxn>
                        <a:cxn ang="0">
                          <a:pos x="234" y="78"/>
                        </a:cxn>
                        <a:cxn ang="0">
                          <a:pos x="206" y="104"/>
                        </a:cxn>
                        <a:cxn ang="0">
                          <a:pos x="142" y="84"/>
                        </a:cxn>
                        <a:cxn ang="0">
                          <a:pos x="0" y="128"/>
                        </a:cxn>
                        <a:cxn ang="0">
                          <a:pos x="66" y="422"/>
                        </a:cxn>
                        <a:cxn ang="0">
                          <a:pos x="172" y="460"/>
                        </a:cxn>
                        <a:cxn ang="0">
                          <a:pos x="264" y="448"/>
                        </a:cxn>
                        <a:cxn ang="0">
                          <a:pos x="298" y="468"/>
                        </a:cxn>
                        <a:cxn ang="0">
                          <a:pos x="354" y="344"/>
                        </a:cxn>
                        <a:cxn ang="0">
                          <a:pos x="386" y="284"/>
                        </a:cxn>
                        <a:cxn ang="0">
                          <a:pos x="396" y="200"/>
                        </a:cxn>
                        <a:cxn ang="0">
                          <a:pos x="332" y="22"/>
                        </a:cxn>
                        <a:cxn ang="0">
                          <a:pos x="324" y="0"/>
                        </a:cxn>
                        <a:cxn ang="0">
                          <a:pos x="282" y="50"/>
                        </a:cxn>
                      </a:cxnLst>
                      <a:rect l="0" t="0" r="r" b="b"/>
                      <a:pathLst>
                        <a:path w="396" h="468">
                          <a:moveTo>
                            <a:pt x="282" y="50"/>
                          </a:moveTo>
                          <a:lnTo>
                            <a:pt x="234" y="78"/>
                          </a:lnTo>
                          <a:lnTo>
                            <a:pt x="206" y="104"/>
                          </a:lnTo>
                          <a:lnTo>
                            <a:pt x="142" y="84"/>
                          </a:lnTo>
                          <a:lnTo>
                            <a:pt x="0" y="128"/>
                          </a:lnTo>
                          <a:lnTo>
                            <a:pt x="66" y="422"/>
                          </a:lnTo>
                          <a:lnTo>
                            <a:pt x="172" y="460"/>
                          </a:lnTo>
                          <a:lnTo>
                            <a:pt x="264" y="448"/>
                          </a:lnTo>
                          <a:lnTo>
                            <a:pt x="298" y="468"/>
                          </a:lnTo>
                          <a:lnTo>
                            <a:pt x="354" y="344"/>
                          </a:lnTo>
                          <a:lnTo>
                            <a:pt x="386" y="284"/>
                          </a:lnTo>
                          <a:lnTo>
                            <a:pt x="396" y="200"/>
                          </a:lnTo>
                          <a:lnTo>
                            <a:pt x="332" y="22"/>
                          </a:lnTo>
                          <a:lnTo>
                            <a:pt x="324" y="0"/>
                          </a:lnTo>
                          <a:lnTo>
                            <a:pt x="282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4" name="Freeform 3036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5" name="Freeform 303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6" name="Freeform 3038"/>
                    <p:cNvSpPr>
                      <a:spLocks/>
                    </p:cNvSpPr>
                    <p:nvPr/>
                  </p:nvSpPr>
                  <p:spPr bwMode="auto">
                    <a:xfrm>
                      <a:off x="4534" y="1321"/>
                      <a:ext cx="472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472" y="190"/>
                        </a:cxn>
                        <a:cxn ang="0">
                          <a:pos x="434" y="138"/>
                        </a:cxn>
                        <a:cxn ang="0">
                          <a:pos x="444" y="68"/>
                        </a:cxn>
                        <a:cxn ang="0">
                          <a:pos x="364" y="0"/>
                        </a:cxn>
                        <a:cxn ang="0">
                          <a:pos x="0" y="120"/>
                        </a:cxn>
                        <a:cxn ang="0">
                          <a:pos x="364" y="4"/>
                        </a:cxn>
                        <a:cxn ang="0">
                          <a:pos x="440" y="70"/>
                        </a:cxn>
                        <a:cxn ang="0">
                          <a:pos x="430" y="138"/>
                        </a:cxn>
                        <a:cxn ang="0">
                          <a:pos x="470" y="190"/>
                        </a:cxn>
                        <a:cxn ang="0">
                          <a:pos x="442" y="260"/>
                        </a:cxn>
                        <a:cxn ang="0">
                          <a:pos x="444" y="258"/>
                        </a:cxn>
                        <a:cxn ang="0">
                          <a:pos x="472" y="190"/>
                        </a:cxn>
                      </a:cxnLst>
                      <a:rect l="0" t="0" r="r" b="b"/>
                      <a:pathLst>
                        <a:path w="472" h="260">
                          <a:moveTo>
                            <a:pt x="472" y="190"/>
                          </a:moveTo>
                          <a:lnTo>
                            <a:pt x="434" y="138"/>
                          </a:lnTo>
                          <a:lnTo>
                            <a:pt x="444" y="68"/>
                          </a:lnTo>
                          <a:lnTo>
                            <a:pt x="364" y="0"/>
                          </a:lnTo>
                          <a:lnTo>
                            <a:pt x="0" y="120"/>
                          </a:lnTo>
                          <a:lnTo>
                            <a:pt x="364" y="4"/>
                          </a:lnTo>
                          <a:lnTo>
                            <a:pt x="440" y="70"/>
                          </a:lnTo>
                          <a:lnTo>
                            <a:pt x="430" y="138"/>
                          </a:lnTo>
                          <a:lnTo>
                            <a:pt x="470" y="190"/>
                          </a:lnTo>
                          <a:lnTo>
                            <a:pt x="442" y="260"/>
                          </a:lnTo>
                          <a:lnTo>
                            <a:pt x="444" y="258"/>
                          </a:lnTo>
                          <a:lnTo>
                            <a:pt x="472" y="1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7" name="Freeform 3039"/>
                    <p:cNvSpPr>
                      <a:spLocks/>
                    </p:cNvSpPr>
                    <p:nvPr/>
                  </p:nvSpPr>
                  <p:spPr bwMode="auto">
                    <a:xfrm>
                      <a:off x="4516" y="1325"/>
                      <a:ext cx="382" cy="1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2"/>
                        </a:cxn>
                        <a:cxn ang="0">
                          <a:pos x="16" y="120"/>
                        </a:cxn>
                        <a:cxn ang="0">
                          <a:pos x="382" y="0"/>
                        </a:cxn>
                        <a:cxn ang="0">
                          <a:pos x="18" y="116"/>
                        </a:cxn>
                        <a:cxn ang="0">
                          <a:pos x="2" y="70"/>
                        </a:cxn>
                        <a:cxn ang="0">
                          <a:pos x="0" y="72"/>
                        </a:cxn>
                      </a:cxnLst>
                      <a:rect l="0" t="0" r="r" b="b"/>
                      <a:pathLst>
                        <a:path w="382" h="120">
                          <a:moveTo>
                            <a:pt x="0" y="72"/>
                          </a:moveTo>
                          <a:lnTo>
                            <a:pt x="16" y="120"/>
                          </a:lnTo>
                          <a:lnTo>
                            <a:pt x="382" y="0"/>
                          </a:lnTo>
                          <a:lnTo>
                            <a:pt x="18" y="116"/>
                          </a:lnTo>
                          <a:lnTo>
                            <a:pt x="2" y="70"/>
                          </a:lnTo>
                          <a:lnTo>
                            <a:pt x="0" y="7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8" name="Freeform 3040"/>
                    <p:cNvSpPr>
                      <a:spLocks/>
                    </p:cNvSpPr>
                    <p:nvPr/>
                  </p:nvSpPr>
                  <p:spPr bwMode="auto">
                    <a:xfrm>
                      <a:off x="4946" y="1581"/>
                      <a:ext cx="126" cy="1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62" y="168"/>
                        </a:cxn>
                        <a:cxn ang="0">
                          <a:pos x="126" y="142"/>
                        </a:cxn>
                        <a:cxn ang="0">
                          <a:pos x="126" y="80"/>
                        </a:cxn>
                        <a:cxn ang="0">
                          <a:pos x="30" y="2"/>
                        </a:cxn>
                        <a:cxn ang="0">
                          <a:pos x="30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126" h="168">
                          <a:moveTo>
                            <a:pt x="0" y="10"/>
                          </a:moveTo>
                          <a:lnTo>
                            <a:pt x="62" y="168"/>
                          </a:lnTo>
                          <a:lnTo>
                            <a:pt x="126" y="142"/>
                          </a:lnTo>
                          <a:lnTo>
                            <a:pt x="126" y="80"/>
                          </a:lnTo>
                          <a:lnTo>
                            <a:pt x="30" y="2"/>
                          </a:lnTo>
                          <a:lnTo>
                            <a:pt x="30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9" name="Freeform 3041"/>
                    <p:cNvSpPr>
                      <a:spLocks/>
                    </p:cNvSpPr>
                    <p:nvPr/>
                  </p:nvSpPr>
                  <p:spPr bwMode="auto">
                    <a:xfrm>
                      <a:off x="4446" y="1325"/>
                      <a:ext cx="558" cy="398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66"/>
                        </a:cxn>
                        <a:cxn ang="0">
                          <a:pos x="452" y="0"/>
                        </a:cxn>
                        <a:cxn ang="0">
                          <a:pos x="86" y="120"/>
                        </a:cxn>
                        <a:cxn ang="0">
                          <a:pos x="70" y="72"/>
                        </a:cxn>
                        <a:cxn ang="0">
                          <a:pos x="72" y="70"/>
                        </a:cxn>
                        <a:cxn ang="0">
                          <a:pos x="88" y="116"/>
                        </a:cxn>
                        <a:cxn ang="0">
                          <a:pos x="72" y="64"/>
                        </a:cxn>
                        <a:cxn ang="0">
                          <a:pos x="0" y="146"/>
                        </a:cxn>
                        <a:cxn ang="0">
                          <a:pos x="8" y="168"/>
                        </a:cxn>
                        <a:cxn ang="0">
                          <a:pos x="2" y="150"/>
                        </a:cxn>
                        <a:cxn ang="0">
                          <a:pos x="4" y="144"/>
                        </a:cxn>
                        <a:cxn ang="0">
                          <a:pos x="78" y="344"/>
                        </a:cxn>
                        <a:cxn ang="0">
                          <a:pos x="76" y="346"/>
                        </a:cxn>
                        <a:cxn ang="0">
                          <a:pos x="78" y="348"/>
                        </a:cxn>
                        <a:cxn ang="0">
                          <a:pos x="96" y="398"/>
                        </a:cxn>
                        <a:cxn ang="0">
                          <a:pos x="182" y="372"/>
                        </a:cxn>
                        <a:cxn ang="0">
                          <a:pos x="180" y="37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528" y="252"/>
                        </a:cxn>
                        <a:cxn ang="0">
                          <a:pos x="558" y="186"/>
                        </a:cxn>
                        <a:cxn ang="0">
                          <a:pos x="518" y="134"/>
                        </a:cxn>
                        <a:cxn ang="0">
                          <a:pos x="528" y="66"/>
                        </a:cxn>
                      </a:cxnLst>
                      <a:rect l="0" t="0" r="r" b="b"/>
                      <a:pathLst>
                        <a:path w="558" h="398">
                          <a:moveTo>
                            <a:pt x="528" y="66"/>
                          </a:moveTo>
                          <a:lnTo>
                            <a:pt x="452" y="0"/>
                          </a:lnTo>
                          <a:lnTo>
                            <a:pt x="86" y="120"/>
                          </a:lnTo>
                          <a:lnTo>
                            <a:pt x="70" y="72"/>
                          </a:lnTo>
                          <a:lnTo>
                            <a:pt x="72" y="70"/>
                          </a:lnTo>
                          <a:lnTo>
                            <a:pt x="88" y="116"/>
                          </a:lnTo>
                          <a:lnTo>
                            <a:pt x="72" y="64"/>
                          </a:lnTo>
                          <a:lnTo>
                            <a:pt x="0" y="146"/>
                          </a:lnTo>
                          <a:lnTo>
                            <a:pt x="8" y="168"/>
                          </a:lnTo>
                          <a:lnTo>
                            <a:pt x="2" y="150"/>
                          </a:lnTo>
                          <a:lnTo>
                            <a:pt x="4" y="144"/>
                          </a:lnTo>
                          <a:lnTo>
                            <a:pt x="78" y="344"/>
                          </a:lnTo>
                          <a:lnTo>
                            <a:pt x="76" y="346"/>
                          </a:lnTo>
                          <a:lnTo>
                            <a:pt x="78" y="348"/>
                          </a:lnTo>
                          <a:lnTo>
                            <a:pt x="96" y="398"/>
                          </a:lnTo>
                          <a:lnTo>
                            <a:pt x="182" y="372"/>
                          </a:lnTo>
                          <a:lnTo>
                            <a:pt x="180" y="37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528" y="252"/>
                          </a:lnTo>
                          <a:lnTo>
                            <a:pt x="558" y="186"/>
                          </a:lnTo>
                          <a:lnTo>
                            <a:pt x="518" y="134"/>
                          </a:lnTo>
                          <a:lnTo>
                            <a:pt x="5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0" name="Freeform 3042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1" name="Freeform 3043"/>
                    <p:cNvSpPr>
                      <a:spLocks/>
                    </p:cNvSpPr>
                    <p:nvPr/>
                  </p:nvSpPr>
                  <p:spPr bwMode="auto">
                    <a:xfrm>
                      <a:off x="4982" y="1389"/>
                      <a:ext cx="74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4" y="18"/>
                        </a:cxn>
                        <a:cxn ang="0">
                          <a:pos x="14" y="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4" h="18">
                          <a:moveTo>
                            <a:pt x="0" y="2"/>
                          </a:moveTo>
                          <a:lnTo>
                            <a:pt x="74" y="18"/>
                          </a:lnTo>
                          <a:lnTo>
                            <a:pt x="14" y="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2" name="Freeform 3044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3" name="Freeform 3045"/>
                    <p:cNvSpPr>
                      <a:spLocks/>
                    </p:cNvSpPr>
                    <p:nvPr/>
                  </p:nvSpPr>
                  <p:spPr bwMode="auto">
                    <a:xfrm>
                      <a:off x="5056" y="1407"/>
                      <a:ext cx="50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"/>
                        </a:cxn>
                        <a:cxn ang="0">
                          <a:pos x="0" y="0"/>
                        </a:cxn>
                        <a:cxn ang="0">
                          <a:pos x="50" y="14"/>
                        </a:cxn>
                        <a:cxn ang="0">
                          <a:pos x="50" y="12"/>
                        </a:cxn>
                      </a:cxnLst>
                      <a:rect l="0" t="0" r="r" b="b"/>
                      <a:pathLst>
                        <a:path w="50" h="14">
                          <a:moveTo>
                            <a:pt x="50" y="12"/>
                          </a:moveTo>
                          <a:lnTo>
                            <a:pt x="0" y="0"/>
                          </a:lnTo>
                          <a:lnTo>
                            <a:pt x="50" y="14"/>
                          </a:lnTo>
                          <a:lnTo>
                            <a:pt x="50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4" name="Freeform 3046"/>
                    <p:cNvSpPr>
                      <a:spLocks/>
                    </p:cNvSpPr>
                    <p:nvPr/>
                  </p:nvSpPr>
                  <p:spPr bwMode="auto">
                    <a:xfrm>
                      <a:off x="4968" y="1387"/>
                      <a:ext cx="138" cy="268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2"/>
                        </a:cxn>
                        <a:cxn ang="0">
                          <a:pos x="0" y="72"/>
                        </a:cxn>
                        <a:cxn ang="0">
                          <a:pos x="38" y="124"/>
                        </a:cxn>
                        <a:cxn ang="0">
                          <a:pos x="10" y="192"/>
                        </a:cxn>
                        <a:cxn ang="0">
                          <a:pos x="8" y="194"/>
                        </a:cxn>
                        <a:cxn ang="0">
                          <a:pos x="8" y="196"/>
                        </a:cxn>
                        <a:cxn ang="0">
                          <a:pos x="10" y="194"/>
                        </a:cxn>
                        <a:cxn ang="0">
                          <a:pos x="104" y="268"/>
                        </a:cxn>
                        <a:cxn ang="0">
                          <a:pos x="104" y="226"/>
                        </a:cxn>
                        <a:cxn ang="0">
                          <a:pos x="134" y="80"/>
                        </a:cxn>
                        <a:cxn ang="0">
                          <a:pos x="104" y="56"/>
                        </a:cxn>
                        <a:cxn ang="0">
                          <a:pos x="136" y="40"/>
                        </a:cxn>
                        <a:cxn ang="0">
                          <a:pos x="138" y="34"/>
                        </a:cxn>
                        <a:cxn ang="0">
                          <a:pos x="88" y="20"/>
                        </a:cxn>
                        <a:cxn ang="0">
                          <a:pos x="14" y="4"/>
                        </a:cxn>
                        <a:cxn ang="0">
                          <a:pos x="14" y="2"/>
                        </a:cxn>
                        <a:cxn ang="0">
                          <a:pos x="28" y="6"/>
                        </a:cxn>
                        <a:cxn ang="0">
                          <a:pos x="6" y="0"/>
                        </a:cxn>
                        <a:cxn ang="0">
                          <a:pos x="10" y="2"/>
                        </a:cxn>
                      </a:cxnLst>
                      <a:rect l="0" t="0" r="r" b="b"/>
                      <a:pathLst>
                        <a:path w="138" h="268">
                          <a:moveTo>
                            <a:pt x="10" y="2"/>
                          </a:moveTo>
                          <a:lnTo>
                            <a:pt x="0" y="72"/>
                          </a:lnTo>
                          <a:lnTo>
                            <a:pt x="38" y="124"/>
                          </a:lnTo>
                          <a:lnTo>
                            <a:pt x="10" y="192"/>
                          </a:lnTo>
                          <a:lnTo>
                            <a:pt x="8" y="194"/>
                          </a:lnTo>
                          <a:lnTo>
                            <a:pt x="8" y="196"/>
                          </a:lnTo>
                          <a:lnTo>
                            <a:pt x="10" y="194"/>
                          </a:lnTo>
                          <a:lnTo>
                            <a:pt x="104" y="268"/>
                          </a:lnTo>
                          <a:lnTo>
                            <a:pt x="104" y="226"/>
                          </a:lnTo>
                          <a:lnTo>
                            <a:pt x="134" y="80"/>
                          </a:lnTo>
                          <a:lnTo>
                            <a:pt x="104" y="56"/>
                          </a:lnTo>
                          <a:lnTo>
                            <a:pt x="136" y="40"/>
                          </a:lnTo>
                          <a:lnTo>
                            <a:pt x="138" y="34"/>
                          </a:lnTo>
                          <a:lnTo>
                            <a:pt x="88" y="20"/>
                          </a:lnTo>
                          <a:lnTo>
                            <a:pt x="14" y="4"/>
                          </a:lnTo>
                          <a:lnTo>
                            <a:pt x="14" y="2"/>
                          </a:lnTo>
                          <a:lnTo>
                            <a:pt x="28" y="6"/>
                          </a:lnTo>
                          <a:lnTo>
                            <a:pt x="6" y="0"/>
                          </a:lnTo>
                          <a:lnTo>
                            <a:pt x="1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5" name="Freeform 304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12" cy="82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82"/>
                        </a:cxn>
                        <a:cxn ang="0">
                          <a:pos x="0" y="0"/>
                        </a:cxn>
                        <a:cxn ang="0">
                          <a:pos x="6" y="58"/>
                        </a:cxn>
                        <a:cxn ang="0">
                          <a:pos x="12" y="82"/>
                        </a:cxn>
                      </a:cxnLst>
                      <a:rect l="0" t="0" r="r" b="b"/>
                      <a:pathLst>
                        <a:path w="12" h="82">
                          <a:moveTo>
                            <a:pt x="12" y="82"/>
                          </a:moveTo>
                          <a:lnTo>
                            <a:pt x="0" y="0"/>
                          </a:lnTo>
                          <a:lnTo>
                            <a:pt x="6" y="58"/>
                          </a:lnTo>
                          <a:lnTo>
                            <a:pt x="12" y="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6" name="Freeform 304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  <a:cxn ang="0">
                          <a:pos x="38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38" y="132"/>
                          </a:move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lnTo>
                            <a:pt x="38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7" name="Freeform 3049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8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3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</a:cxnLst>
                      <a:rect l="0" t="0" r="r" b="b"/>
                      <a:pathLst>
                        <a:path w="8" h="34">
                          <a:moveTo>
                            <a:pt x="8" y="3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8" name="Freeform 3050"/>
                    <p:cNvSpPr>
                      <a:spLocks/>
                    </p:cNvSpPr>
                    <p:nvPr/>
                  </p:nvSpPr>
                  <p:spPr bwMode="auto">
                    <a:xfrm>
                      <a:off x="5066" y="1335"/>
                      <a:ext cx="50" cy="5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54"/>
                        </a:cxn>
                        <a:cxn ang="0">
                          <a:pos x="0" y="0"/>
                        </a:cxn>
                        <a:cxn ang="0">
                          <a:pos x="46" y="50"/>
                        </a:cxn>
                        <a:cxn ang="0">
                          <a:pos x="50" y="54"/>
                        </a:cxn>
                      </a:cxnLst>
                      <a:rect l="0" t="0" r="r" b="b"/>
                      <a:pathLst>
                        <a:path w="50" h="54">
                          <a:moveTo>
                            <a:pt x="50" y="54"/>
                          </a:moveTo>
                          <a:lnTo>
                            <a:pt x="0" y="0"/>
                          </a:lnTo>
                          <a:lnTo>
                            <a:pt x="46" y="50"/>
                          </a:lnTo>
                          <a:lnTo>
                            <a:pt x="50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9" name="Freeform 3051"/>
                    <p:cNvSpPr>
                      <a:spLocks/>
                    </p:cNvSpPr>
                    <p:nvPr/>
                  </p:nvSpPr>
                  <p:spPr bwMode="auto">
                    <a:xfrm>
                      <a:off x="5060" y="1311"/>
                      <a:ext cx="52" cy="7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6"/>
                        </a:cxn>
                        <a:cxn ang="0">
                          <a:pos x="52" y="74"/>
                        </a:cxn>
                        <a:cxn ang="0">
                          <a:pos x="6" y="24"/>
                        </a:cxn>
                        <a:cxn ang="0">
                          <a:pos x="0" y="0"/>
                        </a:cxn>
                        <a:cxn ang="0">
                          <a:pos x="4" y="26"/>
                        </a:cxn>
                      </a:cxnLst>
                      <a:rect l="0" t="0" r="r" b="b"/>
                      <a:pathLst>
                        <a:path w="52" h="74">
                          <a:moveTo>
                            <a:pt x="4" y="26"/>
                          </a:moveTo>
                          <a:lnTo>
                            <a:pt x="52" y="74"/>
                          </a:lnTo>
                          <a:lnTo>
                            <a:pt x="6" y="24"/>
                          </a:lnTo>
                          <a:lnTo>
                            <a:pt x="0" y="0"/>
                          </a:lnTo>
                          <a:lnTo>
                            <a:pt x="4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</p:grpSp>
              <p:sp>
                <p:nvSpPr>
                  <p:cNvPr id="255" name="Line 3080"/>
                  <p:cNvSpPr>
                    <a:spLocks noChangeShapeType="1"/>
                  </p:cNvSpPr>
                  <p:nvPr/>
                </p:nvSpPr>
                <p:spPr bwMode="auto">
                  <a:xfrm>
                    <a:off x="4360909" y="5385612"/>
                    <a:ext cx="1493" cy="1493"/>
                  </a:xfrm>
                  <a:prstGeom prst="line">
                    <a:avLst/>
                  </a:prstGeom>
                  <a:grpFill/>
                  <a:ln w="12700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solidFill>
                        <a:prstClr val="white"/>
                      </a:solidFill>
                      <a:ea typeface="ＭＳ Ｐゴシック" pitchFamily="-97" charset="-128"/>
                    </a:endParaRPr>
                  </a:p>
                </p:txBody>
              </p:sp>
            </p:grpSp>
            <p:sp>
              <p:nvSpPr>
                <p:cNvPr id="250" name="Line 3117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51" name="Line 3118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52" name="Line 3119"/>
                <p:cNvSpPr>
                  <a:spLocks noChangeShapeType="1"/>
                </p:cNvSpPr>
                <p:nvPr/>
              </p:nvSpPr>
              <p:spPr bwMode="auto">
                <a:xfrm>
                  <a:off x="7875804" y="1954760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53" name="Line 3120"/>
                <p:cNvSpPr>
                  <a:spLocks noChangeShapeType="1"/>
                </p:cNvSpPr>
                <p:nvPr/>
              </p:nvSpPr>
              <p:spPr bwMode="auto">
                <a:xfrm>
                  <a:off x="8240002" y="1742809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79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Thermal Cracking ~ 1990</a:t>
            </a:r>
            <a:endParaRPr lang="en-US" sz="4400" b="1" dirty="0"/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157446" y="1518324"/>
            <a:ext cx="8001000" cy="2900054"/>
          </a:xfrm>
        </p:spPr>
        <p:txBody>
          <a:bodyPr rtlCol="0">
            <a:normAutofit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Marshall Mix Designs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500" dirty="0" smtClean="0">
                <a:solidFill>
                  <a:schemeClr val="tx2"/>
                </a:solidFill>
                <a:latin typeface="+mj-lt"/>
              </a:rPr>
              <a:t>Did </a:t>
            </a:r>
            <a:r>
              <a:rPr lang="en-US" sz="2500" dirty="0">
                <a:solidFill>
                  <a:schemeClr val="tx2"/>
                </a:solidFill>
                <a:latin typeface="+mj-lt"/>
              </a:rPr>
              <a:t>not take the environment into </a:t>
            </a:r>
            <a:r>
              <a:rPr lang="en-US" sz="2500" dirty="0" smtClean="0">
                <a:solidFill>
                  <a:schemeClr val="tx2"/>
                </a:solidFill>
                <a:latin typeface="+mj-lt"/>
              </a:rPr>
              <a:t>account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MnROAD HMA Test Sections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500" dirty="0" smtClean="0">
                <a:solidFill>
                  <a:schemeClr val="tx2"/>
                </a:solidFill>
                <a:latin typeface="+mj-lt"/>
              </a:rPr>
              <a:t>AC-20 and 120/150 Binders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500" dirty="0" smtClean="0">
                <a:solidFill>
                  <a:schemeClr val="tx2"/>
                </a:solidFill>
                <a:latin typeface="+mj-lt"/>
              </a:rPr>
              <a:t>5 and 10 year test cells (thin / thick)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500" dirty="0" smtClean="0">
                <a:solidFill>
                  <a:schemeClr val="tx2"/>
                </a:solidFill>
                <a:latin typeface="+mj-lt"/>
              </a:rPr>
              <a:t>Varying Base Types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700" b="1" dirty="0" smtClean="0">
                <a:solidFill>
                  <a:schemeClr val="tx2"/>
                </a:solidFill>
                <a:latin typeface="+mj-lt"/>
              </a:rPr>
              <a:t>Northern </a:t>
            </a:r>
            <a:r>
              <a:rPr lang="en-US" sz="2700" b="1" dirty="0">
                <a:solidFill>
                  <a:schemeClr val="tx2"/>
                </a:solidFill>
                <a:latin typeface="+mj-lt"/>
              </a:rPr>
              <a:t>Climates Accepted Cracking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500" dirty="0">
              <a:solidFill>
                <a:schemeClr val="tx2"/>
              </a:solidFill>
              <a:latin typeface="+mj-lt"/>
            </a:endParaRP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800" b="1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4517" y="1428293"/>
            <a:ext cx="3910072" cy="527508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446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Low Temperature Cracking</a:t>
            </a:r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81869" y="1290946"/>
            <a:ext cx="8001000" cy="5447312"/>
          </a:xfrm>
        </p:spPr>
        <p:txBody>
          <a:bodyPr rtlCol="0">
            <a:normAutofit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000" b="1" dirty="0">
                <a:solidFill>
                  <a:schemeClr val="tx2"/>
                </a:solidFill>
                <a:latin typeface="+mj-lt"/>
              </a:rPr>
              <a:t>Major Findings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j-lt"/>
              </a:rPr>
              <a:t>1994 MnROAD Test Sections (PG 64-22, PG 58-28</a:t>
            </a:r>
            <a:r>
              <a:rPr lang="en-US" sz="2400" b="1" dirty="0" smtClean="0">
                <a:solidFill>
                  <a:schemeClr val="tx2"/>
                </a:solidFill>
                <a:latin typeface="+mj-lt"/>
              </a:rPr>
              <a:t>)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 smtClean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 smtClean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 smtClean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 smtClean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 smtClean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400" b="1" dirty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b="1" dirty="0">
                <a:solidFill>
                  <a:schemeClr val="tx2"/>
                </a:solidFill>
                <a:latin typeface="+mj-lt"/>
              </a:rPr>
              <a:t>1999 LVR (PG 58-28, 58-34, 58-40)</a:t>
            </a:r>
          </a:p>
        </p:txBody>
      </p:sp>
      <p:graphicFrame>
        <p:nvGraphicFramePr>
          <p:cNvPr id="7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20741292"/>
              </p:ext>
            </p:extLst>
          </p:nvPr>
        </p:nvGraphicFramePr>
        <p:xfrm>
          <a:off x="174115" y="2037358"/>
          <a:ext cx="7951788" cy="43338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6" name="Chart" r:id="rId3" imgW="10192680" imgH="5985000" progId="Excel.Chart.8">
                  <p:embed/>
                </p:oleObj>
              </mc:Choice>
              <mc:Fallback>
                <p:oleObj name="Chart" r:id="rId3" imgW="10192680" imgH="598500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115" y="2037358"/>
                        <a:ext cx="7951788" cy="43338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6" descr="N:\MnR_OPS\UserArea\Worel\scan_picture\feb99\ac_sketch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7" r="52736" b="18962"/>
          <a:stretch>
            <a:fillRect/>
          </a:stretch>
        </p:blipFill>
        <p:spPr bwMode="auto">
          <a:xfrm>
            <a:off x="8092736" y="4212234"/>
            <a:ext cx="3962400" cy="23034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N:\MnR_OPS\UserArea\Worel\scan_picture\feb99\ac_sketch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759" t="3117" r="2176" b="18961"/>
          <a:stretch>
            <a:fillRect/>
          </a:stretch>
        </p:blipFill>
        <p:spPr bwMode="auto">
          <a:xfrm>
            <a:off x="8168936" y="1425575"/>
            <a:ext cx="3810000" cy="2322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 Box 8"/>
          <p:cNvSpPr txBox="1">
            <a:spLocks noChangeArrowheads="1"/>
          </p:cNvSpPr>
          <p:nvPr/>
        </p:nvSpPr>
        <p:spPr bwMode="auto">
          <a:xfrm>
            <a:off x="9917679" y="5893028"/>
            <a:ext cx="13319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Cell 19</a:t>
            </a:r>
          </a:p>
        </p:txBody>
      </p:sp>
      <p:sp>
        <p:nvSpPr>
          <p:cNvPr id="10" name="Text Box 9"/>
          <p:cNvSpPr txBox="1">
            <a:spLocks noChangeArrowheads="1"/>
          </p:cNvSpPr>
          <p:nvPr/>
        </p:nvSpPr>
        <p:spPr bwMode="auto">
          <a:xfrm>
            <a:off x="9640152" y="2262227"/>
            <a:ext cx="1133475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Cell 1</a:t>
            </a:r>
          </a:p>
        </p:txBody>
      </p:sp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9160328" y="4204296"/>
            <a:ext cx="182928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AC </a:t>
            </a:r>
            <a:r>
              <a:rPr lang="en-US" altLang="en-US" dirty="0" smtClean="0"/>
              <a:t>20  (PG 64-22)</a:t>
            </a:r>
            <a:endParaRPr lang="en-US" altLang="en-US" dirty="0"/>
          </a:p>
        </p:txBody>
      </p:sp>
      <p:sp>
        <p:nvSpPr>
          <p:cNvPr id="12" name="Text Box 11"/>
          <p:cNvSpPr txBox="1">
            <a:spLocks noChangeArrowheads="1"/>
          </p:cNvSpPr>
          <p:nvPr/>
        </p:nvSpPr>
        <p:spPr bwMode="auto">
          <a:xfrm>
            <a:off x="8934599" y="1439178"/>
            <a:ext cx="2314993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dirty="0"/>
              <a:t>AC </a:t>
            </a:r>
            <a:r>
              <a:rPr lang="en-US" altLang="en-US" dirty="0" smtClean="0"/>
              <a:t>120-150 (PG 58-28)</a:t>
            </a:r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72479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OleChart spid="7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8991600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National HMA Cracking Performance </a:t>
            </a:r>
            <a:r>
              <a:rPr lang="en-US" sz="4400" b="1" dirty="0" smtClean="0"/>
              <a:t>Test</a:t>
            </a:r>
            <a:endParaRPr lang="en-US" b="1" dirty="0"/>
          </a:p>
        </p:txBody>
      </p:sp>
      <p:sp>
        <p:nvSpPr>
          <p:cNvPr id="5" name="Content Placeholder 6"/>
          <p:cNvSpPr>
            <a:spLocks noGrp="1"/>
          </p:cNvSpPr>
          <p:nvPr>
            <p:ph idx="1"/>
          </p:nvPr>
        </p:nvSpPr>
        <p:spPr>
          <a:xfrm>
            <a:off x="339673" y="1621216"/>
            <a:ext cx="9005455" cy="3986384"/>
          </a:xfrm>
          <a:noFill/>
        </p:spPr>
        <p:txBody>
          <a:bodyPr>
            <a:norm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PG Grading System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2 MnDOT Led Pooled Funds – 4 Universities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NCAT Partnerships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Utilize both MnROAD / NCAT Test Tracks</a:t>
            </a:r>
          </a:p>
          <a:p>
            <a:pPr lvl="2">
              <a:spcBef>
                <a:spcPts val="0"/>
              </a:spcBef>
              <a:spcAft>
                <a:spcPts val="0"/>
              </a:spcAft>
            </a:pPr>
            <a:r>
              <a:rPr lang="en-US" sz="1800" dirty="0" smtClean="0">
                <a:solidFill>
                  <a:schemeClr val="tx2"/>
                </a:solidFill>
                <a:latin typeface="+mj-lt"/>
              </a:rPr>
              <a:t>Top Down / Reflection / LTC cracking Efforts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Balanced Mix Design</a:t>
            </a:r>
            <a:endParaRPr lang="en-US" sz="2800" b="1" dirty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b="1" dirty="0" smtClean="0">
              <a:latin typeface="+mj-lt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51504" y="4961321"/>
            <a:ext cx="1428100" cy="15098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 descr="Small confetti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70641" y="4137851"/>
            <a:ext cx="1330223" cy="1214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374086" y="2328069"/>
            <a:ext cx="1041162" cy="10068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 descr="NCAT Lab April 9 2010 071.jpg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21768" y="5016469"/>
            <a:ext cx="1184775" cy="1483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3339" y="5412396"/>
            <a:ext cx="864218" cy="1051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1081657" y="1403983"/>
            <a:ext cx="956758" cy="1126465"/>
          </a:xfrm>
          <a:prstGeom prst="rect">
            <a:avLst/>
          </a:prstGeom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71974" y="4137851"/>
            <a:ext cx="1373479" cy="1373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7439647" y="1722128"/>
            <a:ext cx="2733661" cy="1444097"/>
            <a:chOff x="1219200" y="3581400"/>
            <a:chExt cx="2637693" cy="1371600"/>
          </a:xfrm>
        </p:grpSpPr>
        <p:sp>
          <p:nvSpPr>
            <p:cNvPr id="17" name="Rectangle 16"/>
            <p:cNvSpPr/>
            <p:nvPr/>
          </p:nvSpPr>
          <p:spPr>
            <a:xfrm>
              <a:off x="1219200" y="3581400"/>
              <a:ext cx="2637693" cy="13716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8" name="Picture 17" descr="NCATatAuburn 100708.JPG"/>
            <p:cNvPicPr>
              <a:picLocks noChangeAspect="1"/>
            </p:cNvPicPr>
            <p:nvPr/>
          </p:nvPicPr>
          <p:blipFill>
            <a:blip r:embed="rId10" cstate="email">
              <a:clrChange>
                <a:clrFrom>
                  <a:srgbClr val="031C00"/>
                </a:clrFrom>
                <a:clrTo>
                  <a:srgbClr val="031C00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581400"/>
              <a:ext cx="2637693" cy="1371600"/>
            </a:xfrm>
            <a:prstGeom prst="rect">
              <a:avLst/>
            </a:prstGeom>
          </p:spPr>
        </p:pic>
      </p:grp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7670" y="3478796"/>
            <a:ext cx="6419155" cy="32773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61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17cab7b2-2472-4b73-8799-5a64e1c893d0@nampr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6739" y="1549353"/>
            <a:ext cx="3808880" cy="2856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0102" y="152401"/>
            <a:ext cx="8791363" cy="104004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MnROAD </a:t>
            </a:r>
            <a:r>
              <a:rPr lang="en-US" sz="4000" b="1" dirty="0" smtClean="0"/>
              <a:t>Partnerships Rejuvenators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2400" b="1" dirty="0"/>
              <a:t>October 2018 - Cargill </a:t>
            </a:r>
            <a:r>
              <a:rPr lang="en-US" sz="2800" b="1" dirty="0"/>
              <a:t>and Hardrives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10952" y="2971081"/>
            <a:ext cx="8461547" cy="1676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Cargill – 2018 MnROAD Transitions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>
                <a:solidFill>
                  <a:srgbClr val="000000"/>
                </a:solidFill>
              </a:rPr>
              <a:t>Control - 25% RAP </a:t>
            </a:r>
            <a:r>
              <a:rPr lang="en-US" sz="2100" dirty="0" err="1">
                <a:solidFill>
                  <a:srgbClr val="000000"/>
                </a:solidFill>
              </a:rPr>
              <a:t>Superpave</a:t>
            </a:r>
            <a:r>
              <a:rPr lang="en-US" sz="2100" dirty="0">
                <a:solidFill>
                  <a:srgbClr val="000000"/>
                </a:solidFill>
              </a:rPr>
              <a:t> (SPWEB540 / PG 58S-28)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>
                <a:solidFill>
                  <a:srgbClr val="000000"/>
                </a:solidFill>
              </a:rPr>
              <a:t>High RAP - 45% RAP </a:t>
            </a:r>
            <a:r>
              <a:rPr lang="en-US" sz="2100" dirty="0" err="1">
                <a:solidFill>
                  <a:srgbClr val="000000"/>
                </a:solidFill>
              </a:rPr>
              <a:t>Superpave</a:t>
            </a:r>
            <a:r>
              <a:rPr lang="en-US" sz="2100" dirty="0">
                <a:solidFill>
                  <a:srgbClr val="000000"/>
                </a:solidFill>
              </a:rPr>
              <a:t> (SPWEB540 / PG 58S-28 / Anova)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>
                <a:solidFill>
                  <a:srgbClr val="000000"/>
                </a:solidFill>
              </a:rPr>
              <a:t>Lab Testing / Long Term Monitoring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7878592" y="2463897"/>
            <a:ext cx="4365172" cy="3099606"/>
            <a:chOff x="8055428" y="2631291"/>
            <a:chExt cx="4365172" cy="3099606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055428" y="2674115"/>
              <a:ext cx="3965747" cy="3056782"/>
            </a:xfrm>
            <a:prstGeom prst="rect">
              <a:avLst/>
            </a:prstGeom>
          </p:spPr>
        </p:pic>
        <p:sp>
          <p:nvSpPr>
            <p:cNvPr id="13" name="Content Placeholder 7"/>
            <p:cNvSpPr txBox="1">
              <a:spLocks/>
            </p:cNvSpPr>
            <p:nvPr/>
          </p:nvSpPr>
          <p:spPr>
            <a:xfrm>
              <a:off x="8654144" y="2631291"/>
              <a:ext cx="3766456" cy="496137"/>
            </a:xfrm>
            <a:prstGeom prst="rect">
              <a:avLst/>
            </a:prstGeom>
          </p:spPr>
          <p:txBody>
            <a:bodyPr vert="horz" lIns="68580" tIns="34290" rIns="68580" bIns="34290" rtlCol="0">
              <a:noAutofit/>
            </a:bodyPr>
            <a:lstStyle>
              <a:lvl1pPr marL="171450" indent="-171450" algn="l" defTabSz="685800" rtl="0" eaLnBrk="1" latinLnBrk="0" hangingPunct="1">
                <a:lnSpc>
                  <a:spcPct val="100000"/>
                </a:lnSpc>
                <a:spcBef>
                  <a:spcPts val="750"/>
                </a:spcBef>
                <a:spcAft>
                  <a:spcPts val="7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8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514350" indent="-171450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7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5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857250" indent="-171450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7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200150" indent="-171450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7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543050" indent="-171450" algn="l" defTabSz="685800" rtl="0" eaLnBrk="1" latinLnBrk="0" hangingPunct="1">
                <a:lnSpc>
                  <a:spcPct val="100000"/>
                </a:lnSpc>
                <a:spcBef>
                  <a:spcPts val="375"/>
                </a:spcBef>
                <a:spcAft>
                  <a:spcPts val="750"/>
                </a:spcAft>
                <a:buClr>
                  <a:schemeClr val="accent1"/>
                </a:buClr>
                <a:buFont typeface="Arial" panose="020B0604020202020204" pitchFamily="34" charset="0"/>
                <a:buChar char="•"/>
                <a:defRPr sz="127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8859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8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7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650" indent="-171450" algn="l" defTabSz="685800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35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003865"/>
                </a:buClr>
                <a:buNone/>
              </a:pPr>
              <a:r>
                <a:rPr lang="en-US" sz="1600" b="1" dirty="0" smtClean="0">
                  <a:solidFill>
                    <a:srgbClr val="000000"/>
                  </a:solidFill>
                </a:rPr>
                <a:t>Cargill 2018 MnROAD Transitions</a:t>
              </a:r>
              <a:endParaRPr lang="en-US" sz="1600" b="1" dirty="0">
                <a:solidFill>
                  <a:srgbClr val="000000"/>
                </a:solidFill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003865"/>
                </a:buClr>
                <a:buNone/>
              </a:pPr>
              <a:endParaRPr lang="en-US" sz="1600" b="1" dirty="0">
                <a:solidFill>
                  <a:srgbClr val="000000"/>
                </a:solidFill>
              </a:endParaRPr>
            </a:p>
            <a:p>
              <a:pPr marL="0" indent="0">
                <a:spcBef>
                  <a:spcPts val="0"/>
                </a:spcBef>
                <a:spcAft>
                  <a:spcPts val="0"/>
                </a:spcAft>
                <a:buClr>
                  <a:srgbClr val="003865"/>
                </a:buClr>
                <a:buNone/>
              </a:pPr>
              <a:endParaRPr lang="en-US" sz="16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>
              <a:off x="9396912" y="4170303"/>
              <a:ext cx="514350" cy="1538478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>
              <a:off x="9751011" y="4429321"/>
              <a:ext cx="369802" cy="1279460"/>
            </a:xfrm>
            <a:prstGeom prst="straightConnector1">
              <a:avLst/>
            </a:prstGeom>
            <a:ln w="1270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7"/>
          <p:cNvSpPr txBox="1">
            <a:spLocks/>
          </p:cNvSpPr>
          <p:nvPr/>
        </p:nvSpPr>
        <p:spPr>
          <a:xfrm>
            <a:off x="110953" y="1545258"/>
            <a:ext cx="8461547" cy="1676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Collaborative Aggregates – 2017 Hennepin Mix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 smtClean="0">
                <a:solidFill>
                  <a:srgbClr val="000000"/>
                </a:solidFill>
              </a:rPr>
              <a:t>NB Control </a:t>
            </a:r>
            <a:r>
              <a:rPr lang="en-US" sz="2100" dirty="0">
                <a:solidFill>
                  <a:srgbClr val="000000"/>
                </a:solidFill>
              </a:rPr>
              <a:t>- </a:t>
            </a:r>
            <a:r>
              <a:rPr lang="en-US" sz="2100" dirty="0" smtClean="0">
                <a:solidFill>
                  <a:srgbClr val="000000"/>
                </a:solidFill>
              </a:rPr>
              <a:t>30% </a:t>
            </a:r>
            <a:r>
              <a:rPr lang="en-US" sz="2100" dirty="0">
                <a:solidFill>
                  <a:srgbClr val="000000"/>
                </a:solidFill>
              </a:rPr>
              <a:t>RAP </a:t>
            </a:r>
            <a:r>
              <a:rPr lang="en-US" sz="2100" dirty="0" smtClean="0">
                <a:solidFill>
                  <a:srgbClr val="000000"/>
                </a:solidFill>
              </a:rPr>
              <a:t>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 smtClean="0">
                <a:solidFill>
                  <a:srgbClr val="000000"/>
                </a:solidFill>
              </a:rPr>
              <a:t>SB - 30% </a:t>
            </a:r>
            <a:r>
              <a:rPr lang="en-US" sz="2100" dirty="0">
                <a:solidFill>
                  <a:srgbClr val="000000"/>
                </a:solidFill>
              </a:rPr>
              <a:t>RAP </a:t>
            </a:r>
            <a:r>
              <a:rPr lang="en-US" sz="2100" dirty="0" smtClean="0">
                <a:solidFill>
                  <a:srgbClr val="000000"/>
                </a:solidFill>
              </a:rPr>
              <a:t>/ Delta-S</a:t>
            </a: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15" name="Content Placeholder 7"/>
          <p:cNvSpPr txBox="1">
            <a:spLocks/>
          </p:cNvSpPr>
          <p:nvPr/>
        </p:nvSpPr>
        <p:spPr>
          <a:xfrm>
            <a:off x="110951" y="4706981"/>
            <a:ext cx="8461547" cy="1676400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dirty="0" smtClean="0">
                <a:solidFill>
                  <a:srgbClr val="000000"/>
                </a:solidFill>
              </a:rPr>
              <a:t>2019 NRRA Rejuvenator Test Sections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 smtClean="0">
                <a:solidFill>
                  <a:srgbClr val="000000"/>
                </a:solidFill>
              </a:rPr>
              <a:t>TH-6 (Emily to Outing, Minnesota)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 smtClean="0">
                <a:solidFill>
                  <a:srgbClr val="000000"/>
                </a:solidFill>
              </a:rPr>
              <a:t>7-10 Rejuvenators / Industry pays for extra costs / NRRA monitors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Control – 30%  RAP (Project) 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Control – 40% RAP 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1800" dirty="0" smtClean="0">
                <a:solidFill>
                  <a:srgbClr val="000000"/>
                </a:solidFill>
              </a:rPr>
              <a:t>Treatments – 40% RAP with Rejuvenators</a:t>
            </a:r>
            <a:endParaRPr lang="en-US" sz="21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5846" y="3740339"/>
            <a:ext cx="4170665" cy="2974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463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24000" y="48846"/>
            <a:ext cx="9144000" cy="113483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Importance of Sealing</a:t>
            </a:r>
            <a:endParaRPr lang="en-US" altLang="en-US" sz="4400" b="1" dirty="0">
              <a:latin typeface="+mn-lt"/>
            </a:endParaRPr>
          </a:p>
        </p:txBody>
      </p:sp>
      <p:sp>
        <p:nvSpPr>
          <p:cNvPr id="4099" name="Rectangle 1027"/>
          <p:cNvSpPr>
            <a:spLocks noChangeArrowheads="1"/>
          </p:cNvSpPr>
          <p:nvPr/>
        </p:nvSpPr>
        <p:spPr bwMode="auto">
          <a:xfrm>
            <a:off x="106704" y="1368854"/>
            <a:ext cx="5566724" cy="15573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tabLst>
                <a:tab pos="228600" algn="l"/>
              </a:tabLst>
              <a:defRPr sz="3200" b="1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>
              <a:spcBef>
                <a:spcPct val="20000"/>
              </a:spcBef>
              <a:buClr>
                <a:srgbClr val="33CCFF"/>
              </a:buClr>
              <a:buFont typeface="Wingdings" panose="05000000000000000000" pitchFamily="2" charset="2"/>
              <a:buChar char="«"/>
              <a:tabLst>
                <a:tab pos="228600" algn="l"/>
              </a:tabLst>
              <a:defRPr sz="2800" b="1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tabLst>
                <a:tab pos="228600" algn="l"/>
              </a:tabLst>
              <a:defRPr sz="2400" b="1">
                <a:solidFill>
                  <a:srgbClr val="33CC33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chemeClr val="tx2"/>
                </a:solidFill>
                <a:latin typeface="+mn-lt"/>
              </a:rPr>
              <a:t>PCC Lane / HMA Shoulder Sealing</a:t>
            </a:r>
          </a:p>
          <a:p>
            <a:pPr lvl="1" eaLnBrk="1" hangingPunct="1"/>
            <a:r>
              <a:rPr lang="en-US" altLang="en-US" dirty="0">
                <a:solidFill>
                  <a:schemeClr val="tx2"/>
                </a:solidFill>
                <a:latin typeface="+mn-lt"/>
              </a:rPr>
              <a:t>Cell 7 Control</a:t>
            </a:r>
          </a:p>
          <a:p>
            <a:pPr lvl="1" eaLnBrk="1" hangingPunct="1"/>
            <a:r>
              <a:rPr lang="en-US" altLang="en-US" dirty="0">
                <a:solidFill>
                  <a:schemeClr val="tx2"/>
                </a:solidFill>
                <a:latin typeface="+mn-lt"/>
              </a:rPr>
              <a:t>Cell 8 Sealed</a:t>
            </a:r>
          </a:p>
        </p:txBody>
      </p:sp>
      <p:sp>
        <p:nvSpPr>
          <p:cNvPr id="4101" name="Text Box 1030"/>
          <p:cNvSpPr txBox="1">
            <a:spLocks noChangeArrowheads="1"/>
          </p:cNvSpPr>
          <p:nvPr/>
        </p:nvSpPr>
        <p:spPr bwMode="auto">
          <a:xfrm>
            <a:off x="0" y="6250596"/>
            <a:ext cx="5361404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33CCFF"/>
              </a:buClr>
              <a:buFont typeface="Wingdings" panose="05000000000000000000" pitchFamily="2" charset="2"/>
              <a:buChar char="«"/>
              <a:defRPr sz="2800" b="1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400" b="1">
                <a:solidFill>
                  <a:srgbClr val="33CC33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buClr>
                <a:srgbClr val="33CCFF"/>
              </a:buClr>
              <a:buFont typeface="Wingdings" panose="05000000000000000000" pitchFamily="2" charset="2"/>
              <a:buNone/>
            </a:pPr>
            <a:r>
              <a:rPr lang="en-US" altLang="en-US" sz="2800" dirty="0">
                <a:solidFill>
                  <a:schemeClr val="tx2"/>
                </a:solidFill>
                <a:latin typeface="+mn-lt"/>
              </a:rPr>
              <a:t>Similar results for HMA Pavements</a:t>
            </a:r>
          </a:p>
          <a:p>
            <a:pPr algn="ctr" eaLnBrk="1" hangingPunct="1">
              <a:spcBef>
                <a:spcPct val="0"/>
              </a:spcBef>
            </a:pPr>
            <a:endParaRPr lang="en-US" altLang="en-US" sz="2800" dirty="0">
              <a:solidFill>
                <a:schemeClr val="tx2"/>
              </a:solidFill>
              <a:latin typeface="+mn-lt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497286" y="1445054"/>
            <a:ext cx="6585857" cy="4597551"/>
            <a:chOff x="4087091" y="2044989"/>
            <a:chExt cx="4849091" cy="3239944"/>
          </a:xfrm>
        </p:grpSpPr>
        <p:pic>
          <p:nvPicPr>
            <p:cNvPr id="4100" name="Picture 1029" descr="G:\HOME\GEIB\IMAGES\03SHLDRJ.BMP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87091" y="2044989"/>
              <a:ext cx="4844762" cy="3239944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102" name="Text Box 1028"/>
            <p:cNvSpPr txBox="1">
              <a:spLocks noChangeArrowheads="1"/>
            </p:cNvSpPr>
            <p:nvPr/>
          </p:nvSpPr>
          <p:spPr bwMode="auto">
            <a:xfrm>
              <a:off x="6165273" y="4469535"/>
              <a:ext cx="2770909" cy="579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3200" b="1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3CCFF"/>
                </a:buClr>
                <a:buFont typeface="Wingdings" panose="05000000000000000000" pitchFamily="2" charset="2"/>
                <a:buChar char="«"/>
                <a:defRPr sz="2800" b="1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2400" b="1">
                  <a:solidFill>
                    <a:srgbClr val="33CC33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>
                <a:lnSpc>
                  <a:spcPct val="90000"/>
                </a:lnSpc>
                <a:spcBef>
                  <a:spcPct val="50000"/>
                </a:spcBef>
              </a:pPr>
              <a:r>
                <a:rPr lang="en-US" altLang="en-US" sz="1636" i="1" dirty="0" smtClean="0">
                  <a:latin typeface="Arial" panose="020B0604020202020204" pitchFamily="34" charset="0"/>
                </a:rPr>
                <a:t>MnDOT</a:t>
              </a:r>
              <a:r>
                <a:rPr lang="en-US" altLang="en-US" sz="1636" i="1" dirty="0">
                  <a:latin typeface="Arial" panose="020B0604020202020204" pitchFamily="34" charset="0"/>
                </a:rPr>
                <a:t>: Ruth Roberson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36" i="1" dirty="0">
                  <a:latin typeface="Arial" panose="020B0604020202020204" pitchFamily="34" charset="0"/>
                </a:rPr>
                <a:t>           Roger Olson</a:t>
              </a:r>
            </a:p>
            <a:p>
              <a:pPr algn="ctr">
                <a:lnSpc>
                  <a:spcPct val="50000"/>
                </a:lnSpc>
                <a:spcBef>
                  <a:spcPct val="50000"/>
                </a:spcBef>
              </a:pPr>
              <a:r>
                <a:rPr lang="en-US" altLang="en-US" sz="1636" i="1" dirty="0">
                  <a:latin typeface="Arial" panose="020B0604020202020204" pitchFamily="34" charset="0"/>
                </a:rPr>
                <a:t>          Chad Millner</a:t>
              </a:r>
              <a:endParaRPr lang="en-US" altLang="en-US" sz="1636" dirty="0">
                <a:latin typeface="Arial" panose="020B0604020202020204" pitchFamily="34" charset="0"/>
              </a:endParaRPr>
            </a:p>
          </p:txBody>
        </p:sp>
        <p:sp>
          <p:nvSpPr>
            <p:cNvPr id="4103" name="Text Box 1031"/>
            <p:cNvSpPr txBox="1">
              <a:spLocks noChangeArrowheads="1"/>
            </p:cNvSpPr>
            <p:nvPr/>
          </p:nvSpPr>
          <p:spPr bwMode="auto">
            <a:xfrm>
              <a:off x="4153756" y="2695738"/>
              <a:ext cx="1385455" cy="43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3200" b="1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3CCFF"/>
                </a:buClr>
                <a:buFont typeface="Wingdings" panose="05000000000000000000" pitchFamily="2" charset="2"/>
                <a:buChar char="«"/>
                <a:defRPr sz="2800" b="1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2400" b="1">
                  <a:solidFill>
                    <a:srgbClr val="33CC33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en-US" sz="2800">
                  <a:solidFill>
                    <a:schemeClr val="tx2"/>
                  </a:solidFill>
                  <a:latin typeface="+mn-lt"/>
                </a:rPr>
                <a:t>Cell 8</a:t>
              </a:r>
            </a:p>
          </p:txBody>
        </p:sp>
        <p:sp>
          <p:nvSpPr>
            <p:cNvPr id="4104" name="Text Box 1032"/>
            <p:cNvSpPr txBox="1">
              <a:spLocks noChangeArrowheads="1"/>
            </p:cNvSpPr>
            <p:nvPr/>
          </p:nvSpPr>
          <p:spPr bwMode="auto">
            <a:xfrm>
              <a:off x="4985029" y="2280102"/>
              <a:ext cx="1385455" cy="43704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defRPr sz="3200" b="1">
                  <a:solidFill>
                    <a:schemeClr val="bg1"/>
                  </a:solidFill>
                  <a:latin typeface="Comic Sans MS" panose="030F0702030302020204" pitchFamily="66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33CCFF"/>
                </a:buClr>
                <a:buFont typeface="Wingdings" panose="05000000000000000000" pitchFamily="2" charset="2"/>
                <a:buChar char="«"/>
                <a:defRPr sz="2800" b="1">
                  <a:solidFill>
                    <a:srgbClr val="FFFF00"/>
                  </a:solidFill>
                  <a:latin typeface="Comic Sans MS" panose="030F0702030302020204" pitchFamily="66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bg1"/>
                </a:buClr>
                <a:buChar char="•"/>
                <a:defRPr sz="2400" b="1">
                  <a:solidFill>
                    <a:srgbClr val="33CC33"/>
                  </a:solidFill>
                  <a:latin typeface="Comic Sans MS" panose="030F0702030302020204" pitchFamily="66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tx2"/>
                </a:buClr>
                <a:buFont typeface="Wingdings" panose="05000000000000000000" pitchFamily="2" charset="2"/>
                <a:buChar char="s"/>
                <a:defRPr sz="2000" b="1">
                  <a:solidFill>
                    <a:schemeClr val="tx1"/>
                  </a:solidFill>
                  <a:latin typeface="Comic Sans MS" panose="030F0702030302020204" pitchFamily="66" charset="0"/>
                </a:defRPr>
              </a:lvl9pPr>
            </a:lstStyle>
            <a:p>
              <a:pPr algn="ctr" eaLnBrk="1" hangingPunct="1">
                <a:lnSpc>
                  <a:spcPct val="80000"/>
                </a:lnSpc>
              </a:pPr>
              <a:r>
                <a:rPr lang="en-US" altLang="en-US" sz="2800">
                  <a:solidFill>
                    <a:schemeClr val="tx2"/>
                  </a:solidFill>
                  <a:latin typeface="+mn-lt"/>
                </a:rPr>
                <a:t>Cell 7</a:t>
              </a:r>
            </a:p>
          </p:txBody>
        </p:sp>
      </p:grpSp>
      <p:sp>
        <p:nvSpPr>
          <p:cNvPr id="4105" name="Rectangle 1033"/>
          <p:cNvSpPr>
            <a:spLocks noChangeArrowheads="1"/>
          </p:cNvSpPr>
          <p:nvPr/>
        </p:nvSpPr>
        <p:spPr bwMode="auto">
          <a:xfrm>
            <a:off x="102375" y="1865384"/>
            <a:ext cx="3532909" cy="3453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tabLst>
                <a:tab pos="228600" algn="l"/>
              </a:tabLst>
              <a:defRPr sz="3200" b="1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>
              <a:spcBef>
                <a:spcPct val="20000"/>
              </a:spcBef>
              <a:buClr>
                <a:srgbClr val="33CCFF"/>
              </a:buClr>
              <a:buFont typeface="Wingdings" panose="05000000000000000000" pitchFamily="2" charset="2"/>
              <a:buChar char="«"/>
              <a:tabLst>
                <a:tab pos="228600" algn="l"/>
              </a:tabLst>
              <a:defRPr sz="2800" b="1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>
              <a:spcBef>
                <a:spcPct val="20000"/>
              </a:spcBef>
              <a:buClr>
                <a:schemeClr val="bg1"/>
              </a:buClr>
              <a:buChar char="•"/>
              <a:tabLst>
                <a:tab pos="228600" algn="l"/>
              </a:tabLst>
              <a:defRPr sz="2400" b="1">
                <a:solidFill>
                  <a:srgbClr val="33CC33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tabLst>
                <a:tab pos="228600" algn="l"/>
              </a:tabLst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/>
            <a:endParaRPr lang="en-US" altLang="en-US" sz="2800" dirty="0">
              <a:solidFill>
                <a:schemeClr val="tx2"/>
              </a:solidFill>
              <a:latin typeface="+mn-lt"/>
            </a:endParaRPr>
          </a:p>
          <a:p>
            <a:pPr lvl="1" eaLnBrk="1" hangingPunct="1"/>
            <a:endParaRPr lang="en-US" altLang="en-US" dirty="0">
              <a:solidFill>
                <a:schemeClr val="tx2"/>
              </a:solidFill>
              <a:latin typeface="+mn-lt"/>
            </a:endParaRPr>
          </a:p>
          <a:p>
            <a:pPr lvl="1" eaLnBrk="1" hangingPunct="1"/>
            <a:r>
              <a:rPr lang="en-US" altLang="en-US" dirty="0">
                <a:solidFill>
                  <a:schemeClr val="tx2"/>
                </a:solidFill>
                <a:latin typeface="+mn-lt"/>
              </a:rPr>
              <a:t>Results</a:t>
            </a:r>
          </a:p>
          <a:p>
            <a:pPr lvl="2" eaLnBrk="1" hangingPunct="1">
              <a:buClr>
                <a:srgbClr val="33CCFF"/>
              </a:buClr>
              <a:buFont typeface="Wingdings" panose="05000000000000000000" pitchFamily="2" charset="2"/>
              <a:buNone/>
            </a:pPr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* 89% reduction between cells</a:t>
            </a:r>
          </a:p>
          <a:p>
            <a:pPr lvl="2" eaLnBrk="1" hangingPunct="1">
              <a:buClr>
                <a:srgbClr val="33CCFF"/>
              </a:buClr>
            </a:pPr>
            <a:r>
              <a:rPr lang="en-US" altLang="en-US" sz="2800" b="0" dirty="0">
                <a:solidFill>
                  <a:schemeClr val="tx2"/>
                </a:solidFill>
                <a:latin typeface="+mn-lt"/>
              </a:rPr>
              <a:t>86% reduction within Cell-8</a:t>
            </a:r>
            <a:endParaRPr lang="en-US" altLang="en-US" sz="2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9386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30" name="Picture 6" descr="R:\Products\Pictures\MnROAD General\Forensic_Tran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54474" y="1493790"/>
            <a:ext cx="4919275" cy="327415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52650" y="152400"/>
            <a:ext cx="78867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r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025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b="1" dirty="0" smtClean="0"/>
              <a:t>Drainage - Effects of Trapped Water</a:t>
            </a:r>
            <a:endParaRPr lang="en-US" sz="4400" b="1" dirty="0"/>
          </a:p>
        </p:txBody>
      </p:sp>
      <p:sp>
        <p:nvSpPr>
          <p:cNvPr id="9" name="Content Placeholder 6"/>
          <p:cNvSpPr txBox="1">
            <a:spLocks/>
          </p:cNvSpPr>
          <p:nvPr/>
        </p:nvSpPr>
        <p:spPr>
          <a:xfrm>
            <a:off x="327819" y="1374045"/>
            <a:ext cx="8229600" cy="529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</a:rPr>
              <a:t>Asphalt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Deterioration asphalt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Increased roughness (ride)</a:t>
            </a:r>
          </a:p>
          <a:p>
            <a:pPr marL="0" indent="0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</a:rPr>
              <a:t>Concrete 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ML Observations (high traffic)</a:t>
            </a:r>
            <a:endParaRPr lang="en-US" sz="2400" dirty="0" smtClean="0">
              <a:solidFill>
                <a:schemeClr val="tx2"/>
              </a:solidFill>
            </a:endParaRP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+mj-lt"/>
              </a:rPr>
              <a:t>None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- PASB used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+mj-lt"/>
              </a:rPr>
              <a:t>Some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- Class-5 / well sealed joints / edge drain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200" u="sng" dirty="0" smtClean="0">
                <a:solidFill>
                  <a:schemeClr val="tx2"/>
                </a:solidFill>
                <a:latin typeface="+mj-lt"/>
              </a:rPr>
              <a:t>High amount</a:t>
            </a:r>
            <a:r>
              <a:rPr lang="en-US" sz="2200" dirty="0" smtClean="0">
                <a:solidFill>
                  <a:schemeClr val="tx2"/>
                </a:solidFill>
                <a:latin typeface="+mj-lt"/>
              </a:rPr>
              <a:t>  -  Class-5 / no edge drains 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LVR Observations (low traffic)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If sealed class-5 is not as destructive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000" dirty="0" smtClean="0">
                <a:solidFill>
                  <a:schemeClr val="tx2"/>
                </a:solidFill>
                <a:latin typeface="+mj-lt"/>
              </a:rPr>
              <a:t>If not-sealed class-5 can develop joint damage</a:t>
            </a:r>
          </a:p>
          <a:p>
            <a:pPr marL="0" indent="0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</a:rPr>
              <a:t>Benefits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Importance of drainable bases / sealing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–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Effect on ride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10" name="Picture 6" descr="Cell 11 (Core AL)-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39360" y="1493789"/>
            <a:ext cx="2424955" cy="5243539"/>
          </a:xfrm>
          <a:prstGeom prst="rect">
            <a:avLst/>
          </a:prstGeom>
          <a:noFill/>
          <a:ln w="31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5" descr="Cell 8 (Core A)-1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594543" y="1493790"/>
            <a:ext cx="2494320" cy="52435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066628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026"/>
          <p:cNvSpPr>
            <a:spLocks noGrp="1" noChangeArrowheads="1"/>
          </p:cNvSpPr>
          <p:nvPr>
            <p:ph type="title"/>
          </p:nvPr>
        </p:nvSpPr>
        <p:spPr>
          <a:xfrm>
            <a:off x="156380" y="48846"/>
            <a:ext cx="11870116" cy="1134835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Class-5 (Minnesota Common Base Material) </a:t>
            </a:r>
            <a:endParaRPr lang="en-US" altLang="en-US" sz="4400" b="1" dirty="0">
              <a:latin typeface="+mn-lt"/>
            </a:endParaRPr>
          </a:p>
        </p:txBody>
      </p:sp>
      <p:pic>
        <p:nvPicPr>
          <p:cNvPr id="11" name="Picture 2" descr="G:\HOME\ROBERSON\IMAGES\PPLT7.JPG"/>
          <p:cNvPicPr>
            <a:picLocks noChangeAspect="1" noChangeArrowheads="1"/>
          </p:cNvPicPr>
          <p:nvPr/>
        </p:nvPicPr>
        <p:blipFill>
          <a:blip r:embed="rId3">
            <a:lum bright="6000" contras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4094" y="1526076"/>
            <a:ext cx="3362402" cy="209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G:\HOME\ROBERSON\IMAGES\PPLT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80" y="1431335"/>
            <a:ext cx="3331539" cy="207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3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97529925"/>
              </p:ext>
            </p:extLst>
          </p:nvPr>
        </p:nvGraphicFramePr>
        <p:xfrm>
          <a:off x="2892614" y="2945125"/>
          <a:ext cx="6718306" cy="400239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2" name="Document" r:id="rId5" imgW="6571080" imgH="3914640" progId="Word.Document.8">
                  <p:embed/>
                </p:oleObj>
              </mc:Choice>
              <mc:Fallback>
                <p:oleObj name="Document" r:id="rId5" imgW="6571080" imgH="3914640" progId="Word.Documen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92614" y="2945125"/>
                        <a:ext cx="6718306" cy="400239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Text Box 5"/>
          <p:cNvSpPr txBox="1">
            <a:spLocks noChangeArrowheads="1"/>
          </p:cNvSpPr>
          <p:nvPr/>
        </p:nvSpPr>
        <p:spPr bwMode="auto">
          <a:xfrm>
            <a:off x="3655254" y="2605035"/>
            <a:ext cx="831667" cy="384532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42" b="1" dirty="0">
                <a:solidFill>
                  <a:srgbClr val="FF0000"/>
                </a:solidFill>
                <a:latin typeface="Times New Roman" panose="02020603050405020304" pitchFamily="18" charset="0"/>
              </a:rPr>
              <a:t>3%</a:t>
            </a:r>
            <a:endParaRPr lang="en-US" altLang="en-US" sz="1842" b="1" dirty="0">
              <a:latin typeface="Times New Roman" panose="02020603050405020304" pitchFamily="18" charset="0"/>
            </a:endParaRPr>
          </a:p>
        </p:txBody>
      </p:sp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7665092" y="2752859"/>
            <a:ext cx="771566" cy="38453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en-US" sz="1842" b="1">
                <a:latin typeface="Times New Roman" panose="02020603050405020304" pitchFamily="18" charset="0"/>
              </a:rPr>
              <a:t>7%</a:t>
            </a:r>
            <a:endParaRPr lang="en-US" altLang="en-US" sz="1842">
              <a:latin typeface="Times New Roman" panose="02020603050405020304" pitchFamily="18" charset="0"/>
            </a:endParaRPr>
          </a:p>
        </p:txBody>
      </p:sp>
      <p:sp>
        <p:nvSpPr>
          <p:cNvPr id="16" name="Text Box 1030"/>
          <p:cNvSpPr txBox="1">
            <a:spLocks noChangeArrowheads="1"/>
          </p:cNvSpPr>
          <p:nvPr/>
        </p:nvSpPr>
        <p:spPr bwMode="auto">
          <a:xfrm>
            <a:off x="4486921" y="1623576"/>
            <a:ext cx="3368550" cy="1040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b">
            <a:spAutoFit/>
          </a:bodyPr>
          <a:lstStyle>
            <a:lvl1pPr>
              <a:spcBef>
                <a:spcPct val="20000"/>
              </a:spcBef>
              <a:defRPr sz="3200" b="1">
                <a:solidFill>
                  <a:schemeClr val="bg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lr>
                <a:srgbClr val="33CCFF"/>
              </a:buClr>
              <a:buFont typeface="Wingdings" panose="05000000000000000000" pitchFamily="2" charset="2"/>
              <a:buChar char="«"/>
              <a:defRPr sz="2800" b="1">
                <a:solidFill>
                  <a:srgbClr val="FFFF00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lr>
                <a:schemeClr val="bg1"/>
              </a:buClr>
              <a:buChar char="•"/>
              <a:defRPr sz="2400" b="1">
                <a:solidFill>
                  <a:srgbClr val="33CC33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Wingdings" panose="05000000000000000000" pitchFamily="2" charset="2"/>
              <a:buChar char="s"/>
              <a:defRPr sz="2000" b="1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algn="ctr" eaLnBrk="1" hangingPunct="1">
              <a:buClr>
                <a:srgbClr val="33CCFF"/>
              </a:buClr>
              <a:buFont typeface="Wingdings" panose="05000000000000000000" pitchFamily="2" charset="2"/>
              <a:buNone/>
            </a:pPr>
            <a:r>
              <a:rPr lang="en-US" altLang="en-US" sz="2800" dirty="0" smtClean="0">
                <a:solidFill>
                  <a:schemeClr val="tx2"/>
                </a:solidFill>
                <a:latin typeface="+mn-lt"/>
              </a:rPr>
              <a:t>Both Class-5 Material</a:t>
            </a:r>
          </a:p>
          <a:p>
            <a:pPr algn="ctr" eaLnBrk="1" hangingPunct="1">
              <a:buClr>
                <a:srgbClr val="33CCFF"/>
              </a:buClr>
              <a:buFont typeface="Wingdings" panose="05000000000000000000" pitchFamily="2" charset="2"/>
              <a:buNone/>
            </a:pPr>
            <a:r>
              <a:rPr lang="en-US" altLang="en-US" sz="2800" dirty="0" smtClean="0">
                <a:solidFill>
                  <a:schemeClr val="tx2"/>
                </a:solidFill>
                <a:latin typeface="+mn-lt"/>
              </a:rPr>
              <a:t>Same Performance?</a:t>
            </a:r>
            <a:endParaRPr lang="en-US" altLang="en-US" sz="2800" dirty="0">
              <a:solidFill>
                <a:schemeClr val="tx2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8013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92721"/>
            <a:ext cx="12192000" cy="1040043"/>
          </a:xfrm>
        </p:spPr>
        <p:txBody>
          <a:bodyPr>
            <a:noAutofit/>
          </a:bodyPr>
          <a:lstStyle/>
          <a:p>
            <a:pPr lvl="0" algn="ctr"/>
            <a:r>
              <a:rPr lang="en-US" sz="4000" b="1" dirty="0" smtClean="0"/>
              <a:t>Pavement </a:t>
            </a:r>
            <a:r>
              <a:rPr lang="en-US" sz="4000" b="1" dirty="0"/>
              <a:t>Drainage / </a:t>
            </a:r>
            <a:r>
              <a:rPr lang="en-US" sz="4000" b="1" dirty="0" smtClean="0"/>
              <a:t>Base Improvement s</a:t>
            </a:r>
            <a:r>
              <a:rPr lang="en-US" sz="4000" b="1" dirty="0"/>
              <a:t> </a:t>
            </a:r>
            <a:r>
              <a:rPr lang="en-US" sz="4000" b="1" dirty="0" smtClean="0"/>
              <a:t/>
            </a:r>
            <a:br>
              <a:rPr lang="en-US" sz="4000" b="1" dirty="0" smtClean="0"/>
            </a:br>
            <a:r>
              <a:rPr lang="en-US" sz="4000" b="1" dirty="0" smtClean="0"/>
              <a:t>Subsurface </a:t>
            </a:r>
            <a:r>
              <a:rPr lang="en-US" sz="4000" b="1" dirty="0"/>
              <a:t>Drainage Innovations</a:t>
            </a: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717344" y="5920207"/>
            <a:ext cx="9143999" cy="49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240734" y="1417587"/>
            <a:ext cx="8229600" cy="529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</a:rPr>
              <a:t>HMA and PCC Underlying Base Layers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Updated specifications </a:t>
            </a:r>
            <a:r>
              <a:rPr lang="en-US" sz="2600" dirty="0">
                <a:solidFill>
                  <a:schemeClr val="tx2"/>
                </a:solidFill>
                <a:latin typeface="+mj-lt"/>
              </a:rPr>
              <a:t>Class 5Q in lieu of Class </a:t>
            </a: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5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Tighter Gradations “More drainable and Stable”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Large Stone Base Materials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Good performance / ~40% less Frost Depth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2300" b="1" dirty="0" smtClean="0">
              <a:solidFill>
                <a:schemeClr val="tx2"/>
              </a:solidFill>
              <a:latin typeface="+mj-lt"/>
            </a:endParaRPr>
          </a:p>
          <a:p>
            <a:pPr marL="685800" lvl="2" indent="0" defTabSz="457200"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</a:rPr>
              <a:t>Concrete</a:t>
            </a:r>
          </a:p>
          <a:p>
            <a:pPr lvl="3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err="1" smtClean="0">
                <a:solidFill>
                  <a:schemeClr val="tx2"/>
                </a:solidFill>
                <a:latin typeface="+mj-lt"/>
              </a:rPr>
              <a:t>Geocomposite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 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Joint 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Drain</a:t>
            </a:r>
          </a:p>
          <a:p>
            <a:pPr lvl="3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Non-Woven </a:t>
            </a:r>
            <a:r>
              <a:rPr lang="en-US" sz="2400" dirty="0">
                <a:solidFill>
                  <a:schemeClr val="tx2"/>
                </a:solidFill>
                <a:latin typeface="+mj-lt"/>
              </a:rPr>
              <a:t>Geotextile 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interlayer</a:t>
            </a:r>
          </a:p>
          <a:p>
            <a:pPr marL="1028700" lvl="3" indent="0" defTabSz="457200">
              <a:spcBef>
                <a:spcPts val="0"/>
              </a:spcBef>
              <a:spcAft>
                <a:spcPts val="0"/>
              </a:spcAft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 (PCC overlays of PCC)</a:t>
            </a:r>
            <a:endParaRPr lang="en-US" sz="2400" dirty="0">
              <a:solidFill>
                <a:schemeClr val="tx2"/>
              </a:solidFill>
              <a:latin typeface="+mj-lt"/>
            </a:endParaRPr>
          </a:p>
          <a:p>
            <a:pPr marL="0" indent="0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endParaRPr lang="en-US" sz="3000" b="1" dirty="0" smtClean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2054" y="1417587"/>
            <a:ext cx="4089778" cy="3067333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5987792" y="3778042"/>
            <a:ext cx="3828524" cy="2849044"/>
            <a:chOff x="8898341" y="3567300"/>
            <a:chExt cx="3828524" cy="284904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3"/>
            <a:srcRect l="66014"/>
            <a:stretch/>
          </p:blipFill>
          <p:spPr>
            <a:xfrm>
              <a:off x="10317707" y="3567300"/>
              <a:ext cx="2409158" cy="2849044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3"/>
            <a:srcRect r="79399"/>
            <a:stretch/>
          </p:blipFill>
          <p:spPr>
            <a:xfrm>
              <a:off x="8898341" y="3567300"/>
              <a:ext cx="1460310" cy="28490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56814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spring_load_water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15037" y="1371913"/>
            <a:ext cx="2671513" cy="4651925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508567" y="-1"/>
            <a:ext cx="9144000" cy="1221787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>
                <a:cs typeface="Times New Roman" pitchFamily="18" charset="0"/>
              </a:rPr>
              <a:t>Seasonal Load Limits</a:t>
            </a:r>
            <a:br>
              <a:rPr lang="en-US" sz="4400" b="1" dirty="0">
                <a:cs typeface="Times New Roman" pitchFamily="18" charset="0"/>
              </a:rPr>
            </a:br>
            <a:r>
              <a:rPr lang="en-US" sz="4000" dirty="0"/>
              <a:t>Spring Restrictions / Winter Overloads</a:t>
            </a:r>
            <a:endParaRPr lang="en-US" sz="4000" b="1" dirty="0"/>
          </a:p>
        </p:txBody>
      </p:sp>
      <p:sp>
        <p:nvSpPr>
          <p:cNvPr id="39941" name="Text Box 5"/>
          <p:cNvSpPr txBox="1">
            <a:spLocks noChangeArrowheads="1"/>
          </p:cNvSpPr>
          <p:nvPr/>
        </p:nvSpPr>
        <p:spPr bwMode="auto">
          <a:xfrm>
            <a:off x="8877005" y="5623728"/>
            <a:ext cx="1495538" cy="400110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  <a:effectLst/>
        </p:spPr>
        <p:txBody>
          <a:bodyPr wrap="none" anchor="b">
            <a:spAutoFit/>
          </a:bodyPr>
          <a:lstStyle/>
          <a:p>
            <a:pPr algn="ctr"/>
            <a:r>
              <a:rPr lang="en-US" sz="2000" b="1" dirty="0">
                <a:solidFill>
                  <a:srgbClr val="FFFF00"/>
                </a:solidFill>
              </a:rPr>
              <a:t>Spring Thaw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43071" y="2358384"/>
            <a:ext cx="6834118" cy="426526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508567" y="1422251"/>
            <a:ext cx="8534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</a:rPr>
              <a:t>MnROAD Models</a:t>
            </a:r>
          </a:p>
          <a:p>
            <a:r>
              <a:rPr lang="en-US" sz="2800" b="1" dirty="0">
                <a:solidFill>
                  <a:srgbClr val="000000"/>
                </a:solidFill>
              </a:rPr>
              <a:t>Thawing Index</a:t>
            </a:r>
          </a:p>
          <a:p>
            <a:endParaRPr lang="en-US" sz="28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60055" y="5664342"/>
            <a:ext cx="4287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Monitoring Sites Installed around the State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6143" y="1851182"/>
            <a:ext cx="4391625" cy="4772469"/>
          </a:xfrm>
          <a:prstGeom prst="rect">
            <a:avLst/>
          </a:prstGeom>
          <a:ln w="19050">
            <a:solidFill>
              <a:schemeClr val="tx2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6787244" y="1989052"/>
            <a:ext cx="1752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</a:rPr>
              <a:t>MnDOT Website</a:t>
            </a:r>
          </a:p>
        </p:txBody>
      </p:sp>
    </p:spTree>
    <p:extLst>
      <p:ext uri="{BB962C8B-B14F-4D97-AF65-F5344CB8AC3E}">
        <p14:creationId xmlns:p14="http://schemas.microsoft.com/office/powerpoint/2010/main" val="626015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b="1" dirty="0" smtClean="0"/>
              <a:t>Gerald </a:t>
            </a:r>
            <a:r>
              <a:rPr lang="en-US" sz="4000" b="1" dirty="0" err="1" smtClean="0"/>
              <a:t>Rohrbach</a:t>
            </a:r>
            <a:r>
              <a:rPr lang="en-US" sz="4000" b="1" dirty="0" smtClean="0"/>
              <a:t> Distinguished Speaker</a:t>
            </a:r>
            <a:endParaRPr lang="en-US" sz="4000" b="1" dirty="0"/>
          </a:p>
        </p:txBody>
      </p:sp>
      <p:sp>
        <p:nvSpPr>
          <p:cNvPr id="10" name="Content Placeholder 9"/>
          <p:cNvSpPr>
            <a:spLocks noGrp="1"/>
          </p:cNvSpPr>
          <p:nvPr>
            <p:ph idx="1"/>
          </p:nvPr>
        </p:nvSpPr>
        <p:spPr>
          <a:xfrm>
            <a:off x="132680" y="1474721"/>
            <a:ext cx="8743364" cy="2966829"/>
          </a:xfrm>
        </p:spPr>
        <p:txBody>
          <a:bodyPr>
            <a:noAutofit/>
          </a:bodyPr>
          <a:lstStyle/>
          <a:p>
            <a:pPr marL="0" indent="0">
              <a:spcAft>
                <a:spcPts val="0"/>
              </a:spcAft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MnDOT for 35 </a:t>
            </a:r>
            <a:r>
              <a:rPr lang="en-US" sz="2800" b="1" dirty="0">
                <a:solidFill>
                  <a:schemeClr val="tx2"/>
                </a:solidFill>
              </a:rPr>
              <a:t>+ years</a:t>
            </a:r>
          </a:p>
          <a:p>
            <a:pPr lvl="1"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</a:rPr>
              <a:t>Director of Office of Materials and Road </a:t>
            </a:r>
            <a:r>
              <a:rPr lang="en-US" sz="2400" dirty="0" smtClean="0">
                <a:solidFill>
                  <a:schemeClr val="tx2"/>
                </a:solidFill>
              </a:rPr>
              <a:t>Research</a:t>
            </a:r>
          </a:p>
          <a:p>
            <a:pPr lvl="1">
              <a:spcAft>
                <a:spcPts val="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MnDOT</a:t>
            </a:r>
            <a:endParaRPr lang="en-US" sz="2400" dirty="0">
              <a:solidFill>
                <a:schemeClr val="tx2"/>
              </a:solidFill>
            </a:endParaRPr>
          </a:p>
          <a:p>
            <a:pPr lvl="1">
              <a:spcAft>
                <a:spcPts val="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NCHRP committees </a:t>
            </a:r>
          </a:p>
          <a:p>
            <a:pPr lvl="1">
              <a:spcAft>
                <a:spcPts val="0"/>
              </a:spcAft>
            </a:pPr>
            <a:r>
              <a:rPr lang="en-US" sz="2400" dirty="0" smtClean="0">
                <a:solidFill>
                  <a:schemeClr val="tx2"/>
                </a:solidFill>
              </a:rPr>
              <a:t>AASHTO </a:t>
            </a:r>
            <a:r>
              <a:rPr lang="en-US" sz="2400" dirty="0">
                <a:solidFill>
                  <a:schemeClr val="tx2"/>
                </a:solidFill>
              </a:rPr>
              <a:t>Subcommittee of Materials</a:t>
            </a:r>
          </a:p>
          <a:p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63885" y="1611198"/>
            <a:ext cx="3468325" cy="4228923"/>
          </a:xfrm>
          <a:prstGeom prst="rect">
            <a:avLst/>
          </a:prstGeom>
        </p:spPr>
      </p:pic>
      <p:sp>
        <p:nvSpPr>
          <p:cNvPr id="6" name="Content Placeholder 9"/>
          <p:cNvSpPr txBox="1">
            <a:spLocks/>
          </p:cNvSpPr>
          <p:nvPr/>
        </p:nvSpPr>
        <p:spPr>
          <a:xfrm>
            <a:off x="838200" y="4658500"/>
            <a:ext cx="11369733" cy="2062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2800" b="1" dirty="0" smtClean="0">
                <a:solidFill>
                  <a:schemeClr val="tx2"/>
                </a:solidFill>
              </a:rPr>
              <a:t>Gerry created a productive culture…..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tx2"/>
                </a:solidFill>
              </a:rPr>
              <a:t>Liked and respected by all 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tx2"/>
                </a:solidFill>
              </a:rPr>
              <a:t>Everybody had an important role to contribute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dirty="0" smtClean="0">
                <a:solidFill>
                  <a:schemeClr val="tx2"/>
                </a:solidFill>
              </a:rPr>
              <a:t>Working together you can be a part of something bigger than yourself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05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>
            <a:lum bright="18000"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" r="3156" b="5861"/>
          <a:stretch>
            <a:fillRect/>
          </a:stretch>
        </p:blipFill>
        <p:spPr bwMode="auto">
          <a:xfrm>
            <a:off x="7826494" y="1465776"/>
            <a:ext cx="2780695" cy="16678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6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9939" y="3427593"/>
            <a:ext cx="4118835" cy="328357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MnROAD ME Designs Impacts</a:t>
            </a:r>
          </a:p>
        </p:txBody>
      </p:sp>
      <p:sp>
        <p:nvSpPr>
          <p:cNvPr id="8" name="Rectangle 7"/>
          <p:cNvSpPr/>
          <p:nvPr/>
        </p:nvSpPr>
        <p:spPr>
          <a:xfrm>
            <a:off x="173425" y="1510506"/>
            <a:ext cx="85344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Flexible – </a:t>
            </a:r>
            <a:r>
              <a:rPr lang="en-US" sz="2800" b="1" dirty="0" smtClean="0">
                <a:solidFill>
                  <a:srgbClr val="000000"/>
                </a:solidFill>
              </a:rPr>
              <a:t>MnPAVE Flexible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Major </a:t>
            </a:r>
            <a:r>
              <a:rPr lang="en-US" sz="2800" b="1" dirty="0">
                <a:solidFill>
                  <a:srgbClr val="000000"/>
                </a:solidFill>
              </a:rPr>
              <a:t>Inputs into </a:t>
            </a:r>
            <a:r>
              <a:rPr lang="en-US" sz="2800" b="1" dirty="0" err="1" smtClean="0">
                <a:solidFill>
                  <a:srgbClr val="000000"/>
                </a:solidFill>
              </a:rPr>
              <a:t>PavementME</a:t>
            </a:r>
            <a:r>
              <a:rPr lang="en-US" sz="2800" b="1" dirty="0" smtClean="0">
                <a:solidFill>
                  <a:srgbClr val="000000"/>
                </a:solidFill>
              </a:rPr>
              <a:t> (HMA and PCC))</a:t>
            </a:r>
            <a:endParaRPr lang="en-US" sz="2800" b="1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Rigid – MnPAVE Rigid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Concrete Overlay of Asphalt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67170" y="3813540"/>
            <a:ext cx="6083071" cy="2953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9814" y="5290485"/>
            <a:ext cx="2778960" cy="1313929"/>
          </a:xfrm>
          <a:prstGeom prst="rect">
            <a:avLst/>
          </a:prstGeom>
        </p:spPr>
      </p:pic>
      <p:pic>
        <p:nvPicPr>
          <p:cNvPr id="5" name="Picture 6" descr="ControlPanel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794" r="15094" b="4732"/>
          <a:stretch>
            <a:fillRect/>
          </a:stretch>
        </p:blipFill>
        <p:spPr bwMode="auto">
          <a:xfrm>
            <a:off x="9415647" y="2645698"/>
            <a:ext cx="2466196" cy="1918637"/>
          </a:xfrm>
          <a:prstGeom prst="rect">
            <a:avLst/>
          </a:prstGeom>
          <a:noFill/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62363" y="2510033"/>
            <a:ext cx="2251515" cy="1247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4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92721"/>
            <a:ext cx="12192000" cy="1040043"/>
          </a:xfrm>
        </p:spPr>
        <p:txBody>
          <a:bodyPr>
            <a:noAutofit/>
          </a:bodyPr>
          <a:lstStyle/>
          <a:p>
            <a:pPr lvl="0" algn="ctr"/>
            <a:r>
              <a:rPr lang="en-US" sz="4000" b="1" dirty="0" smtClean="0"/>
              <a:t>Concrete Innovations</a:t>
            </a:r>
            <a:endParaRPr lang="en-US" sz="4000" b="1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717344" y="5920207"/>
            <a:ext cx="9143999" cy="49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286603" y="1566862"/>
            <a:ext cx="3848668" cy="529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</a:rPr>
              <a:t>PCC Designs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Very a lot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Somewhat Conservative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True for LVR and Mainline Test Sections (Tom Burnham)</a:t>
            </a:r>
            <a:endParaRPr lang="en-US" sz="2300" dirty="0" smtClean="0">
              <a:solidFill>
                <a:schemeClr val="tx2"/>
              </a:solidFill>
              <a:latin typeface="+mj-lt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6724185"/>
              </p:ext>
            </p:extLst>
          </p:nvPr>
        </p:nvGraphicFramePr>
        <p:xfrm>
          <a:off x="4380930" y="1643850"/>
          <a:ext cx="7342496" cy="4494499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400412"/>
                <a:gridCol w="1400412"/>
                <a:gridCol w="1552812"/>
                <a:gridCol w="1487606"/>
                <a:gridCol w="1501254"/>
              </a:tblGrid>
              <a:tr h="115693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 </a:t>
                      </a:r>
                      <a:endParaRPr lang="en-US" sz="2400" kern="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 smtClean="0">
                          <a:effectLst/>
                        </a:rPr>
                        <a:t>Test</a:t>
                      </a:r>
                      <a:endParaRPr lang="en-US" sz="2400" kern="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kern="0" dirty="0">
                          <a:effectLst/>
                        </a:rPr>
                        <a:t> Cell</a:t>
                      </a:r>
                      <a:endParaRPr lang="en-US" sz="2400" b="1" kern="0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</a:t>
                      </a:r>
                      <a:endParaRPr lang="en-US" sz="2400" dirty="0" smtClean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effectLst/>
                        </a:rPr>
                        <a:t>MnDOT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Method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1993 AASHTO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smtClean="0">
                          <a:effectLst/>
                        </a:rPr>
                        <a:t>95</a:t>
                      </a:r>
                      <a:r>
                        <a:rPr lang="en-US" sz="2000" dirty="0">
                          <a:effectLst/>
                        </a:rPr>
                        <a:t>% Rel.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1993  AASHTO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 </a:t>
                      </a:r>
                      <a:r>
                        <a:rPr lang="en-US" sz="2000" dirty="0" smtClean="0">
                          <a:effectLst/>
                        </a:rPr>
                        <a:t>50</a:t>
                      </a:r>
                      <a:r>
                        <a:rPr lang="en-US" sz="2000" dirty="0">
                          <a:effectLst/>
                        </a:rPr>
                        <a:t>% Rel.</a:t>
                      </a:r>
                      <a:endParaRPr lang="en-US" sz="20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" algn="l"/>
                        </a:tabLst>
                      </a:pPr>
                      <a:r>
                        <a:rPr lang="en-US" sz="2400" dirty="0" smtClean="0">
                          <a:effectLst/>
                        </a:rPr>
                        <a:t>1984 </a:t>
                      </a: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" algn="l"/>
                        </a:tabLst>
                      </a:pPr>
                      <a:r>
                        <a:rPr lang="en-US" sz="2400" dirty="0" smtClean="0">
                          <a:effectLst/>
                        </a:rPr>
                        <a:t>PCA  </a:t>
                      </a:r>
                      <a:endParaRPr lang="en-US" sz="2400" dirty="0">
                        <a:effectLst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" algn="l"/>
                        </a:tabLst>
                      </a:pPr>
                      <a:r>
                        <a:rPr lang="en-US" sz="2400" dirty="0">
                          <a:effectLst/>
                        </a:rPr>
                        <a:t> </a:t>
                      </a:r>
                      <a:r>
                        <a:rPr lang="en-US" sz="2400" dirty="0" smtClean="0">
                          <a:effectLst/>
                        </a:rPr>
                        <a:t>Method 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5   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5.8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1.2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  5.1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2.9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6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2.6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0.8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  3.3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0.7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7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4.4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2.3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  9.3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2.2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8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2.4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0.8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  3.2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0.6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9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3.9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1.8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  7.2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 1.6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10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12.0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5.3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19.2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76.4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11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13.1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3.0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12.0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60.2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12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12.0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4.3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16.1   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75.9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370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13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12.1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4.2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>
                          <a:effectLst/>
                        </a:rPr>
                        <a:t>        16.1</a:t>
                      </a:r>
                      <a:endParaRPr lang="en-US" sz="2400" b="1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</a:rPr>
                        <a:t>       69.4</a:t>
                      </a:r>
                      <a:endParaRPr lang="en-US" sz="2400" b="1" dirty="0">
                        <a:solidFill>
                          <a:schemeClr val="tx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64101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3" y="18226"/>
            <a:ext cx="6274353" cy="1237368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Whitetopping Design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183108" y="1369161"/>
            <a:ext cx="8229600" cy="5289744"/>
          </a:xfrm>
        </p:spPr>
        <p:txBody>
          <a:bodyPr>
            <a:noAutofit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TPF-5(165) Pooled Fund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10 state participation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National design procedure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19 Test Cells (built: 1997, 2004, 2008)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Observations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Learned the important factors – accelerated loading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Thickness 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Panel size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HMA condition and seasonal behavior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Importance of bond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Importance of </a:t>
            </a:r>
            <a:r>
              <a:rPr lang="en-US" sz="2400" dirty="0" smtClean="0">
                <a:solidFill>
                  <a:schemeClr val="tx2"/>
                </a:solidFill>
                <a:latin typeface="+mj-lt"/>
              </a:rPr>
              <a:t>sealing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Benefits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Rational (optimized) design procedure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chemeClr val="tx2"/>
                </a:solidFill>
                <a:latin typeface="+mj-lt"/>
              </a:rPr>
              <a:t>Provides options for distressed asphalt pavements</a:t>
            </a:r>
          </a:p>
          <a:p>
            <a:pPr marL="741363" lvl="1" indent="-284163" defTabSz="457200">
              <a:spcBef>
                <a:spcPts val="0"/>
              </a:spcBef>
              <a:buFont typeface="Wingdings" pitchFamily="2" charset="2"/>
              <a:buChar char="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8" name="Picture 3" descr="R:\MnROAD\Construction\2008 MnROAD Reconstruction\Reconstruction Pictures\Cell 14 - Whitetopping\Construction Photos\IMG_012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98356" y="309363"/>
            <a:ext cx="4047470" cy="3416475"/>
          </a:xfrm>
          <a:prstGeom prst="rect">
            <a:avLst/>
          </a:prstGeom>
          <a:noFill/>
          <a:ln>
            <a:solidFill>
              <a:schemeClr val="accent6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659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92721"/>
            <a:ext cx="12192000" cy="1040043"/>
          </a:xfrm>
        </p:spPr>
        <p:txBody>
          <a:bodyPr>
            <a:noAutofit/>
          </a:bodyPr>
          <a:lstStyle/>
          <a:p>
            <a:pPr lvl="0" algn="ctr"/>
            <a:r>
              <a:rPr lang="en-US" sz="4000" b="1" dirty="0" smtClean="0"/>
              <a:t>Diamond Grinding Innovations</a:t>
            </a:r>
            <a:endParaRPr lang="en-US" sz="4000" b="1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717344" y="5920207"/>
            <a:ext cx="9143999" cy="49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4" name="Content Placeholder 6"/>
          <p:cNvSpPr txBox="1">
            <a:spLocks/>
          </p:cNvSpPr>
          <p:nvPr/>
        </p:nvSpPr>
        <p:spPr>
          <a:xfrm>
            <a:off x="240734" y="1417587"/>
            <a:ext cx="8229600" cy="52911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defTabSz="45720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3000" b="1" dirty="0" smtClean="0">
                <a:solidFill>
                  <a:schemeClr val="tx2"/>
                </a:solidFill>
                <a:latin typeface="+mj-lt"/>
              </a:rPr>
              <a:t>Evolution from Lab to Specification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Purdue Study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Built with industry involvement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IGGA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Diamond Surface Inc.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Tested at MnROAD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Cell 37 LVR</a:t>
            </a:r>
          </a:p>
          <a:p>
            <a:pPr lvl="2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300" dirty="0" smtClean="0">
                <a:solidFill>
                  <a:schemeClr val="tx2"/>
                </a:solidFill>
                <a:latin typeface="+mj-lt"/>
              </a:rPr>
              <a:t>Mainline following years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Developed a specification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/>
            </a:pPr>
            <a:r>
              <a:rPr lang="en-US" sz="2600" dirty="0" smtClean="0">
                <a:solidFill>
                  <a:schemeClr val="tx2"/>
                </a:solidFill>
                <a:latin typeface="+mj-lt"/>
              </a:rPr>
              <a:t>Used in Minnesota and around the country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t="1559" r="12519"/>
          <a:stretch/>
        </p:blipFill>
        <p:spPr>
          <a:xfrm>
            <a:off x="7152907" y="1417587"/>
            <a:ext cx="4920811" cy="360478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7037837" y="1417587"/>
            <a:ext cx="5035881" cy="5169867"/>
            <a:chOff x="2906327" y="531258"/>
            <a:chExt cx="5522650" cy="6058752"/>
          </a:xfrm>
        </p:grpSpPr>
        <p:pic>
          <p:nvPicPr>
            <p:cNvPr id="9" name="Picture 5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327" y="531258"/>
              <a:ext cx="5466702" cy="1666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" name="Picture 10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327" y="4109791"/>
              <a:ext cx="5466702" cy="14954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4248335" y="1445657"/>
              <a:ext cx="32004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latin typeface="Arial Narrow" panose="020B0606020202030204" pitchFamily="34" charset="0"/>
                  <a:cs typeface="Times New Roman" pitchFamily="18" charset="0"/>
                </a:rPr>
                <a:t>2007 TRADITIONAL GRIND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916287" y="4150585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latin typeface="Arial Narrow" panose="020B0606020202030204" pitchFamily="34" charset="0"/>
              </a:endParaRPr>
            </a:p>
          </p:txBody>
        </p:sp>
        <p:pic>
          <p:nvPicPr>
            <p:cNvPr id="13" name="Picture 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06327" y="2204790"/>
              <a:ext cx="5466702" cy="1905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4916287" y="3274457"/>
              <a:ext cx="1447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en-US" dirty="0">
                <a:latin typeface="Arial Narrow" panose="020B0606020202030204" pitchFamily="34" charset="0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019736" y="4646057"/>
              <a:ext cx="343861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latin typeface="Arial Narrow" panose="020B0606020202030204" pitchFamily="34" charset="0"/>
                  <a:cs typeface="Times New Roman" pitchFamily="18" charset="0"/>
                </a:rPr>
                <a:t>2008 INNOVATIVE GRIND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400735" y="3135957"/>
              <a:ext cx="356355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>
                      <a:lumMod val="95000"/>
                    </a:schemeClr>
                  </a:solidFill>
                  <a:latin typeface="Arial Narrow" panose="020B0606020202030204" pitchFamily="34" charset="0"/>
                  <a:cs typeface="Times New Roman" pitchFamily="18" charset="0"/>
                </a:rPr>
                <a:t>2007 INNOVATIVE GRIND</a:t>
              </a:r>
            </a:p>
          </p:txBody>
        </p:sp>
        <p:pic>
          <p:nvPicPr>
            <p:cNvPr id="17" name="Picture 2" descr="C:\Users\izev1ber\AppData\Local\Microsoft\Windows\Temporary Internet Files\Content.Outlook\5F86548E\Next Generation Concrete Surface at MNROAD Pavement Research Facility.JPG"/>
            <p:cNvPicPr>
              <a:picLocks noChangeAspect="1" noChangeArrowheads="1"/>
            </p:cNvPicPr>
            <p:nvPr/>
          </p:nvPicPr>
          <p:blipFill rotWithShape="1"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-7716"/>
            <a:stretch/>
          </p:blipFill>
          <p:spPr bwMode="auto">
            <a:xfrm>
              <a:off x="4580877" y="5728830"/>
              <a:ext cx="3848100" cy="799028"/>
            </a:xfrm>
            <a:prstGeom prst="rect">
              <a:avLst/>
            </a:prstGeom>
            <a:noFill/>
            <a:scene3d>
              <a:camera prst="orthographicFront">
                <a:rot lat="21101319" lon="1237033" rev="21457419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TextBox 17"/>
            <p:cNvSpPr txBox="1"/>
            <p:nvPr/>
          </p:nvSpPr>
          <p:spPr>
            <a:xfrm>
              <a:off x="4785620" y="5943678"/>
              <a:ext cx="3438617" cy="369332"/>
            </a:xfrm>
            <a:prstGeom prst="rect">
              <a:avLst/>
            </a:prstGeom>
            <a:noFill/>
            <a:scene3d>
              <a:camera prst="orthographicFront">
                <a:rot lat="2090868" lon="21390454" rev="21234167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  <a:latin typeface="Arial Narrow" panose="020B0606020202030204" pitchFamily="34" charset="0"/>
                  <a:cs typeface="Times New Roman" pitchFamily="18" charset="0"/>
                </a:rPr>
                <a:t>2010 INNOVATIVE GRIND</a:t>
              </a:r>
            </a:p>
          </p:txBody>
        </p:sp>
        <p:sp>
          <p:nvSpPr>
            <p:cNvPr id="19" name="Rectangle 18"/>
            <p:cNvSpPr/>
            <p:nvPr/>
          </p:nvSpPr>
          <p:spPr>
            <a:xfrm rot="295550">
              <a:off x="4716806" y="6128345"/>
              <a:ext cx="89159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</a:rPr>
                <a:t>NGCS</a:t>
              </a:r>
            </a:p>
          </p:txBody>
        </p:sp>
      </p:grp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7"/>
          <a:stretch/>
        </p:blipFill>
        <p:spPr bwMode="auto">
          <a:xfrm>
            <a:off x="504969" y="5493335"/>
            <a:ext cx="1295400" cy="1215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8160" y="3100720"/>
            <a:ext cx="2073414" cy="1562772"/>
          </a:xfrm>
          <a:prstGeom prst="rect">
            <a:avLst/>
          </a:prstGeom>
          <a:noFill/>
          <a:ln w="9525">
            <a:solidFill>
              <a:schemeClr val="accent6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64842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11430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smtClean="0"/>
              <a:t>Sustainable Technologies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232012" y="1562101"/>
            <a:ext cx="11959988" cy="54102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  <a:spcAft>
                <a:spcPts val="0"/>
              </a:spcAft>
              <a:buSzPct val="70000"/>
            </a:pPr>
            <a:r>
              <a:rPr lang="en-US" sz="2800" b="1" dirty="0">
                <a:solidFill>
                  <a:schemeClr val="tx2"/>
                </a:solidFill>
              </a:rPr>
              <a:t>Warm Mix Asphalt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70000"/>
            </a:pPr>
            <a:r>
              <a:rPr lang="en-US" sz="2800" b="1" dirty="0">
                <a:solidFill>
                  <a:schemeClr val="tx2"/>
                </a:solidFill>
              </a:rPr>
              <a:t>Recycled Pavements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70000"/>
              <a:buFont typeface="Calibri" panose="020F0502020204030204" pitchFamily="34" charset="0"/>
              <a:buChar char="̶"/>
            </a:pPr>
            <a:r>
              <a:rPr lang="en-US" sz="2400" dirty="0">
                <a:solidFill>
                  <a:schemeClr val="tx2"/>
                </a:solidFill>
              </a:rPr>
              <a:t>Asphalt, Shingles, Concrete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70000"/>
              <a:buFont typeface="Calibri" panose="020F0502020204030204" pitchFamily="34" charset="0"/>
              <a:buChar char="̶"/>
            </a:pPr>
            <a:r>
              <a:rPr lang="en-US" sz="2400" dirty="0">
                <a:solidFill>
                  <a:schemeClr val="tx2"/>
                </a:solidFill>
              </a:rPr>
              <a:t>New Pavements, </a:t>
            </a:r>
            <a:r>
              <a:rPr lang="en-US" sz="2400" dirty="0" smtClean="0">
                <a:solidFill>
                  <a:schemeClr val="tx2"/>
                </a:solidFill>
              </a:rPr>
              <a:t>Recycled Base </a:t>
            </a:r>
            <a:r>
              <a:rPr lang="en-US" sz="2400" dirty="0">
                <a:solidFill>
                  <a:schemeClr val="tx2"/>
                </a:solidFill>
              </a:rPr>
              <a:t>Materials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70000"/>
            </a:pPr>
            <a:r>
              <a:rPr lang="en-US" sz="2800" b="1" dirty="0" smtClean="0">
                <a:solidFill>
                  <a:schemeClr val="tx2"/>
                </a:solidFill>
              </a:rPr>
              <a:t>Surface </a:t>
            </a:r>
            <a:r>
              <a:rPr lang="en-US" sz="2800" b="1" dirty="0">
                <a:solidFill>
                  <a:schemeClr val="tx2"/>
                </a:solidFill>
              </a:rPr>
              <a:t>Treatments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70000"/>
              <a:buFont typeface="Calibri" panose="020F0502020204030204" pitchFamily="34" charset="0"/>
              <a:buChar char="-"/>
            </a:pPr>
            <a:r>
              <a:rPr lang="en-US" sz="2400" dirty="0">
                <a:solidFill>
                  <a:schemeClr val="tx2"/>
                </a:solidFill>
              </a:rPr>
              <a:t>Chip Seal, </a:t>
            </a:r>
            <a:r>
              <a:rPr lang="en-US" sz="2400" dirty="0" err="1">
                <a:solidFill>
                  <a:schemeClr val="tx2"/>
                </a:solidFill>
              </a:rPr>
              <a:t>Microsurfacing</a:t>
            </a:r>
            <a:r>
              <a:rPr lang="en-US" sz="2400" dirty="0">
                <a:solidFill>
                  <a:schemeClr val="tx2"/>
                </a:solidFill>
              </a:rPr>
              <a:t>, Fog Seal</a:t>
            </a:r>
          </a:p>
          <a:p>
            <a:pPr>
              <a:spcBef>
                <a:spcPts val="0"/>
              </a:spcBef>
              <a:spcAft>
                <a:spcPts val="0"/>
              </a:spcAft>
              <a:buSzPct val="70000"/>
            </a:pPr>
            <a:r>
              <a:rPr lang="en-US" sz="2800" b="1" dirty="0">
                <a:solidFill>
                  <a:schemeClr val="tx2"/>
                </a:solidFill>
              </a:rPr>
              <a:t>Thin Pavements</a:t>
            </a:r>
          </a:p>
          <a:p>
            <a:pPr marL="342900" lvl="1" indent="0">
              <a:spcBef>
                <a:spcPts val="0"/>
              </a:spcBef>
              <a:spcAft>
                <a:spcPts val="0"/>
              </a:spcAft>
              <a:buSzPct val="70000"/>
              <a:buNone/>
            </a:pPr>
            <a:r>
              <a:rPr lang="en-US" sz="2100" dirty="0" smtClean="0">
                <a:solidFill>
                  <a:schemeClr val="tx2"/>
                </a:solidFill>
              </a:rPr>
              <a:t>- Unbonded </a:t>
            </a:r>
            <a:r>
              <a:rPr lang="en-US" sz="2100" dirty="0">
                <a:solidFill>
                  <a:schemeClr val="tx2"/>
                </a:solidFill>
              </a:rPr>
              <a:t>Overlays, </a:t>
            </a:r>
            <a:r>
              <a:rPr lang="en-US" sz="2100" dirty="0" err="1" smtClean="0">
                <a:solidFill>
                  <a:schemeClr val="tx2"/>
                </a:solidFill>
              </a:rPr>
              <a:t>Novachip</a:t>
            </a:r>
            <a:endParaRPr lang="en-US" sz="2100" dirty="0" smtClean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SzPct val="70000"/>
            </a:pPr>
            <a:r>
              <a:rPr lang="en-US" sz="2800" b="1" dirty="0" smtClean="0">
                <a:solidFill>
                  <a:schemeClr val="tx2"/>
                </a:solidFill>
              </a:rPr>
              <a:t>In </a:t>
            </a:r>
            <a:r>
              <a:rPr lang="en-US" sz="2800" b="1" dirty="0">
                <a:solidFill>
                  <a:schemeClr val="tx2"/>
                </a:solidFill>
              </a:rPr>
              <a:t>Place Recycling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70000"/>
              <a:buFont typeface="Calibri" panose="020F0502020204030204" pitchFamily="34" charset="0"/>
              <a:buChar char="-"/>
            </a:pPr>
            <a:r>
              <a:rPr lang="en-US" sz="2400" dirty="0">
                <a:solidFill>
                  <a:schemeClr val="tx2"/>
                </a:solidFill>
              </a:rPr>
              <a:t>FDR, Stabilized FDR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SzPct val="70000"/>
              <a:buFont typeface="Calibri" panose="020F0502020204030204" pitchFamily="34" charset="0"/>
              <a:buChar char="̶"/>
            </a:pPr>
            <a:endParaRPr lang="en-US" sz="2400" dirty="0">
              <a:solidFill>
                <a:schemeClr val="tx2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ct val="70000"/>
            </a:pPr>
            <a:r>
              <a:rPr lang="en-US" sz="2800" b="1" dirty="0">
                <a:solidFill>
                  <a:schemeClr val="tx2"/>
                </a:solidFill>
              </a:rPr>
              <a:t>Lower Construction Costs, Shorter Construction Time, Improved Pavement Performance</a:t>
            </a:r>
          </a:p>
        </p:txBody>
      </p:sp>
      <p:pic>
        <p:nvPicPr>
          <p:cNvPr id="90115" name="Picture 3" descr="C:\Documents and Settings\clyn1tim\Local Settings\Temporary Internet Files\Content.IE5\HLOZSLZ8\MC900440104[1]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69392" y="1727175"/>
            <a:ext cx="2222661" cy="2362200"/>
          </a:xfrm>
          <a:prstGeom prst="rect">
            <a:avLst/>
          </a:prstGeom>
          <a:noFill/>
        </p:spPr>
      </p:pic>
      <p:sp>
        <p:nvSpPr>
          <p:cNvPr id="4" name="TextBox 3"/>
          <p:cNvSpPr txBox="1"/>
          <p:nvPr/>
        </p:nvSpPr>
        <p:spPr>
          <a:xfrm>
            <a:off x="6812214" y="1245432"/>
            <a:ext cx="12790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Reduce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054992" y="2336774"/>
            <a:ext cx="107869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Reuse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414031" y="3642354"/>
            <a:ext cx="12985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Recycle</a:t>
            </a:r>
          </a:p>
        </p:txBody>
      </p:sp>
      <p:pic>
        <p:nvPicPr>
          <p:cNvPr id="8" name="Picture 2" descr="R:\Concrete\Concrete Researchers\Tom Burnham\2013 photos\Picture 0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2592" y="3595875"/>
            <a:ext cx="3233566" cy="2181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118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524000" y="1"/>
            <a:ext cx="6551706" cy="1228299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 err="1" smtClean="0"/>
              <a:t>InPlace</a:t>
            </a:r>
            <a:r>
              <a:rPr lang="en-US" sz="4400" b="1" dirty="0" smtClean="0"/>
              <a:t> Recycling</a:t>
            </a:r>
            <a:endParaRPr lang="en-US" sz="4400" b="1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409700"/>
            <a:ext cx="8839200" cy="3886200"/>
          </a:xfrm>
        </p:spPr>
        <p:txBody>
          <a:bodyPr>
            <a:normAutofit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Road Science Partnership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3 Cells (mainline) / 1 Cell (LVR)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Observations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2.75” Interstate surface on engineered FDR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Engineered emulsion </a:t>
            </a:r>
            <a:r>
              <a:rPr lang="en-US" sz="2800" dirty="0">
                <a:solidFill>
                  <a:schemeClr val="tx2"/>
                </a:solidFill>
                <a:latin typeface="+mj-lt"/>
                <a:sym typeface="Wingdings" panose="05000000000000000000" pitchFamily="2" charset="2"/>
              </a:rPr>
              <a:t></a:t>
            </a:r>
            <a:r>
              <a:rPr lang="en-US" sz="2800" dirty="0">
                <a:solidFill>
                  <a:schemeClr val="tx2"/>
                </a:solidFill>
                <a:latin typeface="+mj-lt"/>
              </a:rPr>
              <a:t> balance stiffness/flexibility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chemeClr val="tx2"/>
                </a:solidFill>
                <a:latin typeface="+mj-lt"/>
              </a:rPr>
              <a:t>Benefits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dirty="0">
                <a:solidFill>
                  <a:schemeClr val="tx2"/>
                </a:solidFill>
                <a:latin typeface="+mj-lt"/>
              </a:rPr>
              <a:t>Design for distressed pavements/F</a:t>
            </a:r>
            <a:r>
              <a:rPr lang="en-US" sz="2800" dirty="0">
                <a:solidFill>
                  <a:schemeClr val="tx2"/>
                </a:solidFill>
              </a:rPr>
              <a:t>ull depth repairs</a:t>
            </a:r>
            <a:endParaRPr lang="en-US" sz="2800" dirty="0">
              <a:solidFill>
                <a:schemeClr val="tx2"/>
              </a:solidFill>
              <a:latin typeface="+mj-lt"/>
            </a:endParaRPr>
          </a:p>
          <a:p>
            <a:pPr marL="741363" lvl="1" indent="-284163" defTabSz="457200">
              <a:spcBef>
                <a:spcPts val="0"/>
              </a:spcBef>
              <a:buFont typeface="Wingdings" pitchFamily="2" charset="2"/>
              <a:buChar char="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dirty="0">
              <a:solidFill>
                <a:schemeClr val="tx2"/>
              </a:solidFill>
              <a:latin typeface="+mj-lt"/>
            </a:endParaRPr>
          </a:p>
        </p:txBody>
      </p:sp>
      <p:pic>
        <p:nvPicPr>
          <p:cNvPr id="6" name="Picture 103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42673" y="1409700"/>
            <a:ext cx="3475332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0044" y="4503004"/>
            <a:ext cx="6877285" cy="23549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414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12065876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/>
              <a:t>SPR-5(375) </a:t>
            </a:r>
            <a:r>
              <a:rPr lang="en-US" sz="4400" b="1" dirty="0" smtClean="0"/>
              <a:t>Phase-II</a:t>
            </a:r>
            <a:br>
              <a:rPr lang="en-US" sz="4400" b="1" dirty="0" smtClean="0"/>
            </a:br>
            <a:r>
              <a:rPr lang="en-US" sz="4400" b="1" dirty="0" smtClean="0"/>
              <a:t>PG2 -  </a:t>
            </a:r>
            <a:r>
              <a:rPr lang="en-US" sz="4400" b="1" dirty="0"/>
              <a:t>Pavement Preservation Pooled Fund</a:t>
            </a:r>
          </a:p>
        </p:txBody>
      </p:sp>
      <p:grpSp>
        <p:nvGrpSpPr>
          <p:cNvPr id="9" name="Gruppe 251"/>
          <p:cNvGrpSpPr/>
          <p:nvPr/>
        </p:nvGrpSpPr>
        <p:grpSpPr>
          <a:xfrm>
            <a:off x="269824" y="1828801"/>
            <a:ext cx="5593179" cy="3974954"/>
            <a:chOff x="0" y="0"/>
            <a:chExt cx="7103818" cy="4930930"/>
          </a:xfrm>
          <a:solidFill>
            <a:schemeClr val="bg1">
              <a:lumMod val="50000"/>
            </a:schemeClr>
          </a:solidFill>
        </p:grpSpPr>
        <p:sp>
          <p:nvSpPr>
            <p:cNvPr id="10" name="Freeform 9"/>
            <p:cNvSpPr>
              <a:spLocks/>
            </p:cNvSpPr>
            <p:nvPr/>
          </p:nvSpPr>
          <p:spPr bwMode="auto">
            <a:xfrm>
              <a:off x="4608672" y="2160531"/>
              <a:ext cx="1017833" cy="564136"/>
            </a:xfrm>
            <a:custGeom>
              <a:avLst/>
              <a:gdLst/>
              <a:ahLst/>
              <a:cxnLst>
                <a:cxn ang="0">
                  <a:pos x="630" y="82"/>
                </a:cxn>
                <a:cxn ang="0">
                  <a:pos x="616" y="40"/>
                </a:cxn>
                <a:cxn ang="0">
                  <a:pos x="592" y="24"/>
                </a:cxn>
                <a:cxn ang="0">
                  <a:pos x="502" y="36"/>
                </a:cxn>
                <a:cxn ang="0">
                  <a:pos x="396" y="0"/>
                </a:cxn>
                <a:cxn ang="0">
                  <a:pos x="400" y="12"/>
                </a:cxn>
                <a:cxn ang="0">
                  <a:pos x="360" y="52"/>
                </a:cxn>
                <a:cxn ang="0">
                  <a:pos x="310" y="162"/>
                </a:cxn>
                <a:cxn ang="0">
                  <a:pos x="280" y="148"/>
                </a:cxn>
                <a:cxn ang="0">
                  <a:pos x="200" y="204"/>
                </a:cxn>
                <a:cxn ang="0">
                  <a:pos x="176" y="188"/>
                </a:cxn>
                <a:cxn ang="0">
                  <a:pos x="122" y="232"/>
                </a:cxn>
                <a:cxn ang="0">
                  <a:pos x="122" y="228"/>
                </a:cxn>
                <a:cxn ang="0">
                  <a:pos x="176" y="184"/>
                </a:cxn>
                <a:cxn ang="0">
                  <a:pos x="122" y="224"/>
                </a:cxn>
                <a:cxn ang="0">
                  <a:pos x="118" y="256"/>
                </a:cxn>
                <a:cxn ang="0">
                  <a:pos x="76" y="312"/>
                </a:cxn>
                <a:cxn ang="0">
                  <a:pos x="26" y="286"/>
                </a:cxn>
                <a:cxn ang="0">
                  <a:pos x="4" y="330"/>
                </a:cxn>
                <a:cxn ang="0">
                  <a:pos x="0" y="322"/>
                </a:cxn>
                <a:cxn ang="0">
                  <a:pos x="6" y="378"/>
                </a:cxn>
                <a:cxn ang="0">
                  <a:pos x="26" y="376"/>
                </a:cxn>
                <a:cxn ang="0">
                  <a:pos x="306" y="330"/>
                </a:cxn>
                <a:cxn ang="0">
                  <a:pos x="568" y="276"/>
                </a:cxn>
                <a:cxn ang="0">
                  <a:pos x="632" y="202"/>
                </a:cxn>
                <a:cxn ang="0">
                  <a:pos x="682" y="104"/>
                </a:cxn>
                <a:cxn ang="0">
                  <a:pos x="630" y="82"/>
                </a:cxn>
              </a:cxnLst>
              <a:rect l="0" t="0" r="r" b="b"/>
              <a:pathLst>
                <a:path w="682" h="378">
                  <a:moveTo>
                    <a:pt x="630" y="82"/>
                  </a:moveTo>
                  <a:lnTo>
                    <a:pt x="616" y="40"/>
                  </a:lnTo>
                  <a:lnTo>
                    <a:pt x="592" y="24"/>
                  </a:lnTo>
                  <a:lnTo>
                    <a:pt x="502" y="36"/>
                  </a:lnTo>
                  <a:lnTo>
                    <a:pt x="396" y="0"/>
                  </a:lnTo>
                  <a:lnTo>
                    <a:pt x="400" y="12"/>
                  </a:lnTo>
                  <a:lnTo>
                    <a:pt x="360" y="52"/>
                  </a:lnTo>
                  <a:lnTo>
                    <a:pt x="310" y="162"/>
                  </a:lnTo>
                  <a:lnTo>
                    <a:pt x="280" y="148"/>
                  </a:lnTo>
                  <a:lnTo>
                    <a:pt x="200" y="204"/>
                  </a:lnTo>
                  <a:lnTo>
                    <a:pt x="176" y="188"/>
                  </a:lnTo>
                  <a:lnTo>
                    <a:pt x="122" y="232"/>
                  </a:lnTo>
                  <a:lnTo>
                    <a:pt x="122" y="228"/>
                  </a:lnTo>
                  <a:lnTo>
                    <a:pt x="176" y="184"/>
                  </a:lnTo>
                  <a:lnTo>
                    <a:pt x="122" y="224"/>
                  </a:lnTo>
                  <a:lnTo>
                    <a:pt x="118" y="256"/>
                  </a:lnTo>
                  <a:lnTo>
                    <a:pt x="76" y="312"/>
                  </a:lnTo>
                  <a:lnTo>
                    <a:pt x="26" y="286"/>
                  </a:lnTo>
                  <a:lnTo>
                    <a:pt x="4" y="330"/>
                  </a:lnTo>
                  <a:lnTo>
                    <a:pt x="0" y="322"/>
                  </a:lnTo>
                  <a:lnTo>
                    <a:pt x="6" y="378"/>
                  </a:lnTo>
                  <a:lnTo>
                    <a:pt x="26" y="376"/>
                  </a:lnTo>
                  <a:lnTo>
                    <a:pt x="306" y="330"/>
                  </a:lnTo>
                  <a:lnTo>
                    <a:pt x="568" y="276"/>
                  </a:lnTo>
                  <a:lnTo>
                    <a:pt x="632" y="202"/>
                  </a:lnTo>
                  <a:lnTo>
                    <a:pt x="682" y="104"/>
                  </a:lnTo>
                  <a:lnTo>
                    <a:pt x="630" y="82"/>
                  </a:lnTo>
                  <a:close/>
                </a:path>
              </a:pathLst>
            </a:custGeom>
            <a:solidFill>
              <a:srgbClr val="00B05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sp>
          <p:nvSpPr>
            <p:cNvPr id="11" name="Freeform 10"/>
            <p:cNvSpPr>
              <a:spLocks/>
            </p:cNvSpPr>
            <p:nvPr/>
          </p:nvSpPr>
          <p:spPr bwMode="auto">
            <a:xfrm>
              <a:off x="3750968" y="2104872"/>
              <a:ext cx="877545" cy="761136"/>
            </a:xfrm>
            <a:custGeom>
              <a:avLst/>
              <a:gdLst/>
              <a:ahLst/>
              <a:cxnLst>
                <a:cxn ang="0">
                  <a:pos x="556" y="278"/>
                </a:cxn>
                <a:cxn ang="0">
                  <a:pos x="476" y="220"/>
                </a:cxn>
                <a:cxn ang="0">
                  <a:pos x="476" y="140"/>
                </a:cxn>
                <a:cxn ang="0">
                  <a:pos x="444" y="140"/>
                </a:cxn>
                <a:cxn ang="0">
                  <a:pos x="346" y="14"/>
                </a:cxn>
                <a:cxn ang="0">
                  <a:pos x="346" y="0"/>
                </a:cxn>
                <a:cxn ang="0">
                  <a:pos x="0" y="8"/>
                </a:cxn>
                <a:cxn ang="0">
                  <a:pos x="22" y="70"/>
                </a:cxn>
                <a:cxn ang="0">
                  <a:pos x="68" y="70"/>
                </a:cxn>
                <a:cxn ang="0">
                  <a:pos x="50" y="136"/>
                </a:cxn>
                <a:cxn ang="0">
                  <a:pos x="104" y="160"/>
                </a:cxn>
                <a:cxn ang="0">
                  <a:pos x="132" y="470"/>
                </a:cxn>
                <a:cxn ang="0">
                  <a:pos x="522" y="462"/>
                </a:cxn>
                <a:cxn ang="0">
                  <a:pos x="506" y="510"/>
                </a:cxn>
                <a:cxn ang="0">
                  <a:pos x="586" y="504"/>
                </a:cxn>
                <a:cxn ang="0">
                  <a:pos x="586" y="410"/>
                </a:cxn>
                <a:cxn ang="0">
                  <a:pos x="588" y="408"/>
                </a:cxn>
                <a:cxn ang="0">
                  <a:pos x="582" y="352"/>
                </a:cxn>
                <a:cxn ang="0">
                  <a:pos x="556" y="278"/>
                </a:cxn>
              </a:cxnLst>
              <a:rect l="0" t="0" r="r" b="b"/>
              <a:pathLst>
                <a:path w="588" h="510">
                  <a:moveTo>
                    <a:pt x="556" y="278"/>
                  </a:moveTo>
                  <a:lnTo>
                    <a:pt x="476" y="220"/>
                  </a:lnTo>
                  <a:lnTo>
                    <a:pt x="476" y="140"/>
                  </a:lnTo>
                  <a:lnTo>
                    <a:pt x="444" y="140"/>
                  </a:lnTo>
                  <a:lnTo>
                    <a:pt x="346" y="14"/>
                  </a:lnTo>
                  <a:lnTo>
                    <a:pt x="346" y="0"/>
                  </a:lnTo>
                  <a:lnTo>
                    <a:pt x="0" y="8"/>
                  </a:lnTo>
                  <a:lnTo>
                    <a:pt x="22" y="70"/>
                  </a:lnTo>
                  <a:lnTo>
                    <a:pt x="68" y="70"/>
                  </a:lnTo>
                  <a:lnTo>
                    <a:pt x="50" y="136"/>
                  </a:lnTo>
                  <a:lnTo>
                    <a:pt x="104" y="160"/>
                  </a:lnTo>
                  <a:lnTo>
                    <a:pt x="132" y="470"/>
                  </a:lnTo>
                  <a:lnTo>
                    <a:pt x="522" y="462"/>
                  </a:lnTo>
                  <a:lnTo>
                    <a:pt x="506" y="510"/>
                  </a:lnTo>
                  <a:lnTo>
                    <a:pt x="586" y="504"/>
                  </a:lnTo>
                  <a:lnTo>
                    <a:pt x="586" y="410"/>
                  </a:lnTo>
                  <a:lnTo>
                    <a:pt x="588" y="408"/>
                  </a:lnTo>
                  <a:lnTo>
                    <a:pt x="582" y="352"/>
                  </a:lnTo>
                  <a:lnTo>
                    <a:pt x="556" y="278"/>
                  </a:lnTo>
                  <a:close/>
                </a:path>
              </a:pathLst>
            </a:custGeom>
            <a:solidFill>
              <a:srgbClr val="00B050"/>
            </a:solidFill>
            <a:ln w="12700" cmpd="sng">
              <a:solidFill>
                <a:schemeClr val="tx1"/>
              </a:solidFill>
              <a:prstDash val="solid"/>
              <a:round/>
              <a:headEnd/>
              <a:tailEnd/>
            </a:ln>
          </p:spPr>
          <p:txBody>
            <a:bodyPr wrap="square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grpSp>
          <p:nvGrpSpPr>
            <p:cNvPr id="12" name="Gruppe 360"/>
            <p:cNvGrpSpPr/>
            <p:nvPr/>
          </p:nvGrpSpPr>
          <p:grpSpPr>
            <a:xfrm>
              <a:off x="0" y="0"/>
              <a:ext cx="7103818" cy="4930930"/>
              <a:chOff x="0" y="0"/>
              <a:chExt cx="7103818" cy="4930930"/>
            </a:xfrm>
            <a:grpFill/>
          </p:grpSpPr>
          <p:sp>
            <p:nvSpPr>
              <p:cNvPr id="13" name="Freeform 12"/>
              <p:cNvSpPr>
                <a:spLocks/>
              </p:cNvSpPr>
              <p:nvPr/>
            </p:nvSpPr>
            <p:spPr bwMode="auto">
              <a:xfrm>
                <a:off x="3970092" y="838262"/>
                <a:ext cx="751182" cy="872831"/>
              </a:xfrm>
              <a:custGeom>
                <a:avLst/>
                <a:gdLst/>
                <a:ahLst/>
                <a:cxnLst>
                  <a:cxn ang="0">
                    <a:pos x="404" y="538"/>
                  </a:cxn>
                  <a:cxn ang="0">
                    <a:pos x="490" y="542"/>
                  </a:cxn>
                  <a:cxn ang="0">
                    <a:pos x="464" y="400"/>
                  </a:cxn>
                  <a:cxn ang="0">
                    <a:pos x="494" y="172"/>
                  </a:cxn>
                  <a:cxn ang="0">
                    <a:pos x="446" y="160"/>
                  </a:cxn>
                  <a:cxn ang="0">
                    <a:pos x="414" y="160"/>
                  </a:cxn>
                  <a:cxn ang="0">
                    <a:pos x="404" y="122"/>
                  </a:cxn>
                  <a:cxn ang="0">
                    <a:pos x="196" y="96"/>
                  </a:cxn>
                  <a:cxn ang="0">
                    <a:pos x="174" y="38"/>
                  </a:cxn>
                  <a:cxn ang="0">
                    <a:pos x="146" y="38"/>
                  </a:cxn>
                  <a:cxn ang="0">
                    <a:pos x="146" y="0"/>
                  </a:cxn>
                  <a:cxn ang="0">
                    <a:pos x="78" y="24"/>
                  </a:cxn>
                  <a:cxn ang="0">
                    <a:pos x="36" y="116"/>
                  </a:cxn>
                  <a:cxn ang="0">
                    <a:pos x="0" y="158"/>
                  </a:cxn>
                  <a:cxn ang="0">
                    <a:pos x="28" y="292"/>
                  </a:cxn>
                  <a:cxn ang="0">
                    <a:pos x="166" y="374"/>
                  </a:cxn>
                  <a:cxn ang="0">
                    <a:pos x="194" y="508"/>
                  </a:cxn>
                  <a:cxn ang="0">
                    <a:pos x="264" y="574"/>
                  </a:cxn>
                  <a:cxn ang="0">
                    <a:pos x="352" y="568"/>
                  </a:cxn>
                  <a:cxn ang="0">
                    <a:pos x="404" y="538"/>
                  </a:cxn>
                </a:cxnLst>
                <a:rect l="0" t="0" r="r" b="b"/>
                <a:pathLst>
                  <a:path w="494" h="574">
                    <a:moveTo>
                      <a:pt x="404" y="538"/>
                    </a:moveTo>
                    <a:lnTo>
                      <a:pt x="490" y="542"/>
                    </a:lnTo>
                    <a:lnTo>
                      <a:pt x="464" y="400"/>
                    </a:lnTo>
                    <a:lnTo>
                      <a:pt x="494" y="172"/>
                    </a:lnTo>
                    <a:lnTo>
                      <a:pt x="446" y="160"/>
                    </a:lnTo>
                    <a:lnTo>
                      <a:pt x="414" y="160"/>
                    </a:lnTo>
                    <a:lnTo>
                      <a:pt x="404" y="122"/>
                    </a:lnTo>
                    <a:lnTo>
                      <a:pt x="196" y="96"/>
                    </a:lnTo>
                    <a:lnTo>
                      <a:pt x="174" y="38"/>
                    </a:lnTo>
                    <a:lnTo>
                      <a:pt x="146" y="38"/>
                    </a:lnTo>
                    <a:lnTo>
                      <a:pt x="146" y="0"/>
                    </a:lnTo>
                    <a:lnTo>
                      <a:pt x="78" y="24"/>
                    </a:lnTo>
                    <a:lnTo>
                      <a:pt x="36" y="116"/>
                    </a:lnTo>
                    <a:lnTo>
                      <a:pt x="0" y="158"/>
                    </a:lnTo>
                    <a:lnTo>
                      <a:pt x="28" y="292"/>
                    </a:lnTo>
                    <a:lnTo>
                      <a:pt x="166" y="374"/>
                    </a:lnTo>
                    <a:lnTo>
                      <a:pt x="194" y="508"/>
                    </a:lnTo>
                    <a:lnTo>
                      <a:pt x="264" y="574"/>
                    </a:lnTo>
                    <a:lnTo>
                      <a:pt x="352" y="568"/>
                    </a:lnTo>
                    <a:lnTo>
                      <a:pt x="404" y="538"/>
                    </a:lnTo>
                    <a:close/>
                  </a:path>
                </a:pathLst>
              </a:custGeom>
              <a:solidFill>
                <a:srgbClr val="00B05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sp>
            <p:nvSpPr>
              <p:cNvPr id="14" name="Freeform 13"/>
              <p:cNvSpPr>
                <a:spLocks/>
              </p:cNvSpPr>
              <p:nvPr/>
            </p:nvSpPr>
            <p:spPr bwMode="auto">
              <a:xfrm>
                <a:off x="4265091" y="1656350"/>
                <a:ext cx="571750" cy="1000562"/>
              </a:xfrm>
              <a:custGeom>
                <a:avLst/>
                <a:gdLst/>
                <a:ahLst/>
                <a:cxnLst>
                  <a:cxn ang="0">
                    <a:pos x="336" y="64"/>
                  </a:cxn>
                  <a:cxn ang="0">
                    <a:pos x="300" y="26"/>
                  </a:cxn>
                  <a:cxn ang="0">
                    <a:pos x="296" y="4"/>
                  </a:cxn>
                  <a:cxn ang="0">
                    <a:pos x="210" y="0"/>
                  </a:cxn>
                  <a:cxn ang="0">
                    <a:pos x="158" y="30"/>
                  </a:cxn>
                  <a:cxn ang="0">
                    <a:pos x="70" y="36"/>
                  </a:cxn>
                  <a:cxn ang="0">
                    <a:pos x="78" y="96"/>
                  </a:cxn>
                  <a:cxn ang="0">
                    <a:pos x="22" y="162"/>
                  </a:cxn>
                  <a:cxn ang="0">
                    <a:pos x="42" y="202"/>
                  </a:cxn>
                  <a:cxn ang="0">
                    <a:pos x="0" y="272"/>
                  </a:cxn>
                  <a:cxn ang="0">
                    <a:pos x="0" y="320"/>
                  </a:cxn>
                  <a:cxn ang="0">
                    <a:pos x="96" y="442"/>
                  </a:cxn>
                  <a:cxn ang="0">
                    <a:pos x="130" y="442"/>
                  </a:cxn>
                  <a:cxn ang="0">
                    <a:pos x="130" y="526"/>
                  </a:cxn>
                  <a:cxn ang="0">
                    <a:pos x="208" y="580"/>
                  </a:cxn>
                  <a:cxn ang="0">
                    <a:pos x="236" y="658"/>
                  </a:cxn>
                  <a:cxn ang="0">
                    <a:pos x="258" y="616"/>
                  </a:cxn>
                  <a:cxn ang="0">
                    <a:pos x="308" y="644"/>
                  </a:cxn>
                  <a:cxn ang="0">
                    <a:pos x="348" y="592"/>
                  </a:cxn>
                  <a:cxn ang="0">
                    <a:pos x="356" y="510"/>
                  </a:cxn>
                  <a:cxn ang="0">
                    <a:pos x="376" y="428"/>
                  </a:cxn>
                  <a:cxn ang="0">
                    <a:pos x="336" y="64"/>
                  </a:cxn>
                </a:cxnLst>
                <a:rect l="0" t="0" r="r" b="b"/>
                <a:pathLst>
                  <a:path w="376" h="658">
                    <a:moveTo>
                      <a:pt x="336" y="64"/>
                    </a:moveTo>
                    <a:lnTo>
                      <a:pt x="300" y="26"/>
                    </a:lnTo>
                    <a:lnTo>
                      <a:pt x="296" y="4"/>
                    </a:lnTo>
                    <a:lnTo>
                      <a:pt x="210" y="0"/>
                    </a:lnTo>
                    <a:lnTo>
                      <a:pt x="158" y="30"/>
                    </a:lnTo>
                    <a:lnTo>
                      <a:pt x="70" y="36"/>
                    </a:lnTo>
                    <a:lnTo>
                      <a:pt x="78" y="96"/>
                    </a:lnTo>
                    <a:lnTo>
                      <a:pt x="22" y="162"/>
                    </a:lnTo>
                    <a:lnTo>
                      <a:pt x="42" y="202"/>
                    </a:lnTo>
                    <a:lnTo>
                      <a:pt x="0" y="272"/>
                    </a:lnTo>
                    <a:lnTo>
                      <a:pt x="0" y="320"/>
                    </a:lnTo>
                    <a:lnTo>
                      <a:pt x="96" y="442"/>
                    </a:lnTo>
                    <a:lnTo>
                      <a:pt x="130" y="442"/>
                    </a:lnTo>
                    <a:lnTo>
                      <a:pt x="130" y="526"/>
                    </a:lnTo>
                    <a:lnTo>
                      <a:pt x="208" y="580"/>
                    </a:lnTo>
                    <a:lnTo>
                      <a:pt x="236" y="658"/>
                    </a:lnTo>
                    <a:lnTo>
                      <a:pt x="258" y="616"/>
                    </a:lnTo>
                    <a:lnTo>
                      <a:pt x="308" y="644"/>
                    </a:lnTo>
                    <a:lnTo>
                      <a:pt x="348" y="592"/>
                    </a:lnTo>
                    <a:lnTo>
                      <a:pt x="356" y="510"/>
                    </a:lnTo>
                    <a:lnTo>
                      <a:pt x="376" y="428"/>
                    </a:lnTo>
                    <a:lnTo>
                      <a:pt x="336" y="64"/>
                    </a:lnTo>
                    <a:close/>
                  </a:path>
                </a:pathLst>
              </a:custGeom>
              <a:solidFill>
                <a:srgbClr val="00B050"/>
              </a:solidFill>
              <a:ln w="12700" cmpd="sng">
                <a:solidFill>
                  <a:schemeClr val="tx1"/>
                </a:solidFill>
                <a:prstDash val="solid"/>
                <a:round/>
                <a:headEnd/>
                <a:tailEnd/>
              </a:ln>
            </p:spPr>
            <p:txBody>
              <a:bodyPr wrap="square"/>
              <a:lstStyle>
                <a:lvl1pPr marL="0" indent="0">
                  <a:defRPr sz="1100">
                    <a:latin typeface="+mn-lt"/>
                    <a:ea typeface="+mn-ea"/>
                    <a:cs typeface="+mn-cs"/>
                  </a:defRPr>
                </a:lvl1pPr>
                <a:lvl2pPr marL="457200" indent="0">
                  <a:defRPr sz="1100">
                    <a:latin typeface="+mn-lt"/>
                    <a:ea typeface="+mn-ea"/>
                    <a:cs typeface="+mn-cs"/>
                  </a:defRPr>
                </a:lvl2pPr>
                <a:lvl3pPr marL="914400" indent="0">
                  <a:defRPr sz="1100">
                    <a:latin typeface="+mn-lt"/>
                    <a:ea typeface="+mn-ea"/>
                    <a:cs typeface="+mn-cs"/>
                  </a:defRPr>
                </a:lvl3pPr>
                <a:lvl4pPr marL="1371600" indent="0">
                  <a:defRPr sz="1100">
                    <a:latin typeface="+mn-lt"/>
                    <a:ea typeface="+mn-ea"/>
                    <a:cs typeface="+mn-cs"/>
                  </a:defRPr>
                </a:lvl4pPr>
                <a:lvl5pPr marL="1828800" indent="0">
                  <a:defRPr sz="1100">
                    <a:latin typeface="+mn-lt"/>
                    <a:ea typeface="+mn-ea"/>
                    <a:cs typeface="+mn-cs"/>
                  </a:defRPr>
                </a:lvl5pPr>
                <a:lvl6pPr marL="2286000" indent="0">
                  <a:defRPr sz="1100">
                    <a:latin typeface="+mn-lt"/>
                    <a:ea typeface="+mn-ea"/>
                    <a:cs typeface="+mn-cs"/>
                  </a:defRPr>
                </a:lvl6pPr>
                <a:lvl7pPr marL="2743200" indent="0">
                  <a:defRPr sz="1100">
                    <a:latin typeface="+mn-lt"/>
                    <a:ea typeface="+mn-ea"/>
                    <a:cs typeface="+mn-cs"/>
                  </a:defRPr>
                </a:lvl7pPr>
                <a:lvl8pPr marL="3200400" indent="0">
                  <a:defRPr sz="1100">
                    <a:latin typeface="+mn-lt"/>
                    <a:ea typeface="+mn-ea"/>
                    <a:cs typeface="+mn-cs"/>
                  </a:defRPr>
                </a:lvl8pPr>
                <a:lvl9pPr marL="3657600" indent="0">
                  <a:defRPr sz="1100">
                    <a:latin typeface="+mn-lt"/>
                    <a:ea typeface="+mn-ea"/>
                    <a:cs typeface="+mn-cs"/>
                  </a:defRPr>
                </a:lvl9pPr>
              </a:lstStyle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grpSp>
            <p:nvGrpSpPr>
              <p:cNvPr id="15" name="Gruppe 313"/>
              <p:cNvGrpSpPr/>
              <p:nvPr/>
            </p:nvGrpSpPr>
            <p:grpSpPr>
              <a:xfrm>
                <a:off x="0" y="0"/>
                <a:ext cx="7103818" cy="4930930"/>
                <a:chOff x="0" y="0"/>
                <a:chExt cx="7103818" cy="4930930"/>
              </a:xfrm>
              <a:grpFill/>
            </p:grpSpPr>
            <p:sp>
              <p:nvSpPr>
                <p:cNvPr id="16" name="Freeform 15"/>
                <p:cNvSpPr>
                  <a:spLocks/>
                </p:cNvSpPr>
                <p:nvPr/>
              </p:nvSpPr>
              <p:spPr bwMode="auto">
                <a:xfrm>
                  <a:off x="6357511" y="704514"/>
                  <a:ext cx="149261" cy="5701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6" y="312"/>
                    </a:cxn>
                    <a:cxn ang="0">
                      <a:pos x="100" y="382"/>
                    </a:cxn>
                    <a:cxn ang="0">
                      <a:pos x="94" y="324"/>
                    </a:cxn>
                    <a:cxn ang="0">
                      <a:pos x="30" y="9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" h="382">
                      <a:moveTo>
                        <a:pt x="0" y="0"/>
                      </a:moveTo>
                      <a:lnTo>
                        <a:pt x="86" y="312"/>
                      </a:lnTo>
                      <a:lnTo>
                        <a:pt x="100" y="382"/>
                      </a:lnTo>
                      <a:lnTo>
                        <a:pt x="94" y="324"/>
                      </a:lnTo>
                      <a:lnTo>
                        <a:pt x="30" y="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7" name="Freeform 16"/>
                <p:cNvSpPr>
                  <a:spLocks/>
                </p:cNvSpPr>
                <p:nvPr/>
              </p:nvSpPr>
              <p:spPr bwMode="auto">
                <a:xfrm>
                  <a:off x="5697775" y="653765"/>
                  <a:ext cx="895569" cy="814968"/>
                </a:xfrm>
                <a:custGeom>
                  <a:avLst/>
                  <a:gdLst/>
                  <a:ahLst/>
                  <a:cxnLst>
                    <a:cxn ang="0">
                      <a:pos x="546" y="442"/>
                    </a:cxn>
                    <a:cxn ang="0">
                      <a:pos x="542" y="416"/>
                    </a:cxn>
                    <a:cxn ang="0">
                      <a:pos x="528" y="346"/>
                    </a:cxn>
                    <a:cxn ang="0">
                      <a:pos x="442" y="34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308" y="48"/>
                    </a:cxn>
                    <a:cxn ang="0">
                      <a:pos x="238" y="208"/>
                    </a:cxn>
                    <a:cxn ang="0">
                      <a:pos x="246" y="234"/>
                    </a:cxn>
                    <a:cxn ang="0">
                      <a:pos x="216" y="290"/>
                    </a:cxn>
                    <a:cxn ang="0">
                      <a:pos x="84" y="318"/>
                    </a:cxn>
                    <a:cxn ang="0">
                      <a:pos x="46" y="398"/>
                    </a:cxn>
                    <a:cxn ang="0">
                      <a:pos x="58" y="426"/>
                    </a:cxn>
                    <a:cxn ang="0">
                      <a:pos x="0" y="494"/>
                    </a:cxn>
                    <a:cxn ang="0">
                      <a:pos x="16" y="546"/>
                    </a:cxn>
                    <a:cxn ang="0">
                      <a:pos x="380" y="426"/>
                    </a:cxn>
                    <a:cxn ang="0">
                      <a:pos x="456" y="492"/>
                    </a:cxn>
                    <a:cxn ang="0">
                      <a:pos x="478" y="498"/>
                    </a:cxn>
                    <a:cxn ang="0">
                      <a:pos x="588" y="522"/>
                    </a:cxn>
                    <a:cxn ang="0">
                      <a:pos x="600" y="496"/>
                    </a:cxn>
                    <a:cxn ang="0">
                      <a:pos x="594" y="490"/>
                    </a:cxn>
                    <a:cxn ang="0">
                      <a:pos x="546" y="442"/>
                    </a:cxn>
                  </a:cxnLst>
                  <a:rect l="0" t="0" r="r" b="b"/>
                  <a:pathLst>
                    <a:path w="600" h="546">
                      <a:moveTo>
                        <a:pt x="546" y="442"/>
                      </a:moveTo>
                      <a:lnTo>
                        <a:pt x="542" y="416"/>
                      </a:lnTo>
                      <a:lnTo>
                        <a:pt x="528" y="346"/>
                      </a:lnTo>
                      <a:lnTo>
                        <a:pt x="442" y="34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308" y="48"/>
                      </a:lnTo>
                      <a:lnTo>
                        <a:pt x="238" y="208"/>
                      </a:lnTo>
                      <a:lnTo>
                        <a:pt x="246" y="234"/>
                      </a:lnTo>
                      <a:lnTo>
                        <a:pt x="216" y="290"/>
                      </a:lnTo>
                      <a:lnTo>
                        <a:pt x="84" y="318"/>
                      </a:lnTo>
                      <a:lnTo>
                        <a:pt x="46" y="398"/>
                      </a:lnTo>
                      <a:lnTo>
                        <a:pt x="58" y="426"/>
                      </a:lnTo>
                      <a:lnTo>
                        <a:pt x="0" y="494"/>
                      </a:lnTo>
                      <a:lnTo>
                        <a:pt x="16" y="546"/>
                      </a:lnTo>
                      <a:lnTo>
                        <a:pt x="380" y="426"/>
                      </a:lnTo>
                      <a:lnTo>
                        <a:pt x="456" y="492"/>
                      </a:lnTo>
                      <a:lnTo>
                        <a:pt x="478" y="498"/>
                      </a:lnTo>
                      <a:lnTo>
                        <a:pt x="588" y="522"/>
                      </a:lnTo>
                      <a:lnTo>
                        <a:pt x="600" y="496"/>
                      </a:lnTo>
                      <a:lnTo>
                        <a:pt x="594" y="490"/>
                      </a:lnTo>
                      <a:lnTo>
                        <a:pt x="546" y="442"/>
                      </a:lnTo>
                      <a:close/>
                    </a:path>
                  </a:pathLst>
                </a:custGeom>
                <a:solidFill>
                  <a:schemeClr val="tx1">
                    <a:lumMod val="50000"/>
                    <a:lumOff val="50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8" name="Freeform 17"/>
                <p:cNvSpPr>
                  <a:spLocks/>
                </p:cNvSpPr>
                <p:nvPr/>
              </p:nvSpPr>
              <p:spPr bwMode="auto">
                <a:xfrm>
                  <a:off x="6733650" y="859746"/>
                  <a:ext cx="59705" cy="41793"/>
                </a:xfrm>
                <a:custGeom>
                  <a:avLst/>
                  <a:gdLst/>
                  <a:ahLst/>
                  <a:cxnLst>
                    <a:cxn ang="0">
                      <a:pos x="40" y="28"/>
                    </a:cxn>
                    <a:cxn ang="0">
                      <a:pos x="40" y="24"/>
                    </a:cxn>
                    <a:cxn ang="0">
                      <a:pos x="0" y="0"/>
                    </a:cxn>
                    <a:cxn ang="0">
                      <a:pos x="40" y="28"/>
                    </a:cxn>
                  </a:cxnLst>
                  <a:rect l="0" t="0" r="r" b="b"/>
                  <a:pathLst>
                    <a:path w="40" h="28">
                      <a:moveTo>
                        <a:pt x="40" y="28"/>
                      </a:moveTo>
                      <a:lnTo>
                        <a:pt x="40" y="24"/>
                      </a:lnTo>
                      <a:lnTo>
                        <a:pt x="0" y="0"/>
                      </a:lnTo>
                      <a:lnTo>
                        <a:pt x="40" y="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19" name="Freeform 18"/>
                <p:cNvSpPr>
                  <a:spLocks/>
                </p:cNvSpPr>
                <p:nvPr/>
              </p:nvSpPr>
              <p:spPr bwMode="auto">
                <a:xfrm>
                  <a:off x="6545580" y="0"/>
                  <a:ext cx="558238" cy="895569"/>
                </a:xfrm>
                <a:custGeom>
                  <a:avLst/>
                  <a:gdLst/>
                  <a:ahLst/>
                  <a:cxnLst>
                    <a:cxn ang="0">
                      <a:pos x="284" y="228"/>
                    </a:cxn>
                    <a:cxn ang="0">
                      <a:pos x="244" y="202"/>
                    </a:cxn>
                    <a:cxn ang="0">
                      <a:pos x="136" y="0"/>
                    </a:cxn>
                    <a:cxn ang="0">
                      <a:pos x="84" y="68"/>
                    </a:cxn>
                    <a:cxn ang="0">
                      <a:pos x="46" y="54"/>
                    </a:cxn>
                    <a:cxn ang="0">
                      <a:pos x="46" y="228"/>
                    </a:cxn>
                    <a:cxn ang="0">
                      <a:pos x="0" y="356"/>
                    </a:cxn>
                    <a:cxn ang="0">
                      <a:pos x="126" y="576"/>
                    </a:cxn>
                    <a:cxn ang="0">
                      <a:pos x="166" y="600"/>
                    </a:cxn>
                    <a:cxn ang="0">
                      <a:pos x="166" y="540"/>
                    </a:cxn>
                    <a:cxn ang="0">
                      <a:pos x="244" y="404"/>
                    </a:cxn>
                    <a:cxn ang="0">
                      <a:pos x="294" y="378"/>
                    </a:cxn>
                    <a:cxn ang="0">
                      <a:pos x="294" y="336"/>
                    </a:cxn>
                    <a:cxn ang="0">
                      <a:pos x="374" y="202"/>
                    </a:cxn>
                    <a:cxn ang="0">
                      <a:pos x="284" y="228"/>
                    </a:cxn>
                  </a:cxnLst>
                  <a:rect l="0" t="0" r="r" b="b"/>
                  <a:pathLst>
                    <a:path w="374" h="600">
                      <a:moveTo>
                        <a:pt x="284" y="228"/>
                      </a:moveTo>
                      <a:lnTo>
                        <a:pt x="244" y="202"/>
                      </a:lnTo>
                      <a:lnTo>
                        <a:pt x="136" y="0"/>
                      </a:lnTo>
                      <a:lnTo>
                        <a:pt x="84" y="68"/>
                      </a:lnTo>
                      <a:lnTo>
                        <a:pt x="46" y="54"/>
                      </a:lnTo>
                      <a:lnTo>
                        <a:pt x="46" y="228"/>
                      </a:lnTo>
                      <a:lnTo>
                        <a:pt x="0" y="356"/>
                      </a:lnTo>
                      <a:lnTo>
                        <a:pt x="126" y="576"/>
                      </a:lnTo>
                      <a:lnTo>
                        <a:pt x="166" y="600"/>
                      </a:lnTo>
                      <a:lnTo>
                        <a:pt x="166" y="540"/>
                      </a:lnTo>
                      <a:lnTo>
                        <a:pt x="244" y="404"/>
                      </a:lnTo>
                      <a:lnTo>
                        <a:pt x="294" y="378"/>
                      </a:lnTo>
                      <a:lnTo>
                        <a:pt x="294" y="336"/>
                      </a:lnTo>
                      <a:lnTo>
                        <a:pt x="374" y="202"/>
                      </a:lnTo>
                      <a:lnTo>
                        <a:pt x="284" y="228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0" name="Freeform 19"/>
                <p:cNvSpPr>
                  <a:spLocks/>
                </p:cNvSpPr>
                <p:nvPr/>
              </p:nvSpPr>
              <p:spPr bwMode="auto">
                <a:xfrm>
                  <a:off x="6348555" y="591075"/>
                  <a:ext cx="176129" cy="504504"/>
                </a:xfrm>
                <a:custGeom>
                  <a:avLst/>
                  <a:gdLst/>
                  <a:ahLst/>
                  <a:cxnLst>
                    <a:cxn ang="0">
                      <a:pos x="110" y="84"/>
                    </a:cxn>
                    <a:cxn ang="0">
                      <a:pos x="110" y="84"/>
                    </a:cxn>
                    <a:cxn ang="0">
                      <a:pos x="112" y="64"/>
                    </a:cxn>
                    <a:cxn ang="0">
                      <a:pos x="112" y="42"/>
                    </a:cxn>
                    <a:cxn ang="0">
                      <a:pos x="110" y="20"/>
                    </a:cxn>
                    <a:cxn ang="0">
                      <a:pos x="106" y="0"/>
                    </a:cxn>
                    <a:cxn ang="0">
                      <a:pos x="0" y="40"/>
                    </a:cxn>
                    <a:cxn ang="0">
                      <a:pos x="0" y="42"/>
                    </a:cxn>
                    <a:cxn ang="0">
                      <a:pos x="2" y="42"/>
                    </a:cxn>
                    <a:cxn ang="0">
                      <a:pos x="40" y="174"/>
                    </a:cxn>
                    <a:cxn ang="0">
                      <a:pos x="80" y="318"/>
                    </a:cxn>
                    <a:cxn ang="0">
                      <a:pos x="86" y="338"/>
                    </a:cxn>
                    <a:cxn ang="0">
                      <a:pos x="86" y="338"/>
                    </a:cxn>
                    <a:cxn ang="0">
                      <a:pos x="118" y="330"/>
                    </a:cxn>
                    <a:cxn ang="0">
                      <a:pos x="118" y="330"/>
                    </a:cxn>
                    <a:cxn ang="0">
                      <a:pos x="110" y="302"/>
                    </a:cxn>
                    <a:cxn ang="0">
                      <a:pos x="106" y="270"/>
                    </a:cxn>
                    <a:cxn ang="0">
                      <a:pos x="104" y="234"/>
                    </a:cxn>
                    <a:cxn ang="0">
                      <a:pos x="104" y="198"/>
                    </a:cxn>
                    <a:cxn ang="0">
                      <a:pos x="106" y="132"/>
                    </a:cxn>
                    <a:cxn ang="0">
                      <a:pos x="108" y="104"/>
                    </a:cxn>
                    <a:cxn ang="0">
                      <a:pos x="110" y="84"/>
                    </a:cxn>
                    <a:cxn ang="0">
                      <a:pos x="110" y="84"/>
                    </a:cxn>
                  </a:cxnLst>
                  <a:rect l="0" t="0" r="r" b="b"/>
                  <a:pathLst>
                    <a:path w="118" h="338">
                      <a:moveTo>
                        <a:pt x="110" y="84"/>
                      </a:moveTo>
                      <a:lnTo>
                        <a:pt x="110" y="84"/>
                      </a:lnTo>
                      <a:lnTo>
                        <a:pt x="112" y="64"/>
                      </a:lnTo>
                      <a:lnTo>
                        <a:pt x="112" y="42"/>
                      </a:lnTo>
                      <a:lnTo>
                        <a:pt x="110" y="20"/>
                      </a:lnTo>
                      <a:lnTo>
                        <a:pt x="106" y="0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2" y="42"/>
                      </a:lnTo>
                      <a:lnTo>
                        <a:pt x="40" y="174"/>
                      </a:lnTo>
                      <a:lnTo>
                        <a:pt x="80" y="318"/>
                      </a:lnTo>
                      <a:lnTo>
                        <a:pt x="86" y="338"/>
                      </a:lnTo>
                      <a:lnTo>
                        <a:pt x="86" y="338"/>
                      </a:lnTo>
                      <a:lnTo>
                        <a:pt x="118" y="330"/>
                      </a:lnTo>
                      <a:lnTo>
                        <a:pt x="118" y="330"/>
                      </a:lnTo>
                      <a:lnTo>
                        <a:pt x="110" y="302"/>
                      </a:lnTo>
                      <a:lnTo>
                        <a:pt x="106" y="270"/>
                      </a:lnTo>
                      <a:lnTo>
                        <a:pt x="104" y="234"/>
                      </a:lnTo>
                      <a:lnTo>
                        <a:pt x="104" y="198"/>
                      </a:lnTo>
                      <a:lnTo>
                        <a:pt x="106" y="132"/>
                      </a:lnTo>
                      <a:lnTo>
                        <a:pt x="108" y="104"/>
                      </a:lnTo>
                      <a:lnTo>
                        <a:pt x="110" y="84"/>
                      </a:lnTo>
                      <a:lnTo>
                        <a:pt x="110" y="84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1" name="Freeform 20"/>
                <p:cNvSpPr>
                  <a:spLocks/>
                </p:cNvSpPr>
                <p:nvPr/>
              </p:nvSpPr>
              <p:spPr bwMode="auto">
                <a:xfrm>
                  <a:off x="6503787" y="528386"/>
                  <a:ext cx="292552" cy="555253"/>
                </a:xfrm>
                <a:custGeom>
                  <a:avLst/>
                  <a:gdLst/>
                  <a:ahLst/>
                  <a:cxnLst>
                    <a:cxn ang="0">
                      <a:pos x="156" y="224"/>
                    </a:cxn>
                    <a:cxn ang="0">
                      <a:pos x="30" y="6"/>
                    </a:cxn>
                    <a:cxn ang="0">
                      <a:pos x="30" y="4"/>
                    </a:cxn>
                    <a:cxn ang="0">
                      <a:pos x="156" y="222"/>
                    </a:cxn>
                    <a:cxn ang="0">
                      <a:pos x="30" y="0"/>
                    </a:cxn>
                    <a:cxn ang="0">
                      <a:pos x="16" y="36"/>
                    </a:cxn>
                    <a:cxn ang="0">
                      <a:pos x="2" y="42"/>
                    </a:cxn>
                    <a:cxn ang="0">
                      <a:pos x="2" y="42"/>
                    </a:cxn>
                    <a:cxn ang="0">
                      <a:pos x="6" y="62"/>
                    </a:cxn>
                    <a:cxn ang="0">
                      <a:pos x="8" y="84"/>
                    </a:cxn>
                    <a:cxn ang="0">
                      <a:pos x="8" y="106"/>
                    </a:cxn>
                    <a:cxn ang="0">
                      <a:pos x="6" y="126"/>
                    </a:cxn>
                    <a:cxn ang="0">
                      <a:pos x="6" y="126"/>
                    </a:cxn>
                    <a:cxn ang="0">
                      <a:pos x="4" y="146"/>
                    </a:cxn>
                    <a:cxn ang="0">
                      <a:pos x="2" y="174"/>
                    </a:cxn>
                    <a:cxn ang="0">
                      <a:pos x="0" y="240"/>
                    </a:cxn>
                    <a:cxn ang="0">
                      <a:pos x="0" y="276"/>
                    </a:cxn>
                    <a:cxn ang="0">
                      <a:pos x="2" y="312"/>
                    </a:cxn>
                    <a:cxn ang="0">
                      <a:pos x="6" y="344"/>
                    </a:cxn>
                    <a:cxn ang="0">
                      <a:pos x="14" y="372"/>
                    </a:cxn>
                    <a:cxn ang="0">
                      <a:pos x="14" y="372"/>
                    </a:cxn>
                    <a:cxn ang="0">
                      <a:pos x="44" y="362"/>
                    </a:cxn>
                    <a:cxn ang="0">
                      <a:pos x="74" y="350"/>
                    </a:cxn>
                    <a:cxn ang="0">
                      <a:pos x="100" y="334"/>
                    </a:cxn>
                    <a:cxn ang="0">
                      <a:pos x="114" y="326"/>
                    </a:cxn>
                    <a:cxn ang="0">
                      <a:pos x="124" y="316"/>
                    </a:cxn>
                    <a:cxn ang="0">
                      <a:pos x="124" y="316"/>
                    </a:cxn>
                    <a:cxn ang="0">
                      <a:pos x="134" y="308"/>
                    </a:cxn>
                    <a:cxn ang="0">
                      <a:pos x="144" y="300"/>
                    </a:cxn>
                    <a:cxn ang="0">
                      <a:pos x="154" y="296"/>
                    </a:cxn>
                    <a:cxn ang="0">
                      <a:pos x="164" y="292"/>
                    </a:cxn>
                    <a:cxn ang="0">
                      <a:pos x="182" y="288"/>
                    </a:cxn>
                    <a:cxn ang="0">
                      <a:pos x="196" y="288"/>
                    </a:cxn>
                    <a:cxn ang="0">
                      <a:pos x="196" y="250"/>
                    </a:cxn>
                    <a:cxn ang="0">
                      <a:pos x="156" y="224"/>
                    </a:cxn>
                  </a:cxnLst>
                  <a:rect l="0" t="0" r="r" b="b"/>
                  <a:pathLst>
                    <a:path w="196" h="372">
                      <a:moveTo>
                        <a:pt x="156" y="224"/>
                      </a:moveTo>
                      <a:lnTo>
                        <a:pt x="30" y="6"/>
                      </a:lnTo>
                      <a:lnTo>
                        <a:pt x="30" y="4"/>
                      </a:lnTo>
                      <a:lnTo>
                        <a:pt x="156" y="222"/>
                      </a:lnTo>
                      <a:lnTo>
                        <a:pt x="30" y="0"/>
                      </a:lnTo>
                      <a:lnTo>
                        <a:pt x="16" y="36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6" y="62"/>
                      </a:lnTo>
                      <a:lnTo>
                        <a:pt x="8" y="84"/>
                      </a:lnTo>
                      <a:lnTo>
                        <a:pt x="8" y="106"/>
                      </a:lnTo>
                      <a:lnTo>
                        <a:pt x="6" y="126"/>
                      </a:lnTo>
                      <a:lnTo>
                        <a:pt x="6" y="126"/>
                      </a:lnTo>
                      <a:lnTo>
                        <a:pt x="4" y="146"/>
                      </a:lnTo>
                      <a:lnTo>
                        <a:pt x="2" y="174"/>
                      </a:lnTo>
                      <a:lnTo>
                        <a:pt x="0" y="240"/>
                      </a:lnTo>
                      <a:lnTo>
                        <a:pt x="0" y="276"/>
                      </a:lnTo>
                      <a:lnTo>
                        <a:pt x="2" y="312"/>
                      </a:lnTo>
                      <a:lnTo>
                        <a:pt x="6" y="344"/>
                      </a:lnTo>
                      <a:lnTo>
                        <a:pt x="14" y="372"/>
                      </a:lnTo>
                      <a:lnTo>
                        <a:pt x="14" y="372"/>
                      </a:lnTo>
                      <a:lnTo>
                        <a:pt x="44" y="362"/>
                      </a:lnTo>
                      <a:lnTo>
                        <a:pt x="74" y="350"/>
                      </a:lnTo>
                      <a:lnTo>
                        <a:pt x="100" y="334"/>
                      </a:lnTo>
                      <a:lnTo>
                        <a:pt x="114" y="326"/>
                      </a:lnTo>
                      <a:lnTo>
                        <a:pt x="124" y="316"/>
                      </a:lnTo>
                      <a:lnTo>
                        <a:pt x="124" y="316"/>
                      </a:lnTo>
                      <a:lnTo>
                        <a:pt x="134" y="308"/>
                      </a:lnTo>
                      <a:lnTo>
                        <a:pt x="144" y="300"/>
                      </a:lnTo>
                      <a:lnTo>
                        <a:pt x="154" y="296"/>
                      </a:lnTo>
                      <a:lnTo>
                        <a:pt x="164" y="292"/>
                      </a:lnTo>
                      <a:lnTo>
                        <a:pt x="182" y="288"/>
                      </a:lnTo>
                      <a:lnTo>
                        <a:pt x="196" y="288"/>
                      </a:lnTo>
                      <a:lnTo>
                        <a:pt x="196" y="250"/>
                      </a:lnTo>
                      <a:lnTo>
                        <a:pt x="156" y="224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2" name="Freeform 21"/>
                <p:cNvSpPr>
                  <a:spLocks/>
                </p:cNvSpPr>
                <p:nvPr/>
              </p:nvSpPr>
              <p:spPr bwMode="auto">
                <a:xfrm>
                  <a:off x="6497816" y="1119461"/>
                  <a:ext cx="247774" cy="271656"/>
                </a:xfrm>
                <a:custGeom>
                  <a:avLst/>
                  <a:gdLst/>
                  <a:ahLst/>
                  <a:cxnLst>
                    <a:cxn ang="0">
                      <a:pos x="2" y="46"/>
                    </a:cxn>
                    <a:cxn ang="0">
                      <a:pos x="12" y="128"/>
                    </a:cxn>
                    <a:cxn ang="0">
                      <a:pos x="64" y="182"/>
                    </a:cxn>
                    <a:cxn ang="0">
                      <a:pos x="60" y="178"/>
                    </a:cxn>
                    <a:cxn ang="0">
                      <a:pos x="64" y="182"/>
                    </a:cxn>
                    <a:cxn ang="0">
                      <a:pos x="66" y="178"/>
                    </a:cxn>
                    <a:cxn ang="0">
                      <a:pos x="150" y="138"/>
                    </a:cxn>
                    <a:cxn ang="0">
                      <a:pos x="164" y="138"/>
                    </a:cxn>
                    <a:cxn ang="0">
                      <a:pos x="166" y="138"/>
                    </a:cxn>
                    <a:cxn ang="0">
                      <a:pos x="138" y="0"/>
                    </a:cxn>
                    <a:cxn ang="0">
                      <a:pos x="0" y="44"/>
                    </a:cxn>
                    <a:cxn ang="0">
                      <a:pos x="2" y="46"/>
                    </a:cxn>
                  </a:cxnLst>
                  <a:rect l="0" t="0" r="r" b="b"/>
                  <a:pathLst>
                    <a:path w="166" h="182">
                      <a:moveTo>
                        <a:pt x="2" y="46"/>
                      </a:moveTo>
                      <a:lnTo>
                        <a:pt x="12" y="128"/>
                      </a:lnTo>
                      <a:lnTo>
                        <a:pt x="64" y="182"/>
                      </a:lnTo>
                      <a:lnTo>
                        <a:pt x="60" y="178"/>
                      </a:lnTo>
                      <a:lnTo>
                        <a:pt x="64" y="182"/>
                      </a:lnTo>
                      <a:lnTo>
                        <a:pt x="66" y="178"/>
                      </a:lnTo>
                      <a:lnTo>
                        <a:pt x="150" y="138"/>
                      </a:lnTo>
                      <a:lnTo>
                        <a:pt x="164" y="138"/>
                      </a:lnTo>
                      <a:lnTo>
                        <a:pt x="166" y="138"/>
                      </a:lnTo>
                      <a:lnTo>
                        <a:pt x="138" y="0"/>
                      </a:lnTo>
                      <a:lnTo>
                        <a:pt x="0" y="44"/>
                      </a:lnTo>
                      <a:lnTo>
                        <a:pt x="2" y="46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3" name="Freeform 22"/>
                <p:cNvSpPr>
                  <a:spLocks/>
                </p:cNvSpPr>
                <p:nvPr/>
              </p:nvSpPr>
              <p:spPr bwMode="auto">
                <a:xfrm>
                  <a:off x="6473935" y="961244"/>
                  <a:ext cx="498533" cy="226877"/>
                </a:xfrm>
                <a:custGeom>
                  <a:avLst/>
                  <a:gdLst/>
                  <a:ahLst/>
                  <a:cxnLst>
                    <a:cxn ang="0">
                      <a:pos x="292" y="16"/>
                    </a:cxn>
                    <a:cxn ang="0">
                      <a:pos x="264" y="68"/>
                    </a:cxn>
                    <a:cxn ang="0">
                      <a:pos x="214" y="2"/>
                    </a:cxn>
                    <a:cxn ang="0">
                      <a:pos x="214" y="0"/>
                    </a:cxn>
                    <a:cxn ang="0">
                      <a:pos x="214" y="0"/>
                    </a:cxn>
                    <a:cxn ang="0">
                      <a:pos x="202" y="0"/>
                    </a:cxn>
                    <a:cxn ang="0">
                      <a:pos x="184" y="2"/>
                    </a:cxn>
                    <a:cxn ang="0">
                      <a:pos x="174" y="6"/>
                    </a:cxn>
                    <a:cxn ang="0">
                      <a:pos x="162" y="12"/>
                    </a:cxn>
                    <a:cxn ang="0">
                      <a:pos x="152" y="18"/>
                    </a:cxn>
                    <a:cxn ang="0">
                      <a:pos x="142" y="26"/>
                    </a:cxn>
                    <a:cxn ang="0">
                      <a:pos x="142" y="26"/>
                    </a:cxn>
                    <a:cxn ang="0">
                      <a:pos x="128" y="38"/>
                    </a:cxn>
                    <a:cxn ang="0">
                      <a:pos x="112" y="50"/>
                    </a:cxn>
                    <a:cxn ang="0">
                      <a:pos x="96" y="60"/>
                    </a:cxn>
                    <a:cxn ang="0">
                      <a:pos x="76" y="68"/>
                    </a:cxn>
                    <a:cxn ang="0">
                      <a:pos x="38" y="82"/>
                    </a:cxn>
                    <a:cxn ang="0">
                      <a:pos x="0" y="90"/>
                    </a:cxn>
                    <a:cxn ang="0">
                      <a:pos x="16" y="150"/>
                    </a:cxn>
                    <a:cxn ang="0">
                      <a:pos x="154" y="106"/>
                    </a:cxn>
                    <a:cxn ang="0">
                      <a:pos x="154" y="102"/>
                    </a:cxn>
                    <a:cxn ang="0">
                      <a:pos x="170" y="96"/>
                    </a:cxn>
                    <a:cxn ang="0">
                      <a:pos x="206" y="82"/>
                    </a:cxn>
                    <a:cxn ang="0">
                      <a:pos x="242" y="122"/>
                    </a:cxn>
                    <a:cxn ang="0">
                      <a:pos x="244" y="122"/>
                    </a:cxn>
                    <a:cxn ang="0">
                      <a:pos x="254" y="152"/>
                    </a:cxn>
                    <a:cxn ang="0">
                      <a:pos x="334" y="152"/>
                    </a:cxn>
                    <a:cxn ang="0">
                      <a:pos x="334" y="84"/>
                    </a:cxn>
                    <a:cxn ang="0">
                      <a:pos x="292" y="16"/>
                    </a:cxn>
                  </a:cxnLst>
                  <a:rect l="0" t="0" r="r" b="b"/>
                  <a:pathLst>
                    <a:path w="334" h="152">
                      <a:moveTo>
                        <a:pt x="292" y="16"/>
                      </a:moveTo>
                      <a:lnTo>
                        <a:pt x="264" y="68"/>
                      </a:lnTo>
                      <a:lnTo>
                        <a:pt x="214" y="2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02" y="0"/>
                      </a:lnTo>
                      <a:lnTo>
                        <a:pt x="184" y="2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2" y="18"/>
                      </a:lnTo>
                      <a:lnTo>
                        <a:pt x="142" y="26"/>
                      </a:lnTo>
                      <a:lnTo>
                        <a:pt x="142" y="26"/>
                      </a:lnTo>
                      <a:lnTo>
                        <a:pt x="128" y="38"/>
                      </a:lnTo>
                      <a:lnTo>
                        <a:pt x="112" y="50"/>
                      </a:lnTo>
                      <a:lnTo>
                        <a:pt x="96" y="60"/>
                      </a:lnTo>
                      <a:lnTo>
                        <a:pt x="76" y="68"/>
                      </a:lnTo>
                      <a:lnTo>
                        <a:pt x="38" y="82"/>
                      </a:lnTo>
                      <a:lnTo>
                        <a:pt x="0" y="90"/>
                      </a:lnTo>
                      <a:lnTo>
                        <a:pt x="16" y="150"/>
                      </a:lnTo>
                      <a:lnTo>
                        <a:pt x="154" y="106"/>
                      </a:lnTo>
                      <a:lnTo>
                        <a:pt x="154" y="102"/>
                      </a:lnTo>
                      <a:lnTo>
                        <a:pt x="170" y="96"/>
                      </a:lnTo>
                      <a:lnTo>
                        <a:pt x="206" y="82"/>
                      </a:lnTo>
                      <a:lnTo>
                        <a:pt x="242" y="122"/>
                      </a:lnTo>
                      <a:lnTo>
                        <a:pt x="244" y="122"/>
                      </a:lnTo>
                      <a:lnTo>
                        <a:pt x="254" y="152"/>
                      </a:lnTo>
                      <a:lnTo>
                        <a:pt x="334" y="152"/>
                      </a:lnTo>
                      <a:lnTo>
                        <a:pt x="334" y="84"/>
                      </a:lnTo>
                      <a:lnTo>
                        <a:pt x="292" y="16"/>
                      </a:lnTo>
                      <a:close/>
                    </a:path>
                  </a:pathLst>
                </a:custGeom>
                <a:solidFill>
                  <a:schemeClr val="bg2">
                    <a:lumMod val="75000"/>
                  </a:schemeClr>
                </a:solidFill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grpSp>
              <p:nvGrpSpPr>
                <p:cNvPr id="24" name="Gruppe 312"/>
                <p:cNvGrpSpPr/>
                <p:nvPr/>
              </p:nvGrpSpPr>
              <p:grpSpPr>
                <a:xfrm>
                  <a:off x="0" y="208258"/>
                  <a:ext cx="6841621" cy="4722672"/>
                  <a:chOff x="0" y="208258"/>
                  <a:chExt cx="6841621" cy="4722672"/>
                </a:xfrm>
                <a:grpFill/>
              </p:grpSpPr>
              <p:grpSp>
                <p:nvGrpSpPr>
                  <p:cNvPr id="29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0" y="208258"/>
                    <a:ext cx="6841621" cy="4644660"/>
                    <a:chOff x="0" y="208258"/>
                    <a:chExt cx="4584" cy="3112"/>
                  </a:xfrm>
                  <a:grpFill/>
                </p:grpSpPr>
                <p:sp>
                  <p:nvSpPr>
                    <p:cNvPr id="31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520" y="209010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2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674" y="209888"/>
                      <a:ext cx="580" cy="784"/>
                    </a:xfrm>
                    <a:custGeom>
                      <a:avLst/>
                      <a:gdLst/>
                      <a:ahLst/>
                      <a:cxnLst>
                        <a:cxn ang="0">
                          <a:pos x="128" y="0"/>
                        </a:cxn>
                        <a:cxn ang="0">
                          <a:pos x="112" y="120"/>
                        </a:cxn>
                        <a:cxn ang="0">
                          <a:pos x="72" y="106"/>
                        </a:cxn>
                        <a:cxn ang="0">
                          <a:pos x="42" y="254"/>
                        </a:cxn>
                        <a:cxn ang="0">
                          <a:pos x="74" y="350"/>
                        </a:cxn>
                        <a:cxn ang="0">
                          <a:pos x="62" y="364"/>
                        </a:cxn>
                        <a:cxn ang="0">
                          <a:pos x="12" y="472"/>
                        </a:cxn>
                        <a:cxn ang="0">
                          <a:pos x="24" y="526"/>
                        </a:cxn>
                        <a:cxn ang="0">
                          <a:pos x="0" y="568"/>
                        </a:cxn>
                        <a:cxn ang="0">
                          <a:pos x="362" y="768"/>
                        </a:cxn>
                        <a:cxn ang="0">
                          <a:pos x="538" y="784"/>
                        </a:cxn>
                        <a:cxn ang="0">
                          <a:pos x="580" y="80"/>
                        </a:cxn>
                        <a:cxn ang="0">
                          <a:pos x="128" y="0"/>
                        </a:cxn>
                      </a:cxnLst>
                      <a:rect l="0" t="0" r="r" b="b"/>
                      <a:pathLst>
                        <a:path w="580" h="784">
                          <a:moveTo>
                            <a:pt x="128" y="0"/>
                          </a:moveTo>
                          <a:lnTo>
                            <a:pt x="112" y="120"/>
                          </a:lnTo>
                          <a:lnTo>
                            <a:pt x="72" y="106"/>
                          </a:lnTo>
                          <a:lnTo>
                            <a:pt x="42" y="254"/>
                          </a:lnTo>
                          <a:lnTo>
                            <a:pt x="74" y="350"/>
                          </a:lnTo>
                          <a:lnTo>
                            <a:pt x="62" y="364"/>
                          </a:lnTo>
                          <a:lnTo>
                            <a:pt x="12" y="472"/>
                          </a:lnTo>
                          <a:lnTo>
                            <a:pt x="24" y="526"/>
                          </a:lnTo>
                          <a:lnTo>
                            <a:pt x="0" y="568"/>
                          </a:lnTo>
                          <a:lnTo>
                            <a:pt x="362" y="768"/>
                          </a:lnTo>
                          <a:lnTo>
                            <a:pt x="538" y="784"/>
                          </a:lnTo>
                          <a:lnTo>
                            <a:pt x="580" y="80"/>
                          </a:lnTo>
                          <a:lnTo>
                            <a:pt x="128" y="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3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2720" y="210404"/>
                      <a:ext cx="560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76" y="240"/>
                        </a:cxn>
                        <a:cxn ang="0">
                          <a:pos x="310" y="90"/>
                        </a:cxn>
                        <a:cxn ang="0">
                          <a:pos x="280" y="0"/>
                        </a:cxn>
                        <a:cxn ang="0">
                          <a:pos x="0" y="20"/>
                        </a:cxn>
                        <a:cxn ang="0">
                          <a:pos x="16" y="154"/>
                        </a:cxn>
                        <a:cxn ang="0">
                          <a:pos x="84" y="274"/>
                        </a:cxn>
                        <a:cxn ang="0">
                          <a:pos x="76" y="372"/>
                        </a:cxn>
                        <a:cxn ang="0">
                          <a:pos x="62" y="416"/>
                        </a:cxn>
                        <a:cxn ang="0">
                          <a:pos x="174" y="440"/>
                        </a:cxn>
                        <a:cxn ang="0">
                          <a:pos x="282" y="426"/>
                        </a:cxn>
                        <a:cxn ang="0">
                          <a:pos x="264" y="468"/>
                        </a:cxn>
                        <a:cxn ang="0">
                          <a:pos x="354" y="468"/>
                        </a:cxn>
                        <a:cxn ang="0">
                          <a:pos x="390" y="426"/>
                        </a:cxn>
                        <a:cxn ang="0">
                          <a:pos x="412" y="454"/>
                        </a:cxn>
                        <a:cxn ang="0">
                          <a:pos x="480" y="400"/>
                        </a:cxn>
                        <a:cxn ang="0">
                          <a:pos x="502" y="454"/>
                        </a:cxn>
                        <a:cxn ang="0">
                          <a:pos x="540" y="454"/>
                        </a:cxn>
                        <a:cxn ang="0">
                          <a:pos x="560" y="412"/>
                        </a:cxn>
                        <a:cxn ang="0">
                          <a:pos x="512" y="344"/>
                        </a:cxn>
                        <a:cxn ang="0">
                          <a:pos x="480" y="304"/>
                        </a:cxn>
                        <a:cxn ang="0">
                          <a:pos x="486" y="302"/>
                        </a:cxn>
                        <a:cxn ang="0">
                          <a:pos x="448" y="230"/>
                        </a:cxn>
                        <a:cxn ang="0">
                          <a:pos x="276" y="240"/>
                        </a:cxn>
                      </a:cxnLst>
                      <a:rect l="0" t="0" r="r" b="b"/>
                      <a:pathLst>
                        <a:path w="560" h="468">
                          <a:moveTo>
                            <a:pt x="276" y="240"/>
                          </a:moveTo>
                          <a:lnTo>
                            <a:pt x="310" y="90"/>
                          </a:lnTo>
                          <a:lnTo>
                            <a:pt x="280" y="0"/>
                          </a:lnTo>
                          <a:lnTo>
                            <a:pt x="0" y="20"/>
                          </a:lnTo>
                          <a:lnTo>
                            <a:pt x="16" y="154"/>
                          </a:lnTo>
                          <a:lnTo>
                            <a:pt x="84" y="274"/>
                          </a:lnTo>
                          <a:lnTo>
                            <a:pt x="76" y="372"/>
                          </a:lnTo>
                          <a:lnTo>
                            <a:pt x="62" y="416"/>
                          </a:lnTo>
                          <a:lnTo>
                            <a:pt x="174" y="440"/>
                          </a:lnTo>
                          <a:lnTo>
                            <a:pt x="282" y="426"/>
                          </a:lnTo>
                          <a:lnTo>
                            <a:pt x="264" y="468"/>
                          </a:lnTo>
                          <a:lnTo>
                            <a:pt x="354" y="468"/>
                          </a:lnTo>
                          <a:lnTo>
                            <a:pt x="390" y="426"/>
                          </a:lnTo>
                          <a:lnTo>
                            <a:pt x="412" y="454"/>
                          </a:lnTo>
                          <a:lnTo>
                            <a:pt x="480" y="400"/>
                          </a:lnTo>
                          <a:lnTo>
                            <a:pt x="502" y="454"/>
                          </a:lnTo>
                          <a:lnTo>
                            <a:pt x="540" y="454"/>
                          </a:lnTo>
                          <a:lnTo>
                            <a:pt x="560" y="412"/>
                          </a:lnTo>
                          <a:lnTo>
                            <a:pt x="512" y="344"/>
                          </a:lnTo>
                          <a:lnTo>
                            <a:pt x="480" y="304"/>
                          </a:lnTo>
                          <a:lnTo>
                            <a:pt x="486" y="302"/>
                          </a:lnTo>
                          <a:lnTo>
                            <a:pt x="448" y="230"/>
                          </a:lnTo>
                          <a:lnTo>
                            <a:pt x="276" y="24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4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1220" y="209968"/>
                      <a:ext cx="632" cy="712"/>
                    </a:xfrm>
                    <a:custGeom>
                      <a:avLst/>
                      <a:gdLst/>
                      <a:ahLst/>
                      <a:cxnLst>
                        <a:cxn ang="0">
                          <a:pos x="254" y="634"/>
                        </a:cxn>
                        <a:cxn ang="0">
                          <a:pos x="620" y="642"/>
                        </a:cxn>
                        <a:cxn ang="0">
                          <a:pos x="612" y="82"/>
                        </a:cxn>
                        <a:cxn ang="0">
                          <a:pos x="632" y="82"/>
                        </a:cxn>
                        <a:cxn ang="0">
                          <a:pos x="632" y="14"/>
                        </a:cxn>
                        <a:cxn ang="0">
                          <a:pos x="40" y="0"/>
                        </a:cxn>
                        <a:cxn ang="0">
                          <a:pos x="0" y="704"/>
                        </a:cxn>
                        <a:cxn ang="0">
                          <a:pos x="104" y="712"/>
                        </a:cxn>
                        <a:cxn ang="0">
                          <a:pos x="104" y="660"/>
                        </a:cxn>
                        <a:cxn ang="0">
                          <a:pos x="252" y="676"/>
                        </a:cxn>
                        <a:cxn ang="0">
                          <a:pos x="256" y="678"/>
                        </a:cxn>
                        <a:cxn ang="0">
                          <a:pos x="252" y="674"/>
                        </a:cxn>
                        <a:cxn ang="0">
                          <a:pos x="254" y="634"/>
                        </a:cxn>
                      </a:cxnLst>
                      <a:rect l="0" t="0" r="r" b="b"/>
                      <a:pathLst>
                        <a:path w="632" h="712">
                          <a:moveTo>
                            <a:pt x="254" y="634"/>
                          </a:moveTo>
                          <a:lnTo>
                            <a:pt x="620" y="642"/>
                          </a:lnTo>
                          <a:lnTo>
                            <a:pt x="612" y="82"/>
                          </a:lnTo>
                          <a:lnTo>
                            <a:pt x="632" y="82"/>
                          </a:lnTo>
                          <a:lnTo>
                            <a:pt x="632" y="14"/>
                          </a:lnTo>
                          <a:lnTo>
                            <a:pt x="40" y="0"/>
                          </a:lnTo>
                          <a:lnTo>
                            <a:pt x="0" y="704"/>
                          </a:lnTo>
                          <a:lnTo>
                            <a:pt x="104" y="712"/>
                          </a:lnTo>
                          <a:lnTo>
                            <a:pt x="104" y="660"/>
                          </a:lnTo>
                          <a:lnTo>
                            <a:pt x="252" y="676"/>
                          </a:lnTo>
                          <a:lnTo>
                            <a:pt x="256" y="678"/>
                          </a:lnTo>
                          <a:lnTo>
                            <a:pt x="252" y="674"/>
                          </a:lnTo>
                          <a:lnTo>
                            <a:pt x="254" y="634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5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1478" y="210048"/>
                      <a:ext cx="1322" cy="1322"/>
                    </a:xfrm>
                    <a:custGeom>
                      <a:avLst/>
                      <a:gdLst/>
                      <a:ahLst/>
                      <a:cxnLst>
                        <a:cxn ang="0">
                          <a:pos x="1312" y="726"/>
                        </a:cxn>
                        <a:cxn ang="0">
                          <a:pos x="1322" y="630"/>
                        </a:cxn>
                        <a:cxn ang="0">
                          <a:pos x="1252" y="512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0" y="338"/>
                        </a:cxn>
                        <a:cxn ang="0">
                          <a:pos x="1120" y="292"/>
                        </a:cxn>
                        <a:cxn ang="0">
                          <a:pos x="852" y="304"/>
                        </a:cxn>
                        <a:cxn ang="0">
                          <a:pos x="644" y="236"/>
                        </a:cxn>
                        <a:cxn ang="0">
                          <a:pos x="632" y="0"/>
                        </a:cxn>
                        <a:cxn ang="0">
                          <a:pos x="362" y="10"/>
                        </a:cxn>
                        <a:cxn ang="0">
                          <a:pos x="370" y="572"/>
                        </a:cxn>
                        <a:cxn ang="0">
                          <a:pos x="0" y="562"/>
                        </a:cxn>
                        <a:cxn ang="0">
                          <a:pos x="0" y="600"/>
                        </a:cxn>
                        <a:cxn ang="0">
                          <a:pos x="174" y="756"/>
                        </a:cxn>
                        <a:cxn ang="0">
                          <a:pos x="212" y="878"/>
                        </a:cxn>
                        <a:cxn ang="0">
                          <a:pos x="372" y="958"/>
                        </a:cxn>
                        <a:cxn ang="0">
                          <a:pos x="442" y="850"/>
                        </a:cxn>
                        <a:cxn ang="0">
                          <a:pos x="562" y="864"/>
                        </a:cxn>
                        <a:cxn ang="0">
                          <a:pos x="770" y="1254"/>
                        </a:cxn>
                        <a:cxn ang="0">
                          <a:pos x="978" y="1322"/>
                        </a:cxn>
                        <a:cxn ang="0">
                          <a:pos x="1008" y="1268"/>
                        </a:cxn>
                        <a:cxn ang="0">
                          <a:pos x="968" y="1146"/>
                        </a:cxn>
                        <a:cxn ang="0">
                          <a:pos x="968" y="1014"/>
                        </a:cxn>
                        <a:cxn ang="0">
                          <a:pos x="1286" y="768"/>
                        </a:cxn>
                        <a:cxn ang="0">
                          <a:pos x="1300" y="772"/>
                        </a:cxn>
                        <a:cxn ang="0">
                          <a:pos x="1298" y="770"/>
                        </a:cxn>
                        <a:cxn ang="0">
                          <a:pos x="1312" y="726"/>
                        </a:cxn>
                      </a:cxnLst>
                      <a:rect l="0" t="0" r="r" b="b"/>
                      <a:pathLst>
                        <a:path w="1322" h="1322">
                          <a:moveTo>
                            <a:pt x="1312" y="726"/>
                          </a:moveTo>
                          <a:lnTo>
                            <a:pt x="1322" y="630"/>
                          </a:lnTo>
                          <a:lnTo>
                            <a:pt x="1252" y="512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0" y="338"/>
                          </a:lnTo>
                          <a:lnTo>
                            <a:pt x="1120" y="292"/>
                          </a:lnTo>
                          <a:lnTo>
                            <a:pt x="852" y="304"/>
                          </a:lnTo>
                          <a:lnTo>
                            <a:pt x="644" y="236"/>
                          </a:lnTo>
                          <a:lnTo>
                            <a:pt x="632" y="0"/>
                          </a:lnTo>
                          <a:lnTo>
                            <a:pt x="362" y="10"/>
                          </a:lnTo>
                          <a:lnTo>
                            <a:pt x="370" y="572"/>
                          </a:lnTo>
                          <a:lnTo>
                            <a:pt x="0" y="562"/>
                          </a:lnTo>
                          <a:lnTo>
                            <a:pt x="0" y="600"/>
                          </a:lnTo>
                          <a:lnTo>
                            <a:pt x="174" y="756"/>
                          </a:lnTo>
                          <a:lnTo>
                            <a:pt x="212" y="878"/>
                          </a:lnTo>
                          <a:lnTo>
                            <a:pt x="372" y="958"/>
                          </a:lnTo>
                          <a:lnTo>
                            <a:pt x="442" y="850"/>
                          </a:lnTo>
                          <a:lnTo>
                            <a:pt x="562" y="864"/>
                          </a:lnTo>
                          <a:lnTo>
                            <a:pt x="770" y="1254"/>
                          </a:lnTo>
                          <a:lnTo>
                            <a:pt x="978" y="1322"/>
                          </a:lnTo>
                          <a:lnTo>
                            <a:pt x="1008" y="1268"/>
                          </a:lnTo>
                          <a:lnTo>
                            <a:pt x="968" y="1146"/>
                          </a:lnTo>
                          <a:lnTo>
                            <a:pt x="968" y="1014"/>
                          </a:lnTo>
                          <a:lnTo>
                            <a:pt x="1286" y="768"/>
                          </a:lnTo>
                          <a:lnTo>
                            <a:pt x="1300" y="772"/>
                          </a:lnTo>
                          <a:lnTo>
                            <a:pt x="1298" y="770"/>
                          </a:lnTo>
                          <a:lnTo>
                            <a:pt x="1312" y="726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2644" y="210000"/>
                      <a:ext cx="450" cy="42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382"/>
                        </a:cxn>
                        <a:cxn ang="0">
                          <a:pos x="76" y="420"/>
                        </a:cxn>
                        <a:cxn ang="0">
                          <a:pos x="356" y="400"/>
                        </a:cxn>
                        <a:cxn ang="0">
                          <a:pos x="346" y="360"/>
                        </a:cxn>
                        <a:cxn ang="0">
                          <a:pos x="450" y="42"/>
                        </a:cxn>
                        <a:cxn ang="0">
                          <a:pos x="366" y="48"/>
                        </a:cxn>
                        <a:cxn ang="0">
                          <a:pos x="384" y="0"/>
                        </a:cxn>
                        <a:cxn ang="0">
                          <a:pos x="0" y="8"/>
                        </a:cxn>
                        <a:cxn ang="0">
                          <a:pos x="32" y="366"/>
                        </a:cxn>
                        <a:cxn ang="0">
                          <a:pos x="72" y="382"/>
                        </a:cxn>
                      </a:cxnLst>
                      <a:rect l="0" t="0" r="r" b="b"/>
                      <a:pathLst>
                        <a:path w="450" h="420">
                          <a:moveTo>
                            <a:pt x="72" y="382"/>
                          </a:moveTo>
                          <a:lnTo>
                            <a:pt x="76" y="420"/>
                          </a:lnTo>
                          <a:lnTo>
                            <a:pt x="356" y="400"/>
                          </a:lnTo>
                          <a:lnTo>
                            <a:pt x="346" y="360"/>
                          </a:lnTo>
                          <a:lnTo>
                            <a:pt x="450" y="42"/>
                          </a:lnTo>
                          <a:lnTo>
                            <a:pt x="366" y="48"/>
                          </a:lnTo>
                          <a:lnTo>
                            <a:pt x="384" y="0"/>
                          </a:lnTo>
                          <a:lnTo>
                            <a:pt x="0" y="8"/>
                          </a:lnTo>
                          <a:lnTo>
                            <a:pt x="32" y="366"/>
                          </a:lnTo>
                          <a:lnTo>
                            <a:pt x="72" y="382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srgbClr val="00B050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" name="Freeform 36"/>
                    <p:cNvSpPr>
                      <a:spLocks/>
                    </p:cNvSpPr>
                    <p:nvPr/>
                  </p:nvSpPr>
                  <p:spPr bwMode="auto">
                    <a:xfrm>
                      <a:off x="1858" y="209954"/>
                      <a:ext cx="808" cy="4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8"/>
                        </a:cxn>
                        <a:cxn ang="0">
                          <a:pos x="2" y="96"/>
                        </a:cxn>
                        <a:cxn ang="0">
                          <a:pos x="256" y="88"/>
                        </a:cxn>
                        <a:cxn ang="0">
                          <a:pos x="270" y="326"/>
                        </a:cxn>
                        <a:cxn ang="0">
                          <a:pos x="472" y="394"/>
                        </a:cxn>
                        <a:cxn ang="0">
                          <a:pos x="742" y="380"/>
                        </a:cxn>
                        <a:cxn ang="0">
                          <a:pos x="808" y="408"/>
                        </a:cxn>
                        <a:cxn ang="0">
                          <a:pos x="774" y="0"/>
                        </a:cxn>
                        <a:cxn ang="0">
                          <a:pos x="0" y="28"/>
                        </a:cxn>
                      </a:cxnLst>
                      <a:rect l="0" t="0" r="r" b="b"/>
                      <a:pathLst>
                        <a:path w="808" h="408">
                          <a:moveTo>
                            <a:pt x="0" y="28"/>
                          </a:moveTo>
                          <a:lnTo>
                            <a:pt x="2" y="96"/>
                          </a:lnTo>
                          <a:lnTo>
                            <a:pt x="256" y="88"/>
                          </a:lnTo>
                          <a:lnTo>
                            <a:pt x="270" y="326"/>
                          </a:lnTo>
                          <a:lnTo>
                            <a:pt x="472" y="394"/>
                          </a:lnTo>
                          <a:lnTo>
                            <a:pt x="742" y="380"/>
                          </a:lnTo>
                          <a:lnTo>
                            <a:pt x="808" y="408"/>
                          </a:lnTo>
                          <a:lnTo>
                            <a:pt x="774" y="0"/>
                          </a:lnTo>
                          <a:lnTo>
                            <a:pt x="0" y="28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802" y="209296"/>
                      <a:ext cx="500" cy="6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88"/>
                        </a:cxn>
                        <a:cxn ang="0">
                          <a:pos x="452" y="668"/>
                        </a:cxn>
                        <a:cxn ang="0">
                          <a:pos x="500" y="202"/>
                        </a:cxn>
                        <a:cxn ang="0">
                          <a:pos x="312" y="176"/>
                        </a:cxn>
                        <a:cxn ang="0">
                          <a:pos x="336" y="54"/>
                        </a:cxn>
                        <a:cxn ang="0">
                          <a:pos x="76" y="0"/>
                        </a:cxn>
                        <a:cxn ang="0">
                          <a:pos x="0" y="588"/>
                        </a:cxn>
                      </a:cxnLst>
                      <a:rect l="0" t="0" r="r" b="b"/>
                      <a:pathLst>
                        <a:path w="500" h="668">
                          <a:moveTo>
                            <a:pt x="0" y="588"/>
                          </a:moveTo>
                          <a:lnTo>
                            <a:pt x="452" y="668"/>
                          </a:lnTo>
                          <a:lnTo>
                            <a:pt x="500" y="202"/>
                          </a:lnTo>
                          <a:lnTo>
                            <a:pt x="312" y="176"/>
                          </a:lnTo>
                          <a:lnTo>
                            <a:pt x="336" y="54"/>
                          </a:lnTo>
                          <a:lnTo>
                            <a:pt x="76" y="0"/>
                          </a:lnTo>
                          <a:lnTo>
                            <a:pt x="0" y="58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srgbClr val="00B0F0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2856" y="208602"/>
                      <a:ext cx="532" cy="25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214"/>
                        </a:cxn>
                        <a:cxn ang="0">
                          <a:pos x="236" y="252"/>
                        </a:cxn>
                        <a:cxn ang="0">
                          <a:pos x="262" y="252"/>
                        </a:cxn>
                        <a:cxn ang="0">
                          <a:pos x="284" y="200"/>
                        </a:cxn>
                        <a:cxn ang="0">
                          <a:pos x="362" y="160"/>
                        </a:cxn>
                        <a:cxn ang="0">
                          <a:pos x="444" y="122"/>
                        </a:cxn>
                        <a:cxn ang="0">
                          <a:pos x="532" y="122"/>
                        </a:cxn>
                        <a:cxn ang="0">
                          <a:pos x="444" y="14"/>
                        </a:cxn>
                        <a:cxn ang="0">
                          <a:pos x="306" y="96"/>
                        </a:cxn>
                        <a:cxn ang="0">
                          <a:pos x="244" y="106"/>
                        </a:cxn>
                        <a:cxn ang="0">
                          <a:pos x="206" y="70"/>
                        </a:cxn>
                        <a:cxn ang="0">
                          <a:pos x="154" y="80"/>
                        </a:cxn>
                        <a:cxn ang="0">
                          <a:pos x="174" y="0"/>
                        </a:cxn>
                        <a:cxn ang="0">
                          <a:pos x="4" y="134"/>
                        </a:cxn>
                        <a:cxn ang="0">
                          <a:pos x="0" y="134"/>
                        </a:cxn>
                        <a:cxn ang="0">
                          <a:pos x="18" y="186"/>
                        </a:cxn>
                        <a:cxn ang="0">
                          <a:pos x="230" y="214"/>
                        </a:cxn>
                      </a:cxnLst>
                      <a:rect l="0" t="0" r="r" b="b"/>
                      <a:pathLst>
                        <a:path w="532" h="252">
                          <a:moveTo>
                            <a:pt x="230" y="214"/>
                          </a:moveTo>
                          <a:lnTo>
                            <a:pt x="236" y="252"/>
                          </a:lnTo>
                          <a:lnTo>
                            <a:pt x="262" y="252"/>
                          </a:lnTo>
                          <a:lnTo>
                            <a:pt x="284" y="200"/>
                          </a:lnTo>
                          <a:lnTo>
                            <a:pt x="362" y="160"/>
                          </a:lnTo>
                          <a:lnTo>
                            <a:pt x="444" y="122"/>
                          </a:lnTo>
                          <a:lnTo>
                            <a:pt x="532" y="122"/>
                          </a:lnTo>
                          <a:lnTo>
                            <a:pt x="444" y="14"/>
                          </a:lnTo>
                          <a:lnTo>
                            <a:pt x="306" y="96"/>
                          </a:lnTo>
                          <a:lnTo>
                            <a:pt x="244" y="106"/>
                          </a:lnTo>
                          <a:lnTo>
                            <a:pt x="206" y="70"/>
                          </a:lnTo>
                          <a:lnTo>
                            <a:pt x="154" y="80"/>
                          </a:lnTo>
                          <a:lnTo>
                            <a:pt x="174" y="0"/>
                          </a:lnTo>
                          <a:lnTo>
                            <a:pt x="4" y="134"/>
                          </a:lnTo>
                          <a:lnTo>
                            <a:pt x="0" y="134"/>
                          </a:lnTo>
                          <a:lnTo>
                            <a:pt x="18" y="186"/>
                          </a:lnTo>
                          <a:lnTo>
                            <a:pt x="230" y="21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1260" y="209498"/>
                      <a:ext cx="67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70" y="118"/>
                        </a:cxn>
                        <a:cxn ang="0">
                          <a:pos x="662" y="26"/>
                        </a:cxn>
                        <a:cxn ang="0">
                          <a:pos x="50" y="0"/>
                        </a:cxn>
                        <a:cxn ang="0">
                          <a:pos x="0" y="466"/>
                        </a:cxn>
                        <a:cxn ang="0">
                          <a:pos x="594" y="476"/>
                        </a:cxn>
                        <a:cxn ang="0">
                          <a:pos x="676" y="474"/>
                        </a:cxn>
                        <a:cxn ang="0">
                          <a:pos x="668" y="118"/>
                        </a:cxn>
                        <a:cxn ang="0">
                          <a:pos x="670" y="118"/>
                        </a:cxn>
                      </a:cxnLst>
                      <a:rect l="0" t="0" r="r" b="b"/>
                      <a:pathLst>
                        <a:path w="676" h="476">
                          <a:moveTo>
                            <a:pt x="670" y="118"/>
                          </a:moveTo>
                          <a:lnTo>
                            <a:pt x="662" y="26"/>
                          </a:lnTo>
                          <a:lnTo>
                            <a:pt x="50" y="0"/>
                          </a:lnTo>
                          <a:lnTo>
                            <a:pt x="0" y="466"/>
                          </a:lnTo>
                          <a:lnTo>
                            <a:pt x="594" y="476"/>
                          </a:lnTo>
                          <a:lnTo>
                            <a:pt x="676" y="474"/>
                          </a:lnTo>
                          <a:lnTo>
                            <a:pt x="668" y="118"/>
                          </a:lnTo>
                          <a:lnTo>
                            <a:pt x="670" y="118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" name="Freeform 40"/>
                    <p:cNvSpPr>
                      <a:spLocks/>
                    </p:cNvSpPr>
                    <p:nvPr/>
                  </p:nvSpPr>
                  <p:spPr bwMode="auto">
                    <a:xfrm>
                      <a:off x="0" y="209098"/>
                      <a:ext cx="742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94" y="1314"/>
                        </a:cxn>
                        <a:cxn ang="0">
                          <a:pos x="682" y="1260"/>
                        </a:cxn>
                        <a:cxn ang="0">
                          <a:pos x="732" y="1150"/>
                        </a:cxn>
                        <a:cxn ang="0">
                          <a:pos x="742" y="1140"/>
                        </a:cxn>
                        <a:cxn ang="0">
                          <a:pos x="712" y="1044"/>
                        </a:cxn>
                        <a:cxn ang="0">
                          <a:pos x="324" y="482"/>
                        </a:cxn>
                        <a:cxn ang="0">
                          <a:pos x="334" y="454"/>
                        </a:cxn>
                        <a:cxn ang="0">
                          <a:pos x="324" y="426"/>
                        </a:cxn>
                        <a:cxn ang="0">
                          <a:pos x="402" y="98"/>
                        </a:cxn>
                        <a:cxn ang="0">
                          <a:pos x="70" y="8"/>
                        </a:cxn>
                        <a:cxn ang="0">
                          <a:pos x="68" y="0"/>
                        </a:cxn>
                        <a:cxn ang="0">
                          <a:pos x="70" y="34"/>
                        </a:cxn>
                        <a:cxn ang="0">
                          <a:pos x="0" y="156"/>
                        </a:cxn>
                        <a:cxn ang="0">
                          <a:pos x="42" y="278"/>
                        </a:cxn>
                        <a:cxn ang="0">
                          <a:pos x="32" y="384"/>
                        </a:cxn>
                        <a:cxn ang="0">
                          <a:pos x="102" y="534"/>
                        </a:cxn>
                        <a:cxn ang="0">
                          <a:pos x="102" y="614"/>
                        </a:cxn>
                        <a:cxn ang="0">
                          <a:pos x="122" y="682"/>
                        </a:cxn>
                        <a:cxn ang="0">
                          <a:pos x="90" y="734"/>
                        </a:cxn>
                        <a:cxn ang="0">
                          <a:pos x="190" y="870"/>
                        </a:cxn>
                        <a:cxn ang="0">
                          <a:pos x="190" y="1006"/>
                        </a:cxn>
                        <a:cxn ang="0">
                          <a:pos x="360" y="1114"/>
                        </a:cxn>
                        <a:cxn ang="0">
                          <a:pos x="360" y="1178"/>
                        </a:cxn>
                        <a:cxn ang="0">
                          <a:pos x="450" y="1236"/>
                        </a:cxn>
                        <a:cxn ang="0">
                          <a:pos x="450" y="1342"/>
                        </a:cxn>
                        <a:cxn ang="0">
                          <a:pos x="668" y="1354"/>
                        </a:cxn>
                        <a:cxn ang="0">
                          <a:pos x="672" y="1358"/>
                        </a:cxn>
                        <a:cxn ang="0">
                          <a:pos x="668" y="1354"/>
                        </a:cxn>
                        <a:cxn ang="0">
                          <a:pos x="694" y="1314"/>
                        </a:cxn>
                      </a:cxnLst>
                      <a:rect l="0" t="0" r="r" b="b"/>
                      <a:pathLst>
                        <a:path w="742" h="1358">
                          <a:moveTo>
                            <a:pt x="694" y="1314"/>
                          </a:moveTo>
                          <a:lnTo>
                            <a:pt x="682" y="1260"/>
                          </a:lnTo>
                          <a:lnTo>
                            <a:pt x="732" y="1150"/>
                          </a:lnTo>
                          <a:lnTo>
                            <a:pt x="742" y="1140"/>
                          </a:lnTo>
                          <a:lnTo>
                            <a:pt x="712" y="1044"/>
                          </a:lnTo>
                          <a:lnTo>
                            <a:pt x="324" y="482"/>
                          </a:lnTo>
                          <a:lnTo>
                            <a:pt x="334" y="454"/>
                          </a:lnTo>
                          <a:lnTo>
                            <a:pt x="324" y="426"/>
                          </a:lnTo>
                          <a:lnTo>
                            <a:pt x="402" y="98"/>
                          </a:lnTo>
                          <a:lnTo>
                            <a:pt x="70" y="8"/>
                          </a:lnTo>
                          <a:lnTo>
                            <a:pt x="68" y="0"/>
                          </a:lnTo>
                          <a:lnTo>
                            <a:pt x="70" y="34"/>
                          </a:lnTo>
                          <a:lnTo>
                            <a:pt x="0" y="156"/>
                          </a:lnTo>
                          <a:lnTo>
                            <a:pt x="42" y="278"/>
                          </a:lnTo>
                          <a:lnTo>
                            <a:pt x="32" y="384"/>
                          </a:lnTo>
                          <a:lnTo>
                            <a:pt x="102" y="534"/>
                          </a:lnTo>
                          <a:lnTo>
                            <a:pt x="102" y="614"/>
                          </a:lnTo>
                          <a:lnTo>
                            <a:pt x="122" y="682"/>
                          </a:lnTo>
                          <a:lnTo>
                            <a:pt x="90" y="734"/>
                          </a:lnTo>
                          <a:lnTo>
                            <a:pt x="190" y="870"/>
                          </a:lnTo>
                          <a:lnTo>
                            <a:pt x="190" y="1006"/>
                          </a:lnTo>
                          <a:lnTo>
                            <a:pt x="360" y="1114"/>
                          </a:lnTo>
                          <a:lnTo>
                            <a:pt x="360" y="1178"/>
                          </a:lnTo>
                          <a:lnTo>
                            <a:pt x="450" y="1236"/>
                          </a:lnTo>
                          <a:lnTo>
                            <a:pt x="450" y="1342"/>
                          </a:lnTo>
                          <a:lnTo>
                            <a:pt x="668" y="1354"/>
                          </a:lnTo>
                          <a:lnTo>
                            <a:pt x="672" y="1358"/>
                          </a:lnTo>
                          <a:lnTo>
                            <a:pt x="668" y="1354"/>
                          </a:lnTo>
                          <a:lnTo>
                            <a:pt x="694" y="1314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" name="Freeform 41"/>
                    <p:cNvSpPr>
                      <a:spLocks/>
                    </p:cNvSpPr>
                    <p:nvPr/>
                  </p:nvSpPr>
                  <p:spPr bwMode="auto">
                    <a:xfrm>
                      <a:off x="1118" y="208960"/>
                      <a:ext cx="656" cy="550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388"/>
                        </a:cxn>
                        <a:cxn ang="0">
                          <a:pos x="28" y="388"/>
                        </a:cxn>
                        <a:cxn ang="0">
                          <a:pos x="0" y="508"/>
                        </a:cxn>
                        <a:cxn ang="0">
                          <a:pos x="192" y="536"/>
                        </a:cxn>
                        <a:cxn ang="0">
                          <a:pos x="650" y="550"/>
                        </a:cxn>
                        <a:cxn ang="0">
                          <a:pos x="656" y="40"/>
                        </a:cxn>
                        <a:cxn ang="0">
                          <a:pos x="64" y="0"/>
                        </a:cxn>
                        <a:cxn ang="0">
                          <a:pos x="26" y="388"/>
                        </a:cxn>
                      </a:cxnLst>
                      <a:rect l="0" t="0" r="r" b="b"/>
                      <a:pathLst>
                        <a:path w="656" h="550">
                          <a:moveTo>
                            <a:pt x="26" y="388"/>
                          </a:moveTo>
                          <a:lnTo>
                            <a:pt x="28" y="388"/>
                          </a:lnTo>
                          <a:lnTo>
                            <a:pt x="0" y="508"/>
                          </a:lnTo>
                          <a:lnTo>
                            <a:pt x="192" y="536"/>
                          </a:lnTo>
                          <a:lnTo>
                            <a:pt x="650" y="550"/>
                          </a:lnTo>
                          <a:lnTo>
                            <a:pt x="656" y="40"/>
                          </a:lnTo>
                          <a:lnTo>
                            <a:pt x="64" y="0"/>
                          </a:lnTo>
                          <a:lnTo>
                            <a:pt x="26" y="388"/>
                          </a:lnTo>
                          <a:close/>
                        </a:path>
                      </a:pathLst>
                    </a:custGeom>
                    <a:solidFill>
                      <a:schemeClr val="tx1">
                        <a:lumMod val="50000"/>
                        <a:lumOff val="50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" name="Freeform 42"/>
                    <p:cNvSpPr>
                      <a:spLocks/>
                    </p:cNvSpPr>
                    <p:nvPr/>
                  </p:nvSpPr>
                  <p:spPr bwMode="auto">
                    <a:xfrm>
                      <a:off x="3068" y="209812"/>
                      <a:ext cx="762" cy="324"/>
                    </a:xfrm>
                    <a:custGeom>
                      <a:avLst/>
                      <a:gdLst/>
                      <a:ahLst/>
                      <a:cxnLst>
                        <a:cxn ang="0">
                          <a:pos x="206" y="304"/>
                        </a:cxn>
                        <a:cxn ang="0">
                          <a:pos x="554" y="246"/>
                        </a:cxn>
                        <a:cxn ang="0">
                          <a:pos x="580" y="154"/>
                        </a:cxn>
                        <a:cxn ang="0">
                          <a:pos x="752" y="30"/>
                        </a:cxn>
                        <a:cxn ang="0">
                          <a:pos x="762" y="0"/>
                        </a:cxn>
                        <a:cxn ang="0">
                          <a:pos x="762" y="0"/>
                        </a:cxn>
                        <a:cxn ang="0">
                          <a:pos x="332" y="88"/>
                        </a:cxn>
                        <a:cxn ang="0">
                          <a:pos x="54" y="134"/>
                        </a:cxn>
                        <a:cxn ang="0">
                          <a:pos x="32" y="134"/>
                        </a:cxn>
                        <a:cxn ang="0">
                          <a:pos x="32" y="230"/>
                        </a:cxn>
                        <a:cxn ang="0">
                          <a:pos x="30" y="230"/>
                        </a:cxn>
                        <a:cxn ang="0">
                          <a:pos x="0" y="324"/>
                        </a:cxn>
                        <a:cxn ang="0">
                          <a:pos x="206" y="304"/>
                        </a:cxn>
                      </a:cxnLst>
                      <a:rect l="0" t="0" r="r" b="b"/>
                      <a:pathLst>
                        <a:path w="762" h="324">
                          <a:moveTo>
                            <a:pt x="206" y="304"/>
                          </a:moveTo>
                          <a:lnTo>
                            <a:pt x="554" y="246"/>
                          </a:lnTo>
                          <a:lnTo>
                            <a:pt x="580" y="154"/>
                          </a:lnTo>
                          <a:lnTo>
                            <a:pt x="752" y="30"/>
                          </a:lnTo>
                          <a:lnTo>
                            <a:pt x="762" y="0"/>
                          </a:lnTo>
                          <a:lnTo>
                            <a:pt x="762" y="0"/>
                          </a:lnTo>
                          <a:lnTo>
                            <a:pt x="332" y="88"/>
                          </a:lnTo>
                          <a:lnTo>
                            <a:pt x="54" y="134"/>
                          </a:lnTo>
                          <a:lnTo>
                            <a:pt x="32" y="134"/>
                          </a:lnTo>
                          <a:lnTo>
                            <a:pt x="32" y="230"/>
                          </a:lnTo>
                          <a:lnTo>
                            <a:pt x="30" y="230"/>
                          </a:lnTo>
                          <a:lnTo>
                            <a:pt x="0" y="324"/>
                          </a:lnTo>
                          <a:lnTo>
                            <a:pt x="206" y="304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bg2">
                          <a:lumMod val="90000"/>
                        </a:schemeClr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" name="Freeform 43"/>
                    <p:cNvSpPr>
                      <a:spLocks/>
                    </p:cNvSpPr>
                    <p:nvPr/>
                  </p:nvSpPr>
                  <p:spPr bwMode="auto">
                    <a:xfrm>
                      <a:off x="3626" y="209640"/>
                      <a:ext cx="788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196" y="202"/>
                        </a:cxn>
                        <a:cxn ang="0">
                          <a:pos x="26" y="326"/>
                        </a:cxn>
                        <a:cxn ang="0">
                          <a:pos x="0" y="418"/>
                        </a:cxn>
                        <a:cxn ang="0">
                          <a:pos x="62" y="408"/>
                        </a:cxn>
                        <a:cxn ang="0">
                          <a:pos x="312" y="310"/>
                        </a:cxn>
                        <a:cxn ang="0">
                          <a:pos x="344" y="344"/>
                        </a:cxn>
                        <a:cxn ang="0">
                          <a:pos x="424" y="326"/>
                        </a:cxn>
                        <a:cxn ang="0">
                          <a:pos x="558" y="414"/>
                        </a:cxn>
                        <a:cxn ang="0">
                          <a:pos x="560" y="408"/>
                        </a:cxn>
                        <a:cxn ang="0">
                          <a:pos x="628" y="368"/>
                        </a:cxn>
                        <a:cxn ang="0">
                          <a:pos x="628" y="328"/>
                        </a:cxn>
                        <a:cxn ang="0">
                          <a:pos x="678" y="248"/>
                        </a:cxn>
                        <a:cxn ang="0">
                          <a:pos x="738" y="248"/>
                        </a:cxn>
                        <a:cxn ang="0">
                          <a:pos x="788" y="128"/>
                        </a:cxn>
                        <a:cxn ang="0">
                          <a:pos x="788" y="46"/>
                        </a:cxn>
                        <a:cxn ang="0">
                          <a:pos x="754" y="0"/>
                        </a:cxn>
                        <a:cxn ang="0">
                          <a:pos x="208" y="170"/>
                        </a:cxn>
                        <a:cxn ang="0">
                          <a:pos x="196" y="202"/>
                        </a:cxn>
                      </a:cxnLst>
                      <a:rect l="0" t="0" r="r" b="b"/>
                      <a:pathLst>
                        <a:path w="788" h="418">
                          <a:moveTo>
                            <a:pt x="196" y="202"/>
                          </a:moveTo>
                          <a:lnTo>
                            <a:pt x="26" y="326"/>
                          </a:lnTo>
                          <a:lnTo>
                            <a:pt x="0" y="418"/>
                          </a:lnTo>
                          <a:lnTo>
                            <a:pt x="62" y="408"/>
                          </a:lnTo>
                          <a:lnTo>
                            <a:pt x="312" y="310"/>
                          </a:lnTo>
                          <a:lnTo>
                            <a:pt x="344" y="344"/>
                          </a:lnTo>
                          <a:lnTo>
                            <a:pt x="424" y="326"/>
                          </a:lnTo>
                          <a:lnTo>
                            <a:pt x="558" y="414"/>
                          </a:lnTo>
                          <a:lnTo>
                            <a:pt x="560" y="408"/>
                          </a:lnTo>
                          <a:lnTo>
                            <a:pt x="628" y="368"/>
                          </a:lnTo>
                          <a:lnTo>
                            <a:pt x="628" y="328"/>
                          </a:lnTo>
                          <a:lnTo>
                            <a:pt x="678" y="248"/>
                          </a:lnTo>
                          <a:lnTo>
                            <a:pt x="738" y="248"/>
                          </a:lnTo>
                          <a:lnTo>
                            <a:pt x="788" y="128"/>
                          </a:lnTo>
                          <a:lnTo>
                            <a:pt x="788" y="46"/>
                          </a:lnTo>
                          <a:lnTo>
                            <a:pt x="754" y="0"/>
                          </a:lnTo>
                          <a:lnTo>
                            <a:pt x="208" y="170"/>
                          </a:lnTo>
                          <a:lnTo>
                            <a:pt x="196" y="202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5" name="Freeform 44"/>
                    <p:cNvSpPr>
                      <a:spLocks/>
                    </p:cNvSpPr>
                    <p:nvPr/>
                  </p:nvSpPr>
                  <p:spPr bwMode="auto">
                    <a:xfrm>
                      <a:off x="4408" y="209014"/>
                      <a:ext cx="110" cy="76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38"/>
                        </a:cxn>
                        <a:cxn ang="0">
                          <a:pos x="0" y="76"/>
                        </a:cxn>
                        <a:cxn ang="0">
                          <a:pos x="46" y="52"/>
                        </a:cxn>
                        <a:cxn ang="0">
                          <a:pos x="106" y="12"/>
                        </a:cxn>
                        <a:cxn ang="0">
                          <a:pos x="110" y="0"/>
                        </a:cxn>
                        <a:cxn ang="0">
                          <a:pos x="98" y="0"/>
                        </a:cxn>
                        <a:cxn ang="0">
                          <a:pos x="14" y="38"/>
                        </a:cxn>
                      </a:cxnLst>
                      <a:rect l="0" t="0" r="r" b="b"/>
                      <a:pathLst>
                        <a:path w="110" h="76">
                          <a:moveTo>
                            <a:pt x="14" y="38"/>
                          </a:moveTo>
                          <a:lnTo>
                            <a:pt x="0" y="76"/>
                          </a:lnTo>
                          <a:lnTo>
                            <a:pt x="46" y="52"/>
                          </a:lnTo>
                          <a:lnTo>
                            <a:pt x="106" y="12"/>
                          </a:lnTo>
                          <a:lnTo>
                            <a:pt x="110" y="0"/>
                          </a:lnTo>
                          <a:lnTo>
                            <a:pt x="98" y="0"/>
                          </a:lnTo>
                          <a:lnTo>
                            <a:pt x="14" y="3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6" name="Freeform 45"/>
                    <p:cNvSpPr>
                      <a:spLocks/>
                    </p:cNvSpPr>
                    <p:nvPr/>
                  </p:nvSpPr>
                  <p:spPr bwMode="auto">
                    <a:xfrm>
                      <a:off x="1930" y="209610"/>
                      <a:ext cx="700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626" y="62"/>
                        </a:cxn>
                        <a:cxn ang="0">
                          <a:pos x="642" y="0"/>
                        </a:cxn>
                        <a:cxn ang="0">
                          <a:pos x="606" y="0"/>
                        </a:cxn>
                        <a:cxn ang="0">
                          <a:pos x="608" y="0"/>
                        </a:cxn>
                        <a:cxn ang="0">
                          <a:pos x="0" y="8"/>
                        </a:cxn>
                        <a:cxn ang="0">
                          <a:pos x="10" y="362"/>
                        </a:cxn>
                        <a:cxn ang="0">
                          <a:pos x="700" y="338"/>
                        </a:cxn>
                        <a:cxn ang="0">
                          <a:pos x="680" y="90"/>
                        </a:cxn>
                        <a:cxn ang="0">
                          <a:pos x="626" y="62"/>
                        </a:cxn>
                      </a:cxnLst>
                      <a:rect l="0" t="0" r="r" b="b"/>
                      <a:pathLst>
                        <a:path w="700" h="362">
                          <a:moveTo>
                            <a:pt x="626" y="62"/>
                          </a:moveTo>
                          <a:lnTo>
                            <a:pt x="642" y="0"/>
                          </a:lnTo>
                          <a:lnTo>
                            <a:pt x="606" y="0"/>
                          </a:lnTo>
                          <a:lnTo>
                            <a:pt x="608" y="0"/>
                          </a:lnTo>
                          <a:lnTo>
                            <a:pt x="0" y="8"/>
                          </a:lnTo>
                          <a:lnTo>
                            <a:pt x="10" y="362"/>
                          </a:lnTo>
                          <a:lnTo>
                            <a:pt x="700" y="338"/>
                          </a:lnTo>
                          <a:lnTo>
                            <a:pt x="680" y="90"/>
                          </a:lnTo>
                          <a:lnTo>
                            <a:pt x="626" y="62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7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3210" y="208754"/>
                      <a:ext cx="390" cy="510"/>
                    </a:xfrm>
                    <a:custGeom>
                      <a:avLst/>
                      <a:gdLst/>
                      <a:ahLst/>
                      <a:cxnLst>
                        <a:cxn ang="0">
                          <a:pos x="350" y="464"/>
                        </a:cxn>
                        <a:cxn ang="0">
                          <a:pos x="338" y="460"/>
                        </a:cxn>
                        <a:cxn ang="0">
                          <a:pos x="390" y="284"/>
                        </a:cxn>
                        <a:cxn ang="0">
                          <a:pos x="320" y="164"/>
                        </a:cxn>
                        <a:cxn ang="0">
                          <a:pos x="280" y="190"/>
                        </a:cxn>
                        <a:cxn ang="0">
                          <a:pos x="250" y="14"/>
                        </a:cxn>
                        <a:cxn ang="0">
                          <a:pos x="100" y="0"/>
                        </a:cxn>
                        <a:cxn ang="0">
                          <a:pos x="100" y="28"/>
                        </a:cxn>
                        <a:cxn ang="0">
                          <a:pos x="22" y="124"/>
                        </a:cxn>
                        <a:cxn ang="0">
                          <a:pos x="0" y="232"/>
                        </a:cxn>
                        <a:cxn ang="0">
                          <a:pos x="12" y="272"/>
                        </a:cxn>
                        <a:cxn ang="0">
                          <a:pos x="50" y="378"/>
                        </a:cxn>
                        <a:cxn ang="0">
                          <a:pos x="50" y="486"/>
                        </a:cxn>
                        <a:cxn ang="0">
                          <a:pos x="24" y="510"/>
                        </a:cxn>
                        <a:cxn ang="0">
                          <a:pos x="212" y="506"/>
                        </a:cxn>
                        <a:cxn ang="0">
                          <a:pos x="350" y="464"/>
                        </a:cxn>
                      </a:cxnLst>
                      <a:rect l="0" t="0" r="r" b="b"/>
                      <a:pathLst>
                        <a:path w="390" h="510">
                          <a:moveTo>
                            <a:pt x="350" y="464"/>
                          </a:moveTo>
                          <a:lnTo>
                            <a:pt x="338" y="460"/>
                          </a:lnTo>
                          <a:lnTo>
                            <a:pt x="390" y="284"/>
                          </a:lnTo>
                          <a:lnTo>
                            <a:pt x="320" y="164"/>
                          </a:lnTo>
                          <a:lnTo>
                            <a:pt x="280" y="190"/>
                          </a:lnTo>
                          <a:lnTo>
                            <a:pt x="250" y="14"/>
                          </a:lnTo>
                          <a:lnTo>
                            <a:pt x="100" y="0"/>
                          </a:lnTo>
                          <a:lnTo>
                            <a:pt x="100" y="28"/>
                          </a:lnTo>
                          <a:lnTo>
                            <a:pt x="22" y="124"/>
                          </a:lnTo>
                          <a:lnTo>
                            <a:pt x="0" y="232"/>
                          </a:lnTo>
                          <a:lnTo>
                            <a:pt x="12" y="272"/>
                          </a:lnTo>
                          <a:lnTo>
                            <a:pt x="50" y="378"/>
                          </a:lnTo>
                          <a:lnTo>
                            <a:pt x="50" y="486"/>
                          </a:lnTo>
                          <a:lnTo>
                            <a:pt x="24" y="510"/>
                          </a:lnTo>
                          <a:lnTo>
                            <a:pt x="212" y="506"/>
                          </a:lnTo>
                          <a:lnTo>
                            <a:pt x="350" y="464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8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330" y="209196"/>
                      <a:ext cx="540" cy="942"/>
                    </a:xfrm>
                    <a:custGeom>
                      <a:avLst/>
                      <a:gdLst/>
                      <a:ahLst/>
                      <a:cxnLst>
                        <a:cxn ang="0">
                          <a:pos x="468" y="688"/>
                        </a:cxn>
                        <a:cxn ang="0">
                          <a:pos x="540" y="98"/>
                        </a:cxn>
                        <a:cxn ang="0">
                          <a:pos x="302" y="50"/>
                        </a:cxn>
                        <a:cxn ang="0">
                          <a:pos x="302" y="46"/>
                        </a:cxn>
                        <a:cxn ang="0">
                          <a:pos x="76" y="0"/>
                        </a:cxn>
                        <a:cxn ang="0">
                          <a:pos x="0" y="328"/>
                        </a:cxn>
                        <a:cxn ang="0">
                          <a:pos x="10" y="356"/>
                        </a:cxn>
                        <a:cxn ang="0">
                          <a:pos x="0" y="384"/>
                        </a:cxn>
                        <a:cxn ang="0">
                          <a:pos x="384" y="942"/>
                        </a:cxn>
                        <a:cxn ang="0">
                          <a:pos x="414" y="794"/>
                        </a:cxn>
                        <a:cxn ang="0">
                          <a:pos x="454" y="806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</a:cxnLst>
                      <a:rect l="0" t="0" r="r" b="b"/>
                      <a:pathLst>
                        <a:path w="540" h="942">
                          <a:moveTo>
                            <a:pt x="468" y="688"/>
                          </a:moveTo>
                          <a:lnTo>
                            <a:pt x="540" y="98"/>
                          </a:lnTo>
                          <a:lnTo>
                            <a:pt x="302" y="50"/>
                          </a:lnTo>
                          <a:lnTo>
                            <a:pt x="302" y="46"/>
                          </a:lnTo>
                          <a:lnTo>
                            <a:pt x="76" y="0"/>
                          </a:lnTo>
                          <a:lnTo>
                            <a:pt x="0" y="328"/>
                          </a:lnTo>
                          <a:lnTo>
                            <a:pt x="10" y="356"/>
                          </a:lnTo>
                          <a:lnTo>
                            <a:pt x="0" y="384"/>
                          </a:lnTo>
                          <a:lnTo>
                            <a:pt x="384" y="942"/>
                          </a:lnTo>
                          <a:lnTo>
                            <a:pt x="414" y="794"/>
                          </a:lnTo>
                          <a:lnTo>
                            <a:pt x="454" y="806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9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4497" y="208865"/>
                      <a:ext cx="86" cy="1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8"/>
                        </a:cxn>
                        <a:cxn ang="0">
                          <a:pos x="26" y="156"/>
                        </a:cxn>
                        <a:cxn ang="0">
                          <a:pos x="48" y="108"/>
                        </a:cxn>
                        <a:cxn ang="0">
                          <a:pos x="86" y="40"/>
                        </a:cxn>
                        <a:cxn ang="0">
                          <a:pos x="50" y="0"/>
                        </a:cxn>
                        <a:cxn ang="0">
                          <a:pos x="0" y="18"/>
                        </a:cxn>
                      </a:cxnLst>
                      <a:rect l="0" t="0" r="r" b="b"/>
                      <a:pathLst>
                        <a:path w="86" h="156">
                          <a:moveTo>
                            <a:pt x="0" y="18"/>
                          </a:moveTo>
                          <a:lnTo>
                            <a:pt x="26" y="156"/>
                          </a:lnTo>
                          <a:lnTo>
                            <a:pt x="48" y="108"/>
                          </a:lnTo>
                          <a:lnTo>
                            <a:pt x="86" y="40"/>
                          </a:lnTo>
                          <a:lnTo>
                            <a:pt x="50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3668" y="209364"/>
                      <a:ext cx="710" cy="474"/>
                    </a:xfrm>
                    <a:custGeom>
                      <a:avLst/>
                      <a:gdLst/>
                      <a:ahLst/>
                      <a:cxnLst>
                        <a:cxn ang="0">
                          <a:pos x="492" y="106"/>
                        </a:cxn>
                        <a:cxn ang="0">
                          <a:pos x="502" y="26"/>
                        </a:cxn>
                        <a:cxn ang="0">
                          <a:pos x="442" y="0"/>
                        </a:cxn>
                        <a:cxn ang="0">
                          <a:pos x="424" y="26"/>
                        </a:cxn>
                        <a:cxn ang="0">
                          <a:pos x="386" y="26"/>
                        </a:cxn>
                        <a:cxn ang="0">
                          <a:pos x="344" y="84"/>
                        </a:cxn>
                        <a:cxn ang="0">
                          <a:pos x="314" y="158"/>
                        </a:cxn>
                        <a:cxn ang="0">
                          <a:pos x="286" y="132"/>
                        </a:cxn>
                        <a:cxn ang="0">
                          <a:pos x="256" y="296"/>
                        </a:cxn>
                        <a:cxn ang="0">
                          <a:pos x="184" y="340"/>
                        </a:cxn>
                        <a:cxn ang="0">
                          <a:pos x="112" y="306"/>
                        </a:cxn>
                        <a:cxn ang="0">
                          <a:pos x="60" y="402"/>
                        </a:cxn>
                        <a:cxn ang="0">
                          <a:pos x="0" y="474"/>
                        </a:cxn>
                        <a:cxn ang="0">
                          <a:pos x="164" y="444"/>
                        </a:cxn>
                        <a:cxn ang="0">
                          <a:pos x="710" y="272"/>
                        </a:cxn>
                        <a:cxn ang="0">
                          <a:pos x="666" y="214"/>
                        </a:cxn>
                        <a:cxn ang="0">
                          <a:pos x="698" y="96"/>
                        </a:cxn>
                        <a:cxn ang="0">
                          <a:pos x="614" y="116"/>
                        </a:cxn>
                        <a:cxn ang="0">
                          <a:pos x="492" y="106"/>
                        </a:cxn>
                      </a:cxnLst>
                      <a:rect l="0" t="0" r="r" b="b"/>
                      <a:pathLst>
                        <a:path w="710" h="474">
                          <a:moveTo>
                            <a:pt x="492" y="106"/>
                          </a:moveTo>
                          <a:lnTo>
                            <a:pt x="502" y="26"/>
                          </a:lnTo>
                          <a:lnTo>
                            <a:pt x="442" y="0"/>
                          </a:lnTo>
                          <a:lnTo>
                            <a:pt x="424" y="26"/>
                          </a:lnTo>
                          <a:lnTo>
                            <a:pt x="386" y="26"/>
                          </a:lnTo>
                          <a:lnTo>
                            <a:pt x="344" y="84"/>
                          </a:lnTo>
                          <a:lnTo>
                            <a:pt x="314" y="158"/>
                          </a:lnTo>
                          <a:lnTo>
                            <a:pt x="286" y="132"/>
                          </a:lnTo>
                          <a:lnTo>
                            <a:pt x="256" y="296"/>
                          </a:lnTo>
                          <a:lnTo>
                            <a:pt x="184" y="340"/>
                          </a:lnTo>
                          <a:lnTo>
                            <a:pt x="112" y="306"/>
                          </a:lnTo>
                          <a:lnTo>
                            <a:pt x="60" y="402"/>
                          </a:lnTo>
                          <a:lnTo>
                            <a:pt x="0" y="474"/>
                          </a:lnTo>
                          <a:lnTo>
                            <a:pt x="164" y="444"/>
                          </a:lnTo>
                          <a:lnTo>
                            <a:pt x="710" y="272"/>
                          </a:lnTo>
                          <a:lnTo>
                            <a:pt x="666" y="214"/>
                          </a:lnTo>
                          <a:lnTo>
                            <a:pt x="698" y="96"/>
                          </a:lnTo>
                          <a:lnTo>
                            <a:pt x="614" y="116"/>
                          </a:lnTo>
                          <a:lnTo>
                            <a:pt x="492" y="106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1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3932" y="209256"/>
                      <a:ext cx="442" cy="222"/>
                    </a:xfrm>
                    <a:custGeom>
                      <a:avLst/>
                      <a:gdLst/>
                      <a:ahLst/>
                      <a:cxnLst>
                        <a:cxn ang="0">
                          <a:pos x="316" y="0"/>
                        </a:cxn>
                        <a:cxn ang="0">
                          <a:pos x="0" y="108"/>
                        </a:cxn>
                        <a:cxn ang="0">
                          <a:pos x="24" y="150"/>
                        </a:cxn>
                        <a:cxn ang="0">
                          <a:pos x="126" y="94"/>
                        </a:cxn>
                        <a:cxn ang="0">
                          <a:pos x="178" y="106"/>
                        </a:cxn>
                        <a:cxn ang="0">
                          <a:pos x="178" y="104"/>
                        </a:cxn>
                        <a:cxn ang="0">
                          <a:pos x="180" y="106"/>
                        </a:cxn>
                        <a:cxn ang="0">
                          <a:pos x="180" y="106"/>
                        </a:cxn>
                        <a:cxn ang="0">
                          <a:pos x="242" y="132"/>
                        </a:cxn>
                        <a:cxn ang="0">
                          <a:pos x="232" y="212"/>
                        </a:cxn>
                        <a:cxn ang="0">
                          <a:pos x="354" y="222"/>
                        </a:cxn>
                        <a:cxn ang="0">
                          <a:pos x="436" y="200"/>
                        </a:cxn>
                        <a:cxn ang="0">
                          <a:pos x="442" y="174"/>
                        </a:cxn>
                        <a:cxn ang="0">
                          <a:pos x="442" y="134"/>
                        </a:cxn>
                        <a:cxn ang="0">
                          <a:pos x="374" y="162"/>
                        </a:cxn>
                        <a:cxn ang="0">
                          <a:pos x="316" y="0"/>
                        </a:cxn>
                      </a:cxnLst>
                      <a:rect l="0" t="0" r="r" b="b"/>
                      <a:pathLst>
                        <a:path w="442" h="222">
                          <a:moveTo>
                            <a:pt x="316" y="0"/>
                          </a:moveTo>
                          <a:lnTo>
                            <a:pt x="0" y="108"/>
                          </a:lnTo>
                          <a:lnTo>
                            <a:pt x="24" y="150"/>
                          </a:lnTo>
                          <a:lnTo>
                            <a:pt x="126" y="94"/>
                          </a:lnTo>
                          <a:lnTo>
                            <a:pt x="178" y="106"/>
                          </a:lnTo>
                          <a:lnTo>
                            <a:pt x="178" y="104"/>
                          </a:lnTo>
                          <a:lnTo>
                            <a:pt x="180" y="106"/>
                          </a:lnTo>
                          <a:lnTo>
                            <a:pt x="180" y="106"/>
                          </a:lnTo>
                          <a:lnTo>
                            <a:pt x="242" y="132"/>
                          </a:lnTo>
                          <a:lnTo>
                            <a:pt x="232" y="212"/>
                          </a:lnTo>
                          <a:lnTo>
                            <a:pt x="354" y="222"/>
                          </a:lnTo>
                          <a:lnTo>
                            <a:pt x="436" y="200"/>
                          </a:lnTo>
                          <a:lnTo>
                            <a:pt x="442" y="174"/>
                          </a:lnTo>
                          <a:lnTo>
                            <a:pt x="442" y="134"/>
                          </a:lnTo>
                          <a:lnTo>
                            <a:pt x="374" y="162"/>
                          </a:lnTo>
                          <a:lnTo>
                            <a:pt x="316" y="0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2" name="Freeform 51"/>
                    <p:cNvSpPr>
                      <a:spLocks/>
                    </p:cNvSpPr>
                    <p:nvPr/>
                  </p:nvSpPr>
                  <p:spPr bwMode="auto">
                    <a:xfrm>
                      <a:off x="1928" y="209616"/>
                      <a:ext cx="12" cy="35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56"/>
                        </a:cxn>
                        <a:cxn ang="0">
                          <a:pos x="12" y="356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12" h="356">
                          <a:moveTo>
                            <a:pt x="2" y="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56"/>
                          </a:lnTo>
                          <a:lnTo>
                            <a:pt x="12" y="356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3" name="Freeform 52"/>
                    <p:cNvSpPr>
                      <a:spLocks/>
                    </p:cNvSpPr>
                    <p:nvPr/>
                  </p:nvSpPr>
                  <p:spPr bwMode="auto">
                    <a:xfrm>
                      <a:off x="2504" y="209540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4" name="Freeform 53"/>
                    <p:cNvSpPr>
                      <a:spLocks/>
                    </p:cNvSpPr>
                    <p:nvPr/>
                  </p:nvSpPr>
                  <p:spPr bwMode="auto">
                    <a:xfrm>
                      <a:off x="2512" y="209530"/>
                      <a:ext cx="34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346" y="0"/>
                        </a:cxn>
                        <a:cxn ang="0">
                          <a:pos x="0" y="10"/>
                        </a:cxn>
                        <a:cxn ang="0">
                          <a:pos x="0" y="12"/>
                        </a:cxn>
                        <a:cxn ang="0">
                          <a:pos x="346" y="4"/>
                        </a:cxn>
                        <a:cxn ang="0">
                          <a:pos x="346" y="0"/>
                        </a:cxn>
                      </a:cxnLst>
                      <a:rect l="0" t="0" r="r" b="b"/>
                      <a:pathLst>
                        <a:path w="346" h="12">
                          <a:moveTo>
                            <a:pt x="346" y="0"/>
                          </a:moveTo>
                          <a:lnTo>
                            <a:pt x="0" y="10"/>
                          </a:lnTo>
                          <a:lnTo>
                            <a:pt x="0" y="12"/>
                          </a:lnTo>
                          <a:lnTo>
                            <a:pt x="346" y="4"/>
                          </a:lnTo>
                          <a:lnTo>
                            <a:pt x="34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5" name="Rectangle 5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24" y="210680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6" name="Freeform 55"/>
                    <p:cNvSpPr>
                      <a:spLocks/>
                    </p:cNvSpPr>
                    <p:nvPr/>
                  </p:nvSpPr>
                  <p:spPr bwMode="auto">
                    <a:xfrm>
                      <a:off x="3272" y="210122"/>
                      <a:ext cx="54" cy="55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2" y="558"/>
                        </a:cxn>
                        <a:cxn ang="0">
                          <a:pos x="54" y="55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4" h="558">
                          <a:moveTo>
                            <a:pt x="0" y="0"/>
                          </a:moveTo>
                          <a:lnTo>
                            <a:pt x="52" y="558"/>
                          </a:lnTo>
                          <a:lnTo>
                            <a:pt x="54" y="55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7" name="Freeform 56"/>
                    <p:cNvSpPr>
                      <a:spLocks/>
                    </p:cNvSpPr>
                    <p:nvPr/>
                  </p:nvSpPr>
                  <p:spPr bwMode="auto">
                    <a:xfrm>
                      <a:off x="3622" y="209810"/>
                      <a:ext cx="21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156"/>
                        </a:cxn>
                        <a:cxn ang="0">
                          <a:pos x="0" y="248"/>
                        </a:cxn>
                        <a:cxn ang="0">
                          <a:pos x="4" y="248"/>
                        </a:cxn>
                        <a:cxn ang="0">
                          <a:pos x="30" y="156"/>
                        </a:cxn>
                        <a:cxn ang="0">
                          <a:pos x="200" y="32"/>
                        </a:cxn>
                        <a:cxn ang="0">
                          <a:pos x="212" y="0"/>
                        </a:cxn>
                        <a:cxn ang="0">
                          <a:pos x="208" y="2"/>
                        </a:cxn>
                        <a:cxn ang="0">
                          <a:pos x="198" y="32"/>
                        </a:cxn>
                        <a:cxn ang="0">
                          <a:pos x="26" y="156"/>
                        </a:cxn>
                      </a:cxnLst>
                      <a:rect l="0" t="0" r="r" b="b"/>
                      <a:pathLst>
                        <a:path w="212" h="248">
                          <a:moveTo>
                            <a:pt x="26" y="156"/>
                          </a:moveTo>
                          <a:lnTo>
                            <a:pt x="0" y="248"/>
                          </a:lnTo>
                          <a:lnTo>
                            <a:pt x="4" y="248"/>
                          </a:lnTo>
                          <a:lnTo>
                            <a:pt x="30" y="156"/>
                          </a:lnTo>
                          <a:lnTo>
                            <a:pt x="200" y="32"/>
                          </a:lnTo>
                          <a:lnTo>
                            <a:pt x="212" y="0"/>
                          </a:lnTo>
                          <a:lnTo>
                            <a:pt x="208" y="2"/>
                          </a:lnTo>
                          <a:lnTo>
                            <a:pt x="198" y="32"/>
                          </a:lnTo>
                          <a:lnTo>
                            <a:pt x="26" y="1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8" name="Freeform 57"/>
                    <p:cNvSpPr>
                      <a:spLocks/>
                    </p:cNvSpPr>
                    <p:nvPr/>
                  </p:nvSpPr>
                  <p:spPr bwMode="auto">
                    <a:xfrm>
                      <a:off x="3778" y="209666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9" name="Freeform 58"/>
                    <p:cNvSpPr>
                      <a:spLocks/>
                    </p:cNvSpPr>
                    <p:nvPr/>
                  </p:nvSpPr>
                  <p:spPr bwMode="auto">
                    <a:xfrm>
                      <a:off x="3662" y="209668"/>
                      <a:ext cx="118" cy="172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98"/>
                        </a:cxn>
                        <a:cxn ang="0">
                          <a:pos x="0" y="172"/>
                        </a:cxn>
                        <a:cxn ang="0">
                          <a:pos x="6" y="170"/>
                        </a:cxn>
                        <a:cxn ang="0">
                          <a:pos x="6" y="170"/>
                        </a:cxn>
                        <a:cxn ang="0">
                          <a:pos x="66" y="98"/>
                        </a:cxn>
                        <a:cxn ang="0">
                          <a:pos x="118" y="2"/>
                        </a:cxn>
                        <a:cxn ang="0">
                          <a:pos x="114" y="0"/>
                        </a:cxn>
                        <a:cxn ang="0">
                          <a:pos x="64" y="98"/>
                        </a:cxn>
                      </a:cxnLst>
                      <a:rect l="0" t="0" r="r" b="b"/>
                      <a:pathLst>
                        <a:path w="118" h="172">
                          <a:moveTo>
                            <a:pt x="64" y="98"/>
                          </a:moveTo>
                          <a:lnTo>
                            <a:pt x="0" y="172"/>
                          </a:lnTo>
                          <a:lnTo>
                            <a:pt x="6" y="170"/>
                          </a:lnTo>
                          <a:lnTo>
                            <a:pt x="6" y="170"/>
                          </a:lnTo>
                          <a:lnTo>
                            <a:pt x="66" y="98"/>
                          </a:lnTo>
                          <a:lnTo>
                            <a:pt x="118" y="2"/>
                          </a:lnTo>
                          <a:lnTo>
                            <a:pt x="114" y="0"/>
                          </a:lnTo>
                          <a:lnTo>
                            <a:pt x="64" y="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0" name="Freeform 59"/>
                    <p:cNvSpPr>
                      <a:spLocks/>
                    </p:cNvSpPr>
                    <p:nvPr/>
                  </p:nvSpPr>
                  <p:spPr bwMode="auto">
                    <a:xfrm>
                      <a:off x="4374" y="209320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2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1" name="Freeform 60"/>
                    <p:cNvSpPr>
                      <a:spLocks/>
                    </p:cNvSpPr>
                    <p:nvPr/>
                  </p:nvSpPr>
                  <p:spPr bwMode="auto">
                    <a:xfrm>
                      <a:off x="4278" y="209246"/>
                      <a:ext cx="9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96" y="80"/>
                        </a:cxn>
                        <a:cxn ang="0">
                          <a:pos x="96" y="74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96" h="80">
                          <a:moveTo>
                            <a:pt x="0" y="2"/>
                          </a:moveTo>
                          <a:lnTo>
                            <a:pt x="96" y="80"/>
                          </a:lnTo>
                          <a:lnTo>
                            <a:pt x="96" y="74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2" name="Freeform 61"/>
                    <p:cNvSpPr>
                      <a:spLocks/>
                    </p:cNvSpPr>
                    <p:nvPr/>
                  </p:nvSpPr>
                  <p:spPr bwMode="auto">
                    <a:xfrm>
                      <a:off x="4406" y="209090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2"/>
                          </a:moveTo>
                          <a:lnTo>
                            <a:pt x="2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3" name="Freeform 62"/>
                    <p:cNvSpPr>
                      <a:spLocks/>
                    </p:cNvSpPr>
                    <p:nvPr/>
                  </p:nvSpPr>
                  <p:spPr bwMode="auto">
                    <a:xfrm>
                      <a:off x="4518" y="209012"/>
                      <a:ext cx="6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4" name="Freeform 63"/>
                    <p:cNvSpPr>
                      <a:spLocks/>
                    </p:cNvSpPr>
                    <p:nvPr/>
                  </p:nvSpPr>
                  <p:spPr bwMode="auto">
                    <a:xfrm>
                      <a:off x="4284" y="209012"/>
                      <a:ext cx="23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222" y="0"/>
                        </a:cxn>
                        <a:cxn ang="0">
                          <a:pos x="136" y="40"/>
                        </a:cxn>
                        <a:cxn ang="0">
                          <a:pos x="124" y="70"/>
                        </a:cxn>
                        <a:cxn ang="0">
                          <a:pos x="0" y="42"/>
                        </a:cxn>
                        <a:cxn ang="0">
                          <a:pos x="0" y="44"/>
                        </a:cxn>
                        <a:cxn ang="0">
                          <a:pos x="124" y="72"/>
                        </a:cxn>
                        <a:cxn ang="0">
                          <a:pos x="122" y="80"/>
                        </a:cxn>
                        <a:cxn ang="0">
                          <a:pos x="124" y="78"/>
                        </a:cxn>
                        <a:cxn ang="0">
                          <a:pos x="138" y="40"/>
                        </a:cxn>
                        <a:cxn ang="0">
                          <a:pos x="222" y="2"/>
                        </a:cxn>
                        <a:cxn ang="0">
                          <a:pos x="234" y="2"/>
                        </a:cxn>
                        <a:cxn ang="0">
                          <a:pos x="236" y="0"/>
                        </a:cxn>
                        <a:cxn ang="0">
                          <a:pos x="222" y="0"/>
                        </a:cxn>
                      </a:cxnLst>
                      <a:rect l="0" t="0" r="r" b="b"/>
                      <a:pathLst>
                        <a:path w="236" h="80">
                          <a:moveTo>
                            <a:pt x="222" y="0"/>
                          </a:moveTo>
                          <a:lnTo>
                            <a:pt x="136" y="40"/>
                          </a:lnTo>
                          <a:lnTo>
                            <a:pt x="124" y="70"/>
                          </a:lnTo>
                          <a:lnTo>
                            <a:pt x="0" y="42"/>
                          </a:lnTo>
                          <a:lnTo>
                            <a:pt x="0" y="44"/>
                          </a:lnTo>
                          <a:lnTo>
                            <a:pt x="124" y="72"/>
                          </a:lnTo>
                          <a:lnTo>
                            <a:pt x="122" y="80"/>
                          </a:lnTo>
                          <a:lnTo>
                            <a:pt x="124" y="78"/>
                          </a:lnTo>
                          <a:lnTo>
                            <a:pt x="138" y="40"/>
                          </a:lnTo>
                          <a:lnTo>
                            <a:pt x="222" y="2"/>
                          </a:lnTo>
                          <a:lnTo>
                            <a:pt x="234" y="2"/>
                          </a:lnTo>
                          <a:lnTo>
                            <a:pt x="236" y="0"/>
                          </a:lnTo>
                          <a:lnTo>
                            <a:pt x="22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5" name="Rectangle 6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84" y="208582"/>
                      <a:ext cx="6" cy="6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6" name="Freeform 65"/>
                    <p:cNvSpPr>
                      <a:spLocks/>
                    </p:cNvSpPr>
                    <p:nvPr/>
                  </p:nvSpPr>
                  <p:spPr bwMode="auto">
                    <a:xfrm>
                      <a:off x="190" y="208376"/>
                      <a:ext cx="1590" cy="974"/>
                    </a:xfrm>
                    <a:custGeom>
                      <a:avLst/>
                      <a:gdLst/>
                      <a:ahLst/>
                      <a:cxnLst>
                        <a:cxn ang="0">
                          <a:pos x="1590" y="166"/>
                        </a:cxn>
                        <a:cxn ang="0">
                          <a:pos x="1580" y="616"/>
                        </a:cxn>
                        <a:cxn ang="0">
                          <a:pos x="978" y="650"/>
                        </a:cxn>
                        <a:cxn ang="0">
                          <a:pos x="908" y="626"/>
                        </a:cxn>
                        <a:cxn ang="0">
                          <a:pos x="754" y="534"/>
                        </a:cxn>
                        <a:cxn ang="0">
                          <a:pos x="714" y="476"/>
                        </a:cxn>
                        <a:cxn ang="0">
                          <a:pos x="710" y="326"/>
                        </a:cxn>
                        <a:cxn ang="0">
                          <a:pos x="668" y="24"/>
                        </a:cxn>
                        <a:cxn ang="0">
                          <a:pos x="636" y="166"/>
                        </a:cxn>
                        <a:cxn ang="0">
                          <a:pos x="736" y="346"/>
                        </a:cxn>
                        <a:cxn ang="0">
                          <a:pos x="756" y="472"/>
                        </a:cxn>
                        <a:cxn ang="0">
                          <a:pos x="818" y="642"/>
                        </a:cxn>
                        <a:cxn ang="0">
                          <a:pos x="948" y="618"/>
                        </a:cxn>
                        <a:cxn ang="0">
                          <a:pos x="948" y="964"/>
                        </a:cxn>
                        <a:cxn ang="0">
                          <a:pos x="502" y="598"/>
                        </a:cxn>
                        <a:cxn ang="0">
                          <a:pos x="560" y="436"/>
                        </a:cxn>
                        <a:cxn ang="0">
                          <a:pos x="592" y="2"/>
                        </a:cxn>
                        <a:cxn ang="0">
                          <a:pos x="524" y="342"/>
                        </a:cxn>
                        <a:cxn ang="0">
                          <a:pos x="400" y="334"/>
                        </a:cxn>
                        <a:cxn ang="0">
                          <a:pos x="110" y="318"/>
                        </a:cxn>
                        <a:cxn ang="0">
                          <a:pos x="0" y="206"/>
                        </a:cxn>
                        <a:cxn ang="0">
                          <a:pos x="96" y="238"/>
                        </a:cxn>
                        <a:cxn ang="0">
                          <a:pos x="284" y="356"/>
                        </a:cxn>
                        <a:cxn ang="0">
                          <a:pos x="534" y="378"/>
                        </a:cxn>
                        <a:cxn ang="0">
                          <a:pos x="486" y="572"/>
                        </a:cxn>
                        <a:cxn ang="0">
                          <a:pos x="444" y="862"/>
                        </a:cxn>
                        <a:cxn ang="0">
                          <a:pos x="446" y="866"/>
                        </a:cxn>
                        <a:cxn ang="0">
                          <a:pos x="442" y="870"/>
                        </a:cxn>
                        <a:cxn ang="0">
                          <a:pos x="682" y="914"/>
                        </a:cxn>
                        <a:cxn ang="0">
                          <a:pos x="688" y="920"/>
                        </a:cxn>
                        <a:cxn ang="0">
                          <a:pos x="948" y="970"/>
                        </a:cxn>
                        <a:cxn ang="0">
                          <a:pos x="992" y="584"/>
                        </a:cxn>
                        <a:cxn ang="0">
                          <a:pos x="1584" y="624"/>
                        </a:cxn>
                        <a:cxn ang="0">
                          <a:pos x="1586" y="524"/>
                        </a:cxn>
                        <a:cxn ang="0">
                          <a:pos x="1584" y="520"/>
                        </a:cxn>
                      </a:cxnLst>
                      <a:rect l="0" t="0" r="r" b="b"/>
                      <a:pathLst>
                        <a:path w="1590" h="974">
                          <a:moveTo>
                            <a:pt x="1586" y="520"/>
                          </a:moveTo>
                          <a:lnTo>
                            <a:pt x="1590" y="166"/>
                          </a:lnTo>
                          <a:lnTo>
                            <a:pt x="1584" y="164"/>
                          </a:lnTo>
                          <a:lnTo>
                            <a:pt x="1580" y="616"/>
                          </a:lnTo>
                          <a:lnTo>
                            <a:pt x="986" y="578"/>
                          </a:lnTo>
                          <a:lnTo>
                            <a:pt x="978" y="650"/>
                          </a:lnTo>
                          <a:lnTo>
                            <a:pt x="952" y="614"/>
                          </a:lnTo>
                          <a:lnTo>
                            <a:pt x="908" y="626"/>
                          </a:lnTo>
                          <a:lnTo>
                            <a:pt x="824" y="638"/>
                          </a:lnTo>
                          <a:lnTo>
                            <a:pt x="754" y="534"/>
                          </a:lnTo>
                          <a:lnTo>
                            <a:pt x="762" y="464"/>
                          </a:lnTo>
                          <a:lnTo>
                            <a:pt x="714" y="476"/>
                          </a:lnTo>
                          <a:lnTo>
                            <a:pt x="744" y="346"/>
                          </a:lnTo>
                          <a:lnTo>
                            <a:pt x="710" y="326"/>
                          </a:lnTo>
                          <a:lnTo>
                            <a:pt x="644" y="168"/>
                          </a:lnTo>
                          <a:lnTo>
                            <a:pt x="668" y="24"/>
                          </a:lnTo>
                          <a:lnTo>
                            <a:pt x="662" y="22"/>
                          </a:lnTo>
                          <a:lnTo>
                            <a:pt x="636" y="166"/>
                          </a:lnTo>
                          <a:lnTo>
                            <a:pt x="708" y="332"/>
                          </a:lnTo>
                          <a:lnTo>
                            <a:pt x="736" y="346"/>
                          </a:lnTo>
                          <a:lnTo>
                            <a:pt x="706" y="484"/>
                          </a:lnTo>
                          <a:lnTo>
                            <a:pt x="756" y="472"/>
                          </a:lnTo>
                          <a:lnTo>
                            <a:pt x="746" y="534"/>
                          </a:lnTo>
                          <a:lnTo>
                            <a:pt x="818" y="642"/>
                          </a:lnTo>
                          <a:lnTo>
                            <a:pt x="910" y="632"/>
                          </a:lnTo>
                          <a:lnTo>
                            <a:pt x="948" y="618"/>
                          </a:lnTo>
                          <a:lnTo>
                            <a:pt x="976" y="656"/>
                          </a:lnTo>
                          <a:lnTo>
                            <a:pt x="948" y="964"/>
                          </a:lnTo>
                          <a:lnTo>
                            <a:pt x="452" y="864"/>
                          </a:lnTo>
                          <a:lnTo>
                            <a:pt x="502" y="598"/>
                          </a:lnTo>
                          <a:lnTo>
                            <a:pt x="492" y="572"/>
                          </a:lnTo>
                          <a:lnTo>
                            <a:pt x="560" y="436"/>
                          </a:lnTo>
                          <a:lnTo>
                            <a:pt x="530" y="342"/>
                          </a:lnTo>
                          <a:lnTo>
                            <a:pt x="592" y="2"/>
                          </a:lnTo>
                          <a:lnTo>
                            <a:pt x="584" y="0"/>
                          </a:lnTo>
                          <a:lnTo>
                            <a:pt x="524" y="342"/>
                          </a:lnTo>
                          <a:lnTo>
                            <a:pt x="532" y="368"/>
                          </a:lnTo>
                          <a:lnTo>
                            <a:pt x="400" y="334"/>
                          </a:lnTo>
                          <a:lnTo>
                            <a:pt x="284" y="350"/>
                          </a:lnTo>
                          <a:lnTo>
                            <a:pt x="110" y="318"/>
                          </a:lnTo>
                          <a:lnTo>
                            <a:pt x="100" y="234"/>
                          </a:lnTo>
                          <a:lnTo>
                            <a:pt x="0" y="206"/>
                          </a:lnTo>
                          <a:lnTo>
                            <a:pt x="0" y="212"/>
                          </a:lnTo>
                          <a:lnTo>
                            <a:pt x="96" y="238"/>
                          </a:lnTo>
                          <a:lnTo>
                            <a:pt x="104" y="324"/>
                          </a:lnTo>
                          <a:lnTo>
                            <a:pt x="284" y="356"/>
                          </a:lnTo>
                          <a:lnTo>
                            <a:pt x="400" y="340"/>
                          </a:lnTo>
                          <a:lnTo>
                            <a:pt x="534" y="378"/>
                          </a:lnTo>
                          <a:lnTo>
                            <a:pt x="554" y="436"/>
                          </a:lnTo>
                          <a:lnTo>
                            <a:pt x="486" y="572"/>
                          </a:lnTo>
                          <a:lnTo>
                            <a:pt x="494" y="598"/>
                          </a:lnTo>
                          <a:lnTo>
                            <a:pt x="444" y="862"/>
                          </a:lnTo>
                          <a:lnTo>
                            <a:pt x="446" y="862"/>
                          </a:lnTo>
                          <a:lnTo>
                            <a:pt x="446" y="866"/>
                          </a:lnTo>
                          <a:lnTo>
                            <a:pt x="442" y="866"/>
                          </a:lnTo>
                          <a:lnTo>
                            <a:pt x="442" y="870"/>
                          </a:lnTo>
                          <a:lnTo>
                            <a:pt x="680" y="918"/>
                          </a:lnTo>
                          <a:lnTo>
                            <a:pt x="682" y="914"/>
                          </a:lnTo>
                          <a:lnTo>
                            <a:pt x="688" y="914"/>
                          </a:lnTo>
                          <a:lnTo>
                            <a:pt x="688" y="920"/>
                          </a:lnTo>
                          <a:lnTo>
                            <a:pt x="948" y="974"/>
                          </a:lnTo>
                          <a:lnTo>
                            <a:pt x="948" y="970"/>
                          </a:lnTo>
                          <a:lnTo>
                            <a:pt x="954" y="972"/>
                          </a:lnTo>
                          <a:lnTo>
                            <a:pt x="992" y="584"/>
                          </a:lnTo>
                          <a:lnTo>
                            <a:pt x="1584" y="624"/>
                          </a:lnTo>
                          <a:lnTo>
                            <a:pt x="1584" y="624"/>
                          </a:lnTo>
                          <a:lnTo>
                            <a:pt x="1586" y="624"/>
                          </a:lnTo>
                          <a:lnTo>
                            <a:pt x="1586" y="524"/>
                          </a:lnTo>
                          <a:lnTo>
                            <a:pt x="1584" y="524"/>
                          </a:lnTo>
                          <a:lnTo>
                            <a:pt x="1584" y="520"/>
                          </a:lnTo>
                          <a:lnTo>
                            <a:pt x="1586" y="5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7" name="Rectangle 6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68" y="209098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8" name="Freeform 67"/>
                    <p:cNvSpPr>
                      <a:spLocks/>
                    </p:cNvSpPr>
                    <p:nvPr/>
                  </p:nvSpPr>
                  <p:spPr bwMode="auto">
                    <a:xfrm>
                      <a:off x="672" y="210456"/>
                      <a:ext cx="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">
                          <a:moveTo>
                            <a:pt x="2" y="0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9" name="Freeform 68"/>
                    <p:cNvSpPr>
                      <a:spLocks/>
                    </p:cNvSpPr>
                    <p:nvPr/>
                  </p:nvSpPr>
                  <p:spPr bwMode="auto">
                    <a:xfrm>
                      <a:off x="798" y="209294"/>
                      <a:ext cx="80" cy="59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0"/>
                        </a:cxn>
                        <a:cxn ang="0">
                          <a:pos x="0" y="590"/>
                        </a:cxn>
                        <a:cxn ang="0">
                          <a:pos x="4" y="590"/>
                        </a:cxn>
                        <a:cxn ang="0">
                          <a:pos x="80" y="2"/>
                        </a:cxn>
                        <a:cxn ang="0">
                          <a:pos x="72" y="0"/>
                        </a:cxn>
                      </a:cxnLst>
                      <a:rect l="0" t="0" r="r" b="b"/>
                      <a:pathLst>
                        <a:path w="80" h="590">
                          <a:moveTo>
                            <a:pt x="72" y="0"/>
                          </a:moveTo>
                          <a:lnTo>
                            <a:pt x="0" y="590"/>
                          </a:lnTo>
                          <a:lnTo>
                            <a:pt x="4" y="590"/>
                          </a:lnTo>
                          <a:lnTo>
                            <a:pt x="80" y="2"/>
                          </a:lnTo>
                          <a:lnTo>
                            <a:pt x="7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0" name="Freeform 69"/>
                    <p:cNvSpPr>
                      <a:spLocks/>
                    </p:cNvSpPr>
                    <p:nvPr/>
                  </p:nvSpPr>
                  <p:spPr bwMode="auto">
                    <a:xfrm>
                      <a:off x="68" y="209098"/>
                      <a:ext cx="734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18" y="1262"/>
                        </a:cxn>
                        <a:cxn ang="0">
                          <a:pos x="668" y="1154"/>
                        </a:cxn>
                        <a:cxn ang="0">
                          <a:pos x="680" y="1140"/>
                        </a:cxn>
                        <a:cxn ang="0">
                          <a:pos x="648" y="1044"/>
                        </a:cxn>
                        <a:cxn ang="0">
                          <a:pos x="678" y="896"/>
                        </a:cxn>
                        <a:cxn ang="0">
                          <a:pos x="718" y="910"/>
                        </a:cxn>
                        <a:cxn ang="0">
                          <a:pos x="734" y="790"/>
                        </a:cxn>
                        <a:cxn ang="0">
                          <a:pos x="730" y="788"/>
                        </a:cxn>
                        <a:cxn ang="0">
                          <a:pos x="730" y="786"/>
                        </a:cxn>
                        <a:cxn ang="0">
                          <a:pos x="716" y="904"/>
                        </a:cxn>
                        <a:cxn ang="0">
                          <a:pos x="676" y="892"/>
                        </a:cxn>
                        <a:cxn ang="0">
                          <a:pos x="646" y="1040"/>
                        </a:cxn>
                        <a:cxn ang="0">
                          <a:pos x="262" y="482"/>
                        </a:cxn>
                        <a:cxn ang="0">
                          <a:pos x="272" y="454"/>
                        </a:cxn>
                        <a:cxn ang="0">
                          <a:pos x="262" y="426"/>
                        </a:cxn>
                        <a:cxn ang="0">
                          <a:pos x="338" y="98"/>
                        </a:cxn>
                        <a:cxn ang="0">
                          <a:pos x="564" y="144"/>
                        </a:cxn>
                        <a:cxn ang="0">
                          <a:pos x="566" y="140"/>
                        </a:cxn>
                        <a:cxn ang="0">
                          <a:pos x="338" y="9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8"/>
                        </a:cxn>
                        <a:cxn ang="0">
                          <a:pos x="334" y="98"/>
                        </a:cxn>
                        <a:cxn ang="0">
                          <a:pos x="256" y="426"/>
                        </a:cxn>
                        <a:cxn ang="0">
                          <a:pos x="266" y="454"/>
                        </a:cxn>
                        <a:cxn ang="0">
                          <a:pos x="256" y="482"/>
                        </a:cxn>
                        <a:cxn ang="0">
                          <a:pos x="644" y="1044"/>
                        </a:cxn>
                        <a:cxn ang="0">
                          <a:pos x="674" y="1140"/>
                        </a:cxn>
                        <a:cxn ang="0">
                          <a:pos x="664" y="1150"/>
                        </a:cxn>
                        <a:cxn ang="0">
                          <a:pos x="614" y="1260"/>
                        </a:cxn>
                        <a:cxn ang="0">
                          <a:pos x="626" y="1314"/>
                        </a:cxn>
                        <a:cxn ang="0">
                          <a:pos x="600" y="1354"/>
                        </a:cxn>
                        <a:cxn ang="0">
                          <a:pos x="604" y="1358"/>
                        </a:cxn>
                        <a:cxn ang="0">
                          <a:pos x="606" y="1358"/>
                        </a:cxn>
                        <a:cxn ang="0">
                          <a:pos x="630" y="1316"/>
                        </a:cxn>
                        <a:cxn ang="0">
                          <a:pos x="618" y="1262"/>
                        </a:cxn>
                      </a:cxnLst>
                      <a:rect l="0" t="0" r="r" b="b"/>
                      <a:pathLst>
                        <a:path w="734" h="1358">
                          <a:moveTo>
                            <a:pt x="618" y="1262"/>
                          </a:moveTo>
                          <a:lnTo>
                            <a:pt x="668" y="1154"/>
                          </a:lnTo>
                          <a:lnTo>
                            <a:pt x="680" y="1140"/>
                          </a:lnTo>
                          <a:lnTo>
                            <a:pt x="648" y="1044"/>
                          </a:lnTo>
                          <a:lnTo>
                            <a:pt x="678" y="896"/>
                          </a:lnTo>
                          <a:lnTo>
                            <a:pt x="718" y="910"/>
                          </a:lnTo>
                          <a:lnTo>
                            <a:pt x="734" y="790"/>
                          </a:lnTo>
                          <a:lnTo>
                            <a:pt x="730" y="788"/>
                          </a:lnTo>
                          <a:lnTo>
                            <a:pt x="730" y="786"/>
                          </a:lnTo>
                          <a:lnTo>
                            <a:pt x="716" y="904"/>
                          </a:lnTo>
                          <a:lnTo>
                            <a:pt x="676" y="892"/>
                          </a:lnTo>
                          <a:lnTo>
                            <a:pt x="646" y="1040"/>
                          </a:lnTo>
                          <a:lnTo>
                            <a:pt x="262" y="482"/>
                          </a:lnTo>
                          <a:lnTo>
                            <a:pt x="272" y="454"/>
                          </a:lnTo>
                          <a:lnTo>
                            <a:pt x="262" y="426"/>
                          </a:lnTo>
                          <a:lnTo>
                            <a:pt x="338" y="98"/>
                          </a:lnTo>
                          <a:lnTo>
                            <a:pt x="564" y="144"/>
                          </a:lnTo>
                          <a:lnTo>
                            <a:pt x="566" y="140"/>
                          </a:lnTo>
                          <a:lnTo>
                            <a:pt x="338" y="9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8"/>
                          </a:lnTo>
                          <a:lnTo>
                            <a:pt x="334" y="98"/>
                          </a:lnTo>
                          <a:lnTo>
                            <a:pt x="256" y="426"/>
                          </a:lnTo>
                          <a:lnTo>
                            <a:pt x="266" y="454"/>
                          </a:lnTo>
                          <a:lnTo>
                            <a:pt x="256" y="482"/>
                          </a:lnTo>
                          <a:lnTo>
                            <a:pt x="644" y="1044"/>
                          </a:lnTo>
                          <a:lnTo>
                            <a:pt x="674" y="1140"/>
                          </a:lnTo>
                          <a:lnTo>
                            <a:pt x="664" y="1150"/>
                          </a:lnTo>
                          <a:lnTo>
                            <a:pt x="614" y="1260"/>
                          </a:lnTo>
                          <a:lnTo>
                            <a:pt x="626" y="1314"/>
                          </a:lnTo>
                          <a:lnTo>
                            <a:pt x="600" y="1354"/>
                          </a:lnTo>
                          <a:lnTo>
                            <a:pt x="604" y="1358"/>
                          </a:lnTo>
                          <a:lnTo>
                            <a:pt x="606" y="1358"/>
                          </a:lnTo>
                          <a:lnTo>
                            <a:pt x="630" y="1316"/>
                          </a:lnTo>
                          <a:lnTo>
                            <a:pt x="618" y="12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1" name="Freeform 70"/>
                    <p:cNvSpPr>
                      <a:spLocks/>
                    </p:cNvSpPr>
                    <p:nvPr/>
                  </p:nvSpPr>
                  <p:spPr bwMode="auto">
                    <a:xfrm>
                      <a:off x="632" y="209238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" name="Freeform 71"/>
                    <p:cNvSpPr>
                      <a:spLocks/>
                    </p:cNvSpPr>
                    <p:nvPr/>
                  </p:nvSpPr>
                  <p:spPr bwMode="auto">
                    <a:xfrm>
                      <a:off x="870" y="209290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8" y="6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8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8" y="6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3" name="Freeform 72"/>
                    <p:cNvSpPr>
                      <a:spLocks/>
                    </p:cNvSpPr>
                    <p:nvPr/>
                  </p:nvSpPr>
                  <p:spPr bwMode="auto">
                    <a:xfrm>
                      <a:off x="2778" y="210820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>
                          <a:moveTo>
                            <a:pt x="4" y="0"/>
                          </a:move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4" name="Freeform 73"/>
                    <p:cNvSpPr>
                      <a:spLocks/>
                    </p:cNvSpPr>
                    <p:nvPr/>
                  </p:nvSpPr>
                  <p:spPr bwMode="auto">
                    <a:xfrm>
                      <a:off x="1476" y="210646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5" name="Freeform 74"/>
                    <p:cNvSpPr>
                      <a:spLocks/>
                    </p:cNvSpPr>
                    <p:nvPr/>
                  </p:nvSpPr>
                  <p:spPr bwMode="auto">
                    <a:xfrm>
                      <a:off x="1212" y="210672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6" name="Freeform 75"/>
                    <p:cNvSpPr>
                      <a:spLocks/>
                    </p:cNvSpPr>
                    <p:nvPr/>
                  </p:nvSpPr>
                  <p:spPr bwMode="auto">
                    <a:xfrm>
                      <a:off x="2712" y="210424"/>
                      <a:ext cx="92" cy="396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254"/>
                        </a:cxn>
                        <a:cxn ang="0">
                          <a:pos x="24" y="13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18" y="136"/>
                        </a:cxn>
                        <a:cxn ang="0">
                          <a:pos x="88" y="254"/>
                        </a:cxn>
                        <a:cxn ang="0">
                          <a:pos x="78" y="350"/>
                        </a:cxn>
                        <a:cxn ang="0">
                          <a:pos x="64" y="394"/>
                        </a:cxn>
                        <a:cxn ang="0">
                          <a:pos x="66" y="396"/>
                        </a:cxn>
                        <a:cxn ang="0">
                          <a:pos x="70" y="396"/>
                        </a:cxn>
                        <a:cxn ang="0">
                          <a:pos x="84" y="352"/>
                        </a:cxn>
                        <a:cxn ang="0">
                          <a:pos x="92" y="254"/>
                        </a:cxn>
                      </a:cxnLst>
                      <a:rect l="0" t="0" r="r" b="b"/>
                      <a:pathLst>
                        <a:path w="92" h="396">
                          <a:moveTo>
                            <a:pt x="92" y="254"/>
                          </a:moveTo>
                          <a:lnTo>
                            <a:pt x="24" y="13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18" y="136"/>
                          </a:lnTo>
                          <a:lnTo>
                            <a:pt x="88" y="254"/>
                          </a:lnTo>
                          <a:lnTo>
                            <a:pt x="78" y="350"/>
                          </a:lnTo>
                          <a:lnTo>
                            <a:pt x="64" y="394"/>
                          </a:lnTo>
                          <a:lnTo>
                            <a:pt x="66" y="396"/>
                          </a:lnTo>
                          <a:lnTo>
                            <a:pt x="70" y="396"/>
                          </a:lnTo>
                          <a:lnTo>
                            <a:pt x="84" y="352"/>
                          </a:lnTo>
                          <a:lnTo>
                            <a:pt x="92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7" name="Rectangle 7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98" y="209884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8" name="Freeform 77"/>
                    <p:cNvSpPr>
                      <a:spLocks/>
                    </p:cNvSpPr>
                    <p:nvPr/>
                  </p:nvSpPr>
                  <p:spPr bwMode="auto">
                    <a:xfrm>
                      <a:off x="802" y="209000"/>
                      <a:ext cx="1918" cy="1672"/>
                    </a:xfrm>
                    <a:custGeom>
                      <a:avLst/>
                      <a:gdLst/>
                      <a:ahLst/>
                      <a:cxnLst>
                        <a:cxn ang="0">
                          <a:pos x="1038" y="1058"/>
                        </a:cxn>
                        <a:cxn ang="0">
                          <a:pos x="1320" y="1284"/>
                        </a:cxn>
                        <a:cxn ang="0">
                          <a:pos x="1796" y="1340"/>
                        </a:cxn>
                        <a:cxn ang="0">
                          <a:pos x="1910" y="1424"/>
                        </a:cxn>
                        <a:cxn ang="0">
                          <a:pos x="1918" y="1420"/>
                        </a:cxn>
                        <a:cxn ang="0">
                          <a:pos x="1874" y="1366"/>
                        </a:cxn>
                        <a:cxn ang="0">
                          <a:pos x="1864" y="1366"/>
                        </a:cxn>
                        <a:cxn ang="0">
                          <a:pos x="1798" y="1334"/>
                        </a:cxn>
                        <a:cxn ang="0">
                          <a:pos x="1326" y="1280"/>
                        </a:cxn>
                        <a:cxn ang="0">
                          <a:pos x="1058" y="1050"/>
                        </a:cxn>
                        <a:cxn ang="0">
                          <a:pos x="1830" y="954"/>
                        </a:cxn>
                        <a:cxn ang="0">
                          <a:pos x="1138" y="972"/>
                        </a:cxn>
                        <a:cxn ang="0">
                          <a:pos x="1134" y="974"/>
                        </a:cxn>
                        <a:cxn ang="0">
                          <a:pos x="1052" y="974"/>
                        </a:cxn>
                        <a:cxn ang="0">
                          <a:pos x="508" y="498"/>
                        </a:cxn>
                        <a:cxn ang="0">
                          <a:pos x="1128" y="616"/>
                        </a:cxn>
                        <a:cxn ang="0">
                          <a:pos x="1128" y="618"/>
                        </a:cxn>
                        <a:cxn ang="0">
                          <a:pos x="1734" y="610"/>
                        </a:cxn>
                        <a:cxn ang="0">
                          <a:pos x="1726" y="604"/>
                        </a:cxn>
                        <a:cxn ang="0">
                          <a:pos x="1710" y="542"/>
                        </a:cxn>
                        <a:cxn ang="0">
                          <a:pos x="1726" y="604"/>
                        </a:cxn>
                        <a:cxn ang="0">
                          <a:pos x="1126" y="518"/>
                        </a:cxn>
                        <a:cxn ang="0">
                          <a:pos x="972" y="252"/>
                        </a:cxn>
                        <a:cxn ang="0">
                          <a:pos x="972" y="248"/>
                        </a:cxn>
                        <a:cxn ang="0">
                          <a:pos x="976" y="0"/>
                        </a:cxn>
                        <a:cxn ang="0">
                          <a:pos x="974" y="0"/>
                        </a:cxn>
                        <a:cxn ang="0">
                          <a:pos x="966" y="510"/>
                        </a:cxn>
                        <a:cxn ang="0">
                          <a:pos x="316" y="468"/>
                        </a:cxn>
                        <a:cxn ang="0">
                          <a:pos x="342" y="348"/>
                        </a:cxn>
                        <a:cxn ang="0">
                          <a:pos x="336" y="350"/>
                        </a:cxn>
                        <a:cxn ang="0">
                          <a:pos x="500" y="498"/>
                        </a:cxn>
                        <a:cxn ang="0">
                          <a:pos x="0" y="884"/>
                        </a:cxn>
                        <a:cxn ang="0">
                          <a:pos x="452" y="968"/>
                        </a:cxn>
                        <a:cxn ang="0">
                          <a:pos x="418" y="1672"/>
                        </a:cxn>
                        <a:cxn ang="0">
                          <a:pos x="1050" y="982"/>
                        </a:cxn>
                        <a:cxn ang="0">
                          <a:pos x="1030" y="1050"/>
                        </a:cxn>
                        <a:cxn ang="0">
                          <a:pos x="672" y="1602"/>
                        </a:cxn>
                        <a:cxn ang="0">
                          <a:pos x="674" y="1646"/>
                        </a:cxn>
                        <a:cxn ang="0">
                          <a:pos x="676" y="1610"/>
                        </a:cxn>
                      </a:cxnLst>
                      <a:rect l="0" t="0" r="r" b="b"/>
                      <a:pathLst>
                        <a:path w="1918" h="1672">
                          <a:moveTo>
                            <a:pt x="1046" y="1620"/>
                          </a:moveTo>
                          <a:lnTo>
                            <a:pt x="1038" y="1058"/>
                          </a:lnTo>
                          <a:lnTo>
                            <a:pt x="1308" y="1048"/>
                          </a:lnTo>
                          <a:lnTo>
                            <a:pt x="1320" y="1284"/>
                          </a:lnTo>
                          <a:lnTo>
                            <a:pt x="1528" y="1352"/>
                          </a:lnTo>
                          <a:lnTo>
                            <a:pt x="1796" y="1340"/>
                          </a:lnTo>
                          <a:lnTo>
                            <a:pt x="1906" y="1386"/>
                          </a:lnTo>
                          <a:lnTo>
                            <a:pt x="1910" y="1424"/>
                          </a:lnTo>
                          <a:lnTo>
                            <a:pt x="1910" y="1420"/>
                          </a:lnTo>
                          <a:lnTo>
                            <a:pt x="1918" y="1420"/>
                          </a:lnTo>
                          <a:lnTo>
                            <a:pt x="1914" y="1382"/>
                          </a:lnTo>
                          <a:lnTo>
                            <a:pt x="1874" y="1366"/>
                          </a:lnTo>
                          <a:lnTo>
                            <a:pt x="1874" y="1370"/>
                          </a:lnTo>
                          <a:lnTo>
                            <a:pt x="1864" y="1366"/>
                          </a:lnTo>
                          <a:lnTo>
                            <a:pt x="1864" y="1362"/>
                          </a:lnTo>
                          <a:lnTo>
                            <a:pt x="1798" y="1334"/>
                          </a:lnTo>
                          <a:lnTo>
                            <a:pt x="1528" y="1348"/>
                          </a:lnTo>
                          <a:lnTo>
                            <a:pt x="1326" y="1280"/>
                          </a:lnTo>
                          <a:lnTo>
                            <a:pt x="1312" y="1042"/>
                          </a:lnTo>
                          <a:lnTo>
                            <a:pt x="1058" y="1050"/>
                          </a:lnTo>
                          <a:lnTo>
                            <a:pt x="1056" y="982"/>
                          </a:lnTo>
                          <a:lnTo>
                            <a:pt x="1830" y="954"/>
                          </a:lnTo>
                          <a:lnTo>
                            <a:pt x="1828" y="948"/>
                          </a:lnTo>
                          <a:lnTo>
                            <a:pt x="1138" y="972"/>
                          </a:lnTo>
                          <a:lnTo>
                            <a:pt x="1138" y="974"/>
                          </a:lnTo>
                          <a:lnTo>
                            <a:pt x="1134" y="974"/>
                          </a:lnTo>
                          <a:lnTo>
                            <a:pt x="1134" y="972"/>
                          </a:lnTo>
                          <a:lnTo>
                            <a:pt x="1052" y="974"/>
                          </a:lnTo>
                          <a:lnTo>
                            <a:pt x="458" y="964"/>
                          </a:lnTo>
                          <a:lnTo>
                            <a:pt x="508" y="498"/>
                          </a:lnTo>
                          <a:lnTo>
                            <a:pt x="1120" y="524"/>
                          </a:lnTo>
                          <a:lnTo>
                            <a:pt x="1128" y="616"/>
                          </a:lnTo>
                          <a:lnTo>
                            <a:pt x="1128" y="616"/>
                          </a:lnTo>
                          <a:lnTo>
                            <a:pt x="1128" y="618"/>
                          </a:lnTo>
                          <a:lnTo>
                            <a:pt x="1736" y="610"/>
                          </a:lnTo>
                          <a:lnTo>
                            <a:pt x="1734" y="610"/>
                          </a:lnTo>
                          <a:lnTo>
                            <a:pt x="1726" y="610"/>
                          </a:lnTo>
                          <a:lnTo>
                            <a:pt x="1726" y="604"/>
                          </a:lnTo>
                          <a:lnTo>
                            <a:pt x="1732" y="604"/>
                          </a:lnTo>
                          <a:lnTo>
                            <a:pt x="1710" y="542"/>
                          </a:lnTo>
                          <a:lnTo>
                            <a:pt x="1704" y="542"/>
                          </a:lnTo>
                          <a:lnTo>
                            <a:pt x="1726" y="604"/>
                          </a:lnTo>
                          <a:lnTo>
                            <a:pt x="1132" y="612"/>
                          </a:lnTo>
                          <a:lnTo>
                            <a:pt x="1126" y="518"/>
                          </a:lnTo>
                          <a:lnTo>
                            <a:pt x="968" y="514"/>
                          </a:lnTo>
                          <a:lnTo>
                            <a:pt x="972" y="252"/>
                          </a:lnTo>
                          <a:lnTo>
                            <a:pt x="972" y="252"/>
                          </a:lnTo>
                          <a:lnTo>
                            <a:pt x="972" y="248"/>
                          </a:lnTo>
                          <a:lnTo>
                            <a:pt x="972" y="248"/>
                          </a:lnTo>
                          <a:lnTo>
                            <a:pt x="976" y="0"/>
                          </a:lnTo>
                          <a:lnTo>
                            <a:pt x="974" y="0"/>
                          </a:lnTo>
                          <a:lnTo>
                            <a:pt x="974" y="0"/>
                          </a:lnTo>
                          <a:lnTo>
                            <a:pt x="972" y="0"/>
                          </a:lnTo>
                          <a:lnTo>
                            <a:pt x="966" y="510"/>
                          </a:lnTo>
                          <a:lnTo>
                            <a:pt x="508" y="496"/>
                          </a:lnTo>
                          <a:lnTo>
                            <a:pt x="316" y="468"/>
                          </a:lnTo>
                          <a:lnTo>
                            <a:pt x="344" y="348"/>
                          </a:lnTo>
                          <a:lnTo>
                            <a:pt x="342" y="348"/>
                          </a:lnTo>
                          <a:lnTo>
                            <a:pt x="342" y="352"/>
                          </a:lnTo>
                          <a:lnTo>
                            <a:pt x="336" y="350"/>
                          </a:lnTo>
                          <a:lnTo>
                            <a:pt x="312" y="472"/>
                          </a:lnTo>
                          <a:lnTo>
                            <a:pt x="500" y="498"/>
                          </a:lnTo>
                          <a:lnTo>
                            <a:pt x="452" y="964"/>
                          </a:lnTo>
                          <a:lnTo>
                            <a:pt x="0" y="884"/>
                          </a:lnTo>
                          <a:lnTo>
                            <a:pt x="0" y="888"/>
                          </a:lnTo>
                          <a:lnTo>
                            <a:pt x="452" y="968"/>
                          </a:lnTo>
                          <a:lnTo>
                            <a:pt x="410" y="1672"/>
                          </a:lnTo>
                          <a:lnTo>
                            <a:pt x="418" y="1672"/>
                          </a:lnTo>
                          <a:lnTo>
                            <a:pt x="458" y="968"/>
                          </a:lnTo>
                          <a:lnTo>
                            <a:pt x="1050" y="982"/>
                          </a:lnTo>
                          <a:lnTo>
                            <a:pt x="1050" y="1050"/>
                          </a:lnTo>
                          <a:lnTo>
                            <a:pt x="1030" y="1050"/>
                          </a:lnTo>
                          <a:lnTo>
                            <a:pt x="1038" y="1610"/>
                          </a:lnTo>
                          <a:lnTo>
                            <a:pt x="672" y="1602"/>
                          </a:lnTo>
                          <a:lnTo>
                            <a:pt x="670" y="1642"/>
                          </a:lnTo>
                          <a:lnTo>
                            <a:pt x="674" y="1646"/>
                          </a:lnTo>
                          <a:lnTo>
                            <a:pt x="676" y="1648"/>
                          </a:lnTo>
                          <a:lnTo>
                            <a:pt x="676" y="1610"/>
                          </a:lnTo>
                          <a:lnTo>
                            <a:pt x="1046" y="16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9" name="Freeform 78"/>
                    <p:cNvSpPr>
                      <a:spLocks/>
                    </p:cNvSpPr>
                    <p:nvPr/>
                  </p:nvSpPr>
                  <p:spPr bwMode="auto">
                    <a:xfrm>
                      <a:off x="2406" y="209146"/>
                      <a:ext cx="106" cy="39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36"/>
                        </a:cxn>
                        <a:cxn ang="0">
                          <a:pos x="8" y="0"/>
                        </a:cxn>
                        <a:cxn ang="0">
                          <a:pos x="0" y="2"/>
                        </a:cxn>
                        <a:cxn ang="0">
                          <a:pos x="4" y="140"/>
                        </a:cxn>
                        <a:cxn ang="0">
                          <a:pos x="98" y="394"/>
                        </a:cxn>
                        <a:cxn ang="0">
                          <a:pos x="106" y="394"/>
                        </a:cxn>
                        <a:cxn ang="0">
                          <a:pos x="12" y="136"/>
                        </a:cxn>
                      </a:cxnLst>
                      <a:rect l="0" t="0" r="r" b="b"/>
                      <a:pathLst>
                        <a:path w="106" h="394">
                          <a:moveTo>
                            <a:pt x="12" y="136"/>
                          </a:moveTo>
                          <a:lnTo>
                            <a:pt x="8" y="0"/>
                          </a:lnTo>
                          <a:lnTo>
                            <a:pt x="0" y="2"/>
                          </a:lnTo>
                          <a:lnTo>
                            <a:pt x="4" y="140"/>
                          </a:lnTo>
                          <a:lnTo>
                            <a:pt x="98" y="394"/>
                          </a:lnTo>
                          <a:lnTo>
                            <a:pt x="106" y="394"/>
                          </a:lnTo>
                          <a:lnTo>
                            <a:pt x="12" y="13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0" name="Freeform 79"/>
                    <p:cNvSpPr>
                      <a:spLocks/>
                    </p:cNvSpPr>
                    <p:nvPr/>
                  </p:nvSpPr>
                  <p:spPr bwMode="auto">
                    <a:xfrm>
                      <a:off x="2316" y="208512"/>
                      <a:ext cx="98" cy="634"/>
                    </a:xfrm>
                    <a:custGeom>
                      <a:avLst/>
                      <a:gdLst/>
                      <a:ahLst/>
                      <a:cxnLst>
                        <a:cxn ang="0">
                          <a:pos x="98" y="626"/>
                        </a:cxn>
                        <a:cxn ang="0">
                          <a:pos x="92" y="448"/>
                        </a:cxn>
                        <a:cxn ang="0">
                          <a:pos x="62" y="410"/>
                        </a:cxn>
                        <a:cxn ang="0">
                          <a:pos x="80" y="378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  <a:cxn ang="0">
                          <a:pos x="54" y="410"/>
                        </a:cxn>
                        <a:cxn ang="0">
                          <a:pos x="84" y="448"/>
                        </a:cxn>
                        <a:cxn ang="0">
                          <a:pos x="90" y="634"/>
                        </a:cxn>
                        <a:cxn ang="0">
                          <a:pos x="90" y="626"/>
                        </a:cxn>
                        <a:cxn ang="0">
                          <a:pos x="98" y="626"/>
                        </a:cxn>
                      </a:cxnLst>
                      <a:rect l="0" t="0" r="r" b="b"/>
                      <a:pathLst>
                        <a:path w="98" h="634">
                          <a:moveTo>
                            <a:pt x="98" y="626"/>
                          </a:moveTo>
                          <a:lnTo>
                            <a:pt x="92" y="448"/>
                          </a:lnTo>
                          <a:lnTo>
                            <a:pt x="62" y="410"/>
                          </a:lnTo>
                          <a:lnTo>
                            <a:pt x="80" y="378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lnTo>
                            <a:pt x="54" y="410"/>
                          </a:lnTo>
                          <a:lnTo>
                            <a:pt x="84" y="448"/>
                          </a:lnTo>
                          <a:lnTo>
                            <a:pt x="90" y="634"/>
                          </a:lnTo>
                          <a:lnTo>
                            <a:pt x="90" y="626"/>
                          </a:lnTo>
                          <a:lnTo>
                            <a:pt x="98" y="6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1" name="Rectangle 8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0" y="209616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2" name="Rectangle 8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936" y="209972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3" name="Freeform 82"/>
                    <p:cNvSpPr>
                      <a:spLocks/>
                    </p:cNvSpPr>
                    <p:nvPr/>
                  </p:nvSpPr>
                  <p:spPr bwMode="auto">
                    <a:xfrm>
                      <a:off x="2504" y="209540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4" name="Freeform 83"/>
                    <p:cNvSpPr>
                      <a:spLocks/>
                    </p:cNvSpPr>
                    <p:nvPr/>
                  </p:nvSpPr>
                  <p:spPr bwMode="auto">
                    <a:xfrm>
                      <a:off x="1138" y="209346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4"/>
                          </a:moveTo>
                          <a:lnTo>
                            <a:pt x="6" y="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5" name="Rectangle 8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74" y="209000"/>
                      <a:ext cx="2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6" name="Freeform 85"/>
                    <p:cNvSpPr>
                      <a:spLocks/>
                    </p:cNvSpPr>
                    <p:nvPr/>
                  </p:nvSpPr>
                  <p:spPr bwMode="auto">
                    <a:xfrm>
                      <a:off x="798" y="209884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7" name="Freeform 86"/>
                    <p:cNvSpPr>
                      <a:spLocks/>
                    </p:cNvSpPr>
                    <p:nvPr/>
                  </p:nvSpPr>
                  <p:spPr bwMode="auto">
                    <a:xfrm>
                      <a:off x="1774" y="209246"/>
                      <a:ext cx="644" cy="62"/>
                    </a:xfrm>
                    <a:custGeom>
                      <a:avLst/>
                      <a:gdLst/>
                      <a:ahLst/>
                      <a:cxnLst>
                        <a:cxn ang="0">
                          <a:pos x="644" y="62"/>
                        </a:cxn>
                        <a:cxn ang="0">
                          <a:pos x="642" y="54"/>
                        </a:cxn>
                        <a:cxn ang="0">
                          <a:pos x="474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474" y="4"/>
                        </a:cxn>
                        <a:cxn ang="0">
                          <a:pos x="644" y="62"/>
                        </a:cxn>
                      </a:cxnLst>
                      <a:rect l="0" t="0" r="r" b="b"/>
                      <a:pathLst>
                        <a:path w="644" h="62">
                          <a:moveTo>
                            <a:pt x="644" y="62"/>
                          </a:moveTo>
                          <a:lnTo>
                            <a:pt x="642" y="54"/>
                          </a:lnTo>
                          <a:lnTo>
                            <a:pt x="474" y="0"/>
                          </a:ln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474" y="4"/>
                          </a:lnTo>
                          <a:lnTo>
                            <a:pt x="644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8" name="Rectangle 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74" y="209248"/>
                      <a:ext cx="1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9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3198" y="209288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4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4"/>
                          </a:moveTo>
                          <a:lnTo>
                            <a:pt x="4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0" name="Freeform 89"/>
                    <p:cNvSpPr>
                      <a:spLocks/>
                    </p:cNvSpPr>
                    <p:nvPr/>
                  </p:nvSpPr>
                  <p:spPr bwMode="auto">
                    <a:xfrm>
                      <a:off x="2742" y="208708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1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2664" y="208714"/>
                      <a:ext cx="576" cy="1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30"/>
                        </a:cxn>
                        <a:cxn ang="0">
                          <a:pos x="30" y="268"/>
                        </a:cxn>
                        <a:cxn ang="0">
                          <a:pos x="168" y="352"/>
                        </a:cxn>
                        <a:cxn ang="0">
                          <a:pos x="178" y="410"/>
                        </a:cxn>
                        <a:cxn ang="0">
                          <a:pos x="194" y="484"/>
                        </a:cxn>
                        <a:cxn ang="0">
                          <a:pos x="266" y="554"/>
                        </a:cxn>
                        <a:cxn ang="0">
                          <a:pos x="274" y="610"/>
                        </a:cxn>
                        <a:cxn ang="0">
                          <a:pos x="214" y="676"/>
                        </a:cxn>
                        <a:cxn ang="0">
                          <a:pos x="234" y="716"/>
                        </a:cxn>
                        <a:cxn ang="0">
                          <a:pos x="194" y="786"/>
                        </a:cxn>
                        <a:cxn ang="0">
                          <a:pos x="194" y="816"/>
                        </a:cxn>
                        <a:cxn ang="0">
                          <a:pos x="196" y="816"/>
                        </a:cxn>
                        <a:cxn ang="0">
                          <a:pos x="196" y="820"/>
                        </a:cxn>
                        <a:cxn ang="0">
                          <a:pos x="194" y="820"/>
                        </a:cxn>
                        <a:cxn ang="0">
                          <a:pos x="194" y="834"/>
                        </a:cxn>
                        <a:cxn ang="0">
                          <a:pos x="292" y="960"/>
                        </a:cxn>
                        <a:cxn ang="0">
                          <a:pos x="324" y="960"/>
                        </a:cxn>
                        <a:cxn ang="0">
                          <a:pos x="324" y="1040"/>
                        </a:cxn>
                        <a:cxn ang="0">
                          <a:pos x="404" y="1098"/>
                        </a:cxn>
                        <a:cxn ang="0">
                          <a:pos x="434" y="1180"/>
                        </a:cxn>
                        <a:cxn ang="0">
                          <a:pos x="456" y="1136"/>
                        </a:cxn>
                        <a:cxn ang="0">
                          <a:pos x="506" y="1162"/>
                        </a:cxn>
                        <a:cxn ang="0">
                          <a:pos x="548" y="1106"/>
                        </a:cxn>
                        <a:cxn ang="0">
                          <a:pos x="560" y="1024"/>
                        </a:cxn>
                        <a:cxn ang="0">
                          <a:pos x="576" y="942"/>
                        </a:cxn>
                        <a:cxn ang="0">
                          <a:pos x="538" y="578"/>
                        </a:cxn>
                        <a:cxn ang="0">
                          <a:pos x="536" y="580"/>
                        </a:cxn>
                        <a:cxn ang="0">
                          <a:pos x="534" y="578"/>
                        </a:cxn>
                        <a:cxn ang="0">
                          <a:pos x="574" y="942"/>
                        </a:cxn>
                        <a:cxn ang="0">
                          <a:pos x="554" y="1024"/>
                        </a:cxn>
                        <a:cxn ang="0">
                          <a:pos x="546" y="1106"/>
                        </a:cxn>
                        <a:cxn ang="0">
                          <a:pos x="506" y="1158"/>
                        </a:cxn>
                        <a:cxn ang="0">
                          <a:pos x="456" y="1130"/>
                        </a:cxn>
                        <a:cxn ang="0">
                          <a:pos x="434" y="1172"/>
                        </a:cxn>
                        <a:cxn ang="0">
                          <a:pos x="406" y="1094"/>
                        </a:cxn>
                        <a:cxn ang="0">
                          <a:pos x="328" y="1040"/>
                        </a:cxn>
                        <a:cxn ang="0">
                          <a:pos x="328" y="956"/>
                        </a:cxn>
                        <a:cxn ang="0">
                          <a:pos x="294" y="956"/>
                        </a:cxn>
                        <a:cxn ang="0">
                          <a:pos x="198" y="834"/>
                        </a:cxn>
                        <a:cxn ang="0">
                          <a:pos x="198" y="786"/>
                        </a:cxn>
                        <a:cxn ang="0">
                          <a:pos x="240" y="716"/>
                        </a:cxn>
                        <a:cxn ang="0">
                          <a:pos x="220" y="676"/>
                        </a:cxn>
                        <a:cxn ang="0">
                          <a:pos x="276" y="610"/>
                        </a:cxn>
                        <a:cxn ang="0">
                          <a:pos x="268" y="550"/>
                        </a:cxn>
                        <a:cxn ang="0">
                          <a:pos x="198" y="484"/>
                        </a:cxn>
                        <a:cxn ang="0">
                          <a:pos x="170" y="350"/>
                        </a:cxn>
                        <a:cxn ang="0">
                          <a:pos x="32" y="268"/>
                        </a:cxn>
                        <a:cxn ang="0">
                          <a:pos x="4" y="134"/>
                        </a:cxn>
                        <a:cxn ang="0">
                          <a:pos x="40" y="92"/>
                        </a:cxn>
                        <a:cxn ang="0">
                          <a:pos x="82" y="0"/>
                        </a:cxn>
                        <a:cxn ang="0">
                          <a:pos x="78" y="0"/>
                        </a:cxn>
                        <a:cxn ang="0">
                          <a:pos x="40" y="88"/>
                        </a:cxn>
                        <a:cxn ang="0">
                          <a:pos x="0" y="130"/>
                        </a:cxn>
                      </a:cxnLst>
                      <a:rect l="0" t="0" r="r" b="b"/>
                      <a:pathLst>
                        <a:path w="576" h="1180">
                          <a:moveTo>
                            <a:pt x="0" y="130"/>
                          </a:moveTo>
                          <a:lnTo>
                            <a:pt x="30" y="268"/>
                          </a:lnTo>
                          <a:lnTo>
                            <a:pt x="168" y="352"/>
                          </a:lnTo>
                          <a:lnTo>
                            <a:pt x="178" y="410"/>
                          </a:lnTo>
                          <a:lnTo>
                            <a:pt x="194" y="484"/>
                          </a:lnTo>
                          <a:lnTo>
                            <a:pt x="266" y="554"/>
                          </a:lnTo>
                          <a:lnTo>
                            <a:pt x="274" y="610"/>
                          </a:lnTo>
                          <a:lnTo>
                            <a:pt x="214" y="676"/>
                          </a:lnTo>
                          <a:lnTo>
                            <a:pt x="234" y="716"/>
                          </a:lnTo>
                          <a:lnTo>
                            <a:pt x="194" y="786"/>
                          </a:lnTo>
                          <a:lnTo>
                            <a:pt x="194" y="816"/>
                          </a:lnTo>
                          <a:lnTo>
                            <a:pt x="196" y="816"/>
                          </a:lnTo>
                          <a:lnTo>
                            <a:pt x="196" y="820"/>
                          </a:lnTo>
                          <a:lnTo>
                            <a:pt x="194" y="820"/>
                          </a:lnTo>
                          <a:lnTo>
                            <a:pt x="194" y="834"/>
                          </a:lnTo>
                          <a:lnTo>
                            <a:pt x="292" y="960"/>
                          </a:lnTo>
                          <a:lnTo>
                            <a:pt x="324" y="960"/>
                          </a:lnTo>
                          <a:lnTo>
                            <a:pt x="324" y="1040"/>
                          </a:lnTo>
                          <a:lnTo>
                            <a:pt x="404" y="1098"/>
                          </a:lnTo>
                          <a:lnTo>
                            <a:pt x="434" y="1180"/>
                          </a:lnTo>
                          <a:lnTo>
                            <a:pt x="456" y="1136"/>
                          </a:lnTo>
                          <a:lnTo>
                            <a:pt x="506" y="1162"/>
                          </a:lnTo>
                          <a:lnTo>
                            <a:pt x="548" y="1106"/>
                          </a:lnTo>
                          <a:lnTo>
                            <a:pt x="560" y="1024"/>
                          </a:lnTo>
                          <a:lnTo>
                            <a:pt x="576" y="942"/>
                          </a:lnTo>
                          <a:lnTo>
                            <a:pt x="538" y="578"/>
                          </a:lnTo>
                          <a:lnTo>
                            <a:pt x="536" y="580"/>
                          </a:lnTo>
                          <a:lnTo>
                            <a:pt x="534" y="578"/>
                          </a:lnTo>
                          <a:lnTo>
                            <a:pt x="574" y="942"/>
                          </a:lnTo>
                          <a:lnTo>
                            <a:pt x="554" y="1024"/>
                          </a:lnTo>
                          <a:lnTo>
                            <a:pt x="546" y="1106"/>
                          </a:lnTo>
                          <a:lnTo>
                            <a:pt x="506" y="1158"/>
                          </a:lnTo>
                          <a:lnTo>
                            <a:pt x="456" y="1130"/>
                          </a:lnTo>
                          <a:lnTo>
                            <a:pt x="434" y="1172"/>
                          </a:lnTo>
                          <a:lnTo>
                            <a:pt x="406" y="1094"/>
                          </a:lnTo>
                          <a:lnTo>
                            <a:pt x="328" y="1040"/>
                          </a:lnTo>
                          <a:lnTo>
                            <a:pt x="328" y="956"/>
                          </a:lnTo>
                          <a:lnTo>
                            <a:pt x="294" y="956"/>
                          </a:lnTo>
                          <a:lnTo>
                            <a:pt x="198" y="834"/>
                          </a:lnTo>
                          <a:lnTo>
                            <a:pt x="198" y="786"/>
                          </a:lnTo>
                          <a:lnTo>
                            <a:pt x="240" y="716"/>
                          </a:lnTo>
                          <a:lnTo>
                            <a:pt x="220" y="676"/>
                          </a:lnTo>
                          <a:lnTo>
                            <a:pt x="276" y="610"/>
                          </a:lnTo>
                          <a:lnTo>
                            <a:pt x="268" y="550"/>
                          </a:lnTo>
                          <a:lnTo>
                            <a:pt x="198" y="484"/>
                          </a:lnTo>
                          <a:lnTo>
                            <a:pt x="170" y="350"/>
                          </a:lnTo>
                          <a:lnTo>
                            <a:pt x="32" y="268"/>
                          </a:lnTo>
                          <a:lnTo>
                            <a:pt x="4" y="134"/>
                          </a:lnTo>
                          <a:lnTo>
                            <a:pt x="40" y="92"/>
                          </a:lnTo>
                          <a:lnTo>
                            <a:pt x="82" y="0"/>
                          </a:lnTo>
                          <a:lnTo>
                            <a:pt x="78" y="0"/>
                          </a:lnTo>
                          <a:lnTo>
                            <a:pt x="40" y="88"/>
                          </a:lnTo>
                          <a:lnTo>
                            <a:pt x="0" y="13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2" name="Rectangle 9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858" y="209530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3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2414" y="209122"/>
                      <a:ext cx="428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428" y="6"/>
                        </a:cxn>
                        <a:cxn ang="0">
                          <a:pos x="426" y="0"/>
                        </a:cxn>
                        <a:cxn ang="0">
                          <a:pos x="0" y="16"/>
                        </a:cxn>
                        <a:cxn ang="0">
                          <a:pos x="0" y="24"/>
                        </a:cxn>
                        <a:cxn ang="0">
                          <a:pos x="428" y="6"/>
                        </a:cxn>
                      </a:cxnLst>
                      <a:rect l="0" t="0" r="r" b="b"/>
                      <a:pathLst>
                        <a:path w="428" h="24">
                          <a:moveTo>
                            <a:pt x="428" y="6"/>
                          </a:moveTo>
                          <a:lnTo>
                            <a:pt x="426" y="0"/>
                          </a:lnTo>
                          <a:lnTo>
                            <a:pt x="0" y="16"/>
                          </a:lnTo>
                          <a:lnTo>
                            <a:pt x="0" y="24"/>
                          </a:lnTo>
                          <a:lnTo>
                            <a:pt x="428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4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2406" y="209146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5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2406" y="209138"/>
                      <a:ext cx="8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  <a:cxn ang="0">
                          <a:pos x="8" y="8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10">
                          <a:moveTo>
                            <a:pt x="8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lnTo>
                            <a:pt x="8" y="8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6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1776" y="208894"/>
                      <a:ext cx="6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610" y="4"/>
                        </a:cxn>
                        <a:cxn ang="0">
                          <a:pos x="612" y="0"/>
                        </a:cxn>
                      </a:cxnLst>
                      <a:rect l="0" t="0" r="r" b="b"/>
                      <a:pathLst>
                        <a:path w="612" h="6">
                          <a:moveTo>
                            <a:pt x="612" y="0"/>
                          </a:move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610" y="4"/>
                          </a:lnTo>
                          <a:lnTo>
                            <a:pt x="61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7" name="Rectangle 96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774" y="208896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8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110" y="208846"/>
                      <a:ext cx="1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1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14" h="4">
                          <a:moveTo>
                            <a:pt x="4" y="4"/>
                          </a:moveTo>
                          <a:lnTo>
                            <a:pt x="1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9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2842" y="208728"/>
                      <a:ext cx="272" cy="12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84"/>
                        </a:cxn>
                        <a:cxn ang="0">
                          <a:pos x="240" y="122"/>
                        </a:cxn>
                        <a:cxn ang="0">
                          <a:pos x="272" y="122"/>
                        </a:cxn>
                        <a:cxn ang="0">
                          <a:pos x="268" y="122"/>
                        </a:cxn>
                        <a:cxn ang="0">
                          <a:pos x="268" y="118"/>
                        </a:cxn>
                        <a:cxn ang="0">
                          <a:pos x="242" y="118"/>
                        </a:cxn>
                        <a:cxn ang="0">
                          <a:pos x="236" y="80"/>
                        </a:cxn>
                        <a:cxn ang="0">
                          <a:pos x="24" y="52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2" y="58"/>
                        </a:cxn>
                        <a:cxn ang="0">
                          <a:pos x="230" y="84"/>
                        </a:cxn>
                      </a:cxnLst>
                      <a:rect l="0" t="0" r="r" b="b"/>
                      <a:pathLst>
                        <a:path w="272" h="122">
                          <a:moveTo>
                            <a:pt x="230" y="84"/>
                          </a:moveTo>
                          <a:lnTo>
                            <a:pt x="240" y="122"/>
                          </a:lnTo>
                          <a:lnTo>
                            <a:pt x="272" y="122"/>
                          </a:lnTo>
                          <a:lnTo>
                            <a:pt x="268" y="122"/>
                          </a:lnTo>
                          <a:lnTo>
                            <a:pt x="268" y="118"/>
                          </a:lnTo>
                          <a:lnTo>
                            <a:pt x="242" y="118"/>
                          </a:lnTo>
                          <a:lnTo>
                            <a:pt x="236" y="80"/>
                          </a:lnTo>
                          <a:lnTo>
                            <a:pt x="24" y="5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22" y="58"/>
                          </a:lnTo>
                          <a:lnTo>
                            <a:pt x="230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0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2534" y="209604"/>
                      <a:ext cx="142" cy="762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66"/>
                        </a:cxn>
                        <a:cxn ang="0">
                          <a:pos x="4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38" y="6"/>
                        </a:cxn>
                        <a:cxn ang="0">
                          <a:pos x="22" y="68"/>
                        </a:cxn>
                        <a:cxn ang="0">
                          <a:pos x="76" y="96"/>
                        </a:cxn>
                        <a:cxn ang="0">
                          <a:pos x="96" y="344"/>
                        </a:cxn>
                        <a:cxn ang="0">
                          <a:pos x="102" y="344"/>
                        </a:cxn>
                        <a:cxn ang="0">
                          <a:pos x="100" y="350"/>
                        </a:cxn>
                        <a:cxn ang="0">
                          <a:pos x="98" y="350"/>
                        </a:cxn>
                        <a:cxn ang="0">
                          <a:pos x="132" y="758"/>
                        </a:cxn>
                        <a:cxn ang="0">
                          <a:pos x="142" y="762"/>
                        </a:cxn>
                        <a:cxn ang="0">
                          <a:pos x="110" y="404"/>
                        </a:cxn>
                        <a:cxn ang="0">
                          <a:pos x="106" y="404"/>
                        </a:cxn>
                        <a:cxn ang="0">
                          <a:pos x="106" y="400"/>
                        </a:cxn>
                        <a:cxn ang="0">
                          <a:pos x="110" y="400"/>
                        </a:cxn>
                        <a:cxn ang="0">
                          <a:pos x="82" y="90"/>
                        </a:cxn>
                        <a:cxn ang="0">
                          <a:pos x="28" y="66"/>
                        </a:cxn>
                      </a:cxnLst>
                      <a:rect l="0" t="0" r="r" b="b"/>
                      <a:pathLst>
                        <a:path w="142" h="762">
                          <a:moveTo>
                            <a:pt x="28" y="66"/>
                          </a:moveTo>
                          <a:lnTo>
                            <a:pt x="46" y="0"/>
                          </a:ln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38" y="6"/>
                          </a:lnTo>
                          <a:lnTo>
                            <a:pt x="22" y="68"/>
                          </a:lnTo>
                          <a:lnTo>
                            <a:pt x="76" y="96"/>
                          </a:lnTo>
                          <a:lnTo>
                            <a:pt x="96" y="344"/>
                          </a:lnTo>
                          <a:lnTo>
                            <a:pt x="102" y="344"/>
                          </a:lnTo>
                          <a:lnTo>
                            <a:pt x="100" y="350"/>
                          </a:lnTo>
                          <a:lnTo>
                            <a:pt x="98" y="350"/>
                          </a:lnTo>
                          <a:lnTo>
                            <a:pt x="132" y="758"/>
                          </a:lnTo>
                          <a:lnTo>
                            <a:pt x="142" y="762"/>
                          </a:lnTo>
                          <a:lnTo>
                            <a:pt x="110" y="404"/>
                          </a:lnTo>
                          <a:lnTo>
                            <a:pt x="106" y="404"/>
                          </a:lnTo>
                          <a:lnTo>
                            <a:pt x="106" y="400"/>
                          </a:lnTo>
                          <a:lnTo>
                            <a:pt x="110" y="400"/>
                          </a:lnTo>
                          <a:lnTo>
                            <a:pt x="82" y="90"/>
                          </a:lnTo>
                          <a:lnTo>
                            <a:pt x="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1" name="Freeform 100"/>
                    <p:cNvSpPr>
                      <a:spLocks/>
                    </p:cNvSpPr>
                    <p:nvPr/>
                  </p:nvSpPr>
                  <p:spPr bwMode="auto">
                    <a:xfrm>
                      <a:off x="2666" y="210362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10" y="8"/>
                        </a:cxn>
                        <a:cxn ang="0">
                          <a:pos x="10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0" y="4"/>
                          </a:moveTo>
                          <a:lnTo>
                            <a:pt x="10" y="8"/>
                          </a:lnTo>
                          <a:lnTo>
                            <a:pt x="10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2" name="Freeform 101"/>
                    <p:cNvSpPr>
                      <a:spLocks/>
                    </p:cNvSpPr>
                    <p:nvPr/>
                  </p:nvSpPr>
                  <p:spPr bwMode="auto">
                    <a:xfrm>
                      <a:off x="2630" y="209948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3" name="Freeform 102"/>
                    <p:cNvSpPr>
                      <a:spLocks/>
                    </p:cNvSpPr>
                    <p:nvPr/>
                  </p:nvSpPr>
                  <p:spPr bwMode="auto">
                    <a:xfrm>
                      <a:off x="2528" y="209604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8" y="6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8" y="6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4" name="Freeform 103"/>
                    <p:cNvSpPr>
                      <a:spLocks/>
                    </p:cNvSpPr>
                    <p:nvPr/>
                  </p:nvSpPr>
                  <p:spPr bwMode="auto">
                    <a:xfrm>
                      <a:off x="4378" y="209636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4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5" name="Freeform 104"/>
                    <p:cNvSpPr>
                      <a:spLocks/>
                    </p:cNvSpPr>
                    <p:nvPr/>
                  </p:nvSpPr>
                  <p:spPr bwMode="auto">
                    <a:xfrm>
                      <a:off x="2644" y="209636"/>
                      <a:ext cx="1736" cy="412"/>
                    </a:xfrm>
                    <a:custGeom>
                      <a:avLst/>
                      <a:gdLst/>
                      <a:ahLst/>
                      <a:cxnLst>
                        <a:cxn ang="0">
                          <a:pos x="1024" y="202"/>
                        </a:cxn>
                        <a:cxn ang="0">
                          <a:pos x="1022" y="206"/>
                        </a:cxn>
                        <a:cxn ang="0">
                          <a:pos x="1014" y="210"/>
                        </a:cxn>
                        <a:cxn ang="0">
                          <a:pos x="1018" y="204"/>
                        </a:cxn>
                        <a:cxn ang="0">
                          <a:pos x="756" y="258"/>
                        </a:cxn>
                        <a:cxn ang="0">
                          <a:pos x="476" y="304"/>
                        </a:cxn>
                        <a:cxn ang="0">
                          <a:pos x="454" y="308"/>
                        </a:cxn>
                        <a:cxn ang="0">
                          <a:pos x="454" y="402"/>
                        </a:cxn>
                        <a:cxn ang="0">
                          <a:pos x="374" y="408"/>
                        </a:cxn>
                        <a:cxn ang="0">
                          <a:pos x="390" y="360"/>
                        </a:cxn>
                        <a:cxn ang="0">
                          <a:pos x="0" y="368"/>
                        </a:cxn>
                        <a:cxn ang="0">
                          <a:pos x="0" y="372"/>
                        </a:cxn>
                        <a:cxn ang="0">
                          <a:pos x="384" y="364"/>
                        </a:cxn>
                        <a:cxn ang="0">
                          <a:pos x="366" y="412"/>
                        </a:cxn>
                        <a:cxn ang="0">
                          <a:pos x="450" y="406"/>
                        </a:cxn>
                        <a:cxn ang="0">
                          <a:pos x="450" y="404"/>
                        </a:cxn>
                        <a:cxn ang="0">
                          <a:pos x="454" y="404"/>
                        </a:cxn>
                        <a:cxn ang="0">
                          <a:pos x="454" y="406"/>
                        </a:cxn>
                        <a:cxn ang="0">
                          <a:pos x="456" y="406"/>
                        </a:cxn>
                        <a:cxn ang="0">
                          <a:pos x="456" y="310"/>
                        </a:cxn>
                        <a:cxn ang="0">
                          <a:pos x="478" y="310"/>
                        </a:cxn>
                        <a:cxn ang="0">
                          <a:pos x="756" y="264"/>
                        </a:cxn>
                        <a:cxn ang="0">
                          <a:pos x="1186" y="176"/>
                        </a:cxn>
                        <a:cxn ang="0">
                          <a:pos x="1186" y="176"/>
                        </a:cxn>
                        <a:cxn ang="0">
                          <a:pos x="1188" y="174"/>
                        </a:cxn>
                        <a:cxn ang="0">
                          <a:pos x="1192" y="172"/>
                        </a:cxn>
                        <a:cxn ang="0">
                          <a:pos x="1190" y="174"/>
                        </a:cxn>
                        <a:cxn ang="0">
                          <a:pos x="1736" y="4"/>
                        </a:cxn>
                        <a:cxn ang="0">
                          <a:pos x="1734" y="0"/>
                        </a:cxn>
                        <a:cxn ang="0">
                          <a:pos x="1188" y="172"/>
                        </a:cxn>
                        <a:cxn ang="0">
                          <a:pos x="1024" y="202"/>
                        </a:cxn>
                      </a:cxnLst>
                      <a:rect l="0" t="0" r="r" b="b"/>
                      <a:pathLst>
                        <a:path w="1736" h="412">
                          <a:moveTo>
                            <a:pt x="1024" y="202"/>
                          </a:moveTo>
                          <a:lnTo>
                            <a:pt x="1022" y="206"/>
                          </a:lnTo>
                          <a:lnTo>
                            <a:pt x="1014" y="210"/>
                          </a:lnTo>
                          <a:lnTo>
                            <a:pt x="1018" y="204"/>
                          </a:lnTo>
                          <a:lnTo>
                            <a:pt x="756" y="258"/>
                          </a:lnTo>
                          <a:lnTo>
                            <a:pt x="476" y="304"/>
                          </a:lnTo>
                          <a:lnTo>
                            <a:pt x="454" y="308"/>
                          </a:lnTo>
                          <a:lnTo>
                            <a:pt x="454" y="402"/>
                          </a:lnTo>
                          <a:lnTo>
                            <a:pt x="374" y="408"/>
                          </a:lnTo>
                          <a:lnTo>
                            <a:pt x="390" y="360"/>
                          </a:lnTo>
                          <a:lnTo>
                            <a:pt x="0" y="368"/>
                          </a:lnTo>
                          <a:lnTo>
                            <a:pt x="0" y="372"/>
                          </a:lnTo>
                          <a:lnTo>
                            <a:pt x="384" y="364"/>
                          </a:lnTo>
                          <a:lnTo>
                            <a:pt x="366" y="412"/>
                          </a:lnTo>
                          <a:lnTo>
                            <a:pt x="450" y="406"/>
                          </a:lnTo>
                          <a:lnTo>
                            <a:pt x="450" y="404"/>
                          </a:lnTo>
                          <a:lnTo>
                            <a:pt x="454" y="404"/>
                          </a:lnTo>
                          <a:lnTo>
                            <a:pt x="454" y="406"/>
                          </a:lnTo>
                          <a:lnTo>
                            <a:pt x="456" y="406"/>
                          </a:lnTo>
                          <a:lnTo>
                            <a:pt x="456" y="310"/>
                          </a:lnTo>
                          <a:lnTo>
                            <a:pt x="478" y="310"/>
                          </a:lnTo>
                          <a:lnTo>
                            <a:pt x="756" y="264"/>
                          </a:lnTo>
                          <a:lnTo>
                            <a:pt x="1186" y="176"/>
                          </a:lnTo>
                          <a:lnTo>
                            <a:pt x="1186" y="176"/>
                          </a:lnTo>
                          <a:lnTo>
                            <a:pt x="1188" y="174"/>
                          </a:lnTo>
                          <a:lnTo>
                            <a:pt x="1192" y="172"/>
                          </a:lnTo>
                          <a:lnTo>
                            <a:pt x="1190" y="174"/>
                          </a:lnTo>
                          <a:lnTo>
                            <a:pt x="1736" y="4"/>
                          </a:lnTo>
                          <a:lnTo>
                            <a:pt x="1734" y="0"/>
                          </a:lnTo>
                          <a:lnTo>
                            <a:pt x="1188" y="172"/>
                          </a:lnTo>
                          <a:lnTo>
                            <a:pt x="1024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6" name="Freeform 105"/>
                    <p:cNvSpPr>
                      <a:spLocks/>
                    </p:cNvSpPr>
                    <p:nvPr/>
                  </p:nvSpPr>
                  <p:spPr bwMode="auto">
                    <a:xfrm>
                      <a:off x="3830" y="209808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4"/>
                        </a:cxn>
                        <a:cxn ang="0">
                          <a:pos x="4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2" y="2"/>
                          </a:lnTo>
                          <a:lnTo>
                            <a:pt x="0" y="4"/>
                          </a:lnTo>
                          <a:lnTo>
                            <a:pt x="4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7" name="Freeform 106"/>
                    <p:cNvSpPr>
                      <a:spLocks/>
                    </p:cNvSpPr>
                    <p:nvPr/>
                  </p:nvSpPr>
                  <p:spPr bwMode="auto">
                    <a:xfrm>
                      <a:off x="3658" y="209838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0" y="8"/>
                        </a:cxn>
                        <a:cxn ang="0">
                          <a:pos x="8" y="4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4" y="2"/>
                          </a:moveTo>
                          <a:lnTo>
                            <a:pt x="0" y="8"/>
                          </a:lnTo>
                          <a:lnTo>
                            <a:pt x="8" y="4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8" name="Rectangle 1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40" y="210004"/>
                      <a:ext cx="4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9" name="Freeform 108"/>
                    <p:cNvSpPr>
                      <a:spLocks/>
                    </p:cNvSpPr>
                    <p:nvPr/>
                  </p:nvSpPr>
                  <p:spPr bwMode="auto">
                    <a:xfrm>
                      <a:off x="4182" y="210054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0" name="Freeform 109"/>
                    <p:cNvSpPr>
                      <a:spLocks/>
                    </p:cNvSpPr>
                    <p:nvPr/>
                  </p:nvSpPr>
                  <p:spPr bwMode="auto">
                    <a:xfrm>
                      <a:off x="3206" y="210706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2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1" name="Freeform 110"/>
                    <p:cNvSpPr>
                      <a:spLocks/>
                    </p:cNvSpPr>
                    <p:nvPr/>
                  </p:nvSpPr>
                  <p:spPr bwMode="auto">
                    <a:xfrm>
                      <a:off x="2720" y="209950"/>
                      <a:ext cx="1464" cy="756"/>
                    </a:xfrm>
                    <a:custGeom>
                      <a:avLst/>
                      <a:gdLst/>
                      <a:ahLst/>
                      <a:cxnLst>
                        <a:cxn ang="0">
                          <a:pos x="1250" y="34"/>
                        </a:cxn>
                        <a:cxn ang="0">
                          <a:pos x="1218" y="0"/>
                        </a:cxn>
                        <a:cxn ang="0">
                          <a:pos x="968" y="98"/>
                        </a:cxn>
                        <a:cxn ang="0">
                          <a:pos x="906" y="108"/>
                        </a:cxn>
                        <a:cxn ang="0">
                          <a:pos x="906" y="108"/>
                        </a:cxn>
                        <a:cxn ang="0">
                          <a:pos x="900" y="112"/>
                        </a:cxn>
                        <a:cxn ang="0">
                          <a:pos x="902" y="108"/>
                        </a:cxn>
                        <a:cxn ang="0">
                          <a:pos x="554" y="166"/>
                        </a:cxn>
                        <a:cxn ang="0">
                          <a:pos x="348" y="186"/>
                        </a:cxn>
                        <a:cxn ang="0">
                          <a:pos x="378" y="92"/>
                        </a:cxn>
                        <a:cxn ang="0">
                          <a:pos x="374" y="92"/>
                        </a:cxn>
                        <a:cxn ang="0">
                          <a:pos x="270" y="410"/>
                        </a:cxn>
                        <a:cxn ang="0">
                          <a:pos x="280" y="450"/>
                        </a:cxn>
                        <a:cxn ang="0">
                          <a:pos x="0" y="470"/>
                        </a:cxn>
                        <a:cxn ang="0">
                          <a:pos x="0" y="474"/>
                        </a:cxn>
                        <a:cxn ang="0">
                          <a:pos x="280" y="454"/>
                        </a:cxn>
                        <a:cxn ang="0">
                          <a:pos x="310" y="544"/>
                        </a:cxn>
                        <a:cxn ang="0">
                          <a:pos x="276" y="694"/>
                        </a:cxn>
                        <a:cxn ang="0">
                          <a:pos x="448" y="684"/>
                        </a:cxn>
                        <a:cxn ang="0">
                          <a:pos x="486" y="756"/>
                        </a:cxn>
                        <a:cxn ang="0">
                          <a:pos x="490" y="756"/>
                        </a:cxn>
                        <a:cxn ang="0">
                          <a:pos x="452" y="678"/>
                        </a:cxn>
                        <a:cxn ang="0">
                          <a:pos x="280" y="692"/>
                        </a:cxn>
                        <a:cxn ang="0">
                          <a:pos x="312" y="542"/>
                        </a:cxn>
                        <a:cxn ang="0">
                          <a:pos x="274" y="410"/>
                        </a:cxn>
                        <a:cxn ang="0">
                          <a:pos x="348" y="192"/>
                        </a:cxn>
                        <a:cxn ang="0">
                          <a:pos x="552" y="170"/>
                        </a:cxn>
                        <a:cxn ang="0">
                          <a:pos x="780" y="134"/>
                        </a:cxn>
                        <a:cxn ang="0">
                          <a:pos x="780" y="132"/>
                        </a:cxn>
                        <a:cxn ang="0">
                          <a:pos x="786" y="130"/>
                        </a:cxn>
                        <a:cxn ang="0">
                          <a:pos x="786" y="132"/>
                        </a:cxn>
                        <a:cxn ang="0">
                          <a:pos x="968" y="102"/>
                        </a:cxn>
                        <a:cxn ang="0">
                          <a:pos x="1218" y="6"/>
                        </a:cxn>
                        <a:cxn ang="0">
                          <a:pos x="1248" y="38"/>
                        </a:cxn>
                        <a:cxn ang="0">
                          <a:pos x="1330" y="22"/>
                        </a:cxn>
                        <a:cxn ang="0">
                          <a:pos x="1462" y="110"/>
                        </a:cxn>
                        <a:cxn ang="0">
                          <a:pos x="1464" y="104"/>
                        </a:cxn>
                        <a:cxn ang="0">
                          <a:pos x="1330" y="16"/>
                        </a:cxn>
                        <a:cxn ang="0">
                          <a:pos x="1250" y="34"/>
                        </a:cxn>
                      </a:cxnLst>
                      <a:rect l="0" t="0" r="r" b="b"/>
                      <a:pathLst>
                        <a:path w="1464" h="756">
                          <a:moveTo>
                            <a:pt x="1250" y="34"/>
                          </a:moveTo>
                          <a:lnTo>
                            <a:pt x="1218" y="0"/>
                          </a:lnTo>
                          <a:lnTo>
                            <a:pt x="968" y="98"/>
                          </a:lnTo>
                          <a:lnTo>
                            <a:pt x="906" y="108"/>
                          </a:lnTo>
                          <a:lnTo>
                            <a:pt x="906" y="108"/>
                          </a:lnTo>
                          <a:lnTo>
                            <a:pt x="900" y="112"/>
                          </a:lnTo>
                          <a:lnTo>
                            <a:pt x="902" y="108"/>
                          </a:lnTo>
                          <a:lnTo>
                            <a:pt x="554" y="166"/>
                          </a:lnTo>
                          <a:lnTo>
                            <a:pt x="348" y="186"/>
                          </a:lnTo>
                          <a:lnTo>
                            <a:pt x="378" y="92"/>
                          </a:lnTo>
                          <a:lnTo>
                            <a:pt x="374" y="92"/>
                          </a:lnTo>
                          <a:lnTo>
                            <a:pt x="270" y="410"/>
                          </a:lnTo>
                          <a:lnTo>
                            <a:pt x="280" y="450"/>
                          </a:lnTo>
                          <a:lnTo>
                            <a:pt x="0" y="470"/>
                          </a:lnTo>
                          <a:lnTo>
                            <a:pt x="0" y="474"/>
                          </a:lnTo>
                          <a:lnTo>
                            <a:pt x="280" y="454"/>
                          </a:lnTo>
                          <a:lnTo>
                            <a:pt x="310" y="544"/>
                          </a:lnTo>
                          <a:lnTo>
                            <a:pt x="276" y="694"/>
                          </a:lnTo>
                          <a:lnTo>
                            <a:pt x="448" y="684"/>
                          </a:lnTo>
                          <a:lnTo>
                            <a:pt x="486" y="756"/>
                          </a:lnTo>
                          <a:lnTo>
                            <a:pt x="490" y="756"/>
                          </a:lnTo>
                          <a:lnTo>
                            <a:pt x="452" y="678"/>
                          </a:lnTo>
                          <a:lnTo>
                            <a:pt x="280" y="692"/>
                          </a:lnTo>
                          <a:lnTo>
                            <a:pt x="312" y="542"/>
                          </a:lnTo>
                          <a:lnTo>
                            <a:pt x="274" y="410"/>
                          </a:lnTo>
                          <a:lnTo>
                            <a:pt x="348" y="192"/>
                          </a:lnTo>
                          <a:lnTo>
                            <a:pt x="552" y="170"/>
                          </a:lnTo>
                          <a:lnTo>
                            <a:pt x="780" y="134"/>
                          </a:lnTo>
                          <a:lnTo>
                            <a:pt x="780" y="132"/>
                          </a:lnTo>
                          <a:lnTo>
                            <a:pt x="786" y="130"/>
                          </a:lnTo>
                          <a:lnTo>
                            <a:pt x="786" y="132"/>
                          </a:lnTo>
                          <a:lnTo>
                            <a:pt x="968" y="102"/>
                          </a:lnTo>
                          <a:lnTo>
                            <a:pt x="1218" y="6"/>
                          </a:lnTo>
                          <a:lnTo>
                            <a:pt x="1248" y="38"/>
                          </a:lnTo>
                          <a:lnTo>
                            <a:pt x="1330" y="22"/>
                          </a:lnTo>
                          <a:lnTo>
                            <a:pt x="1462" y="110"/>
                          </a:lnTo>
                          <a:lnTo>
                            <a:pt x="1464" y="104"/>
                          </a:lnTo>
                          <a:lnTo>
                            <a:pt x="1330" y="16"/>
                          </a:lnTo>
                          <a:lnTo>
                            <a:pt x="1250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2" name="Rectangle 11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712" y="210424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3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3620" y="210058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0"/>
                        </a:cxn>
                        <a:cxn ang="0">
                          <a:pos x="6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4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2712" y="210420"/>
                      <a:ext cx="8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0" y="4"/>
                        </a:cxn>
                        <a:cxn ang="0">
                          <a:pos x="8" y="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8" h="4">
                          <a:moveTo>
                            <a:pt x="0" y="4"/>
                          </a:moveTo>
                          <a:lnTo>
                            <a:pt x="0" y="4"/>
                          </a:lnTo>
                          <a:lnTo>
                            <a:pt x="8" y="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5" name="Rectangle 1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094" y="210040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6" name="Freeform 115"/>
                    <p:cNvSpPr>
                      <a:spLocks/>
                    </p:cNvSpPr>
                    <p:nvPr/>
                  </p:nvSpPr>
                  <p:spPr bwMode="auto">
                    <a:xfrm>
                      <a:off x="3408" y="210662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4"/>
                        </a:cxn>
                        <a:cxn ang="0">
                          <a:pos x="4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4"/>
                          </a:lnTo>
                          <a:lnTo>
                            <a:pt x="4" y="0"/>
                          </a:lnTo>
                          <a:lnTo>
                            <a:pt x="0" y="2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7" name="Freeform 116"/>
                    <p:cNvSpPr>
                      <a:spLocks/>
                    </p:cNvSpPr>
                    <p:nvPr/>
                  </p:nvSpPr>
                  <p:spPr bwMode="auto">
                    <a:xfrm>
                      <a:off x="3364" y="210082"/>
                      <a:ext cx="668" cy="582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74"/>
                        </a:cxn>
                        <a:cxn ang="0">
                          <a:pos x="280" y="486"/>
                        </a:cxn>
                        <a:cxn ang="0">
                          <a:pos x="302" y="516"/>
                        </a:cxn>
                        <a:cxn ang="0">
                          <a:pos x="562" y="474"/>
                        </a:cxn>
                        <a:cxn ang="0">
                          <a:pos x="604" y="488"/>
                        </a:cxn>
                        <a:cxn ang="0">
                          <a:pos x="604" y="438"/>
                        </a:cxn>
                        <a:cxn ang="0">
                          <a:pos x="668" y="438"/>
                        </a:cxn>
                        <a:cxn ang="0">
                          <a:pos x="668" y="430"/>
                        </a:cxn>
                        <a:cxn ang="0">
                          <a:pos x="598" y="432"/>
                        </a:cxn>
                        <a:cxn ang="0">
                          <a:pos x="598" y="480"/>
                        </a:cxn>
                        <a:cxn ang="0">
                          <a:pos x="564" y="468"/>
                        </a:cxn>
                        <a:cxn ang="0">
                          <a:pos x="302" y="510"/>
                        </a:cxn>
                        <a:cxn ang="0">
                          <a:pos x="284" y="486"/>
                        </a:cxn>
                        <a:cxn ang="0">
                          <a:pos x="262" y="330"/>
                        </a:cxn>
                        <a:cxn ang="0">
                          <a:pos x="142" y="0"/>
                        </a:cxn>
                        <a:cxn ang="0">
                          <a:pos x="136" y="2"/>
                        </a:cxn>
                        <a:cxn ang="0">
                          <a:pos x="260" y="332"/>
                        </a:cxn>
                        <a:cxn ang="0">
                          <a:pos x="278" y="468"/>
                        </a:cxn>
                        <a:cxn ang="0">
                          <a:pos x="0" y="492"/>
                        </a:cxn>
                        <a:cxn ang="0">
                          <a:pos x="44" y="582"/>
                        </a:cxn>
                        <a:cxn ang="0">
                          <a:pos x="48" y="580"/>
                        </a:cxn>
                        <a:cxn ang="0">
                          <a:pos x="4" y="494"/>
                        </a:cxn>
                        <a:cxn ang="0">
                          <a:pos x="278" y="474"/>
                        </a:cxn>
                      </a:cxnLst>
                      <a:rect l="0" t="0" r="r" b="b"/>
                      <a:pathLst>
                        <a:path w="668" h="582">
                          <a:moveTo>
                            <a:pt x="278" y="474"/>
                          </a:moveTo>
                          <a:lnTo>
                            <a:pt x="280" y="486"/>
                          </a:lnTo>
                          <a:lnTo>
                            <a:pt x="302" y="516"/>
                          </a:lnTo>
                          <a:lnTo>
                            <a:pt x="562" y="474"/>
                          </a:lnTo>
                          <a:lnTo>
                            <a:pt x="604" y="488"/>
                          </a:lnTo>
                          <a:lnTo>
                            <a:pt x="604" y="438"/>
                          </a:lnTo>
                          <a:lnTo>
                            <a:pt x="668" y="438"/>
                          </a:lnTo>
                          <a:lnTo>
                            <a:pt x="668" y="430"/>
                          </a:lnTo>
                          <a:lnTo>
                            <a:pt x="598" y="432"/>
                          </a:lnTo>
                          <a:lnTo>
                            <a:pt x="598" y="480"/>
                          </a:lnTo>
                          <a:lnTo>
                            <a:pt x="564" y="468"/>
                          </a:lnTo>
                          <a:lnTo>
                            <a:pt x="302" y="510"/>
                          </a:lnTo>
                          <a:lnTo>
                            <a:pt x="284" y="486"/>
                          </a:lnTo>
                          <a:lnTo>
                            <a:pt x="262" y="330"/>
                          </a:lnTo>
                          <a:lnTo>
                            <a:pt x="142" y="0"/>
                          </a:lnTo>
                          <a:lnTo>
                            <a:pt x="136" y="2"/>
                          </a:lnTo>
                          <a:lnTo>
                            <a:pt x="260" y="332"/>
                          </a:lnTo>
                          <a:lnTo>
                            <a:pt x="278" y="468"/>
                          </a:lnTo>
                          <a:lnTo>
                            <a:pt x="0" y="492"/>
                          </a:lnTo>
                          <a:lnTo>
                            <a:pt x="44" y="582"/>
                          </a:lnTo>
                          <a:lnTo>
                            <a:pt x="48" y="580"/>
                          </a:lnTo>
                          <a:lnTo>
                            <a:pt x="4" y="494"/>
                          </a:lnTo>
                          <a:lnTo>
                            <a:pt x="278" y="47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8" name="Freeform 117"/>
                    <p:cNvSpPr>
                      <a:spLocks/>
                    </p:cNvSpPr>
                    <p:nvPr/>
                  </p:nvSpPr>
                  <p:spPr bwMode="auto">
                    <a:xfrm>
                      <a:off x="3500" y="210080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0" y="2"/>
                          </a:lnTo>
                          <a:lnTo>
                            <a:pt x="0" y="4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9" name="Freeform 118"/>
                    <p:cNvSpPr>
                      <a:spLocks/>
                    </p:cNvSpPr>
                    <p:nvPr/>
                  </p:nvSpPr>
                  <p:spPr bwMode="auto">
                    <a:xfrm>
                      <a:off x="4052" y="210334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0" name="Freeform 119"/>
                    <p:cNvSpPr>
                      <a:spLocks/>
                    </p:cNvSpPr>
                    <p:nvPr/>
                  </p:nvSpPr>
                  <p:spPr bwMode="auto">
                    <a:xfrm>
                      <a:off x="3738" y="210024"/>
                      <a:ext cx="316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50"/>
                        </a:cxn>
                        <a:cxn ang="0">
                          <a:pos x="6" y="54"/>
                        </a:cxn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52" y="54"/>
                        </a:cxn>
                        <a:cxn ang="0">
                          <a:pos x="52" y="88"/>
                        </a:cxn>
                        <a:cxn ang="0">
                          <a:pos x="314" y="312"/>
                        </a:cxn>
                        <a:cxn ang="0">
                          <a:pos x="316" y="310"/>
                        </a:cxn>
                        <a:cxn ang="0">
                          <a:pos x="54" y="86"/>
                        </a:cxn>
                        <a:cxn ang="0">
                          <a:pos x="54" y="50"/>
                        </a:cxn>
                      </a:cxnLst>
                      <a:rect l="0" t="0" r="r" b="b"/>
                      <a:pathLst>
                        <a:path w="316" h="312">
                          <a:moveTo>
                            <a:pt x="54" y="50"/>
                          </a:moveTo>
                          <a:lnTo>
                            <a:pt x="6" y="54"/>
                          </a:lnTo>
                          <a:lnTo>
                            <a:pt x="28" y="0"/>
                          </a:ln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52" y="54"/>
                          </a:lnTo>
                          <a:lnTo>
                            <a:pt x="52" y="88"/>
                          </a:lnTo>
                          <a:lnTo>
                            <a:pt x="314" y="312"/>
                          </a:lnTo>
                          <a:lnTo>
                            <a:pt x="316" y="310"/>
                          </a:lnTo>
                          <a:lnTo>
                            <a:pt x="54" y="86"/>
                          </a:lnTo>
                          <a:lnTo>
                            <a:pt x="54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1" name="Freeform 120"/>
                    <p:cNvSpPr>
                      <a:spLocks/>
                    </p:cNvSpPr>
                    <p:nvPr/>
                  </p:nvSpPr>
                  <p:spPr bwMode="auto">
                    <a:xfrm>
                      <a:off x="3560" y="209216"/>
                      <a:ext cx="1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2"/>
                        </a:cxn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6" y="4"/>
                        </a:cxn>
                        <a:cxn ang="0">
                          <a:pos x="12" y="2"/>
                        </a:cxn>
                      </a:cxnLst>
                      <a:rect l="0" t="0" r="r" b="b"/>
                      <a:pathLst>
                        <a:path w="12" h="4">
                          <a:moveTo>
                            <a:pt x="12" y="2"/>
                          </a:moveTo>
                          <a:lnTo>
                            <a:pt x="6" y="0"/>
                          </a:lnTo>
                          <a:lnTo>
                            <a:pt x="0" y="2"/>
                          </a:lnTo>
                          <a:lnTo>
                            <a:pt x="6" y="4"/>
                          </a:lnTo>
                          <a:lnTo>
                            <a:pt x="1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2" name="Freeform 121"/>
                    <p:cNvSpPr>
                      <a:spLocks/>
                    </p:cNvSpPr>
                    <p:nvPr/>
                  </p:nvSpPr>
                  <p:spPr bwMode="auto">
                    <a:xfrm>
                      <a:off x="3226" y="209264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8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6" y="0"/>
                          </a:moveTo>
                          <a:lnTo>
                            <a:pt x="0" y="6"/>
                          </a:lnTo>
                          <a:lnTo>
                            <a:pt x="2" y="6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3" name="Freeform 122"/>
                    <p:cNvSpPr>
                      <a:spLocks/>
                    </p:cNvSpPr>
                    <p:nvPr/>
                  </p:nvSpPr>
                  <p:spPr bwMode="auto">
                    <a:xfrm>
                      <a:off x="3228" y="209218"/>
                      <a:ext cx="338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258" y="342"/>
                        </a:cxn>
                        <a:cxn ang="0">
                          <a:pos x="258" y="340"/>
                        </a:cxn>
                        <a:cxn ang="0">
                          <a:pos x="262" y="340"/>
                        </a:cxn>
                        <a:cxn ang="0">
                          <a:pos x="196" y="46"/>
                        </a:cxn>
                        <a:cxn ang="0">
                          <a:pos x="338" y="2"/>
                        </a:cxn>
                        <a:cxn ang="0">
                          <a:pos x="332" y="0"/>
                        </a:cxn>
                        <a:cxn ang="0">
                          <a:pos x="194" y="42"/>
                        </a:cxn>
                        <a:cxn ang="0">
                          <a:pos x="6" y="46"/>
                        </a:cxn>
                        <a:cxn ang="0">
                          <a:pos x="0" y="52"/>
                        </a:cxn>
                        <a:cxn ang="0">
                          <a:pos x="190" y="46"/>
                        </a:cxn>
                        <a:cxn ang="0">
                          <a:pos x="258" y="342"/>
                        </a:cxn>
                      </a:cxnLst>
                      <a:rect l="0" t="0" r="r" b="b"/>
                      <a:pathLst>
                        <a:path w="338" h="342">
                          <a:moveTo>
                            <a:pt x="258" y="342"/>
                          </a:moveTo>
                          <a:lnTo>
                            <a:pt x="258" y="340"/>
                          </a:lnTo>
                          <a:lnTo>
                            <a:pt x="262" y="340"/>
                          </a:lnTo>
                          <a:lnTo>
                            <a:pt x="196" y="46"/>
                          </a:lnTo>
                          <a:lnTo>
                            <a:pt x="338" y="2"/>
                          </a:lnTo>
                          <a:lnTo>
                            <a:pt x="332" y="0"/>
                          </a:lnTo>
                          <a:lnTo>
                            <a:pt x="194" y="42"/>
                          </a:lnTo>
                          <a:lnTo>
                            <a:pt x="6" y="46"/>
                          </a:lnTo>
                          <a:lnTo>
                            <a:pt x="0" y="52"/>
                          </a:lnTo>
                          <a:lnTo>
                            <a:pt x="190" y="46"/>
                          </a:lnTo>
                          <a:lnTo>
                            <a:pt x="258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4" name="Freeform 123"/>
                    <p:cNvSpPr>
                      <a:spLocks/>
                    </p:cNvSpPr>
                    <p:nvPr/>
                  </p:nvSpPr>
                  <p:spPr bwMode="auto">
                    <a:xfrm>
                      <a:off x="3216" y="209562"/>
                      <a:ext cx="278" cy="234"/>
                    </a:xfrm>
                    <a:custGeom>
                      <a:avLst/>
                      <a:gdLst/>
                      <a:ahLst/>
                      <a:cxnLst>
                        <a:cxn ang="0">
                          <a:pos x="274" y="12"/>
                        </a:cxn>
                        <a:cxn ang="0">
                          <a:pos x="236" y="52"/>
                        </a:cxn>
                        <a:cxn ang="0">
                          <a:pos x="186" y="160"/>
                        </a:cxn>
                        <a:cxn ang="0">
                          <a:pos x="158" y="146"/>
                        </a:cxn>
                        <a:cxn ang="0">
                          <a:pos x="78" y="200"/>
                        </a:cxn>
                        <a:cxn ang="0">
                          <a:pos x="54" y="186"/>
                        </a:cxn>
                        <a:cxn ang="0">
                          <a:pos x="0" y="230"/>
                        </a:cxn>
                        <a:cxn ang="0">
                          <a:pos x="0" y="234"/>
                        </a:cxn>
                        <a:cxn ang="0">
                          <a:pos x="54" y="190"/>
                        </a:cxn>
                        <a:cxn ang="0">
                          <a:pos x="78" y="206"/>
                        </a:cxn>
                        <a:cxn ang="0">
                          <a:pos x="158" y="150"/>
                        </a:cxn>
                        <a:cxn ang="0">
                          <a:pos x="188" y="164"/>
                        </a:cxn>
                        <a:cxn ang="0">
                          <a:pos x="238" y="54"/>
                        </a:cxn>
                        <a:cxn ang="0">
                          <a:pos x="278" y="14"/>
                        </a:cxn>
                        <a:cxn ang="0">
                          <a:pos x="274" y="2"/>
                        </a:cxn>
                        <a:cxn ang="0">
                          <a:pos x="270" y="0"/>
                        </a:cxn>
                        <a:cxn ang="0">
                          <a:pos x="274" y="12"/>
                        </a:cxn>
                      </a:cxnLst>
                      <a:rect l="0" t="0" r="r" b="b"/>
                      <a:pathLst>
                        <a:path w="278" h="234">
                          <a:moveTo>
                            <a:pt x="274" y="12"/>
                          </a:moveTo>
                          <a:lnTo>
                            <a:pt x="236" y="52"/>
                          </a:lnTo>
                          <a:lnTo>
                            <a:pt x="186" y="160"/>
                          </a:lnTo>
                          <a:lnTo>
                            <a:pt x="158" y="146"/>
                          </a:lnTo>
                          <a:lnTo>
                            <a:pt x="78" y="200"/>
                          </a:lnTo>
                          <a:lnTo>
                            <a:pt x="54" y="186"/>
                          </a:lnTo>
                          <a:lnTo>
                            <a:pt x="0" y="230"/>
                          </a:lnTo>
                          <a:lnTo>
                            <a:pt x="0" y="234"/>
                          </a:lnTo>
                          <a:lnTo>
                            <a:pt x="54" y="190"/>
                          </a:lnTo>
                          <a:lnTo>
                            <a:pt x="78" y="206"/>
                          </a:lnTo>
                          <a:lnTo>
                            <a:pt x="158" y="150"/>
                          </a:lnTo>
                          <a:lnTo>
                            <a:pt x="188" y="164"/>
                          </a:lnTo>
                          <a:lnTo>
                            <a:pt x="238" y="54"/>
                          </a:lnTo>
                          <a:lnTo>
                            <a:pt x="278" y="14"/>
                          </a:lnTo>
                          <a:lnTo>
                            <a:pt x="274" y="2"/>
                          </a:lnTo>
                          <a:lnTo>
                            <a:pt x="270" y="0"/>
                          </a:lnTo>
                          <a:lnTo>
                            <a:pt x="274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5" name="Freeform 124"/>
                    <p:cNvSpPr>
                      <a:spLocks/>
                    </p:cNvSpPr>
                    <p:nvPr/>
                  </p:nvSpPr>
                  <p:spPr bwMode="auto">
                    <a:xfrm>
                      <a:off x="4110" y="209360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6" name="Freeform 125"/>
                    <p:cNvSpPr>
                      <a:spLocks/>
                    </p:cNvSpPr>
                    <p:nvPr/>
                  </p:nvSpPr>
                  <p:spPr bwMode="auto">
                    <a:xfrm>
                      <a:off x="3486" y="209560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7" name="Freeform 126"/>
                    <p:cNvSpPr>
                      <a:spLocks/>
                    </p:cNvSpPr>
                    <p:nvPr/>
                  </p:nvSpPr>
                  <p:spPr bwMode="auto">
                    <a:xfrm>
                      <a:off x="3490" y="209134"/>
                      <a:ext cx="336" cy="534"/>
                    </a:xfrm>
                    <a:custGeom>
                      <a:avLst/>
                      <a:gdLst/>
                      <a:ahLst/>
                      <a:cxnLst>
                        <a:cxn ang="0">
                          <a:pos x="106" y="466"/>
                        </a:cxn>
                        <a:cxn ang="0">
                          <a:pos x="196" y="454"/>
                        </a:cxn>
                        <a:cxn ang="0">
                          <a:pos x="220" y="470"/>
                        </a:cxn>
                        <a:cxn ang="0">
                          <a:pos x="234" y="512"/>
                        </a:cxn>
                        <a:cxn ang="0">
                          <a:pos x="286" y="534"/>
                        </a:cxn>
                        <a:cxn ang="0">
                          <a:pos x="288" y="532"/>
                        </a:cxn>
                        <a:cxn ang="0">
                          <a:pos x="236" y="510"/>
                        </a:cxn>
                        <a:cxn ang="0">
                          <a:pos x="226" y="474"/>
                        </a:cxn>
                        <a:cxn ang="0">
                          <a:pos x="232" y="480"/>
                        </a:cxn>
                        <a:cxn ang="0">
                          <a:pos x="290" y="348"/>
                        </a:cxn>
                        <a:cxn ang="0">
                          <a:pos x="324" y="288"/>
                        </a:cxn>
                        <a:cxn ang="0">
                          <a:pos x="334" y="210"/>
                        </a:cxn>
                        <a:cxn ang="0">
                          <a:pos x="334" y="208"/>
                        </a:cxn>
                        <a:cxn ang="0">
                          <a:pos x="334" y="208"/>
                        </a:cxn>
                        <a:cxn ang="0">
                          <a:pos x="336" y="200"/>
                        </a:cxn>
                        <a:cxn ang="0">
                          <a:pos x="262" y="0"/>
                        </a:cxn>
                        <a:cxn ang="0">
                          <a:pos x="260" y="6"/>
                        </a:cxn>
                        <a:cxn ang="0">
                          <a:pos x="330" y="202"/>
                        </a:cxn>
                        <a:cxn ang="0">
                          <a:pos x="320" y="286"/>
                        </a:cxn>
                        <a:cxn ang="0">
                          <a:pos x="288" y="346"/>
                        </a:cxn>
                        <a:cxn ang="0">
                          <a:pos x="232" y="470"/>
                        </a:cxn>
                        <a:cxn ang="0">
                          <a:pos x="198" y="450"/>
                        </a:cxn>
                        <a:cxn ang="0">
                          <a:pos x="106" y="462"/>
                        </a:cxn>
                        <a:cxn ang="0">
                          <a:pos x="0" y="424"/>
                        </a:cxn>
                        <a:cxn ang="0">
                          <a:pos x="0" y="430"/>
                        </a:cxn>
                        <a:cxn ang="0">
                          <a:pos x="106" y="466"/>
                        </a:cxn>
                      </a:cxnLst>
                      <a:rect l="0" t="0" r="r" b="b"/>
                      <a:pathLst>
                        <a:path w="336" h="534">
                          <a:moveTo>
                            <a:pt x="106" y="466"/>
                          </a:moveTo>
                          <a:lnTo>
                            <a:pt x="196" y="454"/>
                          </a:lnTo>
                          <a:lnTo>
                            <a:pt x="220" y="470"/>
                          </a:lnTo>
                          <a:lnTo>
                            <a:pt x="234" y="512"/>
                          </a:lnTo>
                          <a:lnTo>
                            <a:pt x="286" y="534"/>
                          </a:lnTo>
                          <a:lnTo>
                            <a:pt x="288" y="532"/>
                          </a:lnTo>
                          <a:lnTo>
                            <a:pt x="236" y="510"/>
                          </a:lnTo>
                          <a:lnTo>
                            <a:pt x="226" y="474"/>
                          </a:lnTo>
                          <a:lnTo>
                            <a:pt x="232" y="480"/>
                          </a:lnTo>
                          <a:lnTo>
                            <a:pt x="290" y="348"/>
                          </a:lnTo>
                          <a:lnTo>
                            <a:pt x="324" y="288"/>
                          </a:lnTo>
                          <a:lnTo>
                            <a:pt x="334" y="210"/>
                          </a:lnTo>
                          <a:lnTo>
                            <a:pt x="334" y="208"/>
                          </a:lnTo>
                          <a:lnTo>
                            <a:pt x="334" y="208"/>
                          </a:lnTo>
                          <a:lnTo>
                            <a:pt x="336" y="200"/>
                          </a:lnTo>
                          <a:lnTo>
                            <a:pt x="262" y="0"/>
                          </a:lnTo>
                          <a:lnTo>
                            <a:pt x="260" y="6"/>
                          </a:lnTo>
                          <a:lnTo>
                            <a:pt x="330" y="202"/>
                          </a:lnTo>
                          <a:lnTo>
                            <a:pt x="320" y="286"/>
                          </a:lnTo>
                          <a:lnTo>
                            <a:pt x="288" y="346"/>
                          </a:lnTo>
                          <a:lnTo>
                            <a:pt x="232" y="470"/>
                          </a:lnTo>
                          <a:lnTo>
                            <a:pt x="198" y="450"/>
                          </a:lnTo>
                          <a:lnTo>
                            <a:pt x="106" y="462"/>
                          </a:lnTo>
                          <a:lnTo>
                            <a:pt x="0" y="424"/>
                          </a:lnTo>
                          <a:lnTo>
                            <a:pt x="0" y="430"/>
                          </a:lnTo>
                          <a:lnTo>
                            <a:pt x="106" y="4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8" name="Freeform 127"/>
                    <p:cNvSpPr>
                      <a:spLocks/>
                    </p:cNvSpPr>
                    <p:nvPr/>
                  </p:nvSpPr>
                  <p:spPr bwMode="auto">
                    <a:xfrm>
                      <a:off x="3780" y="209364"/>
                      <a:ext cx="330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328" y="0"/>
                        </a:cxn>
                        <a:cxn ang="0">
                          <a:pos x="312" y="22"/>
                        </a:cxn>
                        <a:cxn ang="0">
                          <a:pos x="272" y="22"/>
                        </a:cxn>
                        <a:cxn ang="0">
                          <a:pos x="230" y="84"/>
                        </a:cxn>
                        <a:cxn ang="0">
                          <a:pos x="202" y="154"/>
                        </a:cxn>
                        <a:cxn ang="0">
                          <a:pos x="172" y="130"/>
                        </a:cxn>
                        <a:cxn ang="0">
                          <a:pos x="142" y="294"/>
                        </a:cxn>
                        <a:cxn ang="0">
                          <a:pos x="72" y="336"/>
                        </a:cxn>
                        <a:cxn ang="0">
                          <a:pos x="0" y="304"/>
                        </a:cxn>
                        <a:cxn ang="0">
                          <a:pos x="0" y="304"/>
                        </a:cxn>
                        <a:cxn ang="0">
                          <a:pos x="0" y="306"/>
                        </a:cxn>
                        <a:cxn ang="0">
                          <a:pos x="72" y="340"/>
                        </a:cxn>
                        <a:cxn ang="0">
                          <a:pos x="144" y="296"/>
                        </a:cxn>
                        <a:cxn ang="0">
                          <a:pos x="174" y="132"/>
                        </a:cxn>
                        <a:cxn ang="0">
                          <a:pos x="202" y="158"/>
                        </a:cxn>
                        <a:cxn ang="0">
                          <a:pos x="232" y="84"/>
                        </a:cxn>
                        <a:cxn ang="0">
                          <a:pos x="274" y="26"/>
                        </a:cxn>
                        <a:cxn ang="0">
                          <a:pos x="312" y="26"/>
                        </a:cxn>
                        <a:cxn ang="0">
                          <a:pos x="330" y="0"/>
                        </a:cxn>
                        <a:cxn ang="0">
                          <a:pos x="330" y="0"/>
                        </a:cxn>
                        <a:cxn ang="0">
                          <a:pos x="328" y="0"/>
                        </a:cxn>
                      </a:cxnLst>
                      <a:rect l="0" t="0" r="r" b="b"/>
                      <a:pathLst>
                        <a:path w="330" h="340">
                          <a:moveTo>
                            <a:pt x="328" y="0"/>
                          </a:moveTo>
                          <a:lnTo>
                            <a:pt x="312" y="22"/>
                          </a:lnTo>
                          <a:lnTo>
                            <a:pt x="272" y="22"/>
                          </a:lnTo>
                          <a:lnTo>
                            <a:pt x="230" y="84"/>
                          </a:lnTo>
                          <a:lnTo>
                            <a:pt x="202" y="154"/>
                          </a:lnTo>
                          <a:lnTo>
                            <a:pt x="172" y="130"/>
                          </a:lnTo>
                          <a:lnTo>
                            <a:pt x="142" y="294"/>
                          </a:lnTo>
                          <a:lnTo>
                            <a:pt x="72" y="336"/>
                          </a:lnTo>
                          <a:lnTo>
                            <a:pt x="0" y="304"/>
                          </a:lnTo>
                          <a:lnTo>
                            <a:pt x="0" y="304"/>
                          </a:lnTo>
                          <a:lnTo>
                            <a:pt x="0" y="306"/>
                          </a:lnTo>
                          <a:lnTo>
                            <a:pt x="72" y="340"/>
                          </a:lnTo>
                          <a:lnTo>
                            <a:pt x="144" y="296"/>
                          </a:lnTo>
                          <a:lnTo>
                            <a:pt x="174" y="132"/>
                          </a:lnTo>
                          <a:lnTo>
                            <a:pt x="202" y="158"/>
                          </a:lnTo>
                          <a:lnTo>
                            <a:pt x="232" y="84"/>
                          </a:lnTo>
                          <a:lnTo>
                            <a:pt x="274" y="26"/>
                          </a:lnTo>
                          <a:lnTo>
                            <a:pt x="312" y="26"/>
                          </a:lnTo>
                          <a:lnTo>
                            <a:pt x="330" y="0"/>
                          </a:lnTo>
                          <a:lnTo>
                            <a:pt x="330" y="0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9" name="Freeform 128"/>
                    <p:cNvSpPr>
                      <a:spLocks/>
                    </p:cNvSpPr>
                    <p:nvPr/>
                  </p:nvSpPr>
                  <p:spPr bwMode="auto">
                    <a:xfrm>
                      <a:off x="3776" y="209666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2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2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2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0" name="Freeform 129"/>
                    <p:cNvSpPr>
                      <a:spLocks/>
                    </p:cNvSpPr>
                    <p:nvPr/>
                  </p:nvSpPr>
                  <p:spPr bwMode="auto">
                    <a:xfrm>
                      <a:off x="3486" y="209558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0" y="2"/>
                          </a:moveTo>
                          <a:lnTo>
                            <a:pt x="0" y="4"/>
                          </a:lnTo>
                          <a:lnTo>
                            <a:pt x="4" y="6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1" name="Freeform 130"/>
                    <p:cNvSpPr>
                      <a:spLocks/>
                    </p:cNvSpPr>
                    <p:nvPr/>
                  </p:nvSpPr>
                  <p:spPr bwMode="auto">
                    <a:xfrm>
                      <a:off x="4366" y="209454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6"/>
                          </a:moveTo>
                          <a:lnTo>
                            <a:pt x="4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2" name="Freeform 131"/>
                    <p:cNvSpPr>
                      <a:spLocks/>
                    </p:cNvSpPr>
                    <p:nvPr/>
                  </p:nvSpPr>
                  <p:spPr bwMode="auto">
                    <a:xfrm>
                      <a:off x="4110" y="209362"/>
                      <a:ext cx="258" cy="118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106"/>
                        </a:cxn>
                        <a:cxn ang="0">
                          <a:pos x="64" y="26"/>
                        </a:cxn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2" y="2"/>
                        </a:cxn>
                        <a:cxn ang="0">
                          <a:pos x="0" y="2"/>
                        </a:cxn>
                        <a:cxn ang="0">
                          <a:pos x="60" y="28"/>
                        </a:cxn>
                        <a:cxn ang="0">
                          <a:pos x="50" y="108"/>
                        </a:cxn>
                        <a:cxn ang="0">
                          <a:pos x="172" y="118"/>
                        </a:cxn>
                        <a:cxn ang="0">
                          <a:pos x="256" y="98"/>
                        </a:cxn>
                        <a:cxn ang="0">
                          <a:pos x="258" y="94"/>
                        </a:cxn>
                        <a:cxn ang="0">
                          <a:pos x="176" y="116"/>
                        </a:cxn>
                        <a:cxn ang="0">
                          <a:pos x="54" y="106"/>
                        </a:cxn>
                      </a:cxnLst>
                      <a:rect l="0" t="0" r="r" b="b"/>
                      <a:pathLst>
                        <a:path w="258" h="118">
                          <a:moveTo>
                            <a:pt x="54" y="106"/>
                          </a:moveTo>
                          <a:lnTo>
                            <a:pt x="64" y="26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2" y="2"/>
                          </a:lnTo>
                          <a:lnTo>
                            <a:pt x="0" y="2"/>
                          </a:lnTo>
                          <a:lnTo>
                            <a:pt x="60" y="28"/>
                          </a:lnTo>
                          <a:lnTo>
                            <a:pt x="50" y="108"/>
                          </a:lnTo>
                          <a:lnTo>
                            <a:pt x="172" y="118"/>
                          </a:lnTo>
                          <a:lnTo>
                            <a:pt x="256" y="98"/>
                          </a:lnTo>
                          <a:lnTo>
                            <a:pt x="258" y="94"/>
                          </a:lnTo>
                          <a:lnTo>
                            <a:pt x="176" y="116"/>
                          </a:lnTo>
                          <a:lnTo>
                            <a:pt x="54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3" name="Freeform 132"/>
                    <p:cNvSpPr>
                      <a:spLocks/>
                    </p:cNvSpPr>
                    <p:nvPr/>
                  </p:nvSpPr>
                  <p:spPr bwMode="auto">
                    <a:xfrm>
                      <a:off x="3824" y="209338"/>
                      <a:ext cx="286" cy="72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56"/>
                        </a:cxn>
                        <a:cxn ang="0">
                          <a:pos x="106" y="26"/>
                        </a:cxn>
                        <a:cxn ang="0">
                          <a:pos x="132" y="72"/>
                        </a:cxn>
                        <a:cxn ang="0">
                          <a:pos x="238" y="16"/>
                        </a:cxn>
                        <a:cxn ang="0">
                          <a:pos x="284" y="26"/>
                        </a:cxn>
                        <a:cxn ang="0">
                          <a:pos x="286" y="24"/>
                        </a:cxn>
                        <a:cxn ang="0">
                          <a:pos x="234" y="12"/>
                        </a:cxn>
                        <a:cxn ang="0">
                          <a:pos x="132" y="68"/>
                        </a:cxn>
                        <a:cxn ang="0">
                          <a:pos x="108" y="26"/>
                        </a:cxn>
                        <a:cxn ang="0">
                          <a:pos x="108" y="26"/>
                        </a:cxn>
                        <a:cxn ang="0">
                          <a:pos x="106" y="24"/>
                        </a:cxn>
                        <a:cxn ang="0">
                          <a:pos x="20" y="5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18" y="56"/>
                        </a:cxn>
                      </a:cxnLst>
                      <a:rect l="0" t="0" r="r" b="b"/>
                      <a:pathLst>
                        <a:path w="286" h="72">
                          <a:moveTo>
                            <a:pt x="18" y="56"/>
                          </a:moveTo>
                          <a:lnTo>
                            <a:pt x="106" y="26"/>
                          </a:lnTo>
                          <a:lnTo>
                            <a:pt x="132" y="72"/>
                          </a:lnTo>
                          <a:lnTo>
                            <a:pt x="238" y="16"/>
                          </a:lnTo>
                          <a:lnTo>
                            <a:pt x="284" y="26"/>
                          </a:lnTo>
                          <a:lnTo>
                            <a:pt x="286" y="24"/>
                          </a:lnTo>
                          <a:lnTo>
                            <a:pt x="234" y="12"/>
                          </a:lnTo>
                          <a:lnTo>
                            <a:pt x="132" y="68"/>
                          </a:lnTo>
                          <a:lnTo>
                            <a:pt x="108" y="26"/>
                          </a:lnTo>
                          <a:lnTo>
                            <a:pt x="108" y="26"/>
                          </a:lnTo>
                          <a:lnTo>
                            <a:pt x="106" y="24"/>
                          </a:lnTo>
                          <a:lnTo>
                            <a:pt x="20" y="5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18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4" name="Freeform 133"/>
                    <p:cNvSpPr>
                      <a:spLocks/>
                    </p:cNvSpPr>
                    <p:nvPr/>
                  </p:nvSpPr>
                  <p:spPr bwMode="auto">
                    <a:xfrm>
                      <a:off x="4108" y="209362"/>
                      <a:ext cx="4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4" y="2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4" h="2">
                          <a:moveTo>
                            <a:pt x="2" y="2"/>
                          </a:moveTo>
                          <a:lnTo>
                            <a:pt x="2" y="2"/>
                          </a:lnTo>
                          <a:lnTo>
                            <a:pt x="4" y="2"/>
                          </a:ln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5" name="Rectangle 1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824" y="209342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6" name="Freeform 135"/>
                    <p:cNvSpPr>
                      <a:spLocks/>
                    </p:cNvSpPr>
                    <p:nvPr/>
                  </p:nvSpPr>
                  <p:spPr bwMode="auto">
                    <a:xfrm>
                      <a:off x="3818" y="208986"/>
                      <a:ext cx="490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462" y="258"/>
                        </a:cxn>
                        <a:cxn ang="0">
                          <a:pos x="490" y="190"/>
                        </a:cxn>
                        <a:cxn ang="0">
                          <a:pos x="452" y="138"/>
                        </a:cxn>
                        <a:cxn ang="0">
                          <a:pos x="462" y="68"/>
                        </a:cxn>
                        <a:cxn ang="0">
                          <a:pos x="382" y="0"/>
                        </a:cxn>
                        <a:cxn ang="0">
                          <a:pos x="18" y="120"/>
                        </a:cxn>
                        <a:cxn ang="0">
                          <a:pos x="2" y="74"/>
                        </a:cxn>
                        <a:cxn ang="0">
                          <a:pos x="0" y="76"/>
                        </a:cxn>
                        <a:cxn ang="0">
                          <a:pos x="16" y="124"/>
                        </a:cxn>
                        <a:cxn ang="0">
                          <a:pos x="382" y="4"/>
                        </a:cxn>
                        <a:cxn ang="0">
                          <a:pos x="458" y="70"/>
                        </a:cxn>
                        <a:cxn ang="0">
                          <a:pos x="448" y="138"/>
                        </a:cxn>
                        <a:cxn ang="0">
                          <a:pos x="488" y="190"/>
                        </a:cxn>
                        <a:cxn ang="0">
                          <a:pos x="458" y="256"/>
                        </a:cxn>
                        <a:cxn ang="0">
                          <a:pos x="428" y="266"/>
                        </a:cxn>
                        <a:cxn ang="0">
                          <a:pos x="430" y="270"/>
                        </a:cxn>
                        <a:cxn ang="0">
                          <a:pos x="462" y="258"/>
                        </a:cxn>
                      </a:cxnLst>
                      <a:rect l="0" t="0" r="r" b="b"/>
                      <a:pathLst>
                        <a:path w="490" h="270">
                          <a:moveTo>
                            <a:pt x="462" y="258"/>
                          </a:moveTo>
                          <a:lnTo>
                            <a:pt x="490" y="190"/>
                          </a:lnTo>
                          <a:lnTo>
                            <a:pt x="452" y="138"/>
                          </a:lnTo>
                          <a:lnTo>
                            <a:pt x="462" y="68"/>
                          </a:lnTo>
                          <a:lnTo>
                            <a:pt x="382" y="0"/>
                          </a:lnTo>
                          <a:lnTo>
                            <a:pt x="18" y="120"/>
                          </a:lnTo>
                          <a:lnTo>
                            <a:pt x="2" y="74"/>
                          </a:lnTo>
                          <a:lnTo>
                            <a:pt x="0" y="76"/>
                          </a:lnTo>
                          <a:lnTo>
                            <a:pt x="16" y="124"/>
                          </a:lnTo>
                          <a:lnTo>
                            <a:pt x="382" y="4"/>
                          </a:lnTo>
                          <a:lnTo>
                            <a:pt x="458" y="70"/>
                          </a:lnTo>
                          <a:lnTo>
                            <a:pt x="448" y="138"/>
                          </a:lnTo>
                          <a:lnTo>
                            <a:pt x="488" y="190"/>
                          </a:lnTo>
                          <a:lnTo>
                            <a:pt x="458" y="256"/>
                          </a:lnTo>
                          <a:lnTo>
                            <a:pt x="428" y="266"/>
                          </a:lnTo>
                          <a:lnTo>
                            <a:pt x="430" y="270"/>
                          </a:lnTo>
                          <a:lnTo>
                            <a:pt x="462" y="2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7" name="Freeform 136"/>
                    <p:cNvSpPr>
                      <a:spLocks/>
                    </p:cNvSpPr>
                    <p:nvPr/>
                  </p:nvSpPr>
                  <p:spPr bwMode="auto">
                    <a:xfrm>
                      <a:off x="3928" y="209252"/>
                      <a:ext cx="320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112"/>
                        </a:cxn>
                        <a:cxn ang="0">
                          <a:pos x="320" y="4"/>
                        </a:cxn>
                        <a:cxn ang="0">
                          <a:pos x="318" y="0"/>
                        </a:cxn>
                        <a:cxn ang="0">
                          <a:pos x="0" y="110"/>
                        </a:cxn>
                        <a:cxn ang="0">
                          <a:pos x="2" y="110"/>
                        </a:cxn>
                        <a:cxn ang="0">
                          <a:pos x="2" y="110"/>
                        </a:cxn>
                        <a:cxn ang="0">
                          <a:pos x="4" y="112"/>
                        </a:cxn>
                      </a:cxnLst>
                      <a:rect l="0" t="0" r="r" b="b"/>
                      <a:pathLst>
                        <a:path w="320" h="112">
                          <a:moveTo>
                            <a:pt x="4" y="112"/>
                          </a:moveTo>
                          <a:lnTo>
                            <a:pt x="320" y="4"/>
                          </a:lnTo>
                          <a:lnTo>
                            <a:pt x="318" y="0"/>
                          </a:lnTo>
                          <a:lnTo>
                            <a:pt x="0" y="110"/>
                          </a:lnTo>
                          <a:lnTo>
                            <a:pt x="2" y="110"/>
                          </a:lnTo>
                          <a:lnTo>
                            <a:pt x="2" y="110"/>
                          </a:lnTo>
                          <a:lnTo>
                            <a:pt x="4" y="1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8" name="Freeform 137"/>
                    <p:cNvSpPr>
                      <a:spLocks/>
                    </p:cNvSpPr>
                    <p:nvPr/>
                  </p:nvSpPr>
                  <p:spPr bwMode="auto">
                    <a:xfrm>
                      <a:off x="3930" y="209362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2" y="2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9" name="Rectangle 138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374" y="209388"/>
                      <a:ext cx="2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0" name="Rectangle 13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246" y="209252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1" name="Freeform 140"/>
                    <p:cNvSpPr>
                      <a:spLocks/>
                    </p:cNvSpPr>
                    <p:nvPr/>
                  </p:nvSpPr>
                  <p:spPr bwMode="auto">
                    <a:xfrm>
                      <a:off x="4248" y="209256"/>
                      <a:ext cx="126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58" y="162"/>
                        </a:cxn>
                        <a:cxn ang="0">
                          <a:pos x="126" y="134"/>
                        </a:cxn>
                        <a:cxn ang="0">
                          <a:pos x="126" y="132"/>
                        </a:cxn>
                        <a:cxn ang="0">
                          <a:pos x="62" y="15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26" h="16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58" y="162"/>
                          </a:lnTo>
                          <a:lnTo>
                            <a:pt x="126" y="134"/>
                          </a:lnTo>
                          <a:lnTo>
                            <a:pt x="126" y="132"/>
                          </a:lnTo>
                          <a:lnTo>
                            <a:pt x="62" y="15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2" name="Freeform 141"/>
                    <p:cNvSpPr>
                      <a:spLocks/>
                    </p:cNvSpPr>
                    <p:nvPr/>
                  </p:nvSpPr>
                  <p:spPr bwMode="auto">
                    <a:xfrm>
                      <a:off x="4246" y="209252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3" name="Freeform 142"/>
                    <p:cNvSpPr>
                      <a:spLocks/>
                    </p:cNvSpPr>
                    <p:nvPr/>
                  </p:nvSpPr>
                  <p:spPr bwMode="auto">
                    <a:xfrm>
                      <a:off x="4582" y="208890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4" name="Freeform 143"/>
                    <p:cNvSpPr>
                      <a:spLocks/>
                    </p:cNvSpPr>
                    <p:nvPr/>
                  </p:nvSpPr>
                  <p:spPr bwMode="auto">
                    <a:xfrm>
                      <a:off x="4520" y="209006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2" y="6"/>
                          </a:lnTo>
                          <a:lnTo>
                            <a:pt x="4" y="4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5" name="Freeform 144"/>
                    <p:cNvSpPr>
                      <a:spLocks/>
                    </p:cNvSpPr>
                    <p:nvPr/>
                  </p:nvSpPr>
                  <p:spPr bwMode="auto">
                    <a:xfrm>
                      <a:off x="4356" y="208918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6" name="Freeform 145"/>
                    <p:cNvSpPr>
                      <a:spLocks/>
                    </p:cNvSpPr>
                    <p:nvPr/>
                  </p:nvSpPr>
                  <p:spPr bwMode="auto">
                    <a:xfrm>
                      <a:off x="4254" y="208560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7" name="Freeform 146"/>
                    <p:cNvSpPr>
                      <a:spLocks/>
                    </p:cNvSpPr>
                    <p:nvPr/>
                  </p:nvSpPr>
                  <p:spPr bwMode="auto">
                    <a:xfrm>
                      <a:off x="4492" y="208848"/>
                      <a:ext cx="90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28" y="162"/>
                        </a:cxn>
                        <a:cxn ang="0">
                          <a:pos x="30" y="158"/>
                        </a:cxn>
                        <a:cxn ang="0">
                          <a:pos x="4" y="20"/>
                        </a:cxn>
                        <a:cxn ang="0">
                          <a:pos x="54" y="2"/>
                        </a:cxn>
                        <a:cxn ang="0">
                          <a:pos x="90" y="42"/>
                        </a:cxn>
                        <a:cxn ang="0">
                          <a:pos x="90" y="42"/>
                        </a:cxn>
                        <a:cxn ang="0">
                          <a:pos x="54" y="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90" h="162">
                          <a:moveTo>
                            <a:pt x="0" y="20"/>
                          </a:moveTo>
                          <a:lnTo>
                            <a:pt x="28" y="162"/>
                          </a:lnTo>
                          <a:lnTo>
                            <a:pt x="30" y="158"/>
                          </a:lnTo>
                          <a:lnTo>
                            <a:pt x="4" y="20"/>
                          </a:lnTo>
                          <a:lnTo>
                            <a:pt x="54" y="2"/>
                          </a:lnTo>
                          <a:lnTo>
                            <a:pt x="90" y="42"/>
                          </a:lnTo>
                          <a:lnTo>
                            <a:pt x="90" y="42"/>
                          </a:lnTo>
                          <a:lnTo>
                            <a:pt x="54" y="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8" name="Rectangle 14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2" y="209012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9" name="Freeform 148"/>
                    <p:cNvSpPr>
                      <a:spLocks/>
                    </p:cNvSpPr>
                    <p:nvPr/>
                  </p:nvSpPr>
                  <p:spPr bwMode="auto">
                    <a:xfrm>
                      <a:off x="4388" y="208480"/>
                      <a:ext cx="166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126" y="220"/>
                        </a:cxn>
                        <a:cxn ang="0">
                          <a:pos x="166" y="248"/>
                        </a:cxn>
                        <a:cxn ang="0">
                          <a:pos x="166" y="246"/>
                        </a:cxn>
                        <a:cxn ang="0">
                          <a:pos x="126" y="21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6" h="248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126" y="220"/>
                          </a:lnTo>
                          <a:lnTo>
                            <a:pt x="166" y="248"/>
                          </a:lnTo>
                          <a:lnTo>
                            <a:pt x="166" y="246"/>
                          </a:lnTo>
                          <a:lnTo>
                            <a:pt x="126" y="21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0" name="Freeform 149"/>
                    <p:cNvSpPr>
                      <a:spLocks/>
                    </p:cNvSpPr>
                    <p:nvPr/>
                  </p:nvSpPr>
                  <p:spPr bwMode="auto">
                    <a:xfrm>
                      <a:off x="714" y="208376"/>
                      <a:ext cx="6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2"/>
                        </a:cxn>
                        <a:cxn ang="0">
                          <a:pos x="64" y="0"/>
                        </a:cxn>
                        <a:cxn ang="0">
                          <a:pos x="60" y="0"/>
                        </a:cxn>
                        <a:cxn ang="0">
                          <a:pos x="0" y="342"/>
                        </a:cxn>
                      </a:cxnLst>
                      <a:rect l="0" t="0" r="r" b="b"/>
                      <a:pathLst>
                        <a:path w="64" h="342">
                          <a:moveTo>
                            <a:pt x="0" y="342"/>
                          </a:moveTo>
                          <a:lnTo>
                            <a:pt x="64" y="0"/>
                          </a:lnTo>
                          <a:lnTo>
                            <a:pt x="60" y="0"/>
                          </a:lnTo>
                          <a:lnTo>
                            <a:pt x="0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1" name="Freeform 150"/>
                    <p:cNvSpPr>
                      <a:spLocks/>
                    </p:cNvSpPr>
                    <p:nvPr/>
                  </p:nvSpPr>
                  <p:spPr bwMode="auto">
                    <a:xfrm>
                      <a:off x="62" y="208588"/>
                      <a:ext cx="682" cy="650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128"/>
                        </a:cxn>
                        <a:cxn ang="0">
                          <a:pos x="412" y="144"/>
                        </a:cxn>
                        <a:cxn ang="0">
                          <a:pos x="232" y="112"/>
                        </a:cxn>
                        <a:cxn ang="0">
                          <a:pos x="224" y="26"/>
                        </a:cxn>
                        <a:cxn ang="0">
                          <a:pos x="128" y="0"/>
                        </a:cxn>
                        <a:cxn ang="0">
                          <a:pos x="128" y="20"/>
                        </a:cxn>
                        <a:cxn ang="0">
                          <a:pos x="0" y="410"/>
                        </a:cxn>
                        <a:cxn ang="0">
                          <a:pos x="6" y="510"/>
                        </a:cxn>
                        <a:cxn ang="0">
                          <a:pos x="344" y="602"/>
                        </a:cxn>
                        <a:cxn ang="0">
                          <a:pos x="572" y="650"/>
                        </a:cxn>
                        <a:cxn ang="0">
                          <a:pos x="622" y="386"/>
                        </a:cxn>
                        <a:cxn ang="0">
                          <a:pos x="614" y="360"/>
                        </a:cxn>
                        <a:cxn ang="0">
                          <a:pos x="682" y="224"/>
                        </a:cxn>
                        <a:cxn ang="0">
                          <a:pos x="662" y="166"/>
                        </a:cxn>
                        <a:cxn ang="0">
                          <a:pos x="528" y="128"/>
                        </a:cxn>
                      </a:cxnLst>
                      <a:rect l="0" t="0" r="r" b="b"/>
                      <a:pathLst>
                        <a:path w="682" h="650">
                          <a:moveTo>
                            <a:pt x="528" y="128"/>
                          </a:moveTo>
                          <a:lnTo>
                            <a:pt x="412" y="144"/>
                          </a:lnTo>
                          <a:lnTo>
                            <a:pt x="232" y="112"/>
                          </a:lnTo>
                          <a:lnTo>
                            <a:pt x="224" y="26"/>
                          </a:lnTo>
                          <a:lnTo>
                            <a:pt x="128" y="0"/>
                          </a:lnTo>
                          <a:lnTo>
                            <a:pt x="128" y="20"/>
                          </a:lnTo>
                          <a:lnTo>
                            <a:pt x="0" y="410"/>
                          </a:lnTo>
                          <a:lnTo>
                            <a:pt x="6" y="510"/>
                          </a:lnTo>
                          <a:lnTo>
                            <a:pt x="344" y="602"/>
                          </a:lnTo>
                          <a:lnTo>
                            <a:pt x="572" y="650"/>
                          </a:lnTo>
                          <a:lnTo>
                            <a:pt x="622" y="386"/>
                          </a:lnTo>
                          <a:lnTo>
                            <a:pt x="614" y="360"/>
                          </a:lnTo>
                          <a:lnTo>
                            <a:pt x="682" y="224"/>
                          </a:lnTo>
                          <a:lnTo>
                            <a:pt x="662" y="166"/>
                          </a:lnTo>
                          <a:lnTo>
                            <a:pt x="528" y="12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srgbClr val="FFC000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2" name="Freeform 151"/>
                    <p:cNvSpPr>
                      <a:spLocks/>
                    </p:cNvSpPr>
                    <p:nvPr/>
                  </p:nvSpPr>
                  <p:spPr bwMode="auto">
                    <a:xfrm>
                      <a:off x="190" y="208258"/>
                      <a:ext cx="588" cy="486"/>
                    </a:xfrm>
                    <a:custGeom>
                      <a:avLst/>
                      <a:gdLst/>
                      <a:ahLst/>
                      <a:cxnLst>
                        <a:cxn ang="0">
                          <a:pos x="198" y="12"/>
                        </a:cxn>
                        <a:cxn ang="0">
                          <a:pos x="118" y="92"/>
                        </a:cxn>
                        <a:cxn ang="0">
                          <a:pos x="0" y="0"/>
                        </a:cxn>
                        <a:cxn ang="0">
                          <a:pos x="0" y="324"/>
                        </a:cxn>
                        <a:cxn ang="0">
                          <a:pos x="100" y="352"/>
                        </a:cxn>
                        <a:cxn ang="0">
                          <a:pos x="110" y="436"/>
                        </a:cxn>
                        <a:cxn ang="0">
                          <a:pos x="284" y="468"/>
                        </a:cxn>
                        <a:cxn ang="0">
                          <a:pos x="400" y="452"/>
                        </a:cxn>
                        <a:cxn ang="0">
                          <a:pos x="532" y="486"/>
                        </a:cxn>
                        <a:cxn ang="0">
                          <a:pos x="524" y="460"/>
                        </a:cxn>
                        <a:cxn ang="0">
                          <a:pos x="584" y="118"/>
                        </a:cxn>
                        <a:cxn ang="0">
                          <a:pos x="588" y="118"/>
                        </a:cxn>
                        <a:cxn ang="0">
                          <a:pos x="588" y="116"/>
                        </a:cxn>
                        <a:cxn ang="0">
                          <a:pos x="198" y="12"/>
                        </a:cxn>
                      </a:cxnLst>
                      <a:rect l="0" t="0" r="r" b="b"/>
                      <a:pathLst>
                        <a:path w="588" h="486">
                          <a:moveTo>
                            <a:pt x="198" y="12"/>
                          </a:moveTo>
                          <a:lnTo>
                            <a:pt x="118" y="92"/>
                          </a:lnTo>
                          <a:lnTo>
                            <a:pt x="0" y="0"/>
                          </a:lnTo>
                          <a:lnTo>
                            <a:pt x="0" y="324"/>
                          </a:lnTo>
                          <a:lnTo>
                            <a:pt x="100" y="352"/>
                          </a:lnTo>
                          <a:lnTo>
                            <a:pt x="110" y="436"/>
                          </a:lnTo>
                          <a:lnTo>
                            <a:pt x="284" y="468"/>
                          </a:lnTo>
                          <a:lnTo>
                            <a:pt x="400" y="452"/>
                          </a:lnTo>
                          <a:lnTo>
                            <a:pt x="532" y="486"/>
                          </a:lnTo>
                          <a:lnTo>
                            <a:pt x="524" y="460"/>
                          </a:lnTo>
                          <a:lnTo>
                            <a:pt x="584" y="118"/>
                          </a:lnTo>
                          <a:lnTo>
                            <a:pt x="588" y="118"/>
                          </a:lnTo>
                          <a:lnTo>
                            <a:pt x="588" y="116"/>
                          </a:lnTo>
                          <a:lnTo>
                            <a:pt x="198" y="12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3" name="Freeform 152"/>
                    <p:cNvSpPr>
                      <a:spLocks/>
                    </p:cNvSpPr>
                    <p:nvPr/>
                  </p:nvSpPr>
                  <p:spPr bwMode="auto">
                    <a:xfrm>
                      <a:off x="714" y="208718"/>
                      <a:ext cx="8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26"/>
                        </a:cxn>
                        <a:cxn ang="0">
                          <a:pos x="0" y="0"/>
                        </a:cxn>
                        <a:cxn ang="0">
                          <a:pos x="8" y="26"/>
                        </a:cxn>
                        <a:cxn ang="0">
                          <a:pos x="8" y="26"/>
                        </a:cxn>
                      </a:cxnLst>
                      <a:rect l="0" t="0" r="r" b="b"/>
                      <a:pathLst>
                        <a:path w="8" h="26">
                          <a:moveTo>
                            <a:pt x="8" y="26"/>
                          </a:moveTo>
                          <a:lnTo>
                            <a:pt x="0" y="0"/>
                          </a:lnTo>
                          <a:lnTo>
                            <a:pt x="8" y="26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4" name="Freeform 153"/>
                    <p:cNvSpPr>
                      <a:spLocks/>
                    </p:cNvSpPr>
                    <p:nvPr/>
                  </p:nvSpPr>
                  <p:spPr bwMode="auto">
                    <a:xfrm>
                      <a:off x="896" y="208722"/>
                      <a:ext cx="182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6"/>
                        </a:cxn>
                        <a:cxn ang="0">
                          <a:pos x="40" y="188"/>
                        </a:cxn>
                        <a:cxn ang="0">
                          <a:pos x="112" y="296"/>
                        </a:cxn>
                        <a:cxn ang="0">
                          <a:pos x="182" y="284"/>
                        </a:cxn>
                        <a:cxn ang="0">
                          <a:pos x="118" y="292"/>
                        </a:cxn>
                        <a:cxn ang="0">
                          <a:pos x="48" y="188"/>
                        </a:cxn>
                        <a:cxn ang="0">
                          <a:pos x="56" y="118"/>
                        </a:cxn>
                        <a:cxn ang="0">
                          <a:pos x="8" y="130"/>
                        </a:cxn>
                        <a:cxn ang="0">
                          <a:pos x="38" y="0"/>
                        </a:cxn>
                        <a:cxn ang="0">
                          <a:pos x="0" y="138"/>
                        </a:cxn>
                        <a:cxn ang="0">
                          <a:pos x="50" y="126"/>
                        </a:cxn>
                      </a:cxnLst>
                      <a:rect l="0" t="0" r="r" b="b"/>
                      <a:pathLst>
                        <a:path w="182" h="296">
                          <a:moveTo>
                            <a:pt x="50" y="126"/>
                          </a:moveTo>
                          <a:lnTo>
                            <a:pt x="40" y="188"/>
                          </a:lnTo>
                          <a:lnTo>
                            <a:pt x="112" y="296"/>
                          </a:lnTo>
                          <a:lnTo>
                            <a:pt x="182" y="284"/>
                          </a:lnTo>
                          <a:lnTo>
                            <a:pt x="118" y="292"/>
                          </a:lnTo>
                          <a:lnTo>
                            <a:pt x="48" y="188"/>
                          </a:lnTo>
                          <a:lnTo>
                            <a:pt x="56" y="118"/>
                          </a:lnTo>
                          <a:lnTo>
                            <a:pt x="8" y="130"/>
                          </a:lnTo>
                          <a:lnTo>
                            <a:pt x="38" y="0"/>
                          </a:lnTo>
                          <a:lnTo>
                            <a:pt x="0" y="138"/>
                          </a:lnTo>
                          <a:lnTo>
                            <a:pt x="50" y="1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5" name="Freeform 154"/>
                    <p:cNvSpPr>
                      <a:spLocks/>
                    </p:cNvSpPr>
                    <p:nvPr/>
                  </p:nvSpPr>
                  <p:spPr bwMode="auto">
                    <a:xfrm>
                      <a:off x="1008" y="208994"/>
                      <a:ext cx="130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14"/>
                        </a:cxn>
                        <a:cxn ang="0">
                          <a:pos x="130" y="0"/>
                        </a:cxn>
                        <a:cxn ang="0">
                          <a:pos x="98" y="6"/>
                        </a:cxn>
                        <a:cxn ang="0">
                          <a:pos x="90" y="8"/>
                        </a:cxn>
                        <a:cxn ang="0">
                          <a:pos x="70" y="12"/>
                        </a:cxn>
                        <a:cxn ang="0">
                          <a:pos x="0" y="24"/>
                        </a:cxn>
                        <a:cxn ang="0">
                          <a:pos x="92" y="14"/>
                        </a:cxn>
                      </a:cxnLst>
                      <a:rect l="0" t="0" r="r" b="b"/>
                      <a:pathLst>
                        <a:path w="130" h="24">
                          <a:moveTo>
                            <a:pt x="92" y="14"/>
                          </a:moveTo>
                          <a:lnTo>
                            <a:pt x="130" y="0"/>
                          </a:lnTo>
                          <a:lnTo>
                            <a:pt x="98" y="6"/>
                          </a:lnTo>
                          <a:lnTo>
                            <a:pt x="90" y="8"/>
                          </a:lnTo>
                          <a:lnTo>
                            <a:pt x="70" y="12"/>
                          </a:lnTo>
                          <a:lnTo>
                            <a:pt x="0" y="24"/>
                          </a:lnTo>
                          <a:lnTo>
                            <a:pt x="92" y="1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6" name="Freeform 155"/>
                    <p:cNvSpPr>
                      <a:spLocks/>
                    </p:cNvSpPr>
                    <p:nvPr/>
                  </p:nvSpPr>
                  <p:spPr bwMode="auto">
                    <a:xfrm>
                      <a:off x="1170" y="208540"/>
                      <a:ext cx="60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00" y="452"/>
                        </a:cxn>
                        <a:cxn ang="0">
                          <a:pos x="6" y="414"/>
                        </a:cxn>
                        <a:cxn ang="0">
                          <a:pos x="0" y="476"/>
                        </a:cxn>
                        <a:cxn ang="0">
                          <a:pos x="12" y="420"/>
                        </a:cxn>
                        <a:cxn ang="0">
                          <a:pos x="606" y="460"/>
                        </a:cxn>
                        <a:cxn ang="0">
                          <a:pos x="604" y="0"/>
                        </a:cxn>
                        <a:cxn ang="0">
                          <a:pos x="600" y="452"/>
                        </a:cxn>
                      </a:cxnLst>
                      <a:rect l="0" t="0" r="r" b="b"/>
                      <a:pathLst>
                        <a:path w="606" h="476">
                          <a:moveTo>
                            <a:pt x="600" y="452"/>
                          </a:moveTo>
                          <a:lnTo>
                            <a:pt x="6" y="414"/>
                          </a:lnTo>
                          <a:lnTo>
                            <a:pt x="0" y="476"/>
                          </a:lnTo>
                          <a:lnTo>
                            <a:pt x="12" y="420"/>
                          </a:lnTo>
                          <a:lnTo>
                            <a:pt x="606" y="460"/>
                          </a:lnTo>
                          <a:lnTo>
                            <a:pt x="604" y="0"/>
                          </a:lnTo>
                          <a:lnTo>
                            <a:pt x="600" y="45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7" name="Freeform 156"/>
                    <p:cNvSpPr>
                      <a:spLocks/>
                    </p:cNvSpPr>
                    <p:nvPr/>
                  </p:nvSpPr>
                  <p:spPr bwMode="auto">
                    <a:xfrm>
                      <a:off x="1774" y="208540"/>
                      <a:ext cx="614" cy="460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358"/>
                        </a:cxn>
                        <a:cxn ang="0">
                          <a:pos x="614" y="354"/>
                        </a:cxn>
                        <a:cxn ang="0">
                          <a:pos x="2" y="35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2" y="460"/>
                        </a:cxn>
                        <a:cxn ang="0">
                          <a:pos x="2" y="360"/>
                        </a:cxn>
                        <a:cxn ang="0">
                          <a:pos x="612" y="358"/>
                        </a:cxn>
                      </a:cxnLst>
                      <a:rect l="0" t="0" r="r" b="b"/>
                      <a:pathLst>
                        <a:path w="614" h="460">
                          <a:moveTo>
                            <a:pt x="612" y="358"/>
                          </a:moveTo>
                          <a:lnTo>
                            <a:pt x="614" y="354"/>
                          </a:lnTo>
                          <a:lnTo>
                            <a:pt x="2" y="35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2" y="460"/>
                          </a:lnTo>
                          <a:lnTo>
                            <a:pt x="2" y="360"/>
                          </a:lnTo>
                          <a:lnTo>
                            <a:pt x="612" y="3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8" name="Freeform 157"/>
                    <p:cNvSpPr>
                      <a:spLocks/>
                    </p:cNvSpPr>
                    <p:nvPr/>
                  </p:nvSpPr>
                  <p:spPr bwMode="auto">
                    <a:xfrm>
                      <a:off x="1106" y="208990"/>
                      <a:ext cx="6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32" y="4"/>
                        </a:cxn>
                        <a:cxn ang="0">
                          <a:pos x="60" y="42"/>
                        </a:cxn>
                        <a:cxn ang="0">
                          <a:pos x="62" y="34"/>
                        </a:cxn>
                        <a:cxn ang="0">
                          <a:pos x="36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62" h="42">
                          <a:moveTo>
                            <a:pt x="0" y="10"/>
                          </a:moveTo>
                          <a:lnTo>
                            <a:pt x="32" y="4"/>
                          </a:lnTo>
                          <a:lnTo>
                            <a:pt x="60" y="42"/>
                          </a:lnTo>
                          <a:lnTo>
                            <a:pt x="62" y="34"/>
                          </a:lnTo>
                          <a:lnTo>
                            <a:pt x="36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9" name="Freeform 158"/>
                    <p:cNvSpPr>
                      <a:spLocks/>
                    </p:cNvSpPr>
                    <p:nvPr/>
                  </p:nvSpPr>
                  <p:spPr bwMode="auto">
                    <a:xfrm>
                      <a:off x="1168" y="209016"/>
                      <a:ext cx="2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2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2" h="10">
                          <a:moveTo>
                            <a:pt x="0" y="10"/>
                          </a:moveTo>
                          <a:lnTo>
                            <a:pt x="2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0" name="Freeform 159"/>
                    <p:cNvSpPr>
                      <a:spLocks/>
                    </p:cNvSpPr>
                    <p:nvPr/>
                  </p:nvSpPr>
                  <p:spPr bwMode="auto">
                    <a:xfrm>
                      <a:off x="1078" y="209000"/>
                      <a:ext cx="2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0" y="6"/>
                        </a:cxn>
                        <a:cxn ang="0">
                          <a:pos x="20" y="2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6">
                          <a:moveTo>
                            <a:pt x="28" y="0"/>
                          </a:moveTo>
                          <a:lnTo>
                            <a:pt x="0" y="6"/>
                          </a:lnTo>
                          <a:lnTo>
                            <a:pt x="20" y="2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1" name="Freeform 160"/>
                    <p:cNvSpPr>
                      <a:spLocks/>
                    </p:cNvSpPr>
                    <p:nvPr/>
                  </p:nvSpPr>
                  <p:spPr bwMode="auto">
                    <a:xfrm>
                      <a:off x="642" y="208374"/>
                      <a:ext cx="524" cy="966"/>
                    </a:xfrm>
                    <a:custGeom>
                      <a:avLst/>
                      <a:gdLst/>
                      <a:ahLst/>
                      <a:cxnLst>
                        <a:cxn ang="0">
                          <a:pos x="458" y="634"/>
                        </a:cxn>
                        <a:cxn ang="0">
                          <a:pos x="366" y="644"/>
                        </a:cxn>
                        <a:cxn ang="0">
                          <a:pos x="294" y="536"/>
                        </a:cxn>
                        <a:cxn ang="0">
                          <a:pos x="304" y="474"/>
                        </a:cxn>
                        <a:cxn ang="0">
                          <a:pos x="254" y="486"/>
                        </a:cxn>
                        <a:cxn ang="0">
                          <a:pos x="284" y="348"/>
                        </a:cxn>
                        <a:cxn ang="0">
                          <a:pos x="256" y="334"/>
                        </a:cxn>
                        <a:cxn ang="0">
                          <a:pos x="184" y="168"/>
                        </a:cxn>
                        <a:cxn ang="0">
                          <a:pos x="210" y="24"/>
                        </a:cxn>
                        <a:cxn ang="0">
                          <a:pos x="212" y="26"/>
                        </a:cxn>
                        <a:cxn ang="0">
                          <a:pos x="214" y="22"/>
                        </a:cxn>
                        <a:cxn ang="0">
                          <a:pos x="136" y="0"/>
                        </a:cxn>
                        <a:cxn ang="0">
                          <a:pos x="136" y="2"/>
                        </a:cxn>
                        <a:cxn ang="0">
                          <a:pos x="140" y="4"/>
                        </a:cxn>
                        <a:cxn ang="0">
                          <a:pos x="78" y="344"/>
                        </a:cxn>
                        <a:cxn ang="0">
                          <a:pos x="108" y="438"/>
                        </a:cxn>
                        <a:cxn ang="0">
                          <a:pos x="40" y="574"/>
                        </a:cxn>
                        <a:cxn ang="0">
                          <a:pos x="50" y="600"/>
                        </a:cxn>
                        <a:cxn ang="0">
                          <a:pos x="0" y="866"/>
                        </a:cxn>
                        <a:cxn ang="0">
                          <a:pos x="496" y="966"/>
                        </a:cxn>
                        <a:cxn ang="0">
                          <a:pos x="524" y="658"/>
                        </a:cxn>
                        <a:cxn ang="0">
                          <a:pos x="496" y="620"/>
                        </a:cxn>
                        <a:cxn ang="0">
                          <a:pos x="458" y="634"/>
                        </a:cxn>
                      </a:cxnLst>
                      <a:rect l="0" t="0" r="r" b="b"/>
                      <a:pathLst>
                        <a:path w="524" h="966">
                          <a:moveTo>
                            <a:pt x="458" y="634"/>
                          </a:moveTo>
                          <a:lnTo>
                            <a:pt x="366" y="644"/>
                          </a:lnTo>
                          <a:lnTo>
                            <a:pt x="294" y="536"/>
                          </a:lnTo>
                          <a:lnTo>
                            <a:pt x="304" y="474"/>
                          </a:lnTo>
                          <a:lnTo>
                            <a:pt x="254" y="486"/>
                          </a:lnTo>
                          <a:lnTo>
                            <a:pt x="284" y="348"/>
                          </a:lnTo>
                          <a:lnTo>
                            <a:pt x="256" y="334"/>
                          </a:lnTo>
                          <a:lnTo>
                            <a:pt x="184" y="168"/>
                          </a:lnTo>
                          <a:lnTo>
                            <a:pt x="210" y="24"/>
                          </a:lnTo>
                          <a:lnTo>
                            <a:pt x="212" y="26"/>
                          </a:lnTo>
                          <a:lnTo>
                            <a:pt x="214" y="22"/>
                          </a:lnTo>
                          <a:lnTo>
                            <a:pt x="136" y="0"/>
                          </a:lnTo>
                          <a:lnTo>
                            <a:pt x="136" y="2"/>
                          </a:lnTo>
                          <a:lnTo>
                            <a:pt x="140" y="4"/>
                          </a:lnTo>
                          <a:lnTo>
                            <a:pt x="78" y="344"/>
                          </a:lnTo>
                          <a:lnTo>
                            <a:pt x="108" y="438"/>
                          </a:lnTo>
                          <a:lnTo>
                            <a:pt x="40" y="574"/>
                          </a:lnTo>
                          <a:lnTo>
                            <a:pt x="50" y="600"/>
                          </a:lnTo>
                          <a:lnTo>
                            <a:pt x="0" y="866"/>
                          </a:lnTo>
                          <a:lnTo>
                            <a:pt x="496" y="966"/>
                          </a:lnTo>
                          <a:lnTo>
                            <a:pt x="524" y="658"/>
                          </a:lnTo>
                          <a:lnTo>
                            <a:pt x="496" y="620"/>
                          </a:lnTo>
                          <a:lnTo>
                            <a:pt x="458" y="634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2" name="Freeform 161"/>
                    <p:cNvSpPr>
                      <a:spLocks/>
                    </p:cNvSpPr>
                    <p:nvPr/>
                  </p:nvSpPr>
                  <p:spPr bwMode="auto">
                    <a:xfrm>
                      <a:off x="2410" y="209286"/>
                      <a:ext cx="118" cy="318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254"/>
                        </a:cxn>
                        <a:cxn ang="0">
                          <a:pos x="94" y="256"/>
                        </a:cxn>
                        <a:cxn ang="0">
                          <a:pos x="96" y="256"/>
                        </a:cxn>
                        <a:cxn ang="0">
                          <a:pos x="118" y="318"/>
                        </a:cxn>
                        <a:cxn ang="0">
                          <a:pos x="0" y="0"/>
                        </a:cxn>
                        <a:cxn ang="0">
                          <a:pos x="94" y="254"/>
                        </a:cxn>
                        <a:cxn ang="0">
                          <a:pos x="94" y="254"/>
                        </a:cxn>
                      </a:cxnLst>
                      <a:rect l="0" t="0" r="r" b="b"/>
                      <a:pathLst>
                        <a:path w="118" h="318">
                          <a:moveTo>
                            <a:pt x="94" y="254"/>
                          </a:moveTo>
                          <a:lnTo>
                            <a:pt x="94" y="256"/>
                          </a:lnTo>
                          <a:lnTo>
                            <a:pt x="96" y="256"/>
                          </a:lnTo>
                          <a:lnTo>
                            <a:pt x="118" y="318"/>
                          </a:lnTo>
                          <a:lnTo>
                            <a:pt x="0" y="0"/>
                          </a:lnTo>
                          <a:lnTo>
                            <a:pt x="94" y="254"/>
                          </a:lnTo>
                          <a:lnTo>
                            <a:pt x="94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3" name="Freeform 162"/>
                    <p:cNvSpPr>
                      <a:spLocks/>
                    </p:cNvSpPr>
                    <p:nvPr/>
                  </p:nvSpPr>
                  <p:spPr bwMode="auto">
                    <a:xfrm>
                      <a:off x="2400" y="208960"/>
                      <a:ext cx="10" cy="32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188"/>
                        </a:cxn>
                        <a:cxn ang="0">
                          <a:pos x="6" y="188"/>
                        </a:cxn>
                        <a:cxn ang="0">
                          <a:pos x="10" y="326"/>
                        </a:cxn>
                        <a:cxn ang="0">
                          <a:pos x="0" y="0"/>
                        </a:cxn>
                        <a:cxn ang="0">
                          <a:pos x="6" y="186"/>
                        </a:cxn>
                        <a:cxn ang="0">
                          <a:pos x="6" y="188"/>
                        </a:cxn>
                      </a:cxnLst>
                      <a:rect l="0" t="0" r="r" b="b"/>
                      <a:pathLst>
                        <a:path w="10" h="326">
                          <a:moveTo>
                            <a:pt x="6" y="188"/>
                          </a:moveTo>
                          <a:lnTo>
                            <a:pt x="6" y="188"/>
                          </a:lnTo>
                          <a:lnTo>
                            <a:pt x="10" y="326"/>
                          </a:lnTo>
                          <a:lnTo>
                            <a:pt x="0" y="0"/>
                          </a:lnTo>
                          <a:lnTo>
                            <a:pt x="6" y="186"/>
                          </a:lnTo>
                          <a:lnTo>
                            <a:pt x="6" y="1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4" name="Freeform 163"/>
                    <p:cNvSpPr>
                      <a:spLocks/>
                    </p:cNvSpPr>
                    <p:nvPr/>
                  </p:nvSpPr>
                  <p:spPr bwMode="auto">
                    <a:xfrm>
                      <a:off x="1770" y="208542"/>
                      <a:ext cx="648" cy="972"/>
                    </a:xfrm>
                    <a:custGeom>
                      <a:avLst/>
                      <a:gdLst/>
                      <a:ahLst/>
                      <a:cxnLst>
                        <a:cxn ang="0">
                          <a:pos x="478" y="708"/>
                        </a:cxn>
                        <a:cxn ang="0">
                          <a:pos x="648" y="766"/>
                        </a:cxn>
                        <a:cxn ang="0">
                          <a:pos x="646" y="758"/>
                        </a:cxn>
                        <a:cxn ang="0">
                          <a:pos x="478" y="704"/>
                        </a:cxn>
                        <a:cxn ang="0">
                          <a:pos x="4" y="706"/>
                        </a:cxn>
                        <a:cxn ang="0">
                          <a:pos x="8" y="458"/>
                        </a:cxn>
                        <a:cxn ang="0">
                          <a:pos x="6" y="458"/>
                        </a:cxn>
                        <a:cxn ang="0">
                          <a:pos x="6" y="358"/>
                        </a:cxn>
                        <a:cxn ang="0">
                          <a:pos x="616" y="356"/>
                        </a:cxn>
                        <a:cxn ang="0">
                          <a:pos x="618" y="352"/>
                        </a:cxn>
                        <a:cxn ang="0">
                          <a:pos x="6" y="354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0" y="972"/>
                        </a:cxn>
                        <a:cxn ang="0">
                          <a:pos x="4" y="710"/>
                        </a:cxn>
                        <a:cxn ang="0">
                          <a:pos x="478" y="708"/>
                        </a:cxn>
                      </a:cxnLst>
                      <a:rect l="0" t="0" r="r" b="b"/>
                      <a:pathLst>
                        <a:path w="648" h="972">
                          <a:moveTo>
                            <a:pt x="478" y="708"/>
                          </a:moveTo>
                          <a:lnTo>
                            <a:pt x="648" y="766"/>
                          </a:lnTo>
                          <a:lnTo>
                            <a:pt x="646" y="758"/>
                          </a:lnTo>
                          <a:lnTo>
                            <a:pt x="478" y="704"/>
                          </a:lnTo>
                          <a:lnTo>
                            <a:pt x="4" y="706"/>
                          </a:lnTo>
                          <a:lnTo>
                            <a:pt x="8" y="458"/>
                          </a:lnTo>
                          <a:lnTo>
                            <a:pt x="6" y="458"/>
                          </a:lnTo>
                          <a:lnTo>
                            <a:pt x="6" y="358"/>
                          </a:lnTo>
                          <a:lnTo>
                            <a:pt x="616" y="356"/>
                          </a:lnTo>
                          <a:lnTo>
                            <a:pt x="618" y="352"/>
                          </a:lnTo>
                          <a:lnTo>
                            <a:pt x="6" y="354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0" y="972"/>
                          </a:lnTo>
                          <a:lnTo>
                            <a:pt x="4" y="710"/>
                          </a:lnTo>
                          <a:lnTo>
                            <a:pt x="478" y="7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5" name="Freeform 164"/>
                    <p:cNvSpPr>
                      <a:spLocks/>
                    </p:cNvSpPr>
                    <p:nvPr/>
                  </p:nvSpPr>
                  <p:spPr bwMode="auto">
                    <a:xfrm>
                      <a:off x="1934" y="209604"/>
                      <a:ext cx="602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602" y="6"/>
                        </a:cxn>
                        <a:cxn ang="0">
                          <a:pos x="594" y="0"/>
                        </a:cxn>
                        <a:cxn ang="0">
                          <a:pos x="0" y="8"/>
                        </a:cxn>
                        <a:cxn ang="0">
                          <a:pos x="602" y="6"/>
                        </a:cxn>
                      </a:cxnLst>
                      <a:rect l="0" t="0" r="r" b="b"/>
                      <a:pathLst>
                        <a:path w="602" h="8">
                          <a:moveTo>
                            <a:pt x="602" y="6"/>
                          </a:moveTo>
                          <a:lnTo>
                            <a:pt x="594" y="0"/>
                          </a:lnTo>
                          <a:lnTo>
                            <a:pt x="0" y="8"/>
                          </a:lnTo>
                          <a:lnTo>
                            <a:pt x="60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6" name="Freeform 165"/>
                    <p:cNvSpPr>
                      <a:spLocks/>
                    </p:cNvSpPr>
                    <p:nvPr/>
                  </p:nvSpPr>
                  <p:spPr bwMode="auto">
                    <a:xfrm>
                      <a:off x="2316" y="208512"/>
                      <a:ext cx="74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74" y="37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</a:cxnLst>
                      <a:rect l="0" t="0" r="r" b="b"/>
                      <a:pathLst>
                        <a:path w="74" h="378">
                          <a:moveTo>
                            <a:pt x="74" y="378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7" name="Freeform 166"/>
                    <p:cNvSpPr>
                      <a:spLocks/>
                    </p:cNvSpPr>
                    <p:nvPr/>
                  </p:nvSpPr>
                  <p:spPr bwMode="auto">
                    <a:xfrm>
                      <a:off x="831" y="208394"/>
                      <a:ext cx="944" cy="628"/>
                    </a:xfrm>
                    <a:custGeom>
                      <a:avLst/>
                      <a:gdLst/>
                      <a:ahLst/>
                      <a:cxnLst>
                        <a:cxn ang="0">
                          <a:pos x="260" y="62"/>
                        </a:cxn>
                        <a:cxn ang="0">
                          <a:pos x="22" y="0"/>
                        </a:cxn>
                        <a:cxn ang="0">
                          <a:pos x="20" y="4"/>
                        </a:cxn>
                        <a:cxn ang="0">
                          <a:pos x="24" y="4"/>
                        </a:cxn>
                        <a:cxn ang="0">
                          <a:pos x="0" y="148"/>
                        </a:cxn>
                        <a:cxn ang="0">
                          <a:pos x="66" y="306"/>
                        </a:cxn>
                        <a:cxn ang="0">
                          <a:pos x="100" y="326"/>
                        </a:cxn>
                        <a:cxn ang="0">
                          <a:pos x="70" y="456"/>
                        </a:cxn>
                        <a:cxn ang="0">
                          <a:pos x="118" y="444"/>
                        </a:cxn>
                        <a:cxn ang="0">
                          <a:pos x="110" y="514"/>
                        </a:cxn>
                        <a:cxn ang="0">
                          <a:pos x="180" y="618"/>
                        </a:cxn>
                        <a:cxn ang="0">
                          <a:pos x="244" y="610"/>
                        </a:cxn>
                        <a:cxn ang="0">
                          <a:pos x="272" y="604"/>
                        </a:cxn>
                        <a:cxn ang="0">
                          <a:pos x="308" y="594"/>
                        </a:cxn>
                        <a:cxn ang="0">
                          <a:pos x="334" y="628"/>
                        </a:cxn>
                        <a:cxn ang="0">
                          <a:pos x="336" y="620"/>
                        </a:cxn>
                        <a:cxn ang="0">
                          <a:pos x="342" y="558"/>
                        </a:cxn>
                        <a:cxn ang="0">
                          <a:pos x="936" y="596"/>
                        </a:cxn>
                        <a:cxn ang="0">
                          <a:pos x="940" y="144"/>
                        </a:cxn>
                        <a:cxn ang="0">
                          <a:pos x="944" y="146"/>
                        </a:cxn>
                        <a:cxn ang="0">
                          <a:pos x="944" y="140"/>
                        </a:cxn>
                        <a:cxn ang="0">
                          <a:pos x="260" y="62"/>
                        </a:cxn>
                      </a:cxnLst>
                      <a:rect l="0" t="0" r="r" b="b"/>
                      <a:pathLst>
                        <a:path w="944" h="628">
                          <a:moveTo>
                            <a:pt x="260" y="62"/>
                          </a:moveTo>
                          <a:lnTo>
                            <a:pt x="22" y="0"/>
                          </a:lnTo>
                          <a:lnTo>
                            <a:pt x="20" y="4"/>
                          </a:lnTo>
                          <a:lnTo>
                            <a:pt x="24" y="4"/>
                          </a:lnTo>
                          <a:lnTo>
                            <a:pt x="0" y="148"/>
                          </a:lnTo>
                          <a:lnTo>
                            <a:pt x="66" y="306"/>
                          </a:lnTo>
                          <a:lnTo>
                            <a:pt x="100" y="326"/>
                          </a:lnTo>
                          <a:lnTo>
                            <a:pt x="70" y="456"/>
                          </a:lnTo>
                          <a:lnTo>
                            <a:pt x="118" y="444"/>
                          </a:lnTo>
                          <a:lnTo>
                            <a:pt x="110" y="514"/>
                          </a:lnTo>
                          <a:lnTo>
                            <a:pt x="180" y="618"/>
                          </a:lnTo>
                          <a:lnTo>
                            <a:pt x="244" y="610"/>
                          </a:lnTo>
                          <a:lnTo>
                            <a:pt x="272" y="604"/>
                          </a:lnTo>
                          <a:lnTo>
                            <a:pt x="308" y="594"/>
                          </a:lnTo>
                          <a:lnTo>
                            <a:pt x="334" y="628"/>
                          </a:lnTo>
                          <a:lnTo>
                            <a:pt x="336" y="620"/>
                          </a:lnTo>
                          <a:lnTo>
                            <a:pt x="342" y="558"/>
                          </a:lnTo>
                          <a:lnTo>
                            <a:pt x="936" y="596"/>
                          </a:lnTo>
                          <a:lnTo>
                            <a:pt x="940" y="144"/>
                          </a:lnTo>
                          <a:lnTo>
                            <a:pt x="944" y="146"/>
                          </a:lnTo>
                          <a:lnTo>
                            <a:pt x="944" y="140"/>
                          </a:lnTo>
                          <a:lnTo>
                            <a:pt x="260" y="62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8" name="Freeform 167"/>
                    <p:cNvSpPr>
                      <a:spLocks/>
                    </p:cNvSpPr>
                    <p:nvPr/>
                  </p:nvSpPr>
                  <p:spPr bwMode="auto">
                    <a:xfrm>
                      <a:off x="2248" y="209246"/>
                      <a:ext cx="16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8" y="56"/>
                        </a:cxn>
                        <a:cxn ang="0">
                          <a:pos x="168" y="5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8" h="56">
                          <a:moveTo>
                            <a:pt x="0" y="0"/>
                          </a:moveTo>
                          <a:lnTo>
                            <a:pt x="168" y="56"/>
                          </a:lnTo>
                          <a:lnTo>
                            <a:pt x="168" y="5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9" name="Freeform 168"/>
                    <p:cNvSpPr>
                      <a:spLocks/>
                    </p:cNvSpPr>
                    <p:nvPr/>
                  </p:nvSpPr>
                  <p:spPr bwMode="auto">
                    <a:xfrm>
                      <a:off x="1776" y="208508"/>
                      <a:ext cx="614" cy="388"/>
                    </a:xfrm>
                    <a:custGeom>
                      <a:avLst/>
                      <a:gdLst/>
                      <a:ahLst/>
                      <a:cxnLst>
                        <a:cxn ang="0">
                          <a:pos x="614" y="382"/>
                        </a:cxn>
                        <a:cxn ang="0">
                          <a:pos x="540" y="4"/>
                        </a:cxn>
                        <a:cxn ang="0">
                          <a:pos x="542" y="4"/>
                        </a:cxn>
                        <a:cxn ang="0">
                          <a:pos x="542" y="0"/>
                        </a:cxn>
                        <a:cxn ang="0">
                          <a:pos x="26" y="32"/>
                        </a:cxn>
                        <a:cxn ang="0">
                          <a:pos x="2" y="28"/>
                        </a:cxn>
                        <a:cxn ang="0">
                          <a:pos x="2" y="34"/>
                        </a:cxn>
                        <a:cxn ang="0">
                          <a:pos x="4" y="34"/>
                        </a:cxn>
                        <a:cxn ang="0">
                          <a:pos x="0" y="388"/>
                        </a:cxn>
                        <a:cxn ang="0">
                          <a:pos x="612" y="386"/>
                        </a:cxn>
                        <a:cxn ang="0">
                          <a:pos x="610" y="388"/>
                        </a:cxn>
                        <a:cxn ang="0">
                          <a:pos x="610" y="388"/>
                        </a:cxn>
                        <a:cxn ang="0">
                          <a:pos x="614" y="382"/>
                        </a:cxn>
                      </a:cxnLst>
                      <a:rect l="0" t="0" r="r" b="b"/>
                      <a:pathLst>
                        <a:path w="614" h="388">
                          <a:moveTo>
                            <a:pt x="614" y="382"/>
                          </a:moveTo>
                          <a:lnTo>
                            <a:pt x="540" y="4"/>
                          </a:lnTo>
                          <a:lnTo>
                            <a:pt x="542" y="4"/>
                          </a:lnTo>
                          <a:lnTo>
                            <a:pt x="542" y="0"/>
                          </a:lnTo>
                          <a:lnTo>
                            <a:pt x="26" y="32"/>
                          </a:lnTo>
                          <a:lnTo>
                            <a:pt x="2" y="28"/>
                          </a:lnTo>
                          <a:lnTo>
                            <a:pt x="2" y="34"/>
                          </a:lnTo>
                          <a:lnTo>
                            <a:pt x="4" y="34"/>
                          </a:lnTo>
                          <a:lnTo>
                            <a:pt x="0" y="388"/>
                          </a:lnTo>
                          <a:lnTo>
                            <a:pt x="612" y="386"/>
                          </a:lnTo>
                          <a:lnTo>
                            <a:pt x="610" y="388"/>
                          </a:lnTo>
                          <a:lnTo>
                            <a:pt x="610" y="388"/>
                          </a:lnTo>
                          <a:lnTo>
                            <a:pt x="614" y="382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0" name="Freeform 169"/>
                    <p:cNvSpPr>
                      <a:spLocks/>
                    </p:cNvSpPr>
                    <p:nvPr/>
                  </p:nvSpPr>
                  <p:spPr bwMode="auto">
                    <a:xfrm>
                      <a:off x="1770" y="209250"/>
                      <a:ext cx="758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736" y="292"/>
                        </a:cxn>
                        <a:cxn ang="0">
                          <a:pos x="734" y="292"/>
                        </a:cxn>
                        <a:cxn ang="0">
                          <a:pos x="734" y="290"/>
                        </a:cxn>
                        <a:cxn ang="0">
                          <a:pos x="734" y="290"/>
                        </a:cxn>
                        <a:cxn ang="0">
                          <a:pos x="646" y="52"/>
                        </a:cxn>
                        <a:cxn ang="0">
                          <a:pos x="646" y="52"/>
                        </a:cxn>
                        <a:cxn ang="0">
                          <a:pos x="648" y="58"/>
                        </a:cxn>
                        <a:cxn ang="0">
                          <a:pos x="478" y="0"/>
                        </a:cxn>
                        <a:cxn ang="0">
                          <a:pos x="4" y="2"/>
                        </a:cxn>
                        <a:cxn ang="0">
                          <a:pos x="0" y="264"/>
                        </a:cxn>
                        <a:cxn ang="0">
                          <a:pos x="158" y="268"/>
                        </a:cxn>
                        <a:cxn ang="0">
                          <a:pos x="164" y="362"/>
                        </a:cxn>
                        <a:cxn ang="0">
                          <a:pos x="758" y="354"/>
                        </a:cxn>
                        <a:cxn ang="0">
                          <a:pos x="736" y="292"/>
                        </a:cxn>
                      </a:cxnLst>
                      <a:rect l="0" t="0" r="r" b="b"/>
                      <a:pathLst>
                        <a:path w="758" h="362">
                          <a:moveTo>
                            <a:pt x="736" y="292"/>
                          </a:moveTo>
                          <a:lnTo>
                            <a:pt x="734" y="292"/>
                          </a:lnTo>
                          <a:lnTo>
                            <a:pt x="734" y="290"/>
                          </a:lnTo>
                          <a:lnTo>
                            <a:pt x="734" y="290"/>
                          </a:lnTo>
                          <a:lnTo>
                            <a:pt x="646" y="52"/>
                          </a:lnTo>
                          <a:lnTo>
                            <a:pt x="646" y="52"/>
                          </a:lnTo>
                          <a:lnTo>
                            <a:pt x="648" y="58"/>
                          </a:lnTo>
                          <a:lnTo>
                            <a:pt x="478" y="0"/>
                          </a:lnTo>
                          <a:lnTo>
                            <a:pt x="4" y="2"/>
                          </a:lnTo>
                          <a:lnTo>
                            <a:pt x="0" y="264"/>
                          </a:lnTo>
                          <a:lnTo>
                            <a:pt x="158" y="268"/>
                          </a:lnTo>
                          <a:lnTo>
                            <a:pt x="164" y="362"/>
                          </a:lnTo>
                          <a:lnTo>
                            <a:pt x="758" y="354"/>
                          </a:lnTo>
                          <a:lnTo>
                            <a:pt x="736" y="292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1" name="Freeform 170"/>
                    <p:cNvSpPr>
                      <a:spLocks/>
                    </p:cNvSpPr>
                    <p:nvPr/>
                  </p:nvSpPr>
                  <p:spPr bwMode="auto">
                    <a:xfrm>
                      <a:off x="1774" y="208896"/>
                      <a:ext cx="642" cy="406"/>
                    </a:xfrm>
                    <a:custGeom>
                      <a:avLst/>
                      <a:gdLst/>
                      <a:ahLst/>
                      <a:cxnLst>
                        <a:cxn ang="0">
                          <a:pos x="636" y="390"/>
                        </a:cxn>
                        <a:cxn ang="0">
                          <a:pos x="632" y="252"/>
                        </a:cxn>
                        <a:cxn ang="0">
                          <a:pos x="632" y="252"/>
                        </a:cxn>
                        <a:cxn ang="0">
                          <a:pos x="632" y="250"/>
                        </a:cxn>
                        <a:cxn ang="0">
                          <a:pos x="626" y="64"/>
                        </a:cxn>
                        <a:cxn ang="0">
                          <a:pos x="596" y="26"/>
                        </a:cxn>
                        <a:cxn ang="0">
                          <a:pos x="612" y="0"/>
                        </a:cxn>
                        <a:cxn ang="0">
                          <a:pos x="612" y="0"/>
                        </a:cxn>
                        <a:cxn ang="0">
                          <a:pos x="612" y="2"/>
                        </a:cxn>
                        <a:cxn ang="0">
                          <a:pos x="2" y="4"/>
                        </a:cxn>
                        <a:cxn ang="0">
                          <a:pos x="2" y="104"/>
                        </a:cxn>
                        <a:cxn ang="0">
                          <a:pos x="4" y="104"/>
                        </a:cxn>
                        <a:cxn ang="0">
                          <a:pos x="0" y="352"/>
                        </a:cxn>
                        <a:cxn ang="0">
                          <a:pos x="474" y="350"/>
                        </a:cxn>
                        <a:cxn ang="0">
                          <a:pos x="642" y="404"/>
                        </a:cxn>
                        <a:cxn ang="0">
                          <a:pos x="642" y="406"/>
                        </a:cxn>
                        <a:cxn ang="0">
                          <a:pos x="642" y="406"/>
                        </a:cxn>
                        <a:cxn ang="0">
                          <a:pos x="636" y="390"/>
                        </a:cxn>
                      </a:cxnLst>
                      <a:rect l="0" t="0" r="r" b="b"/>
                      <a:pathLst>
                        <a:path w="642" h="406">
                          <a:moveTo>
                            <a:pt x="636" y="390"/>
                          </a:moveTo>
                          <a:lnTo>
                            <a:pt x="632" y="252"/>
                          </a:lnTo>
                          <a:lnTo>
                            <a:pt x="632" y="252"/>
                          </a:lnTo>
                          <a:lnTo>
                            <a:pt x="632" y="250"/>
                          </a:lnTo>
                          <a:lnTo>
                            <a:pt x="626" y="64"/>
                          </a:lnTo>
                          <a:lnTo>
                            <a:pt x="596" y="26"/>
                          </a:lnTo>
                          <a:lnTo>
                            <a:pt x="612" y="0"/>
                          </a:lnTo>
                          <a:lnTo>
                            <a:pt x="612" y="0"/>
                          </a:lnTo>
                          <a:lnTo>
                            <a:pt x="612" y="2"/>
                          </a:lnTo>
                          <a:lnTo>
                            <a:pt x="2" y="4"/>
                          </a:lnTo>
                          <a:lnTo>
                            <a:pt x="2" y="104"/>
                          </a:lnTo>
                          <a:lnTo>
                            <a:pt x="4" y="104"/>
                          </a:lnTo>
                          <a:lnTo>
                            <a:pt x="0" y="352"/>
                          </a:lnTo>
                          <a:lnTo>
                            <a:pt x="474" y="350"/>
                          </a:lnTo>
                          <a:lnTo>
                            <a:pt x="642" y="404"/>
                          </a:lnTo>
                          <a:lnTo>
                            <a:pt x="642" y="406"/>
                          </a:lnTo>
                          <a:lnTo>
                            <a:pt x="642" y="406"/>
                          </a:lnTo>
                          <a:lnTo>
                            <a:pt x="636" y="39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2" name="Freeform 171"/>
                    <p:cNvSpPr>
                      <a:spLocks/>
                    </p:cNvSpPr>
                    <p:nvPr/>
                  </p:nvSpPr>
                  <p:spPr bwMode="auto">
                    <a:xfrm>
                      <a:off x="2414" y="209122"/>
                      <a:ext cx="524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524" y="202"/>
                        </a:cxn>
                        <a:cxn ang="0">
                          <a:pos x="516" y="146"/>
                        </a:cxn>
                        <a:cxn ang="0">
                          <a:pos x="444" y="76"/>
                        </a:cxn>
                        <a:cxn ang="0">
                          <a:pos x="428" y="2"/>
                        </a:cxn>
                        <a:cxn ang="0">
                          <a:pos x="428" y="0"/>
                        </a:cxn>
                        <a:cxn ang="0">
                          <a:pos x="416" y="0"/>
                        </a:cxn>
                        <a:cxn ang="0">
                          <a:pos x="426" y="0"/>
                        </a:cxn>
                        <a:cxn ang="0">
                          <a:pos x="428" y="6"/>
                        </a:cxn>
                        <a:cxn ang="0">
                          <a:pos x="0" y="24"/>
                        </a:cxn>
                        <a:cxn ang="0">
                          <a:pos x="4" y="160"/>
                        </a:cxn>
                        <a:cxn ang="0">
                          <a:pos x="98" y="418"/>
                        </a:cxn>
                        <a:cxn ang="0">
                          <a:pos x="444" y="408"/>
                        </a:cxn>
                        <a:cxn ang="0">
                          <a:pos x="444" y="378"/>
                        </a:cxn>
                        <a:cxn ang="0">
                          <a:pos x="484" y="308"/>
                        </a:cxn>
                        <a:cxn ang="0">
                          <a:pos x="464" y="268"/>
                        </a:cxn>
                        <a:cxn ang="0">
                          <a:pos x="524" y="202"/>
                        </a:cxn>
                      </a:cxnLst>
                      <a:rect l="0" t="0" r="r" b="b"/>
                      <a:pathLst>
                        <a:path w="524" h="418">
                          <a:moveTo>
                            <a:pt x="524" y="202"/>
                          </a:moveTo>
                          <a:lnTo>
                            <a:pt x="516" y="146"/>
                          </a:lnTo>
                          <a:lnTo>
                            <a:pt x="444" y="76"/>
                          </a:lnTo>
                          <a:lnTo>
                            <a:pt x="428" y="2"/>
                          </a:lnTo>
                          <a:lnTo>
                            <a:pt x="428" y="0"/>
                          </a:lnTo>
                          <a:lnTo>
                            <a:pt x="416" y="0"/>
                          </a:lnTo>
                          <a:lnTo>
                            <a:pt x="426" y="0"/>
                          </a:lnTo>
                          <a:lnTo>
                            <a:pt x="428" y="6"/>
                          </a:lnTo>
                          <a:lnTo>
                            <a:pt x="0" y="24"/>
                          </a:lnTo>
                          <a:lnTo>
                            <a:pt x="4" y="160"/>
                          </a:lnTo>
                          <a:lnTo>
                            <a:pt x="98" y="418"/>
                          </a:lnTo>
                          <a:lnTo>
                            <a:pt x="444" y="408"/>
                          </a:lnTo>
                          <a:lnTo>
                            <a:pt x="444" y="378"/>
                          </a:lnTo>
                          <a:lnTo>
                            <a:pt x="484" y="308"/>
                          </a:lnTo>
                          <a:lnTo>
                            <a:pt x="464" y="268"/>
                          </a:lnTo>
                          <a:lnTo>
                            <a:pt x="524" y="202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3" name="Freeform 172"/>
                    <p:cNvSpPr>
                      <a:spLocks/>
                    </p:cNvSpPr>
                    <p:nvPr/>
                  </p:nvSpPr>
                  <p:spPr bwMode="auto">
                    <a:xfrm>
                      <a:off x="2318" y="208500"/>
                      <a:ext cx="586" cy="638"/>
                    </a:xfrm>
                    <a:custGeom>
                      <a:avLst/>
                      <a:gdLst/>
                      <a:ahLst/>
                      <a:cxnLst>
                        <a:cxn ang="0">
                          <a:pos x="514" y="566"/>
                        </a:cxn>
                        <a:cxn ang="0">
                          <a:pos x="376" y="482"/>
                        </a:cxn>
                        <a:cxn ang="0">
                          <a:pos x="346" y="344"/>
                        </a:cxn>
                        <a:cxn ang="0">
                          <a:pos x="386" y="302"/>
                        </a:cxn>
                        <a:cxn ang="0">
                          <a:pos x="424" y="214"/>
                        </a:cxn>
                        <a:cxn ang="0">
                          <a:pos x="418" y="216"/>
                        </a:cxn>
                        <a:cxn ang="0">
                          <a:pos x="506" y="108"/>
                        </a:cxn>
                        <a:cxn ang="0">
                          <a:pos x="586" y="54"/>
                        </a:cxn>
                        <a:cxn ang="0">
                          <a:pos x="406" y="54"/>
                        </a:cxn>
                        <a:cxn ang="0">
                          <a:pos x="158" y="0"/>
                        </a:cxn>
                        <a:cxn ang="0">
                          <a:pos x="0" y="8"/>
                        </a:cxn>
                        <a:cxn ang="0">
                          <a:pos x="0" y="12"/>
                        </a:cxn>
                        <a:cxn ang="0">
                          <a:pos x="4" y="14"/>
                        </a:cxn>
                        <a:cxn ang="0">
                          <a:pos x="78" y="390"/>
                        </a:cxn>
                        <a:cxn ang="0">
                          <a:pos x="60" y="422"/>
                        </a:cxn>
                        <a:cxn ang="0">
                          <a:pos x="90" y="460"/>
                        </a:cxn>
                        <a:cxn ang="0">
                          <a:pos x="96" y="638"/>
                        </a:cxn>
                        <a:cxn ang="0">
                          <a:pos x="512" y="622"/>
                        </a:cxn>
                        <a:cxn ang="0">
                          <a:pos x="524" y="622"/>
                        </a:cxn>
                        <a:cxn ang="0">
                          <a:pos x="514" y="566"/>
                        </a:cxn>
                      </a:cxnLst>
                      <a:rect l="0" t="0" r="r" b="b"/>
                      <a:pathLst>
                        <a:path w="586" h="638">
                          <a:moveTo>
                            <a:pt x="514" y="566"/>
                          </a:moveTo>
                          <a:lnTo>
                            <a:pt x="376" y="482"/>
                          </a:lnTo>
                          <a:lnTo>
                            <a:pt x="346" y="344"/>
                          </a:lnTo>
                          <a:lnTo>
                            <a:pt x="386" y="302"/>
                          </a:lnTo>
                          <a:lnTo>
                            <a:pt x="424" y="214"/>
                          </a:lnTo>
                          <a:lnTo>
                            <a:pt x="418" y="216"/>
                          </a:lnTo>
                          <a:lnTo>
                            <a:pt x="506" y="108"/>
                          </a:lnTo>
                          <a:lnTo>
                            <a:pt x="586" y="54"/>
                          </a:lnTo>
                          <a:lnTo>
                            <a:pt x="406" y="54"/>
                          </a:lnTo>
                          <a:lnTo>
                            <a:pt x="158" y="0"/>
                          </a:lnTo>
                          <a:lnTo>
                            <a:pt x="0" y="8"/>
                          </a:lnTo>
                          <a:lnTo>
                            <a:pt x="0" y="12"/>
                          </a:lnTo>
                          <a:lnTo>
                            <a:pt x="4" y="14"/>
                          </a:lnTo>
                          <a:lnTo>
                            <a:pt x="78" y="390"/>
                          </a:lnTo>
                          <a:lnTo>
                            <a:pt x="60" y="422"/>
                          </a:lnTo>
                          <a:lnTo>
                            <a:pt x="90" y="460"/>
                          </a:lnTo>
                          <a:lnTo>
                            <a:pt x="96" y="638"/>
                          </a:lnTo>
                          <a:lnTo>
                            <a:pt x="512" y="622"/>
                          </a:lnTo>
                          <a:lnTo>
                            <a:pt x="524" y="622"/>
                          </a:lnTo>
                          <a:lnTo>
                            <a:pt x="514" y="566"/>
                          </a:lnTo>
                          <a:close/>
                        </a:path>
                      </a:pathLst>
                    </a:custGeom>
                    <a:solidFill>
                      <a:srgbClr val="FF000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4" name="Freeform 173"/>
                    <p:cNvSpPr>
                      <a:spLocks/>
                    </p:cNvSpPr>
                    <p:nvPr/>
                  </p:nvSpPr>
                  <p:spPr bwMode="auto">
                    <a:xfrm>
                      <a:off x="2988" y="209670"/>
                      <a:ext cx="82" cy="13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84"/>
                        </a:cxn>
                        <a:cxn ang="0">
                          <a:pos x="4" y="0"/>
                        </a:cxn>
                        <a:cxn ang="0">
                          <a:pos x="0" y="84"/>
                        </a:cxn>
                        <a:cxn ang="0">
                          <a:pos x="82" y="138"/>
                        </a:cxn>
                        <a:cxn ang="0">
                          <a:pos x="4" y="84"/>
                        </a:cxn>
                      </a:cxnLst>
                      <a:rect l="0" t="0" r="r" b="b"/>
                      <a:pathLst>
                        <a:path w="82" h="138">
                          <a:moveTo>
                            <a:pt x="4" y="84"/>
                          </a:moveTo>
                          <a:lnTo>
                            <a:pt x="4" y="0"/>
                          </a:lnTo>
                          <a:lnTo>
                            <a:pt x="0" y="84"/>
                          </a:lnTo>
                          <a:lnTo>
                            <a:pt x="82" y="138"/>
                          </a:lnTo>
                          <a:lnTo>
                            <a:pt x="4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5" name="Freeform 174"/>
                    <p:cNvSpPr>
                      <a:spLocks/>
                    </p:cNvSpPr>
                    <p:nvPr/>
                  </p:nvSpPr>
                  <p:spPr bwMode="auto">
                    <a:xfrm>
                      <a:off x="2988" y="209748"/>
                      <a:ext cx="234" cy="146"/>
                    </a:xfrm>
                    <a:custGeom>
                      <a:avLst/>
                      <a:gdLst/>
                      <a:ahLst/>
                      <a:cxnLst>
                        <a:cxn ang="0">
                          <a:pos x="110" y="146"/>
                        </a:cxn>
                        <a:cxn ang="0">
                          <a:pos x="132" y="102"/>
                        </a:cxn>
                        <a:cxn ang="0">
                          <a:pos x="182" y="128"/>
                        </a:cxn>
                        <a:cxn ang="0">
                          <a:pos x="224" y="72"/>
                        </a:cxn>
                        <a:cxn ang="0">
                          <a:pos x="234" y="0"/>
                        </a:cxn>
                        <a:cxn ang="0">
                          <a:pos x="222" y="72"/>
                        </a:cxn>
                        <a:cxn ang="0">
                          <a:pos x="182" y="124"/>
                        </a:cxn>
                        <a:cxn ang="0">
                          <a:pos x="132" y="96"/>
                        </a:cxn>
                        <a:cxn ang="0">
                          <a:pos x="110" y="138"/>
                        </a:cxn>
                        <a:cxn ang="0">
                          <a:pos x="82" y="60"/>
                        </a:cxn>
                        <a:cxn ang="0">
                          <a:pos x="0" y="6"/>
                        </a:cxn>
                        <a:cxn ang="0">
                          <a:pos x="80" y="64"/>
                        </a:cxn>
                        <a:cxn ang="0">
                          <a:pos x="110" y="146"/>
                        </a:cxn>
                      </a:cxnLst>
                      <a:rect l="0" t="0" r="r" b="b"/>
                      <a:pathLst>
                        <a:path w="234" h="146">
                          <a:moveTo>
                            <a:pt x="110" y="146"/>
                          </a:moveTo>
                          <a:lnTo>
                            <a:pt x="132" y="102"/>
                          </a:lnTo>
                          <a:lnTo>
                            <a:pt x="182" y="128"/>
                          </a:lnTo>
                          <a:lnTo>
                            <a:pt x="224" y="72"/>
                          </a:lnTo>
                          <a:lnTo>
                            <a:pt x="234" y="0"/>
                          </a:lnTo>
                          <a:lnTo>
                            <a:pt x="222" y="72"/>
                          </a:lnTo>
                          <a:lnTo>
                            <a:pt x="182" y="124"/>
                          </a:lnTo>
                          <a:lnTo>
                            <a:pt x="132" y="96"/>
                          </a:lnTo>
                          <a:lnTo>
                            <a:pt x="110" y="138"/>
                          </a:lnTo>
                          <a:lnTo>
                            <a:pt x="82" y="60"/>
                          </a:lnTo>
                          <a:lnTo>
                            <a:pt x="0" y="6"/>
                          </a:lnTo>
                          <a:lnTo>
                            <a:pt x="80" y="64"/>
                          </a:lnTo>
                          <a:lnTo>
                            <a:pt x="110" y="14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6" name="Freeform 175"/>
                    <p:cNvSpPr>
                      <a:spLocks/>
                    </p:cNvSpPr>
                    <p:nvPr/>
                  </p:nvSpPr>
                  <p:spPr bwMode="auto">
                    <a:xfrm>
                      <a:off x="3210" y="209656"/>
                      <a:ext cx="28" cy="16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4"/>
                        </a:cxn>
                        <a:cxn ang="0">
                          <a:pos x="12" y="92"/>
                        </a:cxn>
                        <a:cxn ang="0">
                          <a:pos x="14" y="82"/>
                        </a:cxn>
                        <a:cxn ang="0">
                          <a:pos x="16" y="72"/>
                        </a:cxn>
                        <a:cxn ang="0">
                          <a:pos x="28" y="0"/>
                        </a:cxn>
                        <a:cxn ang="0">
                          <a:pos x="8" y="82"/>
                        </a:cxn>
                        <a:cxn ang="0">
                          <a:pos x="0" y="164"/>
                        </a:cxn>
                      </a:cxnLst>
                      <a:rect l="0" t="0" r="r" b="b"/>
                      <a:pathLst>
                        <a:path w="28" h="164">
                          <a:moveTo>
                            <a:pt x="0" y="164"/>
                          </a:moveTo>
                          <a:lnTo>
                            <a:pt x="12" y="92"/>
                          </a:lnTo>
                          <a:lnTo>
                            <a:pt x="14" y="82"/>
                          </a:lnTo>
                          <a:lnTo>
                            <a:pt x="16" y="72"/>
                          </a:lnTo>
                          <a:lnTo>
                            <a:pt x="28" y="0"/>
                          </a:lnTo>
                          <a:lnTo>
                            <a:pt x="8" y="82"/>
                          </a:lnTo>
                          <a:lnTo>
                            <a:pt x="0" y="16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7" name="Freeform 176"/>
                    <p:cNvSpPr>
                      <a:spLocks/>
                    </p:cNvSpPr>
                    <p:nvPr/>
                  </p:nvSpPr>
                  <p:spPr bwMode="auto">
                    <a:xfrm>
                      <a:off x="3222" y="209728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4" y="0"/>
                        </a:cxn>
                        <a:cxn ang="0">
                          <a:pos x="2" y="1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0" y="20"/>
                          </a:moveTo>
                          <a:lnTo>
                            <a:pt x="4" y="0"/>
                          </a:lnTo>
                          <a:lnTo>
                            <a:pt x="2" y="1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8" name="Freeform 177"/>
                    <p:cNvSpPr>
                      <a:spLocks/>
                    </p:cNvSpPr>
                    <p:nvPr/>
                  </p:nvSpPr>
                  <p:spPr bwMode="auto">
                    <a:xfrm>
                      <a:off x="3270" y="209708"/>
                      <a:ext cx="104" cy="60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54"/>
                        </a:cxn>
                        <a:cxn ang="0">
                          <a:pos x="0" y="40"/>
                        </a:cxn>
                        <a:cxn ang="0">
                          <a:pos x="24" y="60"/>
                        </a:cxn>
                        <a:cxn ang="0">
                          <a:pos x="104" y="0"/>
                        </a:cxn>
                        <a:cxn ang="0">
                          <a:pos x="24" y="54"/>
                        </a:cxn>
                      </a:cxnLst>
                      <a:rect l="0" t="0" r="r" b="b"/>
                      <a:pathLst>
                        <a:path w="104" h="60">
                          <a:moveTo>
                            <a:pt x="24" y="54"/>
                          </a:moveTo>
                          <a:lnTo>
                            <a:pt x="0" y="40"/>
                          </a:lnTo>
                          <a:lnTo>
                            <a:pt x="24" y="60"/>
                          </a:lnTo>
                          <a:lnTo>
                            <a:pt x="104" y="0"/>
                          </a:lnTo>
                          <a:lnTo>
                            <a:pt x="24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9" name="Freeform 178"/>
                    <p:cNvSpPr>
                      <a:spLocks/>
                    </p:cNvSpPr>
                    <p:nvPr/>
                  </p:nvSpPr>
                  <p:spPr bwMode="auto">
                    <a:xfrm>
                      <a:off x="3402" y="209574"/>
                      <a:ext cx="88" cy="1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8"/>
                        </a:cxn>
                        <a:cxn ang="0">
                          <a:pos x="52" y="42"/>
                        </a:cxn>
                        <a:cxn ang="0">
                          <a:pos x="88" y="0"/>
                        </a:cxn>
                        <a:cxn ang="0">
                          <a:pos x="50" y="40"/>
                        </a:cxn>
                        <a:cxn ang="0">
                          <a:pos x="0" y="148"/>
                        </a:cxn>
                      </a:cxnLst>
                      <a:rect l="0" t="0" r="r" b="b"/>
                      <a:pathLst>
                        <a:path w="88" h="148">
                          <a:moveTo>
                            <a:pt x="0" y="148"/>
                          </a:moveTo>
                          <a:lnTo>
                            <a:pt x="52" y="42"/>
                          </a:lnTo>
                          <a:lnTo>
                            <a:pt x="88" y="0"/>
                          </a:lnTo>
                          <a:lnTo>
                            <a:pt x="50" y="40"/>
                          </a:lnTo>
                          <a:lnTo>
                            <a:pt x="0" y="14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0" name="Freeform 179"/>
                    <p:cNvSpPr>
                      <a:spLocks/>
                    </p:cNvSpPr>
                    <p:nvPr/>
                  </p:nvSpPr>
                  <p:spPr bwMode="auto">
                    <a:xfrm>
                      <a:off x="3216" y="209748"/>
                      <a:ext cx="78" cy="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0" y="48"/>
                        </a:cxn>
                        <a:cxn ang="0">
                          <a:pos x="54" y="4"/>
                        </a:cxn>
                        <a:cxn ang="0">
                          <a:pos x="78" y="20"/>
                        </a:cxn>
                        <a:cxn ang="0">
                          <a:pos x="54" y="0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78" h="48">
                          <a:moveTo>
                            <a:pt x="0" y="44"/>
                          </a:moveTo>
                          <a:lnTo>
                            <a:pt x="0" y="48"/>
                          </a:lnTo>
                          <a:lnTo>
                            <a:pt x="54" y="4"/>
                          </a:lnTo>
                          <a:lnTo>
                            <a:pt x="78" y="20"/>
                          </a:lnTo>
                          <a:lnTo>
                            <a:pt x="54" y="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1" name="Freeform 180"/>
                    <p:cNvSpPr>
                      <a:spLocks/>
                    </p:cNvSpPr>
                    <p:nvPr/>
                  </p:nvSpPr>
                  <p:spPr bwMode="auto">
                    <a:xfrm>
                      <a:off x="3294" y="209616"/>
                      <a:ext cx="160" cy="152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92"/>
                        </a:cxn>
                        <a:cxn ang="0">
                          <a:pos x="0" y="152"/>
                        </a:cxn>
                        <a:cxn ang="0">
                          <a:pos x="80" y="96"/>
                        </a:cxn>
                        <a:cxn ang="0">
                          <a:pos x="110" y="110"/>
                        </a:cxn>
                        <a:cxn ang="0">
                          <a:pos x="160" y="0"/>
                        </a:cxn>
                        <a:cxn ang="0">
                          <a:pos x="108" y="106"/>
                        </a:cxn>
                        <a:cxn ang="0">
                          <a:pos x="80" y="92"/>
                        </a:cxn>
                      </a:cxnLst>
                      <a:rect l="0" t="0" r="r" b="b"/>
                      <a:pathLst>
                        <a:path w="160" h="152">
                          <a:moveTo>
                            <a:pt x="80" y="92"/>
                          </a:moveTo>
                          <a:lnTo>
                            <a:pt x="0" y="152"/>
                          </a:lnTo>
                          <a:lnTo>
                            <a:pt x="80" y="96"/>
                          </a:lnTo>
                          <a:lnTo>
                            <a:pt x="110" y="110"/>
                          </a:lnTo>
                          <a:lnTo>
                            <a:pt x="160" y="0"/>
                          </a:lnTo>
                          <a:lnTo>
                            <a:pt x="108" y="106"/>
                          </a:lnTo>
                          <a:lnTo>
                            <a:pt x="80" y="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2" name="Freeform 181"/>
                    <p:cNvSpPr>
                      <a:spLocks/>
                    </p:cNvSpPr>
                    <p:nvPr/>
                  </p:nvSpPr>
                  <p:spPr bwMode="auto">
                    <a:xfrm>
                      <a:off x="3486" y="209560"/>
                      <a:ext cx="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4" y="1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14">
                          <a:moveTo>
                            <a:pt x="0" y="2"/>
                          </a:moveTo>
                          <a:lnTo>
                            <a:pt x="4" y="1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3" name="Freeform 182"/>
                    <p:cNvSpPr>
                      <a:spLocks/>
                    </p:cNvSpPr>
                    <p:nvPr/>
                  </p:nvSpPr>
                  <p:spPr bwMode="auto">
                    <a:xfrm>
                      <a:off x="3202" y="209264"/>
                      <a:ext cx="288" cy="5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498"/>
                        </a:cxn>
                        <a:cxn ang="0">
                          <a:pos x="172" y="444"/>
                        </a:cxn>
                        <a:cxn ang="0">
                          <a:pos x="200" y="458"/>
                        </a:cxn>
                        <a:cxn ang="0">
                          <a:pos x="250" y="350"/>
                        </a:cxn>
                        <a:cxn ang="0">
                          <a:pos x="288" y="310"/>
                        </a:cxn>
                        <a:cxn ang="0">
                          <a:pos x="284" y="298"/>
                        </a:cxn>
                        <a:cxn ang="0">
                          <a:pos x="284" y="298"/>
                        </a:cxn>
                        <a:cxn ang="0">
                          <a:pos x="284" y="296"/>
                        </a:cxn>
                        <a:cxn ang="0">
                          <a:pos x="216" y="0"/>
                        </a:cxn>
                        <a:cxn ang="0">
                          <a:pos x="26" y="6"/>
                        </a:cxn>
                        <a:cxn ang="0">
                          <a:pos x="0" y="28"/>
                        </a:cxn>
                        <a:cxn ang="0">
                          <a:pos x="38" y="392"/>
                        </a:cxn>
                        <a:cxn ang="0">
                          <a:pos x="24" y="464"/>
                        </a:cxn>
                        <a:cxn ang="0">
                          <a:pos x="20" y="484"/>
                        </a:cxn>
                        <a:cxn ang="0">
                          <a:pos x="14" y="524"/>
                        </a:cxn>
                        <a:cxn ang="0">
                          <a:pos x="68" y="484"/>
                        </a:cxn>
                        <a:cxn ang="0">
                          <a:pos x="92" y="498"/>
                        </a:cxn>
                      </a:cxnLst>
                      <a:rect l="0" t="0" r="r" b="b"/>
                      <a:pathLst>
                        <a:path w="288" h="524">
                          <a:moveTo>
                            <a:pt x="92" y="498"/>
                          </a:moveTo>
                          <a:lnTo>
                            <a:pt x="172" y="444"/>
                          </a:lnTo>
                          <a:lnTo>
                            <a:pt x="200" y="458"/>
                          </a:lnTo>
                          <a:lnTo>
                            <a:pt x="250" y="350"/>
                          </a:lnTo>
                          <a:lnTo>
                            <a:pt x="288" y="310"/>
                          </a:lnTo>
                          <a:lnTo>
                            <a:pt x="284" y="298"/>
                          </a:lnTo>
                          <a:lnTo>
                            <a:pt x="284" y="298"/>
                          </a:lnTo>
                          <a:lnTo>
                            <a:pt x="284" y="296"/>
                          </a:lnTo>
                          <a:lnTo>
                            <a:pt x="216" y="0"/>
                          </a:lnTo>
                          <a:lnTo>
                            <a:pt x="26" y="6"/>
                          </a:lnTo>
                          <a:lnTo>
                            <a:pt x="0" y="28"/>
                          </a:lnTo>
                          <a:lnTo>
                            <a:pt x="38" y="392"/>
                          </a:lnTo>
                          <a:lnTo>
                            <a:pt x="24" y="464"/>
                          </a:lnTo>
                          <a:lnTo>
                            <a:pt x="20" y="484"/>
                          </a:lnTo>
                          <a:lnTo>
                            <a:pt x="14" y="524"/>
                          </a:lnTo>
                          <a:lnTo>
                            <a:pt x="68" y="484"/>
                          </a:lnTo>
                          <a:lnTo>
                            <a:pt x="92" y="498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4" name="Freeform 183"/>
                    <p:cNvSpPr>
                      <a:spLocks/>
                    </p:cNvSpPr>
                    <p:nvPr/>
                  </p:nvSpPr>
                  <p:spPr bwMode="auto">
                    <a:xfrm>
                      <a:off x="3272" y="210122"/>
                      <a:ext cx="32" cy="3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2" y="350"/>
                        </a:cxn>
                        <a:cxn ang="0">
                          <a:pos x="8" y="6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2" h="350">
                          <a:moveTo>
                            <a:pt x="0" y="0"/>
                          </a:moveTo>
                          <a:lnTo>
                            <a:pt x="32" y="350"/>
                          </a:lnTo>
                          <a:lnTo>
                            <a:pt x="8" y="6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5" name="Freeform 184"/>
                    <p:cNvSpPr>
                      <a:spLocks/>
                    </p:cNvSpPr>
                    <p:nvPr/>
                  </p:nvSpPr>
                  <p:spPr bwMode="auto">
                    <a:xfrm>
                      <a:off x="2994" y="210120"/>
                      <a:ext cx="328" cy="586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0"/>
                        </a:cxn>
                        <a:cxn ang="0">
                          <a:pos x="74" y="22"/>
                        </a:cxn>
                        <a:cxn ang="0">
                          <a:pos x="0" y="240"/>
                        </a:cxn>
                        <a:cxn ang="0">
                          <a:pos x="38" y="372"/>
                        </a:cxn>
                        <a:cxn ang="0">
                          <a:pos x="6" y="522"/>
                        </a:cxn>
                        <a:cxn ang="0">
                          <a:pos x="178" y="508"/>
                        </a:cxn>
                        <a:cxn ang="0">
                          <a:pos x="216" y="586"/>
                        </a:cxn>
                        <a:cxn ang="0">
                          <a:pos x="298" y="560"/>
                        </a:cxn>
                        <a:cxn ang="0">
                          <a:pos x="328" y="560"/>
                        </a:cxn>
                        <a:cxn ang="0">
                          <a:pos x="310" y="352"/>
                        </a:cxn>
                        <a:cxn ang="0">
                          <a:pos x="278" y="2"/>
                        </a:cxn>
                        <a:cxn ang="0">
                          <a:pos x="280" y="2"/>
                        </a:cxn>
                        <a:cxn ang="0">
                          <a:pos x="286" y="70"/>
                        </a:cxn>
                        <a:cxn ang="0">
                          <a:pos x="280" y="0"/>
                        </a:cxn>
                        <a:cxn ang="0">
                          <a:pos x="278" y="0"/>
                        </a:cxn>
                      </a:cxnLst>
                      <a:rect l="0" t="0" r="r" b="b"/>
                      <a:pathLst>
                        <a:path w="328" h="586">
                          <a:moveTo>
                            <a:pt x="278" y="0"/>
                          </a:moveTo>
                          <a:lnTo>
                            <a:pt x="74" y="22"/>
                          </a:lnTo>
                          <a:lnTo>
                            <a:pt x="0" y="240"/>
                          </a:lnTo>
                          <a:lnTo>
                            <a:pt x="38" y="372"/>
                          </a:lnTo>
                          <a:lnTo>
                            <a:pt x="6" y="522"/>
                          </a:lnTo>
                          <a:lnTo>
                            <a:pt x="178" y="508"/>
                          </a:lnTo>
                          <a:lnTo>
                            <a:pt x="216" y="586"/>
                          </a:lnTo>
                          <a:lnTo>
                            <a:pt x="298" y="560"/>
                          </a:lnTo>
                          <a:lnTo>
                            <a:pt x="328" y="560"/>
                          </a:lnTo>
                          <a:lnTo>
                            <a:pt x="310" y="352"/>
                          </a:lnTo>
                          <a:lnTo>
                            <a:pt x="278" y="2"/>
                          </a:lnTo>
                          <a:lnTo>
                            <a:pt x="280" y="2"/>
                          </a:lnTo>
                          <a:lnTo>
                            <a:pt x="286" y="70"/>
                          </a:lnTo>
                          <a:lnTo>
                            <a:pt x="280" y="0"/>
                          </a:lnTo>
                          <a:lnTo>
                            <a:pt x="278" y="0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6" name="Freeform 185"/>
                    <p:cNvSpPr>
                      <a:spLocks/>
                    </p:cNvSpPr>
                    <p:nvPr/>
                  </p:nvSpPr>
                  <p:spPr bwMode="auto">
                    <a:xfrm>
                      <a:off x="3304" y="210472"/>
                      <a:ext cx="20" cy="208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208"/>
                        </a:cxn>
                        <a:cxn ang="0">
                          <a:pos x="0" y="0"/>
                        </a:cxn>
                        <a:cxn ang="0">
                          <a:pos x="18" y="208"/>
                        </a:cxn>
                        <a:cxn ang="0">
                          <a:pos x="20" y="208"/>
                        </a:cxn>
                      </a:cxnLst>
                      <a:rect l="0" t="0" r="r" b="b"/>
                      <a:pathLst>
                        <a:path w="20" h="208">
                          <a:moveTo>
                            <a:pt x="20" y="208"/>
                          </a:moveTo>
                          <a:lnTo>
                            <a:pt x="0" y="0"/>
                          </a:lnTo>
                          <a:lnTo>
                            <a:pt x="18" y="208"/>
                          </a:lnTo>
                          <a:lnTo>
                            <a:pt x="20" y="2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7" name="Freeform 186"/>
                    <p:cNvSpPr>
                      <a:spLocks/>
                    </p:cNvSpPr>
                    <p:nvPr/>
                  </p:nvSpPr>
                  <p:spPr bwMode="auto">
                    <a:xfrm>
                      <a:off x="3274" y="210084"/>
                      <a:ext cx="368" cy="596"/>
                    </a:xfrm>
                    <a:custGeom>
                      <a:avLst/>
                      <a:gdLst/>
                      <a:ahLst/>
                      <a:cxnLst>
                        <a:cxn ang="0">
                          <a:pos x="368" y="466"/>
                        </a:cxn>
                        <a:cxn ang="0">
                          <a:pos x="350" y="330"/>
                        </a:cxn>
                        <a:cxn ang="0">
                          <a:pos x="226" y="0"/>
                        </a:cxn>
                        <a:cxn ang="0">
                          <a:pos x="0" y="36"/>
                        </a:cxn>
                        <a:cxn ang="0">
                          <a:pos x="6" y="106"/>
                        </a:cxn>
                        <a:cxn ang="0">
                          <a:pos x="52" y="596"/>
                        </a:cxn>
                        <a:cxn ang="0">
                          <a:pos x="96" y="596"/>
                        </a:cxn>
                        <a:cxn ang="0">
                          <a:pos x="134" y="580"/>
                        </a:cxn>
                        <a:cxn ang="0">
                          <a:pos x="90" y="490"/>
                        </a:cxn>
                        <a:cxn ang="0">
                          <a:pos x="368" y="466"/>
                        </a:cxn>
                      </a:cxnLst>
                      <a:rect l="0" t="0" r="r" b="b"/>
                      <a:pathLst>
                        <a:path w="368" h="596">
                          <a:moveTo>
                            <a:pt x="368" y="466"/>
                          </a:moveTo>
                          <a:lnTo>
                            <a:pt x="350" y="330"/>
                          </a:lnTo>
                          <a:lnTo>
                            <a:pt x="226" y="0"/>
                          </a:lnTo>
                          <a:lnTo>
                            <a:pt x="0" y="36"/>
                          </a:lnTo>
                          <a:lnTo>
                            <a:pt x="6" y="106"/>
                          </a:lnTo>
                          <a:lnTo>
                            <a:pt x="52" y="596"/>
                          </a:lnTo>
                          <a:lnTo>
                            <a:pt x="96" y="596"/>
                          </a:lnTo>
                          <a:lnTo>
                            <a:pt x="134" y="580"/>
                          </a:lnTo>
                          <a:lnTo>
                            <a:pt x="90" y="490"/>
                          </a:lnTo>
                          <a:lnTo>
                            <a:pt x="368" y="466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8" name="Freeform 187"/>
                    <p:cNvSpPr>
                      <a:spLocks/>
                    </p:cNvSpPr>
                    <p:nvPr/>
                  </p:nvSpPr>
                  <p:spPr bwMode="auto">
                    <a:xfrm>
                      <a:off x="3738" y="210074"/>
                      <a:ext cx="54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52" y="4"/>
                        </a:cxn>
                        <a:cxn ang="0">
                          <a:pos x="52" y="38"/>
                        </a:cxn>
                        <a:cxn ang="0">
                          <a:pos x="54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54" h="38">
                          <a:moveTo>
                            <a:pt x="0" y="6"/>
                          </a:moveTo>
                          <a:lnTo>
                            <a:pt x="52" y="4"/>
                          </a:lnTo>
                          <a:lnTo>
                            <a:pt x="52" y="38"/>
                          </a:lnTo>
                          <a:lnTo>
                            <a:pt x="54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9" name="Freeform 188"/>
                    <p:cNvSpPr>
                      <a:spLocks/>
                    </p:cNvSpPr>
                    <p:nvPr/>
                  </p:nvSpPr>
                  <p:spPr bwMode="auto">
                    <a:xfrm>
                      <a:off x="3738" y="210038"/>
                      <a:ext cx="5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40"/>
                        </a:cxn>
                        <a:cxn ang="0">
                          <a:pos x="22" y="0"/>
                        </a:cxn>
                        <a:cxn ang="0">
                          <a:pos x="0" y="42"/>
                        </a:cxn>
                        <a:cxn ang="0">
                          <a:pos x="54" y="36"/>
                        </a:cxn>
                        <a:cxn ang="0">
                          <a:pos x="6" y="40"/>
                        </a:cxn>
                      </a:cxnLst>
                      <a:rect l="0" t="0" r="r" b="b"/>
                      <a:pathLst>
                        <a:path w="54" h="42">
                          <a:moveTo>
                            <a:pt x="6" y="40"/>
                          </a:moveTo>
                          <a:lnTo>
                            <a:pt x="22" y="0"/>
                          </a:lnTo>
                          <a:lnTo>
                            <a:pt x="0" y="42"/>
                          </a:lnTo>
                          <a:lnTo>
                            <a:pt x="54" y="36"/>
                          </a:lnTo>
                          <a:lnTo>
                            <a:pt x="6" y="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0" name="Freeform 189"/>
                    <p:cNvSpPr>
                      <a:spLocks/>
                    </p:cNvSpPr>
                    <p:nvPr/>
                  </p:nvSpPr>
                  <p:spPr bwMode="auto">
                    <a:xfrm>
                      <a:off x="3790" y="210074"/>
                      <a:ext cx="264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38"/>
                        </a:cxn>
                        <a:cxn ang="0">
                          <a:pos x="264" y="260"/>
                        </a:cxn>
                        <a:cxn ang="0">
                          <a:pos x="2" y="36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64" h="260">
                          <a:moveTo>
                            <a:pt x="2" y="0"/>
                          </a:moveTo>
                          <a:lnTo>
                            <a:pt x="0" y="38"/>
                          </a:lnTo>
                          <a:lnTo>
                            <a:pt x="264" y="260"/>
                          </a:lnTo>
                          <a:lnTo>
                            <a:pt x="2" y="3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1" name="Freeform 190"/>
                    <p:cNvSpPr>
                      <a:spLocks/>
                    </p:cNvSpPr>
                    <p:nvPr/>
                  </p:nvSpPr>
                  <p:spPr bwMode="auto">
                    <a:xfrm>
                      <a:off x="3738" y="210024"/>
                      <a:ext cx="2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22" y="14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56">
                          <a:moveTo>
                            <a:pt x="28" y="0"/>
                          </a:move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22" y="14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2" name="Freeform 191"/>
                    <p:cNvSpPr>
                      <a:spLocks/>
                    </p:cNvSpPr>
                    <p:nvPr/>
                  </p:nvSpPr>
                  <p:spPr bwMode="auto">
                    <a:xfrm>
                      <a:off x="3744" y="209956"/>
                      <a:ext cx="438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22"/>
                        </a:cxn>
                        <a:cxn ang="0">
                          <a:pos x="48" y="118"/>
                        </a:cxn>
                        <a:cxn ang="0">
                          <a:pos x="48" y="154"/>
                        </a:cxn>
                        <a:cxn ang="0">
                          <a:pos x="310" y="378"/>
                        </a:cxn>
                        <a:cxn ang="0">
                          <a:pos x="422" y="176"/>
                        </a:cxn>
                        <a:cxn ang="0">
                          <a:pos x="438" y="104"/>
                        </a:cxn>
                        <a:cxn ang="0">
                          <a:pos x="306" y="16"/>
                        </a:cxn>
                        <a:cxn ang="0">
                          <a:pos x="224" y="32"/>
                        </a:cxn>
                        <a:cxn ang="0">
                          <a:pos x="194" y="0"/>
                        </a:cxn>
                        <a:cxn ang="0">
                          <a:pos x="24" y="66"/>
                        </a:cxn>
                        <a:cxn ang="0">
                          <a:pos x="16" y="82"/>
                        </a:cxn>
                        <a:cxn ang="0">
                          <a:pos x="0" y="122"/>
                        </a:cxn>
                      </a:cxnLst>
                      <a:rect l="0" t="0" r="r" b="b"/>
                      <a:pathLst>
                        <a:path w="438" h="378">
                          <a:moveTo>
                            <a:pt x="0" y="122"/>
                          </a:moveTo>
                          <a:lnTo>
                            <a:pt x="48" y="118"/>
                          </a:lnTo>
                          <a:lnTo>
                            <a:pt x="48" y="154"/>
                          </a:lnTo>
                          <a:lnTo>
                            <a:pt x="310" y="378"/>
                          </a:lnTo>
                          <a:lnTo>
                            <a:pt x="422" y="176"/>
                          </a:lnTo>
                          <a:lnTo>
                            <a:pt x="438" y="104"/>
                          </a:lnTo>
                          <a:lnTo>
                            <a:pt x="306" y="16"/>
                          </a:lnTo>
                          <a:lnTo>
                            <a:pt x="224" y="32"/>
                          </a:lnTo>
                          <a:lnTo>
                            <a:pt x="194" y="0"/>
                          </a:lnTo>
                          <a:lnTo>
                            <a:pt x="24" y="66"/>
                          </a:lnTo>
                          <a:lnTo>
                            <a:pt x="16" y="82"/>
                          </a:lnTo>
                          <a:lnTo>
                            <a:pt x="0" y="122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3" name="Freeform 192"/>
                    <p:cNvSpPr>
                      <a:spLocks/>
                    </p:cNvSpPr>
                    <p:nvPr/>
                  </p:nvSpPr>
                  <p:spPr bwMode="auto">
                    <a:xfrm>
                      <a:off x="3648" y="210514"/>
                      <a:ext cx="320" cy="84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2"/>
                        </a:cxn>
                        <a:cxn ang="0">
                          <a:pos x="320" y="56"/>
                        </a:cxn>
                        <a:cxn ang="0">
                          <a:pos x="314" y="0"/>
                        </a:cxn>
                        <a:cxn ang="0">
                          <a:pos x="314" y="48"/>
                        </a:cxn>
                        <a:cxn ang="0">
                          <a:pos x="280" y="36"/>
                        </a:cxn>
                        <a:cxn ang="0">
                          <a:pos x="18" y="78"/>
                        </a:cxn>
                        <a:cxn ang="0">
                          <a:pos x="0" y="54"/>
                        </a:cxn>
                        <a:cxn ang="0">
                          <a:pos x="18" y="84"/>
                        </a:cxn>
                        <a:cxn ang="0">
                          <a:pos x="278" y="42"/>
                        </a:cxn>
                      </a:cxnLst>
                      <a:rect l="0" t="0" r="r" b="b"/>
                      <a:pathLst>
                        <a:path w="320" h="84">
                          <a:moveTo>
                            <a:pt x="278" y="42"/>
                          </a:moveTo>
                          <a:lnTo>
                            <a:pt x="320" y="56"/>
                          </a:lnTo>
                          <a:lnTo>
                            <a:pt x="314" y="0"/>
                          </a:lnTo>
                          <a:lnTo>
                            <a:pt x="314" y="48"/>
                          </a:lnTo>
                          <a:lnTo>
                            <a:pt x="280" y="36"/>
                          </a:lnTo>
                          <a:lnTo>
                            <a:pt x="18" y="78"/>
                          </a:lnTo>
                          <a:lnTo>
                            <a:pt x="0" y="54"/>
                          </a:lnTo>
                          <a:lnTo>
                            <a:pt x="18" y="84"/>
                          </a:lnTo>
                          <a:lnTo>
                            <a:pt x="278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4" name="Freeform 193"/>
                    <p:cNvSpPr>
                      <a:spLocks/>
                    </p:cNvSpPr>
                    <p:nvPr/>
                  </p:nvSpPr>
                  <p:spPr bwMode="auto">
                    <a:xfrm>
                      <a:off x="3962" y="210512"/>
                      <a:ext cx="7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0" y="4"/>
                        </a:cxn>
                        <a:cxn ang="0">
                          <a:pos x="7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0" h="4">
                          <a:moveTo>
                            <a:pt x="0" y="2"/>
                          </a:moveTo>
                          <a:lnTo>
                            <a:pt x="70" y="4"/>
                          </a:lnTo>
                          <a:lnTo>
                            <a:pt x="7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5" name="Freeform 194"/>
                    <p:cNvSpPr>
                      <a:spLocks/>
                    </p:cNvSpPr>
                    <p:nvPr/>
                  </p:nvSpPr>
                  <p:spPr bwMode="auto">
                    <a:xfrm>
                      <a:off x="3962" y="210514"/>
                      <a:ext cx="70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56"/>
                        </a:cxn>
                        <a:cxn ang="0">
                          <a:pos x="6" y="6"/>
                        </a:cxn>
                        <a:cxn ang="0">
                          <a:pos x="70" y="6"/>
                        </a:cxn>
                        <a:cxn ang="0">
                          <a:pos x="70" y="2"/>
                        </a:cxn>
                        <a:cxn ang="0">
                          <a:pos x="0" y="0"/>
                        </a:cxn>
                        <a:cxn ang="0">
                          <a:pos x="6" y="56"/>
                        </a:cxn>
                      </a:cxnLst>
                      <a:rect l="0" t="0" r="r" b="b"/>
                      <a:pathLst>
                        <a:path w="70" h="56">
                          <a:moveTo>
                            <a:pt x="6" y="56"/>
                          </a:moveTo>
                          <a:lnTo>
                            <a:pt x="6" y="6"/>
                          </a:lnTo>
                          <a:lnTo>
                            <a:pt x="70" y="6"/>
                          </a:lnTo>
                          <a:lnTo>
                            <a:pt x="70" y="2"/>
                          </a:lnTo>
                          <a:lnTo>
                            <a:pt x="0" y="0"/>
                          </a:lnTo>
                          <a:lnTo>
                            <a:pt x="6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6" name="Freeform 195"/>
                    <p:cNvSpPr>
                      <a:spLocks/>
                    </p:cNvSpPr>
                    <p:nvPr/>
                  </p:nvSpPr>
                  <p:spPr bwMode="auto">
                    <a:xfrm>
                      <a:off x="3642" y="210556"/>
                      <a:ext cx="2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42"/>
                        </a:cxn>
                        <a:cxn ang="0">
                          <a:pos x="6" y="12"/>
                        </a:cxn>
                        <a:cxn ang="0">
                          <a:pos x="0" y="0"/>
                        </a:cxn>
                        <a:cxn ang="0">
                          <a:pos x="2" y="12"/>
                        </a:cxn>
                        <a:cxn ang="0">
                          <a:pos x="24" y="42"/>
                        </a:cxn>
                      </a:cxnLst>
                      <a:rect l="0" t="0" r="r" b="b"/>
                      <a:pathLst>
                        <a:path w="24" h="42">
                          <a:moveTo>
                            <a:pt x="24" y="42"/>
                          </a:moveTo>
                          <a:lnTo>
                            <a:pt x="6" y="12"/>
                          </a:lnTo>
                          <a:lnTo>
                            <a:pt x="0" y="0"/>
                          </a:lnTo>
                          <a:lnTo>
                            <a:pt x="2" y="12"/>
                          </a:lnTo>
                          <a:lnTo>
                            <a:pt x="24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7" name="Freeform 196"/>
                    <p:cNvSpPr>
                      <a:spLocks/>
                    </p:cNvSpPr>
                    <p:nvPr/>
                  </p:nvSpPr>
                  <p:spPr bwMode="auto">
                    <a:xfrm>
                      <a:off x="3368" y="210576"/>
                      <a:ext cx="4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44" y="86"/>
                        </a:cxn>
                        <a:cxn ang="0">
                          <a:pos x="44" y="86"/>
                        </a:cxn>
                        <a:cxn ang="0">
                          <a:pos x="0" y="0"/>
                        </a:cxn>
                        <a:cxn ang="0">
                          <a:pos x="44" y="86"/>
                        </a:cxn>
                      </a:cxnLst>
                      <a:rect l="0" t="0" r="r" b="b"/>
                      <a:pathLst>
                        <a:path w="44" h="86">
                          <a:moveTo>
                            <a:pt x="44" y="86"/>
                          </a:moveTo>
                          <a:lnTo>
                            <a:pt x="44" y="86"/>
                          </a:lnTo>
                          <a:lnTo>
                            <a:pt x="0" y="0"/>
                          </a:lnTo>
                          <a:lnTo>
                            <a:pt x="44" y="8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8" name="Freeform 197"/>
                    <p:cNvSpPr>
                      <a:spLocks/>
                    </p:cNvSpPr>
                    <p:nvPr/>
                  </p:nvSpPr>
                  <p:spPr bwMode="auto">
                    <a:xfrm>
                      <a:off x="3506" y="210022"/>
                      <a:ext cx="546" cy="570"/>
                    </a:xfrm>
                    <a:custGeom>
                      <a:avLst/>
                      <a:gdLst/>
                      <a:ahLst/>
                      <a:cxnLst>
                        <a:cxn ang="0">
                          <a:pos x="422" y="528"/>
                        </a:cxn>
                        <a:cxn ang="0">
                          <a:pos x="456" y="540"/>
                        </a:cxn>
                        <a:cxn ang="0">
                          <a:pos x="456" y="492"/>
                        </a:cxn>
                        <a:cxn ang="0">
                          <a:pos x="526" y="490"/>
                        </a:cxn>
                        <a:cxn ang="0">
                          <a:pos x="526" y="494"/>
                        </a:cxn>
                        <a:cxn ang="0">
                          <a:pos x="526" y="494"/>
                        </a:cxn>
                        <a:cxn ang="0">
                          <a:pos x="512" y="378"/>
                        </a:cxn>
                        <a:cxn ang="0">
                          <a:pos x="546" y="314"/>
                        </a:cxn>
                        <a:cxn ang="0">
                          <a:pos x="284" y="90"/>
                        </a:cxn>
                        <a:cxn ang="0">
                          <a:pos x="284" y="56"/>
                        </a:cxn>
                        <a:cxn ang="0">
                          <a:pos x="232" y="58"/>
                        </a:cxn>
                        <a:cxn ang="0">
                          <a:pos x="254" y="4"/>
                        </a:cxn>
                        <a:cxn ang="0">
                          <a:pos x="260" y="2"/>
                        </a:cxn>
                        <a:cxn ang="0">
                          <a:pos x="254" y="16"/>
                        </a:cxn>
                        <a:cxn ang="0">
                          <a:pos x="262" y="0"/>
                        </a:cxn>
                        <a:cxn ang="0">
                          <a:pos x="182" y="30"/>
                        </a:cxn>
                        <a:cxn ang="0">
                          <a:pos x="0" y="60"/>
                        </a:cxn>
                        <a:cxn ang="0">
                          <a:pos x="120" y="390"/>
                        </a:cxn>
                        <a:cxn ang="0">
                          <a:pos x="142" y="546"/>
                        </a:cxn>
                        <a:cxn ang="0">
                          <a:pos x="160" y="570"/>
                        </a:cxn>
                        <a:cxn ang="0">
                          <a:pos x="422" y="528"/>
                        </a:cxn>
                      </a:cxnLst>
                      <a:rect l="0" t="0" r="r" b="b"/>
                      <a:pathLst>
                        <a:path w="546" h="570">
                          <a:moveTo>
                            <a:pt x="422" y="528"/>
                          </a:moveTo>
                          <a:lnTo>
                            <a:pt x="456" y="540"/>
                          </a:lnTo>
                          <a:lnTo>
                            <a:pt x="456" y="492"/>
                          </a:lnTo>
                          <a:lnTo>
                            <a:pt x="526" y="490"/>
                          </a:lnTo>
                          <a:lnTo>
                            <a:pt x="526" y="494"/>
                          </a:lnTo>
                          <a:lnTo>
                            <a:pt x="526" y="494"/>
                          </a:lnTo>
                          <a:lnTo>
                            <a:pt x="512" y="378"/>
                          </a:lnTo>
                          <a:lnTo>
                            <a:pt x="546" y="314"/>
                          </a:lnTo>
                          <a:lnTo>
                            <a:pt x="284" y="90"/>
                          </a:lnTo>
                          <a:lnTo>
                            <a:pt x="284" y="56"/>
                          </a:lnTo>
                          <a:lnTo>
                            <a:pt x="232" y="58"/>
                          </a:lnTo>
                          <a:lnTo>
                            <a:pt x="254" y="4"/>
                          </a:lnTo>
                          <a:lnTo>
                            <a:pt x="260" y="2"/>
                          </a:lnTo>
                          <a:lnTo>
                            <a:pt x="254" y="16"/>
                          </a:lnTo>
                          <a:lnTo>
                            <a:pt x="262" y="0"/>
                          </a:lnTo>
                          <a:lnTo>
                            <a:pt x="182" y="30"/>
                          </a:lnTo>
                          <a:lnTo>
                            <a:pt x="0" y="60"/>
                          </a:lnTo>
                          <a:lnTo>
                            <a:pt x="120" y="390"/>
                          </a:lnTo>
                          <a:lnTo>
                            <a:pt x="142" y="546"/>
                          </a:lnTo>
                          <a:lnTo>
                            <a:pt x="160" y="570"/>
                          </a:lnTo>
                          <a:lnTo>
                            <a:pt x="422" y="528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9" name="Freeform 198"/>
                    <p:cNvSpPr>
                      <a:spLocks/>
                    </p:cNvSpPr>
                    <p:nvPr/>
                  </p:nvSpPr>
                  <p:spPr bwMode="auto">
                    <a:xfrm>
                      <a:off x="3368" y="210516"/>
                      <a:ext cx="926" cy="666"/>
                    </a:xfrm>
                    <a:custGeom>
                      <a:avLst/>
                      <a:gdLst/>
                      <a:ahLst/>
                      <a:cxnLst>
                        <a:cxn ang="0">
                          <a:pos x="896" y="342"/>
                        </a:cxn>
                        <a:cxn ang="0">
                          <a:pos x="808" y="232"/>
                        </a:cxn>
                        <a:cxn ang="0">
                          <a:pos x="808" y="182"/>
                        </a:cxn>
                        <a:cxn ang="0">
                          <a:pos x="668" y="20"/>
                        </a:cxn>
                        <a:cxn ang="0">
                          <a:pos x="664" y="0"/>
                        </a:cxn>
                        <a:cxn ang="0">
                          <a:pos x="664" y="0"/>
                        </a:cxn>
                        <a:cxn ang="0">
                          <a:pos x="664" y="4"/>
                        </a:cxn>
                        <a:cxn ang="0">
                          <a:pos x="600" y="4"/>
                        </a:cxn>
                        <a:cxn ang="0">
                          <a:pos x="600" y="54"/>
                        </a:cxn>
                        <a:cxn ang="0">
                          <a:pos x="558" y="40"/>
                        </a:cxn>
                        <a:cxn ang="0">
                          <a:pos x="298" y="82"/>
                        </a:cxn>
                        <a:cxn ang="0">
                          <a:pos x="276" y="52"/>
                        </a:cxn>
                        <a:cxn ang="0">
                          <a:pos x="274" y="40"/>
                        </a:cxn>
                        <a:cxn ang="0">
                          <a:pos x="0" y="60"/>
                        </a:cxn>
                        <a:cxn ang="0">
                          <a:pos x="44" y="146"/>
                        </a:cxn>
                        <a:cxn ang="0">
                          <a:pos x="132" y="108"/>
                        </a:cxn>
                        <a:cxn ang="0">
                          <a:pos x="242" y="154"/>
                        </a:cxn>
                        <a:cxn ang="0">
                          <a:pos x="242" y="192"/>
                        </a:cxn>
                        <a:cxn ang="0">
                          <a:pos x="298" y="192"/>
                        </a:cxn>
                        <a:cxn ang="0">
                          <a:pos x="380" y="128"/>
                        </a:cxn>
                        <a:cxn ang="0">
                          <a:pos x="558" y="206"/>
                        </a:cxn>
                        <a:cxn ang="0">
                          <a:pos x="558" y="368"/>
                        </a:cxn>
                        <a:cxn ang="0">
                          <a:pos x="598" y="382"/>
                        </a:cxn>
                        <a:cxn ang="0">
                          <a:pos x="638" y="478"/>
                        </a:cxn>
                        <a:cxn ang="0">
                          <a:pos x="776" y="584"/>
                        </a:cxn>
                        <a:cxn ang="0">
                          <a:pos x="776" y="626"/>
                        </a:cxn>
                        <a:cxn ang="0">
                          <a:pos x="830" y="666"/>
                        </a:cxn>
                        <a:cxn ang="0">
                          <a:pos x="886" y="610"/>
                        </a:cxn>
                        <a:cxn ang="0">
                          <a:pos x="916" y="610"/>
                        </a:cxn>
                        <a:cxn ang="0">
                          <a:pos x="926" y="518"/>
                        </a:cxn>
                        <a:cxn ang="0">
                          <a:pos x="896" y="342"/>
                        </a:cxn>
                      </a:cxnLst>
                      <a:rect l="0" t="0" r="r" b="b"/>
                      <a:pathLst>
                        <a:path w="926" h="666">
                          <a:moveTo>
                            <a:pt x="896" y="342"/>
                          </a:moveTo>
                          <a:lnTo>
                            <a:pt x="808" y="232"/>
                          </a:lnTo>
                          <a:lnTo>
                            <a:pt x="808" y="182"/>
                          </a:lnTo>
                          <a:lnTo>
                            <a:pt x="668" y="20"/>
                          </a:lnTo>
                          <a:lnTo>
                            <a:pt x="664" y="0"/>
                          </a:lnTo>
                          <a:lnTo>
                            <a:pt x="664" y="0"/>
                          </a:lnTo>
                          <a:lnTo>
                            <a:pt x="664" y="4"/>
                          </a:lnTo>
                          <a:lnTo>
                            <a:pt x="600" y="4"/>
                          </a:lnTo>
                          <a:lnTo>
                            <a:pt x="600" y="54"/>
                          </a:lnTo>
                          <a:lnTo>
                            <a:pt x="558" y="40"/>
                          </a:lnTo>
                          <a:lnTo>
                            <a:pt x="298" y="82"/>
                          </a:lnTo>
                          <a:lnTo>
                            <a:pt x="276" y="52"/>
                          </a:lnTo>
                          <a:lnTo>
                            <a:pt x="274" y="40"/>
                          </a:lnTo>
                          <a:lnTo>
                            <a:pt x="0" y="60"/>
                          </a:lnTo>
                          <a:lnTo>
                            <a:pt x="44" y="146"/>
                          </a:lnTo>
                          <a:lnTo>
                            <a:pt x="132" y="108"/>
                          </a:lnTo>
                          <a:lnTo>
                            <a:pt x="242" y="154"/>
                          </a:lnTo>
                          <a:lnTo>
                            <a:pt x="242" y="192"/>
                          </a:lnTo>
                          <a:lnTo>
                            <a:pt x="298" y="192"/>
                          </a:lnTo>
                          <a:lnTo>
                            <a:pt x="380" y="128"/>
                          </a:lnTo>
                          <a:lnTo>
                            <a:pt x="558" y="206"/>
                          </a:lnTo>
                          <a:lnTo>
                            <a:pt x="558" y="368"/>
                          </a:lnTo>
                          <a:lnTo>
                            <a:pt x="598" y="382"/>
                          </a:lnTo>
                          <a:lnTo>
                            <a:pt x="638" y="478"/>
                          </a:lnTo>
                          <a:lnTo>
                            <a:pt x="776" y="584"/>
                          </a:lnTo>
                          <a:lnTo>
                            <a:pt x="776" y="626"/>
                          </a:lnTo>
                          <a:lnTo>
                            <a:pt x="830" y="666"/>
                          </a:lnTo>
                          <a:lnTo>
                            <a:pt x="886" y="610"/>
                          </a:lnTo>
                          <a:lnTo>
                            <a:pt x="916" y="610"/>
                          </a:lnTo>
                          <a:lnTo>
                            <a:pt x="926" y="518"/>
                          </a:lnTo>
                          <a:lnTo>
                            <a:pt x="896" y="34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0" name="Freeform 199"/>
                    <p:cNvSpPr>
                      <a:spLocks/>
                    </p:cNvSpPr>
                    <p:nvPr/>
                  </p:nvSpPr>
                  <p:spPr bwMode="auto">
                    <a:xfrm>
                      <a:off x="4254" y="208560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1" name="Freeform 200"/>
                    <p:cNvSpPr>
                      <a:spLocks/>
                    </p:cNvSpPr>
                    <p:nvPr/>
                  </p:nvSpPr>
                  <p:spPr bwMode="auto">
                    <a:xfrm>
                      <a:off x="4356" y="208918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2" name="Freeform 201"/>
                    <p:cNvSpPr>
                      <a:spLocks/>
                    </p:cNvSpPr>
                    <p:nvPr/>
                  </p:nvSpPr>
                  <p:spPr bwMode="auto">
                    <a:xfrm>
                      <a:off x="3750" y="209134"/>
                      <a:ext cx="76" cy="20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6" y="24"/>
                        </a:cxn>
                        <a:cxn ang="0">
                          <a:pos x="74" y="202"/>
                        </a:cxn>
                        <a:cxn ang="0">
                          <a:pos x="76" y="20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76" h="202">
                          <a:moveTo>
                            <a:pt x="2" y="0"/>
                          </a:moveTo>
                          <a:lnTo>
                            <a:pt x="0" y="6"/>
                          </a:lnTo>
                          <a:lnTo>
                            <a:pt x="6" y="24"/>
                          </a:lnTo>
                          <a:lnTo>
                            <a:pt x="74" y="202"/>
                          </a:lnTo>
                          <a:lnTo>
                            <a:pt x="76" y="20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3" name="Freeform 202"/>
                    <p:cNvSpPr>
                      <a:spLocks/>
                    </p:cNvSpPr>
                    <p:nvPr/>
                  </p:nvSpPr>
                  <p:spPr bwMode="auto">
                    <a:xfrm>
                      <a:off x="3716" y="209346"/>
                      <a:ext cx="392" cy="35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268"/>
                        </a:cxn>
                        <a:cxn ang="0">
                          <a:pos x="0" y="264"/>
                        </a:cxn>
                        <a:cxn ang="0">
                          <a:pos x="10" y="298"/>
                        </a:cxn>
                        <a:cxn ang="0">
                          <a:pos x="62" y="320"/>
                        </a:cxn>
                        <a:cxn ang="0">
                          <a:pos x="62" y="320"/>
                        </a:cxn>
                        <a:cxn ang="0">
                          <a:pos x="64" y="322"/>
                        </a:cxn>
                        <a:cxn ang="0">
                          <a:pos x="136" y="354"/>
                        </a:cxn>
                        <a:cxn ang="0">
                          <a:pos x="206" y="312"/>
                        </a:cxn>
                        <a:cxn ang="0">
                          <a:pos x="236" y="148"/>
                        </a:cxn>
                        <a:cxn ang="0">
                          <a:pos x="266" y="172"/>
                        </a:cxn>
                        <a:cxn ang="0">
                          <a:pos x="294" y="102"/>
                        </a:cxn>
                        <a:cxn ang="0">
                          <a:pos x="336" y="40"/>
                        </a:cxn>
                        <a:cxn ang="0">
                          <a:pos x="376" y="40"/>
                        </a:cxn>
                        <a:cxn ang="0">
                          <a:pos x="392" y="18"/>
                        </a:cxn>
                        <a:cxn ang="0">
                          <a:pos x="346" y="8"/>
                        </a:cxn>
                        <a:cxn ang="0">
                          <a:pos x="240" y="64"/>
                        </a:cxn>
                        <a:cxn ang="0">
                          <a:pos x="214" y="18"/>
                        </a:cxn>
                        <a:cxn ang="0">
                          <a:pos x="126" y="48"/>
                        </a:cxn>
                        <a:cxn ang="0">
                          <a:pos x="110" y="0"/>
                        </a:cxn>
                        <a:cxn ang="0">
                          <a:pos x="98" y="76"/>
                        </a:cxn>
                        <a:cxn ang="0">
                          <a:pos x="6" y="268"/>
                        </a:cxn>
                      </a:cxnLst>
                      <a:rect l="0" t="0" r="r" b="b"/>
                      <a:pathLst>
                        <a:path w="392" h="354">
                          <a:moveTo>
                            <a:pt x="6" y="268"/>
                          </a:moveTo>
                          <a:lnTo>
                            <a:pt x="0" y="264"/>
                          </a:lnTo>
                          <a:lnTo>
                            <a:pt x="10" y="298"/>
                          </a:lnTo>
                          <a:lnTo>
                            <a:pt x="62" y="320"/>
                          </a:lnTo>
                          <a:lnTo>
                            <a:pt x="62" y="320"/>
                          </a:lnTo>
                          <a:lnTo>
                            <a:pt x="64" y="322"/>
                          </a:lnTo>
                          <a:lnTo>
                            <a:pt x="136" y="354"/>
                          </a:lnTo>
                          <a:lnTo>
                            <a:pt x="206" y="312"/>
                          </a:lnTo>
                          <a:lnTo>
                            <a:pt x="236" y="148"/>
                          </a:lnTo>
                          <a:lnTo>
                            <a:pt x="266" y="172"/>
                          </a:lnTo>
                          <a:lnTo>
                            <a:pt x="294" y="102"/>
                          </a:lnTo>
                          <a:lnTo>
                            <a:pt x="336" y="40"/>
                          </a:lnTo>
                          <a:lnTo>
                            <a:pt x="376" y="40"/>
                          </a:lnTo>
                          <a:lnTo>
                            <a:pt x="392" y="18"/>
                          </a:lnTo>
                          <a:lnTo>
                            <a:pt x="346" y="8"/>
                          </a:lnTo>
                          <a:lnTo>
                            <a:pt x="240" y="64"/>
                          </a:lnTo>
                          <a:lnTo>
                            <a:pt x="214" y="18"/>
                          </a:lnTo>
                          <a:lnTo>
                            <a:pt x="126" y="48"/>
                          </a:lnTo>
                          <a:lnTo>
                            <a:pt x="110" y="0"/>
                          </a:lnTo>
                          <a:lnTo>
                            <a:pt x="98" y="76"/>
                          </a:lnTo>
                          <a:lnTo>
                            <a:pt x="6" y="268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4" name="Freeform 203"/>
                    <p:cNvSpPr>
                      <a:spLocks/>
                    </p:cNvSpPr>
                    <p:nvPr/>
                  </p:nvSpPr>
                  <p:spPr bwMode="auto">
                    <a:xfrm>
                      <a:off x="3716" y="209608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6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6" y="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5" name="Freeform 204"/>
                    <p:cNvSpPr>
                      <a:spLocks/>
                    </p:cNvSpPr>
                    <p:nvPr/>
                  </p:nvSpPr>
                  <p:spPr bwMode="auto">
                    <a:xfrm>
                      <a:off x="3814" y="209344"/>
                      <a:ext cx="12" cy="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8"/>
                        </a:cxn>
                        <a:cxn ang="0">
                          <a:pos x="12" y="2"/>
                        </a:cxn>
                        <a:cxn ang="0">
                          <a:pos x="10" y="0"/>
                        </a:cxn>
                        <a:cxn ang="0">
                          <a:pos x="0" y="78"/>
                        </a:cxn>
                      </a:cxnLst>
                      <a:rect l="0" t="0" r="r" b="b"/>
                      <a:pathLst>
                        <a:path w="12" h="78">
                          <a:moveTo>
                            <a:pt x="0" y="78"/>
                          </a:moveTo>
                          <a:lnTo>
                            <a:pt x="12" y="2"/>
                          </a:lnTo>
                          <a:lnTo>
                            <a:pt x="10" y="0"/>
                          </a:lnTo>
                          <a:lnTo>
                            <a:pt x="0" y="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6" name="Freeform 205"/>
                    <p:cNvSpPr>
                      <a:spLocks/>
                    </p:cNvSpPr>
                    <p:nvPr/>
                  </p:nvSpPr>
                  <p:spPr bwMode="auto">
                    <a:xfrm>
                      <a:off x="3722" y="209422"/>
                      <a:ext cx="92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58" y="60"/>
                        </a:cxn>
                        <a:cxn ang="0">
                          <a:pos x="0" y="192"/>
                        </a:cxn>
                        <a:cxn ang="0">
                          <a:pos x="92" y="0"/>
                        </a:cxn>
                        <a:cxn ang="0">
                          <a:pos x="58" y="60"/>
                        </a:cxn>
                      </a:cxnLst>
                      <a:rect l="0" t="0" r="r" b="b"/>
                      <a:pathLst>
                        <a:path w="92" h="192">
                          <a:moveTo>
                            <a:pt x="58" y="60"/>
                          </a:moveTo>
                          <a:lnTo>
                            <a:pt x="0" y="192"/>
                          </a:lnTo>
                          <a:lnTo>
                            <a:pt x="92" y="0"/>
                          </a:lnTo>
                          <a:lnTo>
                            <a:pt x="58" y="6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7" name="Freeform 206"/>
                    <p:cNvSpPr>
                      <a:spLocks/>
                    </p:cNvSpPr>
                    <p:nvPr/>
                  </p:nvSpPr>
                  <p:spPr bwMode="auto">
                    <a:xfrm>
                      <a:off x="3824" y="209336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0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8" name="Freeform 207"/>
                    <p:cNvSpPr>
                      <a:spLocks/>
                    </p:cNvSpPr>
                    <p:nvPr/>
                  </p:nvSpPr>
                  <p:spPr bwMode="auto">
                    <a:xfrm>
                      <a:off x="3424" y="209136"/>
                      <a:ext cx="396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82" y="50"/>
                        </a:cxn>
                        <a:cxn ang="0">
                          <a:pos x="234" y="78"/>
                        </a:cxn>
                        <a:cxn ang="0">
                          <a:pos x="206" y="104"/>
                        </a:cxn>
                        <a:cxn ang="0">
                          <a:pos x="142" y="84"/>
                        </a:cxn>
                        <a:cxn ang="0">
                          <a:pos x="0" y="128"/>
                        </a:cxn>
                        <a:cxn ang="0">
                          <a:pos x="66" y="422"/>
                        </a:cxn>
                        <a:cxn ang="0">
                          <a:pos x="172" y="460"/>
                        </a:cxn>
                        <a:cxn ang="0">
                          <a:pos x="264" y="448"/>
                        </a:cxn>
                        <a:cxn ang="0">
                          <a:pos x="298" y="468"/>
                        </a:cxn>
                        <a:cxn ang="0">
                          <a:pos x="354" y="344"/>
                        </a:cxn>
                        <a:cxn ang="0">
                          <a:pos x="386" y="284"/>
                        </a:cxn>
                        <a:cxn ang="0">
                          <a:pos x="396" y="200"/>
                        </a:cxn>
                        <a:cxn ang="0">
                          <a:pos x="332" y="22"/>
                        </a:cxn>
                        <a:cxn ang="0">
                          <a:pos x="324" y="0"/>
                        </a:cxn>
                        <a:cxn ang="0">
                          <a:pos x="282" y="50"/>
                        </a:cxn>
                      </a:cxnLst>
                      <a:rect l="0" t="0" r="r" b="b"/>
                      <a:pathLst>
                        <a:path w="396" h="468">
                          <a:moveTo>
                            <a:pt x="282" y="50"/>
                          </a:moveTo>
                          <a:lnTo>
                            <a:pt x="234" y="78"/>
                          </a:lnTo>
                          <a:lnTo>
                            <a:pt x="206" y="104"/>
                          </a:lnTo>
                          <a:lnTo>
                            <a:pt x="142" y="84"/>
                          </a:lnTo>
                          <a:lnTo>
                            <a:pt x="0" y="128"/>
                          </a:lnTo>
                          <a:lnTo>
                            <a:pt x="66" y="422"/>
                          </a:lnTo>
                          <a:lnTo>
                            <a:pt x="172" y="460"/>
                          </a:lnTo>
                          <a:lnTo>
                            <a:pt x="264" y="448"/>
                          </a:lnTo>
                          <a:lnTo>
                            <a:pt x="298" y="468"/>
                          </a:lnTo>
                          <a:lnTo>
                            <a:pt x="354" y="344"/>
                          </a:lnTo>
                          <a:lnTo>
                            <a:pt x="386" y="284"/>
                          </a:lnTo>
                          <a:lnTo>
                            <a:pt x="396" y="200"/>
                          </a:lnTo>
                          <a:lnTo>
                            <a:pt x="332" y="22"/>
                          </a:lnTo>
                          <a:lnTo>
                            <a:pt x="324" y="0"/>
                          </a:lnTo>
                          <a:lnTo>
                            <a:pt x="282" y="5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9" name="Freeform 208"/>
                    <p:cNvSpPr>
                      <a:spLocks/>
                    </p:cNvSpPr>
                    <p:nvPr/>
                  </p:nvSpPr>
                  <p:spPr bwMode="auto">
                    <a:xfrm>
                      <a:off x="4254" y="208560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0" name="Freeform 209"/>
                    <p:cNvSpPr>
                      <a:spLocks/>
                    </p:cNvSpPr>
                    <p:nvPr/>
                  </p:nvSpPr>
                  <p:spPr bwMode="auto">
                    <a:xfrm>
                      <a:off x="4356" y="208918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1" name="Freeform 210"/>
                    <p:cNvSpPr>
                      <a:spLocks/>
                    </p:cNvSpPr>
                    <p:nvPr/>
                  </p:nvSpPr>
                  <p:spPr bwMode="auto">
                    <a:xfrm>
                      <a:off x="3836" y="208986"/>
                      <a:ext cx="472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472" y="190"/>
                        </a:cxn>
                        <a:cxn ang="0">
                          <a:pos x="434" y="138"/>
                        </a:cxn>
                        <a:cxn ang="0">
                          <a:pos x="444" y="68"/>
                        </a:cxn>
                        <a:cxn ang="0">
                          <a:pos x="364" y="0"/>
                        </a:cxn>
                        <a:cxn ang="0">
                          <a:pos x="0" y="120"/>
                        </a:cxn>
                        <a:cxn ang="0">
                          <a:pos x="364" y="4"/>
                        </a:cxn>
                        <a:cxn ang="0">
                          <a:pos x="440" y="70"/>
                        </a:cxn>
                        <a:cxn ang="0">
                          <a:pos x="430" y="138"/>
                        </a:cxn>
                        <a:cxn ang="0">
                          <a:pos x="470" y="190"/>
                        </a:cxn>
                        <a:cxn ang="0">
                          <a:pos x="442" y="260"/>
                        </a:cxn>
                        <a:cxn ang="0">
                          <a:pos x="444" y="258"/>
                        </a:cxn>
                        <a:cxn ang="0">
                          <a:pos x="472" y="190"/>
                        </a:cxn>
                      </a:cxnLst>
                      <a:rect l="0" t="0" r="r" b="b"/>
                      <a:pathLst>
                        <a:path w="472" h="260">
                          <a:moveTo>
                            <a:pt x="472" y="190"/>
                          </a:moveTo>
                          <a:lnTo>
                            <a:pt x="434" y="138"/>
                          </a:lnTo>
                          <a:lnTo>
                            <a:pt x="444" y="68"/>
                          </a:lnTo>
                          <a:lnTo>
                            <a:pt x="364" y="0"/>
                          </a:lnTo>
                          <a:lnTo>
                            <a:pt x="0" y="120"/>
                          </a:lnTo>
                          <a:lnTo>
                            <a:pt x="364" y="4"/>
                          </a:lnTo>
                          <a:lnTo>
                            <a:pt x="440" y="70"/>
                          </a:lnTo>
                          <a:lnTo>
                            <a:pt x="430" y="138"/>
                          </a:lnTo>
                          <a:lnTo>
                            <a:pt x="470" y="190"/>
                          </a:lnTo>
                          <a:lnTo>
                            <a:pt x="442" y="260"/>
                          </a:lnTo>
                          <a:lnTo>
                            <a:pt x="444" y="258"/>
                          </a:lnTo>
                          <a:lnTo>
                            <a:pt x="472" y="1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2" name="Freeform 211"/>
                    <p:cNvSpPr>
                      <a:spLocks/>
                    </p:cNvSpPr>
                    <p:nvPr/>
                  </p:nvSpPr>
                  <p:spPr bwMode="auto">
                    <a:xfrm>
                      <a:off x="3818" y="208990"/>
                      <a:ext cx="382" cy="1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2"/>
                        </a:cxn>
                        <a:cxn ang="0">
                          <a:pos x="16" y="120"/>
                        </a:cxn>
                        <a:cxn ang="0">
                          <a:pos x="382" y="0"/>
                        </a:cxn>
                        <a:cxn ang="0">
                          <a:pos x="18" y="116"/>
                        </a:cxn>
                        <a:cxn ang="0">
                          <a:pos x="2" y="70"/>
                        </a:cxn>
                        <a:cxn ang="0">
                          <a:pos x="0" y="72"/>
                        </a:cxn>
                      </a:cxnLst>
                      <a:rect l="0" t="0" r="r" b="b"/>
                      <a:pathLst>
                        <a:path w="382" h="120">
                          <a:moveTo>
                            <a:pt x="0" y="72"/>
                          </a:moveTo>
                          <a:lnTo>
                            <a:pt x="16" y="120"/>
                          </a:lnTo>
                          <a:lnTo>
                            <a:pt x="382" y="0"/>
                          </a:lnTo>
                          <a:lnTo>
                            <a:pt x="18" y="116"/>
                          </a:lnTo>
                          <a:lnTo>
                            <a:pt x="2" y="70"/>
                          </a:lnTo>
                          <a:lnTo>
                            <a:pt x="0" y="7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3" name="Freeform 212"/>
                    <p:cNvSpPr>
                      <a:spLocks/>
                    </p:cNvSpPr>
                    <p:nvPr/>
                  </p:nvSpPr>
                  <p:spPr bwMode="auto">
                    <a:xfrm>
                      <a:off x="4248" y="209246"/>
                      <a:ext cx="126" cy="1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62" y="168"/>
                        </a:cxn>
                        <a:cxn ang="0">
                          <a:pos x="126" y="142"/>
                        </a:cxn>
                        <a:cxn ang="0">
                          <a:pos x="126" y="80"/>
                        </a:cxn>
                        <a:cxn ang="0">
                          <a:pos x="30" y="2"/>
                        </a:cxn>
                        <a:cxn ang="0">
                          <a:pos x="30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126" h="168">
                          <a:moveTo>
                            <a:pt x="0" y="10"/>
                          </a:moveTo>
                          <a:lnTo>
                            <a:pt x="62" y="168"/>
                          </a:lnTo>
                          <a:lnTo>
                            <a:pt x="126" y="142"/>
                          </a:lnTo>
                          <a:lnTo>
                            <a:pt x="126" y="80"/>
                          </a:lnTo>
                          <a:lnTo>
                            <a:pt x="30" y="2"/>
                          </a:lnTo>
                          <a:lnTo>
                            <a:pt x="30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4" name="Freeform 213"/>
                    <p:cNvSpPr>
                      <a:spLocks/>
                    </p:cNvSpPr>
                    <p:nvPr/>
                  </p:nvSpPr>
                  <p:spPr bwMode="auto">
                    <a:xfrm>
                      <a:off x="3748" y="208990"/>
                      <a:ext cx="558" cy="398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66"/>
                        </a:cxn>
                        <a:cxn ang="0">
                          <a:pos x="452" y="0"/>
                        </a:cxn>
                        <a:cxn ang="0">
                          <a:pos x="86" y="120"/>
                        </a:cxn>
                        <a:cxn ang="0">
                          <a:pos x="70" y="72"/>
                        </a:cxn>
                        <a:cxn ang="0">
                          <a:pos x="72" y="70"/>
                        </a:cxn>
                        <a:cxn ang="0">
                          <a:pos x="88" y="116"/>
                        </a:cxn>
                        <a:cxn ang="0">
                          <a:pos x="72" y="64"/>
                        </a:cxn>
                        <a:cxn ang="0">
                          <a:pos x="0" y="146"/>
                        </a:cxn>
                        <a:cxn ang="0">
                          <a:pos x="8" y="168"/>
                        </a:cxn>
                        <a:cxn ang="0">
                          <a:pos x="2" y="150"/>
                        </a:cxn>
                        <a:cxn ang="0">
                          <a:pos x="4" y="144"/>
                        </a:cxn>
                        <a:cxn ang="0">
                          <a:pos x="78" y="344"/>
                        </a:cxn>
                        <a:cxn ang="0">
                          <a:pos x="76" y="346"/>
                        </a:cxn>
                        <a:cxn ang="0">
                          <a:pos x="78" y="348"/>
                        </a:cxn>
                        <a:cxn ang="0">
                          <a:pos x="96" y="398"/>
                        </a:cxn>
                        <a:cxn ang="0">
                          <a:pos x="182" y="372"/>
                        </a:cxn>
                        <a:cxn ang="0">
                          <a:pos x="180" y="37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528" y="252"/>
                        </a:cxn>
                        <a:cxn ang="0">
                          <a:pos x="558" y="186"/>
                        </a:cxn>
                        <a:cxn ang="0">
                          <a:pos x="518" y="134"/>
                        </a:cxn>
                        <a:cxn ang="0">
                          <a:pos x="528" y="66"/>
                        </a:cxn>
                      </a:cxnLst>
                      <a:rect l="0" t="0" r="r" b="b"/>
                      <a:pathLst>
                        <a:path w="558" h="398">
                          <a:moveTo>
                            <a:pt x="528" y="66"/>
                          </a:moveTo>
                          <a:lnTo>
                            <a:pt x="452" y="0"/>
                          </a:lnTo>
                          <a:lnTo>
                            <a:pt x="86" y="120"/>
                          </a:lnTo>
                          <a:lnTo>
                            <a:pt x="70" y="72"/>
                          </a:lnTo>
                          <a:lnTo>
                            <a:pt x="72" y="70"/>
                          </a:lnTo>
                          <a:lnTo>
                            <a:pt x="88" y="116"/>
                          </a:lnTo>
                          <a:lnTo>
                            <a:pt x="72" y="64"/>
                          </a:lnTo>
                          <a:lnTo>
                            <a:pt x="0" y="146"/>
                          </a:lnTo>
                          <a:lnTo>
                            <a:pt x="8" y="168"/>
                          </a:lnTo>
                          <a:lnTo>
                            <a:pt x="2" y="150"/>
                          </a:lnTo>
                          <a:lnTo>
                            <a:pt x="4" y="144"/>
                          </a:lnTo>
                          <a:lnTo>
                            <a:pt x="78" y="344"/>
                          </a:lnTo>
                          <a:lnTo>
                            <a:pt x="76" y="346"/>
                          </a:lnTo>
                          <a:lnTo>
                            <a:pt x="78" y="348"/>
                          </a:lnTo>
                          <a:lnTo>
                            <a:pt x="96" y="398"/>
                          </a:lnTo>
                          <a:lnTo>
                            <a:pt x="182" y="372"/>
                          </a:lnTo>
                          <a:lnTo>
                            <a:pt x="180" y="37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528" y="252"/>
                          </a:lnTo>
                          <a:lnTo>
                            <a:pt x="558" y="186"/>
                          </a:lnTo>
                          <a:lnTo>
                            <a:pt x="518" y="134"/>
                          </a:lnTo>
                          <a:lnTo>
                            <a:pt x="528" y="66"/>
                          </a:lnTo>
                          <a:close/>
                        </a:path>
                      </a:pathLst>
                    </a:custGeom>
                    <a:solidFill>
                      <a:srgbClr val="00B050"/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5" name="Freeform 214"/>
                    <p:cNvSpPr>
                      <a:spLocks/>
                    </p:cNvSpPr>
                    <p:nvPr/>
                  </p:nvSpPr>
                  <p:spPr bwMode="auto">
                    <a:xfrm>
                      <a:off x="4254" y="208560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6" name="Freeform 215"/>
                    <p:cNvSpPr>
                      <a:spLocks/>
                    </p:cNvSpPr>
                    <p:nvPr/>
                  </p:nvSpPr>
                  <p:spPr bwMode="auto">
                    <a:xfrm>
                      <a:off x="4284" y="209054"/>
                      <a:ext cx="74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4" y="18"/>
                        </a:cxn>
                        <a:cxn ang="0">
                          <a:pos x="14" y="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4" h="18">
                          <a:moveTo>
                            <a:pt x="0" y="2"/>
                          </a:moveTo>
                          <a:lnTo>
                            <a:pt x="74" y="18"/>
                          </a:lnTo>
                          <a:lnTo>
                            <a:pt x="14" y="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7" name="Freeform 216"/>
                    <p:cNvSpPr>
                      <a:spLocks/>
                    </p:cNvSpPr>
                    <p:nvPr/>
                  </p:nvSpPr>
                  <p:spPr bwMode="auto">
                    <a:xfrm>
                      <a:off x="4356" y="208918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8" name="Freeform 217"/>
                    <p:cNvSpPr>
                      <a:spLocks/>
                    </p:cNvSpPr>
                    <p:nvPr/>
                  </p:nvSpPr>
                  <p:spPr bwMode="auto">
                    <a:xfrm>
                      <a:off x="4358" y="209072"/>
                      <a:ext cx="50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"/>
                        </a:cxn>
                        <a:cxn ang="0">
                          <a:pos x="0" y="0"/>
                        </a:cxn>
                        <a:cxn ang="0">
                          <a:pos x="50" y="14"/>
                        </a:cxn>
                        <a:cxn ang="0">
                          <a:pos x="50" y="12"/>
                        </a:cxn>
                      </a:cxnLst>
                      <a:rect l="0" t="0" r="r" b="b"/>
                      <a:pathLst>
                        <a:path w="50" h="14">
                          <a:moveTo>
                            <a:pt x="50" y="12"/>
                          </a:moveTo>
                          <a:lnTo>
                            <a:pt x="0" y="0"/>
                          </a:lnTo>
                          <a:lnTo>
                            <a:pt x="50" y="14"/>
                          </a:lnTo>
                          <a:lnTo>
                            <a:pt x="50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9" name="Freeform 218"/>
                    <p:cNvSpPr>
                      <a:spLocks/>
                    </p:cNvSpPr>
                    <p:nvPr/>
                  </p:nvSpPr>
                  <p:spPr bwMode="auto">
                    <a:xfrm>
                      <a:off x="4270" y="209052"/>
                      <a:ext cx="138" cy="268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2"/>
                        </a:cxn>
                        <a:cxn ang="0">
                          <a:pos x="0" y="72"/>
                        </a:cxn>
                        <a:cxn ang="0">
                          <a:pos x="38" y="124"/>
                        </a:cxn>
                        <a:cxn ang="0">
                          <a:pos x="10" y="192"/>
                        </a:cxn>
                        <a:cxn ang="0">
                          <a:pos x="8" y="194"/>
                        </a:cxn>
                        <a:cxn ang="0">
                          <a:pos x="8" y="196"/>
                        </a:cxn>
                        <a:cxn ang="0">
                          <a:pos x="10" y="194"/>
                        </a:cxn>
                        <a:cxn ang="0">
                          <a:pos x="104" y="268"/>
                        </a:cxn>
                        <a:cxn ang="0">
                          <a:pos x="104" y="226"/>
                        </a:cxn>
                        <a:cxn ang="0">
                          <a:pos x="134" y="80"/>
                        </a:cxn>
                        <a:cxn ang="0">
                          <a:pos x="104" y="56"/>
                        </a:cxn>
                        <a:cxn ang="0">
                          <a:pos x="136" y="40"/>
                        </a:cxn>
                        <a:cxn ang="0">
                          <a:pos x="138" y="34"/>
                        </a:cxn>
                        <a:cxn ang="0">
                          <a:pos x="88" y="20"/>
                        </a:cxn>
                        <a:cxn ang="0">
                          <a:pos x="14" y="4"/>
                        </a:cxn>
                        <a:cxn ang="0">
                          <a:pos x="14" y="2"/>
                        </a:cxn>
                        <a:cxn ang="0">
                          <a:pos x="28" y="6"/>
                        </a:cxn>
                        <a:cxn ang="0">
                          <a:pos x="6" y="0"/>
                        </a:cxn>
                        <a:cxn ang="0">
                          <a:pos x="10" y="2"/>
                        </a:cxn>
                      </a:cxnLst>
                      <a:rect l="0" t="0" r="r" b="b"/>
                      <a:pathLst>
                        <a:path w="138" h="268">
                          <a:moveTo>
                            <a:pt x="10" y="2"/>
                          </a:moveTo>
                          <a:lnTo>
                            <a:pt x="0" y="72"/>
                          </a:lnTo>
                          <a:lnTo>
                            <a:pt x="38" y="124"/>
                          </a:lnTo>
                          <a:lnTo>
                            <a:pt x="10" y="192"/>
                          </a:lnTo>
                          <a:lnTo>
                            <a:pt x="8" y="194"/>
                          </a:lnTo>
                          <a:lnTo>
                            <a:pt x="8" y="196"/>
                          </a:lnTo>
                          <a:lnTo>
                            <a:pt x="10" y="194"/>
                          </a:lnTo>
                          <a:lnTo>
                            <a:pt x="104" y="268"/>
                          </a:lnTo>
                          <a:lnTo>
                            <a:pt x="104" y="226"/>
                          </a:lnTo>
                          <a:lnTo>
                            <a:pt x="134" y="80"/>
                          </a:lnTo>
                          <a:lnTo>
                            <a:pt x="104" y="56"/>
                          </a:lnTo>
                          <a:lnTo>
                            <a:pt x="136" y="40"/>
                          </a:lnTo>
                          <a:lnTo>
                            <a:pt x="138" y="34"/>
                          </a:lnTo>
                          <a:lnTo>
                            <a:pt x="88" y="20"/>
                          </a:lnTo>
                          <a:lnTo>
                            <a:pt x="14" y="4"/>
                          </a:lnTo>
                          <a:lnTo>
                            <a:pt x="14" y="2"/>
                          </a:lnTo>
                          <a:lnTo>
                            <a:pt x="28" y="6"/>
                          </a:lnTo>
                          <a:lnTo>
                            <a:pt x="6" y="0"/>
                          </a:lnTo>
                          <a:lnTo>
                            <a:pt x="10" y="2"/>
                          </a:lnTo>
                          <a:close/>
                        </a:path>
                      </a:pathLst>
                    </a:custGeom>
                    <a:solidFill>
                      <a:schemeClr val="bg2">
                        <a:lumMod val="75000"/>
                      </a:schemeClr>
                    </a:solidFill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0" name="Freeform 219"/>
                    <p:cNvSpPr>
                      <a:spLocks/>
                    </p:cNvSpPr>
                    <p:nvPr/>
                  </p:nvSpPr>
                  <p:spPr bwMode="auto">
                    <a:xfrm>
                      <a:off x="4356" y="208918"/>
                      <a:ext cx="12" cy="82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82"/>
                        </a:cxn>
                        <a:cxn ang="0">
                          <a:pos x="0" y="0"/>
                        </a:cxn>
                        <a:cxn ang="0">
                          <a:pos x="6" y="58"/>
                        </a:cxn>
                        <a:cxn ang="0">
                          <a:pos x="12" y="82"/>
                        </a:cxn>
                      </a:cxnLst>
                      <a:rect l="0" t="0" r="r" b="b"/>
                      <a:pathLst>
                        <a:path w="12" h="82">
                          <a:moveTo>
                            <a:pt x="12" y="82"/>
                          </a:moveTo>
                          <a:lnTo>
                            <a:pt x="0" y="0"/>
                          </a:lnTo>
                          <a:lnTo>
                            <a:pt x="6" y="58"/>
                          </a:lnTo>
                          <a:lnTo>
                            <a:pt x="12" y="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1" name="Freeform 220"/>
                    <p:cNvSpPr>
                      <a:spLocks/>
                    </p:cNvSpPr>
                    <p:nvPr/>
                  </p:nvSpPr>
                  <p:spPr bwMode="auto">
                    <a:xfrm>
                      <a:off x="4254" y="208560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  <a:cxn ang="0">
                          <a:pos x="38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38" y="132"/>
                          </a:move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lnTo>
                            <a:pt x="38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2" name="Freeform 221"/>
                    <p:cNvSpPr>
                      <a:spLocks/>
                    </p:cNvSpPr>
                    <p:nvPr/>
                  </p:nvSpPr>
                  <p:spPr bwMode="auto">
                    <a:xfrm>
                      <a:off x="4254" y="208560"/>
                      <a:ext cx="8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3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</a:cxnLst>
                      <a:rect l="0" t="0" r="r" b="b"/>
                      <a:pathLst>
                        <a:path w="8" h="34">
                          <a:moveTo>
                            <a:pt x="8" y="3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3" name="Freeform 222"/>
                    <p:cNvSpPr>
                      <a:spLocks/>
                    </p:cNvSpPr>
                    <p:nvPr/>
                  </p:nvSpPr>
                  <p:spPr bwMode="auto">
                    <a:xfrm>
                      <a:off x="4368" y="209000"/>
                      <a:ext cx="50" cy="5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54"/>
                        </a:cxn>
                        <a:cxn ang="0">
                          <a:pos x="0" y="0"/>
                        </a:cxn>
                        <a:cxn ang="0">
                          <a:pos x="46" y="50"/>
                        </a:cxn>
                        <a:cxn ang="0">
                          <a:pos x="50" y="54"/>
                        </a:cxn>
                      </a:cxnLst>
                      <a:rect l="0" t="0" r="r" b="b"/>
                      <a:pathLst>
                        <a:path w="50" h="54">
                          <a:moveTo>
                            <a:pt x="50" y="54"/>
                          </a:moveTo>
                          <a:lnTo>
                            <a:pt x="0" y="0"/>
                          </a:lnTo>
                          <a:lnTo>
                            <a:pt x="46" y="50"/>
                          </a:lnTo>
                          <a:lnTo>
                            <a:pt x="50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4" name="Freeform 223"/>
                    <p:cNvSpPr>
                      <a:spLocks/>
                    </p:cNvSpPr>
                    <p:nvPr/>
                  </p:nvSpPr>
                  <p:spPr bwMode="auto">
                    <a:xfrm>
                      <a:off x="4362" y="208976"/>
                      <a:ext cx="52" cy="7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6"/>
                        </a:cxn>
                        <a:cxn ang="0">
                          <a:pos x="52" y="74"/>
                        </a:cxn>
                        <a:cxn ang="0">
                          <a:pos x="6" y="24"/>
                        </a:cxn>
                        <a:cxn ang="0">
                          <a:pos x="0" y="0"/>
                        </a:cxn>
                        <a:cxn ang="0">
                          <a:pos x="4" y="26"/>
                        </a:cxn>
                      </a:cxnLst>
                      <a:rect l="0" t="0" r="r" b="b"/>
                      <a:pathLst>
                        <a:path w="52" h="74">
                          <a:moveTo>
                            <a:pt x="4" y="26"/>
                          </a:moveTo>
                          <a:lnTo>
                            <a:pt x="52" y="74"/>
                          </a:lnTo>
                          <a:lnTo>
                            <a:pt x="6" y="24"/>
                          </a:lnTo>
                          <a:lnTo>
                            <a:pt x="0" y="0"/>
                          </a:lnTo>
                          <a:lnTo>
                            <a:pt x="4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1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 wrap="square"/>
                    <a:lstStyle>
                      <a:lvl1pPr marL="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1pPr>
                      <a:lvl2pPr marL="457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2pPr>
                      <a:lvl3pPr marL="914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3pPr>
                      <a:lvl4pPr marL="1371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4pPr>
                      <a:lvl5pPr marL="18288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5pPr>
                      <a:lvl6pPr marL="22860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6pPr>
                      <a:lvl7pPr marL="27432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7pPr>
                      <a:lvl8pPr marL="32004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8pPr>
                      <a:lvl9pPr marL="3657600" indent="0">
                        <a:defRPr sz="1100">
                          <a:latin typeface="+mn-lt"/>
                          <a:ea typeface="+mn-ea"/>
                          <a:cs typeface="+mn-cs"/>
                        </a:defRPr>
                      </a:lvl9pPr>
                    </a:lstStyle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</p:grpSp>
              <p:sp>
                <p:nvSpPr>
                  <p:cNvPr id="30" name="Line 3080"/>
                  <p:cNvSpPr>
                    <a:spLocks noChangeShapeType="1"/>
                  </p:cNvSpPr>
                  <p:nvPr/>
                </p:nvSpPr>
                <p:spPr bwMode="auto">
                  <a:xfrm>
                    <a:off x="2911276" y="4929437"/>
                    <a:ext cx="1493" cy="1493"/>
                  </a:xfrm>
                  <a:prstGeom prst="line">
                    <a:avLst/>
                  </a:prstGeom>
                  <a:grpFill/>
                  <a:ln w="12700" cmpd="sng">
                    <a:solidFill>
                      <a:schemeClr val="tx1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 wrap="square"/>
                  <a:lstStyle>
                    <a:lvl1pPr marL="0" indent="0">
                      <a:defRPr sz="1100">
                        <a:latin typeface="+mn-lt"/>
                        <a:ea typeface="+mn-ea"/>
                        <a:cs typeface="+mn-cs"/>
                      </a:defRPr>
                    </a:lvl1pPr>
                    <a:lvl2pPr marL="457200" indent="0">
                      <a:defRPr sz="1100">
                        <a:latin typeface="+mn-lt"/>
                        <a:ea typeface="+mn-ea"/>
                        <a:cs typeface="+mn-cs"/>
                      </a:defRPr>
                    </a:lvl2pPr>
                    <a:lvl3pPr marL="914400" indent="0">
                      <a:defRPr sz="1100">
                        <a:latin typeface="+mn-lt"/>
                        <a:ea typeface="+mn-ea"/>
                        <a:cs typeface="+mn-cs"/>
                      </a:defRPr>
                    </a:lvl3pPr>
                    <a:lvl4pPr marL="1371600" indent="0">
                      <a:defRPr sz="1100">
                        <a:latin typeface="+mn-lt"/>
                        <a:ea typeface="+mn-ea"/>
                        <a:cs typeface="+mn-cs"/>
                      </a:defRPr>
                    </a:lvl4pPr>
                    <a:lvl5pPr marL="1828800" indent="0">
                      <a:defRPr sz="1100">
                        <a:latin typeface="+mn-lt"/>
                        <a:ea typeface="+mn-ea"/>
                        <a:cs typeface="+mn-cs"/>
                      </a:defRPr>
                    </a:lvl5pPr>
                    <a:lvl6pPr marL="2286000" indent="0">
                      <a:defRPr sz="1100">
                        <a:latin typeface="+mn-lt"/>
                        <a:ea typeface="+mn-ea"/>
                        <a:cs typeface="+mn-cs"/>
                      </a:defRPr>
                    </a:lvl6pPr>
                    <a:lvl7pPr marL="2743200" indent="0">
                      <a:defRPr sz="1100">
                        <a:latin typeface="+mn-lt"/>
                        <a:ea typeface="+mn-ea"/>
                        <a:cs typeface="+mn-cs"/>
                      </a:defRPr>
                    </a:lvl7pPr>
                    <a:lvl8pPr marL="3200400" indent="0">
                      <a:defRPr sz="1100">
                        <a:latin typeface="+mn-lt"/>
                        <a:ea typeface="+mn-ea"/>
                        <a:cs typeface="+mn-cs"/>
                      </a:defRPr>
                    </a:lvl8pPr>
                    <a:lvl9pPr marL="3657600" indent="0">
                      <a:defRPr sz="1100"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>
                      <a:defRPr/>
                    </a:pPr>
                    <a:endParaRPr lang="da-DK">
                      <a:solidFill>
                        <a:prstClr val="white"/>
                      </a:solidFill>
                      <a:ea typeface="ＭＳ Ｐゴシック" pitchFamily="-97" charset="-128"/>
                    </a:endParaRPr>
                  </a:p>
                </p:txBody>
              </p:sp>
            </p:grpSp>
            <p:sp>
              <p:nvSpPr>
                <p:cNvPr id="25" name="Line 3117"/>
                <p:cNvSpPr>
                  <a:spLocks noChangeShapeType="1"/>
                </p:cNvSpPr>
                <p:nvPr/>
              </p:nvSpPr>
              <p:spPr bwMode="auto">
                <a:xfrm>
                  <a:off x="6497816" y="632869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6" name="Line 3118"/>
                <p:cNvSpPr>
                  <a:spLocks noChangeShapeType="1"/>
                </p:cNvSpPr>
                <p:nvPr/>
              </p:nvSpPr>
              <p:spPr bwMode="auto">
                <a:xfrm>
                  <a:off x="6497816" y="632869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7" name="Line 3119"/>
                <p:cNvSpPr>
                  <a:spLocks noChangeShapeType="1"/>
                </p:cNvSpPr>
                <p:nvPr/>
              </p:nvSpPr>
              <p:spPr bwMode="auto">
                <a:xfrm>
                  <a:off x="6426171" y="1498585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8" name="Line 3120"/>
                <p:cNvSpPr>
                  <a:spLocks noChangeShapeType="1"/>
                </p:cNvSpPr>
                <p:nvPr/>
              </p:nvSpPr>
              <p:spPr bwMode="auto">
                <a:xfrm>
                  <a:off x="6790369" y="128663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1"/>
                  </a:solidFill>
                  <a:prstDash val="solid"/>
                  <a:round/>
                  <a:headEnd/>
                  <a:tailEnd/>
                </a:ln>
              </p:spPr>
              <p:txBody>
                <a:bodyPr wrap="square"/>
                <a:lstStyle>
                  <a:lvl1pPr marL="0" indent="0">
                    <a:defRPr sz="1100">
                      <a:latin typeface="+mn-lt"/>
                      <a:ea typeface="+mn-ea"/>
                      <a:cs typeface="+mn-cs"/>
                    </a:defRPr>
                  </a:lvl1pPr>
                  <a:lvl2pPr marL="457200" indent="0">
                    <a:defRPr sz="1100">
                      <a:latin typeface="+mn-lt"/>
                      <a:ea typeface="+mn-ea"/>
                      <a:cs typeface="+mn-cs"/>
                    </a:defRPr>
                  </a:lvl2pPr>
                  <a:lvl3pPr marL="914400" indent="0">
                    <a:defRPr sz="1100">
                      <a:latin typeface="+mn-lt"/>
                      <a:ea typeface="+mn-ea"/>
                      <a:cs typeface="+mn-cs"/>
                    </a:defRPr>
                  </a:lvl3pPr>
                  <a:lvl4pPr marL="1371600" indent="0">
                    <a:defRPr sz="1100">
                      <a:latin typeface="+mn-lt"/>
                      <a:ea typeface="+mn-ea"/>
                      <a:cs typeface="+mn-cs"/>
                    </a:defRPr>
                  </a:lvl4pPr>
                  <a:lvl5pPr marL="1828800" indent="0">
                    <a:defRPr sz="1100">
                      <a:latin typeface="+mn-lt"/>
                      <a:ea typeface="+mn-ea"/>
                      <a:cs typeface="+mn-cs"/>
                    </a:defRPr>
                  </a:lvl5pPr>
                  <a:lvl6pPr marL="2286000" indent="0">
                    <a:defRPr sz="1100">
                      <a:latin typeface="+mn-lt"/>
                      <a:ea typeface="+mn-ea"/>
                      <a:cs typeface="+mn-cs"/>
                    </a:defRPr>
                  </a:lvl6pPr>
                  <a:lvl7pPr marL="2743200" indent="0">
                    <a:defRPr sz="1100">
                      <a:latin typeface="+mn-lt"/>
                      <a:ea typeface="+mn-ea"/>
                      <a:cs typeface="+mn-cs"/>
                    </a:defRPr>
                  </a:lvl7pPr>
                  <a:lvl8pPr marL="3200400" indent="0">
                    <a:defRPr sz="1100">
                      <a:latin typeface="+mn-lt"/>
                      <a:ea typeface="+mn-ea"/>
                      <a:cs typeface="+mn-cs"/>
                    </a:defRPr>
                  </a:lvl8pPr>
                  <a:lvl9pPr marL="3657600" indent="0">
                    <a:defRPr sz="1100"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</p:grpSp>
        </p:grpSp>
      </p:grpSp>
      <p:sp>
        <p:nvSpPr>
          <p:cNvPr id="2" name="Rectangle 1"/>
          <p:cNvSpPr/>
          <p:nvPr/>
        </p:nvSpPr>
        <p:spPr>
          <a:xfrm>
            <a:off x="5415663" y="1352204"/>
            <a:ext cx="6737974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>
              <a:buClr>
                <a:srgbClr val="003865"/>
              </a:buClr>
            </a:pPr>
            <a:r>
              <a:rPr lang="en-US" sz="2800" b="1" dirty="0" smtClean="0">
                <a:solidFill>
                  <a:srgbClr val="000000"/>
                </a:solidFill>
              </a:rPr>
              <a:t>MnDOT Lead State</a:t>
            </a:r>
          </a:p>
          <a:p>
            <a:pPr lvl="1">
              <a:buClr>
                <a:srgbClr val="003865"/>
              </a:buClr>
            </a:pPr>
            <a:r>
              <a:rPr lang="en-US" sz="2800" b="1" dirty="0" smtClean="0">
                <a:solidFill>
                  <a:srgbClr val="000000"/>
                </a:solidFill>
              </a:rPr>
              <a:t>Partnership with NCAT</a:t>
            </a:r>
          </a:p>
          <a:p>
            <a:pPr marL="914400" lvl="1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3 year Study (</a:t>
            </a:r>
            <a:r>
              <a:rPr lang="en-US" sz="2400" b="1" dirty="0" smtClean="0">
                <a:solidFill>
                  <a:srgbClr val="000000"/>
                </a:solidFill>
              </a:rPr>
              <a:t>2019-2021, add 2022-2023)</a:t>
            </a:r>
          </a:p>
          <a:p>
            <a:pPr marL="914400" lvl="1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24 Partners</a:t>
            </a:r>
          </a:p>
          <a:p>
            <a:pPr lvl="1">
              <a:buClr>
                <a:srgbClr val="003865"/>
              </a:buClr>
            </a:pPr>
            <a:endParaRPr lang="en-US" sz="2800" b="1" dirty="0" smtClean="0">
              <a:solidFill>
                <a:srgbClr val="FF0000"/>
              </a:solidFill>
            </a:endParaRPr>
          </a:p>
          <a:p>
            <a:pPr marL="914400" lvl="1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FF0000"/>
                </a:solidFill>
              </a:rPr>
              <a:t>Red States </a:t>
            </a:r>
            <a:r>
              <a:rPr lang="en-US" sz="2800" b="1" dirty="0" smtClean="0">
                <a:solidFill>
                  <a:srgbClr val="000000"/>
                </a:solidFill>
              </a:rPr>
              <a:t>– 5 year commitment</a:t>
            </a:r>
          </a:p>
          <a:p>
            <a:pPr marL="1371600" lvl="2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3 States</a:t>
            </a:r>
          </a:p>
          <a:p>
            <a:pPr marL="1371600" lvl="2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Foundation of Pavement Preservation</a:t>
            </a:r>
          </a:p>
          <a:p>
            <a:pPr marL="914400" lvl="1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Green States – 3 year commitment</a:t>
            </a:r>
          </a:p>
          <a:p>
            <a:pPr marL="1371600" lvl="2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16 States</a:t>
            </a:r>
          </a:p>
          <a:p>
            <a:pPr marL="1371600" lvl="2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FHWA</a:t>
            </a:r>
          </a:p>
          <a:p>
            <a:pPr marL="914400" lvl="1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 </a:t>
            </a:r>
            <a:r>
              <a:rPr lang="en-US" sz="2800" b="1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Blue States </a:t>
            </a:r>
            <a:r>
              <a:rPr lang="en-US" sz="2800" b="1" dirty="0" smtClean="0">
                <a:solidFill>
                  <a:srgbClr val="000000"/>
                </a:solidFill>
              </a:rPr>
              <a:t>– Verbal commitment</a:t>
            </a:r>
          </a:p>
          <a:p>
            <a:pPr marL="1371600" lvl="2" indent="-457200">
              <a:buClr>
                <a:srgbClr val="003865"/>
              </a:buClr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3 States</a:t>
            </a:r>
          </a:p>
        </p:txBody>
      </p:sp>
      <p:grpSp>
        <p:nvGrpSpPr>
          <p:cNvPr id="225" name="Group 224"/>
          <p:cNvGrpSpPr/>
          <p:nvPr/>
        </p:nvGrpSpPr>
        <p:grpSpPr>
          <a:xfrm>
            <a:off x="2564598" y="1435002"/>
            <a:ext cx="1554194" cy="757845"/>
            <a:chOff x="625515" y="4267200"/>
            <a:chExt cx="2697978" cy="1371600"/>
          </a:xfrm>
        </p:grpSpPr>
        <p:sp>
          <p:nvSpPr>
            <p:cNvPr id="226" name="Rectangle 225"/>
            <p:cNvSpPr/>
            <p:nvPr/>
          </p:nvSpPr>
          <p:spPr>
            <a:xfrm>
              <a:off x="625515" y="4267200"/>
              <a:ext cx="2697978" cy="13716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227" name="Picture 226" descr="NCATatAuburn 100708.JPG"/>
            <p:cNvPicPr>
              <a:picLocks noChangeAspect="1"/>
            </p:cNvPicPr>
            <p:nvPr/>
          </p:nvPicPr>
          <p:blipFill>
            <a:blip r:embed="rId3" cstate="email">
              <a:clrChange>
                <a:clrFrom>
                  <a:srgbClr val="031C00"/>
                </a:clrFrom>
                <a:clrTo>
                  <a:srgbClr val="031C00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4267200"/>
              <a:ext cx="2637693" cy="1371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3136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Roadway Details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4404992"/>
              </p:ext>
            </p:extLst>
          </p:nvPr>
        </p:nvGraphicFramePr>
        <p:xfrm>
          <a:off x="192207" y="3639250"/>
          <a:ext cx="8406126" cy="3108960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2724922">
                  <a:extLst>
                    <a:ext uri="{9D8B030D-6E8A-4147-A177-3AD203B41FA5}">
                      <a16:colId xmlns:a16="http://schemas.microsoft.com/office/drawing/2014/main" xmlns="" val="209097842"/>
                    </a:ext>
                  </a:extLst>
                </a:gridCol>
                <a:gridCol w="1331356">
                  <a:extLst>
                    <a:ext uri="{9D8B030D-6E8A-4147-A177-3AD203B41FA5}">
                      <a16:colId xmlns:a16="http://schemas.microsoft.com/office/drawing/2014/main" xmlns="" val="4072353066"/>
                    </a:ext>
                  </a:extLst>
                </a:gridCol>
                <a:gridCol w="1487439">
                  <a:extLst>
                    <a:ext uri="{9D8B030D-6E8A-4147-A177-3AD203B41FA5}">
                      <a16:colId xmlns:a16="http://schemas.microsoft.com/office/drawing/2014/main" xmlns="" val="1809423990"/>
                    </a:ext>
                  </a:extLst>
                </a:gridCol>
                <a:gridCol w="1497225">
                  <a:extLst>
                    <a:ext uri="{9D8B030D-6E8A-4147-A177-3AD203B41FA5}">
                      <a16:colId xmlns:a16="http://schemas.microsoft.com/office/drawing/2014/main" xmlns="" val="792500820"/>
                    </a:ext>
                  </a:extLst>
                </a:gridCol>
                <a:gridCol w="1365184">
                  <a:extLst>
                    <a:ext uri="{9D8B030D-6E8A-4147-A177-3AD203B41FA5}">
                      <a16:colId xmlns:a16="http://schemas.microsoft.com/office/drawing/2014/main" xmlns="" val="453839288"/>
                    </a:ext>
                  </a:extLst>
                </a:gridCol>
              </a:tblGrid>
              <a:tr h="4182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Roadway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LR-159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US-280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CSAH-8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US-169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653844405"/>
                  </a:ext>
                </a:extLst>
              </a:tr>
              <a:tr h="4182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Traffic volume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High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Low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High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87089337"/>
                  </a:ext>
                </a:extLst>
              </a:tr>
              <a:tr h="4182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Thickness (inch)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5.5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9.9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7.0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6.5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11909088"/>
                  </a:ext>
                </a:extLst>
              </a:tr>
              <a:tr h="418223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Section length (feet)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100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528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528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30752903"/>
                  </a:ext>
                </a:extLst>
              </a:tr>
              <a:tr h="39760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#</a:t>
                      </a:r>
                      <a:r>
                        <a:rPr lang="en-US" sz="2400" baseline="0" dirty="0" smtClean="0"/>
                        <a:t> Test Sections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23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34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22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21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437503565"/>
                  </a:ext>
                </a:extLst>
              </a:tr>
              <a:tr h="75280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Age (Years) @placement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14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9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smtClean="0"/>
                        <a:t>6</a:t>
                      </a:r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75131058"/>
                  </a:ext>
                </a:extLst>
              </a:tr>
            </a:tbl>
          </a:graphicData>
        </a:graphic>
      </p:graphicFrame>
      <p:grpSp>
        <p:nvGrpSpPr>
          <p:cNvPr id="5" name="Group 4"/>
          <p:cNvGrpSpPr/>
          <p:nvPr/>
        </p:nvGrpSpPr>
        <p:grpSpPr>
          <a:xfrm>
            <a:off x="3618173" y="2758932"/>
            <a:ext cx="1554194" cy="757845"/>
            <a:chOff x="625515" y="4267200"/>
            <a:chExt cx="2697978" cy="1371600"/>
          </a:xfrm>
        </p:grpSpPr>
        <p:sp>
          <p:nvSpPr>
            <p:cNvPr id="6" name="Rectangle 5"/>
            <p:cNvSpPr/>
            <p:nvPr/>
          </p:nvSpPr>
          <p:spPr>
            <a:xfrm>
              <a:off x="625515" y="4267200"/>
              <a:ext cx="2697978" cy="13716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7" name="Picture 6" descr="NCATatAuburn 100708.JPG"/>
            <p:cNvPicPr>
              <a:picLocks noChangeAspect="1"/>
            </p:cNvPicPr>
            <p:nvPr/>
          </p:nvPicPr>
          <p:blipFill>
            <a:blip r:embed="rId2" cstate="email">
              <a:clrChange>
                <a:clrFrom>
                  <a:srgbClr val="031C00"/>
                </a:clrFrom>
                <a:clrTo>
                  <a:srgbClr val="031C00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85800" y="4267200"/>
              <a:ext cx="2637693" cy="1371600"/>
            </a:xfrm>
            <a:prstGeom prst="rect">
              <a:avLst/>
            </a:prstGeom>
          </p:spPr>
        </p:pic>
      </p:grpSp>
      <p:pic>
        <p:nvPicPr>
          <p:cNvPr id="9" name="MN.IT Services Logo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9128" y="3320048"/>
            <a:ext cx="2348278" cy="278251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660600"/>
            <a:ext cx="4180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NCAT Offsite Test Sections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Lee Road 159 (2012)</a:t>
            </a:r>
          </a:p>
          <a:p>
            <a:pPr algn="ctr"/>
            <a:r>
              <a:rPr lang="en-US" sz="2400" dirty="0" smtClean="0">
                <a:solidFill>
                  <a:srgbClr val="000000"/>
                </a:solidFill>
              </a:rPr>
              <a:t>US-280 (2015)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281032" y="1568195"/>
            <a:ext cx="62678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MnROAD Offsite Test Sections</a:t>
            </a:r>
            <a:endParaRPr lang="en-US" sz="2400" b="1" dirty="0">
              <a:solidFill>
                <a:srgbClr val="000000"/>
              </a:solidFill>
            </a:endParaRPr>
          </a:p>
          <a:p>
            <a:pPr lvl="1" algn="ctr"/>
            <a:r>
              <a:rPr lang="en-US" sz="2400" dirty="0" smtClean="0">
                <a:solidFill>
                  <a:srgbClr val="000000"/>
                </a:solidFill>
              </a:rPr>
              <a:t>Mille Lacs County CSAH-8 (2016)</a:t>
            </a:r>
          </a:p>
          <a:p>
            <a:pPr lvl="1" algn="ctr"/>
            <a:r>
              <a:rPr lang="en-US" sz="2400" dirty="0" smtClean="0">
                <a:solidFill>
                  <a:srgbClr val="000000"/>
                </a:solidFill>
              </a:rPr>
              <a:t>US-169 (2016)</a:t>
            </a:r>
          </a:p>
          <a:p>
            <a:pPr lvl="1" algn="ctr"/>
            <a:r>
              <a:rPr lang="en-US" sz="2400" dirty="0" smtClean="0">
                <a:solidFill>
                  <a:srgbClr val="000000"/>
                </a:solidFill>
              </a:rPr>
              <a:t>70</a:t>
            </a:r>
            <a:r>
              <a:rPr lang="en-US" sz="2400" baseline="30000" dirty="0" smtClean="0">
                <a:solidFill>
                  <a:srgbClr val="000000"/>
                </a:solidFill>
              </a:rPr>
              <a:t>th</a:t>
            </a:r>
            <a:r>
              <a:rPr lang="en-US" sz="2400" dirty="0" smtClean="0">
                <a:solidFill>
                  <a:srgbClr val="000000"/>
                </a:solidFill>
              </a:rPr>
              <a:t> and 80</a:t>
            </a:r>
            <a:r>
              <a:rPr lang="en-US" sz="2400" baseline="30000" dirty="0" smtClean="0">
                <a:solidFill>
                  <a:srgbClr val="000000"/>
                </a:solidFill>
              </a:rPr>
              <a:t>th</a:t>
            </a:r>
            <a:r>
              <a:rPr lang="en-US" sz="2400" dirty="0" smtClean="0">
                <a:solidFill>
                  <a:srgbClr val="000000"/>
                </a:solidFill>
              </a:rPr>
              <a:t> Street Recycling</a:t>
            </a:r>
          </a:p>
        </p:txBody>
      </p:sp>
    </p:spTree>
    <p:extLst>
      <p:ext uri="{BB962C8B-B14F-4D97-AF65-F5344CB8AC3E}">
        <p14:creationId xmlns:p14="http://schemas.microsoft.com/office/powerpoint/2010/main" val="2687079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8991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Northern Layout of US-169/CSAH-8</a:t>
            </a:r>
            <a:endParaRPr lang="en-US" b="1" dirty="0"/>
          </a:p>
        </p:txBody>
      </p:sp>
      <p:graphicFrame>
        <p:nvGraphicFramePr>
          <p:cNvPr id="5" name="Object 1"/>
          <p:cNvGraphicFramePr>
            <a:graphicFrameLocks noChangeAspect="1"/>
          </p:cNvGraphicFramePr>
          <p:nvPr>
            <p:extLst/>
          </p:nvPr>
        </p:nvGraphicFramePr>
        <p:xfrm>
          <a:off x="3266364" y="1501109"/>
          <a:ext cx="5927678" cy="528447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Worksheet" r:id="rId4" imgW="11096608" imgH="10791913" progId="Excel.Sheet.12">
                  <p:embed/>
                </p:oleObj>
              </mc:Choice>
              <mc:Fallback>
                <p:oleObj name="Worksheet" r:id="rId4" imgW="11096608" imgH="10791913" progId="Excel.Sheet.12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66364" y="1501109"/>
                        <a:ext cx="5927678" cy="528447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670220" y="4444047"/>
            <a:ext cx="1633697" cy="13686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Northern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rgbClr val="000000"/>
                </a:solidFill>
              </a:rPr>
              <a:t>High Traffic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Preservation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rgbClr val="000000"/>
                </a:solidFill>
              </a:rPr>
              <a:t>on US-169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5674738" y="5128395"/>
            <a:ext cx="3389771" cy="1368697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ysClr val="windowText" lastClr="000000"/>
                </a:solidFill>
              </a:rPr>
              <a:t>Northern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u="sng" dirty="0">
                <a:solidFill>
                  <a:sysClr val="windowText" lastClr="000000"/>
                </a:solidFill>
              </a:rPr>
              <a:t>Low Traffic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ysClr val="windowText" lastClr="000000"/>
                </a:solidFill>
              </a:rPr>
              <a:t>Preservation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 dirty="0">
                <a:solidFill>
                  <a:sysClr val="windowText" lastClr="000000"/>
                </a:solidFill>
              </a:rPr>
              <a:t>CSAH-8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744410" y="2672994"/>
            <a:ext cx="0" cy="3467456"/>
          </a:xfrm>
          <a:prstGeom prst="straightConnector1">
            <a:avLst/>
          </a:prstGeom>
          <a:ln w="57150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 rot="16200000">
            <a:off x="5705890" y="1054893"/>
            <a:ext cx="1217518" cy="21099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61764" y="1413541"/>
            <a:ext cx="3814136" cy="4963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2862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7478973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400" b="1" dirty="0" smtClean="0"/>
              <a:t>Pavement Preservation Study</a:t>
            </a:r>
            <a:br>
              <a:rPr lang="en-US" sz="4400" b="1" dirty="0" smtClean="0"/>
            </a:br>
            <a:r>
              <a:rPr lang="en-US" sz="3600" b="1" dirty="0" smtClean="0"/>
              <a:t>70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 and 80</a:t>
            </a:r>
            <a:r>
              <a:rPr lang="en-US" sz="3600" b="1" baseline="30000" dirty="0" smtClean="0"/>
              <a:t>th</a:t>
            </a:r>
            <a:r>
              <a:rPr lang="en-US" sz="3600" b="1" dirty="0" smtClean="0"/>
              <a:t> Construction Timeline</a:t>
            </a:r>
            <a:endParaRPr lang="en-US" sz="3600" b="1" dirty="0"/>
          </a:p>
        </p:txBody>
      </p:sp>
      <p:sp>
        <p:nvSpPr>
          <p:cNvPr id="2" name="Rectangle 1"/>
          <p:cNvSpPr/>
          <p:nvPr/>
        </p:nvSpPr>
        <p:spPr>
          <a:xfrm>
            <a:off x="296772" y="1665514"/>
            <a:ext cx="11266715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>
                <a:solidFill>
                  <a:srgbClr val="000000"/>
                </a:solidFill>
              </a:rPr>
              <a:t>Project Initial Review </a:t>
            </a:r>
            <a:r>
              <a:rPr lang="en-US" sz="2400" dirty="0" smtClean="0">
                <a:solidFill>
                  <a:srgbClr val="000000"/>
                </a:solidFill>
              </a:rPr>
              <a:t>(2018)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Mix Designs – (</a:t>
            </a:r>
            <a:r>
              <a:rPr lang="en-US" sz="2400" dirty="0" smtClean="0">
                <a:solidFill>
                  <a:srgbClr val="000000"/>
                </a:solidFill>
              </a:rPr>
              <a:t>May/June 2019)</a:t>
            </a:r>
          </a:p>
          <a:p>
            <a:r>
              <a:rPr lang="en-US" sz="2400" b="1" dirty="0" smtClean="0">
                <a:solidFill>
                  <a:srgbClr val="000000"/>
                </a:solidFill>
              </a:rPr>
              <a:t>Construction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Partnering with Industry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June 2019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</a:rPr>
              <a:t>Hot Mix Recycling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0000"/>
                </a:solidFill>
              </a:rPr>
              <a:t>August 2019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</a:rPr>
              <a:t>Cold In-Place Recycling (foam/emulsion)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</a:rPr>
              <a:t>Cold Central Plant Mix Recycling (foam/emulsion)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</a:rPr>
              <a:t>Stabilized Full Depth Recycling (</a:t>
            </a:r>
            <a:r>
              <a:rPr lang="en-US" sz="2400" dirty="0">
                <a:solidFill>
                  <a:srgbClr val="000000"/>
                </a:solidFill>
              </a:rPr>
              <a:t>foam/emulsion)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</a:rPr>
              <a:t>Mill and Fill (Control)</a:t>
            </a:r>
          </a:p>
          <a:p>
            <a:pPr marL="1257300" lvl="2" indent="-342900">
              <a:buFont typeface="Courier New" panose="02070309020205020404" pitchFamily="49" charset="0"/>
              <a:buChar char="o"/>
            </a:pPr>
            <a:r>
              <a:rPr lang="en-US" sz="2400" dirty="0" smtClean="0">
                <a:solidFill>
                  <a:srgbClr val="000000"/>
                </a:solidFill>
              </a:rPr>
              <a:t>1” </a:t>
            </a:r>
            <a:r>
              <a:rPr lang="en-US" sz="2400" dirty="0" err="1" smtClean="0">
                <a:solidFill>
                  <a:srgbClr val="000000"/>
                </a:solidFill>
              </a:rPr>
              <a:t>Thinlay</a:t>
            </a:r>
            <a:r>
              <a:rPr lang="en-US" sz="2400" dirty="0" smtClean="0">
                <a:solidFill>
                  <a:srgbClr val="000000"/>
                </a:solidFill>
              </a:rPr>
              <a:t> Overlay</a:t>
            </a:r>
            <a:endParaRPr lang="en-US" sz="2400" dirty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 smtClean="0">
              <a:solidFill>
                <a:srgbClr val="000000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1032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8973" y="327021"/>
            <a:ext cx="4383368" cy="370021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2951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Presentation Outline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642493" y="1631834"/>
            <a:ext cx="3418878" cy="3572591"/>
          </a:xfrm>
        </p:spPr>
        <p:txBody>
          <a:bodyPr>
            <a:noAutofit/>
          </a:bodyPr>
          <a:lstStyle/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r>
              <a:rPr lang="en-US" sz="2800" b="1" dirty="0" smtClean="0">
                <a:solidFill>
                  <a:prstClr val="black"/>
                </a:solidFill>
                <a:cs typeface="Arial" charset="0"/>
              </a:rPr>
              <a:t>History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(MnROAD 101)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endParaRPr lang="en-US" sz="2800" b="1" dirty="0" smtClean="0">
              <a:solidFill>
                <a:prstClr val="black"/>
              </a:solidFill>
              <a:cs typeface="Arial" charset="0"/>
            </a:endParaRP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r>
              <a:rPr lang="en-US" sz="2800" b="1" dirty="0" smtClean="0">
                <a:solidFill>
                  <a:prstClr val="black"/>
                </a:solidFill>
                <a:cs typeface="Arial" charset="0"/>
              </a:rPr>
              <a:t>MnROAD 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r>
              <a:rPr lang="en-US" sz="2800" b="1" dirty="0" smtClean="0">
                <a:solidFill>
                  <a:prstClr val="black"/>
                </a:solidFill>
                <a:cs typeface="Arial" charset="0"/>
              </a:rPr>
              <a:t>Key 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r>
              <a:rPr lang="en-US" sz="2800" b="1" dirty="0" smtClean="0">
                <a:solidFill>
                  <a:prstClr val="black"/>
                </a:solidFill>
                <a:cs typeface="Arial" charset="0"/>
              </a:rPr>
              <a:t>Advancements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(We have come along way)</a:t>
            </a:r>
          </a:p>
          <a:p>
            <a:pPr marL="0" indent="0" algn="ctr" defTabSz="873125">
              <a:buClr>
                <a:srgbClr val="EEECE1"/>
              </a:buClr>
              <a:buSzPct val="75000"/>
              <a:buNone/>
            </a:pPr>
            <a:endParaRPr lang="en-US" sz="2800" b="1" dirty="0" smtClean="0">
              <a:solidFill>
                <a:prstClr val="black"/>
              </a:solidFill>
              <a:cs typeface="Arial" charset="0"/>
            </a:endParaRPr>
          </a:p>
          <a:p>
            <a:pPr marL="0" indent="0" algn="ctr" defTabSz="873125">
              <a:buClr>
                <a:srgbClr val="EEECE1"/>
              </a:buClr>
              <a:buSzPct val="75000"/>
              <a:buNone/>
            </a:pPr>
            <a:r>
              <a:rPr lang="en-US" sz="2800" b="1" dirty="0" smtClean="0">
                <a:solidFill>
                  <a:prstClr val="black"/>
                </a:solidFill>
                <a:cs typeface="Arial" charset="0"/>
              </a:rPr>
              <a:t>Future</a:t>
            </a:r>
            <a:endParaRPr lang="en-US" sz="2800" b="1" dirty="0">
              <a:solidFill>
                <a:prstClr val="black"/>
              </a:solidFill>
              <a:cs typeface="Arial" charset="0"/>
            </a:endParaRPr>
          </a:p>
        </p:txBody>
      </p:sp>
      <p:pic>
        <p:nvPicPr>
          <p:cNvPr id="11" name="Picture 11" descr="cid:e9169f24-8f7c-4bef-85b3-bca232ae05ed@namprd09.prod.outlook.com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680" y="1479434"/>
            <a:ext cx="6799713" cy="509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id:843e7144-4cfa-46ae-b6af-42080c7baf11@namprd09.prod.outlook.com"/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257" y="1743325"/>
            <a:ext cx="6668937" cy="5001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7" descr="cid:e87c3a6b-cd6e-4de7-aa8c-6bad8879282c@namprd09.prod.outlook.com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25" y="1910248"/>
            <a:ext cx="6476026" cy="4857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249" y="2177877"/>
            <a:ext cx="3413029" cy="438452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3680" y="2350703"/>
            <a:ext cx="8521042" cy="4038875"/>
          </a:xfrm>
          <a:prstGeom prst="rect">
            <a:avLst/>
          </a:prstGeom>
        </p:spPr>
      </p:pic>
      <p:pic>
        <p:nvPicPr>
          <p:cNvPr id="17410" name="Picture 2" descr="eaf1f1b4-cb4f-4496-abcb-e95b43679563@namprd09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036" b="28018"/>
          <a:stretch/>
        </p:blipFill>
        <p:spPr bwMode="auto">
          <a:xfrm rot="5400000">
            <a:off x="1850514" y="2597405"/>
            <a:ext cx="5362692" cy="2977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71072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Early Intelligent Construction Tools</a:t>
            </a:r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430474" y="1428608"/>
            <a:ext cx="3500082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Ground Penetrating Radar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b="1" dirty="0">
              <a:solidFill>
                <a:srgbClr val="000000"/>
              </a:solidFill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Early MnROAD Cell-28 HMA thickness vs cracking and fatigue</a:t>
            </a:r>
          </a:p>
        </p:txBody>
      </p:sp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214" y="1583165"/>
            <a:ext cx="7738281" cy="52907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4" descr="A:\Cell26-27 Oil Gravel_Sept2000_tom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1585" y="1903603"/>
            <a:ext cx="6407694" cy="4292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857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 descr="R:\Products\Pictures\MnROAD General\IR_Camera_roller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35"/>
          <a:stretch>
            <a:fillRect/>
          </a:stretch>
        </p:blipFill>
        <p:spPr bwMode="auto">
          <a:xfrm>
            <a:off x="7930019" y="1703079"/>
            <a:ext cx="3423781" cy="4016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1999" y="4297253"/>
            <a:ext cx="8446691" cy="23799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Intelligent Construction Tools</a:t>
            </a:r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430473" y="1428608"/>
            <a:ext cx="85344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rgbClr val="000000"/>
                </a:solidFill>
              </a:rPr>
              <a:t>Veta</a:t>
            </a:r>
            <a:r>
              <a:rPr lang="en-US" sz="2800" b="1" dirty="0">
                <a:solidFill>
                  <a:srgbClr val="000000"/>
                </a:solidFill>
              </a:rPr>
              <a:t> Software </a:t>
            </a:r>
            <a:r>
              <a:rPr lang="en-US" sz="2800" dirty="0" smtClean="0">
                <a:solidFill>
                  <a:srgbClr val="333333"/>
                </a:solidFill>
              </a:rPr>
              <a:t>TPF-5(334</a:t>
            </a:r>
            <a:r>
              <a:rPr lang="en-US" sz="2800" dirty="0">
                <a:solidFill>
                  <a:srgbClr val="333333"/>
                </a:solidFill>
              </a:rPr>
              <a:t>)</a:t>
            </a:r>
            <a:endParaRPr lang="en-US" sz="28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HMA Rolling Patterns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Paver Operations / IR Temperature Bar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0000"/>
                </a:solidFill>
              </a:rPr>
              <a:t>3D GPR / Rolling Density </a:t>
            </a:r>
            <a:r>
              <a:rPr lang="en-US" sz="2800" dirty="0" smtClean="0">
                <a:solidFill>
                  <a:srgbClr val="000000"/>
                </a:solidFill>
              </a:rPr>
              <a:t>Meter (pooled fund)</a:t>
            </a:r>
            <a:endParaRPr lang="en-US" sz="2800" dirty="0">
              <a:solidFill>
                <a:srgbClr val="000000"/>
              </a:solidFill>
            </a:endParaRPr>
          </a:p>
        </p:txBody>
      </p:sp>
      <p:pic>
        <p:nvPicPr>
          <p:cNvPr id="4" name="Picture 2" descr="C:\Users\Hoeg1Kyl\Pictures\2016-06-10 IphoneImport\IphoneImport 071.JPG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71979" y="1428608"/>
            <a:ext cx="3136711" cy="3519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7599" y="3371787"/>
            <a:ext cx="4953000" cy="3152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1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0697" y="98964"/>
            <a:ext cx="11721817" cy="1143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Current NRRA Initiatives</a:t>
            </a:r>
            <a:endParaRPr lang="en-US" sz="4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234256" y="1704301"/>
            <a:ext cx="6657863" cy="498451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Construction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500" b="1" dirty="0" smtClean="0">
                <a:solidFill>
                  <a:srgbClr val="000000"/>
                </a:solidFill>
              </a:rPr>
              <a:t>2017 MnROAD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500" b="1" dirty="0" smtClean="0">
                <a:solidFill>
                  <a:srgbClr val="000000"/>
                </a:solidFill>
              </a:rPr>
              <a:t>2018 Missouri CCP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8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Long Term Projects</a:t>
            </a:r>
            <a:endParaRPr lang="en-US" sz="2700" b="1" dirty="0" smtClean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2017 - 8 Projects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2019 – 12 Projects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700" b="1" dirty="0" smtClean="0">
                <a:solidFill>
                  <a:srgbClr val="000000"/>
                </a:solidFill>
              </a:rPr>
              <a:t>Short Term / Technology Transfer Projects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2017 - </a:t>
            </a:r>
            <a:r>
              <a:rPr lang="en-US" sz="2400" dirty="0" smtClean="0">
                <a:solidFill>
                  <a:srgbClr val="000000"/>
                </a:solidFill>
              </a:rPr>
              <a:t>8 </a:t>
            </a:r>
            <a:r>
              <a:rPr lang="en-US" sz="2400" dirty="0">
                <a:solidFill>
                  <a:srgbClr val="000000"/>
                </a:solidFill>
              </a:rPr>
              <a:t>Projects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2019 </a:t>
            </a:r>
            <a:r>
              <a:rPr lang="en-US" sz="2400" dirty="0" smtClean="0">
                <a:solidFill>
                  <a:srgbClr val="000000"/>
                </a:solidFill>
              </a:rPr>
              <a:t>– 4 Projects</a:t>
            </a: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700" b="1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700" b="1" dirty="0" smtClean="0">
                <a:solidFill>
                  <a:srgbClr val="000000"/>
                </a:solidFill>
              </a:rPr>
              <a:t>Already Covered already in the workshop 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700" b="1" dirty="0" smtClean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700" b="1" dirty="0" smtClean="0">
                <a:solidFill>
                  <a:srgbClr val="000000"/>
                </a:solidFill>
              </a:rPr>
              <a:t>Thanks for everyone's efforts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700" b="1" dirty="0" smtClean="0">
                <a:solidFill>
                  <a:srgbClr val="FF0000"/>
                </a:solidFill>
              </a:rPr>
              <a:t>(Shows the power of what can be done </a:t>
            </a:r>
            <a:r>
              <a:rPr lang="en-US" sz="2700" b="1" dirty="0" smtClean="0">
                <a:solidFill>
                  <a:srgbClr val="FF0000"/>
                </a:solidFill>
              </a:rPr>
              <a:t>together)</a:t>
            </a:r>
            <a:endParaRPr lang="en-US" sz="2700" b="1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dirty="0" smtClean="0">
                <a:solidFill>
                  <a:srgbClr val="000000"/>
                </a:solidFill>
              </a:rPr>
              <a:t>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92119" y="1589845"/>
            <a:ext cx="4809558" cy="509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09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347e1bcb-6da4-49e0-9760-703e39ec7d5c@namprd0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4450" y="1409068"/>
            <a:ext cx="3935126" cy="2951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8" descr="R:\Share\Products\Pictures\MnROAD Images\Observations\LVR_Plantings_July2000_7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82" r="16936" b="11992"/>
          <a:stretch>
            <a:fillRect/>
          </a:stretch>
        </p:blipFill>
        <p:spPr bwMode="auto">
          <a:xfrm>
            <a:off x="7538735" y="4095648"/>
            <a:ext cx="4039737" cy="2625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30697" y="98964"/>
            <a:ext cx="11721817" cy="1143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Other Current Non-Pavement Partnerships</a:t>
            </a:r>
            <a:endParaRPr lang="en-US" sz="4400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33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234256" y="1704301"/>
            <a:ext cx="5404541" cy="49845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Autonomous Vehicle Testing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500" b="1" dirty="0" smtClean="0">
                <a:solidFill>
                  <a:srgbClr val="FF0000"/>
                </a:solidFill>
              </a:rPr>
              <a:t>Effects on pavement design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700" b="1" dirty="0" smtClean="0">
                <a:solidFill>
                  <a:srgbClr val="000000"/>
                </a:solidFill>
              </a:rPr>
              <a:t>Roadside Vegetation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University of Minnesota Studies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Erosion Control Classes 2019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700" b="1" dirty="0" smtClean="0">
                <a:solidFill>
                  <a:srgbClr val="000000"/>
                </a:solidFill>
              </a:rPr>
              <a:t>Traffic/WIM Technology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err="1" smtClean="0">
                <a:solidFill>
                  <a:srgbClr val="000000"/>
                </a:solidFill>
              </a:rPr>
              <a:t>Kistler</a:t>
            </a:r>
            <a:r>
              <a:rPr lang="en-US" sz="2400" dirty="0" smtClean="0">
                <a:solidFill>
                  <a:srgbClr val="000000"/>
                </a:solidFill>
              </a:rPr>
              <a:t>, </a:t>
            </a:r>
            <a:r>
              <a:rPr lang="en-US" sz="2400" dirty="0" err="1" smtClean="0">
                <a:solidFill>
                  <a:srgbClr val="000000"/>
                </a:solidFill>
              </a:rPr>
              <a:t>Intercomp</a:t>
            </a:r>
            <a:r>
              <a:rPr lang="en-US" sz="2400" dirty="0" smtClean="0">
                <a:solidFill>
                  <a:srgbClr val="000000"/>
                </a:solidFill>
              </a:rPr>
              <a:t>, IRD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700" b="1" dirty="0" smtClean="0">
                <a:solidFill>
                  <a:srgbClr val="000000"/>
                </a:solidFill>
              </a:rPr>
              <a:t>3M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Machine Vision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Pavement Marking 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36378" y="4095648"/>
            <a:ext cx="3202357" cy="23680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6331" y="1409068"/>
            <a:ext cx="3716656" cy="2787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400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ctangle 3"/>
          <p:cNvSpPr>
            <a:spLocks noGrp="1" noChangeArrowheads="1"/>
          </p:cNvSpPr>
          <p:nvPr>
            <p:ph type="title"/>
          </p:nvPr>
        </p:nvSpPr>
        <p:spPr>
          <a:xfrm>
            <a:off x="1508567" y="79814"/>
            <a:ext cx="9144000" cy="10668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>
                <a:cs typeface="Times New Roman" pitchFamily="18" charset="0"/>
              </a:rPr>
              <a:t>MnROAD </a:t>
            </a:r>
            <a:r>
              <a:rPr lang="en-US" sz="4400" b="1" dirty="0" smtClean="0">
                <a:cs typeface="Times New Roman" pitchFamily="18" charset="0"/>
              </a:rPr>
              <a:t>Test Section Benefit Types</a:t>
            </a:r>
            <a:endParaRPr lang="en-US" sz="4400" b="1" dirty="0"/>
          </a:p>
        </p:txBody>
      </p:sp>
      <p:sp>
        <p:nvSpPr>
          <p:cNvPr id="8" name="Content Placeholder 6"/>
          <p:cNvSpPr>
            <a:spLocks noGrp="1"/>
          </p:cNvSpPr>
          <p:nvPr>
            <p:ph idx="1"/>
          </p:nvPr>
        </p:nvSpPr>
        <p:spPr>
          <a:xfrm>
            <a:off x="489858" y="1634096"/>
            <a:ext cx="6932441" cy="4102675"/>
          </a:xfrm>
          <a:noFill/>
        </p:spPr>
        <p:txBody>
          <a:bodyPr>
            <a:noAutofit/>
          </a:bodyPr>
          <a:lstStyle/>
          <a:p>
            <a:pPr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Direct</a:t>
            </a:r>
            <a:endParaRPr lang="en-US" sz="2800" dirty="0" smtClean="0">
              <a:solidFill>
                <a:schemeClr val="tx2"/>
              </a:solidFill>
              <a:latin typeface="+mj-lt"/>
            </a:endParaRPr>
          </a:p>
          <a:p>
            <a:pPr lvl="1"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Savings of materials</a:t>
            </a:r>
          </a:p>
          <a:p>
            <a:pPr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Indirect</a:t>
            </a:r>
          </a:p>
          <a:p>
            <a:pPr lvl="1"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Time savings and quality</a:t>
            </a:r>
          </a:p>
          <a:p>
            <a:pPr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Avoidance</a:t>
            </a:r>
          </a:p>
          <a:p>
            <a:pPr lvl="1"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Don’t do that on the system</a:t>
            </a:r>
          </a:p>
          <a:p>
            <a:pPr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chemeClr val="tx2"/>
                </a:solidFill>
                <a:latin typeface="+mj-lt"/>
              </a:rPr>
              <a:t>Demonstration</a:t>
            </a:r>
          </a:p>
          <a:p>
            <a:pPr lvl="1" defTabSz="457200">
              <a:spcBef>
                <a:spcPts val="0"/>
              </a:spcBef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dirty="0" smtClean="0">
                <a:solidFill>
                  <a:schemeClr val="tx2"/>
                </a:solidFill>
                <a:latin typeface="+mj-lt"/>
              </a:rPr>
              <a:t>Confidence to try something new</a:t>
            </a:r>
          </a:p>
        </p:txBody>
      </p:sp>
      <p:pic>
        <p:nvPicPr>
          <p:cNvPr id="7" name="Picture 6" descr="ControlPanel"/>
          <p:cNvPicPr>
            <a:picLocks noChangeAspect="1" noChangeArrowheads="1"/>
          </p:cNvPicPr>
          <p:nvPr/>
        </p:nvPicPr>
        <p:blipFill>
          <a:blip r:embed="rId3" cstate="print"/>
          <a:srcRect t="12794" r="15094" b="4732"/>
          <a:stretch>
            <a:fillRect/>
          </a:stretch>
        </p:blipFill>
        <p:spPr bwMode="auto">
          <a:xfrm>
            <a:off x="7103162" y="1369289"/>
            <a:ext cx="2840454" cy="2209800"/>
          </a:xfrm>
          <a:prstGeom prst="rect">
            <a:avLst/>
          </a:prstGeom>
          <a:noFill/>
        </p:spPr>
      </p:pic>
      <p:pic>
        <p:nvPicPr>
          <p:cNvPr id="9" name="Picture 2" descr="http://www.apai.net/CMImages/APAI/WarmMixImage.jpg"/>
          <p:cNvPicPr>
            <a:picLocks noChangeAspect="1" noChangeArrowheads="1"/>
          </p:cNvPicPr>
          <p:nvPr/>
        </p:nvPicPr>
        <p:blipFill rotWithShape="1">
          <a:blip r:embed="rId4" cstate="print"/>
          <a:srcRect l="9453" r="24664" b="7021"/>
          <a:stretch/>
        </p:blipFill>
        <p:spPr bwMode="auto">
          <a:xfrm>
            <a:off x="8613389" y="1719942"/>
            <a:ext cx="2840454" cy="307107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088" b="8568"/>
          <a:stretch/>
        </p:blipFill>
        <p:spPr bwMode="auto">
          <a:xfrm>
            <a:off x="6186369" y="2406290"/>
            <a:ext cx="3388168" cy="312705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8606" y="3381255"/>
            <a:ext cx="3853394" cy="3242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19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7175" y="152400"/>
            <a:ext cx="11519081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MnROAD </a:t>
            </a:r>
            <a:r>
              <a:rPr lang="en-US" sz="4400" b="1" dirty="0" smtClean="0"/>
              <a:t>Benefits (only for Minnesota)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35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2" name="Content Placeholder 3"/>
          <p:cNvSpPr>
            <a:spLocks noGrp="1"/>
          </p:cNvSpPr>
          <p:nvPr>
            <p:ph idx="1"/>
          </p:nvPr>
        </p:nvSpPr>
        <p:spPr>
          <a:xfrm>
            <a:off x="327175" y="3003551"/>
            <a:ext cx="8686800" cy="3717925"/>
          </a:xfrm>
        </p:spPr>
        <p:txBody>
          <a:bodyPr>
            <a:normAutofit fontScale="85000" lnSpcReduction="20000"/>
          </a:bodyPr>
          <a:lstStyle/>
          <a:p>
            <a:pPr marL="0" indent="0" eaLnBrk="1" hangingPunct="1">
              <a:buNone/>
              <a:defRPr/>
            </a:pPr>
            <a:r>
              <a:rPr lang="en-US" sz="3300" b="1" dirty="0">
                <a:solidFill>
                  <a:srgbClr val="000000"/>
                </a:solidFill>
              </a:rPr>
              <a:t>Phase-2</a:t>
            </a:r>
          </a:p>
          <a:p>
            <a:pPr marL="342900" lvl="1" indent="0" eaLnBrk="1" hangingPunct="1">
              <a:buNone/>
              <a:defRPr/>
            </a:pPr>
            <a:r>
              <a:rPr lang="en-US" sz="3900" b="1" u="sng" dirty="0" smtClean="0">
                <a:solidFill>
                  <a:srgbClr val="000000"/>
                </a:solidFill>
              </a:rPr>
              <a:t>5:1</a:t>
            </a:r>
            <a:r>
              <a:rPr lang="en-US" sz="4400" dirty="0">
                <a:solidFill>
                  <a:srgbClr val="000000"/>
                </a:solidFill>
              </a:rPr>
              <a:t> </a:t>
            </a:r>
            <a:r>
              <a:rPr lang="en-US" sz="2400" dirty="0">
                <a:solidFill>
                  <a:srgbClr val="000000"/>
                </a:solidFill>
              </a:rPr>
              <a:t>B/C Ratio</a:t>
            </a:r>
          </a:p>
          <a:p>
            <a:pPr marL="457200" lvl="1" indent="0">
              <a:buNone/>
              <a:defRPr/>
            </a:pPr>
            <a:r>
              <a:rPr lang="en-US" sz="2400" b="1" dirty="0">
                <a:solidFill>
                  <a:srgbClr val="000000"/>
                </a:solidFill>
              </a:rPr>
              <a:t>Surface Characteristics (HMA/PCC)</a:t>
            </a:r>
            <a:r>
              <a:rPr lang="en-US" sz="2400" dirty="0">
                <a:solidFill>
                  <a:srgbClr val="000000"/>
                </a:solidFill>
              </a:rPr>
              <a:t>, Pervious Pavements, Implements Husbandry, </a:t>
            </a:r>
            <a:r>
              <a:rPr lang="en-US" sz="2400" b="1" dirty="0">
                <a:solidFill>
                  <a:srgbClr val="000000"/>
                </a:solidFill>
              </a:rPr>
              <a:t>Stabilized Full Depth </a:t>
            </a:r>
            <a:r>
              <a:rPr lang="en-US" sz="2400" b="1" dirty="0" err="1">
                <a:solidFill>
                  <a:srgbClr val="000000"/>
                </a:solidFill>
              </a:rPr>
              <a:t>Reclaimation</a:t>
            </a:r>
            <a:r>
              <a:rPr lang="en-US" sz="2400" dirty="0">
                <a:solidFill>
                  <a:srgbClr val="000000"/>
                </a:solidFill>
              </a:rPr>
              <a:t>, Lightly Surface Roadways, Chip Seal Video, </a:t>
            </a:r>
            <a:r>
              <a:rPr lang="en-US" sz="2400" b="1" dirty="0" err="1">
                <a:solidFill>
                  <a:srgbClr val="000000"/>
                </a:solidFill>
              </a:rPr>
              <a:t>Whitetopping</a:t>
            </a:r>
            <a:r>
              <a:rPr lang="en-US" sz="2400" dirty="0">
                <a:solidFill>
                  <a:srgbClr val="000000"/>
                </a:solidFill>
              </a:rPr>
              <a:t>, Thin PCC, Optimal Timing of Preventive Maintenance, Low </a:t>
            </a:r>
            <a:r>
              <a:rPr lang="en-US" sz="2400" b="1" dirty="0">
                <a:solidFill>
                  <a:srgbClr val="000000"/>
                </a:solidFill>
              </a:rPr>
              <a:t>Temperature Cracking II</a:t>
            </a:r>
            <a:r>
              <a:rPr lang="en-US" sz="2400" dirty="0">
                <a:solidFill>
                  <a:srgbClr val="000000"/>
                </a:solidFill>
              </a:rPr>
              <a:t>, Quiet Rumble Strips, </a:t>
            </a:r>
            <a:r>
              <a:rPr lang="en-US" sz="2400" b="1" dirty="0">
                <a:solidFill>
                  <a:srgbClr val="000000"/>
                </a:solidFill>
              </a:rPr>
              <a:t>Drainable/Stabile </a:t>
            </a:r>
            <a:r>
              <a:rPr lang="en-US" sz="2400" b="1" dirty="0" smtClean="0">
                <a:solidFill>
                  <a:srgbClr val="000000"/>
                </a:solidFill>
              </a:rPr>
              <a:t>Bases</a:t>
            </a:r>
            <a:endParaRPr lang="en-US" sz="2400" b="1" dirty="0">
              <a:solidFill>
                <a:srgbClr val="000000"/>
              </a:solidFill>
            </a:endParaRPr>
          </a:p>
          <a:p>
            <a:pPr marL="457200" lvl="1" indent="0">
              <a:buNone/>
              <a:defRPr/>
            </a:pPr>
            <a:endParaRPr lang="en-US" sz="3300" b="1" dirty="0" smtClean="0">
              <a:solidFill>
                <a:srgbClr val="000000"/>
              </a:solidFill>
            </a:endParaRPr>
          </a:p>
          <a:p>
            <a:pPr marL="457200" lvl="1" indent="0">
              <a:buNone/>
              <a:defRPr/>
            </a:pPr>
            <a:r>
              <a:rPr lang="en-US" sz="3300" b="1" dirty="0" smtClean="0">
                <a:solidFill>
                  <a:srgbClr val="000000"/>
                </a:solidFill>
              </a:rPr>
              <a:t>Phase-3  with NRRA???????</a:t>
            </a:r>
          </a:p>
        </p:txBody>
      </p:sp>
      <p:sp>
        <p:nvSpPr>
          <p:cNvPr id="14" name="Content Placeholder 3"/>
          <p:cNvSpPr txBox="1">
            <a:spLocks/>
          </p:cNvSpPr>
          <p:nvPr/>
        </p:nvSpPr>
        <p:spPr bwMode="auto">
          <a:xfrm>
            <a:off x="440275" y="1303539"/>
            <a:ext cx="7073020" cy="170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eaLnBrk="1" hangingPunct="1">
              <a:buNone/>
              <a:defRPr/>
            </a:pPr>
            <a:r>
              <a:rPr lang="en-US" sz="2800" b="1" dirty="0">
                <a:solidFill>
                  <a:srgbClr val="000000"/>
                </a:solidFill>
              </a:rPr>
              <a:t>Phase-1</a:t>
            </a:r>
          </a:p>
          <a:p>
            <a:pPr marL="457200" lvl="1" indent="0" eaLnBrk="1" hangingPunct="1">
              <a:buNone/>
              <a:defRPr/>
            </a:pPr>
            <a:r>
              <a:rPr lang="en-US" sz="3600" b="1" u="sng" dirty="0">
                <a:solidFill>
                  <a:srgbClr val="000000"/>
                </a:solidFill>
              </a:rPr>
              <a:t>9:1</a:t>
            </a:r>
            <a:r>
              <a:rPr lang="en-US" sz="2400" dirty="0">
                <a:solidFill>
                  <a:srgbClr val="000000"/>
                </a:solidFill>
              </a:rPr>
              <a:t> B/C Ratio</a:t>
            </a:r>
          </a:p>
          <a:p>
            <a:pPr marL="457200" lvl="1" indent="0" eaLnBrk="1" hangingPunct="1">
              <a:buNone/>
              <a:defRPr/>
            </a:pPr>
            <a:r>
              <a:rPr lang="en-US" sz="2400" dirty="0">
                <a:solidFill>
                  <a:srgbClr val="000000"/>
                </a:solidFill>
              </a:rPr>
              <a:t>Seasonal Load Restrictions; Low Temp Cracking </a:t>
            </a:r>
          </a:p>
        </p:txBody>
      </p:sp>
      <p:pic>
        <p:nvPicPr>
          <p:cNvPr id="15" name="Picture 2" descr="spring_load_wate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18692" y="1494607"/>
            <a:ext cx="2748554" cy="4786077"/>
          </a:xfrm>
          <a:prstGeom prst="rect">
            <a:avLst/>
          </a:prstGeom>
          <a:noFill/>
          <a:ln w="22225">
            <a:solidFill>
              <a:schemeClr val="tx1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544075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80102" y="152401"/>
            <a:ext cx="8791363" cy="104004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MnROAD and LTPP </a:t>
            </a:r>
            <a:r>
              <a:rPr lang="en-US" sz="4000" b="1" dirty="0" err="1"/>
              <a:t>InfoPave</a:t>
            </a:r>
            <a:r>
              <a:rPr lang="en-US" sz="4000" b="1" dirty="0"/>
              <a:t/>
            </a:r>
            <a:br>
              <a:rPr lang="en-US" sz="4000" b="1" dirty="0"/>
            </a:br>
            <a:r>
              <a:rPr lang="en-US" sz="2800" b="1" dirty="0"/>
              <a:t>FHWA and </a:t>
            </a:r>
            <a:r>
              <a:rPr lang="en-US" sz="2800" b="1" dirty="0" err="1"/>
              <a:t>i</a:t>
            </a:r>
            <a:r>
              <a:rPr lang="en-US" sz="2800" b="1" dirty="0"/>
              <a:t>-Engineering</a:t>
            </a:r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8153399" y="1444337"/>
            <a:ext cx="2209800" cy="134311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000" dirty="0">
              <a:solidFill>
                <a:srgbClr val="000000"/>
              </a:solidFill>
            </a:endParaRP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7848598" y="4942307"/>
            <a:ext cx="3352800" cy="93987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u="sng" dirty="0" smtClean="0">
                <a:solidFill>
                  <a:srgbClr val="000000"/>
                </a:solidFill>
              </a:rPr>
              <a:t>Initial Development </a:t>
            </a:r>
            <a:endParaRPr lang="en-US" sz="2400" b="1" u="sng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dirty="0">
                <a:solidFill>
                  <a:srgbClr val="000000"/>
                </a:solidFill>
              </a:rPr>
              <a:t>TRB </a:t>
            </a:r>
            <a:r>
              <a:rPr lang="en-US" sz="2400" dirty="0" smtClean="0">
                <a:solidFill>
                  <a:srgbClr val="000000"/>
                </a:solidFill>
              </a:rPr>
              <a:t>2019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u="sng" dirty="0" smtClean="0">
                <a:solidFill>
                  <a:srgbClr val="000000"/>
                </a:solidFill>
              </a:rPr>
              <a:t>Working on this summer</a:t>
            </a:r>
            <a:endParaRPr lang="en-US" sz="2400" b="1" dirty="0">
              <a:solidFill>
                <a:srgbClr val="0000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5833" t="5999" r="15833" b="27334"/>
          <a:stretch/>
        </p:blipFill>
        <p:spPr>
          <a:xfrm>
            <a:off x="155864" y="1367089"/>
            <a:ext cx="7404756" cy="4515095"/>
          </a:xfrm>
          <a:prstGeom prst="rect">
            <a:avLst/>
          </a:prstGeom>
        </p:spPr>
      </p:pic>
      <p:sp>
        <p:nvSpPr>
          <p:cNvPr id="8" name="Content Placeholder 7"/>
          <p:cNvSpPr txBox="1">
            <a:spLocks/>
          </p:cNvSpPr>
          <p:nvPr/>
        </p:nvSpPr>
        <p:spPr>
          <a:xfrm>
            <a:off x="7848598" y="1619759"/>
            <a:ext cx="2819401" cy="49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MnROAD Access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Data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Pictures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Reports/Software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9090544" y="3232363"/>
            <a:ext cx="2819401" cy="49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u="sng" dirty="0">
                <a:solidFill>
                  <a:srgbClr val="000000"/>
                </a:solidFill>
              </a:rPr>
              <a:t>Ties to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LTPP Data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err="1">
                <a:solidFill>
                  <a:srgbClr val="000000"/>
                </a:solidFill>
              </a:rPr>
              <a:t>Westrack</a:t>
            </a:r>
            <a:r>
              <a:rPr lang="en-US" sz="2400" dirty="0">
                <a:solidFill>
                  <a:srgbClr val="000000"/>
                </a:solidFill>
              </a:rPr>
              <a:t> 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C-SHRP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>
            <a:off x="6256810" y="4761962"/>
            <a:ext cx="1066800" cy="9813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5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0" y="92721"/>
            <a:ext cx="12192000" cy="104004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New Technology of Interest</a:t>
            </a:r>
            <a:endParaRPr lang="en-US" sz="4000" b="1" dirty="0"/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717344" y="5920207"/>
            <a:ext cx="9143999" cy="49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000" b="1" dirty="0" smtClean="0">
                <a:solidFill>
                  <a:srgbClr val="000000"/>
                </a:solidFill>
              </a:rPr>
              <a:t> </a:t>
            </a:r>
            <a:endParaRPr lang="en-US" sz="2000" b="1" dirty="0">
              <a:solidFill>
                <a:srgbClr val="00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1485344"/>
            <a:ext cx="7615704" cy="506785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717344" y="5375131"/>
            <a:ext cx="26313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Google Earth</a:t>
            </a:r>
          </a:p>
          <a:p>
            <a:pPr algn="ctr"/>
            <a:r>
              <a:rPr lang="en-US" sz="2400" b="1" dirty="0" smtClean="0">
                <a:solidFill>
                  <a:srgbClr val="000000"/>
                </a:solidFill>
              </a:rPr>
              <a:t>2008-2019</a:t>
            </a:r>
            <a:endParaRPr lang="en-US" sz="2400" dirty="0" smtClean="0">
              <a:solidFill>
                <a:srgbClr val="000000"/>
              </a:solidFill>
            </a:endParaRPr>
          </a:p>
        </p:txBody>
      </p:sp>
      <p:sp>
        <p:nvSpPr>
          <p:cNvPr id="9" name="Content Placeholder 7"/>
          <p:cNvSpPr txBox="1">
            <a:spLocks/>
          </p:cNvSpPr>
          <p:nvPr/>
        </p:nvSpPr>
        <p:spPr>
          <a:xfrm>
            <a:off x="8189792" y="1677840"/>
            <a:ext cx="3601874" cy="49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u="sng" dirty="0" smtClean="0">
                <a:solidFill>
                  <a:srgbClr val="000000"/>
                </a:solidFill>
              </a:rPr>
              <a:t>Google Earth</a:t>
            </a:r>
            <a:endParaRPr lang="en-US" sz="2400" b="1" u="sng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Opens up the idea of walking a road from your computer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b="1" u="sng" dirty="0" smtClean="0">
                <a:solidFill>
                  <a:srgbClr val="000000"/>
                </a:solidFill>
              </a:rPr>
              <a:t>Panorama Camera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Create your own images like a house tour</a:t>
            </a: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400" u="sng" dirty="0">
                <a:hlinkClick r:id="rId3"/>
              </a:rPr>
              <a:t>https://makevt.com/media/tourmaker/iqrcgsaydj/</a:t>
            </a:r>
            <a:endParaRPr lang="en-US" sz="2400" dirty="0"/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b="1" dirty="0">
              <a:solidFill>
                <a:srgbClr val="00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209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602828" y="224453"/>
            <a:ext cx="9008433" cy="857250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/>
              <a:t>Technology Transfer Efforts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24573" y="1393383"/>
            <a:ext cx="5915025" cy="1741818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dirty="0">
                <a:solidFill>
                  <a:schemeClr val="tx2"/>
                </a:solidFill>
              </a:rPr>
              <a:t>Research Pays Off Seminar Series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</a:rPr>
              <a:t>Every 3</a:t>
            </a:r>
            <a:r>
              <a:rPr lang="en-US" sz="2400" baseline="30000" dirty="0">
                <a:solidFill>
                  <a:schemeClr val="tx2"/>
                </a:solidFill>
              </a:rPr>
              <a:t>rd</a:t>
            </a:r>
            <a:r>
              <a:rPr lang="en-US" sz="2400" dirty="0">
                <a:solidFill>
                  <a:schemeClr val="tx2"/>
                </a:solidFill>
              </a:rPr>
              <a:t> Tuesday </a:t>
            </a:r>
          </a:p>
          <a:p>
            <a:pPr lvl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2"/>
                </a:solidFill>
              </a:rPr>
              <a:t>10-11 </a:t>
            </a:r>
            <a:r>
              <a:rPr lang="en-US" sz="2400" dirty="0" smtClean="0">
                <a:solidFill>
                  <a:schemeClr val="tx2"/>
                </a:solidFill>
              </a:rPr>
              <a:t>am</a:t>
            </a:r>
            <a:endParaRPr lang="en-US" sz="2400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64258" y="1503136"/>
            <a:ext cx="4580859" cy="28347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Content Placeholder 7"/>
          <p:cNvSpPr txBox="1">
            <a:spLocks/>
          </p:cNvSpPr>
          <p:nvPr/>
        </p:nvSpPr>
        <p:spPr>
          <a:xfrm>
            <a:off x="3023792" y="2674961"/>
            <a:ext cx="3629025" cy="3325789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800" b="1" dirty="0">
                <a:solidFill>
                  <a:srgbClr val="000000"/>
                </a:solidFill>
              </a:rPr>
              <a:t>NRRA 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FF0000"/>
                </a:solidFill>
              </a:rPr>
              <a:t>May Workshops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FF0000"/>
                </a:solidFill>
              </a:rPr>
              <a:t>Technical Visits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FF0000"/>
                </a:solidFill>
              </a:rPr>
              <a:t>Want your ideas</a:t>
            </a:r>
            <a:endParaRPr lang="en-US" sz="2400" dirty="0">
              <a:solidFill>
                <a:srgbClr val="FF0000"/>
              </a:solidFill>
            </a:endParaRPr>
          </a:p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800" b="1" dirty="0">
                <a:solidFill>
                  <a:srgbClr val="000000"/>
                </a:solidFill>
              </a:rPr>
              <a:t>Newsletters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Highlight Members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Highlight NRRA Projects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Highlight Emerging Technology</a:t>
            </a:r>
          </a:p>
        </p:txBody>
      </p:sp>
      <p:sp>
        <p:nvSpPr>
          <p:cNvPr id="10" name="Content Placeholder 7"/>
          <p:cNvSpPr txBox="1">
            <a:spLocks/>
          </p:cNvSpPr>
          <p:nvPr/>
        </p:nvSpPr>
        <p:spPr>
          <a:xfrm>
            <a:off x="7053798" y="4630804"/>
            <a:ext cx="5138202" cy="1275301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800" b="1" dirty="0" smtClean="0">
                <a:solidFill>
                  <a:srgbClr val="000000"/>
                </a:solidFill>
              </a:rPr>
              <a:t>MnROAD NCAT Sponsor Meetings</a:t>
            </a:r>
            <a:endParaRPr lang="en-US" sz="2800" b="1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FF0000"/>
                </a:solidFill>
              </a:rPr>
              <a:t>Early Spring </a:t>
            </a:r>
            <a:r>
              <a:rPr lang="en-US" sz="2400" dirty="0">
                <a:solidFill>
                  <a:srgbClr val="FF0000"/>
                </a:solidFill>
              </a:rPr>
              <a:t>/ </a:t>
            </a:r>
            <a:r>
              <a:rPr lang="en-US" sz="2400" dirty="0" smtClean="0">
                <a:solidFill>
                  <a:srgbClr val="FF0000"/>
                </a:solidFill>
              </a:rPr>
              <a:t>Late Summer</a:t>
            </a:r>
            <a:endParaRPr lang="en-US" sz="2400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543431" y="3135201"/>
            <a:ext cx="2118794" cy="2747370"/>
            <a:chOff x="1" y="3637108"/>
            <a:chExt cx="2118794" cy="2747370"/>
          </a:xfrm>
        </p:grpSpPr>
        <p:pic>
          <p:nvPicPr>
            <p:cNvPr id="22530" name="Picture 2" descr="http://www.dot.state.mn.us/mnroad/nrra/pavementconference/documents/2017Brochurecover.jp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3637108"/>
              <a:ext cx="2118794" cy="274737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TextBox 10"/>
            <p:cNvSpPr txBox="1"/>
            <p:nvPr/>
          </p:nvSpPr>
          <p:spPr>
            <a:xfrm>
              <a:off x="78827" y="4370837"/>
              <a:ext cx="1962807" cy="323165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50" dirty="0">
                  <a:solidFill>
                    <a:schemeClr val="bg1"/>
                  </a:solidFill>
                </a:rPr>
                <a:t>Pavement Workshop</a:t>
              </a:r>
            </a:p>
            <a:p>
              <a:pPr algn="ctr"/>
              <a:r>
                <a:rPr lang="en-US" sz="750" dirty="0">
                  <a:solidFill>
                    <a:schemeClr val="bg1"/>
                  </a:solidFill>
                </a:rPr>
                <a:t>May 23-24, 2018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4642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04716" y="92721"/>
            <a:ext cx="11764371" cy="1040043"/>
          </a:xfrm>
        </p:spPr>
        <p:txBody>
          <a:bodyPr>
            <a:noAutofit/>
          </a:bodyPr>
          <a:lstStyle/>
          <a:p>
            <a:pPr algn="ctr"/>
            <a:r>
              <a:rPr lang="en-US" sz="4000" b="1" dirty="0" smtClean="0"/>
              <a:t>NRRA National </a:t>
            </a:r>
            <a:r>
              <a:rPr lang="en-US" sz="4000" b="1" dirty="0"/>
              <a:t>Request for </a:t>
            </a:r>
            <a:r>
              <a:rPr lang="en-US" sz="4000" b="1" dirty="0" smtClean="0"/>
              <a:t>Ideas / Innovation</a:t>
            </a:r>
            <a:endParaRPr lang="en-US" sz="4000" b="1" dirty="0"/>
          </a:p>
        </p:txBody>
      </p:sp>
      <p:sp>
        <p:nvSpPr>
          <p:cNvPr id="5" name="Content Placeholder 7"/>
          <p:cNvSpPr txBox="1">
            <a:spLocks/>
          </p:cNvSpPr>
          <p:nvPr/>
        </p:nvSpPr>
        <p:spPr>
          <a:xfrm>
            <a:off x="7649817" y="1375668"/>
            <a:ext cx="4559632" cy="2303218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800" b="1" dirty="0" smtClean="0">
                <a:solidFill>
                  <a:srgbClr val="000000"/>
                </a:solidFill>
              </a:rPr>
              <a:t>Need New Ideas </a:t>
            </a:r>
            <a:endParaRPr lang="en-US" sz="2800" b="1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Available </a:t>
            </a:r>
            <a:r>
              <a:rPr lang="en-US" sz="2400" b="1" dirty="0"/>
              <a:t>Real Estate</a:t>
            </a:r>
            <a:r>
              <a:rPr lang="en-US" sz="2400" dirty="0" smtClean="0">
                <a:solidFill>
                  <a:srgbClr val="000000"/>
                </a:solidFill>
              </a:rPr>
              <a:t> now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 smtClean="0">
                <a:solidFill>
                  <a:srgbClr val="000000"/>
                </a:solidFill>
              </a:rPr>
              <a:t>New </a:t>
            </a:r>
            <a:r>
              <a:rPr lang="en-US" sz="2100" dirty="0">
                <a:solidFill>
                  <a:srgbClr val="000000"/>
                </a:solidFill>
              </a:rPr>
              <a:t>Construction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>
                <a:solidFill>
                  <a:srgbClr val="000000"/>
                </a:solidFill>
              </a:rPr>
              <a:t>Rehabilitation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>
                <a:solidFill>
                  <a:srgbClr val="000000"/>
                </a:solidFill>
              </a:rPr>
              <a:t>Maintenance</a:t>
            </a:r>
          </a:p>
          <a:p>
            <a:pPr marL="342900" lvl="1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endParaRPr lang="en-US" sz="2400" dirty="0">
              <a:solidFill>
                <a:srgbClr val="000000"/>
              </a:solidFill>
            </a:endParaRP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800" b="1" dirty="0">
                <a:solidFill>
                  <a:srgbClr val="000000"/>
                </a:solidFill>
              </a:rPr>
              <a:t>Processes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Informal – MnROAD Website</a:t>
            </a: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>
                <a:solidFill>
                  <a:srgbClr val="000000"/>
                </a:solidFill>
              </a:rPr>
              <a:t>Formal - Call for </a:t>
            </a:r>
            <a:r>
              <a:rPr lang="en-US" sz="2400" dirty="0" smtClean="0">
                <a:solidFill>
                  <a:srgbClr val="000000"/>
                </a:solidFill>
              </a:rPr>
              <a:t>Innovation</a:t>
            </a:r>
          </a:p>
          <a:p>
            <a:pPr marL="685800" lvl="2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2100" dirty="0" smtClean="0">
                <a:solidFill>
                  <a:srgbClr val="000000"/>
                </a:solidFill>
              </a:rPr>
              <a:t>Due: August 2, 2019</a:t>
            </a:r>
            <a:endParaRPr lang="en-US" sz="2100" dirty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endParaRPr lang="en-US" sz="2400" dirty="0" smtClean="0">
              <a:solidFill>
                <a:srgbClr val="000000"/>
              </a:solidFill>
            </a:endParaRPr>
          </a:p>
          <a:p>
            <a:pPr lvl="1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400" dirty="0" smtClean="0">
                <a:solidFill>
                  <a:srgbClr val="000000"/>
                </a:solidFill>
              </a:rPr>
              <a:t>Balance Portfolio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 smtClean="0">
                <a:solidFill>
                  <a:srgbClr val="000000"/>
                </a:solidFill>
              </a:rPr>
              <a:t>Traditional Research</a:t>
            </a:r>
          </a:p>
          <a:p>
            <a:pPr lvl="2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r>
              <a:rPr lang="en-US" sz="2100" dirty="0" smtClean="0">
                <a:solidFill>
                  <a:srgbClr val="000000"/>
                </a:solidFill>
              </a:rPr>
              <a:t>Non-Traditional Research</a:t>
            </a:r>
          </a:p>
          <a:p>
            <a:pPr>
              <a:spcBef>
                <a:spcPts val="0"/>
              </a:spcBef>
              <a:spcAft>
                <a:spcPts val="0"/>
              </a:spcAft>
              <a:buClr>
                <a:srgbClr val="003865"/>
              </a:buClr>
            </a:pPr>
            <a:endParaRPr lang="en-US" sz="2700" dirty="0" smtClean="0">
              <a:solidFill>
                <a:srgbClr val="000000"/>
              </a:solidFill>
            </a:endParaRPr>
          </a:p>
        </p:txBody>
      </p:sp>
      <p:sp>
        <p:nvSpPr>
          <p:cNvPr id="6" name="Content Placeholder 7"/>
          <p:cNvSpPr txBox="1">
            <a:spLocks/>
          </p:cNvSpPr>
          <p:nvPr/>
        </p:nvSpPr>
        <p:spPr>
          <a:xfrm>
            <a:off x="106908" y="6361863"/>
            <a:ext cx="9143999" cy="496137"/>
          </a:xfrm>
          <a:prstGeom prst="rect">
            <a:avLst/>
          </a:prstGeom>
        </p:spPr>
        <p:txBody>
          <a:bodyPr vert="horz" lIns="68580" tIns="34290" rIns="68580" bIns="3429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spcAft>
                <a:spcPts val="0"/>
              </a:spcAft>
              <a:buClr>
                <a:srgbClr val="003865"/>
              </a:buClr>
              <a:buNone/>
            </a:pPr>
            <a:r>
              <a:rPr lang="en-US" sz="1600" b="1" dirty="0">
                <a:solidFill>
                  <a:srgbClr val="000000"/>
                </a:solidFill>
              </a:rPr>
              <a:t>MnROAD Website </a:t>
            </a:r>
            <a:r>
              <a:rPr lang="en-US" sz="1600" b="1" dirty="0" smtClean="0">
                <a:solidFill>
                  <a:srgbClr val="000000"/>
                </a:solidFill>
                <a:hlinkClick r:id=""/>
              </a:rPr>
              <a:t>http</a:t>
            </a:r>
            <a:r>
              <a:rPr lang="en-US" sz="1600" b="1" dirty="0">
                <a:solidFill>
                  <a:srgbClr val="000000"/>
                </a:solidFill>
                <a:hlinkClick r:id="rId2"/>
              </a:rPr>
              <a:t>://www.dot.state.mn.us/mnroad/newideas.html</a:t>
            </a:r>
            <a:r>
              <a:rPr lang="en-US" sz="1600" b="1" dirty="0">
                <a:solidFill>
                  <a:srgbClr val="000000"/>
                </a:solidFill>
              </a:rPr>
              <a:t> 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l="11864" t="4878" r="13303" b="6712"/>
          <a:stretch/>
        </p:blipFill>
        <p:spPr>
          <a:xfrm>
            <a:off x="1515040" y="1814275"/>
            <a:ext cx="4530808" cy="3345515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13314" name="Picture 2" descr="Image result for bell curv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306" y="1646999"/>
            <a:ext cx="6646667" cy="3759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5-Point Star 2"/>
          <p:cNvSpPr/>
          <p:nvPr/>
        </p:nvSpPr>
        <p:spPr>
          <a:xfrm>
            <a:off x="3311855" y="2751583"/>
            <a:ext cx="395785" cy="327546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3671269" y="3373272"/>
            <a:ext cx="395785" cy="327546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876284" y="3672307"/>
            <a:ext cx="395785" cy="32754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3671268" y="2349407"/>
            <a:ext cx="395785" cy="327546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3357348" y="3220872"/>
            <a:ext cx="395785" cy="327546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3759979" y="4105435"/>
            <a:ext cx="395785" cy="327546"/>
          </a:xfrm>
          <a:prstGeom prst="star5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4271793" y="3815741"/>
            <a:ext cx="395785" cy="327546"/>
          </a:xfrm>
          <a:prstGeom prst="star5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5019890" y="4269208"/>
            <a:ext cx="395785" cy="327546"/>
          </a:xfrm>
          <a:prstGeom prst="star5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638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343" b="6487"/>
          <a:stretch/>
        </p:blipFill>
        <p:spPr>
          <a:xfrm>
            <a:off x="5878182" y="3594870"/>
            <a:ext cx="6159877" cy="306346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MnROAD </a:t>
            </a:r>
            <a:r>
              <a:rPr lang="en-US" sz="4400" b="1" dirty="0" smtClean="0"/>
              <a:t>Early History</a:t>
            </a:r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0" y="1372558"/>
            <a:ext cx="1113511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AASHO Road Test (1956-58 built – traffic loadings from 1958-60)</a:t>
            </a:r>
            <a:endParaRPr lang="en-US" sz="2400" dirty="0">
              <a:solidFill>
                <a:srgbClr val="000000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Need for Local Calibrations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MnDOT started Investigation 183 / Flexible Designs (Started 1960’s)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SHRP/LTPP started for national efforts (8/8/1988)</a:t>
            </a:r>
          </a:p>
          <a:p>
            <a:pPr marL="742950" lvl="1" indent="-28575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Idea of a cold regions testing facility (1980’s)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MnROAD Development</a:t>
            </a:r>
            <a:endParaRPr lang="en-US" sz="2800" b="1" dirty="0">
              <a:solidFill>
                <a:srgbClr val="000000"/>
              </a:solidFill>
            </a:endParaRPr>
          </a:p>
          <a:p>
            <a:pPr marL="800100" lvl="1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Development of Support</a:t>
            </a:r>
          </a:p>
          <a:p>
            <a:pPr marL="1257300" lvl="2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000" dirty="0" smtClean="0">
                <a:solidFill>
                  <a:srgbClr val="000000"/>
                </a:solidFill>
              </a:rPr>
              <a:t>Getting 25 million in 1990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Soil Foundation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Instrumentation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1992 and 1993 Construction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 smtClean="0">
                <a:solidFill>
                  <a:srgbClr val="000000"/>
                </a:solidFill>
              </a:rPr>
              <a:t>August 2, 1994 Traffic</a:t>
            </a:r>
          </a:p>
          <a:p>
            <a:pPr lvl="1" defTabSz="457200"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42" t="5321" r="18459"/>
          <a:stretch/>
        </p:blipFill>
        <p:spPr>
          <a:xfrm>
            <a:off x="8033657" y="2803355"/>
            <a:ext cx="3782794" cy="382650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9381" y="3076131"/>
            <a:ext cx="5013341" cy="3341658"/>
          </a:xfrm>
          <a:prstGeom prst="rect">
            <a:avLst/>
          </a:prstGeom>
        </p:spPr>
      </p:pic>
      <p:pic>
        <p:nvPicPr>
          <p:cNvPr id="14" name="Picture 9" descr="cid:f6133c96-553f-4f2e-950e-7e79ce96817d@namprd09.prod.outlook.com"/>
          <p:cNvPicPr>
            <a:picLocks noChangeAspect="1" noChangeArrowheads="1"/>
          </p:cNvPicPr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4740" y="3030556"/>
            <a:ext cx="4700290" cy="3525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 descr="cid:19dd7f27-f84b-4d63-b063-a98dfc6e9edd@namprd09.prod.outlook.com"/>
          <p:cNvPicPr>
            <a:picLocks noChangeAspect="1" noChangeArrowheads="1"/>
          </p:cNvPicPr>
          <p:nvPr/>
        </p:nvPicPr>
        <p:blipFill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332" y="3114395"/>
            <a:ext cx="4387916" cy="3290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4740" y="3418157"/>
            <a:ext cx="4486763" cy="299073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0" b="5801"/>
          <a:stretch/>
        </p:blipFill>
        <p:spPr>
          <a:xfrm>
            <a:off x="6714740" y="3681957"/>
            <a:ext cx="4235303" cy="2791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" t="4691" r="5556" b="3615"/>
          <a:stretch/>
        </p:blipFill>
        <p:spPr>
          <a:xfrm>
            <a:off x="6935308" y="3095257"/>
            <a:ext cx="5008214" cy="33595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5" t="7885" r="4104"/>
          <a:stretch/>
        </p:blipFill>
        <p:spPr>
          <a:xfrm>
            <a:off x="6788791" y="3112399"/>
            <a:ext cx="5109951" cy="3361533"/>
          </a:xfrm>
          <a:prstGeom prst="rect">
            <a:avLst/>
          </a:prstGeom>
        </p:spPr>
      </p:pic>
      <p:pic>
        <p:nvPicPr>
          <p:cNvPr id="13" name="Picture 7" descr="cid:6cbfd8ba-47cc-41c5-a288-a1351594fc53@namprd09.prod.outlook.com"/>
          <p:cNvPicPr>
            <a:picLocks noChangeAspect="1" noChangeArrowheads="1"/>
          </p:cNvPicPr>
          <p:nvPr/>
        </p:nvPicPr>
        <p:blipFill>
          <a:blip r:embed="rId14" r:link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1033" y="3306315"/>
            <a:ext cx="4355468" cy="3266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350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524000" y="98964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Thank You</a:t>
            </a:r>
            <a:endParaRPr lang="en-US" sz="4400" b="1" dirty="0"/>
          </a:p>
        </p:txBody>
      </p:sp>
      <p:sp>
        <p:nvSpPr>
          <p:cNvPr id="11" name="Subtitle 2"/>
          <p:cNvSpPr txBox="1">
            <a:spLocks/>
          </p:cNvSpPr>
          <p:nvPr/>
        </p:nvSpPr>
        <p:spPr>
          <a:xfrm>
            <a:off x="7369628" y="2022716"/>
            <a:ext cx="3298372" cy="39140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chemeClr val="tx2"/>
                </a:solidFill>
              </a:rPr>
              <a:t>Questions?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 smtClean="0">
                <a:solidFill>
                  <a:schemeClr val="tx2"/>
                </a:solidFill>
              </a:rPr>
              <a:t>Benjamin Worel</a:t>
            </a:r>
          </a:p>
          <a:p>
            <a:pPr marL="0" indent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u="sng" dirty="0" smtClean="0">
                <a:hlinkClick r:id="rId2"/>
              </a:rPr>
              <a:t>ben.worel@state.mn.us</a:t>
            </a:r>
            <a:r>
              <a:rPr lang="en-US" sz="2400" dirty="0" smtClean="0"/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4640239" y="4974847"/>
            <a:ext cx="69757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FF0000"/>
                </a:solidFill>
              </a:rPr>
              <a:t>NRRA shares Gerald </a:t>
            </a:r>
            <a:r>
              <a:rPr lang="en-US" sz="2800" b="1" dirty="0" err="1" smtClean="0">
                <a:solidFill>
                  <a:srgbClr val="FF0000"/>
                </a:solidFill>
              </a:rPr>
              <a:t>Rohrbach’s</a:t>
            </a:r>
            <a:r>
              <a:rPr lang="en-US" sz="2800" b="1" dirty="0" smtClean="0">
                <a:solidFill>
                  <a:srgbClr val="FF0000"/>
                </a:solidFill>
              </a:rPr>
              <a:t> vison:</a:t>
            </a:r>
            <a:r>
              <a:rPr lang="en-US" sz="2800" b="1" dirty="0" smtClean="0">
                <a:solidFill>
                  <a:schemeClr val="tx2"/>
                </a:solidFill>
              </a:rPr>
              <a:t> Working </a:t>
            </a:r>
            <a:r>
              <a:rPr lang="en-US" sz="2800" b="1" dirty="0">
                <a:solidFill>
                  <a:schemeClr val="tx2"/>
                </a:solidFill>
              </a:rPr>
              <a:t>together you can be a part of something bigger than yourself</a:t>
            </a:r>
          </a:p>
        </p:txBody>
      </p:sp>
      <p:pic>
        <p:nvPicPr>
          <p:cNvPr id="18434" name="Picture 2" descr="a2def612-c75e-4b06-9d29-04013dd0727e@namprd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115205" y="2204041"/>
            <a:ext cx="3969631" cy="29772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2" name="Picture 2" descr="9779403a-9d69-4fd3-8f7f-ad40b5428d6f@namprd0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" y="1707837"/>
            <a:ext cx="3491337" cy="2618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999" y="1448545"/>
            <a:ext cx="3636833" cy="4488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483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Picture 1" descr="cid:fe1ffdf1-fae0-4e5b-a257-2ed7dd696530@namprd09.prod.outlook.com"/>
          <p:cNvPicPr>
            <a:picLocks noChangeAspect="1" noChangeArrowheads="1"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93" y="5053036"/>
            <a:ext cx="2060415" cy="154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Image result for westrack nevada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15"/>
          <a:stretch/>
        </p:blipFill>
        <p:spPr bwMode="auto">
          <a:xfrm>
            <a:off x="18283" y="3471046"/>
            <a:ext cx="3314867" cy="1938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Picture 5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6166" y="1404564"/>
            <a:ext cx="3079136" cy="20469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tx1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3" name="Picture 452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94" b="9830"/>
          <a:stretch>
            <a:fillRect/>
          </a:stretch>
        </p:blipFill>
        <p:spPr bwMode="auto">
          <a:xfrm>
            <a:off x="5093114" y="4093302"/>
            <a:ext cx="3733800" cy="2659261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itle 6"/>
          <p:cNvSpPr>
            <a:spLocks noGrp="1"/>
          </p:cNvSpPr>
          <p:nvPr>
            <p:ph type="title"/>
          </p:nvPr>
        </p:nvSpPr>
        <p:spPr>
          <a:xfrm>
            <a:off x="1524000" y="98964"/>
            <a:ext cx="9144000" cy="11430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 smtClean="0"/>
              <a:t>National Test Tracks Past/Present/Future</a:t>
            </a:r>
            <a:endParaRPr lang="en-US" sz="4400" b="1" dirty="0"/>
          </a:p>
        </p:txBody>
      </p:sp>
      <p:grpSp>
        <p:nvGrpSpPr>
          <p:cNvPr id="13" name="Gruppe 251"/>
          <p:cNvGrpSpPr/>
          <p:nvPr/>
        </p:nvGrpSpPr>
        <p:grpSpPr>
          <a:xfrm>
            <a:off x="2434490" y="2390151"/>
            <a:ext cx="4440065" cy="3245249"/>
            <a:chOff x="1449633" y="627625"/>
            <a:chExt cx="7103818" cy="4930930"/>
          </a:xfrm>
          <a:solidFill>
            <a:schemeClr val="bg1">
              <a:lumMod val="65000"/>
            </a:schemeClr>
          </a:solidFill>
        </p:grpSpPr>
        <p:sp>
          <p:nvSpPr>
            <p:cNvPr id="14" name="Freeform 13"/>
            <p:cNvSpPr>
              <a:spLocks/>
            </p:cNvSpPr>
            <p:nvPr/>
          </p:nvSpPr>
          <p:spPr bwMode="auto">
            <a:xfrm>
              <a:off x="6058305" y="2788156"/>
              <a:ext cx="1017833" cy="564136"/>
            </a:xfrm>
            <a:custGeom>
              <a:avLst/>
              <a:gdLst/>
              <a:ahLst/>
              <a:cxnLst>
                <a:cxn ang="0">
                  <a:pos x="630" y="82"/>
                </a:cxn>
                <a:cxn ang="0">
                  <a:pos x="616" y="40"/>
                </a:cxn>
                <a:cxn ang="0">
                  <a:pos x="592" y="24"/>
                </a:cxn>
                <a:cxn ang="0">
                  <a:pos x="502" y="36"/>
                </a:cxn>
                <a:cxn ang="0">
                  <a:pos x="396" y="0"/>
                </a:cxn>
                <a:cxn ang="0">
                  <a:pos x="400" y="12"/>
                </a:cxn>
                <a:cxn ang="0">
                  <a:pos x="360" y="52"/>
                </a:cxn>
                <a:cxn ang="0">
                  <a:pos x="310" y="162"/>
                </a:cxn>
                <a:cxn ang="0">
                  <a:pos x="280" y="148"/>
                </a:cxn>
                <a:cxn ang="0">
                  <a:pos x="200" y="204"/>
                </a:cxn>
                <a:cxn ang="0">
                  <a:pos x="176" y="188"/>
                </a:cxn>
                <a:cxn ang="0">
                  <a:pos x="122" y="232"/>
                </a:cxn>
                <a:cxn ang="0">
                  <a:pos x="122" y="228"/>
                </a:cxn>
                <a:cxn ang="0">
                  <a:pos x="176" y="184"/>
                </a:cxn>
                <a:cxn ang="0">
                  <a:pos x="122" y="224"/>
                </a:cxn>
                <a:cxn ang="0">
                  <a:pos x="118" y="256"/>
                </a:cxn>
                <a:cxn ang="0">
                  <a:pos x="76" y="312"/>
                </a:cxn>
                <a:cxn ang="0">
                  <a:pos x="26" y="286"/>
                </a:cxn>
                <a:cxn ang="0">
                  <a:pos x="4" y="330"/>
                </a:cxn>
                <a:cxn ang="0">
                  <a:pos x="0" y="322"/>
                </a:cxn>
                <a:cxn ang="0">
                  <a:pos x="6" y="378"/>
                </a:cxn>
                <a:cxn ang="0">
                  <a:pos x="26" y="376"/>
                </a:cxn>
                <a:cxn ang="0">
                  <a:pos x="306" y="330"/>
                </a:cxn>
                <a:cxn ang="0">
                  <a:pos x="568" y="276"/>
                </a:cxn>
                <a:cxn ang="0">
                  <a:pos x="632" y="202"/>
                </a:cxn>
                <a:cxn ang="0">
                  <a:pos x="682" y="104"/>
                </a:cxn>
                <a:cxn ang="0">
                  <a:pos x="630" y="82"/>
                </a:cxn>
              </a:cxnLst>
              <a:rect l="0" t="0" r="r" b="b"/>
              <a:pathLst>
                <a:path w="682" h="378">
                  <a:moveTo>
                    <a:pt x="630" y="82"/>
                  </a:moveTo>
                  <a:lnTo>
                    <a:pt x="616" y="40"/>
                  </a:lnTo>
                  <a:lnTo>
                    <a:pt x="592" y="24"/>
                  </a:lnTo>
                  <a:lnTo>
                    <a:pt x="502" y="36"/>
                  </a:lnTo>
                  <a:lnTo>
                    <a:pt x="396" y="0"/>
                  </a:lnTo>
                  <a:lnTo>
                    <a:pt x="400" y="12"/>
                  </a:lnTo>
                  <a:lnTo>
                    <a:pt x="360" y="52"/>
                  </a:lnTo>
                  <a:lnTo>
                    <a:pt x="310" y="162"/>
                  </a:lnTo>
                  <a:lnTo>
                    <a:pt x="280" y="148"/>
                  </a:lnTo>
                  <a:lnTo>
                    <a:pt x="200" y="204"/>
                  </a:lnTo>
                  <a:lnTo>
                    <a:pt x="176" y="188"/>
                  </a:lnTo>
                  <a:lnTo>
                    <a:pt x="122" y="232"/>
                  </a:lnTo>
                  <a:lnTo>
                    <a:pt x="122" y="228"/>
                  </a:lnTo>
                  <a:lnTo>
                    <a:pt x="176" y="184"/>
                  </a:lnTo>
                  <a:lnTo>
                    <a:pt x="122" y="224"/>
                  </a:lnTo>
                  <a:lnTo>
                    <a:pt x="118" y="256"/>
                  </a:lnTo>
                  <a:lnTo>
                    <a:pt x="76" y="312"/>
                  </a:lnTo>
                  <a:lnTo>
                    <a:pt x="26" y="286"/>
                  </a:lnTo>
                  <a:lnTo>
                    <a:pt x="4" y="330"/>
                  </a:lnTo>
                  <a:lnTo>
                    <a:pt x="0" y="322"/>
                  </a:lnTo>
                  <a:lnTo>
                    <a:pt x="6" y="378"/>
                  </a:lnTo>
                  <a:lnTo>
                    <a:pt x="26" y="376"/>
                  </a:lnTo>
                  <a:lnTo>
                    <a:pt x="306" y="330"/>
                  </a:lnTo>
                  <a:lnTo>
                    <a:pt x="568" y="276"/>
                  </a:lnTo>
                  <a:lnTo>
                    <a:pt x="632" y="202"/>
                  </a:lnTo>
                  <a:lnTo>
                    <a:pt x="682" y="104"/>
                  </a:lnTo>
                  <a:lnTo>
                    <a:pt x="630" y="82"/>
                  </a:lnTo>
                  <a:close/>
                </a:path>
              </a:pathLst>
            </a:custGeom>
            <a:grpFill/>
            <a:ln w="12700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>
              <a:off x="5200601" y="2732497"/>
              <a:ext cx="877545" cy="761136"/>
            </a:xfrm>
            <a:custGeom>
              <a:avLst/>
              <a:gdLst/>
              <a:ahLst/>
              <a:cxnLst>
                <a:cxn ang="0">
                  <a:pos x="556" y="278"/>
                </a:cxn>
                <a:cxn ang="0">
                  <a:pos x="476" y="220"/>
                </a:cxn>
                <a:cxn ang="0">
                  <a:pos x="476" y="140"/>
                </a:cxn>
                <a:cxn ang="0">
                  <a:pos x="444" y="140"/>
                </a:cxn>
                <a:cxn ang="0">
                  <a:pos x="346" y="14"/>
                </a:cxn>
                <a:cxn ang="0">
                  <a:pos x="346" y="0"/>
                </a:cxn>
                <a:cxn ang="0">
                  <a:pos x="0" y="8"/>
                </a:cxn>
                <a:cxn ang="0">
                  <a:pos x="22" y="70"/>
                </a:cxn>
                <a:cxn ang="0">
                  <a:pos x="68" y="70"/>
                </a:cxn>
                <a:cxn ang="0">
                  <a:pos x="50" y="136"/>
                </a:cxn>
                <a:cxn ang="0">
                  <a:pos x="104" y="160"/>
                </a:cxn>
                <a:cxn ang="0">
                  <a:pos x="132" y="470"/>
                </a:cxn>
                <a:cxn ang="0">
                  <a:pos x="522" y="462"/>
                </a:cxn>
                <a:cxn ang="0">
                  <a:pos x="506" y="510"/>
                </a:cxn>
                <a:cxn ang="0">
                  <a:pos x="586" y="504"/>
                </a:cxn>
                <a:cxn ang="0">
                  <a:pos x="586" y="410"/>
                </a:cxn>
                <a:cxn ang="0">
                  <a:pos x="588" y="408"/>
                </a:cxn>
                <a:cxn ang="0">
                  <a:pos x="582" y="352"/>
                </a:cxn>
                <a:cxn ang="0">
                  <a:pos x="556" y="278"/>
                </a:cxn>
              </a:cxnLst>
              <a:rect l="0" t="0" r="r" b="b"/>
              <a:pathLst>
                <a:path w="588" h="510">
                  <a:moveTo>
                    <a:pt x="556" y="278"/>
                  </a:moveTo>
                  <a:lnTo>
                    <a:pt x="476" y="220"/>
                  </a:lnTo>
                  <a:lnTo>
                    <a:pt x="476" y="140"/>
                  </a:lnTo>
                  <a:lnTo>
                    <a:pt x="444" y="140"/>
                  </a:lnTo>
                  <a:lnTo>
                    <a:pt x="346" y="14"/>
                  </a:lnTo>
                  <a:lnTo>
                    <a:pt x="346" y="0"/>
                  </a:lnTo>
                  <a:lnTo>
                    <a:pt x="0" y="8"/>
                  </a:lnTo>
                  <a:lnTo>
                    <a:pt x="22" y="70"/>
                  </a:lnTo>
                  <a:lnTo>
                    <a:pt x="68" y="70"/>
                  </a:lnTo>
                  <a:lnTo>
                    <a:pt x="50" y="136"/>
                  </a:lnTo>
                  <a:lnTo>
                    <a:pt x="104" y="160"/>
                  </a:lnTo>
                  <a:lnTo>
                    <a:pt x="132" y="470"/>
                  </a:lnTo>
                  <a:lnTo>
                    <a:pt x="522" y="462"/>
                  </a:lnTo>
                  <a:lnTo>
                    <a:pt x="506" y="510"/>
                  </a:lnTo>
                  <a:lnTo>
                    <a:pt x="586" y="504"/>
                  </a:lnTo>
                  <a:lnTo>
                    <a:pt x="586" y="410"/>
                  </a:lnTo>
                  <a:lnTo>
                    <a:pt x="588" y="408"/>
                  </a:lnTo>
                  <a:lnTo>
                    <a:pt x="582" y="352"/>
                  </a:lnTo>
                  <a:lnTo>
                    <a:pt x="556" y="278"/>
                  </a:lnTo>
                  <a:close/>
                </a:path>
              </a:pathLst>
            </a:custGeom>
            <a:solidFill>
              <a:schemeClr val="bg1">
                <a:lumMod val="65000"/>
              </a:schemeClr>
            </a:solidFill>
            <a:ln w="12700" cmpd="sng">
              <a:solidFill>
                <a:schemeClr val="tx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da-DK">
                <a:solidFill>
                  <a:prstClr val="white"/>
                </a:solidFill>
                <a:ea typeface="ＭＳ Ｐゴシック" pitchFamily="-97" charset="-128"/>
              </a:endParaRPr>
            </a:p>
          </p:txBody>
        </p:sp>
        <p:grpSp>
          <p:nvGrpSpPr>
            <p:cNvPr id="16" name="Gruppe 360"/>
            <p:cNvGrpSpPr/>
            <p:nvPr/>
          </p:nvGrpSpPr>
          <p:grpSpPr>
            <a:xfrm>
              <a:off x="1449633" y="627625"/>
              <a:ext cx="7103818" cy="4930930"/>
              <a:chOff x="1449633" y="627625"/>
              <a:chExt cx="7103818" cy="4930930"/>
            </a:xfrm>
            <a:grpFill/>
          </p:grpSpPr>
          <p:sp>
            <p:nvSpPr>
              <p:cNvPr id="17" name="Freeform 6"/>
              <p:cNvSpPr>
                <a:spLocks/>
              </p:cNvSpPr>
              <p:nvPr/>
            </p:nvSpPr>
            <p:spPr bwMode="auto">
              <a:xfrm>
                <a:off x="5419725" y="1465887"/>
                <a:ext cx="751182" cy="872831"/>
              </a:xfrm>
              <a:custGeom>
                <a:avLst/>
                <a:gdLst/>
                <a:ahLst/>
                <a:cxnLst>
                  <a:cxn ang="0">
                    <a:pos x="404" y="538"/>
                  </a:cxn>
                  <a:cxn ang="0">
                    <a:pos x="490" y="542"/>
                  </a:cxn>
                  <a:cxn ang="0">
                    <a:pos x="464" y="400"/>
                  </a:cxn>
                  <a:cxn ang="0">
                    <a:pos x="494" y="172"/>
                  </a:cxn>
                  <a:cxn ang="0">
                    <a:pos x="446" y="160"/>
                  </a:cxn>
                  <a:cxn ang="0">
                    <a:pos x="414" y="160"/>
                  </a:cxn>
                  <a:cxn ang="0">
                    <a:pos x="404" y="122"/>
                  </a:cxn>
                  <a:cxn ang="0">
                    <a:pos x="196" y="96"/>
                  </a:cxn>
                  <a:cxn ang="0">
                    <a:pos x="174" y="38"/>
                  </a:cxn>
                  <a:cxn ang="0">
                    <a:pos x="146" y="38"/>
                  </a:cxn>
                  <a:cxn ang="0">
                    <a:pos x="146" y="0"/>
                  </a:cxn>
                  <a:cxn ang="0">
                    <a:pos x="78" y="24"/>
                  </a:cxn>
                  <a:cxn ang="0">
                    <a:pos x="36" y="116"/>
                  </a:cxn>
                  <a:cxn ang="0">
                    <a:pos x="0" y="158"/>
                  </a:cxn>
                  <a:cxn ang="0">
                    <a:pos x="28" y="292"/>
                  </a:cxn>
                  <a:cxn ang="0">
                    <a:pos x="166" y="374"/>
                  </a:cxn>
                  <a:cxn ang="0">
                    <a:pos x="194" y="508"/>
                  </a:cxn>
                  <a:cxn ang="0">
                    <a:pos x="264" y="574"/>
                  </a:cxn>
                  <a:cxn ang="0">
                    <a:pos x="352" y="568"/>
                  </a:cxn>
                  <a:cxn ang="0">
                    <a:pos x="404" y="538"/>
                  </a:cxn>
                </a:cxnLst>
                <a:rect l="0" t="0" r="r" b="b"/>
                <a:pathLst>
                  <a:path w="494" h="574">
                    <a:moveTo>
                      <a:pt x="404" y="538"/>
                    </a:moveTo>
                    <a:lnTo>
                      <a:pt x="490" y="542"/>
                    </a:lnTo>
                    <a:lnTo>
                      <a:pt x="464" y="400"/>
                    </a:lnTo>
                    <a:lnTo>
                      <a:pt x="494" y="172"/>
                    </a:lnTo>
                    <a:lnTo>
                      <a:pt x="446" y="160"/>
                    </a:lnTo>
                    <a:lnTo>
                      <a:pt x="414" y="160"/>
                    </a:lnTo>
                    <a:lnTo>
                      <a:pt x="404" y="122"/>
                    </a:lnTo>
                    <a:lnTo>
                      <a:pt x="196" y="96"/>
                    </a:lnTo>
                    <a:lnTo>
                      <a:pt x="174" y="38"/>
                    </a:lnTo>
                    <a:lnTo>
                      <a:pt x="146" y="38"/>
                    </a:lnTo>
                    <a:lnTo>
                      <a:pt x="146" y="0"/>
                    </a:lnTo>
                    <a:lnTo>
                      <a:pt x="78" y="24"/>
                    </a:lnTo>
                    <a:lnTo>
                      <a:pt x="36" y="116"/>
                    </a:lnTo>
                    <a:lnTo>
                      <a:pt x="0" y="158"/>
                    </a:lnTo>
                    <a:lnTo>
                      <a:pt x="28" y="292"/>
                    </a:lnTo>
                    <a:lnTo>
                      <a:pt x="166" y="374"/>
                    </a:lnTo>
                    <a:lnTo>
                      <a:pt x="194" y="508"/>
                    </a:lnTo>
                    <a:lnTo>
                      <a:pt x="264" y="574"/>
                    </a:lnTo>
                    <a:lnTo>
                      <a:pt x="352" y="568"/>
                    </a:lnTo>
                    <a:lnTo>
                      <a:pt x="404" y="538"/>
                    </a:lnTo>
                    <a:close/>
                  </a:path>
                </a:pathLst>
              </a:custGeom>
              <a:solidFill>
                <a:schemeClr val="bg1">
                  <a:lumMod val="65000"/>
                </a:schemeClr>
              </a:solidFill>
              <a:ln w="12700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sp>
            <p:nvSpPr>
              <p:cNvPr id="18" name="Freeform 7"/>
              <p:cNvSpPr>
                <a:spLocks/>
              </p:cNvSpPr>
              <p:nvPr/>
            </p:nvSpPr>
            <p:spPr bwMode="auto">
              <a:xfrm>
                <a:off x="5714724" y="2283975"/>
                <a:ext cx="571750" cy="1000562"/>
              </a:xfrm>
              <a:custGeom>
                <a:avLst/>
                <a:gdLst/>
                <a:ahLst/>
                <a:cxnLst>
                  <a:cxn ang="0">
                    <a:pos x="336" y="64"/>
                  </a:cxn>
                  <a:cxn ang="0">
                    <a:pos x="300" y="26"/>
                  </a:cxn>
                  <a:cxn ang="0">
                    <a:pos x="296" y="4"/>
                  </a:cxn>
                  <a:cxn ang="0">
                    <a:pos x="210" y="0"/>
                  </a:cxn>
                  <a:cxn ang="0">
                    <a:pos x="158" y="30"/>
                  </a:cxn>
                  <a:cxn ang="0">
                    <a:pos x="70" y="36"/>
                  </a:cxn>
                  <a:cxn ang="0">
                    <a:pos x="78" y="96"/>
                  </a:cxn>
                  <a:cxn ang="0">
                    <a:pos x="22" y="162"/>
                  </a:cxn>
                  <a:cxn ang="0">
                    <a:pos x="42" y="202"/>
                  </a:cxn>
                  <a:cxn ang="0">
                    <a:pos x="0" y="272"/>
                  </a:cxn>
                  <a:cxn ang="0">
                    <a:pos x="0" y="320"/>
                  </a:cxn>
                  <a:cxn ang="0">
                    <a:pos x="96" y="442"/>
                  </a:cxn>
                  <a:cxn ang="0">
                    <a:pos x="130" y="442"/>
                  </a:cxn>
                  <a:cxn ang="0">
                    <a:pos x="130" y="526"/>
                  </a:cxn>
                  <a:cxn ang="0">
                    <a:pos x="208" y="580"/>
                  </a:cxn>
                  <a:cxn ang="0">
                    <a:pos x="236" y="658"/>
                  </a:cxn>
                  <a:cxn ang="0">
                    <a:pos x="258" y="616"/>
                  </a:cxn>
                  <a:cxn ang="0">
                    <a:pos x="308" y="644"/>
                  </a:cxn>
                  <a:cxn ang="0">
                    <a:pos x="348" y="592"/>
                  </a:cxn>
                  <a:cxn ang="0">
                    <a:pos x="356" y="510"/>
                  </a:cxn>
                  <a:cxn ang="0">
                    <a:pos x="376" y="428"/>
                  </a:cxn>
                  <a:cxn ang="0">
                    <a:pos x="336" y="64"/>
                  </a:cxn>
                </a:cxnLst>
                <a:rect l="0" t="0" r="r" b="b"/>
                <a:pathLst>
                  <a:path w="376" h="658">
                    <a:moveTo>
                      <a:pt x="336" y="64"/>
                    </a:moveTo>
                    <a:lnTo>
                      <a:pt x="300" y="26"/>
                    </a:lnTo>
                    <a:lnTo>
                      <a:pt x="296" y="4"/>
                    </a:lnTo>
                    <a:lnTo>
                      <a:pt x="210" y="0"/>
                    </a:lnTo>
                    <a:lnTo>
                      <a:pt x="158" y="30"/>
                    </a:lnTo>
                    <a:lnTo>
                      <a:pt x="70" y="36"/>
                    </a:lnTo>
                    <a:lnTo>
                      <a:pt x="78" y="96"/>
                    </a:lnTo>
                    <a:lnTo>
                      <a:pt x="22" y="162"/>
                    </a:lnTo>
                    <a:lnTo>
                      <a:pt x="42" y="202"/>
                    </a:lnTo>
                    <a:lnTo>
                      <a:pt x="0" y="272"/>
                    </a:lnTo>
                    <a:lnTo>
                      <a:pt x="0" y="320"/>
                    </a:lnTo>
                    <a:lnTo>
                      <a:pt x="96" y="442"/>
                    </a:lnTo>
                    <a:lnTo>
                      <a:pt x="130" y="442"/>
                    </a:lnTo>
                    <a:lnTo>
                      <a:pt x="130" y="526"/>
                    </a:lnTo>
                    <a:lnTo>
                      <a:pt x="208" y="580"/>
                    </a:lnTo>
                    <a:lnTo>
                      <a:pt x="236" y="658"/>
                    </a:lnTo>
                    <a:lnTo>
                      <a:pt x="258" y="616"/>
                    </a:lnTo>
                    <a:lnTo>
                      <a:pt x="308" y="644"/>
                    </a:lnTo>
                    <a:lnTo>
                      <a:pt x="348" y="592"/>
                    </a:lnTo>
                    <a:lnTo>
                      <a:pt x="356" y="510"/>
                    </a:lnTo>
                    <a:lnTo>
                      <a:pt x="376" y="428"/>
                    </a:lnTo>
                    <a:lnTo>
                      <a:pt x="336" y="64"/>
                    </a:lnTo>
                    <a:close/>
                  </a:path>
                </a:pathLst>
              </a:custGeom>
              <a:solidFill>
                <a:schemeClr val="bg1">
                  <a:lumMod val="95000"/>
                </a:schemeClr>
              </a:solidFill>
              <a:ln w="12700" cmpd="sng">
                <a:solidFill>
                  <a:schemeClr val="tx2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da-DK">
                  <a:solidFill>
                    <a:prstClr val="white"/>
                  </a:solidFill>
                  <a:ea typeface="ＭＳ Ｐゴシック" pitchFamily="-97" charset="-128"/>
                </a:endParaRPr>
              </a:p>
            </p:txBody>
          </p:sp>
          <p:grpSp>
            <p:nvGrpSpPr>
              <p:cNvPr id="19" name="Gruppe 313"/>
              <p:cNvGrpSpPr/>
              <p:nvPr/>
            </p:nvGrpSpPr>
            <p:grpSpPr>
              <a:xfrm>
                <a:off x="1449633" y="627625"/>
                <a:ext cx="7103818" cy="4930930"/>
                <a:chOff x="1449633" y="456175"/>
                <a:chExt cx="7103818" cy="4930930"/>
              </a:xfrm>
              <a:grpFill/>
            </p:grpSpPr>
            <p:sp>
              <p:nvSpPr>
                <p:cNvPr id="20" name="Freeform 3053"/>
                <p:cNvSpPr>
                  <a:spLocks/>
                </p:cNvSpPr>
                <p:nvPr/>
              </p:nvSpPr>
              <p:spPr bwMode="auto">
                <a:xfrm>
                  <a:off x="7807144" y="1160689"/>
                  <a:ext cx="149261" cy="570179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86" y="312"/>
                    </a:cxn>
                    <a:cxn ang="0">
                      <a:pos x="100" y="382"/>
                    </a:cxn>
                    <a:cxn ang="0">
                      <a:pos x="94" y="324"/>
                    </a:cxn>
                    <a:cxn ang="0">
                      <a:pos x="30" y="98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w="100" h="382">
                      <a:moveTo>
                        <a:pt x="0" y="0"/>
                      </a:moveTo>
                      <a:lnTo>
                        <a:pt x="86" y="312"/>
                      </a:lnTo>
                      <a:lnTo>
                        <a:pt x="100" y="382"/>
                      </a:lnTo>
                      <a:lnTo>
                        <a:pt x="94" y="324"/>
                      </a:lnTo>
                      <a:lnTo>
                        <a:pt x="30" y="98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1" name="Freeform 3054"/>
                <p:cNvSpPr>
                  <a:spLocks/>
                </p:cNvSpPr>
                <p:nvPr/>
              </p:nvSpPr>
              <p:spPr bwMode="auto">
                <a:xfrm>
                  <a:off x="7147408" y="1109940"/>
                  <a:ext cx="895569" cy="814968"/>
                </a:xfrm>
                <a:custGeom>
                  <a:avLst/>
                  <a:gdLst/>
                  <a:ahLst/>
                  <a:cxnLst>
                    <a:cxn ang="0">
                      <a:pos x="546" y="442"/>
                    </a:cxn>
                    <a:cxn ang="0">
                      <a:pos x="542" y="416"/>
                    </a:cxn>
                    <a:cxn ang="0">
                      <a:pos x="528" y="346"/>
                    </a:cxn>
                    <a:cxn ang="0">
                      <a:pos x="442" y="34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434" y="0"/>
                    </a:cxn>
                    <a:cxn ang="0">
                      <a:pos x="308" y="48"/>
                    </a:cxn>
                    <a:cxn ang="0">
                      <a:pos x="238" y="208"/>
                    </a:cxn>
                    <a:cxn ang="0">
                      <a:pos x="246" y="234"/>
                    </a:cxn>
                    <a:cxn ang="0">
                      <a:pos x="216" y="290"/>
                    </a:cxn>
                    <a:cxn ang="0">
                      <a:pos x="84" y="318"/>
                    </a:cxn>
                    <a:cxn ang="0">
                      <a:pos x="46" y="398"/>
                    </a:cxn>
                    <a:cxn ang="0">
                      <a:pos x="58" y="426"/>
                    </a:cxn>
                    <a:cxn ang="0">
                      <a:pos x="0" y="494"/>
                    </a:cxn>
                    <a:cxn ang="0">
                      <a:pos x="16" y="546"/>
                    </a:cxn>
                    <a:cxn ang="0">
                      <a:pos x="380" y="426"/>
                    </a:cxn>
                    <a:cxn ang="0">
                      <a:pos x="456" y="492"/>
                    </a:cxn>
                    <a:cxn ang="0">
                      <a:pos x="478" y="498"/>
                    </a:cxn>
                    <a:cxn ang="0">
                      <a:pos x="588" y="522"/>
                    </a:cxn>
                    <a:cxn ang="0">
                      <a:pos x="600" y="496"/>
                    </a:cxn>
                    <a:cxn ang="0">
                      <a:pos x="594" y="490"/>
                    </a:cxn>
                    <a:cxn ang="0">
                      <a:pos x="546" y="442"/>
                    </a:cxn>
                  </a:cxnLst>
                  <a:rect l="0" t="0" r="r" b="b"/>
                  <a:pathLst>
                    <a:path w="600" h="546">
                      <a:moveTo>
                        <a:pt x="546" y="442"/>
                      </a:moveTo>
                      <a:lnTo>
                        <a:pt x="542" y="416"/>
                      </a:lnTo>
                      <a:lnTo>
                        <a:pt x="528" y="346"/>
                      </a:lnTo>
                      <a:lnTo>
                        <a:pt x="442" y="34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434" y="0"/>
                      </a:lnTo>
                      <a:lnTo>
                        <a:pt x="308" y="48"/>
                      </a:lnTo>
                      <a:lnTo>
                        <a:pt x="238" y="208"/>
                      </a:lnTo>
                      <a:lnTo>
                        <a:pt x="246" y="234"/>
                      </a:lnTo>
                      <a:lnTo>
                        <a:pt x="216" y="290"/>
                      </a:lnTo>
                      <a:lnTo>
                        <a:pt x="84" y="318"/>
                      </a:lnTo>
                      <a:lnTo>
                        <a:pt x="46" y="398"/>
                      </a:lnTo>
                      <a:lnTo>
                        <a:pt x="58" y="426"/>
                      </a:lnTo>
                      <a:lnTo>
                        <a:pt x="0" y="494"/>
                      </a:lnTo>
                      <a:lnTo>
                        <a:pt x="16" y="546"/>
                      </a:lnTo>
                      <a:lnTo>
                        <a:pt x="380" y="426"/>
                      </a:lnTo>
                      <a:lnTo>
                        <a:pt x="456" y="492"/>
                      </a:lnTo>
                      <a:lnTo>
                        <a:pt x="478" y="498"/>
                      </a:lnTo>
                      <a:lnTo>
                        <a:pt x="588" y="522"/>
                      </a:lnTo>
                      <a:lnTo>
                        <a:pt x="600" y="496"/>
                      </a:lnTo>
                      <a:lnTo>
                        <a:pt x="594" y="490"/>
                      </a:lnTo>
                      <a:lnTo>
                        <a:pt x="546" y="442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 dirty="0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2" name="Freeform 3055"/>
                <p:cNvSpPr>
                  <a:spLocks/>
                </p:cNvSpPr>
                <p:nvPr/>
              </p:nvSpPr>
              <p:spPr bwMode="auto">
                <a:xfrm>
                  <a:off x="8183283" y="1315921"/>
                  <a:ext cx="59705" cy="41793"/>
                </a:xfrm>
                <a:custGeom>
                  <a:avLst/>
                  <a:gdLst/>
                  <a:ahLst/>
                  <a:cxnLst>
                    <a:cxn ang="0">
                      <a:pos x="40" y="28"/>
                    </a:cxn>
                    <a:cxn ang="0">
                      <a:pos x="40" y="24"/>
                    </a:cxn>
                    <a:cxn ang="0">
                      <a:pos x="0" y="0"/>
                    </a:cxn>
                    <a:cxn ang="0">
                      <a:pos x="40" y="28"/>
                    </a:cxn>
                  </a:cxnLst>
                  <a:rect l="0" t="0" r="r" b="b"/>
                  <a:pathLst>
                    <a:path w="40" h="28">
                      <a:moveTo>
                        <a:pt x="40" y="28"/>
                      </a:moveTo>
                      <a:lnTo>
                        <a:pt x="40" y="24"/>
                      </a:lnTo>
                      <a:lnTo>
                        <a:pt x="0" y="0"/>
                      </a:lnTo>
                      <a:lnTo>
                        <a:pt x="40" y="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3" name="Freeform 3056"/>
                <p:cNvSpPr>
                  <a:spLocks/>
                </p:cNvSpPr>
                <p:nvPr/>
              </p:nvSpPr>
              <p:spPr bwMode="auto">
                <a:xfrm>
                  <a:off x="7995213" y="456175"/>
                  <a:ext cx="558238" cy="895569"/>
                </a:xfrm>
                <a:custGeom>
                  <a:avLst/>
                  <a:gdLst/>
                  <a:ahLst/>
                  <a:cxnLst>
                    <a:cxn ang="0">
                      <a:pos x="284" y="228"/>
                    </a:cxn>
                    <a:cxn ang="0">
                      <a:pos x="244" y="202"/>
                    </a:cxn>
                    <a:cxn ang="0">
                      <a:pos x="136" y="0"/>
                    </a:cxn>
                    <a:cxn ang="0">
                      <a:pos x="84" y="68"/>
                    </a:cxn>
                    <a:cxn ang="0">
                      <a:pos x="46" y="54"/>
                    </a:cxn>
                    <a:cxn ang="0">
                      <a:pos x="46" y="228"/>
                    </a:cxn>
                    <a:cxn ang="0">
                      <a:pos x="0" y="356"/>
                    </a:cxn>
                    <a:cxn ang="0">
                      <a:pos x="126" y="576"/>
                    </a:cxn>
                    <a:cxn ang="0">
                      <a:pos x="166" y="600"/>
                    </a:cxn>
                    <a:cxn ang="0">
                      <a:pos x="166" y="540"/>
                    </a:cxn>
                    <a:cxn ang="0">
                      <a:pos x="244" y="404"/>
                    </a:cxn>
                    <a:cxn ang="0">
                      <a:pos x="294" y="378"/>
                    </a:cxn>
                    <a:cxn ang="0">
                      <a:pos x="294" y="336"/>
                    </a:cxn>
                    <a:cxn ang="0">
                      <a:pos x="374" y="202"/>
                    </a:cxn>
                    <a:cxn ang="0">
                      <a:pos x="284" y="228"/>
                    </a:cxn>
                  </a:cxnLst>
                  <a:rect l="0" t="0" r="r" b="b"/>
                  <a:pathLst>
                    <a:path w="374" h="600">
                      <a:moveTo>
                        <a:pt x="284" y="228"/>
                      </a:moveTo>
                      <a:lnTo>
                        <a:pt x="244" y="202"/>
                      </a:lnTo>
                      <a:lnTo>
                        <a:pt x="136" y="0"/>
                      </a:lnTo>
                      <a:lnTo>
                        <a:pt x="84" y="68"/>
                      </a:lnTo>
                      <a:lnTo>
                        <a:pt x="46" y="54"/>
                      </a:lnTo>
                      <a:lnTo>
                        <a:pt x="46" y="228"/>
                      </a:lnTo>
                      <a:lnTo>
                        <a:pt x="0" y="356"/>
                      </a:lnTo>
                      <a:lnTo>
                        <a:pt x="126" y="576"/>
                      </a:lnTo>
                      <a:lnTo>
                        <a:pt x="166" y="600"/>
                      </a:lnTo>
                      <a:lnTo>
                        <a:pt x="166" y="540"/>
                      </a:lnTo>
                      <a:lnTo>
                        <a:pt x="244" y="404"/>
                      </a:lnTo>
                      <a:lnTo>
                        <a:pt x="294" y="378"/>
                      </a:lnTo>
                      <a:lnTo>
                        <a:pt x="294" y="336"/>
                      </a:lnTo>
                      <a:lnTo>
                        <a:pt x="374" y="202"/>
                      </a:lnTo>
                      <a:lnTo>
                        <a:pt x="284" y="228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4" name="Freeform 3057"/>
                <p:cNvSpPr>
                  <a:spLocks/>
                </p:cNvSpPr>
                <p:nvPr/>
              </p:nvSpPr>
              <p:spPr bwMode="auto">
                <a:xfrm>
                  <a:off x="7798188" y="1047250"/>
                  <a:ext cx="176129" cy="504504"/>
                </a:xfrm>
                <a:custGeom>
                  <a:avLst/>
                  <a:gdLst/>
                  <a:ahLst/>
                  <a:cxnLst>
                    <a:cxn ang="0">
                      <a:pos x="110" y="84"/>
                    </a:cxn>
                    <a:cxn ang="0">
                      <a:pos x="110" y="84"/>
                    </a:cxn>
                    <a:cxn ang="0">
                      <a:pos x="112" y="64"/>
                    </a:cxn>
                    <a:cxn ang="0">
                      <a:pos x="112" y="42"/>
                    </a:cxn>
                    <a:cxn ang="0">
                      <a:pos x="110" y="20"/>
                    </a:cxn>
                    <a:cxn ang="0">
                      <a:pos x="106" y="0"/>
                    </a:cxn>
                    <a:cxn ang="0">
                      <a:pos x="0" y="40"/>
                    </a:cxn>
                    <a:cxn ang="0">
                      <a:pos x="0" y="42"/>
                    </a:cxn>
                    <a:cxn ang="0">
                      <a:pos x="2" y="42"/>
                    </a:cxn>
                    <a:cxn ang="0">
                      <a:pos x="40" y="174"/>
                    </a:cxn>
                    <a:cxn ang="0">
                      <a:pos x="80" y="318"/>
                    </a:cxn>
                    <a:cxn ang="0">
                      <a:pos x="86" y="338"/>
                    </a:cxn>
                    <a:cxn ang="0">
                      <a:pos x="86" y="338"/>
                    </a:cxn>
                    <a:cxn ang="0">
                      <a:pos x="118" y="330"/>
                    </a:cxn>
                    <a:cxn ang="0">
                      <a:pos x="118" y="330"/>
                    </a:cxn>
                    <a:cxn ang="0">
                      <a:pos x="110" y="302"/>
                    </a:cxn>
                    <a:cxn ang="0">
                      <a:pos x="106" y="270"/>
                    </a:cxn>
                    <a:cxn ang="0">
                      <a:pos x="104" y="234"/>
                    </a:cxn>
                    <a:cxn ang="0">
                      <a:pos x="104" y="198"/>
                    </a:cxn>
                    <a:cxn ang="0">
                      <a:pos x="106" y="132"/>
                    </a:cxn>
                    <a:cxn ang="0">
                      <a:pos x="108" y="104"/>
                    </a:cxn>
                    <a:cxn ang="0">
                      <a:pos x="110" y="84"/>
                    </a:cxn>
                    <a:cxn ang="0">
                      <a:pos x="110" y="84"/>
                    </a:cxn>
                  </a:cxnLst>
                  <a:rect l="0" t="0" r="r" b="b"/>
                  <a:pathLst>
                    <a:path w="118" h="338">
                      <a:moveTo>
                        <a:pt x="110" y="84"/>
                      </a:moveTo>
                      <a:lnTo>
                        <a:pt x="110" y="84"/>
                      </a:lnTo>
                      <a:lnTo>
                        <a:pt x="112" y="64"/>
                      </a:lnTo>
                      <a:lnTo>
                        <a:pt x="112" y="42"/>
                      </a:lnTo>
                      <a:lnTo>
                        <a:pt x="110" y="20"/>
                      </a:lnTo>
                      <a:lnTo>
                        <a:pt x="106" y="0"/>
                      </a:lnTo>
                      <a:lnTo>
                        <a:pt x="0" y="40"/>
                      </a:lnTo>
                      <a:lnTo>
                        <a:pt x="0" y="42"/>
                      </a:lnTo>
                      <a:lnTo>
                        <a:pt x="2" y="42"/>
                      </a:lnTo>
                      <a:lnTo>
                        <a:pt x="40" y="174"/>
                      </a:lnTo>
                      <a:lnTo>
                        <a:pt x="80" y="318"/>
                      </a:lnTo>
                      <a:lnTo>
                        <a:pt x="86" y="338"/>
                      </a:lnTo>
                      <a:lnTo>
                        <a:pt x="86" y="338"/>
                      </a:lnTo>
                      <a:lnTo>
                        <a:pt x="118" y="330"/>
                      </a:lnTo>
                      <a:lnTo>
                        <a:pt x="118" y="330"/>
                      </a:lnTo>
                      <a:lnTo>
                        <a:pt x="110" y="302"/>
                      </a:lnTo>
                      <a:lnTo>
                        <a:pt x="106" y="270"/>
                      </a:lnTo>
                      <a:lnTo>
                        <a:pt x="104" y="234"/>
                      </a:lnTo>
                      <a:lnTo>
                        <a:pt x="104" y="198"/>
                      </a:lnTo>
                      <a:lnTo>
                        <a:pt x="106" y="132"/>
                      </a:lnTo>
                      <a:lnTo>
                        <a:pt x="108" y="104"/>
                      </a:lnTo>
                      <a:lnTo>
                        <a:pt x="110" y="84"/>
                      </a:lnTo>
                      <a:lnTo>
                        <a:pt x="110" y="8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5" name="Freeform 3058"/>
                <p:cNvSpPr>
                  <a:spLocks/>
                </p:cNvSpPr>
                <p:nvPr/>
              </p:nvSpPr>
              <p:spPr bwMode="auto">
                <a:xfrm>
                  <a:off x="7953420" y="984561"/>
                  <a:ext cx="292552" cy="555253"/>
                </a:xfrm>
                <a:custGeom>
                  <a:avLst/>
                  <a:gdLst/>
                  <a:ahLst/>
                  <a:cxnLst>
                    <a:cxn ang="0">
                      <a:pos x="156" y="224"/>
                    </a:cxn>
                    <a:cxn ang="0">
                      <a:pos x="30" y="6"/>
                    </a:cxn>
                    <a:cxn ang="0">
                      <a:pos x="30" y="4"/>
                    </a:cxn>
                    <a:cxn ang="0">
                      <a:pos x="156" y="222"/>
                    </a:cxn>
                    <a:cxn ang="0">
                      <a:pos x="30" y="0"/>
                    </a:cxn>
                    <a:cxn ang="0">
                      <a:pos x="16" y="36"/>
                    </a:cxn>
                    <a:cxn ang="0">
                      <a:pos x="2" y="42"/>
                    </a:cxn>
                    <a:cxn ang="0">
                      <a:pos x="2" y="42"/>
                    </a:cxn>
                    <a:cxn ang="0">
                      <a:pos x="6" y="62"/>
                    </a:cxn>
                    <a:cxn ang="0">
                      <a:pos x="8" y="84"/>
                    </a:cxn>
                    <a:cxn ang="0">
                      <a:pos x="8" y="106"/>
                    </a:cxn>
                    <a:cxn ang="0">
                      <a:pos x="6" y="126"/>
                    </a:cxn>
                    <a:cxn ang="0">
                      <a:pos x="6" y="126"/>
                    </a:cxn>
                    <a:cxn ang="0">
                      <a:pos x="4" y="146"/>
                    </a:cxn>
                    <a:cxn ang="0">
                      <a:pos x="2" y="174"/>
                    </a:cxn>
                    <a:cxn ang="0">
                      <a:pos x="0" y="240"/>
                    </a:cxn>
                    <a:cxn ang="0">
                      <a:pos x="0" y="276"/>
                    </a:cxn>
                    <a:cxn ang="0">
                      <a:pos x="2" y="312"/>
                    </a:cxn>
                    <a:cxn ang="0">
                      <a:pos x="6" y="344"/>
                    </a:cxn>
                    <a:cxn ang="0">
                      <a:pos x="14" y="372"/>
                    </a:cxn>
                    <a:cxn ang="0">
                      <a:pos x="14" y="372"/>
                    </a:cxn>
                    <a:cxn ang="0">
                      <a:pos x="44" y="362"/>
                    </a:cxn>
                    <a:cxn ang="0">
                      <a:pos x="74" y="350"/>
                    </a:cxn>
                    <a:cxn ang="0">
                      <a:pos x="100" y="334"/>
                    </a:cxn>
                    <a:cxn ang="0">
                      <a:pos x="114" y="326"/>
                    </a:cxn>
                    <a:cxn ang="0">
                      <a:pos x="124" y="316"/>
                    </a:cxn>
                    <a:cxn ang="0">
                      <a:pos x="124" y="316"/>
                    </a:cxn>
                    <a:cxn ang="0">
                      <a:pos x="134" y="308"/>
                    </a:cxn>
                    <a:cxn ang="0">
                      <a:pos x="144" y="300"/>
                    </a:cxn>
                    <a:cxn ang="0">
                      <a:pos x="154" y="296"/>
                    </a:cxn>
                    <a:cxn ang="0">
                      <a:pos x="164" y="292"/>
                    </a:cxn>
                    <a:cxn ang="0">
                      <a:pos x="182" y="288"/>
                    </a:cxn>
                    <a:cxn ang="0">
                      <a:pos x="196" y="288"/>
                    </a:cxn>
                    <a:cxn ang="0">
                      <a:pos x="196" y="250"/>
                    </a:cxn>
                    <a:cxn ang="0">
                      <a:pos x="156" y="224"/>
                    </a:cxn>
                  </a:cxnLst>
                  <a:rect l="0" t="0" r="r" b="b"/>
                  <a:pathLst>
                    <a:path w="196" h="372">
                      <a:moveTo>
                        <a:pt x="156" y="224"/>
                      </a:moveTo>
                      <a:lnTo>
                        <a:pt x="30" y="6"/>
                      </a:lnTo>
                      <a:lnTo>
                        <a:pt x="30" y="4"/>
                      </a:lnTo>
                      <a:lnTo>
                        <a:pt x="156" y="222"/>
                      </a:lnTo>
                      <a:lnTo>
                        <a:pt x="30" y="0"/>
                      </a:lnTo>
                      <a:lnTo>
                        <a:pt x="16" y="36"/>
                      </a:lnTo>
                      <a:lnTo>
                        <a:pt x="2" y="42"/>
                      </a:lnTo>
                      <a:lnTo>
                        <a:pt x="2" y="42"/>
                      </a:lnTo>
                      <a:lnTo>
                        <a:pt x="6" y="62"/>
                      </a:lnTo>
                      <a:lnTo>
                        <a:pt x="8" y="84"/>
                      </a:lnTo>
                      <a:lnTo>
                        <a:pt x="8" y="106"/>
                      </a:lnTo>
                      <a:lnTo>
                        <a:pt x="6" y="126"/>
                      </a:lnTo>
                      <a:lnTo>
                        <a:pt x="6" y="126"/>
                      </a:lnTo>
                      <a:lnTo>
                        <a:pt x="4" y="146"/>
                      </a:lnTo>
                      <a:lnTo>
                        <a:pt x="2" y="174"/>
                      </a:lnTo>
                      <a:lnTo>
                        <a:pt x="0" y="240"/>
                      </a:lnTo>
                      <a:lnTo>
                        <a:pt x="0" y="276"/>
                      </a:lnTo>
                      <a:lnTo>
                        <a:pt x="2" y="312"/>
                      </a:lnTo>
                      <a:lnTo>
                        <a:pt x="6" y="344"/>
                      </a:lnTo>
                      <a:lnTo>
                        <a:pt x="14" y="372"/>
                      </a:lnTo>
                      <a:lnTo>
                        <a:pt x="14" y="372"/>
                      </a:lnTo>
                      <a:lnTo>
                        <a:pt x="44" y="362"/>
                      </a:lnTo>
                      <a:lnTo>
                        <a:pt x="74" y="350"/>
                      </a:lnTo>
                      <a:lnTo>
                        <a:pt x="100" y="334"/>
                      </a:lnTo>
                      <a:lnTo>
                        <a:pt x="114" y="326"/>
                      </a:lnTo>
                      <a:lnTo>
                        <a:pt x="124" y="316"/>
                      </a:lnTo>
                      <a:lnTo>
                        <a:pt x="124" y="316"/>
                      </a:lnTo>
                      <a:lnTo>
                        <a:pt x="134" y="308"/>
                      </a:lnTo>
                      <a:lnTo>
                        <a:pt x="144" y="300"/>
                      </a:lnTo>
                      <a:lnTo>
                        <a:pt x="154" y="296"/>
                      </a:lnTo>
                      <a:lnTo>
                        <a:pt x="164" y="292"/>
                      </a:lnTo>
                      <a:lnTo>
                        <a:pt x="182" y="288"/>
                      </a:lnTo>
                      <a:lnTo>
                        <a:pt x="196" y="288"/>
                      </a:lnTo>
                      <a:lnTo>
                        <a:pt x="196" y="250"/>
                      </a:lnTo>
                      <a:lnTo>
                        <a:pt x="156" y="224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6" name="Freeform 3059"/>
                <p:cNvSpPr>
                  <a:spLocks/>
                </p:cNvSpPr>
                <p:nvPr/>
              </p:nvSpPr>
              <p:spPr bwMode="auto">
                <a:xfrm>
                  <a:off x="7947449" y="1575636"/>
                  <a:ext cx="247774" cy="271656"/>
                </a:xfrm>
                <a:custGeom>
                  <a:avLst/>
                  <a:gdLst/>
                  <a:ahLst/>
                  <a:cxnLst>
                    <a:cxn ang="0">
                      <a:pos x="2" y="46"/>
                    </a:cxn>
                    <a:cxn ang="0">
                      <a:pos x="12" y="128"/>
                    </a:cxn>
                    <a:cxn ang="0">
                      <a:pos x="64" y="182"/>
                    </a:cxn>
                    <a:cxn ang="0">
                      <a:pos x="60" y="178"/>
                    </a:cxn>
                    <a:cxn ang="0">
                      <a:pos x="64" y="182"/>
                    </a:cxn>
                    <a:cxn ang="0">
                      <a:pos x="66" y="178"/>
                    </a:cxn>
                    <a:cxn ang="0">
                      <a:pos x="150" y="138"/>
                    </a:cxn>
                    <a:cxn ang="0">
                      <a:pos x="164" y="138"/>
                    </a:cxn>
                    <a:cxn ang="0">
                      <a:pos x="166" y="138"/>
                    </a:cxn>
                    <a:cxn ang="0">
                      <a:pos x="138" y="0"/>
                    </a:cxn>
                    <a:cxn ang="0">
                      <a:pos x="0" y="44"/>
                    </a:cxn>
                    <a:cxn ang="0">
                      <a:pos x="2" y="46"/>
                    </a:cxn>
                  </a:cxnLst>
                  <a:rect l="0" t="0" r="r" b="b"/>
                  <a:pathLst>
                    <a:path w="166" h="182">
                      <a:moveTo>
                        <a:pt x="2" y="46"/>
                      </a:moveTo>
                      <a:lnTo>
                        <a:pt x="12" y="128"/>
                      </a:lnTo>
                      <a:lnTo>
                        <a:pt x="64" y="182"/>
                      </a:lnTo>
                      <a:lnTo>
                        <a:pt x="60" y="178"/>
                      </a:lnTo>
                      <a:lnTo>
                        <a:pt x="64" y="182"/>
                      </a:lnTo>
                      <a:lnTo>
                        <a:pt x="66" y="178"/>
                      </a:lnTo>
                      <a:lnTo>
                        <a:pt x="150" y="138"/>
                      </a:lnTo>
                      <a:lnTo>
                        <a:pt x="164" y="138"/>
                      </a:lnTo>
                      <a:lnTo>
                        <a:pt x="166" y="138"/>
                      </a:lnTo>
                      <a:lnTo>
                        <a:pt x="138" y="0"/>
                      </a:lnTo>
                      <a:lnTo>
                        <a:pt x="0" y="44"/>
                      </a:lnTo>
                      <a:lnTo>
                        <a:pt x="2" y="4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27" name="Freeform 3060"/>
                <p:cNvSpPr>
                  <a:spLocks/>
                </p:cNvSpPr>
                <p:nvPr/>
              </p:nvSpPr>
              <p:spPr bwMode="auto">
                <a:xfrm>
                  <a:off x="7923568" y="1417419"/>
                  <a:ext cx="498533" cy="226877"/>
                </a:xfrm>
                <a:custGeom>
                  <a:avLst/>
                  <a:gdLst/>
                  <a:ahLst/>
                  <a:cxnLst>
                    <a:cxn ang="0">
                      <a:pos x="292" y="16"/>
                    </a:cxn>
                    <a:cxn ang="0">
                      <a:pos x="264" y="68"/>
                    </a:cxn>
                    <a:cxn ang="0">
                      <a:pos x="214" y="2"/>
                    </a:cxn>
                    <a:cxn ang="0">
                      <a:pos x="214" y="0"/>
                    </a:cxn>
                    <a:cxn ang="0">
                      <a:pos x="214" y="0"/>
                    </a:cxn>
                    <a:cxn ang="0">
                      <a:pos x="202" y="0"/>
                    </a:cxn>
                    <a:cxn ang="0">
                      <a:pos x="184" y="2"/>
                    </a:cxn>
                    <a:cxn ang="0">
                      <a:pos x="174" y="6"/>
                    </a:cxn>
                    <a:cxn ang="0">
                      <a:pos x="162" y="12"/>
                    </a:cxn>
                    <a:cxn ang="0">
                      <a:pos x="152" y="18"/>
                    </a:cxn>
                    <a:cxn ang="0">
                      <a:pos x="142" y="26"/>
                    </a:cxn>
                    <a:cxn ang="0">
                      <a:pos x="142" y="26"/>
                    </a:cxn>
                    <a:cxn ang="0">
                      <a:pos x="128" y="38"/>
                    </a:cxn>
                    <a:cxn ang="0">
                      <a:pos x="112" y="50"/>
                    </a:cxn>
                    <a:cxn ang="0">
                      <a:pos x="96" y="60"/>
                    </a:cxn>
                    <a:cxn ang="0">
                      <a:pos x="76" y="68"/>
                    </a:cxn>
                    <a:cxn ang="0">
                      <a:pos x="38" y="82"/>
                    </a:cxn>
                    <a:cxn ang="0">
                      <a:pos x="0" y="90"/>
                    </a:cxn>
                    <a:cxn ang="0">
                      <a:pos x="16" y="150"/>
                    </a:cxn>
                    <a:cxn ang="0">
                      <a:pos x="154" y="106"/>
                    </a:cxn>
                    <a:cxn ang="0">
                      <a:pos x="154" y="102"/>
                    </a:cxn>
                    <a:cxn ang="0">
                      <a:pos x="170" y="96"/>
                    </a:cxn>
                    <a:cxn ang="0">
                      <a:pos x="206" y="82"/>
                    </a:cxn>
                    <a:cxn ang="0">
                      <a:pos x="242" y="122"/>
                    </a:cxn>
                    <a:cxn ang="0">
                      <a:pos x="244" y="122"/>
                    </a:cxn>
                    <a:cxn ang="0">
                      <a:pos x="254" y="152"/>
                    </a:cxn>
                    <a:cxn ang="0">
                      <a:pos x="334" y="152"/>
                    </a:cxn>
                    <a:cxn ang="0">
                      <a:pos x="334" y="84"/>
                    </a:cxn>
                    <a:cxn ang="0">
                      <a:pos x="292" y="16"/>
                    </a:cxn>
                  </a:cxnLst>
                  <a:rect l="0" t="0" r="r" b="b"/>
                  <a:pathLst>
                    <a:path w="334" h="152">
                      <a:moveTo>
                        <a:pt x="292" y="16"/>
                      </a:moveTo>
                      <a:lnTo>
                        <a:pt x="264" y="68"/>
                      </a:lnTo>
                      <a:lnTo>
                        <a:pt x="214" y="2"/>
                      </a:lnTo>
                      <a:lnTo>
                        <a:pt x="214" y="0"/>
                      </a:lnTo>
                      <a:lnTo>
                        <a:pt x="214" y="0"/>
                      </a:lnTo>
                      <a:lnTo>
                        <a:pt x="202" y="0"/>
                      </a:lnTo>
                      <a:lnTo>
                        <a:pt x="184" y="2"/>
                      </a:lnTo>
                      <a:lnTo>
                        <a:pt x="174" y="6"/>
                      </a:lnTo>
                      <a:lnTo>
                        <a:pt x="162" y="12"/>
                      </a:lnTo>
                      <a:lnTo>
                        <a:pt x="152" y="18"/>
                      </a:lnTo>
                      <a:lnTo>
                        <a:pt x="142" y="26"/>
                      </a:lnTo>
                      <a:lnTo>
                        <a:pt x="142" y="26"/>
                      </a:lnTo>
                      <a:lnTo>
                        <a:pt x="128" y="38"/>
                      </a:lnTo>
                      <a:lnTo>
                        <a:pt x="112" y="50"/>
                      </a:lnTo>
                      <a:lnTo>
                        <a:pt x="96" y="60"/>
                      </a:lnTo>
                      <a:lnTo>
                        <a:pt x="76" y="68"/>
                      </a:lnTo>
                      <a:lnTo>
                        <a:pt x="38" y="82"/>
                      </a:lnTo>
                      <a:lnTo>
                        <a:pt x="0" y="90"/>
                      </a:lnTo>
                      <a:lnTo>
                        <a:pt x="16" y="150"/>
                      </a:lnTo>
                      <a:lnTo>
                        <a:pt x="154" y="106"/>
                      </a:lnTo>
                      <a:lnTo>
                        <a:pt x="154" y="102"/>
                      </a:lnTo>
                      <a:lnTo>
                        <a:pt x="170" y="96"/>
                      </a:lnTo>
                      <a:lnTo>
                        <a:pt x="206" y="82"/>
                      </a:lnTo>
                      <a:lnTo>
                        <a:pt x="242" y="122"/>
                      </a:lnTo>
                      <a:lnTo>
                        <a:pt x="244" y="122"/>
                      </a:lnTo>
                      <a:lnTo>
                        <a:pt x="254" y="152"/>
                      </a:lnTo>
                      <a:lnTo>
                        <a:pt x="334" y="152"/>
                      </a:lnTo>
                      <a:lnTo>
                        <a:pt x="334" y="84"/>
                      </a:lnTo>
                      <a:lnTo>
                        <a:pt x="292" y="16"/>
                      </a:lnTo>
                      <a:close/>
                    </a:path>
                  </a:pathLst>
                </a:cu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grpSp>
              <p:nvGrpSpPr>
                <p:cNvPr id="28" name="Gruppe 312"/>
                <p:cNvGrpSpPr/>
                <p:nvPr/>
              </p:nvGrpSpPr>
              <p:grpSpPr>
                <a:xfrm>
                  <a:off x="1449633" y="664433"/>
                  <a:ext cx="6841620" cy="4722672"/>
                  <a:chOff x="1449633" y="664433"/>
                  <a:chExt cx="6841620" cy="4722672"/>
                </a:xfrm>
                <a:grpFill/>
              </p:grpSpPr>
              <p:grpSp>
                <p:nvGrpSpPr>
                  <p:cNvPr id="33" name="Group 3052"/>
                  <p:cNvGrpSpPr>
                    <a:grpSpLocks/>
                  </p:cNvGrpSpPr>
                  <p:nvPr/>
                </p:nvGrpSpPr>
                <p:grpSpPr bwMode="auto">
                  <a:xfrm>
                    <a:off x="1449633" y="664433"/>
                    <a:ext cx="6841620" cy="4644660"/>
                    <a:chOff x="698" y="593"/>
                    <a:chExt cx="4584" cy="3112"/>
                  </a:xfrm>
                  <a:grpFill/>
                </p:grpSpPr>
                <p:sp>
                  <p:nvSpPr>
                    <p:cNvPr id="35" name="Freeform 2853"/>
                    <p:cNvSpPr>
                      <a:spLocks/>
                    </p:cNvSpPr>
                    <p:nvPr/>
                  </p:nvSpPr>
                  <p:spPr bwMode="auto">
                    <a:xfrm>
                      <a:off x="5218" y="134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6" name="Freeform 2854"/>
                    <p:cNvSpPr>
                      <a:spLocks/>
                    </p:cNvSpPr>
                    <p:nvPr/>
                  </p:nvSpPr>
                  <p:spPr bwMode="auto">
                    <a:xfrm>
                      <a:off x="1372" y="2223"/>
                      <a:ext cx="580" cy="784"/>
                    </a:xfrm>
                    <a:custGeom>
                      <a:avLst/>
                      <a:gdLst/>
                      <a:ahLst/>
                      <a:cxnLst>
                        <a:cxn ang="0">
                          <a:pos x="128" y="0"/>
                        </a:cxn>
                        <a:cxn ang="0">
                          <a:pos x="112" y="120"/>
                        </a:cxn>
                        <a:cxn ang="0">
                          <a:pos x="72" y="106"/>
                        </a:cxn>
                        <a:cxn ang="0">
                          <a:pos x="42" y="254"/>
                        </a:cxn>
                        <a:cxn ang="0">
                          <a:pos x="74" y="350"/>
                        </a:cxn>
                        <a:cxn ang="0">
                          <a:pos x="62" y="364"/>
                        </a:cxn>
                        <a:cxn ang="0">
                          <a:pos x="12" y="472"/>
                        </a:cxn>
                        <a:cxn ang="0">
                          <a:pos x="24" y="526"/>
                        </a:cxn>
                        <a:cxn ang="0">
                          <a:pos x="0" y="568"/>
                        </a:cxn>
                        <a:cxn ang="0">
                          <a:pos x="362" y="768"/>
                        </a:cxn>
                        <a:cxn ang="0">
                          <a:pos x="538" y="784"/>
                        </a:cxn>
                        <a:cxn ang="0">
                          <a:pos x="580" y="80"/>
                        </a:cxn>
                        <a:cxn ang="0">
                          <a:pos x="128" y="0"/>
                        </a:cxn>
                      </a:cxnLst>
                      <a:rect l="0" t="0" r="r" b="b"/>
                      <a:pathLst>
                        <a:path w="580" h="784">
                          <a:moveTo>
                            <a:pt x="128" y="0"/>
                          </a:moveTo>
                          <a:lnTo>
                            <a:pt x="112" y="120"/>
                          </a:lnTo>
                          <a:lnTo>
                            <a:pt x="72" y="106"/>
                          </a:lnTo>
                          <a:lnTo>
                            <a:pt x="42" y="254"/>
                          </a:lnTo>
                          <a:lnTo>
                            <a:pt x="74" y="350"/>
                          </a:lnTo>
                          <a:lnTo>
                            <a:pt x="62" y="364"/>
                          </a:lnTo>
                          <a:lnTo>
                            <a:pt x="12" y="472"/>
                          </a:lnTo>
                          <a:lnTo>
                            <a:pt x="24" y="526"/>
                          </a:lnTo>
                          <a:lnTo>
                            <a:pt x="0" y="568"/>
                          </a:lnTo>
                          <a:lnTo>
                            <a:pt x="362" y="768"/>
                          </a:lnTo>
                          <a:lnTo>
                            <a:pt x="538" y="784"/>
                          </a:lnTo>
                          <a:lnTo>
                            <a:pt x="580" y="80"/>
                          </a:lnTo>
                          <a:lnTo>
                            <a:pt x="1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7" name="Freeform 2855"/>
                    <p:cNvSpPr>
                      <a:spLocks/>
                    </p:cNvSpPr>
                    <p:nvPr/>
                  </p:nvSpPr>
                  <p:spPr bwMode="auto">
                    <a:xfrm>
                      <a:off x="3418" y="2739"/>
                      <a:ext cx="560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76" y="240"/>
                        </a:cxn>
                        <a:cxn ang="0">
                          <a:pos x="310" y="90"/>
                        </a:cxn>
                        <a:cxn ang="0">
                          <a:pos x="280" y="0"/>
                        </a:cxn>
                        <a:cxn ang="0">
                          <a:pos x="0" y="20"/>
                        </a:cxn>
                        <a:cxn ang="0">
                          <a:pos x="16" y="154"/>
                        </a:cxn>
                        <a:cxn ang="0">
                          <a:pos x="84" y="274"/>
                        </a:cxn>
                        <a:cxn ang="0">
                          <a:pos x="76" y="372"/>
                        </a:cxn>
                        <a:cxn ang="0">
                          <a:pos x="62" y="416"/>
                        </a:cxn>
                        <a:cxn ang="0">
                          <a:pos x="174" y="440"/>
                        </a:cxn>
                        <a:cxn ang="0">
                          <a:pos x="282" y="426"/>
                        </a:cxn>
                        <a:cxn ang="0">
                          <a:pos x="264" y="468"/>
                        </a:cxn>
                        <a:cxn ang="0">
                          <a:pos x="354" y="468"/>
                        </a:cxn>
                        <a:cxn ang="0">
                          <a:pos x="390" y="426"/>
                        </a:cxn>
                        <a:cxn ang="0">
                          <a:pos x="412" y="454"/>
                        </a:cxn>
                        <a:cxn ang="0">
                          <a:pos x="480" y="400"/>
                        </a:cxn>
                        <a:cxn ang="0">
                          <a:pos x="502" y="454"/>
                        </a:cxn>
                        <a:cxn ang="0">
                          <a:pos x="540" y="454"/>
                        </a:cxn>
                        <a:cxn ang="0">
                          <a:pos x="560" y="412"/>
                        </a:cxn>
                        <a:cxn ang="0">
                          <a:pos x="512" y="344"/>
                        </a:cxn>
                        <a:cxn ang="0">
                          <a:pos x="480" y="304"/>
                        </a:cxn>
                        <a:cxn ang="0">
                          <a:pos x="486" y="302"/>
                        </a:cxn>
                        <a:cxn ang="0">
                          <a:pos x="448" y="230"/>
                        </a:cxn>
                        <a:cxn ang="0">
                          <a:pos x="276" y="240"/>
                        </a:cxn>
                      </a:cxnLst>
                      <a:rect l="0" t="0" r="r" b="b"/>
                      <a:pathLst>
                        <a:path w="560" h="468">
                          <a:moveTo>
                            <a:pt x="276" y="240"/>
                          </a:moveTo>
                          <a:lnTo>
                            <a:pt x="310" y="90"/>
                          </a:lnTo>
                          <a:lnTo>
                            <a:pt x="280" y="0"/>
                          </a:lnTo>
                          <a:lnTo>
                            <a:pt x="0" y="20"/>
                          </a:lnTo>
                          <a:lnTo>
                            <a:pt x="16" y="154"/>
                          </a:lnTo>
                          <a:lnTo>
                            <a:pt x="84" y="274"/>
                          </a:lnTo>
                          <a:lnTo>
                            <a:pt x="76" y="372"/>
                          </a:lnTo>
                          <a:lnTo>
                            <a:pt x="62" y="416"/>
                          </a:lnTo>
                          <a:lnTo>
                            <a:pt x="174" y="440"/>
                          </a:lnTo>
                          <a:lnTo>
                            <a:pt x="282" y="426"/>
                          </a:lnTo>
                          <a:lnTo>
                            <a:pt x="264" y="468"/>
                          </a:lnTo>
                          <a:lnTo>
                            <a:pt x="354" y="468"/>
                          </a:lnTo>
                          <a:lnTo>
                            <a:pt x="390" y="426"/>
                          </a:lnTo>
                          <a:lnTo>
                            <a:pt x="412" y="454"/>
                          </a:lnTo>
                          <a:lnTo>
                            <a:pt x="480" y="400"/>
                          </a:lnTo>
                          <a:lnTo>
                            <a:pt x="502" y="454"/>
                          </a:lnTo>
                          <a:lnTo>
                            <a:pt x="540" y="454"/>
                          </a:lnTo>
                          <a:lnTo>
                            <a:pt x="560" y="412"/>
                          </a:lnTo>
                          <a:lnTo>
                            <a:pt x="512" y="344"/>
                          </a:lnTo>
                          <a:lnTo>
                            <a:pt x="480" y="304"/>
                          </a:lnTo>
                          <a:lnTo>
                            <a:pt x="486" y="302"/>
                          </a:lnTo>
                          <a:lnTo>
                            <a:pt x="448" y="230"/>
                          </a:lnTo>
                          <a:lnTo>
                            <a:pt x="276" y="2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8" name="Freeform 2856"/>
                    <p:cNvSpPr>
                      <a:spLocks/>
                    </p:cNvSpPr>
                    <p:nvPr/>
                  </p:nvSpPr>
                  <p:spPr bwMode="auto">
                    <a:xfrm>
                      <a:off x="1918" y="2303"/>
                      <a:ext cx="632" cy="712"/>
                    </a:xfrm>
                    <a:custGeom>
                      <a:avLst/>
                      <a:gdLst/>
                      <a:ahLst/>
                      <a:cxnLst>
                        <a:cxn ang="0">
                          <a:pos x="254" y="634"/>
                        </a:cxn>
                        <a:cxn ang="0">
                          <a:pos x="620" y="642"/>
                        </a:cxn>
                        <a:cxn ang="0">
                          <a:pos x="612" y="82"/>
                        </a:cxn>
                        <a:cxn ang="0">
                          <a:pos x="632" y="82"/>
                        </a:cxn>
                        <a:cxn ang="0">
                          <a:pos x="632" y="14"/>
                        </a:cxn>
                        <a:cxn ang="0">
                          <a:pos x="40" y="0"/>
                        </a:cxn>
                        <a:cxn ang="0">
                          <a:pos x="0" y="704"/>
                        </a:cxn>
                        <a:cxn ang="0">
                          <a:pos x="104" y="712"/>
                        </a:cxn>
                        <a:cxn ang="0">
                          <a:pos x="104" y="660"/>
                        </a:cxn>
                        <a:cxn ang="0">
                          <a:pos x="252" y="676"/>
                        </a:cxn>
                        <a:cxn ang="0">
                          <a:pos x="256" y="678"/>
                        </a:cxn>
                        <a:cxn ang="0">
                          <a:pos x="252" y="674"/>
                        </a:cxn>
                        <a:cxn ang="0">
                          <a:pos x="254" y="634"/>
                        </a:cxn>
                      </a:cxnLst>
                      <a:rect l="0" t="0" r="r" b="b"/>
                      <a:pathLst>
                        <a:path w="632" h="712">
                          <a:moveTo>
                            <a:pt x="254" y="634"/>
                          </a:moveTo>
                          <a:lnTo>
                            <a:pt x="620" y="642"/>
                          </a:lnTo>
                          <a:lnTo>
                            <a:pt x="612" y="82"/>
                          </a:lnTo>
                          <a:lnTo>
                            <a:pt x="632" y="82"/>
                          </a:lnTo>
                          <a:lnTo>
                            <a:pt x="632" y="14"/>
                          </a:lnTo>
                          <a:lnTo>
                            <a:pt x="40" y="0"/>
                          </a:lnTo>
                          <a:lnTo>
                            <a:pt x="0" y="704"/>
                          </a:lnTo>
                          <a:lnTo>
                            <a:pt x="104" y="712"/>
                          </a:lnTo>
                          <a:lnTo>
                            <a:pt x="104" y="660"/>
                          </a:lnTo>
                          <a:lnTo>
                            <a:pt x="252" y="676"/>
                          </a:lnTo>
                          <a:lnTo>
                            <a:pt x="256" y="678"/>
                          </a:lnTo>
                          <a:lnTo>
                            <a:pt x="252" y="674"/>
                          </a:lnTo>
                          <a:lnTo>
                            <a:pt x="254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39" name="Freeform 2857"/>
                    <p:cNvSpPr>
                      <a:spLocks/>
                    </p:cNvSpPr>
                    <p:nvPr/>
                  </p:nvSpPr>
                  <p:spPr bwMode="auto">
                    <a:xfrm>
                      <a:off x="2176" y="2383"/>
                      <a:ext cx="1322" cy="1322"/>
                    </a:xfrm>
                    <a:custGeom>
                      <a:avLst/>
                      <a:gdLst/>
                      <a:ahLst/>
                      <a:cxnLst>
                        <a:cxn ang="0">
                          <a:pos x="1312" y="726"/>
                        </a:cxn>
                        <a:cxn ang="0">
                          <a:pos x="1322" y="630"/>
                        </a:cxn>
                        <a:cxn ang="0">
                          <a:pos x="1252" y="512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4" y="376"/>
                        </a:cxn>
                        <a:cxn ang="0">
                          <a:pos x="1230" y="338"/>
                        </a:cxn>
                        <a:cxn ang="0">
                          <a:pos x="1120" y="292"/>
                        </a:cxn>
                        <a:cxn ang="0">
                          <a:pos x="852" y="304"/>
                        </a:cxn>
                        <a:cxn ang="0">
                          <a:pos x="644" y="236"/>
                        </a:cxn>
                        <a:cxn ang="0">
                          <a:pos x="632" y="0"/>
                        </a:cxn>
                        <a:cxn ang="0">
                          <a:pos x="362" y="10"/>
                        </a:cxn>
                        <a:cxn ang="0">
                          <a:pos x="370" y="572"/>
                        </a:cxn>
                        <a:cxn ang="0">
                          <a:pos x="0" y="562"/>
                        </a:cxn>
                        <a:cxn ang="0">
                          <a:pos x="0" y="600"/>
                        </a:cxn>
                        <a:cxn ang="0">
                          <a:pos x="174" y="756"/>
                        </a:cxn>
                        <a:cxn ang="0">
                          <a:pos x="212" y="878"/>
                        </a:cxn>
                        <a:cxn ang="0">
                          <a:pos x="372" y="958"/>
                        </a:cxn>
                        <a:cxn ang="0">
                          <a:pos x="442" y="850"/>
                        </a:cxn>
                        <a:cxn ang="0">
                          <a:pos x="562" y="864"/>
                        </a:cxn>
                        <a:cxn ang="0">
                          <a:pos x="770" y="1254"/>
                        </a:cxn>
                        <a:cxn ang="0">
                          <a:pos x="978" y="1322"/>
                        </a:cxn>
                        <a:cxn ang="0">
                          <a:pos x="1008" y="1268"/>
                        </a:cxn>
                        <a:cxn ang="0">
                          <a:pos x="968" y="1146"/>
                        </a:cxn>
                        <a:cxn ang="0">
                          <a:pos x="968" y="1014"/>
                        </a:cxn>
                        <a:cxn ang="0">
                          <a:pos x="1286" y="768"/>
                        </a:cxn>
                        <a:cxn ang="0">
                          <a:pos x="1300" y="772"/>
                        </a:cxn>
                        <a:cxn ang="0">
                          <a:pos x="1298" y="770"/>
                        </a:cxn>
                        <a:cxn ang="0">
                          <a:pos x="1312" y="726"/>
                        </a:cxn>
                      </a:cxnLst>
                      <a:rect l="0" t="0" r="r" b="b"/>
                      <a:pathLst>
                        <a:path w="1322" h="1322">
                          <a:moveTo>
                            <a:pt x="1312" y="726"/>
                          </a:moveTo>
                          <a:lnTo>
                            <a:pt x="1322" y="630"/>
                          </a:lnTo>
                          <a:lnTo>
                            <a:pt x="1252" y="512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4" y="376"/>
                          </a:lnTo>
                          <a:lnTo>
                            <a:pt x="1230" y="338"/>
                          </a:lnTo>
                          <a:lnTo>
                            <a:pt x="1120" y="292"/>
                          </a:lnTo>
                          <a:lnTo>
                            <a:pt x="852" y="304"/>
                          </a:lnTo>
                          <a:lnTo>
                            <a:pt x="644" y="236"/>
                          </a:lnTo>
                          <a:lnTo>
                            <a:pt x="632" y="0"/>
                          </a:lnTo>
                          <a:lnTo>
                            <a:pt x="362" y="10"/>
                          </a:lnTo>
                          <a:lnTo>
                            <a:pt x="370" y="572"/>
                          </a:lnTo>
                          <a:lnTo>
                            <a:pt x="0" y="562"/>
                          </a:lnTo>
                          <a:lnTo>
                            <a:pt x="0" y="600"/>
                          </a:lnTo>
                          <a:lnTo>
                            <a:pt x="174" y="756"/>
                          </a:lnTo>
                          <a:lnTo>
                            <a:pt x="212" y="878"/>
                          </a:lnTo>
                          <a:lnTo>
                            <a:pt x="372" y="958"/>
                          </a:lnTo>
                          <a:lnTo>
                            <a:pt x="442" y="850"/>
                          </a:lnTo>
                          <a:lnTo>
                            <a:pt x="562" y="864"/>
                          </a:lnTo>
                          <a:lnTo>
                            <a:pt x="770" y="1254"/>
                          </a:lnTo>
                          <a:lnTo>
                            <a:pt x="978" y="1322"/>
                          </a:lnTo>
                          <a:lnTo>
                            <a:pt x="1008" y="1268"/>
                          </a:lnTo>
                          <a:lnTo>
                            <a:pt x="968" y="1146"/>
                          </a:lnTo>
                          <a:lnTo>
                            <a:pt x="968" y="1014"/>
                          </a:lnTo>
                          <a:lnTo>
                            <a:pt x="1286" y="768"/>
                          </a:lnTo>
                          <a:lnTo>
                            <a:pt x="1300" y="772"/>
                          </a:lnTo>
                          <a:lnTo>
                            <a:pt x="1298" y="770"/>
                          </a:lnTo>
                          <a:lnTo>
                            <a:pt x="1312" y="7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0" name="Freeform 2858"/>
                    <p:cNvSpPr>
                      <a:spLocks/>
                    </p:cNvSpPr>
                    <p:nvPr/>
                  </p:nvSpPr>
                  <p:spPr bwMode="auto">
                    <a:xfrm>
                      <a:off x="3342" y="2335"/>
                      <a:ext cx="450" cy="42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382"/>
                        </a:cxn>
                        <a:cxn ang="0">
                          <a:pos x="76" y="420"/>
                        </a:cxn>
                        <a:cxn ang="0">
                          <a:pos x="356" y="400"/>
                        </a:cxn>
                        <a:cxn ang="0">
                          <a:pos x="346" y="360"/>
                        </a:cxn>
                        <a:cxn ang="0">
                          <a:pos x="450" y="42"/>
                        </a:cxn>
                        <a:cxn ang="0">
                          <a:pos x="366" y="48"/>
                        </a:cxn>
                        <a:cxn ang="0">
                          <a:pos x="384" y="0"/>
                        </a:cxn>
                        <a:cxn ang="0">
                          <a:pos x="0" y="8"/>
                        </a:cxn>
                        <a:cxn ang="0">
                          <a:pos x="32" y="366"/>
                        </a:cxn>
                        <a:cxn ang="0">
                          <a:pos x="72" y="382"/>
                        </a:cxn>
                      </a:cxnLst>
                      <a:rect l="0" t="0" r="r" b="b"/>
                      <a:pathLst>
                        <a:path w="450" h="420">
                          <a:moveTo>
                            <a:pt x="72" y="382"/>
                          </a:moveTo>
                          <a:lnTo>
                            <a:pt x="76" y="420"/>
                          </a:lnTo>
                          <a:lnTo>
                            <a:pt x="356" y="400"/>
                          </a:lnTo>
                          <a:lnTo>
                            <a:pt x="346" y="360"/>
                          </a:lnTo>
                          <a:lnTo>
                            <a:pt x="450" y="42"/>
                          </a:lnTo>
                          <a:lnTo>
                            <a:pt x="366" y="48"/>
                          </a:lnTo>
                          <a:lnTo>
                            <a:pt x="384" y="0"/>
                          </a:lnTo>
                          <a:lnTo>
                            <a:pt x="0" y="8"/>
                          </a:lnTo>
                          <a:lnTo>
                            <a:pt x="32" y="366"/>
                          </a:lnTo>
                          <a:lnTo>
                            <a:pt x="72" y="3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1" name="Freeform 2859"/>
                    <p:cNvSpPr>
                      <a:spLocks/>
                    </p:cNvSpPr>
                    <p:nvPr/>
                  </p:nvSpPr>
                  <p:spPr bwMode="auto">
                    <a:xfrm>
                      <a:off x="2556" y="2289"/>
                      <a:ext cx="808" cy="40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8"/>
                        </a:cxn>
                        <a:cxn ang="0">
                          <a:pos x="2" y="96"/>
                        </a:cxn>
                        <a:cxn ang="0">
                          <a:pos x="256" y="88"/>
                        </a:cxn>
                        <a:cxn ang="0">
                          <a:pos x="270" y="326"/>
                        </a:cxn>
                        <a:cxn ang="0">
                          <a:pos x="472" y="394"/>
                        </a:cxn>
                        <a:cxn ang="0">
                          <a:pos x="742" y="380"/>
                        </a:cxn>
                        <a:cxn ang="0">
                          <a:pos x="808" y="408"/>
                        </a:cxn>
                        <a:cxn ang="0">
                          <a:pos x="774" y="0"/>
                        </a:cxn>
                        <a:cxn ang="0">
                          <a:pos x="0" y="28"/>
                        </a:cxn>
                      </a:cxnLst>
                      <a:rect l="0" t="0" r="r" b="b"/>
                      <a:pathLst>
                        <a:path w="808" h="408">
                          <a:moveTo>
                            <a:pt x="0" y="28"/>
                          </a:moveTo>
                          <a:lnTo>
                            <a:pt x="2" y="96"/>
                          </a:lnTo>
                          <a:lnTo>
                            <a:pt x="256" y="88"/>
                          </a:lnTo>
                          <a:lnTo>
                            <a:pt x="270" y="326"/>
                          </a:lnTo>
                          <a:lnTo>
                            <a:pt x="472" y="394"/>
                          </a:lnTo>
                          <a:lnTo>
                            <a:pt x="742" y="380"/>
                          </a:lnTo>
                          <a:lnTo>
                            <a:pt x="808" y="408"/>
                          </a:lnTo>
                          <a:lnTo>
                            <a:pt x="774" y="0"/>
                          </a:lnTo>
                          <a:lnTo>
                            <a:pt x="0" y="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2" name="Freeform 2860"/>
                    <p:cNvSpPr>
                      <a:spLocks/>
                    </p:cNvSpPr>
                    <p:nvPr/>
                  </p:nvSpPr>
                  <p:spPr bwMode="auto">
                    <a:xfrm>
                      <a:off x="1500" y="1631"/>
                      <a:ext cx="500" cy="6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588"/>
                        </a:cxn>
                        <a:cxn ang="0">
                          <a:pos x="452" y="668"/>
                        </a:cxn>
                        <a:cxn ang="0">
                          <a:pos x="500" y="202"/>
                        </a:cxn>
                        <a:cxn ang="0">
                          <a:pos x="312" y="176"/>
                        </a:cxn>
                        <a:cxn ang="0">
                          <a:pos x="336" y="54"/>
                        </a:cxn>
                        <a:cxn ang="0">
                          <a:pos x="76" y="0"/>
                        </a:cxn>
                        <a:cxn ang="0">
                          <a:pos x="0" y="588"/>
                        </a:cxn>
                      </a:cxnLst>
                      <a:rect l="0" t="0" r="r" b="b"/>
                      <a:pathLst>
                        <a:path w="500" h="668">
                          <a:moveTo>
                            <a:pt x="0" y="588"/>
                          </a:moveTo>
                          <a:lnTo>
                            <a:pt x="452" y="668"/>
                          </a:lnTo>
                          <a:lnTo>
                            <a:pt x="500" y="202"/>
                          </a:lnTo>
                          <a:lnTo>
                            <a:pt x="312" y="176"/>
                          </a:lnTo>
                          <a:lnTo>
                            <a:pt x="336" y="54"/>
                          </a:lnTo>
                          <a:lnTo>
                            <a:pt x="76" y="0"/>
                          </a:lnTo>
                          <a:lnTo>
                            <a:pt x="0" y="5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3" name="Freeform 2861"/>
                    <p:cNvSpPr>
                      <a:spLocks/>
                    </p:cNvSpPr>
                    <p:nvPr/>
                  </p:nvSpPr>
                  <p:spPr bwMode="auto">
                    <a:xfrm>
                      <a:off x="3546" y="929"/>
                      <a:ext cx="532" cy="25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214"/>
                        </a:cxn>
                        <a:cxn ang="0">
                          <a:pos x="236" y="252"/>
                        </a:cxn>
                        <a:cxn ang="0">
                          <a:pos x="262" y="252"/>
                        </a:cxn>
                        <a:cxn ang="0">
                          <a:pos x="284" y="200"/>
                        </a:cxn>
                        <a:cxn ang="0">
                          <a:pos x="362" y="160"/>
                        </a:cxn>
                        <a:cxn ang="0">
                          <a:pos x="444" y="122"/>
                        </a:cxn>
                        <a:cxn ang="0">
                          <a:pos x="532" y="122"/>
                        </a:cxn>
                        <a:cxn ang="0">
                          <a:pos x="444" y="14"/>
                        </a:cxn>
                        <a:cxn ang="0">
                          <a:pos x="306" y="96"/>
                        </a:cxn>
                        <a:cxn ang="0">
                          <a:pos x="244" y="106"/>
                        </a:cxn>
                        <a:cxn ang="0">
                          <a:pos x="206" y="70"/>
                        </a:cxn>
                        <a:cxn ang="0">
                          <a:pos x="154" y="80"/>
                        </a:cxn>
                        <a:cxn ang="0">
                          <a:pos x="174" y="0"/>
                        </a:cxn>
                        <a:cxn ang="0">
                          <a:pos x="4" y="134"/>
                        </a:cxn>
                        <a:cxn ang="0">
                          <a:pos x="0" y="134"/>
                        </a:cxn>
                        <a:cxn ang="0">
                          <a:pos x="18" y="186"/>
                        </a:cxn>
                        <a:cxn ang="0">
                          <a:pos x="230" y="214"/>
                        </a:cxn>
                      </a:cxnLst>
                      <a:rect l="0" t="0" r="r" b="b"/>
                      <a:pathLst>
                        <a:path w="532" h="252">
                          <a:moveTo>
                            <a:pt x="230" y="214"/>
                          </a:moveTo>
                          <a:lnTo>
                            <a:pt x="236" y="252"/>
                          </a:lnTo>
                          <a:lnTo>
                            <a:pt x="262" y="252"/>
                          </a:lnTo>
                          <a:lnTo>
                            <a:pt x="284" y="200"/>
                          </a:lnTo>
                          <a:lnTo>
                            <a:pt x="362" y="160"/>
                          </a:lnTo>
                          <a:lnTo>
                            <a:pt x="444" y="122"/>
                          </a:lnTo>
                          <a:lnTo>
                            <a:pt x="532" y="122"/>
                          </a:lnTo>
                          <a:lnTo>
                            <a:pt x="444" y="14"/>
                          </a:lnTo>
                          <a:lnTo>
                            <a:pt x="306" y="96"/>
                          </a:lnTo>
                          <a:lnTo>
                            <a:pt x="244" y="106"/>
                          </a:lnTo>
                          <a:lnTo>
                            <a:pt x="206" y="70"/>
                          </a:lnTo>
                          <a:lnTo>
                            <a:pt x="154" y="80"/>
                          </a:lnTo>
                          <a:lnTo>
                            <a:pt x="174" y="0"/>
                          </a:lnTo>
                          <a:lnTo>
                            <a:pt x="4" y="134"/>
                          </a:lnTo>
                          <a:lnTo>
                            <a:pt x="0" y="134"/>
                          </a:lnTo>
                          <a:lnTo>
                            <a:pt x="18" y="186"/>
                          </a:lnTo>
                          <a:lnTo>
                            <a:pt x="230" y="214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4" name="Freeform 2862"/>
                    <p:cNvSpPr>
                      <a:spLocks/>
                    </p:cNvSpPr>
                    <p:nvPr/>
                  </p:nvSpPr>
                  <p:spPr bwMode="auto">
                    <a:xfrm>
                      <a:off x="1958" y="1833"/>
                      <a:ext cx="67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70" y="118"/>
                        </a:cxn>
                        <a:cxn ang="0">
                          <a:pos x="662" y="26"/>
                        </a:cxn>
                        <a:cxn ang="0">
                          <a:pos x="50" y="0"/>
                        </a:cxn>
                        <a:cxn ang="0">
                          <a:pos x="0" y="466"/>
                        </a:cxn>
                        <a:cxn ang="0">
                          <a:pos x="594" y="476"/>
                        </a:cxn>
                        <a:cxn ang="0">
                          <a:pos x="676" y="474"/>
                        </a:cxn>
                        <a:cxn ang="0">
                          <a:pos x="668" y="118"/>
                        </a:cxn>
                        <a:cxn ang="0">
                          <a:pos x="670" y="118"/>
                        </a:cxn>
                      </a:cxnLst>
                      <a:rect l="0" t="0" r="r" b="b"/>
                      <a:pathLst>
                        <a:path w="676" h="476">
                          <a:moveTo>
                            <a:pt x="670" y="118"/>
                          </a:moveTo>
                          <a:lnTo>
                            <a:pt x="662" y="26"/>
                          </a:lnTo>
                          <a:lnTo>
                            <a:pt x="50" y="0"/>
                          </a:lnTo>
                          <a:lnTo>
                            <a:pt x="0" y="466"/>
                          </a:lnTo>
                          <a:lnTo>
                            <a:pt x="594" y="476"/>
                          </a:lnTo>
                          <a:lnTo>
                            <a:pt x="676" y="474"/>
                          </a:lnTo>
                          <a:lnTo>
                            <a:pt x="668" y="118"/>
                          </a:lnTo>
                          <a:lnTo>
                            <a:pt x="670" y="11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5" name="Freeform 2863"/>
                    <p:cNvSpPr>
                      <a:spLocks/>
                    </p:cNvSpPr>
                    <p:nvPr/>
                  </p:nvSpPr>
                  <p:spPr bwMode="auto">
                    <a:xfrm>
                      <a:off x="698" y="1433"/>
                      <a:ext cx="742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94" y="1314"/>
                        </a:cxn>
                        <a:cxn ang="0">
                          <a:pos x="682" y="1260"/>
                        </a:cxn>
                        <a:cxn ang="0">
                          <a:pos x="732" y="1150"/>
                        </a:cxn>
                        <a:cxn ang="0">
                          <a:pos x="742" y="1140"/>
                        </a:cxn>
                        <a:cxn ang="0">
                          <a:pos x="712" y="1044"/>
                        </a:cxn>
                        <a:cxn ang="0">
                          <a:pos x="324" y="482"/>
                        </a:cxn>
                        <a:cxn ang="0">
                          <a:pos x="334" y="454"/>
                        </a:cxn>
                        <a:cxn ang="0">
                          <a:pos x="324" y="426"/>
                        </a:cxn>
                        <a:cxn ang="0">
                          <a:pos x="402" y="98"/>
                        </a:cxn>
                        <a:cxn ang="0">
                          <a:pos x="70" y="8"/>
                        </a:cxn>
                        <a:cxn ang="0">
                          <a:pos x="68" y="0"/>
                        </a:cxn>
                        <a:cxn ang="0">
                          <a:pos x="70" y="34"/>
                        </a:cxn>
                        <a:cxn ang="0">
                          <a:pos x="0" y="156"/>
                        </a:cxn>
                        <a:cxn ang="0">
                          <a:pos x="42" y="278"/>
                        </a:cxn>
                        <a:cxn ang="0">
                          <a:pos x="32" y="384"/>
                        </a:cxn>
                        <a:cxn ang="0">
                          <a:pos x="102" y="534"/>
                        </a:cxn>
                        <a:cxn ang="0">
                          <a:pos x="102" y="614"/>
                        </a:cxn>
                        <a:cxn ang="0">
                          <a:pos x="122" y="682"/>
                        </a:cxn>
                        <a:cxn ang="0">
                          <a:pos x="90" y="734"/>
                        </a:cxn>
                        <a:cxn ang="0">
                          <a:pos x="190" y="870"/>
                        </a:cxn>
                        <a:cxn ang="0">
                          <a:pos x="190" y="1006"/>
                        </a:cxn>
                        <a:cxn ang="0">
                          <a:pos x="360" y="1114"/>
                        </a:cxn>
                        <a:cxn ang="0">
                          <a:pos x="360" y="1178"/>
                        </a:cxn>
                        <a:cxn ang="0">
                          <a:pos x="450" y="1236"/>
                        </a:cxn>
                        <a:cxn ang="0">
                          <a:pos x="450" y="1342"/>
                        </a:cxn>
                        <a:cxn ang="0">
                          <a:pos x="668" y="1354"/>
                        </a:cxn>
                        <a:cxn ang="0">
                          <a:pos x="672" y="1358"/>
                        </a:cxn>
                        <a:cxn ang="0">
                          <a:pos x="668" y="1354"/>
                        </a:cxn>
                        <a:cxn ang="0">
                          <a:pos x="694" y="1314"/>
                        </a:cxn>
                      </a:cxnLst>
                      <a:rect l="0" t="0" r="r" b="b"/>
                      <a:pathLst>
                        <a:path w="742" h="1358">
                          <a:moveTo>
                            <a:pt x="694" y="1314"/>
                          </a:moveTo>
                          <a:lnTo>
                            <a:pt x="682" y="1260"/>
                          </a:lnTo>
                          <a:lnTo>
                            <a:pt x="732" y="1150"/>
                          </a:lnTo>
                          <a:lnTo>
                            <a:pt x="742" y="1140"/>
                          </a:lnTo>
                          <a:lnTo>
                            <a:pt x="712" y="1044"/>
                          </a:lnTo>
                          <a:lnTo>
                            <a:pt x="324" y="482"/>
                          </a:lnTo>
                          <a:lnTo>
                            <a:pt x="334" y="454"/>
                          </a:lnTo>
                          <a:lnTo>
                            <a:pt x="324" y="426"/>
                          </a:lnTo>
                          <a:lnTo>
                            <a:pt x="402" y="98"/>
                          </a:lnTo>
                          <a:lnTo>
                            <a:pt x="70" y="8"/>
                          </a:lnTo>
                          <a:lnTo>
                            <a:pt x="68" y="0"/>
                          </a:lnTo>
                          <a:lnTo>
                            <a:pt x="70" y="34"/>
                          </a:lnTo>
                          <a:lnTo>
                            <a:pt x="0" y="156"/>
                          </a:lnTo>
                          <a:lnTo>
                            <a:pt x="42" y="278"/>
                          </a:lnTo>
                          <a:lnTo>
                            <a:pt x="32" y="384"/>
                          </a:lnTo>
                          <a:lnTo>
                            <a:pt x="102" y="534"/>
                          </a:lnTo>
                          <a:lnTo>
                            <a:pt x="102" y="614"/>
                          </a:lnTo>
                          <a:lnTo>
                            <a:pt x="122" y="682"/>
                          </a:lnTo>
                          <a:lnTo>
                            <a:pt x="90" y="734"/>
                          </a:lnTo>
                          <a:lnTo>
                            <a:pt x="190" y="870"/>
                          </a:lnTo>
                          <a:lnTo>
                            <a:pt x="190" y="1006"/>
                          </a:lnTo>
                          <a:lnTo>
                            <a:pt x="360" y="1114"/>
                          </a:lnTo>
                          <a:lnTo>
                            <a:pt x="360" y="1178"/>
                          </a:lnTo>
                          <a:lnTo>
                            <a:pt x="450" y="1236"/>
                          </a:lnTo>
                          <a:lnTo>
                            <a:pt x="450" y="1342"/>
                          </a:lnTo>
                          <a:lnTo>
                            <a:pt x="668" y="1354"/>
                          </a:lnTo>
                          <a:lnTo>
                            <a:pt x="672" y="1358"/>
                          </a:lnTo>
                          <a:lnTo>
                            <a:pt x="668" y="1354"/>
                          </a:lnTo>
                          <a:lnTo>
                            <a:pt x="694" y="1314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6" name="Freeform 2864"/>
                    <p:cNvSpPr>
                      <a:spLocks/>
                    </p:cNvSpPr>
                    <p:nvPr/>
                  </p:nvSpPr>
                  <p:spPr bwMode="auto">
                    <a:xfrm>
                      <a:off x="1816" y="1295"/>
                      <a:ext cx="656" cy="550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388"/>
                        </a:cxn>
                        <a:cxn ang="0">
                          <a:pos x="28" y="388"/>
                        </a:cxn>
                        <a:cxn ang="0">
                          <a:pos x="0" y="508"/>
                        </a:cxn>
                        <a:cxn ang="0">
                          <a:pos x="192" y="536"/>
                        </a:cxn>
                        <a:cxn ang="0">
                          <a:pos x="650" y="550"/>
                        </a:cxn>
                        <a:cxn ang="0">
                          <a:pos x="656" y="40"/>
                        </a:cxn>
                        <a:cxn ang="0">
                          <a:pos x="64" y="0"/>
                        </a:cxn>
                        <a:cxn ang="0">
                          <a:pos x="26" y="388"/>
                        </a:cxn>
                      </a:cxnLst>
                      <a:rect l="0" t="0" r="r" b="b"/>
                      <a:pathLst>
                        <a:path w="656" h="550">
                          <a:moveTo>
                            <a:pt x="26" y="388"/>
                          </a:moveTo>
                          <a:lnTo>
                            <a:pt x="28" y="388"/>
                          </a:lnTo>
                          <a:lnTo>
                            <a:pt x="0" y="508"/>
                          </a:lnTo>
                          <a:lnTo>
                            <a:pt x="192" y="536"/>
                          </a:lnTo>
                          <a:lnTo>
                            <a:pt x="650" y="550"/>
                          </a:lnTo>
                          <a:lnTo>
                            <a:pt x="656" y="40"/>
                          </a:lnTo>
                          <a:lnTo>
                            <a:pt x="64" y="0"/>
                          </a:lnTo>
                          <a:lnTo>
                            <a:pt x="26" y="388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40000"/>
                        <a:lumOff val="60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7" name="Freeform 2865"/>
                    <p:cNvSpPr>
                      <a:spLocks/>
                    </p:cNvSpPr>
                    <p:nvPr/>
                  </p:nvSpPr>
                  <p:spPr bwMode="auto">
                    <a:xfrm>
                      <a:off x="3766" y="2147"/>
                      <a:ext cx="762" cy="324"/>
                    </a:xfrm>
                    <a:custGeom>
                      <a:avLst/>
                      <a:gdLst/>
                      <a:ahLst/>
                      <a:cxnLst>
                        <a:cxn ang="0">
                          <a:pos x="206" y="304"/>
                        </a:cxn>
                        <a:cxn ang="0">
                          <a:pos x="554" y="246"/>
                        </a:cxn>
                        <a:cxn ang="0">
                          <a:pos x="580" y="154"/>
                        </a:cxn>
                        <a:cxn ang="0">
                          <a:pos x="752" y="30"/>
                        </a:cxn>
                        <a:cxn ang="0">
                          <a:pos x="762" y="0"/>
                        </a:cxn>
                        <a:cxn ang="0">
                          <a:pos x="762" y="0"/>
                        </a:cxn>
                        <a:cxn ang="0">
                          <a:pos x="332" y="88"/>
                        </a:cxn>
                        <a:cxn ang="0">
                          <a:pos x="54" y="134"/>
                        </a:cxn>
                        <a:cxn ang="0">
                          <a:pos x="32" y="134"/>
                        </a:cxn>
                        <a:cxn ang="0">
                          <a:pos x="32" y="230"/>
                        </a:cxn>
                        <a:cxn ang="0">
                          <a:pos x="30" y="230"/>
                        </a:cxn>
                        <a:cxn ang="0">
                          <a:pos x="0" y="324"/>
                        </a:cxn>
                        <a:cxn ang="0">
                          <a:pos x="206" y="304"/>
                        </a:cxn>
                      </a:cxnLst>
                      <a:rect l="0" t="0" r="r" b="b"/>
                      <a:pathLst>
                        <a:path w="762" h="324">
                          <a:moveTo>
                            <a:pt x="206" y="304"/>
                          </a:moveTo>
                          <a:lnTo>
                            <a:pt x="554" y="246"/>
                          </a:lnTo>
                          <a:lnTo>
                            <a:pt x="580" y="154"/>
                          </a:lnTo>
                          <a:lnTo>
                            <a:pt x="752" y="30"/>
                          </a:lnTo>
                          <a:lnTo>
                            <a:pt x="762" y="0"/>
                          </a:lnTo>
                          <a:lnTo>
                            <a:pt x="762" y="0"/>
                          </a:lnTo>
                          <a:lnTo>
                            <a:pt x="332" y="88"/>
                          </a:lnTo>
                          <a:lnTo>
                            <a:pt x="54" y="134"/>
                          </a:lnTo>
                          <a:lnTo>
                            <a:pt x="32" y="134"/>
                          </a:lnTo>
                          <a:lnTo>
                            <a:pt x="32" y="230"/>
                          </a:lnTo>
                          <a:lnTo>
                            <a:pt x="30" y="230"/>
                          </a:lnTo>
                          <a:lnTo>
                            <a:pt x="0" y="324"/>
                          </a:lnTo>
                          <a:lnTo>
                            <a:pt x="206" y="30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8" name="Freeform 2866"/>
                    <p:cNvSpPr>
                      <a:spLocks/>
                    </p:cNvSpPr>
                    <p:nvPr/>
                  </p:nvSpPr>
                  <p:spPr bwMode="auto">
                    <a:xfrm>
                      <a:off x="4324" y="1975"/>
                      <a:ext cx="788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196" y="202"/>
                        </a:cxn>
                        <a:cxn ang="0">
                          <a:pos x="26" y="326"/>
                        </a:cxn>
                        <a:cxn ang="0">
                          <a:pos x="0" y="418"/>
                        </a:cxn>
                        <a:cxn ang="0">
                          <a:pos x="62" y="408"/>
                        </a:cxn>
                        <a:cxn ang="0">
                          <a:pos x="312" y="310"/>
                        </a:cxn>
                        <a:cxn ang="0">
                          <a:pos x="344" y="344"/>
                        </a:cxn>
                        <a:cxn ang="0">
                          <a:pos x="424" y="326"/>
                        </a:cxn>
                        <a:cxn ang="0">
                          <a:pos x="558" y="414"/>
                        </a:cxn>
                        <a:cxn ang="0">
                          <a:pos x="560" y="408"/>
                        </a:cxn>
                        <a:cxn ang="0">
                          <a:pos x="628" y="368"/>
                        </a:cxn>
                        <a:cxn ang="0">
                          <a:pos x="628" y="328"/>
                        </a:cxn>
                        <a:cxn ang="0">
                          <a:pos x="678" y="248"/>
                        </a:cxn>
                        <a:cxn ang="0">
                          <a:pos x="738" y="248"/>
                        </a:cxn>
                        <a:cxn ang="0">
                          <a:pos x="788" y="128"/>
                        </a:cxn>
                        <a:cxn ang="0">
                          <a:pos x="788" y="46"/>
                        </a:cxn>
                        <a:cxn ang="0">
                          <a:pos x="754" y="0"/>
                        </a:cxn>
                        <a:cxn ang="0">
                          <a:pos x="208" y="170"/>
                        </a:cxn>
                        <a:cxn ang="0">
                          <a:pos x="196" y="202"/>
                        </a:cxn>
                      </a:cxnLst>
                      <a:rect l="0" t="0" r="r" b="b"/>
                      <a:pathLst>
                        <a:path w="788" h="418">
                          <a:moveTo>
                            <a:pt x="196" y="202"/>
                          </a:moveTo>
                          <a:lnTo>
                            <a:pt x="26" y="326"/>
                          </a:lnTo>
                          <a:lnTo>
                            <a:pt x="0" y="418"/>
                          </a:lnTo>
                          <a:lnTo>
                            <a:pt x="62" y="408"/>
                          </a:lnTo>
                          <a:lnTo>
                            <a:pt x="312" y="310"/>
                          </a:lnTo>
                          <a:lnTo>
                            <a:pt x="344" y="344"/>
                          </a:lnTo>
                          <a:lnTo>
                            <a:pt x="424" y="326"/>
                          </a:lnTo>
                          <a:lnTo>
                            <a:pt x="558" y="414"/>
                          </a:lnTo>
                          <a:lnTo>
                            <a:pt x="560" y="408"/>
                          </a:lnTo>
                          <a:lnTo>
                            <a:pt x="628" y="368"/>
                          </a:lnTo>
                          <a:lnTo>
                            <a:pt x="628" y="328"/>
                          </a:lnTo>
                          <a:lnTo>
                            <a:pt x="678" y="248"/>
                          </a:lnTo>
                          <a:lnTo>
                            <a:pt x="738" y="248"/>
                          </a:lnTo>
                          <a:lnTo>
                            <a:pt x="788" y="128"/>
                          </a:lnTo>
                          <a:lnTo>
                            <a:pt x="788" y="46"/>
                          </a:lnTo>
                          <a:lnTo>
                            <a:pt x="754" y="0"/>
                          </a:lnTo>
                          <a:lnTo>
                            <a:pt x="208" y="170"/>
                          </a:lnTo>
                          <a:lnTo>
                            <a:pt x="196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49" name="Freeform 2867"/>
                    <p:cNvSpPr>
                      <a:spLocks/>
                    </p:cNvSpPr>
                    <p:nvPr/>
                  </p:nvSpPr>
                  <p:spPr bwMode="auto">
                    <a:xfrm>
                      <a:off x="5106" y="1349"/>
                      <a:ext cx="110" cy="76"/>
                    </a:xfrm>
                    <a:custGeom>
                      <a:avLst/>
                      <a:gdLst/>
                      <a:ahLst/>
                      <a:cxnLst>
                        <a:cxn ang="0">
                          <a:pos x="14" y="38"/>
                        </a:cxn>
                        <a:cxn ang="0">
                          <a:pos x="0" y="76"/>
                        </a:cxn>
                        <a:cxn ang="0">
                          <a:pos x="46" y="52"/>
                        </a:cxn>
                        <a:cxn ang="0">
                          <a:pos x="106" y="12"/>
                        </a:cxn>
                        <a:cxn ang="0">
                          <a:pos x="110" y="0"/>
                        </a:cxn>
                        <a:cxn ang="0">
                          <a:pos x="98" y="0"/>
                        </a:cxn>
                        <a:cxn ang="0">
                          <a:pos x="14" y="38"/>
                        </a:cxn>
                      </a:cxnLst>
                      <a:rect l="0" t="0" r="r" b="b"/>
                      <a:pathLst>
                        <a:path w="110" h="76">
                          <a:moveTo>
                            <a:pt x="14" y="38"/>
                          </a:moveTo>
                          <a:lnTo>
                            <a:pt x="0" y="76"/>
                          </a:lnTo>
                          <a:lnTo>
                            <a:pt x="46" y="52"/>
                          </a:lnTo>
                          <a:lnTo>
                            <a:pt x="106" y="12"/>
                          </a:lnTo>
                          <a:lnTo>
                            <a:pt x="110" y="0"/>
                          </a:lnTo>
                          <a:lnTo>
                            <a:pt x="98" y="0"/>
                          </a:lnTo>
                          <a:lnTo>
                            <a:pt x="14" y="3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0" name="Freeform 2868"/>
                    <p:cNvSpPr>
                      <a:spLocks/>
                    </p:cNvSpPr>
                    <p:nvPr/>
                  </p:nvSpPr>
                  <p:spPr bwMode="auto">
                    <a:xfrm>
                      <a:off x="2628" y="1945"/>
                      <a:ext cx="700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626" y="62"/>
                        </a:cxn>
                        <a:cxn ang="0">
                          <a:pos x="642" y="0"/>
                        </a:cxn>
                        <a:cxn ang="0">
                          <a:pos x="606" y="0"/>
                        </a:cxn>
                        <a:cxn ang="0">
                          <a:pos x="608" y="0"/>
                        </a:cxn>
                        <a:cxn ang="0">
                          <a:pos x="0" y="8"/>
                        </a:cxn>
                        <a:cxn ang="0">
                          <a:pos x="10" y="362"/>
                        </a:cxn>
                        <a:cxn ang="0">
                          <a:pos x="700" y="338"/>
                        </a:cxn>
                        <a:cxn ang="0">
                          <a:pos x="680" y="90"/>
                        </a:cxn>
                        <a:cxn ang="0">
                          <a:pos x="626" y="62"/>
                        </a:cxn>
                      </a:cxnLst>
                      <a:rect l="0" t="0" r="r" b="b"/>
                      <a:pathLst>
                        <a:path w="700" h="362">
                          <a:moveTo>
                            <a:pt x="626" y="62"/>
                          </a:moveTo>
                          <a:lnTo>
                            <a:pt x="642" y="0"/>
                          </a:lnTo>
                          <a:lnTo>
                            <a:pt x="606" y="0"/>
                          </a:lnTo>
                          <a:lnTo>
                            <a:pt x="608" y="0"/>
                          </a:lnTo>
                          <a:lnTo>
                            <a:pt x="0" y="8"/>
                          </a:lnTo>
                          <a:lnTo>
                            <a:pt x="10" y="362"/>
                          </a:lnTo>
                          <a:lnTo>
                            <a:pt x="700" y="338"/>
                          </a:lnTo>
                          <a:lnTo>
                            <a:pt x="680" y="90"/>
                          </a:lnTo>
                          <a:lnTo>
                            <a:pt x="626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1" name="Freeform 2869"/>
                    <p:cNvSpPr>
                      <a:spLocks/>
                    </p:cNvSpPr>
                    <p:nvPr/>
                  </p:nvSpPr>
                  <p:spPr bwMode="auto">
                    <a:xfrm>
                      <a:off x="3908" y="1089"/>
                      <a:ext cx="390" cy="510"/>
                    </a:xfrm>
                    <a:custGeom>
                      <a:avLst/>
                      <a:gdLst/>
                      <a:ahLst/>
                      <a:cxnLst>
                        <a:cxn ang="0">
                          <a:pos x="350" y="464"/>
                        </a:cxn>
                        <a:cxn ang="0">
                          <a:pos x="338" y="460"/>
                        </a:cxn>
                        <a:cxn ang="0">
                          <a:pos x="390" y="284"/>
                        </a:cxn>
                        <a:cxn ang="0">
                          <a:pos x="320" y="164"/>
                        </a:cxn>
                        <a:cxn ang="0">
                          <a:pos x="280" y="190"/>
                        </a:cxn>
                        <a:cxn ang="0">
                          <a:pos x="250" y="14"/>
                        </a:cxn>
                        <a:cxn ang="0">
                          <a:pos x="100" y="0"/>
                        </a:cxn>
                        <a:cxn ang="0">
                          <a:pos x="100" y="28"/>
                        </a:cxn>
                        <a:cxn ang="0">
                          <a:pos x="22" y="124"/>
                        </a:cxn>
                        <a:cxn ang="0">
                          <a:pos x="0" y="232"/>
                        </a:cxn>
                        <a:cxn ang="0">
                          <a:pos x="12" y="272"/>
                        </a:cxn>
                        <a:cxn ang="0">
                          <a:pos x="50" y="378"/>
                        </a:cxn>
                        <a:cxn ang="0">
                          <a:pos x="50" y="486"/>
                        </a:cxn>
                        <a:cxn ang="0">
                          <a:pos x="24" y="510"/>
                        </a:cxn>
                        <a:cxn ang="0">
                          <a:pos x="212" y="506"/>
                        </a:cxn>
                        <a:cxn ang="0">
                          <a:pos x="350" y="464"/>
                        </a:cxn>
                      </a:cxnLst>
                      <a:rect l="0" t="0" r="r" b="b"/>
                      <a:pathLst>
                        <a:path w="390" h="510">
                          <a:moveTo>
                            <a:pt x="350" y="464"/>
                          </a:moveTo>
                          <a:lnTo>
                            <a:pt x="338" y="460"/>
                          </a:lnTo>
                          <a:lnTo>
                            <a:pt x="390" y="284"/>
                          </a:lnTo>
                          <a:lnTo>
                            <a:pt x="320" y="164"/>
                          </a:lnTo>
                          <a:lnTo>
                            <a:pt x="280" y="190"/>
                          </a:lnTo>
                          <a:lnTo>
                            <a:pt x="250" y="14"/>
                          </a:lnTo>
                          <a:lnTo>
                            <a:pt x="100" y="0"/>
                          </a:lnTo>
                          <a:lnTo>
                            <a:pt x="100" y="28"/>
                          </a:lnTo>
                          <a:lnTo>
                            <a:pt x="22" y="124"/>
                          </a:lnTo>
                          <a:lnTo>
                            <a:pt x="0" y="232"/>
                          </a:lnTo>
                          <a:lnTo>
                            <a:pt x="12" y="272"/>
                          </a:lnTo>
                          <a:lnTo>
                            <a:pt x="50" y="378"/>
                          </a:lnTo>
                          <a:lnTo>
                            <a:pt x="50" y="486"/>
                          </a:lnTo>
                          <a:lnTo>
                            <a:pt x="24" y="510"/>
                          </a:lnTo>
                          <a:lnTo>
                            <a:pt x="212" y="506"/>
                          </a:lnTo>
                          <a:lnTo>
                            <a:pt x="350" y="464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2" name="Freeform 2870"/>
                    <p:cNvSpPr>
                      <a:spLocks/>
                    </p:cNvSpPr>
                    <p:nvPr/>
                  </p:nvSpPr>
                  <p:spPr bwMode="auto">
                    <a:xfrm>
                      <a:off x="1028" y="1531"/>
                      <a:ext cx="540" cy="942"/>
                    </a:xfrm>
                    <a:custGeom>
                      <a:avLst/>
                      <a:gdLst/>
                      <a:ahLst/>
                      <a:cxnLst>
                        <a:cxn ang="0">
                          <a:pos x="468" y="688"/>
                        </a:cxn>
                        <a:cxn ang="0">
                          <a:pos x="540" y="98"/>
                        </a:cxn>
                        <a:cxn ang="0">
                          <a:pos x="302" y="50"/>
                        </a:cxn>
                        <a:cxn ang="0">
                          <a:pos x="302" y="46"/>
                        </a:cxn>
                        <a:cxn ang="0">
                          <a:pos x="76" y="0"/>
                        </a:cxn>
                        <a:cxn ang="0">
                          <a:pos x="0" y="328"/>
                        </a:cxn>
                        <a:cxn ang="0">
                          <a:pos x="10" y="356"/>
                        </a:cxn>
                        <a:cxn ang="0">
                          <a:pos x="0" y="384"/>
                        </a:cxn>
                        <a:cxn ang="0">
                          <a:pos x="384" y="942"/>
                        </a:cxn>
                        <a:cxn ang="0">
                          <a:pos x="414" y="794"/>
                        </a:cxn>
                        <a:cxn ang="0">
                          <a:pos x="454" y="806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  <a:cxn ang="0">
                          <a:pos x="468" y="688"/>
                        </a:cxn>
                      </a:cxnLst>
                      <a:rect l="0" t="0" r="r" b="b"/>
                      <a:pathLst>
                        <a:path w="540" h="942">
                          <a:moveTo>
                            <a:pt x="468" y="688"/>
                          </a:moveTo>
                          <a:lnTo>
                            <a:pt x="540" y="98"/>
                          </a:lnTo>
                          <a:lnTo>
                            <a:pt x="302" y="50"/>
                          </a:lnTo>
                          <a:lnTo>
                            <a:pt x="302" y="46"/>
                          </a:lnTo>
                          <a:lnTo>
                            <a:pt x="76" y="0"/>
                          </a:lnTo>
                          <a:lnTo>
                            <a:pt x="0" y="328"/>
                          </a:lnTo>
                          <a:lnTo>
                            <a:pt x="10" y="356"/>
                          </a:lnTo>
                          <a:lnTo>
                            <a:pt x="0" y="384"/>
                          </a:lnTo>
                          <a:lnTo>
                            <a:pt x="384" y="942"/>
                          </a:lnTo>
                          <a:lnTo>
                            <a:pt x="414" y="794"/>
                          </a:lnTo>
                          <a:lnTo>
                            <a:pt x="454" y="806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lnTo>
                            <a:pt x="468" y="688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9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3" name="Freeform 2871"/>
                    <p:cNvSpPr>
                      <a:spLocks/>
                    </p:cNvSpPr>
                    <p:nvPr/>
                  </p:nvSpPr>
                  <p:spPr bwMode="auto">
                    <a:xfrm>
                      <a:off x="5194" y="1185"/>
                      <a:ext cx="86" cy="1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8"/>
                        </a:cxn>
                        <a:cxn ang="0">
                          <a:pos x="26" y="156"/>
                        </a:cxn>
                        <a:cxn ang="0">
                          <a:pos x="48" y="108"/>
                        </a:cxn>
                        <a:cxn ang="0">
                          <a:pos x="86" y="40"/>
                        </a:cxn>
                        <a:cxn ang="0">
                          <a:pos x="50" y="0"/>
                        </a:cxn>
                        <a:cxn ang="0">
                          <a:pos x="0" y="18"/>
                        </a:cxn>
                      </a:cxnLst>
                      <a:rect l="0" t="0" r="r" b="b"/>
                      <a:pathLst>
                        <a:path w="86" h="156">
                          <a:moveTo>
                            <a:pt x="0" y="18"/>
                          </a:moveTo>
                          <a:lnTo>
                            <a:pt x="26" y="156"/>
                          </a:lnTo>
                          <a:lnTo>
                            <a:pt x="48" y="108"/>
                          </a:lnTo>
                          <a:lnTo>
                            <a:pt x="86" y="40"/>
                          </a:lnTo>
                          <a:lnTo>
                            <a:pt x="50" y="0"/>
                          </a:lnTo>
                          <a:lnTo>
                            <a:pt x="0" y="1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4" name="Freeform 2872"/>
                    <p:cNvSpPr>
                      <a:spLocks/>
                    </p:cNvSpPr>
                    <p:nvPr/>
                  </p:nvSpPr>
                  <p:spPr bwMode="auto">
                    <a:xfrm>
                      <a:off x="4366" y="1699"/>
                      <a:ext cx="710" cy="474"/>
                    </a:xfrm>
                    <a:custGeom>
                      <a:avLst/>
                      <a:gdLst/>
                      <a:ahLst/>
                      <a:cxnLst>
                        <a:cxn ang="0">
                          <a:pos x="492" y="106"/>
                        </a:cxn>
                        <a:cxn ang="0">
                          <a:pos x="502" y="26"/>
                        </a:cxn>
                        <a:cxn ang="0">
                          <a:pos x="442" y="0"/>
                        </a:cxn>
                        <a:cxn ang="0">
                          <a:pos x="424" y="26"/>
                        </a:cxn>
                        <a:cxn ang="0">
                          <a:pos x="386" y="26"/>
                        </a:cxn>
                        <a:cxn ang="0">
                          <a:pos x="344" y="84"/>
                        </a:cxn>
                        <a:cxn ang="0">
                          <a:pos x="314" y="158"/>
                        </a:cxn>
                        <a:cxn ang="0">
                          <a:pos x="286" y="132"/>
                        </a:cxn>
                        <a:cxn ang="0">
                          <a:pos x="256" y="296"/>
                        </a:cxn>
                        <a:cxn ang="0">
                          <a:pos x="184" y="340"/>
                        </a:cxn>
                        <a:cxn ang="0">
                          <a:pos x="112" y="306"/>
                        </a:cxn>
                        <a:cxn ang="0">
                          <a:pos x="60" y="402"/>
                        </a:cxn>
                        <a:cxn ang="0">
                          <a:pos x="0" y="474"/>
                        </a:cxn>
                        <a:cxn ang="0">
                          <a:pos x="164" y="444"/>
                        </a:cxn>
                        <a:cxn ang="0">
                          <a:pos x="710" y="272"/>
                        </a:cxn>
                        <a:cxn ang="0">
                          <a:pos x="666" y="214"/>
                        </a:cxn>
                        <a:cxn ang="0">
                          <a:pos x="698" y="96"/>
                        </a:cxn>
                        <a:cxn ang="0">
                          <a:pos x="614" y="116"/>
                        </a:cxn>
                        <a:cxn ang="0">
                          <a:pos x="492" y="106"/>
                        </a:cxn>
                      </a:cxnLst>
                      <a:rect l="0" t="0" r="r" b="b"/>
                      <a:pathLst>
                        <a:path w="710" h="474">
                          <a:moveTo>
                            <a:pt x="492" y="106"/>
                          </a:moveTo>
                          <a:lnTo>
                            <a:pt x="502" y="26"/>
                          </a:lnTo>
                          <a:lnTo>
                            <a:pt x="442" y="0"/>
                          </a:lnTo>
                          <a:lnTo>
                            <a:pt x="424" y="26"/>
                          </a:lnTo>
                          <a:lnTo>
                            <a:pt x="386" y="26"/>
                          </a:lnTo>
                          <a:lnTo>
                            <a:pt x="344" y="84"/>
                          </a:lnTo>
                          <a:lnTo>
                            <a:pt x="314" y="158"/>
                          </a:lnTo>
                          <a:lnTo>
                            <a:pt x="286" y="132"/>
                          </a:lnTo>
                          <a:lnTo>
                            <a:pt x="256" y="296"/>
                          </a:lnTo>
                          <a:lnTo>
                            <a:pt x="184" y="340"/>
                          </a:lnTo>
                          <a:lnTo>
                            <a:pt x="112" y="306"/>
                          </a:lnTo>
                          <a:lnTo>
                            <a:pt x="60" y="402"/>
                          </a:lnTo>
                          <a:lnTo>
                            <a:pt x="0" y="474"/>
                          </a:lnTo>
                          <a:lnTo>
                            <a:pt x="164" y="444"/>
                          </a:lnTo>
                          <a:lnTo>
                            <a:pt x="710" y="272"/>
                          </a:lnTo>
                          <a:lnTo>
                            <a:pt x="666" y="214"/>
                          </a:lnTo>
                          <a:lnTo>
                            <a:pt x="698" y="96"/>
                          </a:lnTo>
                          <a:lnTo>
                            <a:pt x="614" y="116"/>
                          </a:lnTo>
                          <a:lnTo>
                            <a:pt x="492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5" name="Freeform 2873"/>
                    <p:cNvSpPr>
                      <a:spLocks/>
                    </p:cNvSpPr>
                    <p:nvPr/>
                  </p:nvSpPr>
                  <p:spPr bwMode="auto">
                    <a:xfrm>
                      <a:off x="4630" y="1591"/>
                      <a:ext cx="442" cy="222"/>
                    </a:xfrm>
                    <a:custGeom>
                      <a:avLst/>
                      <a:gdLst/>
                      <a:ahLst/>
                      <a:cxnLst>
                        <a:cxn ang="0">
                          <a:pos x="316" y="0"/>
                        </a:cxn>
                        <a:cxn ang="0">
                          <a:pos x="0" y="108"/>
                        </a:cxn>
                        <a:cxn ang="0">
                          <a:pos x="24" y="150"/>
                        </a:cxn>
                        <a:cxn ang="0">
                          <a:pos x="126" y="94"/>
                        </a:cxn>
                        <a:cxn ang="0">
                          <a:pos x="178" y="106"/>
                        </a:cxn>
                        <a:cxn ang="0">
                          <a:pos x="178" y="104"/>
                        </a:cxn>
                        <a:cxn ang="0">
                          <a:pos x="180" y="106"/>
                        </a:cxn>
                        <a:cxn ang="0">
                          <a:pos x="180" y="106"/>
                        </a:cxn>
                        <a:cxn ang="0">
                          <a:pos x="242" y="132"/>
                        </a:cxn>
                        <a:cxn ang="0">
                          <a:pos x="232" y="212"/>
                        </a:cxn>
                        <a:cxn ang="0">
                          <a:pos x="354" y="222"/>
                        </a:cxn>
                        <a:cxn ang="0">
                          <a:pos x="436" y="200"/>
                        </a:cxn>
                        <a:cxn ang="0">
                          <a:pos x="442" y="174"/>
                        </a:cxn>
                        <a:cxn ang="0">
                          <a:pos x="442" y="134"/>
                        </a:cxn>
                        <a:cxn ang="0">
                          <a:pos x="374" y="162"/>
                        </a:cxn>
                        <a:cxn ang="0">
                          <a:pos x="316" y="0"/>
                        </a:cxn>
                      </a:cxnLst>
                      <a:rect l="0" t="0" r="r" b="b"/>
                      <a:pathLst>
                        <a:path w="442" h="222">
                          <a:moveTo>
                            <a:pt x="316" y="0"/>
                          </a:moveTo>
                          <a:lnTo>
                            <a:pt x="0" y="108"/>
                          </a:lnTo>
                          <a:lnTo>
                            <a:pt x="24" y="150"/>
                          </a:lnTo>
                          <a:lnTo>
                            <a:pt x="126" y="94"/>
                          </a:lnTo>
                          <a:lnTo>
                            <a:pt x="178" y="106"/>
                          </a:lnTo>
                          <a:lnTo>
                            <a:pt x="178" y="104"/>
                          </a:lnTo>
                          <a:lnTo>
                            <a:pt x="180" y="106"/>
                          </a:lnTo>
                          <a:lnTo>
                            <a:pt x="180" y="106"/>
                          </a:lnTo>
                          <a:lnTo>
                            <a:pt x="242" y="132"/>
                          </a:lnTo>
                          <a:lnTo>
                            <a:pt x="232" y="212"/>
                          </a:lnTo>
                          <a:lnTo>
                            <a:pt x="354" y="222"/>
                          </a:lnTo>
                          <a:lnTo>
                            <a:pt x="436" y="200"/>
                          </a:lnTo>
                          <a:lnTo>
                            <a:pt x="442" y="174"/>
                          </a:lnTo>
                          <a:lnTo>
                            <a:pt x="442" y="134"/>
                          </a:lnTo>
                          <a:lnTo>
                            <a:pt x="374" y="162"/>
                          </a:lnTo>
                          <a:lnTo>
                            <a:pt x="31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6" name="Freeform 2874"/>
                    <p:cNvSpPr>
                      <a:spLocks/>
                    </p:cNvSpPr>
                    <p:nvPr/>
                  </p:nvSpPr>
                  <p:spPr bwMode="auto">
                    <a:xfrm>
                      <a:off x="2626" y="1951"/>
                      <a:ext cx="12" cy="35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56"/>
                        </a:cxn>
                        <a:cxn ang="0">
                          <a:pos x="12" y="356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12" h="356">
                          <a:moveTo>
                            <a:pt x="2" y="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56"/>
                          </a:lnTo>
                          <a:lnTo>
                            <a:pt x="12" y="356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7" name="Freeform 287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8" name="Freeform 2876"/>
                    <p:cNvSpPr>
                      <a:spLocks/>
                    </p:cNvSpPr>
                    <p:nvPr/>
                  </p:nvSpPr>
                  <p:spPr bwMode="auto">
                    <a:xfrm>
                      <a:off x="3210" y="1865"/>
                      <a:ext cx="346" cy="12"/>
                    </a:xfrm>
                    <a:custGeom>
                      <a:avLst/>
                      <a:gdLst/>
                      <a:ahLst/>
                      <a:cxnLst>
                        <a:cxn ang="0">
                          <a:pos x="346" y="0"/>
                        </a:cxn>
                        <a:cxn ang="0">
                          <a:pos x="0" y="10"/>
                        </a:cxn>
                        <a:cxn ang="0">
                          <a:pos x="0" y="12"/>
                        </a:cxn>
                        <a:cxn ang="0">
                          <a:pos x="346" y="4"/>
                        </a:cxn>
                        <a:cxn ang="0">
                          <a:pos x="346" y="0"/>
                        </a:cxn>
                      </a:cxnLst>
                      <a:rect l="0" t="0" r="r" b="b"/>
                      <a:pathLst>
                        <a:path w="346" h="12">
                          <a:moveTo>
                            <a:pt x="346" y="0"/>
                          </a:moveTo>
                          <a:lnTo>
                            <a:pt x="0" y="10"/>
                          </a:lnTo>
                          <a:lnTo>
                            <a:pt x="0" y="12"/>
                          </a:lnTo>
                          <a:lnTo>
                            <a:pt x="346" y="4"/>
                          </a:lnTo>
                          <a:lnTo>
                            <a:pt x="34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59" name="Rectangle 287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022" y="301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0" name="Freeform 2878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54" cy="55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52" y="558"/>
                        </a:cxn>
                        <a:cxn ang="0">
                          <a:pos x="54" y="55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54" h="558">
                          <a:moveTo>
                            <a:pt x="0" y="0"/>
                          </a:moveTo>
                          <a:lnTo>
                            <a:pt x="52" y="558"/>
                          </a:lnTo>
                          <a:lnTo>
                            <a:pt x="54" y="55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1" name="Freeform 2879"/>
                    <p:cNvSpPr>
                      <a:spLocks/>
                    </p:cNvSpPr>
                    <p:nvPr/>
                  </p:nvSpPr>
                  <p:spPr bwMode="auto">
                    <a:xfrm>
                      <a:off x="4320" y="2145"/>
                      <a:ext cx="212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26" y="156"/>
                        </a:cxn>
                        <a:cxn ang="0">
                          <a:pos x="0" y="248"/>
                        </a:cxn>
                        <a:cxn ang="0">
                          <a:pos x="4" y="248"/>
                        </a:cxn>
                        <a:cxn ang="0">
                          <a:pos x="30" y="156"/>
                        </a:cxn>
                        <a:cxn ang="0">
                          <a:pos x="200" y="32"/>
                        </a:cxn>
                        <a:cxn ang="0">
                          <a:pos x="212" y="0"/>
                        </a:cxn>
                        <a:cxn ang="0">
                          <a:pos x="208" y="2"/>
                        </a:cxn>
                        <a:cxn ang="0">
                          <a:pos x="198" y="32"/>
                        </a:cxn>
                        <a:cxn ang="0">
                          <a:pos x="26" y="156"/>
                        </a:cxn>
                      </a:cxnLst>
                      <a:rect l="0" t="0" r="r" b="b"/>
                      <a:pathLst>
                        <a:path w="212" h="248">
                          <a:moveTo>
                            <a:pt x="26" y="156"/>
                          </a:moveTo>
                          <a:lnTo>
                            <a:pt x="0" y="248"/>
                          </a:lnTo>
                          <a:lnTo>
                            <a:pt x="4" y="248"/>
                          </a:lnTo>
                          <a:lnTo>
                            <a:pt x="30" y="156"/>
                          </a:lnTo>
                          <a:lnTo>
                            <a:pt x="200" y="32"/>
                          </a:lnTo>
                          <a:lnTo>
                            <a:pt x="212" y="0"/>
                          </a:lnTo>
                          <a:lnTo>
                            <a:pt x="208" y="2"/>
                          </a:lnTo>
                          <a:lnTo>
                            <a:pt x="198" y="32"/>
                          </a:lnTo>
                          <a:lnTo>
                            <a:pt x="26" y="1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2" name="Freeform 2880"/>
                    <p:cNvSpPr>
                      <a:spLocks/>
                    </p:cNvSpPr>
                    <p:nvPr/>
                  </p:nvSpPr>
                  <p:spPr bwMode="auto">
                    <a:xfrm>
                      <a:off x="4476" y="2001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3" name="Freeform 2881"/>
                    <p:cNvSpPr>
                      <a:spLocks/>
                    </p:cNvSpPr>
                    <p:nvPr/>
                  </p:nvSpPr>
                  <p:spPr bwMode="auto">
                    <a:xfrm>
                      <a:off x="4360" y="2003"/>
                      <a:ext cx="118" cy="172"/>
                    </a:xfrm>
                    <a:custGeom>
                      <a:avLst/>
                      <a:gdLst/>
                      <a:ahLst/>
                      <a:cxnLst>
                        <a:cxn ang="0">
                          <a:pos x="64" y="98"/>
                        </a:cxn>
                        <a:cxn ang="0">
                          <a:pos x="0" y="172"/>
                        </a:cxn>
                        <a:cxn ang="0">
                          <a:pos x="6" y="170"/>
                        </a:cxn>
                        <a:cxn ang="0">
                          <a:pos x="6" y="170"/>
                        </a:cxn>
                        <a:cxn ang="0">
                          <a:pos x="66" y="98"/>
                        </a:cxn>
                        <a:cxn ang="0">
                          <a:pos x="118" y="2"/>
                        </a:cxn>
                        <a:cxn ang="0">
                          <a:pos x="114" y="0"/>
                        </a:cxn>
                        <a:cxn ang="0">
                          <a:pos x="64" y="98"/>
                        </a:cxn>
                      </a:cxnLst>
                      <a:rect l="0" t="0" r="r" b="b"/>
                      <a:pathLst>
                        <a:path w="118" h="172">
                          <a:moveTo>
                            <a:pt x="64" y="98"/>
                          </a:moveTo>
                          <a:lnTo>
                            <a:pt x="0" y="172"/>
                          </a:lnTo>
                          <a:lnTo>
                            <a:pt x="6" y="170"/>
                          </a:lnTo>
                          <a:lnTo>
                            <a:pt x="6" y="170"/>
                          </a:lnTo>
                          <a:lnTo>
                            <a:pt x="66" y="98"/>
                          </a:lnTo>
                          <a:lnTo>
                            <a:pt x="118" y="2"/>
                          </a:lnTo>
                          <a:lnTo>
                            <a:pt x="114" y="0"/>
                          </a:lnTo>
                          <a:lnTo>
                            <a:pt x="64" y="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4" name="Freeform 2882"/>
                    <p:cNvSpPr>
                      <a:spLocks/>
                    </p:cNvSpPr>
                    <p:nvPr/>
                  </p:nvSpPr>
                  <p:spPr bwMode="auto">
                    <a:xfrm>
                      <a:off x="5072" y="1655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2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5" name="Freeform 2883"/>
                    <p:cNvSpPr>
                      <a:spLocks/>
                    </p:cNvSpPr>
                    <p:nvPr/>
                  </p:nvSpPr>
                  <p:spPr bwMode="auto">
                    <a:xfrm>
                      <a:off x="4976" y="1581"/>
                      <a:ext cx="9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96" y="80"/>
                        </a:cxn>
                        <a:cxn ang="0">
                          <a:pos x="96" y="74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96" h="80">
                          <a:moveTo>
                            <a:pt x="0" y="2"/>
                          </a:moveTo>
                          <a:lnTo>
                            <a:pt x="96" y="80"/>
                          </a:lnTo>
                          <a:lnTo>
                            <a:pt x="96" y="74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6" name="Freeform 2884"/>
                    <p:cNvSpPr>
                      <a:spLocks/>
                    </p:cNvSpPr>
                    <p:nvPr/>
                  </p:nvSpPr>
                  <p:spPr bwMode="auto">
                    <a:xfrm>
                      <a:off x="5104" y="142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2"/>
                          </a:moveTo>
                          <a:lnTo>
                            <a:pt x="2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7" name="Freeform 2885"/>
                    <p:cNvSpPr>
                      <a:spLocks/>
                    </p:cNvSpPr>
                    <p:nvPr/>
                  </p:nvSpPr>
                  <p:spPr bwMode="auto">
                    <a:xfrm>
                      <a:off x="5216" y="1347"/>
                      <a:ext cx="6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6" h="2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8" name="Freeform 2886"/>
                    <p:cNvSpPr>
                      <a:spLocks/>
                    </p:cNvSpPr>
                    <p:nvPr/>
                  </p:nvSpPr>
                  <p:spPr bwMode="auto">
                    <a:xfrm>
                      <a:off x="4982" y="1347"/>
                      <a:ext cx="236" cy="80"/>
                    </a:xfrm>
                    <a:custGeom>
                      <a:avLst/>
                      <a:gdLst/>
                      <a:ahLst/>
                      <a:cxnLst>
                        <a:cxn ang="0">
                          <a:pos x="222" y="0"/>
                        </a:cxn>
                        <a:cxn ang="0">
                          <a:pos x="136" y="40"/>
                        </a:cxn>
                        <a:cxn ang="0">
                          <a:pos x="124" y="70"/>
                        </a:cxn>
                        <a:cxn ang="0">
                          <a:pos x="0" y="42"/>
                        </a:cxn>
                        <a:cxn ang="0">
                          <a:pos x="0" y="44"/>
                        </a:cxn>
                        <a:cxn ang="0">
                          <a:pos x="124" y="72"/>
                        </a:cxn>
                        <a:cxn ang="0">
                          <a:pos x="122" y="80"/>
                        </a:cxn>
                        <a:cxn ang="0">
                          <a:pos x="124" y="78"/>
                        </a:cxn>
                        <a:cxn ang="0">
                          <a:pos x="138" y="40"/>
                        </a:cxn>
                        <a:cxn ang="0">
                          <a:pos x="222" y="2"/>
                        </a:cxn>
                        <a:cxn ang="0">
                          <a:pos x="234" y="2"/>
                        </a:cxn>
                        <a:cxn ang="0">
                          <a:pos x="236" y="0"/>
                        </a:cxn>
                        <a:cxn ang="0">
                          <a:pos x="222" y="0"/>
                        </a:cxn>
                      </a:cxnLst>
                      <a:rect l="0" t="0" r="r" b="b"/>
                      <a:pathLst>
                        <a:path w="236" h="80">
                          <a:moveTo>
                            <a:pt x="222" y="0"/>
                          </a:moveTo>
                          <a:lnTo>
                            <a:pt x="136" y="40"/>
                          </a:lnTo>
                          <a:lnTo>
                            <a:pt x="124" y="70"/>
                          </a:lnTo>
                          <a:lnTo>
                            <a:pt x="0" y="42"/>
                          </a:lnTo>
                          <a:lnTo>
                            <a:pt x="0" y="44"/>
                          </a:lnTo>
                          <a:lnTo>
                            <a:pt x="124" y="72"/>
                          </a:lnTo>
                          <a:lnTo>
                            <a:pt x="122" y="80"/>
                          </a:lnTo>
                          <a:lnTo>
                            <a:pt x="124" y="78"/>
                          </a:lnTo>
                          <a:lnTo>
                            <a:pt x="138" y="40"/>
                          </a:lnTo>
                          <a:lnTo>
                            <a:pt x="222" y="2"/>
                          </a:lnTo>
                          <a:lnTo>
                            <a:pt x="234" y="2"/>
                          </a:lnTo>
                          <a:lnTo>
                            <a:pt x="236" y="0"/>
                          </a:lnTo>
                          <a:lnTo>
                            <a:pt x="22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69" name="Rectangle 288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882" y="917"/>
                      <a:ext cx="6" cy="6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0" name="Freeform 2888"/>
                    <p:cNvSpPr>
                      <a:spLocks/>
                    </p:cNvSpPr>
                    <p:nvPr/>
                  </p:nvSpPr>
                  <p:spPr bwMode="auto">
                    <a:xfrm>
                      <a:off x="888" y="711"/>
                      <a:ext cx="1590" cy="974"/>
                    </a:xfrm>
                    <a:custGeom>
                      <a:avLst/>
                      <a:gdLst/>
                      <a:ahLst/>
                      <a:cxnLst>
                        <a:cxn ang="0">
                          <a:pos x="1590" y="166"/>
                        </a:cxn>
                        <a:cxn ang="0">
                          <a:pos x="1580" y="616"/>
                        </a:cxn>
                        <a:cxn ang="0">
                          <a:pos x="978" y="650"/>
                        </a:cxn>
                        <a:cxn ang="0">
                          <a:pos x="908" y="626"/>
                        </a:cxn>
                        <a:cxn ang="0">
                          <a:pos x="754" y="534"/>
                        </a:cxn>
                        <a:cxn ang="0">
                          <a:pos x="714" y="476"/>
                        </a:cxn>
                        <a:cxn ang="0">
                          <a:pos x="710" y="326"/>
                        </a:cxn>
                        <a:cxn ang="0">
                          <a:pos x="668" y="24"/>
                        </a:cxn>
                        <a:cxn ang="0">
                          <a:pos x="636" y="166"/>
                        </a:cxn>
                        <a:cxn ang="0">
                          <a:pos x="736" y="346"/>
                        </a:cxn>
                        <a:cxn ang="0">
                          <a:pos x="756" y="472"/>
                        </a:cxn>
                        <a:cxn ang="0">
                          <a:pos x="818" y="642"/>
                        </a:cxn>
                        <a:cxn ang="0">
                          <a:pos x="948" y="618"/>
                        </a:cxn>
                        <a:cxn ang="0">
                          <a:pos x="948" y="964"/>
                        </a:cxn>
                        <a:cxn ang="0">
                          <a:pos x="502" y="598"/>
                        </a:cxn>
                        <a:cxn ang="0">
                          <a:pos x="560" y="436"/>
                        </a:cxn>
                        <a:cxn ang="0">
                          <a:pos x="592" y="2"/>
                        </a:cxn>
                        <a:cxn ang="0">
                          <a:pos x="524" y="342"/>
                        </a:cxn>
                        <a:cxn ang="0">
                          <a:pos x="400" y="334"/>
                        </a:cxn>
                        <a:cxn ang="0">
                          <a:pos x="110" y="318"/>
                        </a:cxn>
                        <a:cxn ang="0">
                          <a:pos x="0" y="206"/>
                        </a:cxn>
                        <a:cxn ang="0">
                          <a:pos x="96" y="238"/>
                        </a:cxn>
                        <a:cxn ang="0">
                          <a:pos x="284" y="356"/>
                        </a:cxn>
                        <a:cxn ang="0">
                          <a:pos x="534" y="378"/>
                        </a:cxn>
                        <a:cxn ang="0">
                          <a:pos x="486" y="572"/>
                        </a:cxn>
                        <a:cxn ang="0">
                          <a:pos x="444" y="862"/>
                        </a:cxn>
                        <a:cxn ang="0">
                          <a:pos x="446" y="866"/>
                        </a:cxn>
                        <a:cxn ang="0">
                          <a:pos x="442" y="870"/>
                        </a:cxn>
                        <a:cxn ang="0">
                          <a:pos x="682" y="914"/>
                        </a:cxn>
                        <a:cxn ang="0">
                          <a:pos x="688" y="920"/>
                        </a:cxn>
                        <a:cxn ang="0">
                          <a:pos x="948" y="970"/>
                        </a:cxn>
                        <a:cxn ang="0">
                          <a:pos x="992" y="584"/>
                        </a:cxn>
                        <a:cxn ang="0">
                          <a:pos x="1584" y="624"/>
                        </a:cxn>
                        <a:cxn ang="0">
                          <a:pos x="1586" y="524"/>
                        </a:cxn>
                        <a:cxn ang="0">
                          <a:pos x="1584" y="520"/>
                        </a:cxn>
                      </a:cxnLst>
                      <a:rect l="0" t="0" r="r" b="b"/>
                      <a:pathLst>
                        <a:path w="1590" h="974">
                          <a:moveTo>
                            <a:pt x="1586" y="520"/>
                          </a:moveTo>
                          <a:lnTo>
                            <a:pt x="1590" y="166"/>
                          </a:lnTo>
                          <a:lnTo>
                            <a:pt x="1584" y="164"/>
                          </a:lnTo>
                          <a:lnTo>
                            <a:pt x="1580" y="616"/>
                          </a:lnTo>
                          <a:lnTo>
                            <a:pt x="986" y="578"/>
                          </a:lnTo>
                          <a:lnTo>
                            <a:pt x="978" y="650"/>
                          </a:lnTo>
                          <a:lnTo>
                            <a:pt x="952" y="614"/>
                          </a:lnTo>
                          <a:lnTo>
                            <a:pt x="908" y="626"/>
                          </a:lnTo>
                          <a:lnTo>
                            <a:pt x="824" y="638"/>
                          </a:lnTo>
                          <a:lnTo>
                            <a:pt x="754" y="534"/>
                          </a:lnTo>
                          <a:lnTo>
                            <a:pt x="762" y="464"/>
                          </a:lnTo>
                          <a:lnTo>
                            <a:pt x="714" y="476"/>
                          </a:lnTo>
                          <a:lnTo>
                            <a:pt x="744" y="346"/>
                          </a:lnTo>
                          <a:lnTo>
                            <a:pt x="710" y="326"/>
                          </a:lnTo>
                          <a:lnTo>
                            <a:pt x="644" y="168"/>
                          </a:lnTo>
                          <a:lnTo>
                            <a:pt x="668" y="24"/>
                          </a:lnTo>
                          <a:lnTo>
                            <a:pt x="662" y="22"/>
                          </a:lnTo>
                          <a:lnTo>
                            <a:pt x="636" y="166"/>
                          </a:lnTo>
                          <a:lnTo>
                            <a:pt x="708" y="332"/>
                          </a:lnTo>
                          <a:lnTo>
                            <a:pt x="736" y="346"/>
                          </a:lnTo>
                          <a:lnTo>
                            <a:pt x="706" y="484"/>
                          </a:lnTo>
                          <a:lnTo>
                            <a:pt x="756" y="472"/>
                          </a:lnTo>
                          <a:lnTo>
                            <a:pt x="746" y="534"/>
                          </a:lnTo>
                          <a:lnTo>
                            <a:pt x="818" y="642"/>
                          </a:lnTo>
                          <a:lnTo>
                            <a:pt x="910" y="632"/>
                          </a:lnTo>
                          <a:lnTo>
                            <a:pt x="948" y="618"/>
                          </a:lnTo>
                          <a:lnTo>
                            <a:pt x="976" y="656"/>
                          </a:lnTo>
                          <a:lnTo>
                            <a:pt x="948" y="964"/>
                          </a:lnTo>
                          <a:lnTo>
                            <a:pt x="452" y="864"/>
                          </a:lnTo>
                          <a:lnTo>
                            <a:pt x="502" y="598"/>
                          </a:lnTo>
                          <a:lnTo>
                            <a:pt x="492" y="572"/>
                          </a:lnTo>
                          <a:lnTo>
                            <a:pt x="560" y="436"/>
                          </a:lnTo>
                          <a:lnTo>
                            <a:pt x="530" y="342"/>
                          </a:lnTo>
                          <a:lnTo>
                            <a:pt x="592" y="2"/>
                          </a:lnTo>
                          <a:lnTo>
                            <a:pt x="584" y="0"/>
                          </a:lnTo>
                          <a:lnTo>
                            <a:pt x="524" y="342"/>
                          </a:lnTo>
                          <a:lnTo>
                            <a:pt x="532" y="368"/>
                          </a:lnTo>
                          <a:lnTo>
                            <a:pt x="400" y="334"/>
                          </a:lnTo>
                          <a:lnTo>
                            <a:pt x="284" y="350"/>
                          </a:lnTo>
                          <a:lnTo>
                            <a:pt x="110" y="318"/>
                          </a:lnTo>
                          <a:lnTo>
                            <a:pt x="100" y="234"/>
                          </a:lnTo>
                          <a:lnTo>
                            <a:pt x="0" y="206"/>
                          </a:lnTo>
                          <a:lnTo>
                            <a:pt x="0" y="212"/>
                          </a:lnTo>
                          <a:lnTo>
                            <a:pt x="96" y="238"/>
                          </a:lnTo>
                          <a:lnTo>
                            <a:pt x="104" y="324"/>
                          </a:lnTo>
                          <a:lnTo>
                            <a:pt x="284" y="356"/>
                          </a:lnTo>
                          <a:lnTo>
                            <a:pt x="400" y="340"/>
                          </a:lnTo>
                          <a:lnTo>
                            <a:pt x="534" y="378"/>
                          </a:lnTo>
                          <a:lnTo>
                            <a:pt x="554" y="436"/>
                          </a:lnTo>
                          <a:lnTo>
                            <a:pt x="486" y="572"/>
                          </a:lnTo>
                          <a:lnTo>
                            <a:pt x="494" y="598"/>
                          </a:lnTo>
                          <a:lnTo>
                            <a:pt x="444" y="862"/>
                          </a:lnTo>
                          <a:lnTo>
                            <a:pt x="446" y="862"/>
                          </a:lnTo>
                          <a:lnTo>
                            <a:pt x="446" y="866"/>
                          </a:lnTo>
                          <a:lnTo>
                            <a:pt x="442" y="866"/>
                          </a:lnTo>
                          <a:lnTo>
                            <a:pt x="442" y="870"/>
                          </a:lnTo>
                          <a:lnTo>
                            <a:pt x="680" y="918"/>
                          </a:lnTo>
                          <a:lnTo>
                            <a:pt x="682" y="914"/>
                          </a:lnTo>
                          <a:lnTo>
                            <a:pt x="688" y="914"/>
                          </a:lnTo>
                          <a:lnTo>
                            <a:pt x="688" y="920"/>
                          </a:lnTo>
                          <a:lnTo>
                            <a:pt x="948" y="974"/>
                          </a:lnTo>
                          <a:lnTo>
                            <a:pt x="948" y="970"/>
                          </a:lnTo>
                          <a:lnTo>
                            <a:pt x="954" y="972"/>
                          </a:lnTo>
                          <a:lnTo>
                            <a:pt x="992" y="584"/>
                          </a:lnTo>
                          <a:lnTo>
                            <a:pt x="1584" y="624"/>
                          </a:lnTo>
                          <a:lnTo>
                            <a:pt x="1584" y="624"/>
                          </a:lnTo>
                          <a:lnTo>
                            <a:pt x="1586" y="624"/>
                          </a:lnTo>
                          <a:lnTo>
                            <a:pt x="1586" y="524"/>
                          </a:lnTo>
                          <a:lnTo>
                            <a:pt x="1584" y="524"/>
                          </a:lnTo>
                          <a:lnTo>
                            <a:pt x="1584" y="520"/>
                          </a:lnTo>
                          <a:lnTo>
                            <a:pt x="1586" y="5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1" name="Rectangle 288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766" y="1433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2" name="Freeform 2890"/>
                    <p:cNvSpPr>
                      <a:spLocks/>
                    </p:cNvSpPr>
                    <p:nvPr/>
                  </p:nvSpPr>
                  <p:spPr bwMode="auto">
                    <a:xfrm>
                      <a:off x="1370" y="2791"/>
                      <a:ext cx="2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">
                          <a:moveTo>
                            <a:pt x="2" y="0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3" name="Freeform 2891"/>
                    <p:cNvSpPr>
                      <a:spLocks/>
                    </p:cNvSpPr>
                    <p:nvPr/>
                  </p:nvSpPr>
                  <p:spPr bwMode="auto">
                    <a:xfrm>
                      <a:off x="1496" y="1629"/>
                      <a:ext cx="80" cy="590"/>
                    </a:xfrm>
                    <a:custGeom>
                      <a:avLst/>
                      <a:gdLst/>
                      <a:ahLst/>
                      <a:cxnLst>
                        <a:cxn ang="0">
                          <a:pos x="72" y="0"/>
                        </a:cxn>
                        <a:cxn ang="0">
                          <a:pos x="0" y="590"/>
                        </a:cxn>
                        <a:cxn ang="0">
                          <a:pos x="4" y="590"/>
                        </a:cxn>
                        <a:cxn ang="0">
                          <a:pos x="80" y="2"/>
                        </a:cxn>
                        <a:cxn ang="0">
                          <a:pos x="72" y="0"/>
                        </a:cxn>
                      </a:cxnLst>
                      <a:rect l="0" t="0" r="r" b="b"/>
                      <a:pathLst>
                        <a:path w="80" h="590">
                          <a:moveTo>
                            <a:pt x="72" y="0"/>
                          </a:moveTo>
                          <a:lnTo>
                            <a:pt x="0" y="590"/>
                          </a:lnTo>
                          <a:lnTo>
                            <a:pt x="4" y="590"/>
                          </a:lnTo>
                          <a:lnTo>
                            <a:pt x="80" y="2"/>
                          </a:lnTo>
                          <a:lnTo>
                            <a:pt x="7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4" name="Freeform 2892"/>
                    <p:cNvSpPr>
                      <a:spLocks/>
                    </p:cNvSpPr>
                    <p:nvPr/>
                  </p:nvSpPr>
                  <p:spPr bwMode="auto">
                    <a:xfrm>
                      <a:off x="766" y="1433"/>
                      <a:ext cx="734" cy="1358"/>
                    </a:xfrm>
                    <a:custGeom>
                      <a:avLst/>
                      <a:gdLst/>
                      <a:ahLst/>
                      <a:cxnLst>
                        <a:cxn ang="0">
                          <a:pos x="618" y="1262"/>
                        </a:cxn>
                        <a:cxn ang="0">
                          <a:pos x="668" y="1154"/>
                        </a:cxn>
                        <a:cxn ang="0">
                          <a:pos x="680" y="1140"/>
                        </a:cxn>
                        <a:cxn ang="0">
                          <a:pos x="648" y="1044"/>
                        </a:cxn>
                        <a:cxn ang="0">
                          <a:pos x="678" y="896"/>
                        </a:cxn>
                        <a:cxn ang="0">
                          <a:pos x="718" y="910"/>
                        </a:cxn>
                        <a:cxn ang="0">
                          <a:pos x="734" y="790"/>
                        </a:cxn>
                        <a:cxn ang="0">
                          <a:pos x="730" y="788"/>
                        </a:cxn>
                        <a:cxn ang="0">
                          <a:pos x="730" y="786"/>
                        </a:cxn>
                        <a:cxn ang="0">
                          <a:pos x="716" y="904"/>
                        </a:cxn>
                        <a:cxn ang="0">
                          <a:pos x="676" y="892"/>
                        </a:cxn>
                        <a:cxn ang="0">
                          <a:pos x="646" y="1040"/>
                        </a:cxn>
                        <a:cxn ang="0">
                          <a:pos x="262" y="482"/>
                        </a:cxn>
                        <a:cxn ang="0">
                          <a:pos x="272" y="454"/>
                        </a:cxn>
                        <a:cxn ang="0">
                          <a:pos x="262" y="426"/>
                        </a:cxn>
                        <a:cxn ang="0">
                          <a:pos x="338" y="98"/>
                        </a:cxn>
                        <a:cxn ang="0">
                          <a:pos x="564" y="144"/>
                        </a:cxn>
                        <a:cxn ang="0">
                          <a:pos x="566" y="140"/>
                        </a:cxn>
                        <a:cxn ang="0">
                          <a:pos x="338" y="9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8"/>
                        </a:cxn>
                        <a:cxn ang="0">
                          <a:pos x="334" y="98"/>
                        </a:cxn>
                        <a:cxn ang="0">
                          <a:pos x="256" y="426"/>
                        </a:cxn>
                        <a:cxn ang="0">
                          <a:pos x="266" y="454"/>
                        </a:cxn>
                        <a:cxn ang="0">
                          <a:pos x="256" y="482"/>
                        </a:cxn>
                        <a:cxn ang="0">
                          <a:pos x="644" y="1044"/>
                        </a:cxn>
                        <a:cxn ang="0">
                          <a:pos x="674" y="1140"/>
                        </a:cxn>
                        <a:cxn ang="0">
                          <a:pos x="664" y="1150"/>
                        </a:cxn>
                        <a:cxn ang="0">
                          <a:pos x="614" y="1260"/>
                        </a:cxn>
                        <a:cxn ang="0">
                          <a:pos x="626" y="1314"/>
                        </a:cxn>
                        <a:cxn ang="0">
                          <a:pos x="600" y="1354"/>
                        </a:cxn>
                        <a:cxn ang="0">
                          <a:pos x="604" y="1358"/>
                        </a:cxn>
                        <a:cxn ang="0">
                          <a:pos x="606" y="1358"/>
                        </a:cxn>
                        <a:cxn ang="0">
                          <a:pos x="630" y="1316"/>
                        </a:cxn>
                        <a:cxn ang="0">
                          <a:pos x="618" y="1262"/>
                        </a:cxn>
                      </a:cxnLst>
                      <a:rect l="0" t="0" r="r" b="b"/>
                      <a:pathLst>
                        <a:path w="734" h="1358">
                          <a:moveTo>
                            <a:pt x="618" y="1262"/>
                          </a:moveTo>
                          <a:lnTo>
                            <a:pt x="668" y="1154"/>
                          </a:lnTo>
                          <a:lnTo>
                            <a:pt x="680" y="1140"/>
                          </a:lnTo>
                          <a:lnTo>
                            <a:pt x="648" y="1044"/>
                          </a:lnTo>
                          <a:lnTo>
                            <a:pt x="678" y="896"/>
                          </a:lnTo>
                          <a:lnTo>
                            <a:pt x="718" y="910"/>
                          </a:lnTo>
                          <a:lnTo>
                            <a:pt x="734" y="790"/>
                          </a:lnTo>
                          <a:lnTo>
                            <a:pt x="730" y="788"/>
                          </a:lnTo>
                          <a:lnTo>
                            <a:pt x="730" y="786"/>
                          </a:lnTo>
                          <a:lnTo>
                            <a:pt x="716" y="904"/>
                          </a:lnTo>
                          <a:lnTo>
                            <a:pt x="676" y="892"/>
                          </a:lnTo>
                          <a:lnTo>
                            <a:pt x="646" y="1040"/>
                          </a:lnTo>
                          <a:lnTo>
                            <a:pt x="262" y="482"/>
                          </a:lnTo>
                          <a:lnTo>
                            <a:pt x="272" y="454"/>
                          </a:lnTo>
                          <a:lnTo>
                            <a:pt x="262" y="426"/>
                          </a:lnTo>
                          <a:lnTo>
                            <a:pt x="338" y="98"/>
                          </a:lnTo>
                          <a:lnTo>
                            <a:pt x="564" y="144"/>
                          </a:lnTo>
                          <a:lnTo>
                            <a:pt x="566" y="140"/>
                          </a:lnTo>
                          <a:lnTo>
                            <a:pt x="338" y="9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8"/>
                          </a:lnTo>
                          <a:lnTo>
                            <a:pt x="334" y="98"/>
                          </a:lnTo>
                          <a:lnTo>
                            <a:pt x="256" y="426"/>
                          </a:lnTo>
                          <a:lnTo>
                            <a:pt x="266" y="454"/>
                          </a:lnTo>
                          <a:lnTo>
                            <a:pt x="256" y="482"/>
                          </a:lnTo>
                          <a:lnTo>
                            <a:pt x="644" y="1044"/>
                          </a:lnTo>
                          <a:lnTo>
                            <a:pt x="674" y="1140"/>
                          </a:lnTo>
                          <a:lnTo>
                            <a:pt x="664" y="1150"/>
                          </a:lnTo>
                          <a:lnTo>
                            <a:pt x="614" y="1260"/>
                          </a:lnTo>
                          <a:lnTo>
                            <a:pt x="626" y="1314"/>
                          </a:lnTo>
                          <a:lnTo>
                            <a:pt x="600" y="1354"/>
                          </a:lnTo>
                          <a:lnTo>
                            <a:pt x="604" y="1358"/>
                          </a:lnTo>
                          <a:lnTo>
                            <a:pt x="606" y="1358"/>
                          </a:lnTo>
                          <a:lnTo>
                            <a:pt x="630" y="1316"/>
                          </a:lnTo>
                          <a:lnTo>
                            <a:pt x="618" y="12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5" name="Freeform 2893"/>
                    <p:cNvSpPr>
                      <a:spLocks/>
                    </p:cNvSpPr>
                    <p:nvPr/>
                  </p:nvSpPr>
                  <p:spPr bwMode="auto">
                    <a:xfrm>
                      <a:off x="1330" y="1573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6" name="Freeform 2894"/>
                    <p:cNvSpPr>
                      <a:spLocks/>
                    </p:cNvSpPr>
                    <p:nvPr/>
                  </p:nvSpPr>
                  <p:spPr bwMode="auto">
                    <a:xfrm>
                      <a:off x="1568" y="1625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8" y="6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8" y="0"/>
                          </a:move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8" y="6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7" name="Freeform 2895"/>
                    <p:cNvSpPr>
                      <a:spLocks/>
                    </p:cNvSpPr>
                    <p:nvPr/>
                  </p:nvSpPr>
                  <p:spPr bwMode="auto">
                    <a:xfrm>
                      <a:off x="3476" y="3155"/>
                      <a:ext cx="4" cy="1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0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4" y="0"/>
                        </a:cxn>
                      </a:cxnLst>
                      <a:rect l="0" t="0" r="r" b="b"/>
                      <a:pathLst>
                        <a:path w="4">
                          <a:moveTo>
                            <a:pt x="4" y="0"/>
                          </a:move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4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8" name="Freeform 2896"/>
                    <p:cNvSpPr>
                      <a:spLocks/>
                    </p:cNvSpPr>
                    <p:nvPr/>
                  </p:nvSpPr>
                  <p:spPr bwMode="auto">
                    <a:xfrm>
                      <a:off x="2174" y="2981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79" name="Freeform 2897"/>
                    <p:cNvSpPr>
                      <a:spLocks/>
                    </p:cNvSpPr>
                    <p:nvPr/>
                  </p:nvSpPr>
                  <p:spPr bwMode="auto">
                    <a:xfrm>
                      <a:off x="1910" y="3007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0" name="Freeform 2898"/>
                    <p:cNvSpPr>
                      <a:spLocks/>
                    </p:cNvSpPr>
                    <p:nvPr/>
                  </p:nvSpPr>
                  <p:spPr bwMode="auto">
                    <a:xfrm>
                      <a:off x="3410" y="2759"/>
                      <a:ext cx="92" cy="396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254"/>
                        </a:cxn>
                        <a:cxn ang="0">
                          <a:pos x="24" y="13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18" y="136"/>
                        </a:cxn>
                        <a:cxn ang="0">
                          <a:pos x="88" y="254"/>
                        </a:cxn>
                        <a:cxn ang="0">
                          <a:pos x="78" y="350"/>
                        </a:cxn>
                        <a:cxn ang="0">
                          <a:pos x="64" y="394"/>
                        </a:cxn>
                        <a:cxn ang="0">
                          <a:pos x="66" y="396"/>
                        </a:cxn>
                        <a:cxn ang="0">
                          <a:pos x="70" y="396"/>
                        </a:cxn>
                        <a:cxn ang="0">
                          <a:pos x="84" y="352"/>
                        </a:cxn>
                        <a:cxn ang="0">
                          <a:pos x="92" y="254"/>
                        </a:cxn>
                      </a:cxnLst>
                      <a:rect l="0" t="0" r="r" b="b"/>
                      <a:pathLst>
                        <a:path w="92" h="396">
                          <a:moveTo>
                            <a:pt x="92" y="254"/>
                          </a:moveTo>
                          <a:lnTo>
                            <a:pt x="24" y="13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18" y="136"/>
                          </a:lnTo>
                          <a:lnTo>
                            <a:pt x="88" y="254"/>
                          </a:lnTo>
                          <a:lnTo>
                            <a:pt x="78" y="350"/>
                          </a:lnTo>
                          <a:lnTo>
                            <a:pt x="64" y="394"/>
                          </a:lnTo>
                          <a:lnTo>
                            <a:pt x="66" y="396"/>
                          </a:lnTo>
                          <a:lnTo>
                            <a:pt x="70" y="396"/>
                          </a:lnTo>
                          <a:lnTo>
                            <a:pt x="84" y="352"/>
                          </a:lnTo>
                          <a:lnTo>
                            <a:pt x="92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1" name="Rectangle 289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1496" y="221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2" name="Freeform 2900"/>
                    <p:cNvSpPr>
                      <a:spLocks/>
                    </p:cNvSpPr>
                    <p:nvPr/>
                  </p:nvSpPr>
                  <p:spPr bwMode="auto">
                    <a:xfrm>
                      <a:off x="1500" y="1335"/>
                      <a:ext cx="1918" cy="1672"/>
                    </a:xfrm>
                    <a:custGeom>
                      <a:avLst/>
                      <a:gdLst/>
                      <a:ahLst/>
                      <a:cxnLst>
                        <a:cxn ang="0">
                          <a:pos x="1038" y="1058"/>
                        </a:cxn>
                        <a:cxn ang="0">
                          <a:pos x="1320" y="1284"/>
                        </a:cxn>
                        <a:cxn ang="0">
                          <a:pos x="1796" y="1340"/>
                        </a:cxn>
                        <a:cxn ang="0">
                          <a:pos x="1910" y="1424"/>
                        </a:cxn>
                        <a:cxn ang="0">
                          <a:pos x="1918" y="1420"/>
                        </a:cxn>
                        <a:cxn ang="0">
                          <a:pos x="1874" y="1366"/>
                        </a:cxn>
                        <a:cxn ang="0">
                          <a:pos x="1864" y="1366"/>
                        </a:cxn>
                        <a:cxn ang="0">
                          <a:pos x="1798" y="1334"/>
                        </a:cxn>
                        <a:cxn ang="0">
                          <a:pos x="1326" y="1280"/>
                        </a:cxn>
                        <a:cxn ang="0">
                          <a:pos x="1058" y="1050"/>
                        </a:cxn>
                        <a:cxn ang="0">
                          <a:pos x="1830" y="954"/>
                        </a:cxn>
                        <a:cxn ang="0">
                          <a:pos x="1138" y="972"/>
                        </a:cxn>
                        <a:cxn ang="0">
                          <a:pos x="1134" y="974"/>
                        </a:cxn>
                        <a:cxn ang="0">
                          <a:pos x="1052" y="974"/>
                        </a:cxn>
                        <a:cxn ang="0">
                          <a:pos x="508" y="498"/>
                        </a:cxn>
                        <a:cxn ang="0">
                          <a:pos x="1128" y="616"/>
                        </a:cxn>
                        <a:cxn ang="0">
                          <a:pos x="1128" y="618"/>
                        </a:cxn>
                        <a:cxn ang="0">
                          <a:pos x="1734" y="610"/>
                        </a:cxn>
                        <a:cxn ang="0">
                          <a:pos x="1726" y="604"/>
                        </a:cxn>
                        <a:cxn ang="0">
                          <a:pos x="1710" y="542"/>
                        </a:cxn>
                        <a:cxn ang="0">
                          <a:pos x="1726" y="604"/>
                        </a:cxn>
                        <a:cxn ang="0">
                          <a:pos x="1126" y="518"/>
                        </a:cxn>
                        <a:cxn ang="0">
                          <a:pos x="972" y="252"/>
                        </a:cxn>
                        <a:cxn ang="0">
                          <a:pos x="972" y="248"/>
                        </a:cxn>
                        <a:cxn ang="0">
                          <a:pos x="976" y="0"/>
                        </a:cxn>
                        <a:cxn ang="0">
                          <a:pos x="974" y="0"/>
                        </a:cxn>
                        <a:cxn ang="0">
                          <a:pos x="966" y="510"/>
                        </a:cxn>
                        <a:cxn ang="0">
                          <a:pos x="316" y="468"/>
                        </a:cxn>
                        <a:cxn ang="0">
                          <a:pos x="342" y="348"/>
                        </a:cxn>
                        <a:cxn ang="0">
                          <a:pos x="336" y="350"/>
                        </a:cxn>
                        <a:cxn ang="0">
                          <a:pos x="500" y="498"/>
                        </a:cxn>
                        <a:cxn ang="0">
                          <a:pos x="0" y="884"/>
                        </a:cxn>
                        <a:cxn ang="0">
                          <a:pos x="452" y="968"/>
                        </a:cxn>
                        <a:cxn ang="0">
                          <a:pos x="418" y="1672"/>
                        </a:cxn>
                        <a:cxn ang="0">
                          <a:pos x="1050" y="982"/>
                        </a:cxn>
                        <a:cxn ang="0">
                          <a:pos x="1030" y="1050"/>
                        </a:cxn>
                        <a:cxn ang="0">
                          <a:pos x="672" y="1602"/>
                        </a:cxn>
                        <a:cxn ang="0">
                          <a:pos x="674" y="1646"/>
                        </a:cxn>
                        <a:cxn ang="0">
                          <a:pos x="676" y="1610"/>
                        </a:cxn>
                      </a:cxnLst>
                      <a:rect l="0" t="0" r="r" b="b"/>
                      <a:pathLst>
                        <a:path w="1918" h="1672">
                          <a:moveTo>
                            <a:pt x="1046" y="1620"/>
                          </a:moveTo>
                          <a:lnTo>
                            <a:pt x="1038" y="1058"/>
                          </a:lnTo>
                          <a:lnTo>
                            <a:pt x="1308" y="1048"/>
                          </a:lnTo>
                          <a:lnTo>
                            <a:pt x="1320" y="1284"/>
                          </a:lnTo>
                          <a:lnTo>
                            <a:pt x="1528" y="1352"/>
                          </a:lnTo>
                          <a:lnTo>
                            <a:pt x="1796" y="1340"/>
                          </a:lnTo>
                          <a:lnTo>
                            <a:pt x="1906" y="1386"/>
                          </a:lnTo>
                          <a:lnTo>
                            <a:pt x="1910" y="1424"/>
                          </a:lnTo>
                          <a:lnTo>
                            <a:pt x="1910" y="1420"/>
                          </a:lnTo>
                          <a:lnTo>
                            <a:pt x="1918" y="1420"/>
                          </a:lnTo>
                          <a:lnTo>
                            <a:pt x="1914" y="1382"/>
                          </a:lnTo>
                          <a:lnTo>
                            <a:pt x="1874" y="1366"/>
                          </a:lnTo>
                          <a:lnTo>
                            <a:pt x="1874" y="1370"/>
                          </a:lnTo>
                          <a:lnTo>
                            <a:pt x="1864" y="1366"/>
                          </a:lnTo>
                          <a:lnTo>
                            <a:pt x="1864" y="1362"/>
                          </a:lnTo>
                          <a:lnTo>
                            <a:pt x="1798" y="1334"/>
                          </a:lnTo>
                          <a:lnTo>
                            <a:pt x="1528" y="1348"/>
                          </a:lnTo>
                          <a:lnTo>
                            <a:pt x="1326" y="1280"/>
                          </a:lnTo>
                          <a:lnTo>
                            <a:pt x="1312" y="1042"/>
                          </a:lnTo>
                          <a:lnTo>
                            <a:pt x="1058" y="1050"/>
                          </a:lnTo>
                          <a:lnTo>
                            <a:pt x="1056" y="982"/>
                          </a:lnTo>
                          <a:lnTo>
                            <a:pt x="1830" y="954"/>
                          </a:lnTo>
                          <a:lnTo>
                            <a:pt x="1828" y="948"/>
                          </a:lnTo>
                          <a:lnTo>
                            <a:pt x="1138" y="972"/>
                          </a:lnTo>
                          <a:lnTo>
                            <a:pt x="1138" y="974"/>
                          </a:lnTo>
                          <a:lnTo>
                            <a:pt x="1134" y="974"/>
                          </a:lnTo>
                          <a:lnTo>
                            <a:pt x="1134" y="972"/>
                          </a:lnTo>
                          <a:lnTo>
                            <a:pt x="1052" y="974"/>
                          </a:lnTo>
                          <a:lnTo>
                            <a:pt x="458" y="964"/>
                          </a:lnTo>
                          <a:lnTo>
                            <a:pt x="508" y="498"/>
                          </a:lnTo>
                          <a:lnTo>
                            <a:pt x="1120" y="524"/>
                          </a:lnTo>
                          <a:lnTo>
                            <a:pt x="1128" y="616"/>
                          </a:lnTo>
                          <a:lnTo>
                            <a:pt x="1128" y="616"/>
                          </a:lnTo>
                          <a:lnTo>
                            <a:pt x="1128" y="618"/>
                          </a:lnTo>
                          <a:lnTo>
                            <a:pt x="1736" y="610"/>
                          </a:lnTo>
                          <a:lnTo>
                            <a:pt x="1734" y="610"/>
                          </a:lnTo>
                          <a:lnTo>
                            <a:pt x="1726" y="610"/>
                          </a:lnTo>
                          <a:lnTo>
                            <a:pt x="1726" y="604"/>
                          </a:lnTo>
                          <a:lnTo>
                            <a:pt x="1732" y="604"/>
                          </a:lnTo>
                          <a:lnTo>
                            <a:pt x="1710" y="542"/>
                          </a:lnTo>
                          <a:lnTo>
                            <a:pt x="1704" y="542"/>
                          </a:lnTo>
                          <a:lnTo>
                            <a:pt x="1726" y="604"/>
                          </a:lnTo>
                          <a:lnTo>
                            <a:pt x="1132" y="612"/>
                          </a:lnTo>
                          <a:lnTo>
                            <a:pt x="1126" y="518"/>
                          </a:lnTo>
                          <a:lnTo>
                            <a:pt x="968" y="514"/>
                          </a:lnTo>
                          <a:lnTo>
                            <a:pt x="972" y="252"/>
                          </a:lnTo>
                          <a:lnTo>
                            <a:pt x="972" y="252"/>
                          </a:lnTo>
                          <a:lnTo>
                            <a:pt x="972" y="248"/>
                          </a:lnTo>
                          <a:lnTo>
                            <a:pt x="972" y="248"/>
                          </a:lnTo>
                          <a:lnTo>
                            <a:pt x="976" y="0"/>
                          </a:lnTo>
                          <a:lnTo>
                            <a:pt x="974" y="0"/>
                          </a:lnTo>
                          <a:lnTo>
                            <a:pt x="974" y="0"/>
                          </a:lnTo>
                          <a:lnTo>
                            <a:pt x="972" y="0"/>
                          </a:lnTo>
                          <a:lnTo>
                            <a:pt x="966" y="510"/>
                          </a:lnTo>
                          <a:lnTo>
                            <a:pt x="508" y="496"/>
                          </a:lnTo>
                          <a:lnTo>
                            <a:pt x="316" y="468"/>
                          </a:lnTo>
                          <a:lnTo>
                            <a:pt x="344" y="348"/>
                          </a:lnTo>
                          <a:lnTo>
                            <a:pt x="342" y="348"/>
                          </a:lnTo>
                          <a:lnTo>
                            <a:pt x="342" y="352"/>
                          </a:lnTo>
                          <a:lnTo>
                            <a:pt x="336" y="350"/>
                          </a:lnTo>
                          <a:lnTo>
                            <a:pt x="312" y="472"/>
                          </a:lnTo>
                          <a:lnTo>
                            <a:pt x="500" y="498"/>
                          </a:lnTo>
                          <a:lnTo>
                            <a:pt x="452" y="964"/>
                          </a:lnTo>
                          <a:lnTo>
                            <a:pt x="0" y="884"/>
                          </a:lnTo>
                          <a:lnTo>
                            <a:pt x="0" y="888"/>
                          </a:lnTo>
                          <a:lnTo>
                            <a:pt x="452" y="968"/>
                          </a:lnTo>
                          <a:lnTo>
                            <a:pt x="410" y="1672"/>
                          </a:lnTo>
                          <a:lnTo>
                            <a:pt x="418" y="1672"/>
                          </a:lnTo>
                          <a:lnTo>
                            <a:pt x="458" y="968"/>
                          </a:lnTo>
                          <a:lnTo>
                            <a:pt x="1050" y="982"/>
                          </a:lnTo>
                          <a:lnTo>
                            <a:pt x="1050" y="1050"/>
                          </a:lnTo>
                          <a:lnTo>
                            <a:pt x="1030" y="1050"/>
                          </a:lnTo>
                          <a:lnTo>
                            <a:pt x="1038" y="1610"/>
                          </a:lnTo>
                          <a:lnTo>
                            <a:pt x="672" y="1602"/>
                          </a:lnTo>
                          <a:lnTo>
                            <a:pt x="670" y="1642"/>
                          </a:lnTo>
                          <a:lnTo>
                            <a:pt x="674" y="1646"/>
                          </a:lnTo>
                          <a:lnTo>
                            <a:pt x="676" y="1648"/>
                          </a:lnTo>
                          <a:lnTo>
                            <a:pt x="676" y="1610"/>
                          </a:lnTo>
                          <a:lnTo>
                            <a:pt x="1046" y="16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3" name="Freeform 2901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06" cy="39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136"/>
                        </a:cxn>
                        <a:cxn ang="0">
                          <a:pos x="8" y="0"/>
                        </a:cxn>
                        <a:cxn ang="0">
                          <a:pos x="0" y="2"/>
                        </a:cxn>
                        <a:cxn ang="0">
                          <a:pos x="4" y="140"/>
                        </a:cxn>
                        <a:cxn ang="0">
                          <a:pos x="98" y="394"/>
                        </a:cxn>
                        <a:cxn ang="0">
                          <a:pos x="106" y="394"/>
                        </a:cxn>
                        <a:cxn ang="0">
                          <a:pos x="12" y="136"/>
                        </a:cxn>
                      </a:cxnLst>
                      <a:rect l="0" t="0" r="r" b="b"/>
                      <a:pathLst>
                        <a:path w="106" h="394">
                          <a:moveTo>
                            <a:pt x="12" y="136"/>
                          </a:moveTo>
                          <a:lnTo>
                            <a:pt x="8" y="0"/>
                          </a:lnTo>
                          <a:lnTo>
                            <a:pt x="0" y="2"/>
                          </a:lnTo>
                          <a:lnTo>
                            <a:pt x="4" y="140"/>
                          </a:lnTo>
                          <a:lnTo>
                            <a:pt x="98" y="394"/>
                          </a:lnTo>
                          <a:lnTo>
                            <a:pt x="106" y="394"/>
                          </a:lnTo>
                          <a:lnTo>
                            <a:pt x="12" y="13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4" name="Freeform 2902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98" cy="634"/>
                    </a:xfrm>
                    <a:custGeom>
                      <a:avLst/>
                      <a:gdLst/>
                      <a:ahLst/>
                      <a:cxnLst>
                        <a:cxn ang="0">
                          <a:pos x="98" y="626"/>
                        </a:cxn>
                        <a:cxn ang="0">
                          <a:pos x="92" y="448"/>
                        </a:cxn>
                        <a:cxn ang="0">
                          <a:pos x="62" y="410"/>
                        </a:cxn>
                        <a:cxn ang="0">
                          <a:pos x="80" y="378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  <a:cxn ang="0">
                          <a:pos x="54" y="410"/>
                        </a:cxn>
                        <a:cxn ang="0">
                          <a:pos x="84" y="448"/>
                        </a:cxn>
                        <a:cxn ang="0">
                          <a:pos x="90" y="634"/>
                        </a:cxn>
                        <a:cxn ang="0">
                          <a:pos x="90" y="626"/>
                        </a:cxn>
                        <a:cxn ang="0">
                          <a:pos x="98" y="626"/>
                        </a:cxn>
                      </a:cxnLst>
                      <a:rect l="0" t="0" r="r" b="b"/>
                      <a:pathLst>
                        <a:path w="98" h="634">
                          <a:moveTo>
                            <a:pt x="98" y="626"/>
                          </a:moveTo>
                          <a:lnTo>
                            <a:pt x="92" y="448"/>
                          </a:lnTo>
                          <a:lnTo>
                            <a:pt x="62" y="410"/>
                          </a:lnTo>
                          <a:lnTo>
                            <a:pt x="80" y="378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lnTo>
                            <a:pt x="54" y="410"/>
                          </a:lnTo>
                          <a:lnTo>
                            <a:pt x="84" y="448"/>
                          </a:lnTo>
                          <a:lnTo>
                            <a:pt x="90" y="634"/>
                          </a:lnTo>
                          <a:lnTo>
                            <a:pt x="90" y="626"/>
                          </a:lnTo>
                          <a:lnTo>
                            <a:pt x="98" y="6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5" name="Rectangle 2903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28" y="1951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6" name="Rectangle 290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634" y="2307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7" name="Freeform 2905"/>
                    <p:cNvSpPr>
                      <a:spLocks/>
                    </p:cNvSpPr>
                    <p:nvPr/>
                  </p:nvSpPr>
                  <p:spPr bwMode="auto">
                    <a:xfrm>
                      <a:off x="3202" y="1875"/>
                      <a:ext cx="8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8" y="2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2">
                          <a:moveTo>
                            <a:pt x="0" y="0"/>
                          </a:moveTo>
                          <a:lnTo>
                            <a:pt x="2" y="2"/>
                          </a:lnTo>
                          <a:lnTo>
                            <a:pt x="8" y="2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8" name="Freeform 2906"/>
                    <p:cNvSpPr>
                      <a:spLocks/>
                    </p:cNvSpPr>
                    <p:nvPr/>
                  </p:nvSpPr>
                  <p:spPr bwMode="auto">
                    <a:xfrm>
                      <a:off x="1836" y="1681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4"/>
                          </a:moveTo>
                          <a:lnTo>
                            <a:pt x="6" y="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89" name="Rectangle 290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335"/>
                      <a:ext cx="2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0" name="Freeform 2908"/>
                    <p:cNvSpPr>
                      <a:spLocks/>
                    </p:cNvSpPr>
                    <p:nvPr/>
                  </p:nvSpPr>
                  <p:spPr bwMode="auto">
                    <a:xfrm>
                      <a:off x="1496" y="2219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1" name="Freeform 2909"/>
                    <p:cNvSpPr>
                      <a:spLocks/>
                    </p:cNvSpPr>
                    <p:nvPr/>
                  </p:nvSpPr>
                  <p:spPr bwMode="auto">
                    <a:xfrm>
                      <a:off x="2472" y="1581"/>
                      <a:ext cx="644" cy="62"/>
                    </a:xfrm>
                    <a:custGeom>
                      <a:avLst/>
                      <a:gdLst/>
                      <a:ahLst/>
                      <a:cxnLst>
                        <a:cxn ang="0">
                          <a:pos x="644" y="62"/>
                        </a:cxn>
                        <a:cxn ang="0">
                          <a:pos x="642" y="54"/>
                        </a:cxn>
                        <a:cxn ang="0">
                          <a:pos x="474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474" y="4"/>
                        </a:cxn>
                        <a:cxn ang="0">
                          <a:pos x="644" y="62"/>
                        </a:cxn>
                      </a:cxnLst>
                      <a:rect l="0" t="0" r="r" b="b"/>
                      <a:pathLst>
                        <a:path w="644" h="62">
                          <a:moveTo>
                            <a:pt x="644" y="62"/>
                          </a:moveTo>
                          <a:lnTo>
                            <a:pt x="642" y="54"/>
                          </a:lnTo>
                          <a:lnTo>
                            <a:pt x="474" y="0"/>
                          </a:ln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474" y="4"/>
                          </a:lnTo>
                          <a:lnTo>
                            <a:pt x="644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2" name="Rectangle 291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583"/>
                      <a:ext cx="1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3" name="Freeform 2911"/>
                    <p:cNvSpPr>
                      <a:spLocks/>
                    </p:cNvSpPr>
                    <p:nvPr/>
                  </p:nvSpPr>
                  <p:spPr bwMode="auto">
                    <a:xfrm>
                      <a:off x="3896" y="162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4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4"/>
                          </a:moveTo>
                          <a:lnTo>
                            <a:pt x="4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4" name="Freeform 2912"/>
                    <p:cNvSpPr>
                      <a:spLocks/>
                    </p:cNvSpPr>
                    <p:nvPr/>
                  </p:nvSpPr>
                  <p:spPr bwMode="auto">
                    <a:xfrm>
                      <a:off x="3440" y="10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5" name="Freeform 2913"/>
                    <p:cNvSpPr>
                      <a:spLocks/>
                    </p:cNvSpPr>
                    <p:nvPr/>
                  </p:nvSpPr>
                  <p:spPr bwMode="auto">
                    <a:xfrm>
                      <a:off x="3362" y="1049"/>
                      <a:ext cx="576" cy="118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30"/>
                        </a:cxn>
                        <a:cxn ang="0">
                          <a:pos x="30" y="268"/>
                        </a:cxn>
                        <a:cxn ang="0">
                          <a:pos x="168" y="352"/>
                        </a:cxn>
                        <a:cxn ang="0">
                          <a:pos x="178" y="410"/>
                        </a:cxn>
                        <a:cxn ang="0">
                          <a:pos x="194" y="484"/>
                        </a:cxn>
                        <a:cxn ang="0">
                          <a:pos x="266" y="554"/>
                        </a:cxn>
                        <a:cxn ang="0">
                          <a:pos x="274" y="610"/>
                        </a:cxn>
                        <a:cxn ang="0">
                          <a:pos x="214" y="676"/>
                        </a:cxn>
                        <a:cxn ang="0">
                          <a:pos x="234" y="716"/>
                        </a:cxn>
                        <a:cxn ang="0">
                          <a:pos x="194" y="786"/>
                        </a:cxn>
                        <a:cxn ang="0">
                          <a:pos x="194" y="816"/>
                        </a:cxn>
                        <a:cxn ang="0">
                          <a:pos x="196" y="816"/>
                        </a:cxn>
                        <a:cxn ang="0">
                          <a:pos x="196" y="820"/>
                        </a:cxn>
                        <a:cxn ang="0">
                          <a:pos x="194" y="820"/>
                        </a:cxn>
                        <a:cxn ang="0">
                          <a:pos x="194" y="834"/>
                        </a:cxn>
                        <a:cxn ang="0">
                          <a:pos x="292" y="960"/>
                        </a:cxn>
                        <a:cxn ang="0">
                          <a:pos x="324" y="960"/>
                        </a:cxn>
                        <a:cxn ang="0">
                          <a:pos x="324" y="1040"/>
                        </a:cxn>
                        <a:cxn ang="0">
                          <a:pos x="404" y="1098"/>
                        </a:cxn>
                        <a:cxn ang="0">
                          <a:pos x="434" y="1180"/>
                        </a:cxn>
                        <a:cxn ang="0">
                          <a:pos x="456" y="1136"/>
                        </a:cxn>
                        <a:cxn ang="0">
                          <a:pos x="506" y="1162"/>
                        </a:cxn>
                        <a:cxn ang="0">
                          <a:pos x="548" y="1106"/>
                        </a:cxn>
                        <a:cxn ang="0">
                          <a:pos x="560" y="1024"/>
                        </a:cxn>
                        <a:cxn ang="0">
                          <a:pos x="576" y="942"/>
                        </a:cxn>
                        <a:cxn ang="0">
                          <a:pos x="538" y="578"/>
                        </a:cxn>
                        <a:cxn ang="0">
                          <a:pos x="536" y="580"/>
                        </a:cxn>
                        <a:cxn ang="0">
                          <a:pos x="534" y="578"/>
                        </a:cxn>
                        <a:cxn ang="0">
                          <a:pos x="574" y="942"/>
                        </a:cxn>
                        <a:cxn ang="0">
                          <a:pos x="554" y="1024"/>
                        </a:cxn>
                        <a:cxn ang="0">
                          <a:pos x="546" y="1106"/>
                        </a:cxn>
                        <a:cxn ang="0">
                          <a:pos x="506" y="1158"/>
                        </a:cxn>
                        <a:cxn ang="0">
                          <a:pos x="456" y="1130"/>
                        </a:cxn>
                        <a:cxn ang="0">
                          <a:pos x="434" y="1172"/>
                        </a:cxn>
                        <a:cxn ang="0">
                          <a:pos x="406" y="1094"/>
                        </a:cxn>
                        <a:cxn ang="0">
                          <a:pos x="328" y="1040"/>
                        </a:cxn>
                        <a:cxn ang="0">
                          <a:pos x="328" y="956"/>
                        </a:cxn>
                        <a:cxn ang="0">
                          <a:pos x="294" y="956"/>
                        </a:cxn>
                        <a:cxn ang="0">
                          <a:pos x="198" y="834"/>
                        </a:cxn>
                        <a:cxn ang="0">
                          <a:pos x="198" y="786"/>
                        </a:cxn>
                        <a:cxn ang="0">
                          <a:pos x="240" y="716"/>
                        </a:cxn>
                        <a:cxn ang="0">
                          <a:pos x="220" y="676"/>
                        </a:cxn>
                        <a:cxn ang="0">
                          <a:pos x="276" y="610"/>
                        </a:cxn>
                        <a:cxn ang="0">
                          <a:pos x="268" y="550"/>
                        </a:cxn>
                        <a:cxn ang="0">
                          <a:pos x="198" y="484"/>
                        </a:cxn>
                        <a:cxn ang="0">
                          <a:pos x="170" y="350"/>
                        </a:cxn>
                        <a:cxn ang="0">
                          <a:pos x="32" y="268"/>
                        </a:cxn>
                        <a:cxn ang="0">
                          <a:pos x="4" y="134"/>
                        </a:cxn>
                        <a:cxn ang="0">
                          <a:pos x="40" y="92"/>
                        </a:cxn>
                        <a:cxn ang="0">
                          <a:pos x="82" y="0"/>
                        </a:cxn>
                        <a:cxn ang="0">
                          <a:pos x="78" y="0"/>
                        </a:cxn>
                        <a:cxn ang="0">
                          <a:pos x="40" y="88"/>
                        </a:cxn>
                        <a:cxn ang="0">
                          <a:pos x="0" y="130"/>
                        </a:cxn>
                      </a:cxnLst>
                      <a:rect l="0" t="0" r="r" b="b"/>
                      <a:pathLst>
                        <a:path w="576" h="1180">
                          <a:moveTo>
                            <a:pt x="0" y="130"/>
                          </a:moveTo>
                          <a:lnTo>
                            <a:pt x="30" y="268"/>
                          </a:lnTo>
                          <a:lnTo>
                            <a:pt x="168" y="352"/>
                          </a:lnTo>
                          <a:lnTo>
                            <a:pt x="178" y="410"/>
                          </a:lnTo>
                          <a:lnTo>
                            <a:pt x="194" y="484"/>
                          </a:lnTo>
                          <a:lnTo>
                            <a:pt x="266" y="554"/>
                          </a:lnTo>
                          <a:lnTo>
                            <a:pt x="274" y="610"/>
                          </a:lnTo>
                          <a:lnTo>
                            <a:pt x="214" y="676"/>
                          </a:lnTo>
                          <a:lnTo>
                            <a:pt x="234" y="716"/>
                          </a:lnTo>
                          <a:lnTo>
                            <a:pt x="194" y="786"/>
                          </a:lnTo>
                          <a:lnTo>
                            <a:pt x="194" y="816"/>
                          </a:lnTo>
                          <a:lnTo>
                            <a:pt x="196" y="816"/>
                          </a:lnTo>
                          <a:lnTo>
                            <a:pt x="196" y="820"/>
                          </a:lnTo>
                          <a:lnTo>
                            <a:pt x="194" y="820"/>
                          </a:lnTo>
                          <a:lnTo>
                            <a:pt x="194" y="834"/>
                          </a:lnTo>
                          <a:lnTo>
                            <a:pt x="292" y="960"/>
                          </a:lnTo>
                          <a:lnTo>
                            <a:pt x="324" y="960"/>
                          </a:lnTo>
                          <a:lnTo>
                            <a:pt x="324" y="1040"/>
                          </a:lnTo>
                          <a:lnTo>
                            <a:pt x="404" y="1098"/>
                          </a:lnTo>
                          <a:lnTo>
                            <a:pt x="434" y="1180"/>
                          </a:lnTo>
                          <a:lnTo>
                            <a:pt x="456" y="1136"/>
                          </a:lnTo>
                          <a:lnTo>
                            <a:pt x="506" y="1162"/>
                          </a:lnTo>
                          <a:lnTo>
                            <a:pt x="548" y="1106"/>
                          </a:lnTo>
                          <a:lnTo>
                            <a:pt x="560" y="1024"/>
                          </a:lnTo>
                          <a:lnTo>
                            <a:pt x="576" y="942"/>
                          </a:lnTo>
                          <a:lnTo>
                            <a:pt x="538" y="578"/>
                          </a:lnTo>
                          <a:lnTo>
                            <a:pt x="536" y="580"/>
                          </a:lnTo>
                          <a:lnTo>
                            <a:pt x="534" y="578"/>
                          </a:lnTo>
                          <a:lnTo>
                            <a:pt x="574" y="942"/>
                          </a:lnTo>
                          <a:lnTo>
                            <a:pt x="554" y="1024"/>
                          </a:lnTo>
                          <a:lnTo>
                            <a:pt x="546" y="1106"/>
                          </a:lnTo>
                          <a:lnTo>
                            <a:pt x="506" y="1158"/>
                          </a:lnTo>
                          <a:lnTo>
                            <a:pt x="456" y="1130"/>
                          </a:lnTo>
                          <a:lnTo>
                            <a:pt x="434" y="1172"/>
                          </a:lnTo>
                          <a:lnTo>
                            <a:pt x="406" y="1094"/>
                          </a:lnTo>
                          <a:lnTo>
                            <a:pt x="328" y="1040"/>
                          </a:lnTo>
                          <a:lnTo>
                            <a:pt x="328" y="956"/>
                          </a:lnTo>
                          <a:lnTo>
                            <a:pt x="294" y="956"/>
                          </a:lnTo>
                          <a:lnTo>
                            <a:pt x="198" y="834"/>
                          </a:lnTo>
                          <a:lnTo>
                            <a:pt x="198" y="786"/>
                          </a:lnTo>
                          <a:lnTo>
                            <a:pt x="240" y="716"/>
                          </a:lnTo>
                          <a:lnTo>
                            <a:pt x="220" y="676"/>
                          </a:lnTo>
                          <a:lnTo>
                            <a:pt x="276" y="610"/>
                          </a:lnTo>
                          <a:lnTo>
                            <a:pt x="268" y="550"/>
                          </a:lnTo>
                          <a:lnTo>
                            <a:pt x="198" y="484"/>
                          </a:lnTo>
                          <a:lnTo>
                            <a:pt x="170" y="350"/>
                          </a:lnTo>
                          <a:lnTo>
                            <a:pt x="32" y="268"/>
                          </a:lnTo>
                          <a:lnTo>
                            <a:pt x="4" y="134"/>
                          </a:lnTo>
                          <a:lnTo>
                            <a:pt x="40" y="92"/>
                          </a:lnTo>
                          <a:lnTo>
                            <a:pt x="82" y="0"/>
                          </a:lnTo>
                          <a:lnTo>
                            <a:pt x="78" y="0"/>
                          </a:lnTo>
                          <a:lnTo>
                            <a:pt x="40" y="88"/>
                          </a:lnTo>
                          <a:lnTo>
                            <a:pt x="0" y="13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6" name="Rectangle 291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556" y="1865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7" name="Freeform 2915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428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428" y="6"/>
                        </a:cxn>
                        <a:cxn ang="0">
                          <a:pos x="426" y="0"/>
                        </a:cxn>
                        <a:cxn ang="0">
                          <a:pos x="0" y="16"/>
                        </a:cxn>
                        <a:cxn ang="0">
                          <a:pos x="0" y="24"/>
                        </a:cxn>
                        <a:cxn ang="0">
                          <a:pos x="428" y="6"/>
                        </a:cxn>
                      </a:cxnLst>
                      <a:rect l="0" t="0" r="r" b="b"/>
                      <a:pathLst>
                        <a:path w="428" h="24">
                          <a:moveTo>
                            <a:pt x="428" y="6"/>
                          </a:moveTo>
                          <a:lnTo>
                            <a:pt x="426" y="0"/>
                          </a:lnTo>
                          <a:lnTo>
                            <a:pt x="0" y="16"/>
                          </a:lnTo>
                          <a:lnTo>
                            <a:pt x="0" y="24"/>
                          </a:lnTo>
                          <a:lnTo>
                            <a:pt x="428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8" name="Freeform 2916"/>
                    <p:cNvSpPr>
                      <a:spLocks/>
                    </p:cNvSpPr>
                    <p:nvPr/>
                  </p:nvSpPr>
                  <p:spPr bwMode="auto">
                    <a:xfrm>
                      <a:off x="3104" y="1481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99" name="Freeform 2917"/>
                    <p:cNvSpPr>
                      <a:spLocks/>
                    </p:cNvSpPr>
                    <p:nvPr/>
                  </p:nvSpPr>
                  <p:spPr bwMode="auto">
                    <a:xfrm>
                      <a:off x="3104" y="1473"/>
                      <a:ext cx="8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  <a:cxn ang="0">
                          <a:pos x="8" y="8"/>
                        </a:cxn>
                        <a:cxn ang="0">
                          <a:pos x="8" y="0"/>
                        </a:cxn>
                      </a:cxnLst>
                      <a:rect l="0" t="0" r="r" b="b"/>
                      <a:pathLst>
                        <a:path w="8" h="10">
                          <a:moveTo>
                            <a:pt x="8" y="0"/>
                          </a:moveTo>
                          <a:lnTo>
                            <a:pt x="0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lnTo>
                            <a:pt x="8" y="8"/>
                          </a:lnTo>
                          <a:lnTo>
                            <a:pt x="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0" name="Freeform 2918"/>
                    <p:cNvSpPr>
                      <a:spLocks/>
                    </p:cNvSpPr>
                    <p:nvPr/>
                  </p:nvSpPr>
                  <p:spPr bwMode="auto">
                    <a:xfrm>
                      <a:off x="2474" y="1229"/>
                      <a:ext cx="61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0"/>
                        </a:cxn>
                        <a:cxn ang="0">
                          <a:pos x="0" y="2"/>
                        </a:cxn>
                        <a:cxn ang="0">
                          <a:pos x="0" y="6"/>
                        </a:cxn>
                        <a:cxn ang="0">
                          <a:pos x="610" y="4"/>
                        </a:cxn>
                        <a:cxn ang="0">
                          <a:pos x="612" y="0"/>
                        </a:cxn>
                      </a:cxnLst>
                      <a:rect l="0" t="0" r="r" b="b"/>
                      <a:pathLst>
                        <a:path w="612" h="6">
                          <a:moveTo>
                            <a:pt x="612" y="0"/>
                          </a:moveTo>
                          <a:lnTo>
                            <a:pt x="0" y="2"/>
                          </a:lnTo>
                          <a:lnTo>
                            <a:pt x="0" y="6"/>
                          </a:lnTo>
                          <a:lnTo>
                            <a:pt x="610" y="4"/>
                          </a:lnTo>
                          <a:lnTo>
                            <a:pt x="61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1" name="Rectangle 2919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2472" y="1231"/>
                      <a:ext cx="2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2" name="Freeform 2920"/>
                    <p:cNvSpPr>
                      <a:spLocks/>
                    </p:cNvSpPr>
                    <p:nvPr/>
                  </p:nvSpPr>
                  <p:spPr bwMode="auto">
                    <a:xfrm>
                      <a:off x="3808" y="1181"/>
                      <a:ext cx="1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14" y="4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14" h="4">
                          <a:moveTo>
                            <a:pt x="4" y="4"/>
                          </a:moveTo>
                          <a:lnTo>
                            <a:pt x="14" y="4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3" name="Freeform 2921"/>
                    <p:cNvSpPr>
                      <a:spLocks/>
                    </p:cNvSpPr>
                    <p:nvPr/>
                  </p:nvSpPr>
                  <p:spPr bwMode="auto">
                    <a:xfrm>
                      <a:off x="3540" y="1063"/>
                      <a:ext cx="272" cy="122"/>
                    </a:xfrm>
                    <a:custGeom>
                      <a:avLst/>
                      <a:gdLst/>
                      <a:ahLst/>
                      <a:cxnLst>
                        <a:cxn ang="0">
                          <a:pos x="230" y="84"/>
                        </a:cxn>
                        <a:cxn ang="0">
                          <a:pos x="240" y="122"/>
                        </a:cxn>
                        <a:cxn ang="0">
                          <a:pos x="272" y="122"/>
                        </a:cxn>
                        <a:cxn ang="0">
                          <a:pos x="268" y="122"/>
                        </a:cxn>
                        <a:cxn ang="0">
                          <a:pos x="268" y="118"/>
                        </a:cxn>
                        <a:cxn ang="0">
                          <a:pos x="242" y="118"/>
                        </a:cxn>
                        <a:cxn ang="0">
                          <a:pos x="236" y="80"/>
                        </a:cxn>
                        <a:cxn ang="0">
                          <a:pos x="24" y="52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2" y="58"/>
                        </a:cxn>
                        <a:cxn ang="0">
                          <a:pos x="230" y="84"/>
                        </a:cxn>
                      </a:cxnLst>
                      <a:rect l="0" t="0" r="r" b="b"/>
                      <a:pathLst>
                        <a:path w="272" h="122">
                          <a:moveTo>
                            <a:pt x="230" y="84"/>
                          </a:moveTo>
                          <a:lnTo>
                            <a:pt x="240" y="122"/>
                          </a:lnTo>
                          <a:lnTo>
                            <a:pt x="272" y="122"/>
                          </a:lnTo>
                          <a:lnTo>
                            <a:pt x="268" y="122"/>
                          </a:lnTo>
                          <a:lnTo>
                            <a:pt x="268" y="118"/>
                          </a:lnTo>
                          <a:lnTo>
                            <a:pt x="242" y="118"/>
                          </a:lnTo>
                          <a:lnTo>
                            <a:pt x="236" y="80"/>
                          </a:lnTo>
                          <a:lnTo>
                            <a:pt x="24" y="52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lnTo>
                            <a:pt x="22" y="58"/>
                          </a:lnTo>
                          <a:lnTo>
                            <a:pt x="230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4" name="Freeform 2922"/>
                    <p:cNvSpPr>
                      <a:spLocks/>
                    </p:cNvSpPr>
                    <p:nvPr/>
                  </p:nvSpPr>
                  <p:spPr bwMode="auto">
                    <a:xfrm>
                      <a:off x="3232" y="1939"/>
                      <a:ext cx="142" cy="762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66"/>
                        </a:cxn>
                        <a:cxn ang="0">
                          <a:pos x="4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38" y="6"/>
                        </a:cxn>
                        <a:cxn ang="0">
                          <a:pos x="22" y="68"/>
                        </a:cxn>
                        <a:cxn ang="0">
                          <a:pos x="76" y="96"/>
                        </a:cxn>
                        <a:cxn ang="0">
                          <a:pos x="96" y="344"/>
                        </a:cxn>
                        <a:cxn ang="0">
                          <a:pos x="102" y="344"/>
                        </a:cxn>
                        <a:cxn ang="0">
                          <a:pos x="100" y="350"/>
                        </a:cxn>
                        <a:cxn ang="0">
                          <a:pos x="98" y="350"/>
                        </a:cxn>
                        <a:cxn ang="0">
                          <a:pos x="132" y="758"/>
                        </a:cxn>
                        <a:cxn ang="0">
                          <a:pos x="142" y="762"/>
                        </a:cxn>
                        <a:cxn ang="0">
                          <a:pos x="110" y="404"/>
                        </a:cxn>
                        <a:cxn ang="0">
                          <a:pos x="106" y="404"/>
                        </a:cxn>
                        <a:cxn ang="0">
                          <a:pos x="106" y="400"/>
                        </a:cxn>
                        <a:cxn ang="0">
                          <a:pos x="110" y="400"/>
                        </a:cxn>
                        <a:cxn ang="0">
                          <a:pos x="82" y="90"/>
                        </a:cxn>
                        <a:cxn ang="0">
                          <a:pos x="28" y="66"/>
                        </a:cxn>
                      </a:cxnLst>
                      <a:rect l="0" t="0" r="r" b="b"/>
                      <a:pathLst>
                        <a:path w="142" h="762">
                          <a:moveTo>
                            <a:pt x="28" y="66"/>
                          </a:moveTo>
                          <a:lnTo>
                            <a:pt x="46" y="0"/>
                          </a:ln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38" y="6"/>
                          </a:lnTo>
                          <a:lnTo>
                            <a:pt x="22" y="68"/>
                          </a:lnTo>
                          <a:lnTo>
                            <a:pt x="76" y="96"/>
                          </a:lnTo>
                          <a:lnTo>
                            <a:pt x="96" y="344"/>
                          </a:lnTo>
                          <a:lnTo>
                            <a:pt x="102" y="344"/>
                          </a:lnTo>
                          <a:lnTo>
                            <a:pt x="100" y="350"/>
                          </a:lnTo>
                          <a:lnTo>
                            <a:pt x="98" y="350"/>
                          </a:lnTo>
                          <a:lnTo>
                            <a:pt x="132" y="758"/>
                          </a:lnTo>
                          <a:lnTo>
                            <a:pt x="142" y="762"/>
                          </a:lnTo>
                          <a:lnTo>
                            <a:pt x="110" y="404"/>
                          </a:lnTo>
                          <a:lnTo>
                            <a:pt x="106" y="404"/>
                          </a:lnTo>
                          <a:lnTo>
                            <a:pt x="106" y="400"/>
                          </a:lnTo>
                          <a:lnTo>
                            <a:pt x="110" y="400"/>
                          </a:lnTo>
                          <a:lnTo>
                            <a:pt x="82" y="90"/>
                          </a:lnTo>
                          <a:lnTo>
                            <a:pt x="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5" name="Freeform 2923"/>
                    <p:cNvSpPr>
                      <a:spLocks/>
                    </p:cNvSpPr>
                    <p:nvPr/>
                  </p:nvSpPr>
                  <p:spPr bwMode="auto">
                    <a:xfrm>
                      <a:off x="3364" y="2697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10" y="8"/>
                        </a:cxn>
                        <a:cxn ang="0">
                          <a:pos x="10" y="4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0" y="4"/>
                          </a:moveTo>
                          <a:lnTo>
                            <a:pt x="10" y="8"/>
                          </a:lnTo>
                          <a:lnTo>
                            <a:pt x="10" y="4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6" name="Freeform 2924"/>
                    <p:cNvSpPr>
                      <a:spLocks/>
                    </p:cNvSpPr>
                    <p:nvPr/>
                  </p:nvSpPr>
                  <p:spPr bwMode="auto">
                    <a:xfrm>
                      <a:off x="3328" y="228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0"/>
                        </a:cxn>
                        <a:cxn ang="0">
                          <a:pos x="2" y="6"/>
                        </a:cxn>
                        <a:cxn ang="0">
                          <a:pos x="4" y="6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6" y="0"/>
                          </a:moveTo>
                          <a:lnTo>
                            <a:pt x="0" y="0"/>
                          </a:lnTo>
                          <a:lnTo>
                            <a:pt x="2" y="6"/>
                          </a:lnTo>
                          <a:lnTo>
                            <a:pt x="4" y="6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7" name="Freeform 2925"/>
                    <p:cNvSpPr>
                      <a:spLocks/>
                    </p:cNvSpPr>
                    <p:nvPr/>
                  </p:nvSpPr>
                  <p:spPr bwMode="auto">
                    <a:xfrm>
                      <a:off x="3226" y="193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6"/>
                        </a:cxn>
                        <a:cxn ang="0">
                          <a:pos x="8" y="6"/>
                        </a:cxn>
                        <a:cxn ang="0">
                          <a:pos x="6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0" y="0"/>
                          </a:moveTo>
                          <a:lnTo>
                            <a:pt x="0" y="6"/>
                          </a:lnTo>
                          <a:lnTo>
                            <a:pt x="8" y="6"/>
                          </a:lnTo>
                          <a:lnTo>
                            <a:pt x="6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8" name="Freeform 2926"/>
                    <p:cNvSpPr>
                      <a:spLocks/>
                    </p:cNvSpPr>
                    <p:nvPr/>
                  </p:nvSpPr>
                  <p:spPr bwMode="auto">
                    <a:xfrm>
                      <a:off x="5076" y="197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4" y="4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4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4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09" name="Freeform 2927"/>
                    <p:cNvSpPr>
                      <a:spLocks/>
                    </p:cNvSpPr>
                    <p:nvPr/>
                  </p:nvSpPr>
                  <p:spPr bwMode="auto">
                    <a:xfrm>
                      <a:off x="3342" y="1971"/>
                      <a:ext cx="1736" cy="412"/>
                    </a:xfrm>
                    <a:custGeom>
                      <a:avLst/>
                      <a:gdLst/>
                      <a:ahLst/>
                      <a:cxnLst>
                        <a:cxn ang="0">
                          <a:pos x="1024" y="202"/>
                        </a:cxn>
                        <a:cxn ang="0">
                          <a:pos x="1022" y="206"/>
                        </a:cxn>
                        <a:cxn ang="0">
                          <a:pos x="1014" y="210"/>
                        </a:cxn>
                        <a:cxn ang="0">
                          <a:pos x="1018" y="204"/>
                        </a:cxn>
                        <a:cxn ang="0">
                          <a:pos x="756" y="258"/>
                        </a:cxn>
                        <a:cxn ang="0">
                          <a:pos x="476" y="304"/>
                        </a:cxn>
                        <a:cxn ang="0">
                          <a:pos x="454" y="308"/>
                        </a:cxn>
                        <a:cxn ang="0">
                          <a:pos x="454" y="402"/>
                        </a:cxn>
                        <a:cxn ang="0">
                          <a:pos x="374" y="408"/>
                        </a:cxn>
                        <a:cxn ang="0">
                          <a:pos x="390" y="360"/>
                        </a:cxn>
                        <a:cxn ang="0">
                          <a:pos x="0" y="368"/>
                        </a:cxn>
                        <a:cxn ang="0">
                          <a:pos x="0" y="372"/>
                        </a:cxn>
                        <a:cxn ang="0">
                          <a:pos x="384" y="364"/>
                        </a:cxn>
                        <a:cxn ang="0">
                          <a:pos x="366" y="412"/>
                        </a:cxn>
                        <a:cxn ang="0">
                          <a:pos x="450" y="406"/>
                        </a:cxn>
                        <a:cxn ang="0">
                          <a:pos x="450" y="404"/>
                        </a:cxn>
                        <a:cxn ang="0">
                          <a:pos x="454" y="404"/>
                        </a:cxn>
                        <a:cxn ang="0">
                          <a:pos x="454" y="406"/>
                        </a:cxn>
                        <a:cxn ang="0">
                          <a:pos x="456" y="406"/>
                        </a:cxn>
                        <a:cxn ang="0">
                          <a:pos x="456" y="310"/>
                        </a:cxn>
                        <a:cxn ang="0">
                          <a:pos x="478" y="310"/>
                        </a:cxn>
                        <a:cxn ang="0">
                          <a:pos x="756" y="264"/>
                        </a:cxn>
                        <a:cxn ang="0">
                          <a:pos x="1186" y="176"/>
                        </a:cxn>
                        <a:cxn ang="0">
                          <a:pos x="1186" y="176"/>
                        </a:cxn>
                        <a:cxn ang="0">
                          <a:pos x="1188" y="174"/>
                        </a:cxn>
                        <a:cxn ang="0">
                          <a:pos x="1192" y="172"/>
                        </a:cxn>
                        <a:cxn ang="0">
                          <a:pos x="1190" y="174"/>
                        </a:cxn>
                        <a:cxn ang="0">
                          <a:pos x="1736" y="4"/>
                        </a:cxn>
                        <a:cxn ang="0">
                          <a:pos x="1734" y="0"/>
                        </a:cxn>
                        <a:cxn ang="0">
                          <a:pos x="1188" y="172"/>
                        </a:cxn>
                        <a:cxn ang="0">
                          <a:pos x="1024" y="202"/>
                        </a:cxn>
                      </a:cxnLst>
                      <a:rect l="0" t="0" r="r" b="b"/>
                      <a:pathLst>
                        <a:path w="1736" h="412">
                          <a:moveTo>
                            <a:pt x="1024" y="202"/>
                          </a:moveTo>
                          <a:lnTo>
                            <a:pt x="1022" y="206"/>
                          </a:lnTo>
                          <a:lnTo>
                            <a:pt x="1014" y="210"/>
                          </a:lnTo>
                          <a:lnTo>
                            <a:pt x="1018" y="204"/>
                          </a:lnTo>
                          <a:lnTo>
                            <a:pt x="756" y="258"/>
                          </a:lnTo>
                          <a:lnTo>
                            <a:pt x="476" y="304"/>
                          </a:lnTo>
                          <a:lnTo>
                            <a:pt x="454" y="308"/>
                          </a:lnTo>
                          <a:lnTo>
                            <a:pt x="454" y="402"/>
                          </a:lnTo>
                          <a:lnTo>
                            <a:pt x="374" y="408"/>
                          </a:lnTo>
                          <a:lnTo>
                            <a:pt x="390" y="360"/>
                          </a:lnTo>
                          <a:lnTo>
                            <a:pt x="0" y="368"/>
                          </a:lnTo>
                          <a:lnTo>
                            <a:pt x="0" y="372"/>
                          </a:lnTo>
                          <a:lnTo>
                            <a:pt x="384" y="364"/>
                          </a:lnTo>
                          <a:lnTo>
                            <a:pt x="366" y="412"/>
                          </a:lnTo>
                          <a:lnTo>
                            <a:pt x="450" y="406"/>
                          </a:lnTo>
                          <a:lnTo>
                            <a:pt x="450" y="404"/>
                          </a:lnTo>
                          <a:lnTo>
                            <a:pt x="454" y="404"/>
                          </a:lnTo>
                          <a:lnTo>
                            <a:pt x="454" y="406"/>
                          </a:lnTo>
                          <a:lnTo>
                            <a:pt x="456" y="406"/>
                          </a:lnTo>
                          <a:lnTo>
                            <a:pt x="456" y="310"/>
                          </a:lnTo>
                          <a:lnTo>
                            <a:pt x="478" y="310"/>
                          </a:lnTo>
                          <a:lnTo>
                            <a:pt x="756" y="264"/>
                          </a:lnTo>
                          <a:lnTo>
                            <a:pt x="1186" y="176"/>
                          </a:lnTo>
                          <a:lnTo>
                            <a:pt x="1186" y="176"/>
                          </a:lnTo>
                          <a:lnTo>
                            <a:pt x="1188" y="174"/>
                          </a:lnTo>
                          <a:lnTo>
                            <a:pt x="1192" y="172"/>
                          </a:lnTo>
                          <a:lnTo>
                            <a:pt x="1190" y="174"/>
                          </a:lnTo>
                          <a:lnTo>
                            <a:pt x="1736" y="4"/>
                          </a:lnTo>
                          <a:lnTo>
                            <a:pt x="1734" y="0"/>
                          </a:lnTo>
                          <a:lnTo>
                            <a:pt x="1188" y="172"/>
                          </a:lnTo>
                          <a:lnTo>
                            <a:pt x="1024" y="20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0" name="Freeform 2928"/>
                    <p:cNvSpPr>
                      <a:spLocks/>
                    </p:cNvSpPr>
                    <p:nvPr/>
                  </p:nvSpPr>
                  <p:spPr bwMode="auto">
                    <a:xfrm>
                      <a:off x="4528" y="214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2" y="2"/>
                        </a:cxn>
                        <a:cxn ang="0">
                          <a:pos x="0" y="4"/>
                        </a:cxn>
                        <a:cxn ang="0">
                          <a:pos x="4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2" y="2"/>
                          </a:lnTo>
                          <a:lnTo>
                            <a:pt x="0" y="4"/>
                          </a:lnTo>
                          <a:lnTo>
                            <a:pt x="4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1" name="Freeform 2929"/>
                    <p:cNvSpPr>
                      <a:spLocks/>
                    </p:cNvSpPr>
                    <p:nvPr/>
                  </p:nvSpPr>
                  <p:spPr bwMode="auto">
                    <a:xfrm>
                      <a:off x="4356" y="2173"/>
                      <a:ext cx="10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0" y="8"/>
                        </a:cxn>
                        <a:cxn ang="0">
                          <a:pos x="8" y="4"/>
                        </a:cxn>
                        <a:cxn ang="0">
                          <a:pos x="10" y="0"/>
                        </a:cxn>
                        <a:cxn ang="0">
                          <a:pos x="10" y="0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10" h="8">
                          <a:moveTo>
                            <a:pt x="4" y="2"/>
                          </a:moveTo>
                          <a:lnTo>
                            <a:pt x="0" y="8"/>
                          </a:lnTo>
                          <a:lnTo>
                            <a:pt x="8" y="4"/>
                          </a:lnTo>
                          <a:lnTo>
                            <a:pt x="10" y="0"/>
                          </a:lnTo>
                          <a:lnTo>
                            <a:pt x="10" y="0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2" name="Rectangle 293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338" y="2339"/>
                      <a:ext cx="4" cy="4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3" name="Freeform 2931"/>
                    <p:cNvSpPr>
                      <a:spLocks/>
                    </p:cNvSpPr>
                    <p:nvPr/>
                  </p:nvSpPr>
                  <p:spPr bwMode="auto">
                    <a:xfrm>
                      <a:off x="4880" y="23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6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4" name="Freeform 2932"/>
                    <p:cNvSpPr>
                      <a:spLocks/>
                    </p:cNvSpPr>
                    <p:nvPr/>
                  </p:nvSpPr>
                  <p:spPr bwMode="auto">
                    <a:xfrm>
                      <a:off x="3904" y="3041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2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5" name="Freeform 2933"/>
                    <p:cNvSpPr>
                      <a:spLocks/>
                    </p:cNvSpPr>
                    <p:nvPr/>
                  </p:nvSpPr>
                  <p:spPr bwMode="auto">
                    <a:xfrm>
                      <a:off x="3418" y="2285"/>
                      <a:ext cx="1464" cy="756"/>
                    </a:xfrm>
                    <a:custGeom>
                      <a:avLst/>
                      <a:gdLst/>
                      <a:ahLst/>
                      <a:cxnLst>
                        <a:cxn ang="0">
                          <a:pos x="1250" y="34"/>
                        </a:cxn>
                        <a:cxn ang="0">
                          <a:pos x="1218" y="0"/>
                        </a:cxn>
                        <a:cxn ang="0">
                          <a:pos x="968" y="98"/>
                        </a:cxn>
                        <a:cxn ang="0">
                          <a:pos x="906" y="108"/>
                        </a:cxn>
                        <a:cxn ang="0">
                          <a:pos x="906" y="108"/>
                        </a:cxn>
                        <a:cxn ang="0">
                          <a:pos x="900" y="112"/>
                        </a:cxn>
                        <a:cxn ang="0">
                          <a:pos x="902" y="108"/>
                        </a:cxn>
                        <a:cxn ang="0">
                          <a:pos x="554" y="166"/>
                        </a:cxn>
                        <a:cxn ang="0">
                          <a:pos x="348" y="186"/>
                        </a:cxn>
                        <a:cxn ang="0">
                          <a:pos x="378" y="92"/>
                        </a:cxn>
                        <a:cxn ang="0">
                          <a:pos x="374" y="92"/>
                        </a:cxn>
                        <a:cxn ang="0">
                          <a:pos x="270" y="410"/>
                        </a:cxn>
                        <a:cxn ang="0">
                          <a:pos x="280" y="450"/>
                        </a:cxn>
                        <a:cxn ang="0">
                          <a:pos x="0" y="470"/>
                        </a:cxn>
                        <a:cxn ang="0">
                          <a:pos x="0" y="474"/>
                        </a:cxn>
                        <a:cxn ang="0">
                          <a:pos x="280" y="454"/>
                        </a:cxn>
                        <a:cxn ang="0">
                          <a:pos x="310" y="544"/>
                        </a:cxn>
                        <a:cxn ang="0">
                          <a:pos x="276" y="694"/>
                        </a:cxn>
                        <a:cxn ang="0">
                          <a:pos x="448" y="684"/>
                        </a:cxn>
                        <a:cxn ang="0">
                          <a:pos x="486" y="756"/>
                        </a:cxn>
                        <a:cxn ang="0">
                          <a:pos x="490" y="756"/>
                        </a:cxn>
                        <a:cxn ang="0">
                          <a:pos x="452" y="678"/>
                        </a:cxn>
                        <a:cxn ang="0">
                          <a:pos x="280" y="692"/>
                        </a:cxn>
                        <a:cxn ang="0">
                          <a:pos x="312" y="542"/>
                        </a:cxn>
                        <a:cxn ang="0">
                          <a:pos x="274" y="410"/>
                        </a:cxn>
                        <a:cxn ang="0">
                          <a:pos x="348" y="192"/>
                        </a:cxn>
                        <a:cxn ang="0">
                          <a:pos x="552" y="170"/>
                        </a:cxn>
                        <a:cxn ang="0">
                          <a:pos x="780" y="134"/>
                        </a:cxn>
                        <a:cxn ang="0">
                          <a:pos x="780" y="132"/>
                        </a:cxn>
                        <a:cxn ang="0">
                          <a:pos x="786" y="130"/>
                        </a:cxn>
                        <a:cxn ang="0">
                          <a:pos x="786" y="132"/>
                        </a:cxn>
                        <a:cxn ang="0">
                          <a:pos x="968" y="102"/>
                        </a:cxn>
                        <a:cxn ang="0">
                          <a:pos x="1218" y="6"/>
                        </a:cxn>
                        <a:cxn ang="0">
                          <a:pos x="1248" y="38"/>
                        </a:cxn>
                        <a:cxn ang="0">
                          <a:pos x="1330" y="22"/>
                        </a:cxn>
                        <a:cxn ang="0">
                          <a:pos x="1462" y="110"/>
                        </a:cxn>
                        <a:cxn ang="0">
                          <a:pos x="1464" y="104"/>
                        </a:cxn>
                        <a:cxn ang="0">
                          <a:pos x="1330" y="16"/>
                        </a:cxn>
                        <a:cxn ang="0">
                          <a:pos x="1250" y="34"/>
                        </a:cxn>
                      </a:cxnLst>
                      <a:rect l="0" t="0" r="r" b="b"/>
                      <a:pathLst>
                        <a:path w="1464" h="756">
                          <a:moveTo>
                            <a:pt x="1250" y="34"/>
                          </a:moveTo>
                          <a:lnTo>
                            <a:pt x="1218" y="0"/>
                          </a:lnTo>
                          <a:lnTo>
                            <a:pt x="968" y="98"/>
                          </a:lnTo>
                          <a:lnTo>
                            <a:pt x="906" y="108"/>
                          </a:lnTo>
                          <a:lnTo>
                            <a:pt x="906" y="108"/>
                          </a:lnTo>
                          <a:lnTo>
                            <a:pt x="900" y="112"/>
                          </a:lnTo>
                          <a:lnTo>
                            <a:pt x="902" y="108"/>
                          </a:lnTo>
                          <a:lnTo>
                            <a:pt x="554" y="166"/>
                          </a:lnTo>
                          <a:lnTo>
                            <a:pt x="348" y="186"/>
                          </a:lnTo>
                          <a:lnTo>
                            <a:pt x="378" y="92"/>
                          </a:lnTo>
                          <a:lnTo>
                            <a:pt x="374" y="92"/>
                          </a:lnTo>
                          <a:lnTo>
                            <a:pt x="270" y="410"/>
                          </a:lnTo>
                          <a:lnTo>
                            <a:pt x="280" y="450"/>
                          </a:lnTo>
                          <a:lnTo>
                            <a:pt x="0" y="470"/>
                          </a:lnTo>
                          <a:lnTo>
                            <a:pt x="0" y="474"/>
                          </a:lnTo>
                          <a:lnTo>
                            <a:pt x="280" y="454"/>
                          </a:lnTo>
                          <a:lnTo>
                            <a:pt x="310" y="544"/>
                          </a:lnTo>
                          <a:lnTo>
                            <a:pt x="276" y="694"/>
                          </a:lnTo>
                          <a:lnTo>
                            <a:pt x="448" y="684"/>
                          </a:lnTo>
                          <a:lnTo>
                            <a:pt x="486" y="756"/>
                          </a:lnTo>
                          <a:lnTo>
                            <a:pt x="490" y="756"/>
                          </a:lnTo>
                          <a:lnTo>
                            <a:pt x="452" y="678"/>
                          </a:lnTo>
                          <a:lnTo>
                            <a:pt x="280" y="692"/>
                          </a:lnTo>
                          <a:lnTo>
                            <a:pt x="312" y="542"/>
                          </a:lnTo>
                          <a:lnTo>
                            <a:pt x="274" y="410"/>
                          </a:lnTo>
                          <a:lnTo>
                            <a:pt x="348" y="192"/>
                          </a:lnTo>
                          <a:lnTo>
                            <a:pt x="552" y="170"/>
                          </a:lnTo>
                          <a:lnTo>
                            <a:pt x="780" y="134"/>
                          </a:lnTo>
                          <a:lnTo>
                            <a:pt x="780" y="132"/>
                          </a:lnTo>
                          <a:lnTo>
                            <a:pt x="786" y="130"/>
                          </a:lnTo>
                          <a:lnTo>
                            <a:pt x="786" y="132"/>
                          </a:lnTo>
                          <a:lnTo>
                            <a:pt x="968" y="102"/>
                          </a:lnTo>
                          <a:lnTo>
                            <a:pt x="1218" y="6"/>
                          </a:lnTo>
                          <a:lnTo>
                            <a:pt x="1248" y="38"/>
                          </a:lnTo>
                          <a:lnTo>
                            <a:pt x="1330" y="22"/>
                          </a:lnTo>
                          <a:lnTo>
                            <a:pt x="1462" y="110"/>
                          </a:lnTo>
                          <a:lnTo>
                            <a:pt x="1464" y="104"/>
                          </a:lnTo>
                          <a:lnTo>
                            <a:pt x="1330" y="16"/>
                          </a:lnTo>
                          <a:lnTo>
                            <a:pt x="1250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6" name="Rectangle 2934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410" y="2759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7" name="Freeform 2935"/>
                    <p:cNvSpPr>
                      <a:spLocks/>
                    </p:cNvSpPr>
                    <p:nvPr/>
                  </p:nvSpPr>
                  <p:spPr bwMode="auto">
                    <a:xfrm>
                      <a:off x="4318" y="2393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0"/>
                        </a:cxn>
                        <a:cxn ang="0">
                          <a:pos x="6" y="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0"/>
                          </a:lnTo>
                          <a:lnTo>
                            <a:pt x="6" y="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8" name="Freeform 2936"/>
                    <p:cNvSpPr>
                      <a:spLocks/>
                    </p:cNvSpPr>
                    <p:nvPr/>
                  </p:nvSpPr>
                  <p:spPr bwMode="auto">
                    <a:xfrm>
                      <a:off x="3410" y="2755"/>
                      <a:ext cx="8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0" y="4"/>
                        </a:cxn>
                        <a:cxn ang="0">
                          <a:pos x="8" y="4"/>
                        </a:cxn>
                        <a:cxn ang="0">
                          <a:pos x="8" y="0"/>
                        </a:cxn>
                        <a:cxn ang="0">
                          <a:pos x="0" y="0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8" h="4">
                          <a:moveTo>
                            <a:pt x="0" y="4"/>
                          </a:moveTo>
                          <a:lnTo>
                            <a:pt x="0" y="4"/>
                          </a:lnTo>
                          <a:lnTo>
                            <a:pt x="8" y="4"/>
                          </a:lnTo>
                          <a:lnTo>
                            <a:pt x="8" y="0"/>
                          </a:lnTo>
                          <a:lnTo>
                            <a:pt x="0" y="0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19" name="Rectangle 293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3792" y="2375"/>
                      <a:ext cx="4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0" name="Freeform 2938"/>
                    <p:cNvSpPr>
                      <a:spLocks/>
                    </p:cNvSpPr>
                    <p:nvPr/>
                  </p:nvSpPr>
                  <p:spPr bwMode="auto">
                    <a:xfrm>
                      <a:off x="4106" y="2997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"/>
                        </a:cxn>
                        <a:cxn ang="0">
                          <a:pos x="6" y="4"/>
                        </a:cxn>
                        <a:cxn ang="0">
                          <a:pos x="4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0" y="4"/>
                          </a:moveTo>
                          <a:lnTo>
                            <a:pt x="6" y="4"/>
                          </a:lnTo>
                          <a:lnTo>
                            <a:pt x="4" y="0"/>
                          </a:lnTo>
                          <a:lnTo>
                            <a:pt x="0" y="2"/>
                          </a:lnTo>
                          <a:lnTo>
                            <a:pt x="0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1" name="Freeform 2939"/>
                    <p:cNvSpPr>
                      <a:spLocks/>
                    </p:cNvSpPr>
                    <p:nvPr/>
                  </p:nvSpPr>
                  <p:spPr bwMode="auto">
                    <a:xfrm>
                      <a:off x="4062" y="2417"/>
                      <a:ext cx="668" cy="582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74"/>
                        </a:cxn>
                        <a:cxn ang="0">
                          <a:pos x="280" y="486"/>
                        </a:cxn>
                        <a:cxn ang="0">
                          <a:pos x="302" y="516"/>
                        </a:cxn>
                        <a:cxn ang="0">
                          <a:pos x="562" y="474"/>
                        </a:cxn>
                        <a:cxn ang="0">
                          <a:pos x="604" y="488"/>
                        </a:cxn>
                        <a:cxn ang="0">
                          <a:pos x="604" y="438"/>
                        </a:cxn>
                        <a:cxn ang="0">
                          <a:pos x="668" y="438"/>
                        </a:cxn>
                        <a:cxn ang="0">
                          <a:pos x="668" y="430"/>
                        </a:cxn>
                        <a:cxn ang="0">
                          <a:pos x="598" y="432"/>
                        </a:cxn>
                        <a:cxn ang="0">
                          <a:pos x="598" y="480"/>
                        </a:cxn>
                        <a:cxn ang="0">
                          <a:pos x="564" y="468"/>
                        </a:cxn>
                        <a:cxn ang="0">
                          <a:pos x="302" y="510"/>
                        </a:cxn>
                        <a:cxn ang="0">
                          <a:pos x="284" y="486"/>
                        </a:cxn>
                        <a:cxn ang="0">
                          <a:pos x="262" y="330"/>
                        </a:cxn>
                        <a:cxn ang="0">
                          <a:pos x="142" y="0"/>
                        </a:cxn>
                        <a:cxn ang="0">
                          <a:pos x="136" y="2"/>
                        </a:cxn>
                        <a:cxn ang="0">
                          <a:pos x="260" y="332"/>
                        </a:cxn>
                        <a:cxn ang="0">
                          <a:pos x="278" y="468"/>
                        </a:cxn>
                        <a:cxn ang="0">
                          <a:pos x="0" y="492"/>
                        </a:cxn>
                        <a:cxn ang="0">
                          <a:pos x="44" y="582"/>
                        </a:cxn>
                        <a:cxn ang="0">
                          <a:pos x="48" y="580"/>
                        </a:cxn>
                        <a:cxn ang="0">
                          <a:pos x="4" y="494"/>
                        </a:cxn>
                        <a:cxn ang="0">
                          <a:pos x="278" y="474"/>
                        </a:cxn>
                      </a:cxnLst>
                      <a:rect l="0" t="0" r="r" b="b"/>
                      <a:pathLst>
                        <a:path w="668" h="582">
                          <a:moveTo>
                            <a:pt x="278" y="474"/>
                          </a:moveTo>
                          <a:lnTo>
                            <a:pt x="280" y="486"/>
                          </a:lnTo>
                          <a:lnTo>
                            <a:pt x="302" y="516"/>
                          </a:lnTo>
                          <a:lnTo>
                            <a:pt x="562" y="474"/>
                          </a:lnTo>
                          <a:lnTo>
                            <a:pt x="604" y="488"/>
                          </a:lnTo>
                          <a:lnTo>
                            <a:pt x="604" y="438"/>
                          </a:lnTo>
                          <a:lnTo>
                            <a:pt x="668" y="438"/>
                          </a:lnTo>
                          <a:lnTo>
                            <a:pt x="668" y="430"/>
                          </a:lnTo>
                          <a:lnTo>
                            <a:pt x="598" y="432"/>
                          </a:lnTo>
                          <a:lnTo>
                            <a:pt x="598" y="480"/>
                          </a:lnTo>
                          <a:lnTo>
                            <a:pt x="564" y="468"/>
                          </a:lnTo>
                          <a:lnTo>
                            <a:pt x="302" y="510"/>
                          </a:lnTo>
                          <a:lnTo>
                            <a:pt x="284" y="486"/>
                          </a:lnTo>
                          <a:lnTo>
                            <a:pt x="262" y="330"/>
                          </a:lnTo>
                          <a:lnTo>
                            <a:pt x="142" y="0"/>
                          </a:lnTo>
                          <a:lnTo>
                            <a:pt x="136" y="2"/>
                          </a:lnTo>
                          <a:lnTo>
                            <a:pt x="260" y="332"/>
                          </a:lnTo>
                          <a:lnTo>
                            <a:pt x="278" y="468"/>
                          </a:lnTo>
                          <a:lnTo>
                            <a:pt x="0" y="492"/>
                          </a:lnTo>
                          <a:lnTo>
                            <a:pt x="44" y="582"/>
                          </a:lnTo>
                          <a:lnTo>
                            <a:pt x="48" y="580"/>
                          </a:lnTo>
                          <a:lnTo>
                            <a:pt x="4" y="494"/>
                          </a:lnTo>
                          <a:lnTo>
                            <a:pt x="278" y="47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2" name="Freeform 2940"/>
                    <p:cNvSpPr>
                      <a:spLocks/>
                    </p:cNvSpPr>
                    <p:nvPr/>
                  </p:nvSpPr>
                  <p:spPr bwMode="auto">
                    <a:xfrm>
                      <a:off x="4198" y="2415"/>
                      <a:ext cx="6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6" y="2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6" h="4">
                          <a:moveTo>
                            <a:pt x="6" y="0"/>
                          </a:moveTo>
                          <a:lnTo>
                            <a:pt x="0" y="2"/>
                          </a:lnTo>
                          <a:lnTo>
                            <a:pt x="0" y="4"/>
                          </a:lnTo>
                          <a:lnTo>
                            <a:pt x="6" y="2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3" name="Freeform 2941"/>
                    <p:cNvSpPr>
                      <a:spLocks/>
                    </p:cNvSpPr>
                    <p:nvPr/>
                  </p:nvSpPr>
                  <p:spPr bwMode="auto">
                    <a:xfrm>
                      <a:off x="4750" y="266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4" y="2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4" name="Freeform 2942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316" cy="312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50"/>
                        </a:cxn>
                        <a:cxn ang="0">
                          <a:pos x="6" y="54"/>
                        </a:cxn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52" y="54"/>
                        </a:cxn>
                        <a:cxn ang="0">
                          <a:pos x="52" y="88"/>
                        </a:cxn>
                        <a:cxn ang="0">
                          <a:pos x="314" y="312"/>
                        </a:cxn>
                        <a:cxn ang="0">
                          <a:pos x="316" y="310"/>
                        </a:cxn>
                        <a:cxn ang="0">
                          <a:pos x="54" y="86"/>
                        </a:cxn>
                        <a:cxn ang="0">
                          <a:pos x="54" y="50"/>
                        </a:cxn>
                      </a:cxnLst>
                      <a:rect l="0" t="0" r="r" b="b"/>
                      <a:pathLst>
                        <a:path w="316" h="312">
                          <a:moveTo>
                            <a:pt x="54" y="50"/>
                          </a:moveTo>
                          <a:lnTo>
                            <a:pt x="6" y="54"/>
                          </a:lnTo>
                          <a:lnTo>
                            <a:pt x="28" y="0"/>
                          </a:ln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52" y="54"/>
                          </a:lnTo>
                          <a:lnTo>
                            <a:pt x="52" y="88"/>
                          </a:lnTo>
                          <a:lnTo>
                            <a:pt x="314" y="312"/>
                          </a:lnTo>
                          <a:lnTo>
                            <a:pt x="316" y="310"/>
                          </a:lnTo>
                          <a:lnTo>
                            <a:pt x="54" y="86"/>
                          </a:lnTo>
                          <a:lnTo>
                            <a:pt x="54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5" name="Freeform 2943"/>
                    <p:cNvSpPr>
                      <a:spLocks/>
                    </p:cNvSpPr>
                    <p:nvPr/>
                  </p:nvSpPr>
                  <p:spPr bwMode="auto">
                    <a:xfrm>
                      <a:off x="4258" y="1551"/>
                      <a:ext cx="1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2"/>
                        </a:cxn>
                        <a:cxn ang="0">
                          <a:pos x="6" y="0"/>
                        </a:cxn>
                        <a:cxn ang="0">
                          <a:pos x="0" y="2"/>
                        </a:cxn>
                        <a:cxn ang="0">
                          <a:pos x="6" y="4"/>
                        </a:cxn>
                        <a:cxn ang="0">
                          <a:pos x="12" y="2"/>
                        </a:cxn>
                      </a:cxnLst>
                      <a:rect l="0" t="0" r="r" b="b"/>
                      <a:pathLst>
                        <a:path w="12" h="4">
                          <a:moveTo>
                            <a:pt x="12" y="2"/>
                          </a:moveTo>
                          <a:lnTo>
                            <a:pt x="6" y="0"/>
                          </a:lnTo>
                          <a:lnTo>
                            <a:pt x="0" y="2"/>
                          </a:lnTo>
                          <a:lnTo>
                            <a:pt x="6" y="4"/>
                          </a:lnTo>
                          <a:lnTo>
                            <a:pt x="1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6" name="Freeform 2944"/>
                    <p:cNvSpPr>
                      <a:spLocks/>
                    </p:cNvSpPr>
                    <p:nvPr/>
                  </p:nvSpPr>
                  <p:spPr bwMode="auto">
                    <a:xfrm>
                      <a:off x="3924" y="1599"/>
                      <a:ext cx="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0"/>
                        </a:cxn>
                        <a:cxn ang="0">
                          <a:pos x="0" y="6"/>
                        </a:cxn>
                        <a:cxn ang="0">
                          <a:pos x="2" y="6"/>
                        </a:cxn>
                        <a:cxn ang="0">
                          <a:pos x="8" y="0"/>
                        </a:cxn>
                        <a:cxn ang="0">
                          <a:pos x="6" y="0"/>
                        </a:cxn>
                      </a:cxnLst>
                      <a:rect l="0" t="0" r="r" b="b"/>
                      <a:pathLst>
                        <a:path w="8" h="6">
                          <a:moveTo>
                            <a:pt x="6" y="0"/>
                          </a:moveTo>
                          <a:lnTo>
                            <a:pt x="0" y="6"/>
                          </a:lnTo>
                          <a:lnTo>
                            <a:pt x="2" y="6"/>
                          </a:lnTo>
                          <a:lnTo>
                            <a:pt x="8" y="0"/>
                          </a:lnTo>
                          <a:lnTo>
                            <a:pt x="6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7" name="Freeform 2945"/>
                    <p:cNvSpPr>
                      <a:spLocks/>
                    </p:cNvSpPr>
                    <p:nvPr/>
                  </p:nvSpPr>
                  <p:spPr bwMode="auto">
                    <a:xfrm>
                      <a:off x="3926" y="1553"/>
                      <a:ext cx="338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258" y="342"/>
                        </a:cxn>
                        <a:cxn ang="0">
                          <a:pos x="258" y="340"/>
                        </a:cxn>
                        <a:cxn ang="0">
                          <a:pos x="262" y="340"/>
                        </a:cxn>
                        <a:cxn ang="0">
                          <a:pos x="196" y="46"/>
                        </a:cxn>
                        <a:cxn ang="0">
                          <a:pos x="338" y="2"/>
                        </a:cxn>
                        <a:cxn ang="0">
                          <a:pos x="332" y="0"/>
                        </a:cxn>
                        <a:cxn ang="0">
                          <a:pos x="194" y="42"/>
                        </a:cxn>
                        <a:cxn ang="0">
                          <a:pos x="6" y="46"/>
                        </a:cxn>
                        <a:cxn ang="0">
                          <a:pos x="0" y="52"/>
                        </a:cxn>
                        <a:cxn ang="0">
                          <a:pos x="190" y="46"/>
                        </a:cxn>
                        <a:cxn ang="0">
                          <a:pos x="258" y="342"/>
                        </a:cxn>
                      </a:cxnLst>
                      <a:rect l="0" t="0" r="r" b="b"/>
                      <a:pathLst>
                        <a:path w="338" h="342">
                          <a:moveTo>
                            <a:pt x="258" y="342"/>
                          </a:moveTo>
                          <a:lnTo>
                            <a:pt x="258" y="340"/>
                          </a:lnTo>
                          <a:lnTo>
                            <a:pt x="262" y="340"/>
                          </a:lnTo>
                          <a:lnTo>
                            <a:pt x="196" y="46"/>
                          </a:lnTo>
                          <a:lnTo>
                            <a:pt x="338" y="2"/>
                          </a:lnTo>
                          <a:lnTo>
                            <a:pt x="332" y="0"/>
                          </a:lnTo>
                          <a:lnTo>
                            <a:pt x="194" y="42"/>
                          </a:lnTo>
                          <a:lnTo>
                            <a:pt x="6" y="46"/>
                          </a:lnTo>
                          <a:lnTo>
                            <a:pt x="0" y="52"/>
                          </a:lnTo>
                          <a:lnTo>
                            <a:pt x="190" y="46"/>
                          </a:lnTo>
                          <a:lnTo>
                            <a:pt x="258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8" name="Freeform 2946"/>
                    <p:cNvSpPr>
                      <a:spLocks/>
                    </p:cNvSpPr>
                    <p:nvPr/>
                  </p:nvSpPr>
                  <p:spPr bwMode="auto">
                    <a:xfrm>
                      <a:off x="3914" y="1897"/>
                      <a:ext cx="278" cy="234"/>
                    </a:xfrm>
                    <a:custGeom>
                      <a:avLst/>
                      <a:gdLst/>
                      <a:ahLst/>
                      <a:cxnLst>
                        <a:cxn ang="0">
                          <a:pos x="274" y="12"/>
                        </a:cxn>
                        <a:cxn ang="0">
                          <a:pos x="236" y="52"/>
                        </a:cxn>
                        <a:cxn ang="0">
                          <a:pos x="186" y="160"/>
                        </a:cxn>
                        <a:cxn ang="0">
                          <a:pos x="158" y="146"/>
                        </a:cxn>
                        <a:cxn ang="0">
                          <a:pos x="78" y="200"/>
                        </a:cxn>
                        <a:cxn ang="0">
                          <a:pos x="54" y="186"/>
                        </a:cxn>
                        <a:cxn ang="0">
                          <a:pos x="0" y="230"/>
                        </a:cxn>
                        <a:cxn ang="0">
                          <a:pos x="0" y="234"/>
                        </a:cxn>
                        <a:cxn ang="0">
                          <a:pos x="54" y="190"/>
                        </a:cxn>
                        <a:cxn ang="0">
                          <a:pos x="78" y="206"/>
                        </a:cxn>
                        <a:cxn ang="0">
                          <a:pos x="158" y="150"/>
                        </a:cxn>
                        <a:cxn ang="0">
                          <a:pos x="188" y="164"/>
                        </a:cxn>
                        <a:cxn ang="0">
                          <a:pos x="238" y="54"/>
                        </a:cxn>
                        <a:cxn ang="0">
                          <a:pos x="278" y="14"/>
                        </a:cxn>
                        <a:cxn ang="0">
                          <a:pos x="274" y="2"/>
                        </a:cxn>
                        <a:cxn ang="0">
                          <a:pos x="270" y="0"/>
                        </a:cxn>
                        <a:cxn ang="0">
                          <a:pos x="274" y="12"/>
                        </a:cxn>
                      </a:cxnLst>
                      <a:rect l="0" t="0" r="r" b="b"/>
                      <a:pathLst>
                        <a:path w="278" h="234">
                          <a:moveTo>
                            <a:pt x="274" y="12"/>
                          </a:moveTo>
                          <a:lnTo>
                            <a:pt x="236" y="52"/>
                          </a:lnTo>
                          <a:lnTo>
                            <a:pt x="186" y="160"/>
                          </a:lnTo>
                          <a:lnTo>
                            <a:pt x="158" y="146"/>
                          </a:lnTo>
                          <a:lnTo>
                            <a:pt x="78" y="200"/>
                          </a:lnTo>
                          <a:lnTo>
                            <a:pt x="54" y="186"/>
                          </a:lnTo>
                          <a:lnTo>
                            <a:pt x="0" y="230"/>
                          </a:lnTo>
                          <a:lnTo>
                            <a:pt x="0" y="234"/>
                          </a:lnTo>
                          <a:lnTo>
                            <a:pt x="54" y="190"/>
                          </a:lnTo>
                          <a:lnTo>
                            <a:pt x="78" y="206"/>
                          </a:lnTo>
                          <a:lnTo>
                            <a:pt x="158" y="150"/>
                          </a:lnTo>
                          <a:lnTo>
                            <a:pt x="188" y="164"/>
                          </a:lnTo>
                          <a:lnTo>
                            <a:pt x="238" y="54"/>
                          </a:lnTo>
                          <a:lnTo>
                            <a:pt x="278" y="14"/>
                          </a:lnTo>
                          <a:lnTo>
                            <a:pt x="274" y="2"/>
                          </a:lnTo>
                          <a:lnTo>
                            <a:pt x="270" y="0"/>
                          </a:lnTo>
                          <a:lnTo>
                            <a:pt x="274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29" name="Freeform 2947"/>
                    <p:cNvSpPr>
                      <a:spLocks/>
                    </p:cNvSpPr>
                    <p:nvPr/>
                  </p:nvSpPr>
                  <p:spPr bwMode="auto">
                    <a:xfrm>
                      <a:off x="4808" y="1695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2" y="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0" name="Freeform 294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1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2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h="2">
                          <a:moveTo>
                            <a:pt x="0" y="2"/>
                          </a:moveTo>
                          <a:lnTo>
                            <a:pt x="0" y="2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1" name="Freeform 2949"/>
                    <p:cNvSpPr>
                      <a:spLocks/>
                    </p:cNvSpPr>
                    <p:nvPr/>
                  </p:nvSpPr>
                  <p:spPr bwMode="auto">
                    <a:xfrm>
                      <a:off x="4188" y="1469"/>
                      <a:ext cx="336" cy="534"/>
                    </a:xfrm>
                    <a:custGeom>
                      <a:avLst/>
                      <a:gdLst/>
                      <a:ahLst/>
                      <a:cxnLst>
                        <a:cxn ang="0">
                          <a:pos x="106" y="466"/>
                        </a:cxn>
                        <a:cxn ang="0">
                          <a:pos x="196" y="454"/>
                        </a:cxn>
                        <a:cxn ang="0">
                          <a:pos x="220" y="470"/>
                        </a:cxn>
                        <a:cxn ang="0">
                          <a:pos x="234" y="512"/>
                        </a:cxn>
                        <a:cxn ang="0">
                          <a:pos x="286" y="534"/>
                        </a:cxn>
                        <a:cxn ang="0">
                          <a:pos x="288" y="532"/>
                        </a:cxn>
                        <a:cxn ang="0">
                          <a:pos x="236" y="510"/>
                        </a:cxn>
                        <a:cxn ang="0">
                          <a:pos x="226" y="474"/>
                        </a:cxn>
                        <a:cxn ang="0">
                          <a:pos x="232" y="480"/>
                        </a:cxn>
                        <a:cxn ang="0">
                          <a:pos x="290" y="348"/>
                        </a:cxn>
                        <a:cxn ang="0">
                          <a:pos x="324" y="288"/>
                        </a:cxn>
                        <a:cxn ang="0">
                          <a:pos x="334" y="210"/>
                        </a:cxn>
                        <a:cxn ang="0">
                          <a:pos x="334" y="208"/>
                        </a:cxn>
                        <a:cxn ang="0">
                          <a:pos x="334" y="208"/>
                        </a:cxn>
                        <a:cxn ang="0">
                          <a:pos x="336" y="200"/>
                        </a:cxn>
                        <a:cxn ang="0">
                          <a:pos x="262" y="0"/>
                        </a:cxn>
                        <a:cxn ang="0">
                          <a:pos x="260" y="6"/>
                        </a:cxn>
                        <a:cxn ang="0">
                          <a:pos x="330" y="202"/>
                        </a:cxn>
                        <a:cxn ang="0">
                          <a:pos x="320" y="286"/>
                        </a:cxn>
                        <a:cxn ang="0">
                          <a:pos x="288" y="346"/>
                        </a:cxn>
                        <a:cxn ang="0">
                          <a:pos x="232" y="470"/>
                        </a:cxn>
                        <a:cxn ang="0">
                          <a:pos x="198" y="450"/>
                        </a:cxn>
                        <a:cxn ang="0">
                          <a:pos x="106" y="462"/>
                        </a:cxn>
                        <a:cxn ang="0">
                          <a:pos x="0" y="424"/>
                        </a:cxn>
                        <a:cxn ang="0">
                          <a:pos x="0" y="430"/>
                        </a:cxn>
                        <a:cxn ang="0">
                          <a:pos x="106" y="466"/>
                        </a:cxn>
                      </a:cxnLst>
                      <a:rect l="0" t="0" r="r" b="b"/>
                      <a:pathLst>
                        <a:path w="336" h="534">
                          <a:moveTo>
                            <a:pt x="106" y="466"/>
                          </a:moveTo>
                          <a:lnTo>
                            <a:pt x="196" y="454"/>
                          </a:lnTo>
                          <a:lnTo>
                            <a:pt x="220" y="470"/>
                          </a:lnTo>
                          <a:lnTo>
                            <a:pt x="234" y="512"/>
                          </a:lnTo>
                          <a:lnTo>
                            <a:pt x="286" y="534"/>
                          </a:lnTo>
                          <a:lnTo>
                            <a:pt x="288" y="532"/>
                          </a:lnTo>
                          <a:lnTo>
                            <a:pt x="236" y="510"/>
                          </a:lnTo>
                          <a:lnTo>
                            <a:pt x="226" y="474"/>
                          </a:lnTo>
                          <a:lnTo>
                            <a:pt x="232" y="480"/>
                          </a:lnTo>
                          <a:lnTo>
                            <a:pt x="290" y="348"/>
                          </a:lnTo>
                          <a:lnTo>
                            <a:pt x="324" y="288"/>
                          </a:lnTo>
                          <a:lnTo>
                            <a:pt x="334" y="210"/>
                          </a:lnTo>
                          <a:lnTo>
                            <a:pt x="334" y="208"/>
                          </a:lnTo>
                          <a:lnTo>
                            <a:pt x="334" y="208"/>
                          </a:lnTo>
                          <a:lnTo>
                            <a:pt x="336" y="200"/>
                          </a:lnTo>
                          <a:lnTo>
                            <a:pt x="262" y="0"/>
                          </a:lnTo>
                          <a:lnTo>
                            <a:pt x="260" y="6"/>
                          </a:lnTo>
                          <a:lnTo>
                            <a:pt x="330" y="202"/>
                          </a:lnTo>
                          <a:lnTo>
                            <a:pt x="320" y="286"/>
                          </a:lnTo>
                          <a:lnTo>
                            <a:pt x="288" y="346"/>
                          </a:lnTo>
                          <a:lnTo>
                            <a:pt x="232" y="470"/>
                          </a:lnTo>
                          <a:lnTo>
                            <a:pt x="198" y="450"/>
                          </a:lnTo>
                          <a:lnTo>
                            <a:pt x="106" y="462"/>
                          </a:lnTo>
                          <a:lnTo>
                            <a:pt x="0" y="424"/>
                          </a:lnTo>
                          <a:lnTo>
                            <a:pt x="0" y="430"/>
                          </a:lnTo>
                          <a:lnTo>
                            <a:pt x="106" y="4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2" name="Freeform 2950"/>
                    <p:cNvSpPr>
                      <a:spLocks/>
                    </p:cNvSpPr>
                    <p:nvPr/>
                  </p:nvSpPr>
                  <p:spPr bwMode="auto">
                    <a:xfrm>
                      <a:off x="4478" y="1699"/>
                      <a:ext cx="330" cy="340"/>
                    </a:xfrm>
                    <a:custGeom>
                      <a:avLst/>
                      <a:gdLst/>
                      <a:ahLst/>
                      <a:cxnLst>
                        <a:cxn ang="0">
                          <a:pos x="328" y="0"/>
                        </a:cxn>
                        <a:cxn ang="0">
                          <a:pos x="312" y="22"/>
                        </a:cxn>
                        <a:cxn ang="0">
                          <a:pos x="272" y="22"/>
                        </a:cxn>
                        <a:cxn ang="0">
                          <a:pos x="230" y="84"/>
                        </a:cxn>
                        <a:cxn ang="0">
                          <a:pos x="202" y="154"/>
                        </a:cxn>
                        <a:cxn ang="0">
                          <a:pos x="172" y="130"/>
                        </a:cxn>
                        <a:cxn ang="0">
                          <a:pos x="142" y="294"/>
                        </a:cxn>
                        <a:cxn ang="0">
                          <a:pos x="72" y="336"/>
                        </a:cxn>
                        <a:cxn ang="0">
                          <a:pos x="0" y="304"/>
                        </a:cxn>
                        <a:cxn ang="0">
                          <a:pos x="0" y="304"/>
                        </a:cxn>
                        <a:cxn ang="0">
                          <a:pos x="0" y="306"/>
                        </a:cxn>
                        <a:cxn ang="0">
                          <a:pos x="72" y="340"/>
                        </a:cxn>
                        <a:cxn ang="0">
                          <a:pos x="144" y="296"/>
                        </a:cxn>
                        <a:cxn ang="0">
                          <a:pos x="174" y="132"/>
                        </a:cxn>
                        <a:cxn ang="0">
                          <a:pos x="202" y="158"/>
                        </a:cxn>
                        <a:cxn ang="0">
                          <a:pos x="232" y="84"/>
                        </a:cxn>
                        <a:cxn ang="0">
                          <a:pos x="274" y="26"/>
                        </a:cxn>
                        <a:cxn ang="0">
                          <a:pos x="312" y="26"/>
                        </a:cxn>
                        <a:cxn ang="0">
                          <a:pos x="330" y="0"/>
                        </a:cxn>
                        <a:cxn ang="0">
                          <a:pos x="330" y="0"/>
                        </a:cxn>
                        <a:cxn ang="0">
                          <a:pos x="328" y="0"/>
                        </a:cxn>
                      </a:cxnLst>
                      <a:rect l="0" t="0" r="r" b="b"/>
                      <a:pathLst>
                        <a:path w="330" h="340">
                          <a:moveTo>
                            <a:pt x="328" y="0"/>
                          </a:moveTo>
                          <a:lnTo>
                            <a:pt x="312" y="22"/>
                          </a:lnTo>
                          <a:lnTo>
                            <a:pt x="272" y="22"/>
                          </a:lnTo>
                          <a:lnTo>
                            <a:pt x="230" y="84"/>
                          </a:lnTo>
                          <a:lnTo>
                            <a:pt x="202" y="154"/>
                          </a:lnTo>
                          <a:lnTo>
                            <a:pt x="172" y="130"/>
                          </a:lnTo>
                          <a:lnTo>
                            <a:pt x="142" y="294"/>
                          </a:lnTo>
                          <a:lnTo>
                            <a:pt x="72" y="336"/>
                          </a:lnTo>
                          <a:lnTo>
                            <a:pt x="0" y="304"/>
                          </a:lnTo>
                          <a:lnTo>
                            <a:pt x="0" y="304"/>
                          </a:lnTo>
                          <a:lnTo>
                            <a:pt x="0" y="306"/>
                          </a:lnTo>
                          <a:lnTo>
                            <a:pt x="72" y="340"/>
                          </a:lnTo>
                          <a:lnTo>
                            <a:pt x="144" y="296"/>
                          </a:lnTo>
                          <a:lnTo>
                            <a:pt x="174" y="132"/>
                          </a:lnTo>
                          <a:lnTo>
                            <a:pt x="202" y="158"/>
                          </a:lnTo>
                          <a:lnTo>
                            <a:pt x="232" y="84"/>
                          </a:lnTo>
                          <a:lnTo>
                            <a:pt x="274" y="26"/>
                          </a:lnTo>
                          <a:lnTo>
                            <a:pt x="312" y="26"/>
                          </a:lnTo>
                          <a:lnTo>
                            <a:pt x="330" y="0"/>
                          </a:lnTo>
                          <a:lnTo>
                            <a:pt x="330" y="0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3" name="Freeform 2951"/>
                    <p:cNvSpPr>
                      <a:spLocks/>
                    </p:cNvSpPr>
                    <p:nvPr/>
                  </p:nvSpPr>
                  <p:spPr bwMode="auto">
                    <a:xfrm>
                      <a:off x="4474" y="2001"/>
                      <a:ext cx="4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4" y="4"/>
                        </a:cxn>
                        <a:cxn ang="0">
                          <a:pos x="4" y="2"/>
                        </a:cxn>
                        <a:cxn ang="0">
                          <a:pos x="4" y="2"/>
                        </a:cxn>
                      </a:cxnLst>
                      <a:rect l="0" t="0" r="r" b="b"/>
                      <a:pathLst>
                        <a:path w="4" h="4">
                          <a:moveTo>
                            <a:pt x="4" y="2"/>
                          </a:move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4" y="4"/>
                          </a:lnTo>
                          <a:lnTo>
                            <a:pt x="4" y="2"/>
                          </a:lnTo>
                          <a:lnTo>
                            <a:pt x="4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4" name="Freeform 2952"/>
                    <p:cNvSpPr>
                      <a:spLocks/>
                    </p:cNvSpPr>
                    <p:nvPr/>
                  </p:nvSpPr>
                  <p:spPr bwMode="auto">
                    <a:xfrm>
                      <a:off x="4184" y="1893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0" y="4"/>
                        </a:cxn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0" y="2"/>
                          </a:moveTo>
                          <a:lnTo>
                            <a:pt x="0" y="4"/>
                          </a:lnTo>
                          <a:lnTo>
                            <a:pt x="4" y="6"/>
                          </a:lnTo>
                          <a:lnTo>
                            <a:pt x="4" y="0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5" name="Freeform 2953"/>
                    <p:cNvSpPr>
                      <a:spLocks/>
                    </p:cNvSpPr>
                    <p:nvPr/>
                  </p:nvSpPr>
                  <p:spPr bwMode="auto">
                    <a:xfrm>
                      <a:off x="5064" y="1789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6"/>
                        </a:cxn>
                        <a:cxn ang="0">
                          <a:pos x="4" y="0"/>
                        </a:cxn>
                        <a:cxn ang="0">
                          <a:pos x="2" y="2"/>
                        </a:cxn>
                        <a:cxn ang="0">
                          <a:pos x="0" y="6"/>
                        </a:cxn>
                        <a:cxn ang="0">
                          <a:pos x="4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4" y="6"/>
                          </a:moveTo>
                          <a:lnTo>
                            <a:pt x="4" y="0"/>
                          </a:lnTo>
                          <a:lnTo>
                            <a:pt x="2" y="2"/>
                          </a:lnTo>
                          <a:lnTo>
                            <a:pt x="0" y="6"/>
                          </a:lnTo>
                          <a:lnTo>
                            <a:pt x="4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6" name="Freeform 2954"/>
                    <p:cNvSpPr>
                      <a:spLocks/>
                    </p:cNvSpPr>
                    <p:nvPr/>
                  </p:nvSpPr>
                  <p:spPr bwMode="auto">
                    <a:xfrm>
                      <a:off x="4808" y="1697"/>
                      <a:ext cx="258" cy="118"/>
                    </a:xfrm>
                    <a:custGeom>
                      <a:avLst/>
                      <a:gdLst/>
                      <a:ahLst/>
                      <a:cxnLst>
                        <a:cxn ang="0">
                          <a:pos x="54" y="106"/>
                        </a:cxn>
                        <a:cxn ang="0">
                          <a:pos x="64" y="26"/>
                        </a:cxn>
                        <a:cxn ang="0">
                          <a:pos x="2" y="0"/>
                        </a:cxn>
                        <a:cxn ang="0">
                          <a:pos x="2" y="0"/>
                        </a:cxn>
                        <a:cxn ang="0">
                          <a:pos x="2" y="2"/>
                        </a:cxn>
                        <a:cxn ang="0">
                          <a:pos x="0" y="2"/>
                        </a:cxn>
                        <a:cxn ang="0">
                          <a:pos x="60" y="28"/>
                        </a:cxn>
                        <a:cxn ang="0">
                          <a:pos x="50" y="108"/>
                        </a:cxn>
                        <a:cxn ang="0">
                          <a:pos x="172" y="118"/>
                        </a:cxn>
                        <a:cxn ang="0">
                          <a:pos x="256" y="98"/>
                        </a:cxn>
                        <a:cxn ang="0">
                          <a:pos x="258" y="94"/>
                        </a:cxn>
                        <a:cxn ang="0">
                          <a:pos x="176" y="116"/>
                        </a:cxn>
                        <a:cxn ang="0">
                          <a:pos x="54" y="106"/>
                        </a:cxn>
                      </a:cxnLst>
                      <a:rect l="0" t="0" r="r" b="b"/>
                      <a:pathLst>
                        <a:path w="258" h="118">
                          <a:moveTo>
                            <a:pt x="54" y="106"/>
                          </a:moveTo>
                          <a:lnTo>
                            <a:pt x="64" y="26"/>
                          </a:lnTo>
                          <a:lnTo>
                            <a:pt x="2" y="0"/>
                          </a:lnTo>
                          <a:lnTo>
                            <a:pt x="2" y="0"/>
                          </a:lnTo>
                          <a:lnTo>
                            <a:pt x="2" y="2"/>
                          </a:lnTo>
                          <a:lnTo>
                            <a:pt x="0" y="2"/>
                          </a:lnTo>
                          <a:lnTo>
                            <a:pt x="60" y="28"/>
                          </a:lnTo>
                          <a:lnTo>
                            <a:pt x="50" y="108"/>
                          </a:lnTo>
                          <a:lnTo>
                            <a:pt x="172" y="118"/>
                          </a:lnTo>
                          <a:lnTo>
                            <a:pt x="256" y="98"/>
                          </a:lnTo>
                          <a:lnTo>
                            <a:pt x="258" y="94"/>
                          </a:lnTo>
                          <a:lnTo>
                            <a:pt x="176" y="116"/>
                          </a:lnTo>
                          <a:lnTo>
                            <a:pt x="54" y="10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7" name="Freeform 2955"/>
                    <p:cNvSpPr>
                      <a:spLocks/>
                    </p:cNvSpPr>
                    <p:nvPr/>
                  </p:nvSpPr>
                  <p:spPr bwMode="auto">
                    <a:xfrm>
                      <a:off x="4522" y="1673"/>
                      <a:ext cx="286" cy="72"/>
                    </a:xfrm>
                    <a:custGeom>
                      <a:avLst/>
                      <a:gdLst/>
                      <a:ahLst/>
                      <a:cxnLst>
                        <a:cxn ang="0">
                          <a:pos x="18" y="56"/>
                        </a:cxn>
                        <a:cxn ang="0">
                          <a:pos x="106" y="26"/>
                        </a:cxn>
                        <a:cxn ang="0">
                          <a:pos x="132" y="72"/>
                        </a:cxn>
                        <a:cxn ang="0">
                          <a:pos x="238" y="16"/>
                        </a:cxn>
                        <a:cxn ang="0">
                          <a:pos x="284" y="26"/>
                        </a:cxn>
                        <a:cxn ang="0">
                          <a:pos x="286" y="24"/>
                        </a:cxn>
                        <a:cxn ang="0">
                          <a:pos x="234" y="12"/>
                        </a:cxn>
                        <a:cxn ang="0">
                          <a:pos x="132" y="68"/>
                        </a:cxn>
                        <a:cxn ang="0">
                          <a:pos x="108" y="26"/>
                        </a:cxn>
                        <a:cxn ang="0">
                          <a:pos x="108" y="26"/>
                        </a:cxn>
                        <a:cxn ang="0">
                          <a:pos x="106" y="24"/>
                        </a:cxn>
                        <a:cxn ang="0">
                          <a:pos x="20" y="50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0" y="6"/>
                        </a:cxn>
                        <a:cxn ang="0">
                          <a:pos x="18" y="56"/>
                        </a:cxn>
                      </a:cxnLst>
                      <a:rect l="0" t="0" r="r" b="b"/>
                      <a:pathLst>
                        <a:path w="286" h="72">
                          <a:moveTo>
                            <a:pt x="18" y="56"/>
                          </a:moveTo>
                          <a:lnTo>
                            <a:pt x="106" y="26"/>
                          </a:lnTo>
                          <a:lnTo>
                            <a:pt x="132" y="72"/>
                          </a:lnTo>
                          <a:lnTo>
                            <a:pt x="238" y="16"/>
                          </a:lnTo>
                          <a:lnTo>
                            <a:pt x="284" y="26"/>
                          </a:lnTo>
                          <a:lnTo>
                            <a:pt x="286" y="24"/>
                          </a:lnTo>
                          <a:lnTo>
                            <a:pt x="234" y="12"/>
                          </a:lnTo>
                          <a:lnTo>
                            <a:pt x="132" y="68"/>
                          </a:lnTo>
                          <a:lnTo>
                            <a:pt x="108" y="26"/>
                          </a:lnTo>
                          <a:lnTo>
                            <a:pt x="108" y="26"/>
                          </a:lnTo>
                          <a:lnTo>
                            <a:pt x="106" y="24"/>
                          </a:lnTo>
                          <a:lnTo>
                            <a:pt x="20" y="50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0" y="6"/>
                          </a:lnTo>
                          <a:lnTo>
                            <a:pt x="18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8" name="Freeform 2956"/>
                    <p:cNvSpPr>
                      <a:spLocks/>
                    </p:cNvSpPr>
                    <p:nvPr/>
                  </p:nvSpPr>
                  <p:spPr bwMode="auto">
                    <a:xfrm>
                      <a:off x="4806" y="1697"/>
                      <a:ext cx="4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2" y="2"/>
                        </a:cxn>
                        <a:cxn ang="0">
                          <a:pos x="4" y="2"/>
                        </a:cxn>
                        <a:cxn ang="0">
                          <a:pos x="4" y="0"/>
                        </a:cxn>
                        <a:cxn ang="0">
                          <a:pos x="2" y="0"/>
                        </a:cxn>
                        <a:cxn ang="0">
                          <a:pos x="0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4" h="2">
                          <a:moveTo>
                            <a:pt x="2" y="2"/>
                          </a:moveTo>
                          <a:lnTo>
                            <a:pt x="2" y="2"/>
                          </a:lnTo>
                          <a:lnTo>
                            <a:pt x="4" y="2"/>
                          </a:lnTo>
                          <a:lnTo>
                            <a:pt x="4" y="0"/>
                          </a:lnTo>
                          <a:lnTo>
                            <a:pt x="2" y="0"/>
                          </a:lnTo>
                          <a:lnTo>
                            <a:pt x="0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39" name="Rectangle 295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522" y="1677"/>
                      <a:ext cx="1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0" name="Freeform 2958"/>
                    <p:cNvSpPr>
                      <a:spLocks/>
                    </p:cNvSpPr>
                    <p:nvPr/>
                  </p:nvSpPr>
                  <p:spPr bwMode="auto">
                    <a:xfrm>
                      <a:off x="4516" y="1321"/>
                      <a:ext cx="490" cy="270"/>
                    </a:xfrm>
                    <a:custGeom>
                      <a:avLst/>
                      <a:gdLst/>
                      <a:ahLst/>
                      <a:cxnLst>
                        <a:cxn ang="0">
                          <a:pos x="462" y="258"/>
                        </a:cxn>
                        <a:cxn ang="0">
                          <a:pos x="490" y="190"/>
                        </a:cxn>
                        <a:cxn ang="0">
                          <a:pos x="452" y="138"/>
                        </a:cxn>
                        <a:cxn ang="0">
                          <a:pos x="462" y="68"/>
                        </a:cxn>
                        <a:cxn ang="0">
                          <a:pos x="382" y="0"/>
                        </a:cxn>
                        <a:cxn ang="0">
                          <a:pos x="18" y="120"/>
                        </a:cxn>
                        <a:cxn ang="0">
                          <a:pos x="2" y="74"/>
                        </a:cxn>
                        <a:cxn ang="0">
                          <a:pos x="0" y="76"/>
                        </a:cxn>
                        <a:cxn ang="0">
                          <a:pos x="16" y="124"/>
                        </a:cxn>
                        <a:cxn ang="0">
                          <a:pos x="382" y="4"/>
                        </a:cxn>
                        <a:cxn ang="0">
                          <a:pos x="458" y="70"/>
                        </a:cxn>
                        <a:cxn ang="0">
                          <a:pos x="448" y="138"/>
                        </a:cxn>
                        <a:cxn ang="0">
                          <a:pos x="488" y="190"/>
                        </a:cxn>
                        <a:cxn ang="0">
                          <a:pos x="458" y="256"/>
                        </a:cxn>
                        <a:cxn ang="0">
                          <a:pos x="428" y="266"/>
                        </a:cxn>
                        <a:cxn ang="0">
                          <a:pos x="430" y="270"/>
                        </a:cxn>
                        <a:cxn ang="0">
                          <a:pos x="462" y="258"/>
                        </a:cxn>
                      </a:cxnLst>
                      <a:rect l="0" t="0" r="r" b="b"/>
                      <a:pathLst>
                        <a:path w="490" h="270">
                          <a:moveTo>
                            <a:pt x="462" y="258"/>
                          </a:moveTo>
                          <a:lnTo>
                            <a:pt x="490" y="190"/>
                          </a:lnTo>
                          <a:lnTo>
                            <a:pt x="452" y="138"/>
                          </a:lnTo>
                          <a:lnTo>
                            <a:pt x="462" y="68"/>
                          </a:lnTo>
                          <a:lnTo>
                            <a:pt x="382" y="0"/>
                          </a:lnTo>
                          <a:lnTo>
                            <a:pt x="18" y="120"/>
                          </a:lnTo>
                          <a:lnTo>
                            <a:pt x="2" y="74"/>
                          </a:lnTo>
                          <a:lnTo>
                            <a:pt x="0" y="76"/>
                          </a:lnTo>
                          <a:lnTo>
                            <a:pt x="16" y="124"/>
                          </a:lnTo>
                          <a:lnTo>
                            <a:pt x="382" y="4"/>
                          </a:lnTo>
                          <a:lnTo>
                            <a:pt x="458" y="70"/>
                          </a:lnTo>
                          <a:lnTo>
                            <a:pt x="448" y="138"/>
                          </a:lnTo>
                          <a:lnTo>
                            <a:pt x="488" y="190"/>
                          </a:lnTo>
                          <a:lnTo>
                            <a:pt x="458" y="256"/>
                          </a:lnTo>
                          <a:lnTo>
                            <a:pt x="428" y="266"/>
                          </a:lnTo>
                          <a:lnTo>
                            <a:pt x="430" y="270"/>
                          </a:lnTo>
                          <a:lnTo>
                            <a:pt x="462" y="2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1" name="Freeform 2959"/>
                    <p:cNvSpPr>
                      <a:spLocks/>
                    </p:cNvSpPr>
                    <p:nvPr/>
                  </p:nvSpPr>
                  <p:spPr bwMode="auto">
                    <a:xfrm>
                      <a:off x="4626" y="1587"/>
                      <a:ext cx="320" cy="112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112"/>
                        </a:cxn>
                        <a:cxn ang="0">
                          <a:pos x="320" y="4"/>
                        </a:cxn>
                        <a:cxn ang="0">
                          <a:pos x="318" y="0"/>
                        </a:cxn>
                        <a:cxn ang="0">
                          <a:pos x="0" y="110"/>
                        </a:cxn>
                        <a:cxn ang="0">
                          <a:pos x="2" y="110"/>
                        </a:cxn>
                        <a:cxn ang="0">
                          <a:pos x="2" y="110"/>
                        </a:cxn>
                        <a:cxn ang="0">
                          <a:pos x="4" y="112"/>
                        </a:cxn>
                      </a:cxnLst>
                      <a:rect l="0" t="0" r="r" b="b"/>
                      <a:pathLst>
                        <a:path w="320" h="112">
                          <a:moveTo>
                            <a:pt x="4" y="112"/>
                          </a:moveTo>
                          <a:lnTo>
                            <a:pt x="320" y="4"/>
                          </a:lnTo>
                          <a:lnTo>
                            <a:pt x="318" y="0"/>
                          </a:lnTo>
                          <a:lnTo>
                            <a:pt x="0" y="110"/>
                          </a:lnTo>
                          <a:lnTo>
                            <a:pt x="2" y="110"/>
                          </a:lnTo>
                          <a:lnTo>
                            <a:pt x="2" y="110"/>
                          </a:lnTo>
                          <a:lnTo>
                            <a:pt x="4" y="1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2" name="Freeform 2960"/>
                    <p:cNvSpPr>
                      <a:spLocks/>
                    </p:cNvSpPr>
                    <p:nvPr/>
                  </p:nvSpPr>
                  <p:spPr bwMode="auto">
                    <a:xfrm>
                      <a:off x="4628" y="1697"/>
                      <a:ext cx="2" cy="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2"/>
                        </a:cxn>
                        <a:cxn ang="0">
                          <a:pos x="2" y="2"/>
                        </a:cxn>
                      </a:cxnLst>
                      <a:rect l="0" t="0" r="r" b="b"/>
                      <a:pathLst>
                        <a:path w="2" h="2">
                          <a:moveTo>
                            <a:pt x="2" y="2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2"/>
                          </a:lnTo>
                          <a:lnTo>
                            <a:pt x="2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3" name="Rectangle 2961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072" y="1723"/>
                      <a:ext cx="2" cy="2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4" name="Rectangle 2962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44" y="158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5" name="Freeform 2963"/>
                    <p:cNvSpPr>
                      <a:spLocks/>
                    </p:cNvSpPr>
                    <p:nvPr/>
                  </p:nvSpPr>
                  <p:spPr bwMode="auto">
                    <a:xfrm>
                      <a:off x="4946" y="1591"/>
                      <a:ext cx="126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58" y="162"/>
                        </a:cxn>
                        <a:cxn ang="0">
                          <a:pos x="126" y="134"/>
                        </a:cxn>
                        <a:cxn ang="0">
                          <a:pos x="126" y="132"/>
                        </a:cxn>
                        <a:cxn ang="0">
                          <a:pos x="62" y="15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26" h="162">
                          <a:moveTo>
                            <a:pt x="0" y="0"/>
                          </a:moveTo>
                          <a:lnTo>
                            <a:pt x="0" y="0"/>
                          </a:lnTo>
                          <a:lnTo>
                            <a:pt x="58" y="162"/>
                          </a:lnTo>
                          <a:lnTo>
                            <a:pt x="126" y="134"/>
                          </a:lnTo>
                          <a:lnTo>
                            <a:pt x="126" y="132"/>
                          </a:lnTo>
                          <a:lnTo>
                            <a:pt x="62" y="15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6" name="Freeform 2964"/>
                    <p:cNvSpPr>
                      <a:spLocks/>
                    </p:cNvSpPr>
                    <p:nvPr/>
                  </p:nvSpPr>
                  <p:spPr bwMode="auto">
                    <a:xfrm>
                      <a:off x="4944" y="1587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7" name="Freeform 2965"/>
                    <p:cNvSpPr>
                      <a:spLocks/>
                    </p:cNvSpPr>
                    <p:nvPr/>
                  </p:nvSpPr>
                  <p:spPr bwMode="auto">
                    <a:xfrm>
                      <a:off x="5280" y="1225"/>
                      <a:ext cx="2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4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2" y="4"/>
                        </a:cxn>
                      </a:cxnLst>
                      <a:rect l="0" t="0" r="r" b="b"/>
                      <a:pathLst>
                        <a:path w="2" h="4">
                          <a:moveTo>
                            <a:pt x="2" y="4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2" y="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8" name="Freeform 2966"/>
                    <p:cNvSpPr>
                      <a:spLocks/>
                    </p:cNvSpPr>
                    <p:nvPr/>
                  </p:nvSpPr>
                  <p:spPr bwMode="auto">
                    <a:xfrm>
                      <a:off x="5218" y="1341"/>
                      <a:ext cx="4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6"/>
                        </a:cxn>
                        <a:cxn ang="0">
                          <a:pos x="2" y="6"/>
                        </a:cxn>
                        <a:cxn ang="0">
                          <a:pos x="4" y="4"/>
                        </a:cxn>
                        <a:cxn ang="0">
                          <a:pos x="2" y="0"/>
                        </a:cxn>
                        <a:cxn ang="0">
                          <a:pos x="0" y="4"/>
                        </a:cxn>
                        <a:cxn ang="0">
                          <a:pos x="2" y="6"/>
                        </a:cxn>
                      </a:cxnLst>
                      <a:rect l="0" t="0" r="r" b="b"/>
                      <a:pathLst>
                        <a:path w="4" h="6">
                          <a:moveTo>
                            <a:pt x="2" y="6"/>
                          </a:moveTo>
                          <a:lnTo>
                            <a:pt x="2" y="6"/>
                          </a:lnTo>
                          <a:lnTo>
                            <a:pt x="4" y="4"/>
                          </a:lnTo>
                          <a:lnTo>
                            <a:pt x="2" y="0"/>
                          </a:lnTo>
                          <a:lnTo>
                            <a:pt x="0" y="4"/>
                          </a:lnTo>
                          <a:lnTo>
                            <a:pt x="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49" name="Freeform 296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0" name="Freeform 296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1" name="Freeform 2969"/>
                    <p:cNvSpPr>
                      <a:spLocks/>
                    </p:cNvSpPr>
                    <p:nvPr/>
                  </p:nvSpPr>
                  <p:spPr bwMode="auto">
                    <a:xfrm>
                      <a:off x="5190" y="1183"/>
                      <a:ext cx="90" cy="16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28" y="162"/>
                        </a:cxn>
                        <a:cxn ang="0">
                          <a:pos x="30" y="158"/>
                        </a:cxn>
                        <a:cxn ang="0">
                          <a:pos x="4" y="20"/>
                        </a:cxn>
                        <a:cxn ang="0">
                          <a:pos x="54" y="2"/>
                        </a:cxn>
                        <a:cxn ang="0">
                          <a:pos x="90" y="42"/>
                        </a:cxn>
                        <a:cxn ang="0">
                          <a:pos x="90" y="42"/>
                        </a:cxn>
                        <a:cxn ang="0">
                          <a:pos x="54" y="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90" h="162">
                          <a:moveTo>
                            <a:pt x="0" y="20"/>
                          </a:moveTo>
                          <a:lnTo>
                            <a:pt x="28" y="162"/>
                          </a:lnTo>
                          <a:lnTo>
                            <a:pt x="30" y="158"/>
                          </a:lnTo>
                          <a:lnTo>
                            <a:pt x="4" y="20"/>
                          </a:lnTo>
                          <a:lnTo>
                            <a:pt x="54" y="2"/>
                          </a:lnTo>
                          <a:lnTo>
                            <a:pt x="90" y="42"/>
                          </a:lnTo>
                          <a:lnTo>
                            <a:pt x="90" y="42"/>
                          </a:lnTo>
                          <a:lnTo>
                            <a:pt x="54" y="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2" name="Rectangle 2970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5220" y="1347"/>
                      <a:ext cx="1" cy="1"/>
                    </a:xfrm>
                    <a:prstGeom prst="rect">
                      <a:avLst/>
                    </a:pr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miter lim="800000"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3" name="Freeform 2971"/>
                    <p:cNvSpPr>
                      <a:spLocks/>
                    </p:cNvSpPr>
                    <p:nvPr/>
                  </p:nvSpPr>
                  <p:spPr bwMode="auto">
                    <a:xfrm>
                      <a:off x="5086" y="815"/>
                      <a:ext cx="166" cy="2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126" y="220"/>
                        </a:cxn>
                        <a:cxn ang="0">
                          <a:pos x="166" y="248"/>
                        </a:cxn>
                        <a:cxn ang="0">
                          <a:pos x="166" y="246"/>
                        </a:cxn>
                        <a:cxn ang="0">
                          <a:pos x="126" y="218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6" h="248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126" y="220"/>
                          </a:lnTo>
                          <a:lnTo>
                            <a:pt x="166" y="248"/>
                          </a:lnTo>
                          <a:lnTo>
                            <a:pt x="166" y="246"/>
                          </a:lnTo>
                          <a:lnTo>
                            <a:pt x="126" y="218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4" name="Freeform 2972"/>
                    <p:cNvSpPr>
                      <a:spLocks/>
                    </p:cNvSpPr>
                    <p:nvPr/>
                  </p:nvSpPr>
                  <p:spPr bwMode="auto">
                    <a:xfrm>
                      <a:off x="1412" y="711"/>
                      <a:ext cx="64" cy="3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342"/>
                        </a:cxn>
                        <a:cxn ang="0">
                          <a:pos x="64" y="0"/>
                        </a:cxn>
                        <a:cxn ang="0">
                          <a:pos x="60" y="0"/>
                        </a:cxn>
                        <a:cxn ang="0">
                          <a:pos x="0" y="342"/>
                        </a:cxn>
                      </a:cxnLst>
                      <a:rect l="0" t="0" r="r" b="b"/>
                      <a:pathLst>
                        <a:path w="64" h="342">
                          <a:moveTo>
                            <a:pt x="0" y="342"/>
                          </a:moveTo>
                          <a:lnTo>
                            <a:pt x="64" y="0"/>
                          </a:lnTo>
                          <a:lnTo>
                            <a:pt x="60" y="0"/>
                          </a:lnTo>
                          <a:lnTo>
                            <a:pt x="0" y="3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5" name="Freeform 2973"/>
                    <p:cNvSpPr>
                      <a:spLocks/>
                    </p:cNvSpPr>
                    <p:nvPr/>
                  </p:nvSpPr>
                  <p:spPr bwMode="auto">
                    <a:xfrm>
                      <a:off x="760" y="923"/>
                      <a:ext cx="682" cy="650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128"/>
                        </a:cxn>
                        <a:cxn ang="0">
                          <a:pos x="412" y="144"/>
                        </a:cxn>
                        <a:cxn ang="0">
                          <a:pos x="232" y="112"/>
                        </a:cxn>
                        <a:cxn ang="0">
                          <a:pos x="224" y="26"/>
                        </a:cxn>
                        <a:cxn ang="0">
                          <a:pos x="128" y="0"/>
                        </a:cxn>
                        <a:cxn ang="0">
                          <a:pos x="128" y="20"/>
                        </a:cxn>
                        <a:cxn ang="0">
                          <a:pos x="0" y="410"/>
                        </a:cxn>
                        <a:cxn ang="0">
                          <a:pos x="6" y="510"/>
                        </a:cxn>
                        <a:cxn ang="0">
                          <a:pos x="344" y="602"/>
                        </a:cxn>
                        <a:cxn ang="0">
                          <a:pos x="572" y="650"/>
                        </a:cxn>
                        <a:cxn ang="0">
                          <a:pos x="622" y="386"/>
                        </a:cxn>
                        <a:cxn ang="0">
                          <a:pos x="614" y="360"/>
                        </a:cxn>
                        <a:cxn ang="0">
                          <a:pos x="682" y="224"/>
                        </a:cxn>
                        <a:cxn ang="0">
                          <a:pos x="662" y="166"/>
                        </a:cxn>
                        <a:cxn ang="0">
                          <a:pos x="528" y="128"/>
                        </a:cxn>
                      </a:cxnLst>
                      <a:rect l="0" t="0" r="r" b="b"/>
                      <a:pathLst>
                        <a:path w="682" h="650">
                          <a:moveTo>
                            <a:pt x="528" y="128"/>
                          </a:moveTo>
                          <a:lnTo>
                            <a:pt x="412" y="144"/>
                          </a:lnTo>
                          <a:lnTo>
                            <a:pt x="232" y="112"/>
                          </a:lnTo>
                          <a:lnTo>
                            <a:pt x="224" y="26"/>
                          </a:lnTo>
                          <a:lnTo>
                            <a:pt x="128" y="0"/>
                          </a:lnTo>
                          <a:lnTo>
                            <a:pt x="128" y="20"/>
                          </a:lnTo>
                          <a:lnTo>
                            <a:pt x="0" y="410"/>
                          </a:lnTo>
                          <a:lnTo>
                            <a:pt x="6" y="510"/>
                          </a:lnTo>
                          <a:lnTo>
                            <a:pt x="344" y="602"/>
                          </a:lnTo>
                          <a:lnTo>
                            <a:pt x="572" y="650"/>
                          </a:lnTo>
                          <a:lnTo>
                            <a:pt x="622" y="386"/>
                          </a:lnTo>
                          <a:lnTo>
                            <a:pt x="614" y="360"/>
                          </a:lnTo>
                          <a:lnTo>
                            <a:pt x="682" y="224"/>
                          </a:lnTo>
                          <a:lnTo>
                            <a:pt x="662" y="166"/>
                          </a:lnTo>
                          <a:lnTo>
                            <a:pt x="528" y="1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6" name="Freeform 2974"/>
                    <p:cNvSpPr>
                      <a:spLocks/>
                    </p:cNvSpPr>
                    <p:nvPr/>
                  </p:nvSpPr>
                  <p:spPr bwMode="auto">
                    <a:xfrm>
                      <a:off x="888" y="593"/>
                      <a:ext cx="588" cy="486"/>
                    </a:xfrm>
                    <a:custGeom>
                      <a:avLst/>
                      <a:gdLst/>
                      <a:ahLst/>
                      <a:cxnLst>
                        <a:cxn ang="0">
                          <a:pos x="198" y="12"/>
                        </a:cxn>
                        <a:cxn ang="0">
                          <a:pos x="118" y="92"/>
                        </a:cxn>
                        <a:cxn ang="0">
                          <a:pos x="0" y="0"/>
                        </a:cxn>
                        <a:cxn ang="0">
                          <a:pos x="0" y="324"/>
                        </a:cxn>
                        <a:cxn ang="0">
                          <a:pos x="100" y="352"/>
                        </a:cxn>
                        <a:cxn ang="0">
                          <a:pos x="110" y="436"/>
                        </a:cxn>
                        <a:cxn ang="0">
                          <a:pos x="284" y="468"/>
                        </a:cxn>
                        <a:cxn ang="0">
                          <a:pos x="400" y="452"/>
                        </a:cxn>
                        <a:cxn ang="0">
                          <a:pos x="532" y="486"/>
                        </a:cxn>
                        <a:cxn ang="0">
                          <a:pos x="524" y="460"/>
                        </a:cxn>
                        <a:cxn ang="0">
                          <a:pos x="584" y="118"/>
                        </a:cxn>
                        <a:cxn ang="0">
                          <a:pos x="588" y="118"/>
                        </a:cxn>
                        <a:cxn ang="0">
                          <a:pos x="588" y="116"/>
                        </a:cxn>
                        <a:cxn ang="0">
                          <a:pos x="198" y="12"/>
                        </a:cxn>
                      </a:cxnLst>
                      <a:rect l="0" t="0" r="r" b="b"/>
                      <a:pathLst>
                        <a:path w="588" h="486">
                          <a:moveTo>
                            <a:pt x="198" y="12"/>
                          </a:moveTo>
                          <a:lnTo>
                            <a:pt x="118" y="92"/>
                          </a:lnTo>
                          <a:lnTo>
                            <a:pt x="0" y="0"/>
                          </a:lnTo>
                          <a:lnTo>
                            <a:pt x="0" y="324"/>
                          </a:lnTo>
                          <a:lnTo>
                            <a:pt x="100" y="352"/>
                          </a:lnTo>
                          <a:lnTo>
                            <a:pt x="110" y="436"/>
                          </a:lnTo>
                          <a:lnTo>
                            <a:pt x="284" y="468"/>
                          </a:lnTo>
                          <a:lnTo>
                            <a:pt x="400" y="452"/>
                          </a:lnTo>
                          <a:lnTo>
                            <a:pt x="532" y="486"/>
                          </a:lnTo>
                          <a:lnTo>
                            <a:pt x="524" y="460"/>
                          </a:lnTo>
                          <a:lnTo>
                            <a:pt x="584" y="118"/>
                          </a:lnTo>
                          <a:lnTo>
                            <a:pt x="588" y="118"/>
                          </a:lnTo>
                          <a:lnTo>
                            <a:pt x="588" y="116"/>
                          </a:lnTo>
                          <a:lnTo>
                            <a:pt x="198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7" name="Freeform 2975"/>
                    <p:cNvSpPr>
                      <a:spLocks/>
                    </p:cNvSpPr>
                    <p:nvPr/>
                  </p:nvSpPr>
                  <p:spPr bwMode="auto">
                    <a:xfrm>
                      <a:off x="1412" y="1053"/>
                      <a:ext cx="8" cy="26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26"/>
                        </a:cxn>
                        <a:cxn ang="0">
                          <a:pos x="0" y="0"/>
                        </a:cxn>
                        <a:cxn ang="0">
                          <a:pos x="8" y="26"/>
                        </a:cxn>
                        <a:cxn ang="0">
                          <a:pos x="8" y="26"/>
                        </a:cxn>
                      </a:cxnLst>
                      <a:rect l="0" t="0" r="r" b="b"/>
                      <a:pathLst>
                        <a:path w="8" h="26">
                          <a:moveTo>
                            <a:pt x="8" y="26"/>
                          </a:moveTo>
                          <a:lnTo>
                            <a:pt x="0" y="0"/>
                          </a:lnTo>
                          <a:lnTo>
                            <a:pt x="8" y="26"/>
                          </a:lnTo>
                          <a:lnTo>
                            <a:pt x="8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8" name="Freeform 2979"/>
                    <p:cNvSpPr>
                      <a:spLocks/>
                    </p:cNvSpPr>
                    <p:nvPr/>
                  </p:nvSpPr>
                  <p:spPr bwMode="auto">
                    <a:xfrm>
                      <a:off x="1594" y="1057"/>
                      <a:ext cx="182" cy="296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6"/>
                        </a:cxn>
                        <a:cxn ang="0">
                          <a:pos x="40" y="188"/>
                        </a:cxn>
                        <a:cxn ang="0">
                          <a:pos x="112" y="296"/>
                        </a:cxn>
                        <a:cxn ang="0">
                          <a:pos x="182" y="284"/>
                        </a:cxn>
                        <a:cxn ang="0">
                          <a:pos x="118" y="292"/>
                        </a:cxn>
                        <a:cxn ang="0">
                          <a:pos x="48" y="188"/>
                        </a:cxn>
                        <a:cxn ang="0">
                          <a:pos x="56" y="118"/>
                        </a:cxn>
                        <a:cxn ang="0">
                          <a:pos x="8" y="130"/>
                        </a:cxn>
                        <a:cxn ang="0">
                          <a:pos x="38" y="0"/>
                        </a:cxn>
                        <a:cxn ang="0">
                          <a:pos x="0" y="138"/>
                        </a:cxn>
                        <a:cxn ang="0">
                          <a:pos x="50" y="126"/>
                        </a:cxn>
                      </a:cxnLst>
                      <a:rect l="0" t="0" r="r" b="b"/>
                      <a:pathLst>
                        <a:path w="182" h="296">
                          <a:moveTo>
                            <a:pt x="50" y="126"/>
                          </a:moveTo>
                          <a:lnTo>
                            <a:pt x="40" y="188"/>
                          </a:lnTo>
                          <a:lnTo>
                            <a:pt x="112" y="296"/>
                          </a:lnTo>
                          <a:lnTo>
                            <a:pt x="182" y="284"/>
                          </a:lnTo>
                          <a:lnTo>
                            <a:pt x="118" y="292"/>
                          </a:lnTo>
                          <a:lnTo>
                            <a:pt x="48" y="188"/>
                          </a:lnTo>
                          <a:lnTo>
                            <a:pt x="56" y="118"/>
                          </a:lnTo>
                          <a:lnTo>
                            <a:pt x="8" y="130"/>
                          </a:lnTo>
                          <a:lnTo>
                            <a:pt x="38" y="0"/>
                          </a:lnTo>
                          <a:lnTo>
                            <a:pt x="0" y="138"/>
                          </a:lnTo>
                          <a:lnTo>
                            <a:pt x="50" y="1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59" name="Freeform 2980"/>
                    <p:cNvSpPr>
                      <a:spLocks/>
                    </p:cNvSpPr>
                    <p:nvPr/>
                  </p:nvSpPr>
                  <p:spPr bwMode="auto">
                    <a:xfrm>
                      <a:off x="1706" y="1329"/>
                      <a:ext cx="130" cy="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14"/>
                        </a:cxn>
                        <a:cxn ang="0">
                          <a:pos x="130" y="0"/>
                        </a:cxn>
                        <a:cxn ang="0">
                          <a:pos x="98" y="6"/>
                        </a:cxn>
                        <a:cxn ang="0">
                          <a:pos x="90" y="8"/>
                        </a:cxn>
                        <a:cxn ang="0">
                          <a:pos x="70" y="12"/>
                        </a:cxn>
                        <a:cxn ang="0">
                          <a:pos x="0" y="24"/>
                        </a:cxn>
                        <a:cxn ang="0">
                          <a:pos x="92" y="14"/>
                        </a:cxn>
                      </a:cxnLst>
                      <a:rect l="0" t="0" r="r" b="b"/>
                      <a:pathLst>
                        <a:path w="130" h="24">
                          <a:moveTo>
                            <a:pt x="92" y="14"/>
                          </a:moveTo>
                          <a:lnTo>
                            <a:pt x="130" y="0"/>
                          </a:lnTo>
                          <a:lnTo>
                            <a:pt x="98" y="6"/>
                          </a:lnTo>
                          <a:lnTo>
                            <a:pt x="90" y="8"/>
                          </a:lnTo>
                          <a:lnTo>
                            <a:pt x="70" y="12"/>
                          </a:lnTo>
                          <a:lnTo>
                            <a:pt x="0" y="24"/>
                          </a:lnTo>
                          <a:lnTo>
                            <a:pt x="92" y="1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0" name="Freeform 2981"/>
                    <p:cNvSpPr>
                      <a:spLocks/>
                    </p:cNvSpPr>
                    <p:nvPr/>
                  </p:nvSpPr>
                  <p:spPr bwMode="auto">
                    <a:xfrm>
                      <a:off x="1868" y="875"/>
                      <a:ext cx="606" cy="476"/>
                    </a:xfrm>
                    <a:custGeom>
                      <a:avLst/>
                      <a:gdLst/>
                      <a:ahLst/>
                      <a:cxnLst>
                        <a:cxn ang="0">
                          <a:pos x="600" y="452"/>
                        </a:cxn>
                        <a:cxn ang="0">
                          <a:pos x="6" y="414"/>
                        </a:cxn>
                        <a:cxn ang="0">
                          <a:pos x="0" y="476"/>
                        </a:cxn>
                        <a:cxn ang="0">
                          <a:pos x="12" y="420"/>
                        </a:cxn>
                        <a:cxn ang="0">
                          <a:pos x="606" y="460"/>
                        </a:cxn>
                        <a:cxn ang="0">
                          <a:pos x="604" y="0"/>
                        </a:cxn>
                        <a:cxn ang="0">
                          <a:pos x="600" y="452"/>
                        </a:cxn>
                      </a:cxnLst>
                      <a:rect l="0" t="0" r="r" b="b"/>
                      <a:pathLst>
                        <a:path w="606" h="476">
                          <a:moveTo>
                            <a:pt x="600" y="452"/>
                          </a:moveTo>
                          <a:lnTo>
                            <a:pt x="6" y="414"/>
                          </a:lnTo>
                          <a:lnTo>
                            <a:pt x="0" y="476"/>
                          </a:lnTo>
                          <a:lnTo>
                            <a:pt x="12" y="420"/>
                          </a:lnTo>
                          <a:lnTo>
                            <a:pt x="606" y="460"/>
                          </a:lnTo>
                          <a:lnTo>
                            <a:pt x="604" y="0"/>
                          </a:lnTo>
                          <a:lnTo>
                            <a:pt x="600" y="45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1" name="Freeform 2982"/>
                    <p:cNvSpPr>
                      <a:spLocks/>
                    </p:cNvSpPr>
                    <p:nvPr/>
                  </p:nvSpPr>
                  <p:spPr bwMode="auto">
                    <a:xfrm>
                      <a:off x="2472" y="875"/>
                      <a:ext cx="614" cy="460"/>
                    </a:xfrm>
                    <a:custGeom>
                      <a:avLst/>
                      <a:gdLst/>
                      <a:ahLst/>
                      <a:cxnLst>
                        <a:cxn ang="0">
                          <a:pos x="612" y="358"/>
                        </a:cxn>
                        <a:cxn ang="0">
                          <a:pos x="614" y="354"/>
                        </a:cxn>
                        <a:cxn ang="0">
                          <a:pos x="2" y="356"/>
                        </a:cxn>
                        <a:cxn ang="0">
                          <a:pos x="6" y="2"/>
                        </a:cxn>
                        <a:cxn ang="0">
                          <a:pos x="0" y="0"/>
                        </a:cxn>
                        <a:cxn ang="0">
                          <a:pos x="2" y="460"/>
                        </a:cxn>
                        <a:cxn ang="0">
                          <a:pos x="2" y="360"/>
                        </a:cxn>
                        <a:cxn ang="0">
                          <a:pos x="612" y="358"/>
                        </a:cxn>
                      </a:cxnLst>
                      <a:rect l="0" t="0" r="r" b="b"/>
                      <a:pathLst>
                        <a:path w="614" h="460">
                          <a:moveTo>
                            <a:pt x="612" y="358"/>
                          </a:moveTo>
                          <a:lnTo>
                            <a:pt x="614" y="354"/>
                          </a:lnTo>
                          <a:lnTo>
                            <a:pt x="2" y="356"/>
                          </a:lnTo>
                          <a:lnTo>
                            <a:pt x="6" y="2"/>
                          </a:lnTo>
                          <a:lnTo>
                            <a:pt x="0" y="0"/>
                          </a:lnTo>
                          <a:lnTo>
                            <a:pt x="2" y="460"/>
                          </a:lnTo>
                          <a:lnTo>
                            <a:pt x="2" y="360"/>
                          </a:lnTo>
                          <a:lnTo>
                            <a:pt x="612" y="35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2" name="Freeform 2983"/>
                    <p:cNvSpPr>
                      <a:spLocks/>
                    </p:cNvSpPr>
                    <p:nvPr/>
                  </p:nvSpPr>
                  <p:spPr bwMode="auto">
                    <a:xfrm>
                      <a:off x="1804" y="1325"/>
                      <a:ext cx="62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32" y="4"/>
                        </a:cxn>
                        <a:cxn ang="0">
                          <a:pos x="60" y="42"/>
                        </a:cxn>
                        <a:cxn ang="0">
                          <a:pos x="62" y="34"/>
                        </a:cxn>
                        <a:cxn ang="0">
                          <a:pos x="36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62" h="42">
                          <a:moveTo>
                            <a:pt x="0" y="10"/>
                          </a:moveTo>
                          <a:lnTo>
                            <a:pt x="32" y="4"/>
                          </a:lnTo>
                          <a:lnTo>
                            <a:pt x="60" y="42"/>
                          </a:lnTo>
                          <a:lnTo>
                            <a:pt x="62" y="34"/>
                          </a:lnTo>
                          <a:lnTo>
                            <a:pt x="36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3" name="Freeform 2984"/>
                    <p:cNvSpPr>
                      <a:spLocks/>
                    </p:cNvSpPr>
                    <p:nvPr/>
                  </p:nvSpPr>
                  <p:spPr bwMode="auto">
                    <a:xfrm>
                      <a:off x="1866" y="1351"/>
                      <a:ext cx="2" cy="1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2" y="0"/>
                        </a:cxn>
                        <a:cxn ang="0">
                          <a:pos x="0" y="8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2" h="10">
                          <a:moveTo>
                            <a:pt x="0" y="10"/>
                          </a:moveTo>
                          <a:lnTo>
                            <a:pt x="2" y="0"/>
                          </a:lnTo>
                          <a:lnTo>
                            <a:pt x="0" y="8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4" name="Freeform 2985"/>
                    <p:cNvSpPr>
                      <a:spLocks/>
                    </p:cNvSpPr>
                    <p:nvPr/>
                  </p:nvSpPr>
                  <p:spPr bwMode="auto">
                    <a:xfrm>
                      <a:off x="1776" y="1335"/>
                      <a:ext cx="28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0" y="6"/>
                        </a:cxn>
                        <a:cxn ang="0">
                          <a:pos x="20" y="2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6">
                          <a:moveTo>
                            <a:pt x="28" y="0"/>
                          </a:moveTo>
                          <a:lnTo>
                            <a:pt x="0" y="6"/>
                          </a:lnTo>
                          <a:lnTo>
                            <a:pt x="20" y="2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5" name="Freeform 2986"/>
                    <p:cNvSpPr>
                      <a:spLocks/>
                    </p:cNvSpPr>
                    <p:nvPr/>
                  </p:nvSpPr>
                  <p:spPr bwMode="auto">
                    <a:xfrm>
                      <a:off x="1340" y="709"/>
                      <a:ext cx="524" cy="966"/>
                    </a:xfrm>
                    <a:custGeom>
                      <a:avLst/>
                      <a:gdLst/>
                      <a:ahLst/>
                      <a:cxnLst>
                        <a:cxn ang="0">
                          <a:pos x="458" y="634"/>
                        </a:cxn>
                        <a:cxn ang="0">
                          <a:pos x="366" y="644"/>
                        </a:cxn>
                        <a:cxn ang="0">
                          <a:pos x="294" y="536"/>
                        </a:cxn>
                        <a:cxn ang="0">
                          <a:pos x="304" y="474"/>
                        </a:cxn>
                        <a:cxn ang="0">
                          <a:pos x="254" y="486"/>
                        </a:cxn>
                        <a:cxn ang="0">
                          <a:pos x="284" y="348"/>
                        </a:cxn>
                        <a:cxn ang="0">
                          <a:pos x="256" y="334"/>
                        </a:cxn>
                        <a:cxn ang="0">
                          <a:pos x="184" y="168"/>
                        </a:cxn>
                        <a:cxn ang="0">
                          <a:pos x="210" y="24"/>
                        </a:cxn>
                        <a:cxn ang="0">
                          <a:pos x="212" y="26"/>
                        </a:cxn>
                        <a:cxn ang="0">
                          <a:pos x="214" y="22"/>
                        </a:cxn>
                        <a:cxn ang="0">
                          <a:pos x="136" y="0"/>
                        </a:cxn>
                        <a:cxn ang="0">
                          <a:pos x="136" y="2"/>
                        </a:cxn>
                        <a:cxn ang="0">
                          <a:pos x="140" y="4"/>
                        </a:cxn>
                        <a:cxn ang="0">
                          <a:pos x="78" y="344"/>
                        </a:cxn>
                        <a:cxn ang="0">
                          <a:pos x="108" y="438"/>
                        </a:cxn>
                        <a:cxn ang="0">
                          <a:pos x="40" y="574"/>
                        </a:cxn>
                        <a:cxn ang="0">
                          <a:pos x="50" y="600"/>
                        </a:cxn>
                        <a:cxn ang="0">
                          <a:pos x="0" y="866"/>
                        </a:cxn>
                        <a:cxn ang="0">
                          <a:pos x="496" y="966"/>
                        </a:cxn>
                        <a:cxn ang="0">
                          <a:pos x="524" y="658"/>
                        </a:cxn>
                        <a:cxn ang="0">
                          <a:pos x="496" y="620"/>
                        </a:cxn>
                        <a:cxn ang="0">
                          <a:pos x="458" y="634"/>
                        </a:cxn>
                      </a:cxnLst>
                      <a:rect l="0" t="0" r="r" b="b"/>
                      <a:pathLst>
                        <a:path w="524" h="966">
                          <a:moveTo>
                            <a:pt x="458" y="634"/>
                          </a:moveTo>
                          <a:lnTo>
                            <a:pt x="366" y="644"/>
                          </a:lnTo>
                          <a:lnTo>
                            <a:pt x="294" y="536"/>
                          </a:lnTo>
                          <a:lnTo>
                            <a:pt x="304" y="474"/>
                          </a:lnTo>
                          <a:lnTo>
                            <a:pt x="254" y="486"/>
                          </a:lnTo>
                          <a:lnTo>
                            <a:pt x="284" y="348"/>
                          </a:lnTo>
                          <a:lnTo>
                            <a:pt x="256" y="334"/>
                          </a:lnTo>
                          <a:lnTo>
                            <a:pt x="184" y="168"/>
                          </a:lnTo>
                          <a:lnTo>
                            <a:pt x="210" y="24"/>
                          </a:lnTo>
                          <a:lnTo>
                            <a:pt x="212" y="26"/>
                          </a:lnTo>
                          <a:lnTo>
                            <a:pt x="214" y="22"/>
                          </a:lnTo>
                          <a:lnTo>
                            <a:pt x="136" y="0"/>
                          </a:lnTo>
                          <a:lnTo>
                            <a:pt x="136" y="2"/>
                          </a:lnTo>
                          <a:lnTo>
                            <a:pt x="140" y="4"/>
                          </a:lnTo>
                          <a:lnTo>
                            <a:pt x="78" y="344"/>
                          </a:lnTo>
                          <a:lnTo>
                            <a:pt x="108" y="438"/>
                          </a:lnTo>
                          <a:lnTo>
                            <a:pt x="40" y="574"/>
                          </a:lnTo>
                          <a:lnTo>
                            <a:pt x="50" y="600"/>
                          </a:lnTo>
                          <a:lnTo>
                            <a:pt x="0" y="866"/>
                          </a:lnTo>
                          <a:lnTo>
                            <a:pt x="496" y="966"/>
                          </a:lnTo>
                          <a:lnTo>
                            <a:pt x="524" y="658"/>
                          </a:lnTo>
                          <a:lnTo>
                            <a:pt x="496" y="620"/>
                          </a:lnTo>
                          <a:lnTo>
                            <a:pt x="458" y="6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6" name="Freeform 2987"/>
                    <p:cNvSpPr>
                      <a:spLocks/>
                    </p:cNvSpPr>
                    <p:nvPr/>
                  </p:nvSpPr>
                  <p:spPr bwMode="auto">
                    <a:xfrm>
                      <a:off x="3108" y="1621"/>
                      <a:ext cx="118" cy="318"/>
                    </a:xfrm>
                    <a:custGeom>
                      <a:avLst/>
                      <a:gdLst/>
                      <a:ahLst/>
                      <a:cxnLst>
                        <a:cxn ang="0">
                          <a:pos x="94" y="254"/>
                        </a:cxn>
                        <a:cxn ang="0">
                          <a:pos x="94" y="256"/>
                        </a:cxn>
                        <a:cxn ang="0">
                          <a:pos x="96" y="256"/>
                        </a:cxn>
                        <a:cxn ang="0">
                          <a:pos x="118" y="318"/>
                        </a:cxn>
                        <a:cxn ang="0">
                          <a:pos x="0" y="0"/>
                        </a:cxn>
                        <a:cxn ang="0">
                          <a:pos x="94" y="254"/>
                        </a:cxn>
                        <a:cxn ang="0">
                          <a:pos x="94" y="254"/>
                        </a:cxn>
                      </a:cxnLst>
                      <a:rect l="0" t="0" r="r" b="b"/>
                      <a:pathLst>
                        <a:path w="118" h="318">
                          <a:moveTo>
                            <a:pt x="94" y="254"/>
                          </a:moveTo>
                          <a:lnTo>
                            <a:pt x="94" y="256"/>
                          </a:lnTo>
                          <a:lnTo>
                            <a:pt x="96" y="256"/>
                          </a:lnTo>
                          <a:lnTo>
                            <a:pt x="118" y="318"/>
                          </a:lnTo>
                          <a:lnTo>
                            <a:pt x="0" y="0"/>
                          </a:lnTo>
                          <a:lnTo>
                            <a:pt x="94" y="254"/>
                          </a:lnTo>
                          <a:lnTo>
                            <a:pt x="94" y="2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7" name="Freeform 2988"/>
                    <p:cNvSpPr>
                      <a:spLocks/>
                    </p:cNvSpPr>
                    <p:nvPr/>
                  </p:nvSpPr>
                  <p:spPr bwMode="auto">
                    <a:xfrm>
                      <a:off x="3098" y="1295"/>
                      <a:ext cx="10" cy="32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188"/>
                        </a:cxn>
                        <a:cxn ang="0">
                          <a:pos x="6" y="188"/>
                        </a:cxn>
                        <a:cxn ang="0">
                          <a:pos x="10" y="326"/>
                        </a:cxn>
                        <a:cxn ang="0">
                          <a:pos x="0" y="0"/>
                        </a:cxn>
                        <a:cxn ang="0">
                          <a:pos x="6" y="186"/>
                        </a:cxn>
                        <a:cxn ang="0">
                          <a:pos x="6" y="188"/>
                        </a:cxn>
                      </a:cxnLst>
                      <a:rect l="0" t="0" r="r" b="b"/>
                      <a:pathLst>
                        <a:path w="10" h="326">
                          <a:moveTo>
                            <a:pt x="6" y="188"/>
                          </a:moveTo>
                          <a:lnTo>
                            <a:pt x="6" y="188"/>
                          </a:lnTo>
                          <a:lnTo>
                            <a:pt x="10" y="326"/>
                          </a:lnTo>
                          <a:lnTo>
                            <a:pt x="0" y="0"/>
                          </a:lnTo>
                          <a:lnTo>
                            <a:pt x="6" y="186"/>
                          </a:lnTo>
                          <a:lnTo>
                            <a:pt x="6" y="18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8" name="Freeform 2989"/>
                    <p:cNvSpPr>
                      <a:spLocks/>
                    </p:cNvSpPr>
                    <p:nvPr/>
                  </p:nvSpPr>
                  <p:spPr bwMode="auto">
                    <a:xfrm>
                      <a:off x="2468" y="877"/>
                      <a:ext cx="648" cy="972"/>
                    </a:xfrm>
                    <a:custGeom>
                      <a:avLst/>
                      <a:gdLst/>
                      <a:ahLst/>
                      <a:cxnLst>
                        <a:cxn ang="0">
                          <a:pos x="478" y="708"/>
                        </a:cxn>
                        <a:cxn ang="0">
                          <a:pos x="648" y="766"/>
                        </a:cxn>
                        <a:cxn ang="0">
                          <a:pos x="646" y="758"/>
                        </a:cxn>
                        <a:cxn ang="0">
                          <a:pos x="478" y="704"/>
                        </a:cxn>
                        <a:cxn ang="0">
                          <a:pos x="4" y="706"/>
                        </a:cxn>
                        <a:cxn ang="0">
                          <a:pos x="8" y="458"/>
                        </a:cxn>
                        <a:cxn ang="0">
                          <a:pos x="6" y="458"/>
                        </a:cxn>
                        <a:cxn ang="0">
                          <a:pos x="6" y="358"/>
                        </a:cxn>
                        <a:cxn ang="0">
                          <a:pos x="616" y="356"/>
                        </a:cxn>
                        <a:cxn ang="0">
                          <a:pos x="618" y="352"/>
                        </a:cxn>
                        <a:cxn ang="0">
                          <a:pos x="6" y="354"/>
                        </a:cxn>
                        <a:cxn ang="0">
                          <a:pos x="10" y="0"/>
                        </a:cxn>
                        <a:cxn ang="0">
                          <a:pos x="8" y="0"/>
                        </a:cxn>
                        <a:cxn ang="0">
                          <a:pos x="0" y="972"/>
                        </a:cxn>
                        <a:cxn ang="0">
                          <a:pos x="4" y="710"/>
                        </a:cxn>
                        <a:cxn ang="0">
                          <a:pos x="478" y="708"/>
                        </a:cxn>
                      </a:cxnLst>
                      <a:rect l="0" t="0" r="r" b="b"/>
                      <a:pathLst>
                        <a:path w="648" h="972">
                          <a:moveTo>
                            <a:pt x="478" y="708"/>
                          </a:moveTo>
                          <a:lnTo>
                            <a:pt x="648" y="766"/>
                          </a:lnTo>
                          <a:lnTo>
                            <a:pt x="646" y="758"/>
                          </a:lnTo>
                          <a:lnTo>
                            <a:pt x="478" y="704"/>
                          </a:lnTo>
                          <a:lnTo>
                            <a:pt x="4" y="706"/>
                          </a:lnTo>
                          <a:lnTo>
                            <a:pt x="8" y="458"/>
                          </a:lnTo>
                          <a:lnTo>
                            <a:pt x="6" y="458"/>
                          </a:lnTo>
                          <a:lnTo>
                            <a:pt x="6" y="358"/>
                          </a:lnTo>
                          <a:lnTo>
                            <a:pt x="616" y="356"/>
                          </a:lnTo>
                          <a:lnTo>
                            <a:pt x="618" y="352"/>
                          </a:lnTo>
                          <a:lnTo>
                            <a:pt x="6" y="354"/>
                          </a:lnTo>
                          <a:lnTo>
                            <a:pt x="10" y="0"/>
                          </a:lnTo>
                          <a:lnTo>
                            <a:pt x="8" y="0"/>
                          </a:lnTo>
                          <a:lnTo>
                            <a:pt x="0" y="972"/>
                          </a:lnTo>
                          <a:lnTo>
                            <a:pt x="4" y="710"/>
                          </a:lnTo>
                          <a:lnTo>
                            <a:pt x="478" y="7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69" name="Freeform 2990"/>
                    <p:cNvSpPr>
                      <a:spLocks/>
                    </p:cNvSpPr>
                    <p:nvPr/>
                  </p:nvSpPr>
                  <p:spPr bwMode="auto">
                    <a:xfrm>
                      <a:off x="2632" y="1939"/>
                      <a:ext cx="602" cy="8"/>
                    </a:xfrm>
                    <a:custGeom>
                      <a:avLst/>
                      <a:gdLst/>
                      <a:ahLst/>
                      <a:cxnLst>
                        <a:cxn ang="0">
                          <a:pos x="602" y="6"/>
                        </a:cxn>
                        <a:cxn ang="0">
                          <a:pos x="594" y="0"/>
                        </a:cxn>
                        <a:cxn ang="0">
                          <a:pos x="0" y="8"/>
                        </a:cxn>
                        <a:cxn ang="0">
                          <a:pos x="602" y="6"/>
                        </a:cxn>
                      </a:cxnLst>
                      <a:rect l="0" t="0" r="r" b="b"/>
                      <a:pathLst>
                        <a:path w="602" h="8">
                          <a:moveTo>
                            <a:pt x="602" y="6"/>
                          </a:moveTo>
                          <a:lnTo>
                            <a:pt x="594" y="0"/>
                          </a:lnTo>
                          <a:lnTo>
                            <a:pt x="0" y="8"/>
                          </a:lnTo>
                          <a:lnTo>
                            <a:pt x="602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0" name="Freeform 2991"/>
                    <p:cNvSpPr>
                      <a:spLocks/>
                    </p:cNvSpPr>
                    <p:nvPr/>
                  </p:nvSpPr>
                  <p:spPr bwMode="auto">
                    <a:xfrm>
                      <a:off x="3014" y="847"/>
                      <a:ext cx="74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74" y="37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74" y="378"/>
                        </a:cxn>
                      </a:cxnLst>
                      <a:rect l="0" t="0" r="r" b="b"/>
                      <a:pathLst>
                        <a:path w="74" h="378">
                          <a:moveTo>
                            <a:pt x="74" y="378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74" y="3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1" name="Freeform 2992"/>
                    <p:cNvSpPr>
                      <a:spLocks/>
                    </p:cNvSpPr>
                    <p:nvPr/>
                  </p:nvSpPr>
                  <p:spPr bwMode="auto">
                    <a:xfrm>
                      <a:off x="1529" y="729"/>
                      <a:ext cx="944" cy="628"/>
                    </a:xfrm>
                    <a:custGeom>
                      <a:avLst/>
                      <a:gdLst/>
                      <a:ahLst/>
                      <a:cxnLst>
                        <a:cxn ang="0">
                          <a:pos x="260" y="62"/>
                        </a:cxn>
                        <a:cxn ang="0">
                          <a:pos x="22" y="0"/>
                        </a:cxn>
                        <a:cxn ang="0">
                          <a:pos x="20" y="4"/>
                        </a:cxn>
                        <a:cxn ang="0">
                          <a:pos x="24" y="4"/>
                        </a:cxn>
                        <a:cxn ang="0">
                          <a:pos x="0" y="148"/>
                        </a:cxn>
                        <a:cxn ang="0">
                          <a:pos x="66" y="306"/>
                        </a:cxn>
                        <a:cxn ang="0">
                          <a:pos x="100" y="326"/>
                        </a:cxn>
                        <a:cxn ang="0">
                          <a:pos x="70" y="456"/>
                        </a:cxn>
                        <a:cxn ang="0">
                          <a:pos x="118" y="444"/>
                        </a:cxn>
                        <a:cxn ang="0">
                          <a:pos x="110" y="514"/>
                        </a:cxn>
                        <a:cxn ang="0">
                          <a:pos x="180" y="618"/>
                        </a:cxn>
                        <a:cxn ang="0">
                          <a:pos x="244" y="610"/>
                        </a:cxn>
                        <a:cxn ang="0">
                          <a:pos x="272" y="604"/>
                        </a:cxn>
                        <a:cxn ang="0">
                          <a:pos x="308" y="594"/>
                        </a:cxn>
                        <a:cxn ang="0">
                          <a:pos x="334" y="628"/>
                        </a:cxn>
                        <a:cxn ang="0">
                          <a:pos x="336" y="620"/>
                        </a:cxn>
                        <a:cxn ang="0">
                          <a:pos x="342" y="558"/>
                        </a:cxn>
                        <a:cxn ang="0">
                          <a:pos x="936" y="596"/>
                        </a:cxn>
                        <a:cxn ang="0">
                          <a:pos x="940" y="144"/>
                        </a:cxn>
                        <a:cxn ang="0">
                          <a:pos x="944" y="146"/>
                        </a:cxn>
                        <a:cxn ang="0">
                          <a:pos x="944" y="140"/>
                        </a:cxn>
                        <a:cxn ang="0">
                          <a:pos x="260" y="62"/>
                        </a:cxn>
                      </a:cxnLst>
                      <a:rect l="0" t="0" r="r" b="b"/>
                      <a:pathLst>
                        <a:path w="944" h="628">
                          <a:moveTo>
                            <a:pt x="260" y="62"/>
                          </a:moveTo>
                          <a:lnTo>
                            <a:pt x="22" y="0"/>
                          </a:lnTo>
                          <a:lnTo>
                            <a:pt x="20" y="4"/>
                          </a:lnTo>
                          <a:lnTo>
                            <a:pt x="24" y="4"/>
                          </a:lnTo>
                          <a:lnTo>
                            <a:pt x="0" y="148"/>
                          </a:lnTo>
                          <a:lnTo>
                            <a:pt x="66" y="306"/>
                          </a:lnTo>
                          <a:lnTo>
                            <a:pt x="100" y="326"/>
                          </a:lnTo>
                          <a:lnTo>
                            <a:pt x="70" y="456"/>
                          </a:lnTo>
                          <a:lnTo>
                            <a:pt x="118" y="444"/>
                          </a:lnTo>
                          <a:lnTo>
                            <a:pt x="110" y="514"/>
                          </a:lnTo>
                          <a:lnTo>
                            <a:pt x="180" y="618"/>
                          </a:lnTo>
                          <a:lnTo>
                            <a:pt x="244" y="610"/>
                          </a:lnTo>
                          <a:lnTo>
                            <a:pt x="272" y="604"/>
                          </a:lnTo>
                          <a:lnTo>
                            <a:pt x="308" y="594"/>
                          </a:lnTo>
                          <a:lnTo>
                            <a:pt x="334" y="628"/>
                          </a:lnTo>
                          <a:lnTo>
                            <a:pt x="336" y="620"/>
                          </a:lnTo>
                          <a:lnTo>
                            <a:pt x="342" y="558"/>
                          </a:lnTo>
                          <a:lnTo>
                            <a:pt x="936" y="596"/>
                          </a:lnTo>
                          <a:lnTo>
                            <a:pt x="940" y="144"/>
                          </a:lnTo>
                          <a:lnTo>
                            <a:pt x="944" y="146"/>
                          </a:lnTo>
                          <a:lnTo>
                            <a:pt x="944" y="140"/>
                          </a:lnTo>
                          <a:lnTo>
                            <a:pt x="260" y="6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2" name="Freeform 2993"/>
                    <p:cNvSpPr>
                      <a:spLocks/>
                    </p:cNvSpPr>
                    <p:nvPr/>
                  </p:nvSpPr>
                  <p:spPr bwMode="auto">
                    <a:xfrm>
                      <a:off x="2946" y="1581"/>
                      <a:ext cx="16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68" y="56"/>
                        </a:cxn>
                        <a:cxn ang="0">
                          <a:pos x="168" y="54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168" h="56">
                          <a:moveTo>
                            <a:pt x="0" y="0"/>
                          </a:moveTo>
                          <a:lnTo>
                            <a:pt x="168" y="56"/>
                          </a:lnTo>
                          <a:lnTo>
                            <a:pt x="168" y="54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3" name="Freeform 2994"/>
                    <p:cNvSpPr>
                      <a:spLocks/>
                    </p:cNvSpPr>
                    <p:nvPr/>
                  </p:nvSpPr>
                  <p:spPr bwMode="auto">
                    <a:xfrm>
                      <a:off x="2474" y="843"/>
                      <a:ext cx="614" cy="388"/>
                    </a:xfrm>
                    <a:custGeom>
                      <a:avLst/>
                      <a:gdLst/>
                      <a:ahLst/>
                      <a:cxnLst>
                        <a:cxn ang="0">
                          <a:pos x="614" y="382"/>
                        </a:cxn>
                        <a:cxn ang="0">
                          <a:pos x="540" y="4"/>
                        </a:cxn>
                        <a:cxn ang="0">
                          <a:pos x="542" y="4"/>
                        </a:cxn>
                        <a:cxn ang="0">
                          <a:pos x="542" y="0"/>
                        </a:cxn>
                        <a:cxn ang="0">
                          <a:pos x="26" y="32"/>
                        </a:cxn>
                        <a:cxn ang="0">
                          <a:pos x="2" y="28"/>
                        </a:cxn>
                        <a:cxn ang="0">
                          <a:pos x="2" y="34"/>
                        </a:cxn>
                        <a:cxn ang="0">
                          <a:pos x="4" y="34"/>
                        </a:cxn>
                        <a:cxn ang="0">
                          <a:pos x="0" y="388"/>
                        </a:cxn>
                        <a:cxn ang="0">
                          <a:pos x="612" y="386"/>
                        </a:cxn>
                        <a:cxn ang="0">
                          <a:pos x="610" y="388"/>
                        </a:cxn>
                        <a:cxn ang="0">
                          <a:pos x="610" y="388"/>
                        </a:cxn>
                        <a:cxn ang="0">
                          <a:pos x="614" y="382"/>
                        </a:cxn>
                      </a:cxnLst>
                      <a:rect l="0" t="0" r="r" b="b"/>
                      <a:pathLst>
                        <a:path w="614" h="388">
                          <a:moveTo>
                            <a:pt x="614" y="382"/>
                          </a:moveTo>
                          <a:lnTo>
                            <a:pt x="540" y="4"/>
                          </a:lnTo>
                          <a:lnTo>
                            <a:pt x="542" y="4"/>
                          </a:lnTo>
                          <a:lnTo>
                            <a:pt x="542" y="0"/>
                          </a:lnTo>
                          <a:lnTo>
                            <a:pt x="26" y="32"/>
                          </a:lnTo>
                          <a:lnTo>
                            <a:pt x="2" y="28"/>
                          </a:lnTo>
                          <a:lnTo>
                            <a:pt x="2" y="34"/>
                          </a:lnTo>
                          <a:lnTo>
                            <a:pt x="4" y="34"/>
                          </a:lnTo>
                          <a:lnTo>
                            <a:pt x="0" y="388"/>
                          </a:lnTo>
                          <a:lnTo>
                            <a:pt x="612" y="386"/>
                          </a:lnTo>
                          <a:lnTo>
                            <a:pt x="610" y="388"/>
                          </a:lnTo>
                          <a:lnTo>
                            <a:pt x="610" y="388"/>
                          </a:lnTo>
                          <a:lnTo>
                            <a:pt x="614" y="38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4" name="Freeform 2995"/>
                    <p:cNvSpPr>
                      <a:spLocks/>
                    </p:cNvSpPr>
                    <p:nvPr/>
                  </p:nvSpPr>
                  <p:spPr bwMode="auto">
                    <a:xfrm>
                      <a:off x="2468" y="1585"/>
                      <a:ext cx="758" cy="362"/>
                    </a:xfrm>
                    <a:custGeom>
                      <a:avLst/>
                      <a:gdLst/>
                      <a:ahLst/>
                      <a:cxnLst>
                        <a:cxn ang="0">
                          <a:pos x="736" y="292"/>
                        </a:cxn>
                        <a:cxn ang="0">
                          <a:pos x="734" y="292"/>
                        </a:cxn>
                        <a:cxn ang="0">
                          <a:pos x="734" y="290"/>
                        </a:cxn>
                        <a:cxn ang="0">
                          <a:pos x="734" y="290"/>
                        </a:cxn>
                        <a:cxn ang="0">
                          <a:pos x="646" y="52"/>
                        </a:cxn>
                        <a:cxn ang="0">
                          <a:pos x="646" y="52"/>
                        </a:cxn>
                        <a:cxn ang="0">
                          <a:pos x="648" y="58"/>
                        </a:cxn>
                        <a:cxn ang="0">
                          <a:pos x="478" y="0"/>
                        </a:cxn>
                        <a:cxn ang="0">
                          <a:pos x="4" y="2"/>
                        </a:cxn>
                        <a:cxn ang="0">
                          <a:pos x="0" y="264"/>
                        </a:cxn>
                        <a:cxn ang="0">
                          <a:pos x="158" y="268"/>
                        </a:cxn>
                        <a:cxn ang="0">
                          <a:pos x="164" y="362"/>
                        </a:cxn>
                        <a:cxn ang="0">
                          <a:pos x="758" y="354"/>
                        </a:cxn>
                        <a:cxn ang="0">
                          <a:pos x="736" y="292"/>
                        </a:cxn>
                      </a:cxnLst>
                      <a:rect l="0" t="0" r="r" b="b"/>
                      <a:pathLst>
                        <a:path w="758" h="362">
                          <a:moveTo>
                            <a:pt x="736" y="292"/>
                          </a:moveTo>
                          <a:lnTo>
                            <a:pt x="734" y="292"/>
                          </a:lnTo>
                          <a:lnTo>
                            <a:pt x="734" y="290"/>
                          </a:lnTo>
                          <a:lnTo>
                            <a:pt x="734" y="290"/>
                          </a:lnTo>
                          <a:lnTo>
                            <a:pt x="646" y="52"/>
                          </a:lnTo>
                          <a:lnTo>
                            <a:pt x="646" y="52"/>
                          </a:lnTo>
                          <a:lnTo>
                            <a:pt x="648" y="58"/>
                          </a:lnTo>
                          <a:lnTo>
                            <a:pt x="478" y="0"/>
                          </a:lnTo>
                          <a:lnTo>
                            <a:pt x="4" y="2"/>
                          </a:lnTo>
                          <a:lnTo>
                            <a:pt x="0" y="264"/>
                          </a:lnTo>
                          <a:lnTo>
                            <a:pt x="158" y="268"/>
                          </a:lnTo>
                          <a:lnTo>
                            <a:pt x="164" y="362"/>
                          </a:lnTo>
                          <a:lnTo>
                            <a:pt x="758" y="354"/>
                          </a:lnTo>
                          <a:lnTo>
                            <a:pt x="736" y="2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5" name="Freeform 2996"/>
                    <p:cNvSpPr>
                      <a:spLocks/>
                    </p:cNvSpPr>
                    <p:nvPr/>
                  </p:nvSpPr>
                  <p:spPr bwMode="auto">
                    <a:xfrm>
                      <a:off x="2472" y="1231"/>
                      <a:ext cx="642" cy="406"/>
                    </a:xfrm>
                    <a:custGeom>
                      <a:avLst/>
                      <a:gdLst/>
                      <a:ahLst/>
                      <a:cxnLst>
                        <a:cxn ang="0">
                          <a:pos x="636" y="390"/>
                        </a:cxn>
                        <a:cxn ang="0">
                          <a:pos x="632" y="252"/>
                        </a:cxn>
                        <a:cxn ang="0">
                          <a:pos x="632" y="252"/>
                        </a:cxn>
                        <a:cxn ang="0">
                          <a:pos x="632" y="250"/>
                        </a:cxn>
                        <a:cxn ang="0">
                          <a:pos x="626" y="64"/>
                        </a:cxn>
                        <a:cxn ang="0">
                          <a:pos x="596" y="26"/>
                        </a:cxn>
                        <a:cxn ang="0">
                          <a:pos x="612" y="0"/>
                        </a:cxn>
                        <a:cxn ang="0">
                          <a:pos x="612" y="0"/>
                        </a:cxn>
                        <a:cxn ang="0">
                          <a:pos x="612" y="2"/>
                        </a:cxn>
                        <a:cxn ang="0">
                          <a:pos x="2" y="4"/>
                        </a:cxn>
                        <a:cxn ang="0">
                          <a:pos x="2" y="104"/>
                        </a:cxn>
                        <a:cxn ang="0">
                          <a:pos x="4" y="104"/>
                        </a:cxn>
                        <a:cxn ang="0">
                          <a:pos x="0" y="352"/>
                        </a:cxn>
                        <a:cxn ang="0">
                          <a:pos x="474" y="350"/>
                        </a:cxn>
                        <a:cxn ang="0">
                          <a:pos x="642" y="404"/>
                        </a:cxn>
                        <a:cxn ang="0">
                          <a:pos x="642" y="406"/>
                        </a:cxn>
                        <a:cxn ang="0">
                          <a:pos x="642" y="406"/>
                        </a:cxn>
                        <a:cxn ang="0">
                          <a:pos x="636" y="390"/>
                        </a:cxn>
                      </a:cxnLst>
                      <a:rect l="0" t="0" r="r" b="b"/>
                      <a:pathLst>
                        <a:path w="642" h="406">
                          <a:moveTo>
                            <a:pt x="636" y="390"/>
                          </a:moveTo>
                          <a:lnTo>
                            <a:pt x="632" y="252"/>
                          </a:lnTo>
                          <a:lnTo>
                            <a:pt x="632" y="252"/>
                          </a:lnTo>
                          <a:lnTo>
                            <a:pt x="632" y="250"/>
                          </a:lnTo>
                          <a:lnTo>
                            <a:pt x="626" y="64"/>
                          </a:lnTo>
                          <a:lnTo>
                            <a:pt x="596" y="26"/>
                          </a:lnTo>
                          <a:lnTo>
                            <a:pt x="612" y="0"/>
                          </a:lnTo>
                          <a:lnTo>
                            <a:pt x="612" y="0"/>
                          </a:lnTo>
                          <a:lnTo>
                            <a:pt x="612" y="2"/>
                          </a:lnTo>
                          <a:lnTo>
                            <a:pt x="2" y="4"/>
                          </a:lnTo>
                          <a:lnTo>
                            <a:pt x="2" y="104"/>
                          </a:lnTo>
                          <a:lnTo>
                            <a:pt x="4" y="104"/>
                          </a:lnTo>
                          <a:lnTo>
                            <a:pt x="0" y="352"/>
                          </a:lnTo>
                          <a:lnTo>
                            <a:pt x="474" y="350"/>
                          </a:lnTo>
                          <a:lnTo>
                            <a:pt x="642" y="404"/>
                          </a:lnTo>
                          <a:lnTo>
                            <a:pt x="642" y="406"/>
                          </a:lnTo>
                          <a:lnTo>
                            <a:pt x="642" y="406"/>
                          </a:lnTo>
                          <a:lnTo>
                            <a:pt x="636" y="3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6" name="Freeform 2997"/>
                    <p:cNvSpPr>
                      <a:spLocks/>
                    </p:cNvSpPr>
                    <p:nvPr/>
                  </p:nvSpPr>
                  <p:spPr bwMode="auto">
                    <a:xfrm>
                      <a:off x="3112" y="1457"/>
                      <a:ext cx="524" cy="418"/>
                    </a:xfrm>
                    <a:custGeom>
                      <a:avLst/>
                      <a:gdLst/>
                      <a:ahLst/>
                      <a:cxnLst>
                        <a:cxn ang="0">
                          <a:pos x="524" y="202"/>
                        </a:cxn>
                        <a:cxn ang="0">
                          <a:pos x="516" y="146"/>
                        </a:cxn>
                        <a:cxn ang="0">
                          <a:pos x="444" y="76"/>
                        </a:cxn>
                        <a:cxn ang="0">
                          <a:pos x="428" y="2"/>
                        </a:cxn>
                        <a:cxn ang="0">
                          <a:pos x="428" y="0"/>
                        </a:cxn>
                        <a:cxn ang="0">
                          <a:pos x="416" y="0"/>
                        </a:cxn>
                        <a:cxn ang="0">
                          <a:pos x="426" y="0"/>
                        </a:cxn>
                        <a:cxn ang="0">
                          <a:pos x="428" y="6"/>
                        </a:cxn>
                        <a:cxn ang="0">
                          <a:pos x="0" y="24"/>
                        </a:cxn>
                        <a:cxn ang="0">
                          <a:pos x="4" y="160"/>
                        </a:cxn>
                        <a:cxn ang="0">
                          <a:pos x="98" y="418"/>
                        </a:cxn>
                        <a:cxn ang="0">
                          <a:pos x="444" y="408"/>
                        </a:cxn>
                        <a:cxn ang="0">
                          <a:pos x="444" y="378"/>
                        </a:cxn>
                        <a:cxn ang="0">
                          <a:pos x="484" y="308"/>
                        </a:cxn>
                        <a:cxn ang="0">
                          <a:pos x="464" y="268"/>
                        </a:cxn>
                        <a:cxn ang="0">
                          <a:pos x="524" y="202"/>
                        </a:cxn>
                      </a:cxnLst>
                      <a:rect l="0" t="0" r="r" b="b"/>
                      <a:pathLst>
                        <a:path w="524" h="418">
                          <a:moveTo>
                            <a:pt x="524" y="202"/>
                          </a:moveTo>
                          <a:lnTo>
                            <a:pt x="516" y="146"/>
                          </a:lnTo>
                          <a:lnTo>
                            <a:pt x="444" y="76"/>
                          </a:lnTo>
                          <a:lnTo>
                            <a:pt x="428" y="2"/>
                          </a:lnTo>
                          <a:lnTo>
                            <a:pt x="428" y="0"/>
                          </a:lnTo>
                          <a:lnTo>
                            <a:pt x="416" y="0"/>
                          </a:lnTo>
                          <a:lnTo>
                            <a:pt x="426" y="0"/>
                          </a:lnTo>
                          <a:lnTo>
                            <a:pt x="428" y="6"/>
                          </a:lnTo>
                          <a:lnTo>
                            <a:pt x="0" y="24"/>
                          </a:lnTo>
                          <a:lnTo>
                            <a:pt x="4" y="160"/>
                          </a:lnTo>
                          <a:lnTo>
                            <a:pt x="98" y="418"/>
                          </a:lnTo>
                          <a:lnTo>
                            <a:pt x="444" y="408"/>
                          </a:lnTo>
                          <a:lnTo>
                            <a:pt x="444" y="378"/>
                          </a:lnTo>
                          <a:lnTo>
                            <a:pt x="484" y="308"/>
                          </a:lnTo>
                          <a:lnTo>
                            <a:pt x="464" y="268"/>
                          </a:lnTo>
                          <a:lnTo>
                            <a:pt x="524" y="202"/>
                          </a:lnTo>
                          <a:close/>
                        </a:path>
                      </a:pathLst>
                    </a:custGeom>
                    <a:solidFill>
                      <a:schemeClr val="bg1">
                        <a:lumMod val="6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7" name="Freeform 2998"/>
                    <p:cNvSpPr>
                      <a:spLocks/>
                    </p:cNvSpPr>
                    <p:nvPr/>
                  </p:nvSpPr>
                  <p:spPr bwMode="auto">
                    <a:xfrm>
                      <a:off x="3016" y="835"/>
                      <a:ext cx="586" cy="638"/>
                    </a:xfrm>
                    <a:custGeom>
                      <a:avLst/>
                      <a:gdLst/>
                      <a:ahLst/>
                      <a:cxnLst>
                        <a:cxn ang="0">
                          <a:pos x="514" y="566"/>
                        </a:cxn>
                        <a:cxn ang="0">
                          <a:pos x="376" y="482"/>
                        </a:cxn>
                        <a:cxn ang="0">
                          <a:pos x="346" y="344"/>
                        </a:cxn>
                        <a:cxn ang="0">
                          <a:pos x="386" y="302"/>
                        </a:cxn>
                        <a:cxn ang="0">
                          <a:pos x="424" y="214"/>
                        </a:cxn>
                        <a:cxn ang="0">
                          <a:pos x="418" y="216"/>
                        </a:cxn>
                        <a:cxn ang="0">
                          <a:pos x="506" y="108"/>
                        </a:cxn>
                        <a:cxn ang="0">
                          <a:pos x="586" y="54"/>
                        </a:cxn>
                        <a:cxn ang="0">
                          <a:pos x="406" y="54"/>
                        </a:cxn>
                        <a:cxn ang="0">
                          <a:pos x="158" y="0"/>
                        </a:cxn>
                        <a:cxn ang="0">
                          <a:pos x="0" y="8"/>
                        </a:cxn>
                        <a:cxn ang="0">
                          <a:pos x="0" y="12"/>
                        </a:cxn>
                        <a:cxn ang="0">
                          <a:pos x="4" y="14"/>
                        </a:cxn>
                        <a:cxn ang="0">
                          <a:pos x="78" y="390"/>
                        </a:cxn>
                        <a:cxn ang="0">
                          <a:pos x="60" y="422"/>
                        </a:cxn>
                        <a:cxn ang="0">
                          <a:pos x="90" y="460"/>
                        </a:cxn>
                        <a:cxn ang="0">
                          <a:pos x="96" y="638"/>
                        </a:cxn>
                        <a:cxn ang="0">
                          <a:pos x="512" y="622"/>
                        </a:cxn>
                        <a:cxn ang="0">
                          <a:pos x="524" y="622"/>
                        </a:cxn>
                        <a:cxn ang="0">
                          <a:pos x="514" y="566"/>
                        </a:cxn>
                      </a:cxnLst>
                      <a:rect l="0" t="0" r="r" b="b"/>
                      <a:pathLst>
                        <a:path w="586" h="638">
                          <a:moveTo>
                            <a:pt x="514" y="566"/>
                          </a:moveTo>
                          <a:lnTo>
                            <a:pt x="376" y="482"/>
                          </a:lnTo>
                          <a:lnTo>
                            <a:pt x="346" y="344"/>
                          </a:lnTo>
                          <a:lnTo>
                            <a:pt x="386" y="302"/>
                          </a:lnTo>
                          <a:lnTo>
                            <a:pt x="424" y="214"/>
                          </a:lnTo>
                          <a:lnTo>
                            <a:pt x="418" y="216"/>
                          </a:lnTo>
                          <a:lnTo>
                            <a:pt x="506" y="108"/>
                          </a:lnTo>
                          <a:lnTo>
                            <a:pt x="586" y="54"/>
                          </a:lnTo>
                          <a:lnTo>
                            <a:pt x="406" y="54"/>
                          </a:lnTo>
                          <a:lnTo>
                            <a:pt x="158" y="0"/>
                          </a:lnTo>
                          <a:lnTo>
                            <a:pt x="0" y="8"/>
                          </a:lnTo>
                          <a:lnTo>
                            <a:pt x="0" y="12"/>
                          </a:lnTo>
                          <a:lnTo>
                            <a:pt x="4" y="14"/>
                          </a:lnTo>
                          <a:lnTo>
                            <a:pt x="78" y="390"/>
                          </a:lnTo>
                          <a:lnTo>
                            <a:pt x="60" y="422"/>
                          </a:lnTo>
                          <a:lnTo>
                            <a:pt x="90" y="460"/>
                          </a:lnTo>
                          <a:lnTo>
                            <a:pt x="96" y="638"/>
                          </a:lnTo>
                          <a:lnTo>
                            <a:pt x="512" y="622"/>
                          </a:lnTo>
                          <a:lnTo>
                            <a:pt x="524" y="622"/>
                          </a:lnTo>
                          <a:lnTo>
                            <a:pt x="514" y="566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8" name="Freeform 2999"/>
                    <p:cNvSpPr>
                      <a:spLocks/>
                    </p:cNvSpPr>
                    <p:nvPr/>
                  </p:nvSpPr>
                  <p:spPr bwMode="auto">
                    <a:xfrm>
                      <a:off x="3686" y="2005"/>
                      <a:ext cx="82" cy="138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84"/>
                        </a:cxn>
                        <a:cxn ang="0">
                          <a:pos x="4" y="0"/>
                        </a:cxn>
                        <a:cxn ang="0">
                          <a:pos x="0" y="84"/>
                        </a:cxn>
                        <a:cxn ang="0">
                          <a:pos x="82" y="138"/>
                        </a:cxn>
                        <a:cxn ang="0">
                          <a:pos x="4" y="84"/>
                        </a:cxn>
                      </a:cxnLst>
                      <a:rect l="0" t="0" r="r" b="b"/>
                      <a:pathLst>
                        <a:path w="82" h="138">
                          <a:moveTo>
                            <a:pt x="4" y="84"/>
                          </a:moveTo>
                          <a:lnTo>
                            <a:pt x="4" y="0"/>
                          </a:lnTo>
                          <a:lnTo>
                            <a:pt x="0" y="84"/>
                          </a:lnTo>
                          <a:lnTo>
                            <a:pt x="82" y="138"/>
                          </a:lnTo>
                          <a:lnTo>
                            <a:pt x="4" y="8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79" name="Freeform 3000"/>
                    <p:cNvSpPr>
                      <a:spLocks/>
                    </p:cNvSpPr>
                    <p:nvPr/>
                  </p:nvSpPr>
                  <p:spPr bwMode="auto">
                    <a:xfrm>
                      <a:off x="3686" y="2083"/>
                      <a:ext cx="234" cy="146"/>
                    </a:xfrm>
                    <a:custGeom>
                      <a:avLst/>
                      <a:gdLst/>
                      <a:ahLst/>
                      <a:cxnLst>
                        <a:cxn ang="0">
                          <a:pos x="110" y="146"/>
                        </a:cxn>
                        <a:cxn ang="0">
                          <a:pos x="132" y="102"/>
                        </a:cxn>
                        <a:cxn ang="0">
                          <a:pos x="182" y="128"/>
                        </a:cxn>
                        <a:cxn ang="0">
                          <a:pos x="224" y="72"/>
                        </a:cxn>
                        <a:cxn ang="0">
                          <a:pos x="234" y="0"/>
                        </a:cxn>
                        <a:cxn ang="0">
                          <a:pos x="222" y="72"/>
                        </a:cxn>
                        <a:cxn ang="0">
                          <a:pos x="182" y="124"/>
                        </a:cxn>
                        <a:cxn ang="0">
                          <a:pos x="132" y="96"/>
                        </a:cxn>
                        <a:cxn ang="0">
                          <a:pos x="110" y="138"/>
                        </a:cxn>
                        <a:cxn ang="0">
                          <a:pos x="82" y="60"/>
                        </a:cxn>
                        <a:cxn ang="0">
                          <a:pos x="0" y="6"/>
                        </a:cxn>
                        <a:cxn ang="0">
                          <a:pos x="80" y="64"/>
                        </a:cxn>
                        <a:cxn ang="0">
                          <a:pos x="110" y="146"/>
                        </a:cxn>
                      </a:cxnLst>
                      <a:rect l="0" t="0" r="r" b="b"/>
                      <a:pathLst>
                        <a:path w="234" h="146">
                          <a:moveTo>
                            <a:pt x="110" y="146"/>
                          </a:moveTo>
                          <a:lnTo>
                            <a:pt x="132" y="102"/>
                          </a:lnTo>
                          <a:lnTo>
                            <a:pt x="182" y="128"/>
                          </a:lnTo>
                          <a:lnTo>
                            <a:pt x="224" y="72"/>
                          </a:lnTo>
                          <a:lnTo>
                            <a:pt x="234" y="0"/>
                          </a:lnTo>
                          <a:lnTo>
                            <a:pt x="222" y="72"/>
                          </a:lnTo>
                          <a:lnTo>
                            <a:pt x="182" y="124"/>
                          </a:lnTo>
                          <a:lnTo>
                            <a:pt x="132" y="96"/>
                          </a:lnTo>
                          <a:lnTo>
                            <a:pt x="110" y="138"/>
                          </a:lnTo>
                          <a:lnTo>
                            <a:pt x="82" y="60"/>
                          </a:lnTo>
                          <a:lnTo>
                            <a:pt x="0" y="6"/>
                          </a:lnTo>
                          <a:lnTo>
                            <a:pt x="80" y="64"/>
                          </a:lnTo>
                          <a:lnTo>
                            <a:pt x="110" y="14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0" name="Freeform 3001"/>
                    <p:cNvSpPr>
                      <a:spLocks/>
                    </p:cNvSpPr>
                    <p:nvPr/>
                  </p:nvSpPr>
                  <p:spPr bwMode="auto">
                    <a:xfrm>
                      <a:off x="3908" y="1991"/>
                      <a:ext cx="28" cy="16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64"/>
                        </a:cxn>
                        <a:cxn ang="0">
                          <a:pos x="12" y="92"/>
                        </a:cxn>
                        <a:cxn ang="0">
                          <a:pos x="14" y="82"/>
                        </a:cxn>
                        <a:cxn ang="0">
                          <a:pos x="16" y="72"/>
                        </a:cxn>
                        <a:cxn ang="0">
                          <a:pos x="28" y="0"/>
                        </a:cxn>
                        <a:cxn ang="0">
                          <a:pos x="8" y="82"/>
                        </a:cxn>
                        <a:cxn ang="0">
                          <a:pos x="0" y="164"/>
                        </a:cxn>
                      </a:cxnLst>
                      <a:rect l="0" t="0" r="r" b="b"/>
                      <a:pathLst>
                        <a:path w="28" h="164">
                          <a:moveTo>
                            <a:pt x="0" y="164"/>
                          </a:moveTo>
                          <a:lnTo>
                            <a:pt x="12" y="92"/>
                          </a:lnTo>
                          <a:lnTo>
                            <a:pt x="14" y="82"/>
                          </a:lnTo>
                          <a:lnTo>
                            <a:pt x="16" y="72"/>
                          </a:lnTo>
                          <a:lnTo>
                            <a:pt x="28" y="0"/>
                          </a:lnTo>
                          <a:lnTo>
                            <a:pt x="8" y="82"/>
                          </a:lnTo>
                          <a:lnTo>
                            <a:pt x="0" y="16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1" name="Freeform 3003"/>
                    <p:cNvSpPr>
                      <a:spLocks/>
                    </p:cNvSpPr>
                    <p:nvPr/>
                  </p:nvSpPr>
                  <p:spPr bwMode="auto">
                    <a:xfrm>
                      <a:off x="3920" y="2063"/>
                      <a:ext cx="4" cy="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0"/>
                        </a:cxn>
                        <a:cxn ang="0">
                          <a:pos x="4" y="0"/>
                        </a:cxn>
                        <a:cxn ang="0">
                          <a:pos x="2" y="10"/>
                        </a:cxn>
                        <a:cxn ang="0">
                          <a:pos x="0" y="20"/>
                        </a:cxn>
                      </a:cxnLst>
                      <a:rect l="0" t="0" r="r" b="b"/>
                      <a:pathLst>
                        <a:path w="4" h="20">
                          <a:moveTo>
                            <a:pt x="0" y="20"/>
                          </a:moveTo>
                          <a:lnTo>
                            <a:pt x="4" y="0"/>
                          </a:lnTo>
                          <a:lnTo>
                            <a:pt x="2" y="10"/>
                          </a:lnTo>
                          <a:lnTo>
                            <a:pt x="0" y="2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2" name="Freeform 3004"/>
                    <p:cNvSpPr>
                      <a:spLocks/>
                    </p:cNvSpPr>
                    <p:nvPr/>
                  </p:nvSpPr>
                  <p:spPr bwMode="auto">
                    <a:xfrm>
                      <a:off x="3968" y="2043"/>
                      <a:ext cx="104" cy="60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54"/>
                        </a:cxn>
                        <a:cxn ang="0">
                          <a:pos x="0" y="40"/>
                        </a:cxn>
                        <a:cxn ang="0">
                          <a:pos x="24" y="60"/>
                        </a:cxn>
                        <a:cxn ang="0">
                          <a:pos x="104" y="0"/>
                        </a:cxn>
                        <a:cxn ang="0">
                          <a:pos x="24" y="54"/>
                        </a:cxn>
                      </a:cxnLst>
                      <a:rect l="0" t="0" r="r" b="b"/>
                      <a:pathLst>
                        <a:path w="104" h="60">
                          <a:moveTo>
                            <a:pt x="24" y="54"/>
                          </a:moveTo>
                          <a:lnTo>
                            <a:pt x="0" y="40"/>
                          </a:lnTo>
                          <a:lnTo>
                            <a:pt x="24" y="60"/>
                          </a:lnTo>
                          <a:lnTo>
                            <a:pt x="104" y="0"/>
                          </a:lnTo>
                          <a:lnTo>
                            <a:pt x="24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3" name="Freeform 3005"/>
                    <p:cNvSpPr>
                      <a:spLocks/>
                    </p:cNvSpPr>
                    <p:nvPr/>
                  </p:nvSpPr>
                  <p:spPr bwMode="auto">
                    <a:xfrm>
                      <a:off x="4100" y="1909"/>
                      <a:ext cx="88" cy="1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48"/>
                        </a:cxn>
                        <a:cxn ang="0">
                          <a:pos x="52" y="42"/>
                        </a:cxn>
                        <a:cxn ang="0">
                          <a:pos x="88" y="0"/>
                        </a:cxn>
                        <a:cxn ang="0">
                          <a:pos x="50" y="40"/>
                        </a:cxn>
                        <a:cxn ang="0">
                          <a:pos x="0" y="148"/>
                        </a:cxn>
                      </a:cxnLst>
                      <a:rect l="0" t="0" r="r" b="b"/>
                      <a:pathLst>
                        <a:path w="88" h="148">
                          <a:moveTo>
                            <a:pt x="0" y="148"/>
                          </a:moveTo>
                          <a:lnTo>
                            <a:pt x="52" y="42"/>
                          </a:lnTo>
                          <a:lnTo>
                            <a:pt x="88" y="0"/>
                          </a:lnTo>
                          <a:lnTo>
                            <a:pt x="50" y="40"/>
                          </a:lnTo>
                          <a:lnTo>
                            <a:pt x="0" y="14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4" name="Freeform 3006"/>
                    <p:cNvSpPr>
                      <a:spLocks/>
                    </p:cNvSpPr>
                    <p:nvPr/>
                  </p:nvSpPr>
                  <p:spPr bwMode="auto">
                    <a:xfrm>
                      <a:off x="3914" y="2083"/>
                      <a:ext cx="78" cy="4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44"/>
                        </a:cxn>
                        <a:cxn ang="0">
                          <a:pos x="0" y="48"/>
                        </a:cxn>
                        <a:cxn ang="0">
                          <a:pos x="54" y="4"/>
                        </a:cxn>
                        <a:cxn ang="0">
                          <a:pos x="78" y="20"/>
                        </a:cxn>
                        <a:cxn ang="0">
                          <a:pos x="54" y="0"/>
                        </a:cxn>
                        <a:cxn ang="0">
                          <a:pos x="0" y="44"/>
                        </a:cxn>
                      </a:cxnLst>
                      <a:rect l="0" t="0" r="r" b="b"/>
                      <a:pathLst>
                        <a:path w="78" h="48">
                          <a:moveTo>
                            <a:pt x="0" y="44"/>
                          </a:moveTo>
                          <a:lnTo>
                            <a:pt x="0" y="48"/>
                          </a:lnTo>
                          <a:lnTo>
                            <a:pt x="54" y="4"/>
                          </a:lnTo>
                          <a:lnTo>
                            <a:pt x="78" y="20"/>
                          </a:lnTo>
                          <a:lnTo>
                            <a:pt x="54" y="0"/>
                          </a:lnTo>
                          <a:lnTo>
                            <a:pt x="0" y="4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5" name="Freeform 3007"/>
                    <p:cNvSpPr>
                      <a:spLocks/>
                    </p:cNvSpPr>
                    <p:nvPr/>
                  </p:nvSpPr>
                  <p:spPr bwMode="auto">
                    <a:xfrm>
                      <a:off x="3992" y="1951"/>
                      <a:ext cx="160" cy="152"/>
                    </a:xfrm>
                    <a:custGeom>
                      <a:avLst/>
                      <a:gdLst/>
                      <a:ahLst/>
                      <a:cxnLst>
                        <a:cxn ang="0">
                          <a:pos x="80" y="92"/>
                        </a:cxn>
                        <a:cxn ang="0">
                          <a:pos x="0" y="152"/>
                        </a:cxn>
                        <a:cxn ang="0">
                          <a:pos x="80" y="96"/>
                        </a:cxn>
                        <a:cxn ang="0">
                          <a:pos x="110" y="110"/>
                        </a:cxn>
                        <a:cxn ang="0">
                          <a:pos x="160" y="0"/>
                        </a:cxn>
                        <a:cxn ang="0">
                          <a:pos x="108" y="106"/>
                        </a:cxn>
                        <a:cxn ang="0">
                          <a:pos x="80" y="92"/>
                        </a:cxn>
                      </a:cxnLst>
                      <a:rect l="0" t="0" r="r" b="b"/>
                      <a:pathLst>
                        <a:path w="160" h="152">
                          <a:moveTo>
                            <a:pt x="80" y="92"/>
                          </a:moveTo>
                          <a:lnTo>
                            <a:pt x="0" y="152"/>
                          </a:lnTo>
                          <a:lnTo>
                            <a:pt x="80" y="96"/>
                          </a:lnTo>
                          <a:lnTo>
                            <a:pt x="110" y="110"/>
                          </a:lnTo>
                          <a:lnTo>
                            <a:pt x="160" y="0"/>
                          </a:lnTo>
                          <a:lnTo>
                            <a:pt x="108" y="106"/>
                          </a:lnTo>
                          <a:lnTo>
                            <a:pt x="80" y="9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6" name="Freeform 3008"/>
                    <p:cNvSpPr>
                      <a:spLocks/>
                    </p:cNvSpPr>
                    <p:nvPr/>
                  </p:nvSpPr>
                  <p:spPr bwMode="auto">
                    <a:xfrm>
                      <a:off x="4184" y="1895"/>
                      <a:ext cx="4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4" y="1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4" h="14">
                          <a:moveTo>
                            <a:pt x="0" y="2"/>
                          </a:moveTo>
                          <a:lnTo>
                            <a:pt x="4" y="1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7" name="Freeform 3010"/>
                    <p:cNvSpPr>
                      <a:spLocks/>
                    </p:cNvSpPr>
                    <p:nvPr/>
                  </p:nvSpPr>
                  <p:spPr bwMode="auto">
                    <a:xfrm>
                      <a:off x="3900" y="1599"/>
                      <a:ext cx="288" cy="524"/>
                    </a:xfrm>
                    <a:custGeom>
                      <a:avLst/>
                      <a:gdLst/>
                      <a:ahLst/>
                      <a:cxnLst>
                        <a:cxn ang="0">
                          <a:pos x="92" y="498"/>
                        </a:cxn>
                        <a:cxn ang="0">
                          <a:pos x="172" y="444"/>
                        </a:cxn>
                        <a:cxn ang="0">
                          <a:pos x="200" y="458"/>
                        </a:cxn>
                        <a:cxn ang="0">
                          <a:pos x="250" y="350"/>
                        </a:cxn>
                        <a:cxn ang="0">
                          <a:pos x="288" y="310"/>
                        </a:cxn>
                        <a:cxn ang="0">
                          <a:pos x="284" y="298"/>
                        </a:cxn>
                        <a:cxn ang="0">
                          <a:pos x="284" y="298"/>
                        </a:cxn>
                        <a:cxn ang="0">
                          <a:pos x="284" y="296"/>
                        </a:cxn>
                        <a:cxn ang="0">
                          <a:pos x="216" y="0"/>
                        </a:cxn>
                        <a:cxn ang="0">
                          <a:pos x="26" y="6"/>
                        </a:cxn>
                        <a:cxn ang="0">
                          <a:pos x="0" y="28"/>
                        </a:cxn>
                        <a:cxn ang="0">
                          <a:pos x="38" y="392"/>
                        </a:cxn>
                        <a:cxn ang="0">
                          <a:pos x="24" y="464"/>
                        </a:cxn>
                        <a:cxn ang="0">
                          <a:pos x="20" y="484"/>
                        </a:cxn>
                        <a:cxn ang="0">
                          <a:pos x="14" y="524"/>
                        </a:cxn>
                        <a:cxn ang="0">
                          <a:pos x="68" y="484"/>
                        </a:cxn>
                        <a:cxn ang="0">
                          <a:pos x="92" y="498"/>
                        </a:cxn>
                      </a:cxnLst>
                      <a:rect l="0" t="0" r="r" b="b"/>
                      <a:pathLst>
                        <a:path w="288" h="524">
                          <a:moveTo>
                            <a:pt x="92" y="498"/>
                          </a:moveTo>
                          <a:lnTo>
                            <a:pt x="172" y="444"/>
                          </a:lnTo>
                          <a:lnTo>
                            <a:pt x="200" y="458"/>
                          </a:lnTo>
                          <a:lnTo>
                            <a:pt x="250" y="350"/>
                          </a:lnTo>
                          <a:lnTo>
                            <a:pt x="288" y="310"/>
                          </a:lnTo>
                          <a:lnTo>
                            <a:pt x="284" y="298"/>
                          </a:lnTo>
                          <a:lnTo>
                            <a:pt x="284" y="298"/>
                          </a:lnTo>
                          <a:lnTo>
                            <a:pt x="284" y="296"/>
                          </a:lnTo>
                          <a:lnTo>
                            <a:pt x="216" y="0"/>
                          </a:lnTo>
                          <a:lnTo>
                            <a:pt x="26" y="6"/>
                          </a:lnTo>
                          <a:lnTo>
                            <a:pt x="0" y="28"/>
                          </a:lnTo>
                          <a:lnTo>
                            <a:pt x="38" y="392"/>
                          </a:lnTo>
                          <a:lnTo>
                            <a:pt x="24" y="464"/>
                          </a:lnTo>
                          <a:lnTo>
                            <a:pt x="20" y="484"/>
                          </a:lnTo>
                          <a:lnTo>
                            <a:pt x="14" y="524"/>
                          </a:lnTo>
                          <a:lnTo>
                            <a:pt x="68" y="484"/>
                          </a:lnTo>
                          <a:lnTo>
                            <a:pt x="92" y="49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8" name="Freeform 3011"/>
                    <p:cNvSpPr>
                      <a:spLocks/>
                    </p:cNvSpPr>
                    <p:nvPr/>
                  </p:nvSpPr>
                  <p:spPr bwMode="auto">
                    <a:xfrm>
                      <a:off x="3970" y="2457"/>
                      <a:ext cx="32" cy="35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32" y="350"/>
                        </a:cxn>
                        <a:cxn ang="0">
                          <a:pos x="8" y="68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32" h="350">
                          <a:moveTo>
                            <a:pt x="0" y="0"/>
                          </a:moveTo>
                          <a:lnTo>
                            <a:pt x="32" y="350"/>
                          </a:lnTo>
                          <a:lnTo>
                            <a:pt x="8" y="68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89" name="Freeform 3012"/>
                    <p:cNvSpPr>
                      <a:spLocks/>
                    </p:cNvSpPr>
                    <p:nvPr/>
                  </p:nvSpPr>
                  <p:spPr bwMode="auto">
                    <a:xfrm>
                      <a:off x="3692" y="2455"/>
                      <a:ext cx="328" cy="586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0"/>
                        </a:cxn>
                        <a:cxn ang="0">
                          <a:pos x="74" y="22"/>
                        </a:cxn>
                        <a:cxn ang="0">
                          <a:pos x="0" y="240"/>
                        </a:cxn>
                        <a:cxn ang="0">
                          <a:pos x="38" y="372"/>
                        </a:cxn>
                        <a:cxn ang="0">
                          <a:pos x="6" y="522"/>
                        </a:cxn>
                        <a:cxn ang="0">
                          <a:pos x="178" y="508"/>
                        </a:cxn>
                        <a:cxn ang="0">
                          <a:pos x="216" y="586"/>
                        </a:cxn>
                        <a:cxn ang="0">
                          <a:pos x="298" y="560"/>
                        </a:cxn>
                        <a:cxn ang="0">
                          <a:pos x="328" y="560"/>
                        </a:cxn>
                        <a:cxn ang="0">
                          <a:pos x="310" y="352"/>
                        </a:cxn>
                        <a:cxn ang="0">
                          <a:pos x="278" y="2"/>
                        </a:cxn>
                        <a:cxn ang="0">
                          <a:pos x="280" y="2"/>
                        </a:cxn>
                        <a:cxn ang="0">
                          <a:pos x="286" y="70"/>
                        </a:cxn>
                        <a:cxn ang="0">
                          <a:pos x="280" y="0"/>
                        </a:cxn>
                        <a:cxn ang="0">
                          <a:pos x="278" y="0"/>
                        </a:cxn>
                      </a:cxnLst>
                      <a:rect l="0" t="0" r="r" b="b"/>
                      <a:pathLst>
                        <a:path w="328" h="586">
                          <a:moveTo>
                            <a:pt x="278" y="0"/>
                          </a:moveTo>
                          <a:lnTo>
                            <a:pt x="74" y="22"/>
                          </a:lnTo>
                          <a:lnTo>
                            <a:pt x="0" y="240"/>
                          </a:lnTo>
                          <a:lnTo>
                            <a:pt x="38" y="372"/>
                          </a:lnTo>
                          <a:lnTo>
                            <a:pt x="6" y="522"/>
                          </a:lnTo>
                          <a:lnTo>
                            <a:pt x="178" y="508"/>
                          </a:lnTo>
                          <a:lnTo>
                            <a:pt x="216" y="586"/>
                          </a:lnTo>
                          <a:lnTo>
                            <a:pt x="298" y="560"/>
                          </a:lnTo>
                          <a:lnTo>
                            <a:pt x="328" y="560"/>
                          </a:lnTo>
                          <a:lnTo>
                            <a:pt x="310" y="352"/>
                          </a:lnTo>
                          <a:lnTo>
                            <a:pt x="278" y="2"/>
                          </a:lnTo>
                          <a:lnTo>
                            <a:pt x="280" y="2"/>
                          </a:lnTo>
                          <a:lnTo>
                            <a:pt x="286" y="70"/>
                          </a:lnTo>
                          <a:lnTo>
                            <a:pt x="280" y="0"/>
                          </a:lnTo>
                          <a:lnTo>
                            <a:pt x="27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0" name="Freeform 3013"/>
                    <p:cNvSpPr>
                      <a:spLocks/>
                    </p:cNvSpPr>
                    <p:nvPr/>
                  </p:nvSpPr>
                  <p:spPr bwMode="auto">
                    <a:xfrm>
                      <a:off x="4002" y="2807"/>
                      <a:ext cx="20" cy="208"/>
                    </a:xfrm>
                    <a:custGeom>
                      <a:avLst/>
                      <a:gdLst/>
                      <a:ahLst/>
                      <a:cxnLst>
                        <a:cxn ang="0">
                          <a:pos x="20" y="208"/>
                        </a:cxn>
                        <a:cxn ang="0">
                          <a:pos x="0" y="0"/>
                        </a:cxn>
                        <a:cxn ang="0">
                          <a:pos x="18" y="208"/>
                        </a:cxn>
                        <a:cxn ang="0">
                          <a:pos x="20" y="208"/>
                        </a:cxn>
                      </a:cxnLst>
                      <a:rect l="0" t="0" r="r" b="b"/>
                      <a:pathLst>
                        <a:path w="20" h="208">
                          <a:moveTo>
                            <a:pt x="20" y="208"/>
                          </a:moveTo>
                          <a:lnTo>
                            <a:pt x="0" y="0"/>
                          </a:lnTo>
                          <a:lnTo>
                            <a:pt x="18" y="208"/>
                          </a:lnTo>
                          <a:lnTo>
                            <a:pt x="20" y="20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1" name="Freeform 3014"/>
                    <p:cNvSpPr>
                      <a:spLocks/>
                    </p:cNvSpPr>
                    <p:nvPr/>
                  </p:nvSpPr>
                  <p:spPr bwMode="auto">
                    <a:xfrm>
                      <a:off x="3972" y="2419"/>
                      <a:ext cx="368" cy="596"/>
                    </a:xfrm>
                    <a:custGeom>
                      <a:avLst/>
                      <a:gdLst/>
                      <a:ahLst/>
                      <a:cxnLst>
                        <a:cxn ang="0">
                          <a:pos x="368" y="466"/>
                        </a:cxn>
                        <a:cxn ang="0">
                          <a:pos x="350" y="330"/>
                        </a:cxn>
                        <a:cxn ang="0">
                          <a:pos x="226" y="0"/>
                        </a:cxn>
                        <a:cxn ang="0">
                          <a:pos x="0" y="36"/>
                        </a:cxn>
                        <a:cxn ang="0">
                          <a:pos x="6" y="106"/>
                        </a:cxn>
                        <a:cxn ang="0">
                          <a:pos x="52" y="596"/>
                        </a:cxn>
                        <a:cxn ang="0">
                          <a:pos x="96" y="596"/>
                        </a:cxn>
                        <a:cxn ang="0">
                          <a:pos x="134" y="580"/>
                        </a:cxn>
                        <a:cxn ang="0">
                          <a:pos x="90" y="490"/>
                        </a:cxn>
                        <a:cxn ang="0">
                          <a:pos x="368" y="466"/>
                        </a:cxn>
                      </a:cxnLst>
                      <a:rect l="0" t="0" r="r" b="b"/>
                      <a:pathLst>
                        <a:path w="368" h="596">
                          <a:moveTo>
                            <a:pt x="368" y="466"/>
                          </a:moveTo>
                          <a:lnTo>
                            <a:pt x="350" y="330"/>
                          </a:lnTo>
                          <a:lnTo>
                            <a:pt x="226" y="0"/>
                          </a:lnTo>
                          <a:lnTo>
                            <a:pt x="0" y="36"/>
                          </a:lnTo>
                          <a:lnTo>
                            <a:pt x="6" y="106"/>
                          </a:lnTo>
                          <a:lnTo>
                            <a:pt x="52" y="596"/>
                          </a:lnTo>
                          <a:lnTo>
                            <a:pt x="96" y="596"/>
                          </a:lnTo>
                          <a:lnTo>
                            <a:pt x="134" y="580"/>
                          </a:lnTo>
                          <a:lnTo>
                            <a:pt x="90" y="490"/>
                          </a:lnTo>
                          <a:lnTo>
                            <a:pt x="368" y="466"/>
                          </a:lnTo>
                          <a:close/>
                        </a:path>
                      </a:pathLst>
                    </a:custGeom>
                    <a:solidFill>
                      <a:srgbClr val="FFFF00"/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2" name="Freeform 3015"/>
                    <p:cNvSpPr>
                      <a:spLocks/>
                    </p:cNvSpPr>
                    <p:nvPr/>
                  </p:nvSpPr>
                  <p:spPr bwMode="auto">
                    <a:xfrm>
                      <a:off x="4436" y="2409"/>
                      <a:ext cx="54" cy="3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52" y="4"/>
                        </a:cxn>
                        <a:cxn ang="0">
                          <a:pos x="52" y="38"/>
                        </a:cxn>
                        <a:cxn ang="0">
                          <a:pos x="54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54" h="38">
                          <a:moveTo>
                            <a:pt x="0" y="6"/>
                          </a:moveTo>
                          <a:lnTo>
                            <a:pt x="52" y="4"/>
                          </a:lnTo>
                          <a:lnTo>
                            <a:pt x="52" y="38"/>
                          </a:lnTo>
                          <a:lnTo>
                            <a:pt x="54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3" name="Freeform 3016"/>
                    <p:cNvSpPr>
                      <a:spLocks/>
                    </p:cNvSpPr>
                    <p:nvPr/>
                  </p:nvSpPr>
                  <p:spPr bwMode="auto">
                    <a:xfrm>
                      <a:off x="4436" y="2373"/>
                      <a:ext cx="5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40"/>
                        </a:cxn>
                        <a:cxn ang="0">
                          <a:pos x="22" y="0"/>
                        </a:cxn>
                        <a:cxn ang="0">
                          <a:pos x="0" y="42"/>
                        </a:cxn>
                        <a:cxn ang="0">
                          <a:pos x="54" y="36"/>
                        </a:cxn>
                        <a:cxn ang="0">
                          <a:pos x="6" y="40"/>
                        </a:cxn>
                      </a:cxnLst>
                      <a:rect l="0" t="0" r="r" b="b"/>
                      <a:pathLst>
                        <a:path w="54" h="42">
                          <a:moveTo>
                            <a:pt x="6" y="40"/>
                          </a:moveTo>
                          <a:lnTo>
                            <a:pt x="22" y="0"/>
                          </a:lnTo>
                          <a:lnTo>
                            <a:pt x="0" y="42"/>
                          </a:lnTo>
                          <a:lnTo>
                            <a:pt x="54" y="36"/>
                          </a:lnTo>
                          <a:lnTo>
                            <a:pt x="6" y="4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4" name="Freeform 3017"/>
                    <p:cNvSpPr>
                      <a:spLocks/>
                    </p:cNvSpPr>
                    <p:nvPr/>
                  </p:nvSpPr>
                  <p:spPr bwMode="auto">
                    <a:xfrm>
                      <a:off x="4488" y="2409"/>
                      <a:ext cx="264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38"/>
                        </a:cxn>
                        <a:cxn ang="0">
                          <a:pos x="264" y="260"/>
                        </a:cxn>
                        <a:cxn ang="0">
                          <a:pos x="2" y="36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264" h="260">
                          <a:moveTo>
                            <a:pt x="2" y="0"/>
                          </a:moveTo>
                          <a:lnTo>
                            <a:pt x="0" y="38"/>
                          </a:lnTo>
                          <a:lnTo>
                            <a:pt x="264" y="260"/>
                          </a:lnTo>
                          <a:lnTo>
                            <a:pt x="2" y="36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5" name="Freeform 3018"/>
                    <p:cNvSpPr>
                      <a:spLocks/>
                    </p:cNvSpPr>
                    <p:nvPr/>
                  </p:nvSpPr>
                  <p:spPr bwMode="auto">
                    <a:xfrm>
                      <a:off x="4436" y="2359"/>
                      <a:ext cx="28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28" y="0"/>
                        </a:cxn>
                        <a:cxn ang="0">
                          <a:pos x="22" y="2"/>
                        </a:cxn>
                        <a:cxn ang="0">
                          <a:pos x="0" y="56"/>
                        </a:cxn>
                        <a:cxn ang="0">
                          <a:pos x="22" y="14"/>
                        </a:cxn>
                        <a:cxn ang="0">
                          <a:pos x="28" y="0"/>
                        </a:cxn>
                      </a:cxnLst>
                      <a:rect l="0" t="0" r="r" b="b"/>
                      <a:pathLst>
                        <a:path w="28" h="56">
                          <a:moveTo>
                            <a:pt x="28" y="0"/>
                          </a:moveTo>
                          <a:lnTo>
                            <a:pt x="22" y="2"/>
                          </a:lnTo>
                          <a:lnTo>
                            <a:pt x="0" y="56"/>
                          </a:lnTo>
                          <a:lnTo>
                            <a:pt x="22" y="14"/>
                          </a:lnTo>
                          <a:lnTo>
                            <a:pt x="28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6" name="Freeform 3019"/>
                    <p:cNvSpPr>
                      <a:spLocks/>
                    </p:cNvSpPr>
                    <p:nvPr/>
                  </p:nvSpPr>
                  <p:spPr bwMode="auto">
                    <a:xfrm>
                      <a:off x="4442" y="2291"/>
                      <a:ext cx="438" cy="3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22"/>
                        </a:cxn>
                        <a:cxn ang="0">
                          <a:pos x="48" y="118"/>
                        </a:cxn>
                        <a:cxn ang="0">
                          <a:pos x="48" y="154"/>
                        </a:cxn>
                        <a:cxn ang="0">
                          <a:pos x="310" y="378"/>
                        </a:cxn>
                        <a:cxn ang="0">
                          <a:pos x="422" y="176"/>
                        </a:cxn>
                        <a:cxn ang="0">
                          <a:pos x="438" y="104"/>
                        </a:cxn>
                        <a:cxn ang="0">
                          <a:pos x="306" y="16"/>
                        </a:cxn>
                        <a:cxn ang="0">
                          <a:pos x="224" y="32"/>
                        </a:cxn>
                        <a:cxn ang="0">
                          <a:pos x="194" y="0"/>
                        </a:cxn>
                        <a:cxn ang="0">
                          <a:pos x="24" y="66"/>
                        </a:cxn>
                        <a:cxn ang="0">
                          <a:pos x="16" y="82"/>
                        </a:cxn>
                        <a:cxn ang="0">
                          <a:pos x="0" y="122"/>
                        </a:cxn>
                      </a:cxnLst>
                      <a:rect l="0" t="0" r="r" b="b"/>
                      <a:pathLst>
                        <a:path w="438" h="378">
                          <a:moveTo>
                            <a:pt x="0" y="122"/>
                          </a:moveTo>
                          <a:lnTo>
                            <a:pt x="48" y="118"/>
                          </a:lnTo>
                          <a:lnTo>
                            <a:pt x="48" y="154"/>
                          </a:lnTo>
                          <a:lnTo>
                            <a:pt x="310" y="378"/>
                          </a:lnTo>
                          <a:lnTo>
                            <a:pt x="422" y="176"/>
                          </a:lnTo>
                          <a:lnTo>
                            <a:pt x="438" y="104"/>
                          </a:lnTo>
                          <a:lnTo>
                            <a:pt x="306" y="16"/>
                          </a:lnTo>
                          <a:lnTo>
                            <a:pt x="224" y="32"/>
                          </a:lnTo>
                          <a:lnTo>
                            <a:pt x="194" y="0"/>
                          </a:lnTo>
                          <a:lnTo>
                            <a:pt x="24" y="66"/>
                          </a:lnTo>
                          <a:lnTo>
                            <a:pt x="16" y="82"/>
                          </a:lnTo>
                          <a:lnTo>
                            <a:pt x="0" y="12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7" name="Freeform 3020"/>
                    <p:cNvSpPr>
                      <a:spLocks/>
                    </p:cNvSpPr>
                    <p:nvPr/>
                  </p:nvSpPr>
                  <p:spPr bwMode="auto">
                    <a:xfrm>
                      <a:off x="4346" y="2849"/>
                      <a:ext cx="320" cy="84"/>
                    </a:xfrm>
                    <a:custGeom>
                      <a:avLst/>
                      <a:gdLst/>
                      <a:ahLst/>
                      <a:cxnLst>
                        <a:cxn ang="0">
                          <a:pos x="278" y="42"/>
                        </a:cxn>
                        <a:cxn ang="0">
                          <a:pos x="320" y="56"/>
                        </a:cxn>
                        <a:cxn ang="0">
                          <a:pos x="314" y="0"/>
                        </a:cxn>
                        <a:cxn ang="0">
                          <a:pos x="314" y="48"/>
                        </a:cxn>
                        <a:cxn ang="0">
                          <a:pos x="280" y="36"/>
                        </a:cxn>
                        <a:cxn ang="0">
                          <a:pos x="18" y="78"/>
                        </a:cxn>
                        <a:cxn ang="0">
                          <a:pos x="0" y="54"/>
                        </a:cxn>
                        <a:cxn ang="0">
                          <a:pos x="18" y="84"/>
                        </a:cxn>
                        <a:cxn ang="0">
                          <a:pos x="278" y="42"/>
                        </a:cxn>
                      </a:cxnLst>
                      <a:rect l="0" t="0" r="r" b="b"/>
                      <a:pathLst>
                        <a:path w="320" h="84">
                          <a:moveTo>
                            <a:pt x="278" y="42"/>
                          </a:moveTo>
                          <a:lnTo>
                            <a:pt x="320" y="56"/>
                          </a:lnTo>
                          <a:lnTo>
                            <a:pt x="314" y="0"/>
                          </a:lnTo>
                          <a:lnTo>
                            <a:pt x="314" y="48"/>
                          </a:lnTo>
                          <a:lnTo>
                            <a:pt x="280" y="36"/>
                          </a:lnTo>
                          <a:lnTo>
                            <a:pt x="18" y="78"/>
                          </a:lnTo>
                          <a:lnTo>
                            <a:pt x="0" y="54"/>
                          </a:lnTo>
                          <a:lnTo>
                            <a:pt x="18" y="84"/>
                          </a:lnTo>
                          <a:lnTo>
                            <a:pt x="278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8" name="Freeform 3021"/>
                    <p:cNvSpPr>
                      <a:spLocks/>
                    </p:cNvSpPr>
                    <p:nvPr/>
                  </p:nvSpPr>
                  <p:spPr bwMode="auto">
                    <a:xfrm>
                      <a:off x="4660" y="2847"/>
                      <a:ext cx="70" cy="4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0" y="4"/>
                        </a:cxn>
                        <a:cxn ang="0">
                          <a:pos x="7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0" h="4">
                          <a:moveTo>
                            <a:pt x="0" y="2"/>
                          </a:moveTo>
                          <a:lnTo>
                            <a:pt x="70" y="4"/>
                          </a:lnTo>
                          <a:lnTo>
                            <a:pt x="7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199" name="Freeform 3022"/>
                    <p:cNvSpPr>
                      <a:spLocks/>
                    </p:cNvSpPr>
                    <p:nvPr/>
                  </p:nvSpPr>
                  <p:spPr bwMode="auto">
                    <a:xfrm>
                      <a:off x="4660" y="2849"/>
                      <a:ext cx="70" cy="56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56"/>
                        </a:cxn>
                        <a:cxn ang="0">
                          <a:pos x="6" y="6"/>
                        </a:cxn>
                        <a:cxn ang="0">
                          <a:pos x="70" y="6"/>
                        </a:cxn>
                        <a:cxn ang="0">
                          <a:pos x="70" y="2"/>
                        </a:cxn>
                        <a:cxn ang="0">
                          <a:pos x="0" y="0"/>
                        </a:cxn>
                        <a:cxn ang="0">
                          <a:pos x="6" y="56"/>
                        </a:cxn>
                      </a:cxnLst>
                      <a:rect l="0" t="0" r="r" b="b"/>
                      <a:pathLst>
                        <a:path w="70" h="56">
                          <a:moveTo>
                            <a:pt x="6" y="56"/>
                          </a:moveTo>
                          <a:lnTo>
                            <a:pt x="6" y="6"/>
                          </a:lnTo>
                          <a:lnTo>
                            <a:pt x="70" y="6"/>
                          </a:lnTo>
                          <a:lnTo>
                            <a:pt x="70" y="2"/>
                          </a:lnTo>
                          <a:lnTo>
                            <a:pt x="0" y="0"/>
                          </a:lnTo>
                          <a:lnTo>
                            <a:pt x="6" y="5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0" name="Freeform 3023"/>
                    <p:cNvSpPr>
                      <a:spLocks/>
                    </p:cNvSpPr>
                    <p:nvPr/>
                  </p:nvSpPr>
                  <p:spPr bwMode="auto">
                    <a:xfrm>
                      <a:off x="4340" y="2891"/>
                      <a:ext cx="24" cy="42"/>
                    </a:xfrm>
                    <a:custGeom>
                      <a:avLst/>
                      <a:gdLst/>
                      <a:ahLst/>
                      <a:cxnLst>
                        <a:cxn ang="0">
                          <a:pos x="24" y="42"/>
                        </a:cxn>
                        <a:cxn ang="0">
                          <a:pos x="6" y="12"/>
                        </a:cxn>
                        <a:cxn ang="0">
                          <a:pos x="0" y="0"/>
                        </a:cxn>
                        <a:cxn ang="0">
                          <a:pos x="2" y="12"/>
                        </a:cxn>
                        <a:cxn ang="0">
                          <a:pos x="24" y="42"/>
                        </a:cxn>
                      </a:cxnLst>
                      <a:rect l="0" t="0" r="r" b="b"/>
                      <a:pathLst>
                        <a:path w="24" h="42">
                          <a:moveTo>
                            <a:pt x="24" y="42"/>
                          </a:moveTo>
                          <a:lnTo>
                            <a:pt x="6" y="12"/>
                          </a:lnTo>
                          <a:lnTo>
                            <a:pt x="0" y="0"/>
                          </a:lnTo>
                          <a:lnTo>
                            <a:pt x="2" y="12"/>
                          </a:lnTo>
                          <a:lnTo>
                            <a:pt x="24" y="4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1" name="Freeform 3024"/>
                    <p:cNvSpPr>
                      <a:spLocks/>
                    </p:cNvSpPr>
                    <p:nvPr/>
                  </p:nvSpPr>
                  <p:spPr bwMode="auto">
                    <a:xfrm>
                      <a:off x="4066" y="2911"/>
                      <a:ext cx="44" cy="86"/>
                    </a:xfrm>
                    <a:custGeom>
                      <a:avLst/>
                      <a:gdLst/>
                      <a:ahLst/>
                      <a:cxnLst>
                        <a:cxn ang="0">
                          <a:pos x="44" y="86"/>
                        </a:cxn>
                        <a:cxn ang="0">
                          <a:pos x="44" y="86"/>
                        </a:cxn>
                        <a:cxn ang="0">
                          <a:pos x="0" y="0"/>
                        </a:cxn>
                        <a:cxn ang="0">
                          <a:pos x="44" y="86"/>
                        </a:cxn>
                      </a:cxnLst>
                      <a:rect l="0" t="0" r="r" b="b"/>
                      <a:pathLst>
                        <a:path w="44" h="86">
                          <a:moveTo>
                            <a:pt x="44" y="86"/>
                          </a:moveTo>
                          <a:lnTo>
                            <a:pt x="44" y="86"/>
                          </a:lnTo>
                          <a:lnTo>
                            <a:pt x="0" y="0"/>
                          </a:lnTo>
                          <a:lnTo>
                            <a:pt x="44" y="8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2" name="Freeform 3025"/>
                    <p:cNvSpPr>
                      <a:spLocks/>
                    </p:cNvSpPr>
                    <p:nvPr/>
                  </p:nvSpPr>
                  <p:spPr bwMode="auto">
                    <a:xfrm>
                      <a:off x="4204" y="2357"/>
                      <a:ext cx="546" cy="570"/>
                    </a:xfrm>
                    <a:custGeom>
                      <a:avLst/>
                      <a:gdLst/>
                      <a:ahLst/>
                      <a:cxnLst>
                        <a:cxn ang="0">
                          <a:pos x="422" y="528"/>
                        </a:cxn>
                        <a:cxn ang="0">
                          <a:pos x="456" y="540"/>
                        </a:cxn>
                        <a:cxn ang="0">
                          <a:pos x="456" y="492"/>
                        </a:cxn>
                        <a:cxn ang="0">
                          <a:pos x="526" y="490"/>
                        </a:cxn>
                        <a:cxn ang="0">
                          <a:pos x="526" y="494"/>
                        </a:cxn>
                        <a:cxn ang="0">
                          <a:pos x="526" y="494"/>
                        </a:cxn>
                        <a:cxn ang="0">
                          <a:pos x="512" y="378"/>
                        </a:cxn>
                        <a:cxn ang="0">
                          <a:pos x="546" y="314"/>
                        </a:cxn>
                        <a:cxn ang="0">
                          <a:pos x="284" y="90"/>
                        </a:cxn>
                        <a:cxn ang="0">
                          <a:pos x="284" y="56"/>
                        </a:cxn>
                        <a:cxn ang="0">
                          <a:pos x="232" y="58"/>
                        </a:cxn>
                        <a:cxn ang="0">
                          <a:pos x="254" y="4"/>
                        </a:cxn>
                        <a:cxn ang="0">
                          <a:pos x="260" y="2"/>
                        </a:cxn>
                        <a:cxn ang="0">
                          <a:pos x="254" y="16"/>
                        </a:cxn>
                        <a:cxn ang="0">
                          <a:pos x="262" y="0"/>
                        </a:cxn>
                        <a:cxn ang="0">
                          <a:pos x="182" y="30"/>
                        </a:cxn>
                        <a:cxn ang="0">
                          <a:pos x="0" y="60"/>
                        </a:cxn>
                        <a:cxn ang="0">
                          <a:pos x="120" y="390"/>
                        </a:cxn>
                        <a:cxn ang="0">
                          <a:pos x="142" y="546"/>
                        </a:cxn>
                        <a:cxn ang="0">
                          <a:pos x="160" y="570"/>
                        </a:cxn>
                        <a:cxn ang="0">
                          <a:pos x="422" y="528"/>
                        </a:cxn>
                      </a:cxnLst>
                      <a:rect l="0" t="0" r="r" b="b"/>
                      <a:pathLst>
                        <a:path w="546" h="570">
                          <a:moveTo>
                            <a:pt x="422" y="528"/>
                          </a:moveTo>
                          <a:lnTo>
                            <a:pt x="456" y="540"/>
                          </a:lnTo>
                          <a:lnTo>
                            <a:pt x="456" y="492"/>
                          </a:lnTo>
                          <a:lnTo>
                            <a:pt x="526" y="490"/>
                          </a:lnTo>
                          <a:lnTo>
                            <a:pt x="526" y="494"/>
                          </a:lnTo>
                          <a:lnTo>
                            <a:pt x="526" y="494"/>
                          </a:lnTo>
                          <a:lnTo>
                            <a:pt x="512" y="378"/>
                          </a:lnTo>
                          <a:lnTo>
                            <a:pt x="546" y="314"/>
                          </a:lnTo>
                          <a:lnTo>
                            <a:pt x="284" y="90"/>
                          </a:lnTo>
                          <a:lnTo>
                            <a:pt x="284" y="56"/>
                          </a:lnTo>
                          <a:lnTo>
                            <a:pt x="232" y="58"/>
                          </a:lnTo>
                          <a:lnTo>
                            <a:pt x="254" y="4"/>
                          </a:lnTo>
                          <a:lnTo>
                            <a:pt x="260" y="2"/>
                          </a:lnTo>
                          <a:lnTo>
                            <a:pt x="254" y="16"/>
                          </a:lnTo>
                          <a:lnTo>
                            <a:pt x="262" y="0"/>
                          </a:lnTo>
                          <a:lnTo>
                            <a:pt x="182" y="30"/>
                          </a:lnTo>
                          <a:lnTo>
                            <a:pt x="0" y="60"/>
                          </a:lnTo>
                          <a:lnTo>
                            <a:pt x="120" y="390"/>
                          </a:lnTo>
                          <a:lnTo>
                            <a:pt x="142" y="546"/>
                          </a:lnTo>
                          <a:lnTo>
                            <a:pt x="160" y="570"/>
                          </a:lnTo>
                          <a:lnTo>
                            <a:pt x="422" y="52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3" name="Freeform 3026"/>
                    <p:cNvSpPr>
                      <a:spLocks/>
                    </p:cNvSpPr>
                    <p:nvPr/>
                  </p:nvSpPr>
                  <p:spPr bwMode="auto">
                    <a:xfrm>
                      <a:off x="4066" y="2851"/>
                      <a:ext cx="926" cy="666"/>
                    </a:xfrm>
                    <a:custGeom>
                      <a:avLst/>
                      <a:gdLst/>
                      <a:ahLst/>
                      <a:cxnLst>
                        <a:cxn ang="0">
                          <a:pos x="896" y="342"/>
                        </a:cxn>
                        <a:cxn ang="0">
                          <a:pos x="808" y="232"/>
                        </a:cxn>
                        <a:cxn ang="0">
                          <a:pos x="808" y="182"/>
                        </a:cxn>
                        <a:cxn ang="0">
                          <a:pos x="668" y="20"/>
                        </a:cxn>
                        <a:cxn ang="0">
                          <a:pos x="664" y="0"/>
                        </a:cxn>
                        <a:cxn ang="0">
                          <a:pos x="664" y="0"/>
                        </a:cxn>
                        <a:cxn ang="0">
                          <a:pos x="664" y="4"/>
                        </a:cxn>
                        <a:cxn ang="0">
                          <a:pos x="600" y="4"/>
                        </a:cxn>
                        <a:cxn ang="0">
                          <a:pos x="600" y="54"/>
                        </a:cxn>
                        <a:cxn ang="0">
                          <a:pos x="558" y="40"/>
                        </a:cxn>
                        <a:cxn ang="0">
                          <a:pos x="298" y="82"/>
                        </a:cxn>
                        <a:cxn ang="0">
                          <a:pos x="276" y="52"/>
                        </a:cxn>
                        <a:cxn ang="0">
                          <a:pos x="274" y="40"/>
                        </a:cxn>
                        <a:cxn ang="0">
                          <a:pos x="0" y="60"/>
                        </a:cxn>
                        <a:cxn ang="0">
                          <a:pos x="44" y="146"/>
                        </a:cxn>
                        <a:cxn ang="0">
                          <a:pos x="132" y="108"/>
                        </a:cxn>
                        <a:cxn ang="0">
                          <a:pos x="242" y="154"/>
                        </a:cxn>
                        <a:cxn ang="0">
                          <a:pos x="242" y="192"/>
                        </a:cxn>
                        <a:cxn ang="0">
                          <a:pos x="298" y="192"/>
                        </a:cxn>
                        <a:cxn ang="0">
                          <a:pos x="380" y="128"/>
                        </a:cxn>
                        <a:cxn ang="0">
                          <a:pos x="558" y="206"/>
                        </a:cxn>
                        <a:cxn ang="0">
                          <a:pos x="558" y="368"/>
                        </a:cxn>
                        <a:cxn ang="0">
                          <a:pos x="598" y="382"/>
                        </a:cxn>
                        <a:cxn ang="0">
                          <a:pos x="638" y="478"/>
                        </a:cxn>
                        <a:cxn ang="0">
                          <a:pos x="776" y="584"/>
                        </a:cxn>
                        <a:cxn ang="0">
                          <a:pos x="776" y="626"/>
                        </a:cxn>
                        <a:cxn ang="0">
                          <a:pos x="830" y="666"/>
                        </a:cxn>
                        <a:cxn ang="0">
                          <a:pos x="886" y="610"/>
                        </a:cxn>
                        <a:cxn ang="0">
                          <a:pos x="916" y="610"/>
                        </a:cxn>
                        <a:cxn ang="0">
                          <a:pos x="926" y="518"/>
                        </a:cxn>
                        <a:cxn ang="0">
                          <a:pos x="896" y="342"/>
                        </a:cxn>
                      </a:cxnLst>
                      <a:rect l="0" t="0" r="r" b="b"/>
                      <a:pathLst>
                        <a:path w="926" h="666">
                          <a:moveTo>
                            <a:pt x="896" y="342"/>
                          </a:moveTo>
                          <a:lnTo>
                            <a:pt x="808" y="232"/>
                          </a:lnTo>
                          <a:lnTo>
                            <a:pt x="808" y="182"/>
                          </a:lnTo>
                          <a:lnTo>
                            <a:pt x="668" y="20"/>
                          </a:lnTo>
                          <a:lnTo>
                            <a:pt x="664" y="0"/>
                          </a:lnTo>
                          <a:lnTo>
                            <a:pt x="664" y="0"/>
                          </a:lnTo>
                          <a:lnTo>
                            <a:pt x="664" y="4"/>
                          </a:lnTo>
                          <a:lnTo>
                            <a:pt x="600" y="4"/>
                          </a:lnTo>
                          <a:lnTo>
                            <a:pt x="600" y="54"/>
                          </a:lnTo>
                          <a:lnTo>
                            <a:pt x="558" y="40"/>
                          </a:lnTo>
                          <a:lnTo>
                            <a:pt x="298" y="82"/>
                          </a:lnTo>
                          <a:lnTo>
                            <a:pt x="276" y="52"/>
                          </a:lnTo>
                          <a:lnTo>
                            <a:pt x="274" y="40"/>
                          </a:lnTo>
                          <a:lnTo>
                            <a:pt x="0" y="60"/>
                          </a:lnTo>
                          <a:lnTo>
                            <a:pt x="44" y="146"/>
                          </a:lnTo>
                          <a:lnTo>
                            <a:pt x="132" y="108"/>
                          </a:lnTo>
                          <a:lnTo>
                            <a:pt x="242" y="154"/>
                          </a:lnTo>
                          <a:lnTo>
                            <a:pt x="242" y="192"/>
                          </a:lnTo>
                          <a:lnTo>
                            <a:pt x="298" y="192"/>
                          </a:lnTo>
                          <a:lnTo>
                            <a:pt x="380" y="128"/>
                          </a:lnTo>
                          <a:lnTo>
                            <a:pt x="558" y="206"/>
                          </a:lnTo>
                          <a:lnTo>
                            <a:pt x="558" y="368"/>
                          </a:lnTo>
                          <a:lnTo>
                            <a:pt x="598" y="382"/>
                          </a:lnTo>
                          <a:lnTo>
                            <a:pt x="638" y="478"/>
                          </a:lnTo>
                          <a:lnTo>
                            <a:pt x="776" y="584"/>
                          </a:lnTo>
                          <a:lnTo>
                            <a:pt x="776" y="626"/>
                          </a:lnTo>
                          <a:lnTo>
                            <a:pt x="830" y="666"/>
                          </a:lnTo>
                          <a:lnTo>
                            <a:pt x="886" y="610"/>
                          </a:lnTo>
                          <a:lnTo>
                            <a:pt x="916" y="610"/>
                          </a:lnTo>
                          <a:lnTo>
                            <a:pt x="926" y="518"/>
                          </a:lnTo>
                          <a:lnTo>
                            <a:pt x="896" y="342"/>
                          </a:lnTo>
                          <a:close/>
                        </a:path>
                      </a:pathLst>
                    </a:custGeom>
                    <a:solidFill>
                      <a:schemeClr val="accent2">
                        <a:lumMod val="75000"/>
                      </a:schemeClr>
                    </a:solidFill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4" name="Freeform 3027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5" name="Freeform 3028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6" name="Freeform 3029"/>
                    <p:cNvSpPr>
                      <a:spLocks/>
                    </p:cNvSpPr>
                    <p:nvPr/>
                  </p:nvSpPr>
                  <p:spPr bwMode="auto">
                    <a:xfrm>
                      <a:off x="4448" y="1469"/>
                      <a:ext cx="76" cy="202"/>
                    </a:xfrm>
                    <a:custGeom>
                      <a:avLst/>
                      <a:gdLst/>
                      <a:ahLst/>
                      <a:cxnLst>
                        <a:cxn ang="0">
                          <a:pos x="2" y="0"/>
                        </a:cxn>
                        <a:cxn ang="0">
                          <a:pos x="0" y="6"/>
                        </a:cxn>
                        <a:cxn ang="0">
                          <a:pos x="6" y="24"/>
                        </a:cxn>
                        <a:cxn ang="0">
                          <a:pos x="74" y="202"/>
                        </a:cxn>
                        <a:cxn ang="0">
                          <a:pos x="76" y="200"/>
                        </a:cxn>
                        <a:cxn ang="0">
                          <a:pos x="2" y="0"/>
                        </a:cxn>
                      </a:cxnLst>
                      <a:rect l="0" t="0" r="r" b="b"/>
                      <a:pathLst>
                        <a:path w="76" h="202">
                          <a:moveTo>
                            <a:pt x="2" y="0"/>
                          </a:moveTo>
                          <a:lnTo>
                            <a:pt x="0" y="6"/>
                          </a:lnTo>
                          <a:lnTo>
                            <a:pt x="6" y="24"/>
                          </a:lnTo>
                          <a:lnTo>
                            <a:pt x="74" y="202"/>
                          </a:lnTo>
                          <a:lnTo>
                            <a:pt x="76" y="200"/>
                          </a:lnTo>
                          <a:lnTo>
                            <a:pt x="2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7" name="Freeform 3030"/>
                    <p:cNvSpPr>
                      <a:spLocks/>
                    </p:cNvSpPr>
                    <p:nvPr/>
                  </p:nvSpPr>
                  <p:spPr bwMode="auto">
                    <a:xfrm>
                      <a:off x="4414" y="1681"/>
                      <a:ext cx="392" cy="354"/>
                    </a:xfrm>
                    <a:custGeom>
                      <a:avLst/>
                      <a:gdLst/>
                      <a:ahLst/>
                      <a:cxnLst>
                        <a:cxn ang="0">
                          <a:pos x="6" y="268"/>
                        </a:cxn>
                        <a:cxn ang="0">
                          <a:pos x="0" y="264"/>
                        </a:cxn>
                        <a:cxn ang="0">
                          <a:pos x="10" y="298"/>
                        </a:cxn>
                        <a:cxn ang="0">
                          <a:pos x="62" y="320"/>
                        </a:cxn>
                        <a:cxn ang="0">
                          <a:pos x="62" y="320"/>
                        </a:cxn>
                        <a:cxn ang="0">
                          <a:pos x="64" y="322"/>
                        </a:cxn>
                        <a:cxn ang="0">
                          <a:pos x="136" y="354"/>
                        </a:cxn>
                        <a:cxn ang="0">
                          <a:pos x="206" y="312"/>
                        </a:cxn>
                        <a:cxn ang="0">
                          <a:pos x="236" y="148"/>
                        </a:cxn>
                        <a:cxn ang="0">
                          <a:pos x="266" y="172"/>
                        </a:cxn>
                        <a:cxn ang="0">
                          <a:pos x="294" y="102"/>
                        </a:cxn>
                        <a:cxn ang="0">
                          <a:pos x="336" y="40"/>
                        </a:cxn>
                        <a:cxn ang="0">
                          <a:pos x="376" y="40"/>
                        </a:cxn>
                        <a:cxn ang="0">
                          <a:pos x="392" y="18"/>
                        </a:cxn>
                        <a:cxn ang="0">
                          <a:pos x="346" y="8"/>
                        </a:cxn>
                        <a:cxn ang="0">
                          <a:pos x="240" y="64"/>
                        </a:cxn>
                        <a:cxn ang="0">
                          <a:pos x="214" y="18"/>
                        </a:cxn>
                        <a:cxn ang="0">
                          <a:pos x="126" y="48"/>
                        </a:cxn>
                        <a:cxn ang="0">
                          <a:pos x="110" y="0"/>
                        </a:cxn>
                        <a:cxn ang="0">
                          <a:pos x="98" y="76"/>
                        </a:cxn>
                        <a:cxn ang="0">
                          <a:pos x="6" y="268"/>
                        </a:cxn>
                      </a:cxnLst>
                      <a:rect l="0" t="0" r="r" b="b"/>
                      <a:pathLst>
                        <a:path w="392" h="354">
                          <a:moveTo>
                            <a:pt x="6" y="268"/>
                          </a:moveTo>
                          <a:lnTo>
                            <a:pt x="0" y="264"/>
                          </a:lnTo>
                          <a:lnTo>
                            <a:pt x="10" y="298"/>
                          </a:lnTo>
                          <a:lnTo>
                            <a:pt x="62" y="320"/>
                          </a:lnTo>
                          <a:lnTo>
                            <a:pt x="62" y="320"/>
                          </a:lnTo>
                          <a:lnTo>
                            <a:pt x="64" y="322"/>
                          </a:lnTo>
                          <a:lnTo>
                            <a:pt x="136" y="354"/>
                          </a:lnTo>
                          <a:lnTo>
                            <a:pt x="206" y="312"/>
                          </a:lnTo>
                          <a:lnTo>
                            <a:pt x="236" y="148"/>
                          </a:lnTo>
                          <a:lnTo>
                            <a:pt x="266" y="172"/>
                          </a:lnTo>
                          <a:lnTo>
                            <a:pt x="294" y="102"/>
                          </a:lnTo>
                          <a:lnTo>
                            <a:pt x="336" y="40"/>
                          </a:lnTo>
                          <a:lnTo>
                            <a:pt x="376" y="40"/>
                          </a:lnTo>
                          <a:lnTo>
                            <a:pt x="392" y="18"/>
                          </a:lnTo>
                          <a:lnTo>
                            <a:pt x="346" y="8"/>
                          </a:lnTo>
                          <a:lnTo>
                            <a:pt x="240" y="64"/>
                          </a:lnTo>
                          <a:lnTo>
                            <a:pt x="214" y="18"/>
                          </a:lnTo>
                          <a:lnTo>
                            <a:pt x="126" y="48"/>
                          </a:lnTo>
                          <a:lnTo>
                            <a:pt x="110" y="0"/>
                          </a:lnTo>
                          <a:lnTo>
                            <a:pt x="98" y="76"/>
                          </a:lnTo>
                          <a:lnTo>
                            <a:pt x="6" y="26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8" name="Freeform 3031"/>
                    <p:cNvSpPr>
                      <a:spLocks/>
                    </p:cNvSpPr>
                    <p:nvPr/>
                  </p:nvSpPr>
                  <p:spPr bwMode="auto">
                    <a:xfrm>
                      <a:off x="4414" y="1943"/>
                      <a:ext cx="6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0" y="2"/>
                        </a:cxn>
                        <a:cxn ang="0">
                          <a:pos x="6" y="6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" h="6">
                          <a:moveTo>
                            <a:pt x="0" y="0"/>
                          </a:moveTo>
                          <a:lnTo>
                            <a:pt x="0" y="2"/>
                          </a:lnTo>
                          <a:lnTo>
                            <a:pt x="6" y="6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09" name="Freeform 3032"/>
                    <p:cNvSpPr>
                      <a:spLocks/>
                    </p:cNvSpPr>
                    <p:nvPr/>
                  </p:nvSpPr>
                  <p:spPr bwMode="auto">
                    <a:xfrm>
                      <a:off x="4512" y="1679"/>
                      <a:ext cx="12" cy="7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8"/>
                        </a:cxn>
                        <a:cxn ang="0">
                          <a:pos x="12" y="2"/>
                        </a:cxn>
                        <a:cxn ang="0">
                          <a:pos x="10" y="0"/>
                        </a:cxn>
                        <a:cxn ang="0">
                          <a:pos x="0" y="78"/>
                        </a:cxn>
                      </a:cxnLst>
                      <a:rect l="0" t="0" r="r" b="b"/>
                      <a:pathLst>
                        <a:path w="12" h="78">
                          <a:moveTo>
                            <a:pt x="0" y="78"/>
                          </a:moveTo>
                          <a:lnTo>
                            <a:pt x="12" y="2"/>
                          </a:lnTo>
                          <a:lnTo>
                            <a:pt x="10" y="0"/>
                          </a:lnTo>
                          <a:lnTo>
                            <a:pt x="0" y="78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0" name="Freeform 3033"/>
                    <p:cNvSpPr>
                      <a:spLocks/>
                    </p:cNvSpPr>
                    <p:nvPr/>
                  </p:nvSpPr>
                  <p:spPr bwMode="auto">
                    <a:xfrm>
                      <a:off x="4420" y="1757"/>
                      <a:ext cx="92" cy="192"/>
                    </a:xfrm>
                    <a:custGeom>
                      <a:avLst/>
                      <a:gdLst/>
                      <a:ahLst/>
                      <a:cxnLst>
                        <a:cxn ang="0">
                          <a:pos x="58" y="60"/>
                        </a:cxn>
                        <a:cxn ang="0">
                          <a:pos x="0" y="192"/>
                        </a:cxn>
                        <a:cxn ang="0">
                          <a:pos x="92" y="0"/>
                        </a:cxn>
                        <a:cxn ang="0">
                          <a:pos x="58" y="60"/>
                        </a:cxn>
                      </a:cxnLst>
                      <a:rect l="0" t="0" r="r" b="b"/>
                      <a:pathLst>
                        <a:path w="92" h="192">
                          <a:moveTo>
                            <a:pt x="58" y="60"/>
                          </a:moveTo>
                          <a:lnTo>
                            <a:pt x="0" y="192"/>
                          </a:lnTo>
                          <a:lnTo>
                            <a:pt x="92" y="0"/>
                          </a:lnTo>
                          <a:lnTo>
                            <a:pt x="58" y="6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1" name="Freeform 3034"/>
                    <p:cNvSpPr>
                      <a:spLocks/>
                    </p:cNvSpPr>
                    <p:nvPr/>
                  </p:nvSpPr>
                  <p:spPr bwMode="auto">
                    <a:xfrm>
                      <a:off x="4522" y="1671"/>
                      <a:ext cx="2" cy="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6"/>
                        </a:cxn>
                        <a:cxn ang="0">
                          <a:pos x="2" y="2"/>
                        </a:cxn>
                        <a:cxn ang="0">
                          <a:pos x="0" y="0"/>
                        </a:cxn>
                        <a:cxn ang="0">
                          <a:pos x="0" y="6"/>
                        </a:cxn>
                      </a:cxnLst>
                      <a:rect l="0" t="0" r="r" b="b"/>
                      <a:pathLst>
                        <a:path w="2" h="6">
                          <a:moveTo>
                            <a:pt x="0" y="6"/>
                          </a:moveTo>
                          <a:lnTo>
                            <a:pt x="2" y="2"/>
                          </a:lnTo>
                          <a:lnTo>
                            <a:pt x="0" y="0"/>
                          </a:lnTo>
                          <a:lnTo>
                            <a:pt x="0" y="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2" name="Freeform 3035"/>
                    <p:cNvSpPr>
                      <a:spLocks/>
                    </p:cNvSpPr>
                    <p:nvPr/>
                  </p:nvSpPr>
                  <p:spPr bwMode="auto">
                    <a:xfrm>
                      <a:off x="4122" y="1471"/>
                      <a:ext cx="396" cy="468"/>
                    </a:xfrm>
                    <a:custGeom>
                      <a:avLst/>
                      <a:gdLst/>
                      <a:ahLst/>
                      <a:cxnLst>
                        <a:cxn ang="0">
                          <a:pos x="282" y="50"/>
                        </a:cxn>
                        <a:cxn ang="0">
                          <a:pos x="234" y="78"/>
                        </a:cxn>
                        <a:cxn ang="0">
                          <a:pos x="206" y="104"/>
                        </a:cxn>
                        <a:cxn ang="0">
                          <a:pos x="142" y="84"/>
                        </a:cxn>
                        <a:cxn ang="0">
                          <a:pos x="0" y="128"/>
                        </a:cxn>
                        <a:cxn ang="0">
                          <a:pos x="66" y="422"/>
                        </a:cxn>
                        <a:cxn ang="0">
                          <a:pos x="172" y="460"/>
                        </a:cxn>
                        <a:cxn ang="0">
                          <a:pos x="264" y="448"/>
                        </a:cxn>
                        <a:cxn ang="0">
                          <a:pos x="298" y="468"/>
                        </a:cxn>
                        <a:cxn ang="0">
                          <a:pos x="354" y="344"/>
                        </a:cxn>
                        <a:cxn ang="0">
                          <a:pos x="386" y="284"/>
                        </a:cxn>
                        <a:cxn ang="0">
                          <a:pos x="396" y="200"/>
                        </a:cxn>
                        <a:cxn ang="0">
                          <a:pos x="332" y="22"/>
                        </a:cxn>
                        <a:cxn ang="0">
                          <a:pos x="324" y="0"/>
                        </a:cxn>
                        <a:cxn ang="0">
                          <a:pos x="282" y="50"/>
                        </a:cxn>
                      </a:cxnLst>
                      <a:rect l="0" t="0" r="r" b="b"/>
                      <a:pathLst>
                        <a:path w="396" h="468">
                          <a:moveTo>
                            <a:pt x="282" y="50"/>
                          </a:moveTo>
                          <a:lnTo>
                            <a:pt x="234" y="78"/>
                          </a:lnTo>
                          <a:lnTo>
                            <a:pt x="206" y="104"/>
                          </a:lnTo>
                          <a:lnTo>
                            <a:pt x="142" y="84"/>
                          </a:lnTo>
                          <a:lnTo>
                            <a:pt x="0" y="128"/>
                          </a:lnTo>
                          <a:lnTo>
                            <a:pt x="66" y="422"/>
                          </a:lnTo>
                          <a:lnTo>
                            <a:pt x="172" y="460"/>
                          </a:lnTo>
                          <a:lnTo>
                            <a:pt x="264" y="448"/>
                          </a:lnTo>
                          <a:lnTo>
                            <a:pt x="298" y="468"/>
                          </a:lnTo>
                          <a:lnTo>
                            <a:pt x="354" y="344"/>
                          </a:lnTo>
                          <a:lnTo>
                            <a:pt x="386" y="284"/>
                          </a:lnTo>
                          <a:lnTo>
                            <a:pt x="396" y="200"/>
                          </a:lnTo>
                          <a:lnTo>
                            <a:pt x="332" y="22"/>
                          </a:lnTo>
                          <a:lnTo>
                            <a:pt x="324" y="0"/>
                          </a:lnTo>
                          <a:lnTo>
                            <a:pt x="282" y="5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3" name="Freeform 3036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4" name="Freeform 303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5" name="Freeform 3038"/>
                    <p:cNvSpPr>
                      <a:spLocks/>
                    </p:cNvSpPr>
                    <p:nvPr/>
                  </p:nvSpPr>
                  <p:spPr bwMode="auto">
                    <a:xfrm>
                      <a:off x="4534" y="1321"/>
                      <a:ext cx="472" cy="260"/>
                    </a:xfrm>
                    <a:custGeom>
                      <a:avLst/>
                      <a:gdLst/>
                      <a:ahLst/>
                      <a:cxnLst>
                        <a:cxn ang="0">
                          <a:pos x="472" y="190"/>
                        </a:cxn>
                        <a:cxn ang="0">
                          <a:pos x="434" y="138"/>
                        </a:cxn>
                        <a:cxn ang="0">
                          <a:pos x="444" y="68"/>
                        </a:cxn>
                        <a:cxn ang="0">
                          <a:pos x="364" y="0"/>
                        </a:cxn>
                        <a:cxn ang="0">
                          <a:pos x="0" y="120"/>
                        </a:cxn>
                        <a:cxn ang="0">
                          <a:pos x="364" y="4"/>
                        </a:cxn>
                        <a:cxn ang="0">
                          <a:pos x="440" y="70"/>
                        </a:cxn>
                        <a:cxn ang="0">
                          <a:pos x="430" y="138"/>
                        </a:cxn>
                        <a:cxn ang="0">
                          <a:pos x="470" y="190"/>
                        </a:cxn>
                        <a:cxn ang="0">
                          <a:pos x="442" y="260"/>
                        </a:cxn>
                        <a:cxn ang="0">
                          <a:pos x="444" y="258"/>
                        </a:cxn>
                        <a:cxn ang="0">
                          <a:pos x="472" y="190"/>
                        </a:cxn>
                      </a:cxnLst>
                      <a:rect l="0" t="0" r="r" b="b"/>
                      <a:pathLst>
                        <a:path w="472" h="260">
                          <a:moveTo>
                            <a:pt x="472" y="190"/>
                          </a:moveTo>
                          <a:lnTo>
                            <a:pt x="434" y="138"/>
                          </a:lnTo>
                          <a:lnTo>
                            <a:pt x="444" y="68"/>
                          </a:lnTo>
                          <a:lnTo>
                            <a:pt x="364" y="0"/>
                          </a:lnTo>
                          <a:lnTo>
                            <a:pt x="0" y="120"/>
                          </a:lnTo>
                          <a:lnTo>
                            <a:pt x="364" y="4"/>
                          </a:lnTo>
                          <a:lnTo>
                            <a:pt x="440" y="70"/>
                          </a:lnTo>
                          <a:lnTo>
                            <a:pt x="430" y="138"/>
                          </a:lnTo>
                          <a:lnTo>
                            <a:pt x="470" y="190"/>
                          </a:lnTo>
                          <a:lnTo>
                            <a:pt x="442" y="260"/>
                          </a:lnTo>
                          <a:lnTo>
                            <a:pt x="444" y="258"/>
                          </a:lnTo>
                          <a:lnTo>
                            <a:pt x="472" y="19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6" name="Freeform 3039"/>
                    <p:cNvSpPr>
                      <a:spLocks/>
                    </p:cNvSpPr>
                    <p:nvPr/>
                  </p:nvSpPr>
                  <p:spPr bwMode="auto">
                    <a:xfrm>
                      <a:off x="4516" y="1325"/>
                      <a:ext cx="382" cy="120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72"/>
                        </a:cxn>
                        <a:cxn ang="0">
                          <a:pos x="16" y="120"/>
                        </a:cxn>
                        <a:cxn ang="0">
                          <a:pos x="382" y="0"/>
                        </a:cxn>
                        <a:cxn ang="0">
                          <a:pos x="18" y="116"/>
                        </a:cxn>
                        <a:cxn ang="0">
                          <a:pos x="2" y="70"/>
                        </a:cxn>
                        <a:cxn ang="0">
                          <a:pos x="0" y="72"/>
                        </a:cxn>
                      </a:cxnLst>
                      <a:rect l="0" t="0" r="r" b="b"/>
                      <a:pathLst>
                        <a:path w="382" h="120">
                          <a:moveTo>
                            <a:pt x="0" y="72"/>
                          </a:moveTo>
                          <a:lnTo>
                            <a:pt x="16" y="120"/>
                          </a:lnTo>
                          <a:lnTo>
                            <a:pt x="382" y="0"/>
                          </a:lnTo>
                          <a:lnTo>
                            <a:pt x="18" y="116"/>
                          </a:lnTo>
                          <a:lnTo>
                            <a:pt x="2" y="70"/>
                          </a:lnTo>
                          <a:lnTo>
                            <a:pt x="0" y="7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7" name="Freeform 3040"/>
                    <p:cNvSpPr>
                      <a:spLocks/>
                    </p:cNvSpPr>
                    <p:nvPr/>
                  </p:nvSpPr>
                  <p:spPr bwMode="auto">
                    <a:xfrm>
                      <a:off x="4946" y="1581"/>
                      <a:ext cx="126" cy="16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10"/>
                        </a:cxn>
                        <a:cxn ang="0">
                          <a:pos x="62" y="168"/>
                        </a:cxn>
                        <a:cxn ang="0">
                          <a:pos x="126" y="142"/>
                        </a:cxn>
                        <a:cxn ang="0">
                          <a:pos x="126" y="80"/>
                        </a:cxn>
                        <a:cxn ang="0">
                          <a:pos x="30" y="2"/>
                        </a:cxn>
                        <a:cxn ang="0">
                          <a:pos x="30" y="0"/>
                        </a:cxn>
                        <a:cxn ang="0">
                          <a:pos x="0" y="10"/>
                        </a:cxn>
                      </a:cxnLst>
                      <a:rect l="0" t="0" r="r" b="b"/>
                      <a:pathLst>
                        <a:path w="126" h="168">
                          <a:moveTo>
                            <a:pt x="0" y="10"/>
                          </a:moveTo>
                          <a:lnTo>
                            <a:pt x="62" y="168"/>
                          </a:lnTo>
                          <a:lnTo>
                            <a:pt x="126" y="142"/>
                          </a:lnTo>
                          <a:lnTo>
                            <a:pt x="126" y="80"/>
                          </a:lnTo>
                          <a:lnTo>
                            <a:pt x="30" y="2"/>
                          </a:lnTo>
                          <a:lnTo>
                            <a:pt x="30" y="0"/>
                          </a:lnTo>
                          <a:lnTo>
                            <a:pt x="0" y="1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8" name="Freeform 3041"/>
                    <p:cNvSpPr>
                      <a:spLocks/>
                    </p:cNvSpPr>
                    <p:nvPr/>
                  </p:nvSpPr>
                  <p:spPr bwMode="auto">
                    <a:xfrm>
                      <a:off x="4446" y="1325"/>
                      <a:ext cx="558" cy="398"/>
                    </a:xfrm>
                    <a:custGeom>
                      <a:avLst/>
                      <a:gdLst/>
                      <a:ahLst/>
                      <a:cxnLst>
                        <a:cxn ang="0">
                          <a:pos x="528" y="66"/>
                        </a:cxn>
                        <a:cxn ang="0">
                          <a:pos x="452" y="0"/>
                        </a:cxn>
                        <a:cxn ang="0">
                          <a:pos x="86" y="120"/>
                        </a:cxn>
                        <a:cxn ang="0">
                          <a:pos x="70" y="72"/>
                        </a:cxn>
                        <a:cxn ang="0">
                          <a:pos x="72" y="70"/>
                        </a:cxn>
                        <a:cxn ang="0">
                          <a:pos x="88" y="116"/>
                        </a:cxn>
                        <a:cxn ang="0">
                          <a:pos x="72" y="64"/>
                        </a:cxn>
                        <a:cxn ang="0">
                          <a:pos x="0" y="146"/>
                        </a:cxn>
                        <a:cxn ang="0">
                          <a:pos x="8" y="168"/>
                        </a:cxn>
                        <a:cxn ang="0">
                          <a:pos x="2" y="150"/>
                        </a:cxn>
                        <a:cxn ang="0">
                          <a:pos x="4" y="144"/>
                        </a:cxn>
                        <a:cxn ang="0">
                          <a:pos x="78" y="344"/>
                        </a:cxn>
                        <a:cxn ang="0">
                          <a:pos x="76" y="346"/>
                        </a:cxn>
                        <a:cxn ang="0">
                          <a:pos x="78" y="348"/>
                        </a:cxn>
                        <a:cxn ang="0">
                          <a:pos x="96" y="398"/>
                        </a:cxn>
                        <a:cxn ang="0">
                          <a:pos x="182" y="372"/>
                        </a:cxn>
                        <a:cxn ang="0">
                          <a:pos x="180" y="37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498" y="262"/>
                        </a:cxn>
                        <a:cxn ang="0">
                          <a:pos x="528" y="252"/>
                        </a:cxn>
                        <a:cxn ang="0">
                          <a:pos x="558" y="186"/>
                        </a:cxn>
                        <a:cxn ang="0">
                          <a:pos x="518" y="134"/>
                        </a:cxn>
                        <a:cxn ang="0">
                          <a:pos x="528" y="66"/>
                        </a:cxn>
                      </a:cxnLst>
                      <a:rect l="0" t="0" r="r" b="b"/>
                      <a:pathLst>
                        <a:path w="558" h="398">
                          <a:moveTo>
                            <a:pt x="528" y="66"/>
                          </a:moveTo>
                          <a:lnTo>
                            <a:pt x="452" y="0"/>
                          </a:lnTo>
                          <a:lnTo>
                            <a:pt x="86" y="120"/>
                          </a:lnTo>
                          <a:lnTo>
                            <a:pt x="70" y="72"/>
                          </a:lnTo>
                          <a:lnTo>
                            <a:pt x="72" y="70"/>
                          </a:lnTo>
                          <a:lnTo>
                            <a:pt x="88" y="116"/>
                          </a:lnTo>
                          <a:lnTo>
                            <a:pt x="72" y="64"/>
                          </a:lnTo>
                          <a:lnTo>
                            <a:pt x="0" y="146"/>
                          </a:lnTo>
                          <a:lnTo>
                            <a:pt x="8" y="168"/>
                          </a:lnTo>
                          <a:lnTo>
                            <a:pt x="2" y="150"/>
                          </a:lnTo>
                          <a:lnTo>
                            <a:pt x="4" y="144"/>
                          </a:lnTo>
                          <a:lnTo>
                            <a:pt x="78" y="344"/>
                          </a:lnTo>
                          <a:lnTo>
                            <a:pt x="76" y="346"/>
                          </a:lnTo>
                          <a:lnTo>
                            <a:pt x="78" y="348"/>
                          </a:lnTo>
                          <a:lnTo>
                            <a:pt x="96" y="398"/>
                          </a:lnTo>
                          <a:lnTo>
                            <a:pt x="182" y="372"/>
                          </a:lnTo>
                          <a:lnTo>
                            <a:pt x="180" y="37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498" y="262"/>
                          </a:lnTo>
                          <a:lnTo>
                            <a:pt x="528" y="252"/>
                          </a:lnTo>
                          <a:lnTo>
                            <a:pt x="558" y="186"/>
                          </a:lnTo>
                          <a:lnTo>
                            <a:pt x="518" y="134"/>
                          </a:lnTo>
                          <a:lnTo>
                            <a:pt x="528" y="6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19" name="Freeform 3042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40" y="132"/>
                          </a:move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38" y="132"/>
                          </a:ln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0" name="Freeform 3043"/>
                    <p:cNvSpPr>
                      <a:spLocks/>
                    </p:cNvSpPr>
                    <p:nvPr/>
                  </p:nvSpPr>
                  <p:spPr bwMode="auto">
                    <a:xfrm>
                      <a:off x="4982" y="1389"/>
                      <a:ext cx="74" cy="18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2"/>
                        </a:cxn>
                        <a:cxn ang="0">
                          <a:pos x="74" y="18"/>
                        </a:cxn>
                        <a:cxn ang="0">
                          <a:pos x="14" y="4"/>
                        </a:cxn>
                        <a:cxn ang="0">
                          <a:pos x="0" y="0"/>
                        </a:cxn>
                        <a:cxn ang="0">
                          <a:pos x="0" y="2"/>
                        </a:cxn>
                      </a:cxnLst>
                      <a:rect l="0" t="0" r="r" b="b"/>
                      <a:pathLst>
                        <a:path w="74" h="18">
                          <a:moveTo>
                            <a:pt x="0" y="2"/>
                          </a:moveTo>
                          <a:lnTo>
                            <a:pt x="74" y="18"/>
                          </a:lnTo>
                          <a:lnTo>
                            <a:pt x="14" y="4"/>
                          </a:lnTo>
                          <a:lnTo>
                            <a:pt x="0" y="0"/>
                          </a:lnTo>
                          <a:lnTo>
                            <a:pt x="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1" name="Freeform 3044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62" cy="136"/>
                    </a:xfrm>
                    <a:custGeom>
                      <a:avLst/>
                      <a:gdLst/>
                      <a:ahLst/>
                      <a:cxnLst>
                        <a:cxn ang="0">
                          <a:pos x="0" y="0"/>
                        </a:cxn>
                        <a:cxn ang="0">
                          <a:pos x="10" y="84"/>
                        </a:cxn>
                        <a:cxn ang="0">
                          <a:pos x="62" y="136"/>
                        </a:cxn>
                        <a:cxn ang="0">
                          <a:pos x="12" y="82"/>
                        </a:cxn>
                        <a:cxn ang="0">
                          <a:pos x="0" y="0"/>
                        </a:cxn>
                      </a:cxnLst>
                      <a:rect l="0" t="0" r="r" b="b"/>
                      <a:pathLst>
                        <a:path w="62" h="136">
                          <a:moveTo>
                            <a:pt x="0" y="0"/>
                          </a:moveTo>
                          <a:lnTo>
                            <a:pt x="10" y="84"/>
                          </a:lnTo>
                          <a:lnTo>
                            <a:pt x="62" y="136"/>
                          </a:lnTo>
                          <a:lnTo>
                            <a:pt x="12" y="82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2" name="Freeform 3045"/>
                    <p:cNvSpPr>
                      <a:spLocks/>
                    </p:cNvSpPr>
                    <p:nvPr/>
                  </p:nvSpPr>
                  <p:spPr bwMode="auto">
                    <a:xfrm>
                      <a:off x="5056" y="1407"/>
                      <a:ext cx="50" cy="1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12"/>
                        </a:cxn>
                        <a:cxn ang="0">
                          <a:pos x="0" y="0"/>
                        </a:cxn>
                        <a:cxn ang="0">
                          <a:pos x="50" y="14"/>
                        </a:cxn>
                        <a:cxn ang="0">
                          <a:pos x="50" y="12"/>
                        </a:cxn>
                      </a:cxnLst>
                      <a:rect l="0" t="0" r="r" b="b"/>
                      <a:pathLst>
                        <a:path w="50" h="14">
                          <a:moveTo>
                            <a:pt x="50" y="12"/>
                          </a:moveTo>
                          <a:lnTo>
                            <a:pt x="0" y="0"/>
                          </a:lnTo>
                          <a:lnTo>
                            <a:pt x="50" y="14"/>
                          </a:lnTo>
                          <a:lnTo>
                            <a:pt x="50" y="1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3" name="Freeform 3046"/>
                    <p:cNvSpPr>
                      <a:spLocks/>
                    </p:cNvSpPr>
                    <p:nvPr/>
                  </p:nvSpPr>
                  <p:spPr bwMode="auto">
                    <a:xfrm>
                      <a:off x="4968" y="1387"/>
                      <a:ext cx="138" cy="268"/>
                    </a:xfrm>
                    <a:custGeom>
                      <a:avLst/>
                      <a:gdLst/>
                      <a:ahLst/>
                      <a:cxnLst>
                        <a:cxn ang="0">
                          <a:pos x="10" y="2"/>
                        </a:cxn>
                        <a:cxn ang="0">
                          <a:pos x="0" y="72"/>
                        </a:cxn>
                        <a:cxn ang="0">
                          <a:pos x="38" y="124"/>
                        </a:cxn>
                        <a:cxn ang="0">
                          <a:pos x="10" y="192"/>
                        </a:cxn>
                        <a:cxn ang="0">
                          <a:pos x="8" y="194"/>
                        </a:cxn>
                        <a:cxn ang="0">
                          <a:pos x="8" y="196"/>
                        </a:cxn>
                        <a:cxn ang="0">
                          <a:pos x="10" y="194"/>
                        </a:cxn>
                        <a:cxn ang="0">
                          <a:pos x="104" y="268"/>
                        </a:cxn>
                        <a:cxn ang="0">
                          <a:pos x="104" y="226"/>
                        </a:cxn>
                        <a:cxn ang="0">
                          <a:pos x="134" y="80"/>
                        </a:cxn>
                        <a:cxn ang="0">
                          <a:pos x="104" y="56"/>
                        </a:cxn>
                        <a:cxn ang="0">
                          <a:pos x="136" y="40"/>
                        </a:cxn>
                        <a:cxn ang="0">
                          <a:pos x="138" y="34"/>
                        </a:cxn>
                        <a:cxn ang="0">
                          <a:pos x="88" y="20"/>
                        </a:cxn>
                        <a:cxn ang="0">
                          <a:pos x="14" y="4"/>
                        </a:cxn>
                        <a:cxn ang="0">
                          <a:pos x="14" y="2"/>
                        </a:cxn>
                        <a:cxn ang="0">
                          <a:pos x="28" y="6"/>
                        </a:cxn>
                        <a:cxn ang="0">
                          <a:pos x="6" y="0"/>
                        </a:cxn>
                        <a:cxn ang="0">
                          <a:pos x="10" y="2"/>
                        </a:cxn>
                      </a:cxnLst>
                      <a:rect l="0" t="0" r="r" b="b"/>
                      <a:pathLst>
                        <a:path w="138" h="268">
                          <a:moveTo>
                            <a:pt x="10" y="2"/>
                          </a:moveTo>
                          <a:lnTo>
                            <a:pt x="0" y="72"/>
                          </a:lnTo>
                          <a:lnTo>
                            <a:pt x="38" y="124"/>
                          </a:lnTo>
                          <a:lnTo>
                            <a:pt x="10" y="192"/>
                          </a:lnTo>
                          <a:lnTo>
                            <a:pt x="8" y="194"/>
                          </a:lnTo>
                          <a:lnTo>
                            <a:pt x="8" y="196"/>
                          </a:lnTo>
                          <a:lnTo>
                            <a:pt x="10" y="194"/>
                          </a:lnTo>
                          <a:lnTo>
                            <a:pt x="104" y="268"/>
                          </a:lnTo>
                          <a:lnTo>
                            <a:pt x="104" y="226"/>
                          </a:lnTo>
                          <a:lnTo>
                            <a:pt x="134" y="80"/>
                          </a:lnTo>
                          <a:lnTo>
                            <a:pt x="104" y="56"/>
                          </a:lnTo>
                          <a:lnTo>
                            <a:pt x="136" y="40"/>
                          </a:lnTo>
                          <a:lnTo>
                            <a:pt x="138" y="34"/>
                          </a:lnTo>
                          <a:lnTo>
                            <a:pt x="88" y="20"/>
                          </a:lnTo>
                          <a:lnTo>
                            <a:pt x="14" y="4"/>
                          </a:lnTo>
                          <a:lnTo>
                            <a:pt x="14" y="2"/>
                          </a:lnTo>
                          <a:lnTo>
                            <a:pt x="28" y="6"/>
                          </a:lnTo>
                          <a:lnTo>
                            <a:pt x="6" y="0"/>
                          </a:lnTo>
                          <a:lnTo>
                            <a:pt x="10" y="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4" name="Freeform 3047"/>
                    <p:cNvSpPr>
                      <a:spLocks/>
                    </p:cNvSpPr>
                    <p:nvPr/>
                  </p:nvSpPr>
                  <p:spPr bwMode="auto">
                    <a:xfrm>
                      <a:off x="5054" y="1253"/>
                      <a:ext cx="12" cy="82"/>
                    </a:xfrm>
                    <a:custGeom>
                      <a:avLst/>
                      <a:gdLst/>
                      <a:ahLst/>
                      <a:cxnLst>
                        <a:cxn ang="0">
                          <a:pos x="12" y="82"/>
                        </a:cxn>
                        <a:cxn ang="0">
                          <a:pos x="0" y="0"/>
                        </a:cxn>
                        <a:cxn ang="0">
                          <a:pos x="6" y="58"/>
                        </a:cxn>
                        <a:cxn ang="0">
                          <a:pos x="12" y="82"/>
                        </a:cxn>
                      </a:cxnLst>
                      <a:rect l="0" t="0" r="r" b="b"/>
                      <a:pathLst>
                        <a:path w="12" h="82">
                          <a:moveTo>
                            <a:pt x="12" y="82"/>
                          </a:moveTo>
                          <a:lnTo>
                            <a:pt x="0" y="0"/>
                          </a:lnTo>
                          <a:lnTo>
                            <a:pt x="6" y="58"/>
                          </a:lnTo>
                          <a:lnTo>
                            <a:pt x="12" y="8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5" name="Freeform 3048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102" cy="358"/>
                    </a:xfrm>
                    <a:custGeom>
                      <a:avLst/>
                      <a:gdLst/>
                      <a:ahLst/>
                      <a:cxnLst>
                        <a:cxn ang="0">
                          <a:pos x="38" y="132"/>
                        </a:cxn>
                        <a:cxn ang="0">
                          <a:pos x="102" y="358"/>
                        </a:cxn>
                        <a:cxn ang="0">
                          <a:pos x="80" y="276"/>
                        </a:cxn>
                        <a:cxn ang="0">
                          <a:pos x="40" y="132"/>
                        </a:cxn>
                        <a:cxn ang="0">
                          <a:pos x="2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  <a:cxn ang="0">
                          <a:pos x="38" y="132"/>
                        </a:cxn>
                      </a:cxnLst>
                      <a:rect l="0" t="0" r="r" b="b"/>
                      <a:pathLst>
                        <a:path w="102" h="358">
                          <a:moveTo>
                            <a:pt x="38" y="132"/>
                          </a:moveTo>
                          <a:lnTo>
                            <a:pt x="102" y="358"/>
                          </a:lnTo>
                          <a:lnTo>
                            <a:pt x="80" y="276"/>
                          </a:lnTo>
                          <a:lnTo>
                            <a:pt x="40" y="132"/>
                          </a:lnTo>
                          <a:lnTo>
                            <a:pt x="2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lnTo>
                            <a:pt x="38" y="132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6" name="Freeform 3049"/>
                    <p:cNvSpPr>
                      <a:spLocks/>
                    </p:cNvSpPr>
                    <p:nvPr/>
                  </p:nvSpPr>
                  <p:spPr bwMode="auto">
                    <a:xfrm>
                      <a:off x="4952" y="895"/>
                      <a:ext cx="8" cy="34"/>
                    </a:xfrm>
                    <a:custGeom>
                      <a:avLst/>
                      <a:gdLst/>
                      <a:ahLst/>
                      <a:cxnLst>
                        <a:cxn ang="0">
                          <a:pos x="8" y="34"/>
                        </a:cxn>
                        <a:cxn ang="0">
                          <a:pos x="0" y="0"/>
                        </a:cxn>
                        <a:cxn ang="0">
                          <a:pos x="0" y="0"/>
                        </a:cxn>
                        <a:cxn ang="0">
                          <a:pos x="8" y="34"/>
                        </a:cxn>
                      </a:cxnLst>
                      <a:rect l="0" t="0" r="r" b="b"/>
                      <a:pathLst>
                        <a:path w="8" h="34">
                          <a:moveTo>
                            <a:pt x="8" y="34"/>
                          </a:moveTo>
                          <a:lnTo>
                            <a:pt x="0" y="0"/>
                          </a:lnTo>
                          <a:lnTo>
                            <a:pt x="0" y="0"/>
                          </a:lnTo>
                          <a:lnTo>
                            <a:pt x="8" y="3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7" name="Freeform 3050"/>
                    <p:cNvSpPr>
                      <a:spLocks/>
                    </p:cNvSpPr>
                    <p:nvPr/>
                  </p:nvSpPr>
                  <p:spPr bwMode="auto">
                    <a:xfrm>
                      <a:off x="5066" y="1335"/>
                      <a:ext cx="50" cy="54"/>
                    </a:xfrm>
                    <a:custGeom>
                      <a:avLst/>
                      <a:gdLst/>
                      <a:ahLst/>
                      <a:cxnLst>
                        <a:cxn ang="0">
                          <a:pos x="50" y="54"/>
                        </a:cxn>
                        <a:cxn ang="0">
                          <a:pos x="0" y="0"/>
                        </a:cxn>
                        <a:cxn ang="0">
                          <a:pos x="46" y="50"/>
                        </a:cxn>
                        <a:cxn ang="0">
                          <a:pos x="50" y="54"/>
                        </a:cxn>
                      </a:cxnLst>
                      <a:rect l="0" t="0" r="r" b="b"/>
                      <a:pathLst>
                        <a:path w="50" h="54">
                          <a:moveTo>
                            <a:pt x="50" y="54"/>
                          </a:moveTo>
                          <a:lnTo>
                            <a:pt x="0" y="0"/>
                          </a:lnTo>
                          <a:lnTo>
                            <a:pt x="46" y="50"/>
                          </a:lnTo>
                          <a:lnTo>
                            <a:pt x="50" y="54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  <p:sp>
                  <p:nvSpPr>
                    <p:cNvPr id="228" name="Freeform 3051"/>
                    <p:cNvSpPr>
                      <a:spLocks/>
                    </p:cNvSpPr>
                    <p:nvPr/>
                  </p:nvSpPr>
                  <p:spPr bwMode="auto">
                    <a:xfrm>
                      <a:off x="5060" y="1311"/>
                      <a:ext cx="52" cy="74"/>
                    </a:xfrm>
                    <a:custGeom>
                      <a:avLst/>
                      <a:gdLst/>
                      <a:ahLst/>
                      <a:cxnLst>
                        <a:cxn ang="0">
                          <a:pos x="4" y="26"/>
                        </a:cxn>
                        <a:cxn ang="0">
                          <a:pos x="52" y="74"/>
                        </a:cxn>
                        <a:cxn ang="0">
                          <a:pos x="6" y="24"/>
                        </a:cxn>
                        <a:cxn ang="0">
                          <a:pos x="0" y="0"/>
                        </a:cxn>
                        <a:cxn ang="0">
                          <a:pos x="4" y="26"/>
                        </a:cxn>
                      </a:cxnLst>
                      <a:rect l="0" t="0" r="r" b="b"/>
                      <a:pathLst>
                        <a:path w="52" h="74">
                          <a:moveTo>
                            <a:pt x="4" y="26"/>
                          </a:moveTo>
                          <a:lnTo>
                            <a:pt x="52" y="74"/>
                          </a:lnTo>
                          <a:lnTo>
                            <a:pt x="6" y="24"/>
                          </a:lnTo>
                          <a:lnTo>
                            <a:pt x="0" y="0"/>
                          </a:lnTo>
                          <a:lnTo>
                            <a:pt x="4" y="26"/>
                          </a:lnTo>
                          <a:close/>
                        </a:path>
                      </a:pathLst>
                    </a:custGeom>
                    <a:grpFill/>
                    <a:ln w="12700" cmpd="sng">
                      <a:solidFill>
                        <a:schemeClr val="tx2"/>
                      </a:solidFill>
                      <a:prstDash val="solid"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pPr>
                        <a:defRPr/>
                      </a:pPr>
                      <a:endParaRPr lang="da-DK">
                        <a:solidFill>
                          <a:prstClr val="white"/>
                        </a:solidFill>
                        <a:ea typeface="ＭＳ Ｐゴシック" pitchFamily="-97" charset="-128"/>
                      </a:endParaRPr>
                    </a:p>
                  </p:txBody>
                </p:sp>
              </p:grpSp>
              <p:sp>
                <p:nvSpPr>
                  <p:cNvPr id="34" name="Line 3080"/>
                  <p:cNvSpPr>
                    <a:spLocks noChangeShapeType="1"/>
                  </p:cNvSpPr>
                  <p:nvPr/>
                </p:nvSpPr>
                <p:spPr bwMode="auto">
                  <a:xfrm>
                    <a:off x="4360909" y="5385612"/>
                    <a:ext cx="1493" cy="1493"/>
                  </a:xfrm>
                  <a:prstGeom prst="line">
                    <a:avLst/>
                  </a:prstGeom>
                  <a:grpFill/>
                  <a:ln w="12700" cmpd="sng">
                    <a:solidFill>
                      <a:schemeClr val="tx2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pPr>
                      <a:defRPr/>
                    </a:pPr>
                    <a:endParaRPr lang="da-DK">
                      <a:solidFill>
                        <a:prstClr val="white"/>
                      </a:solidFill>
                      <a:ea typeface="ＭＳ Ｐゴシック" pitchFamily="-97" charset="-128"/>
                    </a:endParaRPr>
                  </a:p>
                </p:txBody>
              </p:sp>
            </p:grpSp>
            <p:sp>
              <p:nvSpPr>
                <p:cNvPr id="29" name="Line 3117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0" name="Line 3118"/>
                <p:cNvSpPr>
                  <a:spLocks noChangeShapeType="1"/>
                </p:cNvSpPr>
                <p:nvPr/>
              </p:nvSpPr>
              <p:spPr bwMode="auto">
                <a:xfrm>
                  <a:off x="7947449" y="1089044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1" name="Line 3119"/>
                <p:cNvSpPr>
                  <a:spLocks noChangeShapeType="1"/>
                </p:cNvSpPr>
                <p:nvPr/>
              </p:nvSpPr>
              <p:spPr bwMode="auto">
                <a:xfrm>
                  <a:off x="7875804" y="1954760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  <p:sp>
              <p:nvSpPr>
                <p:cNvPr id="32" name="Line 3120"/>
                <p:cNvSpPr>
                  <a:spLocks noChangeShapeType="1"/>
                </p:cNvSpPr>
                <p:nvPr/>
              </p:nvSpPr>
              <p:spPr bwMode="auto">
                <a:xfrm>
                  <a:off x="8240002" y="1742809"/>
                  <a:ext cx="1493" cy="1493"/>
                </a:xfrm>
                <a:prstGeom prst="line">
                  <a:avLst/>
                </a:prstGeom>
                <a:grpFill/>
                <a:ln w="12700" cmpd="sng">
                  <a:solidFill>
                    <a:schemeClr val="tx2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pPr>
                    <a:defRPr/>
                  </a:pPr>
                  <a:endParaRPr lang="da-DK">
                    <a:solidFill>
                      <a:prstClr val="white"/>
                    </a:solidFill>
                    <a:ea typeface="ＭＳ Ｐゴシック" pitchFamily="-97" charset="-128"/>
                  </a:endParaRPr>
                </a:p>
              </p:txBody>
            </p:sp>
          </p:grpSp>
        </p:grpSp>
      </p:grpSp>
      <p:pic>
        <p:nvPicPr>
          <p:cNvPr id="447" name="Picture 44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02" b="8340"/>
          <a:stretch/>
        </p:blipFill>
        <p:spPr>
          <a:xfrm>
            <a:off x="7110091" y="1776697"/>
            <a:ext cx="4932923" cy="2231572"/>
          </a:xfrm>
          <a:prstGeom prst="rect">
            <a:avLst/>
          </a:prstGeom>
        </p:spPr>
      </p:pic>
      <p:pic>
        <p:nvPicPr>
          <p:cNvPr id="448" name="Picture 44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33849" y="1463741"/>
            <a:ext cx="1052541" cy="362842"/>
          </a:xfrm>
          <a:prstGeom prst="rect">
            <a:avLst/>
          </a:prstGeom>
        </p:spPr>
      </p:pic>
      <p:grpSp>
        <p:nvGrpSpPr>
          <p:cNvPr id="449" name="Group 448"/>
          <p:cNvGrpSpPr/>
          <p:nvPr/>
        </p:nvGrpSpPr>
        <p:grpSpPr>
          <a:xfrm>
            <a:off x="5313054" y="6152313"/>
            <a:ext cx="1034961" cy="518914"/>
            <a:chOff x="1219200" y="3581400"/>
            <a:chExt cx="2637693" cy="1371600"/>
          </a:xfrm>
        </p:grpSpPr>
        <p:sp>
          <p:nvSpPr>
            <p:cNvPr id="450" name="Rectangle 449"/>
            <p:cNvSpPr/>
            <p:nvPr/>
          </p:nvSpPr>
          <p:spPr>
            <a:xfrm>
              <a:off x="1219200" y="3581400"/>
              <a:ext cx="2637693" cy="1371600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451" name="Picture 450" descr="NCATatAuburn 100708.JPG"/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031C00"/>
                </a:clrFrom>
                <a:clrTo>
                  <a:srgbClr val="031C00">
                    <a:alpha val="0"/>
                  </a:srgbClr>
                </a:clrTo>
              </a:clrChange>
              <a:lum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9200" y="3581400"/>
              <a:ext cx="2637693" cy="1371600"/>
            </a:xfrm>
            <a:prstGeom prst="rect">
              <a:avLst/>
            </a:prstGeom>
          </p:spPr>
        </p:pic>
      </p:grpSp>
      <p:pic>
        <p:nvPicPr>
          <p:cNvPr id="13312" name="Picture 13311"/>
          <p:cNvPicPr>
            <a:picLocks noChangeAspect="1"/>
          </p:cNvPicPr>
          <p:nvPr/>
        </p:nvPicPr>
        <p:blipFill rotWithShape="1">
          <a:blip r:embed="rId10"/>
          <a:srcRect l="2075" t="14688" r="51614" b="27823"/>
          <a:stretch/>
        </p:blipFill>
        <p:spPr>
          <a:xfrm>
            <a:off x="444955" y="3150067"/>
            <a:ext cx="1349828" cy="903514"/>
          </a:xfrm>
          <a:prstGeom prst="rect">
            <a:avLst/>
          </a:prstGeom>
        </p:spPr>
      </p:pic>
      <p:sp>
        <p:nvSpPr>
          <p:cNvPr id="457" name="Content Placeholder 2"/>
          <p:cNvSpPr>
            <a:spLocks noGrp="1"/>
          </p:cNvSpPr>
          <p:nvPr>
            <p:ph idx="1"/>
          </p:nvPr>
        </p:nvSpPr>
        <p:spPr>
          <a:xfrm>
            <a:off x="649111" y="1682799"/>
            <a:ext cx="3418878" cy="897800"/>
          </a:xfrm>
        </p:spPr>
        <p:txBody>
          <a:bodyPr>
            <a:noAutofit/>
          </a:bodyPr>
          <a:lstStyle/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r>
              <a:rPr lang="en-US" sz="1800" b="1" dirty="0" smtClean="0">
                <a:solidFill>
                  <a:prstClr val="black"/>
                </a:solidFill>
                <a:cs typeface="Arial" charset="0"/>
              </a:rPr>
              <a:t>Wyoming 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r>
              <a:rPr lang="en-US" sz="1800" dirty="0" smtClean="0">
                <a:solidFill>
                  <a:prstClr val="black"/>
                </a:solidFill>
                <a:cs typeface="Arial" charset="0"/>
              </a:rPr>
              <a:t>~Future HMA Mainline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None/>
            </a:pPr>
            <a:endParaRPr lang="en-US" sz="18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58" name="Content Placeholder 2"/>
          <p:cNvSpPr txBox="1">
            <a:spLocks/>
          </p:cNvSpPr>
          <p:nvPr/>
        </p:nvSpPr>
        <p:spPr>
          <a:xfrm>
            <a:off x="8677592" y="5094883"/>
            <a:ext cx="3418878" cy="1194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Florida 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~2020 Concrete Mainline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59" name="Content Placeholder 2"/>
          <p:cNvSpPr txBox="1">
            <a:spLocks/>
          </p:cNvSpPr>
          <p:nvPr/>
        </p:nvSpPr>
        <p:spPr>
          <a:xfrm>
            <a:off x="7882180" y="1404564"/>
            <a:ext cx="3418878" cy="119474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r>
              <a:rPr lang="en-US" sz="2000" b="1" dirty="0" smtClean="0">
                <a:solidFill>
                  <a:prstClr val="black"/>
                </a:solidFill>
                <a:cs typeface="Arial" charset="0"/>
              </a:rPr>
              <a:t>Illinois 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r>
              <a:rPr lang="en-US" sz="2000" dirty="0" smtClean="0">
                <a:solidFill>
                  <a:prstClr val="black"/>
                </a:solidFill>
                <a:cs typeface="Arial" charset="0"/>
              </a:rPr>
              <a:t>1960’s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endParaRPr lang="en-US" sz="2000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60" name="Content Placeholder 2"/>
          <p:cNvSpPr txBox="1">
            <a:spLocks/>
          </p:cNvSpPr>
          <p:nvPr/>
        </p:nvSpPr>
        <p:spPr>
          <a:xfrm>
            <a:off x="477881" y="2563403"/>
            <a:ext cx="1363778" cy="8978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171450" indent="-171450" algn="l" defTabSz="685800" rtl="0" eaLnBrk="1" latinLnBrk="0" hangingPunct="1">
              <a:lnSpc>
                <a:spcPct val="100000"/>
              </a:lnSpc>
              <a:spcBef>
                <a:spcPts val="750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8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5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100000"/>
              </a:lnSpc>
              <a:spcBef>
                <a:spcPts val="375"/>
              </a:spcBef>
              <a:spcAft>
                <a:spcPts val="75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127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r>
              <a:rPr lang="en-US" sz="1800" b="1" dirty="0" err="1" smtClean="0">
                <a:solidFill>
                  <a:prstClr val="black"/>
                </a:solidFill>
                <a:cs typeface="Arial" charset="0"/>
              </a:rPr>
              <a:t>WesTrack</a:t>
            </a:r>
            <a:r>
              <a:rPr lang="en-US" sz="1800" b="1" dirty="0" smtClean="0">
                <a:solidFill>
                  <a:prstClr val="black"/>
                </a:solidFill>
                <a:cs typeface="Arial" charset="0"/>
              </a:rPr>
              <a:t> 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r>
              <a:rPr lang="en-US" sz="1800" dirty="0" smtClean="0">
                <a:solidFill>
                  <a:prstClr val="black"/>
                </a:solidFill>
                <a:cs typeface="Arial" charset="0"/>
              </a:rPr>
              <a:t>1990’s</a:t>
            </a:r>
          </a:p>
          <a:p>
            <a:pPr marL="0" indent="0" algn="ctr" defTabSz="873125">
              <a:spcBef>
                <a:spcPts val="0"/>
              </a:spcBef>
              <a:spcAft>
                <a:spcPts val="0"/>
              </a:spcAft>
              <a:buClr>
                <a:srgbClr val="EEECE1"/>
              </a:buClr>
              <a:buSzPct val="75000"/>
              <a:buFont typeface="Arial" panose="020B0604020202020204" pitchFamily="34" charset="0"/>
              <a:buNone/>
            </a:pPr>
            <a:endParaRPr lang="en-US" sz="1800" dirty="0">
              <a:solidFill>
                <a:prstClr val="black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3049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/>
              <a:t>MnROAD </a:t>
            </a:r>
            <a:r>
              <a:rPr lang="en-US" sz="4400" b="1" dirty="0" smtClean="0"/>
              <a:t>– why is was really built?</a:t>
            </a:r>
            <a:endParaRPr lang="en-US" sz="44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42" y="1503865"/>
            <a:ext cx="11247232" cy="5117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71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err="1"/>
              <a:t>MnROAD</a:t>
            </a:r>
            <a:r>
              <a:rPr lang="en-US" sz="4400" b="1" dirty="0"/>
              <a:t> </a:t>
            </a:r>
            <a:r>
              <a:rPr lang="en-US" sz="4400" b="1" dirty="0" smtClean="0"/>
              <a:t>Background</a:t>
            </a:r>
            <a:endParaRPr lang="en-US" sz="4400" b="1" dirty="0"/>
          </a:p>
        </p:txBody>
      </p:sp>
      <p:sp>
        <p:nvSpPr>
          <p:cNvPr id="8" name="Rectangle 7"/>
          <p:cNvSpPr/>
          <p:nvPr/>
        </p:nvSpPr>
        <p:spPr>
          <a:xfrm>
            <a:off x="327547" y="1592239"/>
            <a:ext cx="8534400" cy="42165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rgbClr val="000000"/>
                </a:solidFill>
              </a:rPr>
              <a:t>MnROAD Owned and Operated by Minnesota DOT</a:t>
            </a:r>
            <a:endParaRPr lang="en-US" sz="2800" dirty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~25-Years </a:t>
            </a:r>
            <a:r>
              <a:rPr lang="en-US" sz="2800" b="1" dirty="0">
                <a:solidFill>
                  <a:srgbClr val="000000"/>
                </a:solidFill>
              </a:rPr>
              <a:t>of Long Term Customer </a:t>
            </a:r>
            <a:r>
              <a:rPr lang="en-US" sz="2800" b="1" dirty="0" smtClean="0">
                <a:solidFill>
                  <a:srgbClr val="000000"/>
                </a:solidFill>
              </a:rPr>
              <a:t>Service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b="1" dirty="0" smtClean="0">
                <a:solidFill>
                  <a:srgbClr val="000000"/>
                </a:solidFill>
              </a:rPr>
              <a:t>HMA </a:t>
            </a:r>
            <a:r>
              <a:rPr lang="en-US" sz="2800" b="1" dirty="0">
                <a:solidFill>
                  <a:srgbClr val="000000"/>
                </a:solidFill>
              </a:rPr>
              <a:t>and PCC </a:t>
            </a:r>
            <a:r>
              <a:rPr lang="en-US" sz="2800" b="1" dirty="0" smtClean="0">
                <a:solidFill>
                  <a:srgbClr val="000000"/>
                </a:solidFill>
              </a:rPr>
              <a:t>Pavements</a:t>
            </a:r>
          </a:p>
          <a:p>
            <a:pPr marL="285750" indent="-28575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New and Rehabilitation</a:t>
            </a:r>
            <a:endParaRPr lang="en-US" sz="2800" b="1" dirty="0">
              <a:solidFill>
                <a:srgbClr val="000000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marL="285750" indent="-28575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Major </a:t>
            </a:r>
            <a:r>
              <a:rPr lang="en-US" sz="2800" b="1" dirty="0">
                <a:solidFill>
                  <a:srgbClr val="000000"/>
                </a:solidFill>
              </a:rPr>
              <a:t>Experiments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Phase I (1994-2006)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Phase II (2007-2016)</a:t>
            </a:r>
          </a:p>
          <a:p>
            <a:pPr marL="800100" lvl="1" indent="-342900" defTabSz="457200">
              <a:buFont typeface="Arial" panose="020B0604020202020204" pitchFamily="34" charset="0"/>
              <a:buChar char="•"/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rgbClr val="000000"/>
                </a:solidFill>
              </a:rPr>
              <a:t>Phase III </a:t>
            </a:r>
            <a:r>
              <a:rPr lang="en-US" sz="2400" dirty="0" smtClean="0">
                <a:solidFill>
                  <a:srgbClr val="000000"/>
                </a:solidFill>
              </a:rPr>
              <a:t>(2017-Future)</a:t>
            </a:r>
            <a:endParaRPr lang="en-US" sz="2400" dirty="0">
              <a:solidFill>
                <a:srgbClr val="000000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85120" y="2197290"/>
            <a:ext cx="4992923" cy="3831516"/>
          </a:xfrm>
          <a:prstGeom prst="rect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55256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152400"/>
            <a:ext cx="8991600" cy="914400"/>
          </a:xfrm>
        </p:spPr>
        <p:txBody>
          <a:bodyPr>
            <a:normAutofit/>
          </a:bodyPr>
          <a:lstStyle/>
          <a:p>
            <a:pPr algn="ctr"/>
            <a:r>
              <a:rPr lang="en-US" sz="4400" b="1" dirty="0"/>
              <a:t>MnROAD Operations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smtClean="0">
                <a:solidFill>
                  <a:srgbClr val="000000"/>
                </a:solidFill>
              </a:rPr>
              <a:pPr/>
              <a:t>7</a:t>
            </a:fld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13" name="Straight Arrow Connector 12"/>
          <p:cNvCxnSpPr/>
          <p:nvPr/>
        </p:nvCxnSpPr>
        <p:spPr>
          <a:xfrm flipV="1">
            <a:off x="4002193" y="3960170"/>
            <a:ext cx="896840" cy="992832"/>
          </a:xfrm>
          <a:prstGeom prst="straightConnector1">
            <a:avLst/>
          </a:prstGeom>
          <a:ln w="31750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603" y="1522062"/>
            <a:ext cx="3317001" cy="2211333"/>
          </a:xfrm>
          <a:prstGeom prst="rect">
            <a:avLst/>
          </a:prstGeom>
        </p:spPr>
      </p:pic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4354" y="1381472"/>
            <a:ext cx="8589818" cy="5029200"/>
          </a:xfrm>
        </p:spPr>
        <p:txBody>
          <a:bodyPr>
            <a:noAutofit/>
          </a:bodyPr>
          <a:lstStyle/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Research </a:t>
            </a: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Development / Partnerships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Coordination of Construction</a:t>
            </a:r>
            <a:endParaRPr lang="en-US" sz="2800" b="1" dirty="0">
              <a:solidFill>
                <a:srgbClr val="000000"/>
              </a:solidFill>
              <a:latin typeface="+mj-lt"/>
            </a:endParaRP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endParaRPr lang="en-US" sz="2800" b="1" dirty="0" smtClean="0">
              <a:solidFill>
                <a:srgbClr val="000000"/>
              </a:solidFill>
            </a:endParaRP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0000"/>
                </a:solidFill>
              </a:rPr>
              <a:t>Traffic Loadings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Performance 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Monitoring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Cracking / Rutting / </a:t>
            </a:r>
            <a:r>
              <a:rPr lang="en-US" sz="2400" dirty="0" smtClean="0">
                <a:solidFill>
                  <a:srgbClr val="000000"/>
                </a:solidFill>
                <a:latin typeface="+mj-lt"/>
              </a:rPr>
              <a:t>Ride / FWD, </a:t>
            </a:r>
            <a:r>
              <a:rPr lang="en-US" sz="2400" dirty="0">
                <a:solidFill>
                  <a:srgbClr val="000000"/>
                </a:solidFill>
                <a:latin typeface="+mj-lt"/>
              </a:rPr>
              <a:t>…..</a:t>
            </a:r>
          </a:p>
          <a:p>
            <a:pPr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Sensors 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Static (Environmental)</a:t>
            </a:r>
          </a:p>
          <a:p>
            <a:pPr lvl="1" defTabSz="457200">
              <a:spcBef>
                <a:spcPts val="0"/>
              </a:spcBef>
              <a:spcAft>
                <a:spcPts val="0"/>
              </a:spcAft>
              <a:tabLst>
                <a:tab pos="342900" algn="l"/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</a:pPr>
            <a:r>
              <a:rPr lang="en-US" sz="2400" dirty="0">
                <a:solidFill>
                  <a:srgbClr val="000000"/>
                </a:solidFill>
                <a:latin typeface="+mj-lt"/>
              </a:rPr>
              <a:t>Dynamic (Traffic Loading)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>
                <a:solidFill>
                  <a:srgbClr val="000000"/>
                </a:solidFill>
                <a:latin typeface="+mj-lt"/>
              </a:rPr>
              <a:t>MnROAD Database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800" b="1" dirty="0" smtClean="0">
              <a:solidFill>
                <a:srgbClr val="000000"/>
              </a:solidFill>
              <a:latin typeface="+mj-lt"/>
            </a:endParaRPr>
          </a:p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2800" b="1" dirty="0" smtClean="0">
                <a:solidFill>
                  <a:srgbClr val="000000"/>
                </a:solidFill>
                <a:latin typeface="+mj-lt"/>
              </a:rPr>
              <a:t>Technology </a:t>
            </a:r>
            <a:r>
              <a:rPr lang="en-US" sz="2800" b="1" dirty="0">
                <a:solidFill>
                  <a:srgbClr val="000000"/>
                </a:solidFill>
                <a:latin typeface="+mj-lt"/>
              </a:rPr>
              <a:t>Transfer</a:t>
            </a:r>
          </a:p>
          <a:p>
            <a:pPr>
              <a:spcBef>
                <a:spcPts val="0"/>
              </a:spcBef>
              <a:spcAft>
                <a:spcPts val="0"/>
              </a:spcAft>
            </a:pPr>
            <a:endParaRPr lang="en-US" sz="2800" b="1" dirty="0">
              <a:solidFill>
                <a:srgbClr val="000000"/>
              </a:solidFill>
              <a:latin typeface="+mj-lt"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en-US" sz="2400" b="1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2698" y="4824902"/>
            <a:ext cx="4501861" cy="1959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008328" y="3420819"/>
            <a:ext cx="2807548" cy="18317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 descr="R:\MnROAD\Construction\2010 SHRP-II Composite\Pictures\MnROAD test pours - Posted 5-17-10\MnROAD 4-28-10\DSC_9352_1600x1063.JPG"/>
          <p:cNvPicPr>
            <a:picLocks noChangeAspect="1" noChangeArrowheads="1"/>
          </p:cNvPicPr>
          <p:nvPr/>
        </p:nvPicPr>
        <p:blipFill>
          <a:blip r:embed="rId6" cstate="print"/>
          <a:srcRect l="15625" t="21166" r="20313"/>
          <a:stretch>
            <a:fillRect/>
          </a:stretch>
        </p:blipFill>
        <p:spPr bwMode="auto">
          <a:xfrm>
            <a:off x="5935544" y="2636057"/>
            <a:ext cx="2531328" cy="23293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51280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Phase-I Key Stakeholders</a:t>
            </a:r>
            <a:endParaRPr lang="en-US" sz="4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9228" y="1565295"/>
            <a:ext cx="8793867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Construction / Research Funding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MnDOT </a:t>
            </a:r>
            <a:endParaRPr lang="en-US" sz="2400" b="1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Local Road Research Board </a:t>
            </a: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Research Funding and Major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FHWA project support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University of Minnesota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prstClr val="black"/>
                </a:solidFill>
              </a:rPr>
              <a:t>Cold Regions Research and Engineering </a:t>
            </a:r>
            <a:r>
              <a:rPr lang="en-US" sz="2400" b="1" dirty="0" smtClean="0">
                <a:solidFill>
                  <a:prstClr val="black"/>
                </a:solidFill>
              </a:rPr>
              <a:t>Laboratory</a:t>
            </a:r>
            <a:endParaRPr lang="en-US" sz="20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6505" y="4828068"/>
            <a:ext cx="2205838" cy="1766427"/>
          </a:xfrm>
          <a:prstGeom prst="rect">
            <a:avLst/>
          </a:prstGeom>
        </p:spPr>
      </p:pic>
      <p:sp>
        <p:nvSpPr>
          <p:cNvPr id="3" name="AutoShape 2" descr="Image result for CRR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8143" y="3721179"/>
            <a:ext cx="1418018" cy="1061166"/>
          </a:xfrm>
          <a:prstGeom prst="rect">
            <a:avLst/>
          </a:prstGeom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815894" y="2869143"/>
            <a:ext cx="1422097" cy="24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N.IT Services Logo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37" y="1816078"/>
            <a:ext cx="4023555" cy="476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9299926" y="2543620"/>
            <a:ext cx="252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MnDOT</a:t>
            </a:r>
            <a:r>
              <a:rPr lang="en-US" b="1" dirty="0" smtClean="0"/>
              <a:t> and LRRB Relationship since 1959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317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400" b="1" dirty="0" smtClean="0"/>
              <a:t>Phase-II Key Stakeholders</a:t>
            </a:r>
            <a:endParaRPr lang="en-US" sz="4400" b="1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359228" y="1565295"/>
            <a:ext cx="8793867" cy="50292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Construction / Research Funding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MnDOT </a:t>
            </a:r>
            <a:endParaRPr lang="en-US" sz="2400" b="1" dirty="0">
              <a:solidFill>
                <a:prstClr val="black"/>
              </a:solidFill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Local Road Research Board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FHWA / SHRP 2 </a:t>
            </a:r>
            <a:endParaRPr lang="en-US" sz="2400" b="1" dirty="0">
              <a:solidFill>
                <a:prstClr val="black"/>
              </a:solidFill>
            </a:endParaRPr>
          </a:p>
          <a:p>
            <a:pPr marL="0" indent="0">
              <a:buNone/>
            </a:pPr>
            <a:r>
              <a:rPr lang="en-US" sz="2800" b="1" dirty="0" smtClean="0">
                <a:solidFill>
                  <a:prstClr val="black"/>
                </a:solidFill>
              </a:rPr>
              <a:t>Research Funding and Major Projects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Multiple Pooled Fund Efforts</a:t>
            </a:r>
          </a:p>
          <a:p>
            <a:pPr lvl="2"/>
            <a:r>
              <a:rPr lang="en-US" sz="2000" b="1" dirty="0" smtClean="0">
                <a:solidFill>
                  <a:prstClr val="black"/>
                </a:solidFill>
              </a:rPr>
              <a:t>1:1 - One pooled fund : One project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University of Minnesota + Other Universities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prstClr val="black"/>
                </a:solidFill>
              </a:rPr>
              <a:t>Development of TERRA</a:t>
            </a:r>
            <a:endParaRPr lang="en-US" sz="20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pPr lvl="1"/>
            <a:endParaRPr lang="en-US" sz="2400" dirty="0">
              <a:solidFill>
                <a:prstClr val="black"/>
              </a:solidFill>
            </a:endParaRPr>
          </a:p>
          <a:p>
            <a:endParaRPr lang="en-US" b="1" dirty="0">
              <a:solidFill>
                <a:prstClr val="black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85286" y="4828068"/>
            <a:ext cx="2205838" cy="1766427"/>
          </a:xfrm>
          <a:prstGeom prst="rect">
            <a:avLst/>
          </a:prstGeom>
        </p:spPr>
      </p:pic>
      <p:sp>
        <p:nvSpPr>
          <p:cNvPr id="3" name="AutoShape 2" descr="Image result for CRRE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4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88580" y="2054457"/>
            <a:ext cx="1422097" cy="2421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MN.IT Services Logo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037" y="1816078"/>
            <a:ext cx="4023555" cy="4767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850134" y="2292837"/>
            <a:ext cx="252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/>
              <a:t>MnDOT</a:t>
            </a:r>
            <a:r>
              <a:rPr lang="en-US" b="1" dirty="0" smtClean="0"/>
              <a:t> and LRRB Relationship since 1959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8533977" y="4047335"/>
            <a:ext cx="31571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hlinkClick r:id="rId5" action="ppaction://hlinkfile"/>
              </a:rPr>
              <a:t>PooledFund.org</a:t>
            </a:r>
            <a:r>
              <a:rPr lang="en-US" sz="2800" b="1" dirty="0" smtClean="0"/>
              <a:t> 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334733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3.xml><?xml version="1.0" encoding="utf-8"?>
<a:theme xmlns:a="http://schemas.openxmlformats.org/drawingml/2006/main" name="1_MN.IT">
  <a:themeElements>
    <a:clrScheme name="Minnesota Brand Colors">
      <a:dk1>
        <a:srgbClr val="003865"/>
      </a:dk1>
      <a:lt1>
        <a:srgbClr val="FFFFFF"/>
      </a:lt1>
      <a:dk2>
        <a:srgbClr val="000000"/>
      </a:dk2>
      <a:lt2>
        <a:srgbClr val="DDDDDA"/>
      </a:lt2>
      <a:accent1>
        <a:srgbClr val="003865"/>
      </a:accent1>
      <a:accent2>
        <a:srgbClr val="78BE21"/>
      </a:accent2>
      <a:accent3>
        <a:srgbClr val="008EAA"/>
      </a:accent3>
      <a:accent4>
        <a:srgbClr val="8D3F2B"/>
      </a:accent4>
      <a:accent5>
        <a:srgbClr val="0D5257"/>
      </a:accent5>
      <a:accent6>
        <a:srgbClr val="5D295F"/>
      </a:accent6>
      <a:hlink>
        <a:srgbClr val="0563C1"/>
      </a:hlink>
      <a:folHlink>
        <a:srgbClr val="5D295F"/>
      </a:folHlink>
    </a:clrScheme>
    <a:fontScheme name="MN Secondary Fonts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Subtle Solids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N.IT" id="{43004C98-5B53-4D58-92B4-D334E886AB92}" vid="{BCC84AB3-760B-4B29-9458-5FA6845EC3C2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2007</TotalTime>
  <Words>1858</Words>
  <Application>Microsoft Office PowerPoint</Application>
  <PresentationFormat>Widescreen</PresentationFormat>
  <Paragraphs>549</Paragraphs>
  <Slides>41</Slides>
  <Notes>11</Notes>
  <HiddenSlides>1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41</vt:i4>
      </vt:variant>
    </vt:vector>
  </HeadingPairs>
  <TitlesOfParts>
    <vt:vector size="57" baseType="lpstr">
      <vt:lpstr>ＭＳ Ｐゴシック</vt:lpstr>
      <vt:lpstr>Arial</vt:lpstr>
      <vt:lpstr>Arial Black</vt:lpstr>
      <vt:lpstr>Arial Narrow</vt:lpstr>
      <vt:lpstr>Calibri</vt:lpstr>
      <vt:lpstr>Courier New</vt:lpstr>
      <vt:lpstr>Helvetica</vt:lpstr>
      <vt:lpstr>Times New Roman</vt:lpstr>
      <vt:lpstr>Wingdings</vt:lpstr>
      <vt:lpstr>Custom Design</vt:lpstr>
      <vt:lpstr>MN.IT</vt:lpstr>
      <vt:lpstr>1_MN.IT</vt:lpstr>
      <vt:lpstr>Presentation</vt:lpstr>
      <vt:lpstr>Chart</vt:lpstr>
      <vt:lpstr>Document</vt:lpstr>
      <vt:lpstr>Worksheet</vt:lpstr>
      <vt:lpstr>Quarter Century of MnROAD Advancements 2019 NRRA Pavement Workshop</vt:lpstr>
      <vt:lpstr>Gerald Rohrbach Distinguished Speaker</vt:lpstr>
      <vt:lpstr>Presentation Outline</vt:lpstr>
      <vt:lpstr>MnROAD Early History</vt:lpstr>
      <vt:lpstr>MnROAD – why is was really built?</vt:lpstr>
      <vt:lpstr>MnROAD Background</vt:lpstr>
      <vt:lpstr>MnROAD Operations</vt:lpstr>
      <vt:lpstr>Phase-I Key Stakeholders</vt:lpstr>
      <vt:lpstr>Phase-II Key Stakeholders</vt:lpstr>
      <vt:lpstr>Phase-III Stakeholders</vt:lpstr>
      <vt:lpstr>Thermal Cracking ~ 1990</vt:lpstr>
      <vt:lpstr>Low Temperature Cracking</vt:lpstr>
      <vt:lpstr>National HMA Cracking Performance Test</vt:lpstr>
      <vt:lpstr>MnROAD Partnerships Rejuvenators October 2018 - Cargill and Hardrives</vt:lpstr>
      <vt:lpstr>Importance of Sealing</vt:lpstr>
      <vt:lpstr>PowerPoint Presentation</vt:lpstr>
      <vt:lpstr>Class-5 (Minnesota Common Base Material) </vt:lpstr>
      <vt:lpstr>Pavement Drainage / Base Improvement s  Subsurface Drainage Innovations</vt:lpstr>
      <vt:lpstr>Seasonal Load Limits Spring Restrictions / Winter Overloads</vt:lpstr>
      <vt:lpstr>MnROAD ME Designs Impacts</vt:lpstr>
      <vt:lpstr>Concrete Innovations</vt:lpstr>
      <vt:lpstr>Whitetopping Design</vt:lpstr>
      <vt:lpstr>Diamond Grinding Innovations</vt:lpstr>
      <vt:lpstr>Sustainable Technologies</vt:lpstr>
      <vt:lpstr>InPlace Recycling</vt:lpstr>
      <vt:lpstr>SPR-5(375) Phase-II PG2 -  Pavement Preservation Pooled Fund</vt:lpstr>
      <vt:lpstr>Roadway Details</vt:lpstr>
      <vt:lpstr>Northern Layout of US-169/CSAH-8</vt:lpstr>
      <vt:lpstr>Pavement Preservation Study 70th and 80th Construction Timeline</vt:lpstr>
      <vt:lpstr>Early Intelligent Construction Tools</vt:lpstr>
      <vt:lpstr>Intelligent Construction Tools</vt:lpstr>
      <vt:lpstr>Current NRRA Initiatives</vt:lpstr>
      <vt:lpstr>Other Current Non-Pavement Partnerships</vt:lpstr>
      <vt:lpstr>MnROAD Test Section Benefit Types</vt:lpstr>
      <vt:lpstr>MnROAD Benefits (only for Minnesota)</vt:lpstr>
      <vt:lpstr>MnROAD and LTPP InfoPave FHWA and i-Engineering</vt:lpstr>
      <vt:lpstr>New Technology of Interest</vt:lpstr>
      <vt:lpstr>Technology Transfer Efforts</vt:lpstr>
      <vt:lpstr>NRRA National Request for Ideas / Innovation</vt:lpstr>
      <vt:lpstr>Thank You</vt:lpstr>
      <vt:lpstr>National Test Tracks Past/Present/Future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Kristi Olson</dc:creator>
  <cp:lastModifiedBy>Ben Worel</cp:lastModifiedBy>
  <cp:revision>168</cp:revision>
  <dcterms:created xsi:type="dcterms:W3CDTF">2017-03-15T21:48:13Z</dcterms:created>
  <dcterms:modified xsi:type="dcterms:W3CDTF">2019-05-23T12:33:39Z</dcterms:modified>
</cp:coreProperties>
</file>