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576" r:id="rId3"/>
    <p:sldId id="577" r:id="rId4"/>
    <p:sldId id="598" r:id="rId5"/>
    <p:sldId id="611" r:id="rId6"/>
    <p:sldId id="600" r:id="rId7"/>
    <p:sldId id="599" r:id="rId8"/>
    <p:sldId id="610" r:id="rId9"/>
    <p:sldId id="604" r:id="rId10"/>
    <p:sldId id="603" r:id="rId11"/>
    <p:sldId id="605" r:id="rId12"/>
    <p:sldId id="602" r:id="rId13"/>
    <p:sldId id="608" r:id="rId14"/>
    <p:sldId id="597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955"/>
    <a:srgbClr val="19354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847" autoAdjust="0"/>
  </p:normalViewPr>
  <p:slideViewPr>
    <p:cSldViewPr snapToGrid="0">
      <p:cViewPr varScale="1">
        <p:scale>
          <a:sx n="85" d="100"/>
          <a:sy n="85" d="100"/>
        </p:scale>
        <p:origin x="10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re1ben\Documents\NRRA%20Income-Budget%20(2020-Quarter%202%20(September%20EC%20meeting%20Updat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re1ben\Documents\NRRA%20Income-Budget%20(2020-Quarter%202%20(September%20EC%20meeting%20Updat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re1ben\Documents\NRRA%20Income-Budget%20(2020-Quarter%202%20(September%20EC%20meeting%20Updat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re1ben\Documents\NRRA%20Income-Budget%20(2020-Quarter%202%20(September%20EC%20meeting%20Updat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40796913808594E-2"/>
          <c:y val="0.1941893665318862"/>
          <c:w val="0.9559870595023765"/>
          <c:h val="0.80405238527396661"/>
        </c:manualLayout>
      </c:layout>
      <c:pie3DChart>
        <c:varyColors val="1"/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10795" cap="flat" cmpd="sng" algn="ctr">
          <a:noFill/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06470248811739E-2"/>
          <c:y val="0.16265781346294317"/>
          <c:w val="0.9559870595023765"/>
          <c:h val="0.804052385273966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B11-4564-A7DE-B0CE84D6DC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B11-4564-A7DE-B0CE84D6D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B11-4564-A7DE-B0CE84D6DC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B11-4564-A7DE-B0CE84D6DC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B11-4564-A7DE-B0CE84D6DC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B11-4564-A7DE-B0CE84D6DC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B11-4564-A7DE-B0CE84D6DC00}"/>
              </c:ext>
            </c:extLst>
          </c:dPt>
          <c:dLbls>
            <c:dLbl>
              <c:idx val="0"/>
              <c:layout>
                <c:manualLayout>
                  <c:x val="6.9213699607797316E-2"/>
                  <c:y val="0.140485541850337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3469991630577"/>
                      <c:h val="0.21092119556397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11-4564-A7DE-B0CE84D6DC00}"/>
                </c:ext>
              </c:extLst>
            </c:dLbl>
            <c:dLbl>
              <c:idx val="1"/>
              <c:layout>
                <c:manualLayout>
                  <c:x val="1.0834974938208007E-2"/>
                  <c:y val="0.102700337256263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29169294528577"/>
                      <c:h val="0.21092119556397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11-4564-A7DE-B0CE84D6DC00}"/>
                </c:ext>
              </c:extLst>
            </c:dLbl>
            <c:dLbl>
              <c:idx val="2"/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3470248629728"/>
                      <c:h val="0.27846175595001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B11-4564-A7DE-B0CE84D6DC00}"/>
                </c:ext>
              </c:extLst>
            </c:dLbl>
            <c:dLbl>
              <c:idx val="3"/>
              <c:layout>
                <c:manualLayout>
                  <c:x val="-6.6951560252795306E-2"/>
                  <c:y val="0.2031263784149020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MnDOT NRRA Support / Data Collection, </a:t>
                    </a:r>
                    <a:fld id="{7ECB90C6-9D16-4B10-99AB-E2294D8E7A05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9915C0E7-1E19-47CF-AC6D-89251CFB3FA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B11-4564-A7DE-B0CE84D6DC00}"/>
                </c:ext>
              </c:extLst>
            </c:dLbl>
            <c:dLbl>
              <c:idx val="4"/>
              <c:layout>
                <c:manualLayout>
                  <c:x val="-0.19130142074599965"/>
                  <c:y val="0.113875994337457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Agency </a:t>
                    </a:r>
                    <a:fld id="{9B05B376-7EB7-4489-9511-8FE52C31091F}" type="CATEGORYNAME">
                      <a:rPr lang="en-US" smtClean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E91C3430-0305-48B4-AD26-63D608E47129}" type="VALUE">
                      <a:rPr lang="en-US" baseline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4BE2889C-E66F-45EB-BD97-537081387CF9}" type="PERCENTAGE">
                      <a:rPr lang="en-US" baseline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5979627731807"/>
                      <c:h val="0.229137564527515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11-4564-A7DE-B0CE84D6DC00}"/>
                </c:ext>
              </c:extLst>
            </c:dLbl>
            <c:dLbl>
              <c:idx val="5"/>
              <c:layout>
                <c:manualLayout>
                  <c:x val="4.8844821614700523E-2"/>
                  <c:y val="0"/>
                </c:manualLayout>
              </c:layout>
              <c:tx>
                <c:rich>
                  <a:bodyPr/>
                  <a:lstStyle/>
                  <a:p>
                    <a:fld id="{6E95E050-C34F-4F6A-985A-3389A1156D8B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Inspection</a:t>
                    </a:r>
                    <a:r>
                      <a:rPr lang="en-US" baseline="0" dirty="0"/>
                      <a:t> / Sensors, </a:t>
                    </a:r>
                    <a:fld id="{13E991F8-512F-4ECA-9381-984984A46B3A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EC123B96-04FC-45A2-94AC-0981624DB9E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95836416867498"/>
                      <c:h val="0.278461755950014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B11-4564-A7DE-B0CE84D6DC00}"/>
                </c:ext>
              </c:extLst>
            </c:dLbl>
            <c:dLbl>
              <c:idx val="6"/>
              <c:layout>
                <c:manualLayout>
                  <c:x val="0.1987272745764736"/>
                  <c:y val="-1.349308224953391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Communication</a:t>
                    </a:r>
                  </a:p>
                  <a:p>
                    <a:r>
                      <a:rPr lang="en-US" baseline="0" dirty="0"/>
                      <a:t>$125,000, 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1536397805819"/>
                      <c:h val="0.21092119556397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B11-4564-A7DE-B0CE84D6D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Summary!$S$4:$Y$4</c:f>
              <c:strCache>
                <c:ptCount val="7"/>
                <c:pt idx="0">
                  <c:v>Call for Innovation</c:v>
                </c:pt>
                <c:pt idx="1">
                  <c:v>State of Practice</c:v>
                </c:pt>
                <c:pt idx="2">
                  <c:v>Long Term Reesarch</c:v>
                </c:pt>
                <c:pt idx="3">
                  <c:v>MnDOT Saleries</c:v>
                </c:pt>
                <c:pt idx="4">
                  <c:v>Travel</c:v>
                </c:pt>
                <c:pt idx="5">
                  <c:v>Construction</c:v>
                </c:pt>
                <c:pt idx="6">
                  <c:v>Marketing</c:v>
                </c:pt>
              </c:strCache>
            </c:strRef>
          </c:cat>
          <c:val>
            <c:numRef>
              <c:f>Summary!$S$5:$Y$5</c:f>
              <c:numCache>
                <c:formatCode>_("$"* #,##0_);_("$"* \(#,##0\);_("$"* "-"??_);_(@_)</c:formatCode>
                <c:ptCount val="7"/>
                <c:pt idx="0">
                  <c:v>946080</c:v>
                </c:pt>
                <c:pt idx="1">
                  <c:v>207676.94</c:v>
                </c:pt>
                <c:pt idx="2">
                  <c:v>2210816.1499999994</c:v>
                </c:pt>
                <c:pt idx="3">
                  <c:v>800338</c:v>
                </c:pt>
                <c:pt idx="4">
                  <c:v>33108</c:v>
                </c:pt>
                <c:pt idx="5">
                  <c:v>324848</c:v>
                </c:pt>
                <c:pt idx="6">
                  <c:v>125000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11-4564-A7DE-B0CE84D6DC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40796913808594E-2"/>
          <c:y val="0.1941893665318862"/>
          <c:w val="0.9559870595023765"/>
          <c:h val="0.80405238527396661"/>
        </c:manualLayout>
      </c:layout>
      <c:pie3DChart>
        <c:varyColors val="1"/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10795" cap="flat" cmpd="sng" algn="ctr">
          <a:noFill/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06470248811739E-2"/>
          <c:y val="0.16265781346294317"/>
          <c:w val="0.9559870595023765"/>
          <c:h val="0.804052385273966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B11-4564-A7DE-B0CE84D6DC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B11-4564-A7DE-B0CE84D6D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B11-4564-A7DE-B0CE84D6DC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B11-4564-A7DE-B0CE84D6DC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B11-4564-A7DE-B0CE84D6DC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B11-4564-A7DE-B0CE84D6DC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B11-4564-A7DE-B0CE84D6DC00}"/>
              </c:ext>
            </c:extLst>
          </c:dPt>
          <c:dLbls>
            <c:dLbl>
              <c:idx val="0"/>
              <c:layout>
                <c:manualLayout>
                  <c:x val="6.9213699607797316E-2"/>
                  <c:y val="0.140485541850337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3469991630577"/>
                      <c:h val="0.21092119556397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11-4564-A7DE-B0CE84D6DC00}"/>
                </c:ext>
              </c:extLst>
            </c:dLbl>
            <c:dLbl>
              <c:idx val="1"/>
              <c:layout>
                <c:manualLayout>
                  <c:x val="1.0834974938208007E-2"/>
                  <c:y val="0.102700337256263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29169294528577"/>
                      <c:h val="0.21092119556397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11-4564-A7DE-B0CE84D6DC00}"/>
                </c:ext>
              </c:extLst>
            </c:dLbl>
            <c:dLbl>
              <c:idx val="2"/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3470248629728"/>
                      <c:h val="0.278461755950014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B11-4564-A7DE-B0CE84D6DC00}"/>
                </c:ext>
              </c:extLst>
            </c:dLbl>
            <c:dLbl>
              <c:idx val="3"/>
              <c:layout>
                <c:manualLayout>
                  <c:x val="-6.6951560252795306E-2"/>
                  <c:y val="0.2031263784149020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MnDOT NRRA Support / Data Collection, </a:t>
                    </a:r>
                    <a:fld id="{7ECB90C6-9D16-4B10-99AB-E2294D8E7A05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9915C0E7-1E19-47CF-AC6D-89251CFB3FA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B11-4564-A7DE-B0CE84D6DC00}"/>
                </c:ext>
              </c:extLst>
            </c:dLbl>
            <c:dLbl>
              <c:idx val="4"/>
              <c:layout>
                <c:manualLayout>
                  <c:x val="-0.19130142074599965"/>
                  <c:y val="0.113875994337457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Agency </a:t>
                    </a:r>
                    <a:fld id="{9B05B376-7EB7-4489-9511-8FE52C31091F}" type="CATEGORYNAME">
                      <a:rPr lang="en-US" smtClean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E91C3430-0305-48B4-AD26-63D608E47129}" type="VALUE">
                      <a:rPr lang="en-US" baseline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4BE2889C-E66F-45EB-BD97-537081387CF9}" type="PERCENTAGE">
                      <a:rPr lang="en-US" baseline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5979627731807"/>
                      <c:h val="0.229137564527515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11-4564-A7DE-B0CE84D6DC00}"/>
                </c:ext>
              </c:extLst>
            </c:dLbl>
            <c:dLbl>
              <c:idx val="5"/>
              <c:layout>
                <c:manualLayout>
                  <c:x val="6.7594823665225678E-2"/>
                  <c:y val="-1.93645171036171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95E050-C34F-4F6A-985A-3389A1156D8B}" type="CATEGORYNAME">
                      <a:rPr lang="en-US" smtClean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Inspection</a:t>
                    </a:r>
                    <a:r>
                      <a:rPr lang="en-US" baseline="0" dirty="0"/>
                      <a:t> / Sensors, </a:t>
                    </a:r>
                    <a:fld id="{13E991F8-512F-4ECA-9381-984984A46B3A}" type="VALUE">
                      <a:rPr lang="en-US" baseline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EC123B96-04FC-45A2-94AC-0981624DB9E0}" type="PERCENTAGE">
                      <a:rPr lang="en-US" baseline="0"/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45836826972529"/>
                      <c:h val="0.239732721742780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B11-4564-A7DE-B0CE84D6DC00}"/>
                </c:ext>
              </c:extLst>
            </c:dLbl>
            <c:dLbl>
              <c:idx val="6"/>
              <c:layout>
                <c:manualLayout>
                  <c:x val="0.1987272745764736"/>
                  <c:y val="-1.349308224953391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Communication</a:t>
                    </a:r>
                  </a:p>
                  <a:p>
                    <a:r>
                      <a:rPr lang="en-US" baseline="0" dirty="0"/>
                      <a:t>$125,000, 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1536397805819"/>
                      <c:h val="0.21092119556397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B11-4564-A7DE-B0CE84D6D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Summary!$S$4:$Y$4</c:f>
              <c:strCache>
                <c:ptCount val="7"/>
                <c:pt idx="0">
                  <c:v>Call for Innovation</c:v>
                </c:pt>
                <c:pt idx="1">
                  <c:v>State of Practice</c:v>
                </c:pt>
                <c:pt idx="2">
                  <c:v>Long Term Reesarch</c:v>
                </c:pt>
                <c:pt idx="3">
                  <c:v>MnDOT Saleries</c:v>
                </c:pt>
                <c:pt idx="4">
                  <c:v>Travel</c:v>
                </c:pt>
                <c:pt idx="5">
                  <c:v>Construction</c:v>
                </c:pt>
                <c:pt idx="6">
                  <c:v>Marketing</c:v>
                </c:pt>
              </c:strCache>
            </c:strRef>
          </c:cat>
          <c:val>
            <c:numRef>
              <c:f>Summary!$S$5:$Y$5</c:f>
              <c:numCache>
                <c:formatCode>_("$"* #,##0_);_("$"* \(#,##0\);_("$"* "-"??_);_(@_)</c:formatCode>
                <c:ptCount val="7"/>
                <c:pt idx="0">
                  <c:v>946080</c:v>
                </c:pt>
                <c:pt idx="1">
                  <c:v>207676.94</c:v>
                </c:pt>
                <c:pt idx="2">
                  <c:v>2210816.1499999994</c:v>
                </c:pt>
                <c:pt idx="3">
                  <c:v>800338</c:v>
                </c:pt>
                <c:pt idx="4">
                  <c:v>33108</c:v>
                </c:pt>
                <c:pt idx="5">
                  <c:v>324848</c:v>
                </c:pt>
                <c:pt idx="6">
                  <c:v>125000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11-4564-A7DE-B0CE84D6DC0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B29AABC-A8B0-44AF-9EBB-6B931C757EC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4BB4CC-D38A-47C7-A599-37AA99C7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F58BD3-5C4E-4351-B70B-62D35DBD622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21CC54-9700-47AB-BCA4-549EF61A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5321-9561-4605-A15F-D38B6EE6E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1B62C-C8EA-4827-913A-E54BB767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66A89-8CC7-4AFE-ACFB-555426E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B126-0DA8-4065-9A8B-2D183C72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4117-C7C2-487C-87AB-D2E88B28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3D32-E15E-479F-BB3C-3554ACF8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2D617-F893-4436-876A-526931185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0AFC-7D6F-462A-97C0-0D23CF13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F3D5-755A-4039-9490-E0F48B51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09882-02C3-4FA8-908F-5D446E3E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C3E29-7329-403A-90C9-8FFFBD9DC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EF777-93B3-4BC9-BAE8-6EFD03D6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B22D-3B75-4575-93E5-56530BEA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2A1B-E87F-46C3-8393-7C5C8A2C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657A-FE4A-4C65-A196-9582C4A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9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  <a:p>
            <a:r>
              <a:rPr lang="en-US" sz="1013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  <a:p>
            <a:r>
              <a:rPr lang="en-US" sz="1013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40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  <a:p>
            <a:r>
              <a:rPr lang="en-US" sz="1013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6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7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7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561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B101-A133-4BC4-8EC5-480D4DC2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FACD-6C71-4A91-9BD0-68334EA6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2CBF2-514C-42CE-ACD1-CA679F73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6351-FDD4-445E-99E7-6437814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5419-6D1A-497E-AD9E-E6F058E9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192881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6"/>
            </a:lvl1pPr>
            <a:lvl2pPr marL="450056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81"/>
            </a:lvl2pPr>
            <a:lvl3pPr marL="67508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3pPr>
            <a:lvl4pPr marL="932260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4pPr>
            <a:lvl5pPr marL="118943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67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6"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 sz="1181"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69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224881930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3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82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F93-CEBA-4481-85FC-59C4965A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1FF7-7D63-433D-88EF-D1984D8F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5049-50E0-4A30-AF6D-7810F2D8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7303-60DF-4123-B5E0-C60C3BE3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28730-8B05-4701-8BB2-FFBEE45E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7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8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12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6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2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6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34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65338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B8FB-4C86-4DF5-BDF1-616D9EC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0FF7-0644-49C9-AD79-140B84E7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5968A-3FA3-4E04-A5A7-AA5BC9E7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F93A6-713E-41F1-ABB5-3EFDA0C6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31372-674F-43F4-BB50-80758876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A6F77-FB9A-4472-9954-EBADDA07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721024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735908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0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6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6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281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7237213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07C2-FBAF-452A-A7D4-60DD87A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3AE74-5330-4C9B-B398-41E493634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C6553-3FFD-47A1-A425-F8A3C36D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41D6A-F9D0-4D08-9C63-2F643C6C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8C0B-9127-49E4-BA9D-08E6F9090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2CE42-C1D4-4300-9B2C-4C2C8F2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82E24-7C62-4562-86C9-4829C8D6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3D621-0B09-44EB-9B81-7F003498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540644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7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1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317129" algn="l"/>
                <a:tab pos="2120801" algn="l"/>
              </a:tabLst>
              <a:defRPr sz="309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5188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9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5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9345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563"/>
              </a:spcAft>
              <a:tabLst>
                <a:tab pos="2120801" algn="l"/>
              </a:tabLst>
              <a:defRPr sz="39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787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8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Here | 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8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295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76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1408-481C-45C1-88F5-A349B81D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D075B-AF9B-47D6-9E0B-094C1DD4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D574-1C91-4926-89C7-22CCF6FE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95984-3F9C-4BC8-81E1-7E917A65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10/7/2020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1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</a:t>
            </a:r>
            <a:r>
              <a:rPr lang="en-US" dirty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9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1B3A-03BC-4A5D-844D-B792004B81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318-E3D6-46B5-BC00-ED084C8D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62D3B-8388-48A3-A9B7-8392B42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AFF57-F760-49DD-BAB2-4B1961D2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49B0B-DD98-44DE-99D3-D997824C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D002-5A70-4590-905C-99117A1C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AD92-C090-4A91-AA21-E124DBDF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0FC0D-0059-4989-9633-97106EE39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0C73C-BCA4-497B-A8E0-1AE37DC1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5C15-8D57-474D-89E2-F96238B0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50DD2-F84D-4FBD-8246-05340E8D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F662-59BE-4278-B9DE-F02DA72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1269D-6A09-4FC2-B0F1-AB27A816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0B086-7B96-43D7-9865-F6E35849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6992B-4458-4B09-93DF-745E123E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0670-E099-43E2-9E43-AFE4AF8F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19E19-3B38-4FD9-8393-E9A4A87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97E52-865C-477C-9FD7-A32B048590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523ACC-8C4D-4A47-A462-CBD4FB1C2B00}"/>
              </a:ext>
            </a:extLst>
          </p:cNvPr>
          <p:cNvSpPr/>
          <p:nvPr userDrawn="1"/>
        </p:nvSpPr>
        <p:spPr>
          <a:xfrm>
            <a:off x="3255413" y="6340476"/>
            <a:ext cx="5888586" cy="409711"/>
          </a:xfrm>
          <a:prstGeom prst="rect">
            <a:avLst/>
          </a:prstGeom>
          <a:solidFill>
            <a:srgbClr val="1935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E3A8E-9A54-49F3-A919-F3B92D6E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940AB-7E09-40D2-90BD-2D4F4D4E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1FCD3-A7DB-4CA7-A76E-730602634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16B7-76FF-4C7A-BC57-56720CBE07C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8E365-F9B5-4E31-A43C-8E69AE309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AB0E-CB2E-45FD-99BB-6B5DB2E4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7F330-0EB2-4C21-918D-0959927A2D46}"/>
              </a:ext>
            </a:extLst>
          </p:cNvPr>
          <p:cNvSpPr txBox="1"/>
          <p:nvPr userDrawn="1"/>
        </p:nvSpPr>
        <p:spPr>
          <a:xfrm>
            <a:off x="3341141" y="6352211"/>
            <a:ext cx="6606540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50" b="1" i="0" dirty="0">
                <a:solidFill>
                  <a:schemeClr val="bg1"/>
                </a:solidFill>
                <a:latin typeface="Helvetica" panose="020B0604020202020204" pitchFamily="2" charset="0"/>
              </a:rPr>
              <a:t>ARRA Semi-Annual Meeting | Minneapolis, MN | October 16-19, 2017</a:t>
            </a:r>
          </a:p>
        </p:txBody>
      </p:sp>
    </p:spTree>
    <p:extLst>
      <p:ext uri="{BB962C8B-B14F-4D97-AF65-F5344CB8AC3E}">
        <p14:creationId xmlns:p14="http://schemas.microsoft.com/office/powerpoint/2010/main" val="13913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38" r:id="rId51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563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20.jpeg"/><Relationship Id="rId39" Type="http://schemas.openxmlformats.org/officeDocument/2006/relationships/image" Target="../media/image56.jpeg"/><Relationship Id="rId21" Type="http://schemas.openxmlformats.org/officeDocument/2006/relationships/image" Target="../media/image39.jpeg"/><Relationship Id="rId34" Type="http://schemas.openxmlformats.org/officeDocument/2006/relationships/image" Target="../media/image51.jpeg"/><Relationship Id="rId42" Type="http://schemas.openxmlformats.org/officeDocument/2006/relationships/image" Target="../media/image59.png"/><Relationship Id="rId47" Type="http://schemas.openxmlformats.org/officeDocument/2006/relationships/image" Target="../media/image64.jpeg"/><Relationship Id="rId50" Type="http://schemas.openxmlformats.org/officeDocument/2006/relationships/image" Target="../media/image67.jpeg"/><Relationship Id="rId55" Type="http://schemas.openxmlformats.org/officeDocument/2006/relationships/image" Target="../media/image72.jpeg"/><Relationship Id="rId63" Type="http://schemas.openxmlformats.org/officeDocument/2006/relationships/image" Target="../media/image8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6.png"/><Relationship Id="rId41" Type="http://schemas.openxmlformats.org/officeDocument/2006/relationships/image" Target="../media/image58.jpeg"/><Relationship Id="rId54" Type="http://schemas.openxmlformats.org/officeDocument/2006/relationships/image" Target="../media/image71.jpeg"/><Relationship Id="rId62" Type="http://schemas.openxmlformats.org/officeDocument/2006/relationships/image" Target="../media/image79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32" Type="http://schemas.openxmlformats.org/officeDocument/2006/relationships/image" Target="../media/image49.jpeg"/><Relationship Id="rId37" Type="http://schemas.openxmlformats.org/officeDocument/2006/relationships/image" Target="../media/image54.jpe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3" Type="http://schemas.openxmlformats.org/officeDocument/2006/relationships/image" Target="../media/image70.jpeg"/><Relationship Id="rId58" Type="http://schemas.openxmlformats.org/officeDocument/2006/relationships/image" Target="../media/image75.jpeg"/><Relationship Id="rId66" Type="http://schemas.openxmlformats.org/officeDocument/2006/relationships/image" Target="../media/image83.emf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jpeg"/><Relationship Id="rId57" Type="http://schemas.openxmlformats.org/officeDocument/2006/relationships/image" Target="../media/image74.jpeg"/><Relationship Id="rId61" Type="http://schemas.openxmlformats.org/officeDocument/2006/relationships/image" Target="../media/image78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31" Type="http://schemas.openxmlformats.org/officeDocument/2006/relationships/image" Target="../media/image48.jpeg"/><Relationship Id="rId44" Type="http://schemas.openxmlformats.org/officeDocument/2006/relationships/image" Target="../media/image61.jpeg"/><Relationship Id="rId52" Type="http://schemas.openxmlformats.org/officeDocument/2006/relationships/image" Target="../media/image69.jpeg"/><Relationship Id="rId60" Type="http://schemas.openxmlformats.org/officeDocument/2006/relationships/image" Target="../media/image77.jpeg"/><Relationship Id="rId65" Type="http://schemas.openxmlformats.org/officeDocument/2006/relationships/image" Target="../media/image82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4.png"/><Relationship Id="rId30" Type="http://schemas.openxmlformats.org/officeDocument/2006/relationships/image" Target="../media/image47.jpe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56" Type="http://schemas.openxmlformats.org/officeDocument/2006/relationships/image" Target="../media/image73.jpeg"/><Relationship Id="rId64" Type="http://schemas.openxmlformats.org/officeDocument/2006/relationships/image" Target="../media/image81.jpeg"/><Relationship Id="rId8" Type="http://schemas.openxmlformats.org/officeDocument/2006/relationships/image" Target="../media/image26.png"/><Relationship Id="rId51" Type="http://schemas.openxmlformats.org/officeDocument/2006/relationships/image" Target="../media/image68.jpeg"/><Relationship Id="rId3" Type="http://schemas.openxmlformats.org/officeDocument/2006/relationships/image" Target="../media/image21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0.jpeg"/><Relationship Id="rId38" Type="http://schemas.openxmlformats.org/officeDocument/2006/relationships/image" Target="../media/image55.jpeg"/><Relationship Id="rId46" Type="http://schemas.openxmlformats.org/officeDocument/2006/relationships/image" Target="../media/image63.jpeg"/><Relationship Id="rId5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Executive Committee Fall Meeting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96" y="1857716"/>
            <a:ext cx="8510641" cy="44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1542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Online – September 18, 2020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Updated – October 7</a:t>
            </a:r>
            <a:r>
              <a:rPr lang="en-US" sz="2400" b="1" baseline="30000" dirty="0">
                <a:solidFill>
                  <a:schemeClr val="tx2"/>
                </a:solidFill>
              </a:rPr>
              <a:t>th</a:t>
            </a:r>
            <a:r>
              <a:rPr lang="en-US" sz="2400" b="1" dirty="0">
                <a:solidFill>
                  <a:schemeClr val="tx2"/>
                </a:solidFill>
              </a:rPr>
              <a:t> with EC Comments </a:t>
            </a:r>
          </a:p>
        </p:txBody>
      </p:sp>
    </p:spTree>
    <p:extLst>
      <p:ext uri="{BB962C8B-B14F-4D97-AF65-F5344CB8AC3E}">
        <p14:creationId xmlns:p14="http://schemas.microsoft.com/office/powerpoint/2010/main" val="372947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Phase-II Philosophy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358" y="1419608"/>
            <a:ext cx="85568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Intelligent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Supported by including Veta into NRRA and dedicating funding towards intelligent construction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Action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NRRA team involvement / development – Team Challenge for idea development for January for each of their teams needs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	(discuss more on the splits in a couple slides)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7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1D576A-4755-40BF-AA55-C547BECA1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643" y="2366300"/>
            <a:ext cx="1844830" cy="1223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MnDOT Construction Funding Request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09" y="1644691"/>
            <a:ext cx="88619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MnDOT $4 million construction request status (shared)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Mainline I-94 Test Sections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Satellite pavement test sections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Supports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NRRA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Minnesota Local Road Research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National Partnership with National Center Asphalt Technology (NCAT)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Sustainability/Intelligent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Universities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FHWA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TPF-5(443) - Continuous Asphalt Mixture Compaction Assessment using Density Profiling System (DPS)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Connected and Automated Vehicles (CAV)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MnDOT Environmental Stewardship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Other Current and Future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79690-83B8-4BB0-8E4E-40DF402958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052" y="2287692"/>
            <a:ext cx="1592386" cy="937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484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National Road Research Alliance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09" y="1644691"/>
            <a:ext cx="8861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Discussion?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213" y="1379652"/>
            <a:ext cx="1528316" cy="55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24" y="4078877"/>
            <a:ext cx="1764962" cy="264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07" y="6181601"/>
            <a:ext cx="1273622" cy="61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214" y="2613678"/>
            <a:ext cx="726965" cy="386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776" y="898257"/>
            <a:ext cx="1617767" cy="1187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491" y="4336403"/>
            <a:ext cx="775127" cy="34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4083"/>
            <a:ext cx="1996125" cy="3805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165" y="4764388"/>
            <a:ext cx="723674" cy="3763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827" y="3113374"/>
            <a:ext cx="780777" cy="40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593" y="5329836"/>
            <a:ext cx="1093729" cy="464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676" y="3731150"/>
            <a:ext cx="1150361" cy="483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178" y="5123825"/>
            <a:ext cx="1361996" cy="477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96" y="3356399"/>
            <a:ext cx="660877" cy="538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69" y="2542470"/>
            <a:ext cx="830618" cy="493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751" y="1998010"/>
            <a:ext cx="1108117" cy="4569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270" y="4184949"/>
            <a:ext cx="986708" cy="663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298" y="3642325"/>
            <a:ext cx="772822" cy="382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391" y="4866793"/>
            <a:ext cx="1381330" cy="258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678" y="6108303"/>
            <a:ext cx="1159537" cy="4168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59" y="3189520"/>
            <a:ext cx="1141401" cy="298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96" y="5970603"/>
            <a:ext cx="768208" cy="6727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71" y="2440035"/>
            <a:ext cx="1249240" cy="7495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717" y="1155405"/>
            <a:ext cx="1030653" cy="729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769" y="3137551"/>
            <a:ext cx="1592386" cy="937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984" y="3213855"/>
            <a:ext cx="686858" cy="686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95" y="3130258"/>
            <a:ext cx="966848" cy="422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604" y="1685532"/>
            <a:ext cx="1357043" cy="3991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42" y="1888196"/>
            <a:ext cx="959899" cy="4645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8" y="1594318"/>
            <a:ext cx="2171135" cy="3463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843" y="4753748"/>
            <a:ext cx="1484735" cy="475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17" y="2159756"/>
            <a:ext cx="1296083" cy="246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673" y="2509847"/>
            <a:ext cx="1057997" cy="577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09" y="3586605"/>
            <a:ext cx="1410725" cy="3501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45" y="5133409"/>
            <a:ext cx="1005539" cy="7285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7" y="2415220"/>
            <a:ext cx="2092035" cy="73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594" y="1002050"/>
            <a:ext cx="1216837" cy="687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223" y="5616608"/>
            <a:ext cx="1393362" cy="4078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853" y="5398662"/>
            <a:ext cx="1578401" cy="536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115" y="1859988"/>
            <a:ext cx="1323505" cy="51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922" y="2797932"/>
            <a:ext cx="1284260" cy="32650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09" y="1105190"/>
            <a:ext cx="1483848" cy="3563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597" y="2061492"/>
            <a:ext cx="1418342" cy="5765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01" y="5040799"/>
            <a:ext cx="568475" cy="6984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265" y="5139313"/>
            <a:ext cx="1668583" cy="7425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443" y="925284"/>
            <a:ext cx="812704" cy="6196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01" y="253175"/>
            <a:ext cx="1118001" cy="5717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98" y="23757"/>
            <a:ext cx="1162862" cy="771365"/>
          </a:xfrm>
          <a:prstGeom prst="rect">
            <a:avLst/>
          </a:prstGeom>
        </p:spPr>
      </p:pic>
      <p:pic>
        <p:nvPicPr>
          <p:cNvPr id="59" name="Content Placeholder 3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74" y="109885"/>
            <a:ext cx="920903" cy="6661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599" y="141136"/>
            <a:ext cx="1279595" cy="6590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90" y="86714"/>
            <a:ext cx="1224508" cy="81225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41" y="13550"/>
            <a:ext cx="1264814" cy="8389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4255" y="63838"/>
            <a:ext cx="1176942" cy="6454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829" y="1013217"/>
            <a:ext cx="1157609" cy="700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" y="5967859"/>
            <a:ext cx="1297799" cy="4697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847" y="4567873"/>
            <a:ext cx="1111814" cy="6253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99" y="724780"/>
            <a:ext cx="2008281" cy="4562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768" y="6024739"/>
            <a:ext cx="1136474" cy="7121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50" y="5895284"/>
            <a:ext cx="957479" cy="7736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88" y="1856511"/>
            <a:ext cx="1327762" cy="5124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61" y="6306953"/>
            <a:ext cx="1167182" cy="5002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03" y="2019518"/>
            <a:ext cx="584166" cy="58040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951" y="2409700"/>
            <a:ext cx="820939" cy="52052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134" y="3342704"/>
            <a:ext cx="1006227" cy="56600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560" y="563252"/>
            <a:ext cx="984326" cy="5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Agenda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09" y="1644691"/>
            <a:ext cx="88619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NRRA Phase – 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Budget and Phase-I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Call for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Call for Construction</a:t>
            </a: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NRRA Phase-II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Fee Structure with Veta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Agency Marketing</a:t>
            </a: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Phase-II Focus/Discussion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Philosophy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Sustainability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Intelligent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MnDOT $4 million construction request status (shared)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Areas of Investment</a:t>
            </a:r>
          </a:p>
        </p:txBody>
      </p:sp>
    </p:spTree>
    <p:extLst>
      <p:ext uri="{BB962C8B-B14F-4D97-AF65-F5344CB8AC3E}">
        <p14:creationId xmlns:p14="http://schemas.microsoft.com/office/powerpoint/2010/main" val="381206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Phase-I Funding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0499" y="5664273"/>
            <a:ext cx="204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20 Projects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14 Contractors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B9A82E-695A-4F4C-9131-8E52F5FD9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67550"/>
              </p:ext>
            </p:extLst>
          </p:nvPr>
        </p:nvGraphicFramePr>
        <p:xfrm>
          <a:off x="628648" y="1264356"/>
          <a:ext cx="8199263" cy="483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B9A82E-695A-4F4C-9131-8E52F5FD9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032087"/>
              </p:ext>
            </p:extLst>
          </p:nvPr>
        </p:nvGraphicFramePr>
        <p:xfrm>
          <a:off x="0" y="1304235"/>
          <a:ext cx="9143999" cy="459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22DA4D-96EE-43F2-892D-0FE5A5D8C073}"/>
              </a:ext>
            </a:extLst>
          </p:cNvPr>
          <p:cNvSpPr txBox="1"/>
          <p:nvPr/>
        </p:nvSpPr>
        <p:spPr>
          <a:xfrm>
            <a:off x="7048640" y="3982012"/>
            <a:ext cx="165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14 Projects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 Contractors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D7E2E-0F3F-4681-9377-6352898E13C5}"/>
              </a:ext>
            </a:extLst>
          </p:cNvPr>
          <p:cNvSpPr txBox="1"/>
          <p:nvPr/>
        </p:nvSpPr>
        <p:spPr>
          <a:xfrm>
            <a:off x="7048640" y="2739668"/>
            <a:ext cx="196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 Projects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11 Contractors</a:t>
            </a:r>
          </a:p>
        </p:txBody>
      </p:sp>
    </p:spTree>
    <p:extLst>
      <p:ext uri="{BB962C8B-B14F-4D97-AF65-F5344CB8AC3E}">
        <p14:creationId xmlns:p14="http://schemas.microsoft.com/office/powerpoint/2010/main" val="27014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Phase-I Funding Summary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B9A82E-695A-4F4C-9131-8E52F5FD9085}"/>
              </a:ext>
            </a:extLst>
          </p:cNvPr>
          <p:cNvGraphicFramePr>
            <a:graphicFrameLocks/>
          </p:cNvGraphicFramePr>
          <p:nvPr/>
        </p:nvGraphicFramePr>
        <p:xfrm>
          <a:off x="628648" y="1264356"/>
          <a:ext cx="8199263" cy="483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B9A82E-695A-4F4C-9131-8E52F5FD9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134769"/>
              </p:ext>
            </p:extLst>
          </p:nvPr>
        </p:nvGraphicFramePr>
        <p:xfrm>
          <a:off x="0" y="1304235"/>
          <a:ext cx="9143999" cy="459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31D603-49D9-4628-A4B3-F709C93EAA55}"/>
              </a:ext>
            </a:extLst>
          </p:cNvPr>
          <p:cNvSpPr txBox="1"/>
          <p:nvPr/>
        </p:nvSpPr>
        <p:spPr>
          <a:xfrm>
            <a:off x="0" y="5534561"/>
            <a:ext cx="624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Other Funding Contributions – above NRRA SPR Dues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MN Construction = $3,132,681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MO Roller Compacted Const/Research = $275,000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Associate Match Call for Innovation = $163,746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765C7-90B2-41F0-935B-56A709C00669}"/>
              </a:ext>
            </a:extLst>
          </p:cNvPr>
          <p:cNvSpPr txBox="1"/>
          <p:nvPr/>
        </p:nvSpPr>
        <p:spPr>
          <a:xfrm>
            <a:off x="6216650" y="5026729"/>
            <a:ext cx="2927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Total Funds ~ $8.1 Million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SPR Dollars ~ $4.7 Million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Ends – February 22, 2021</a:t>
            </a:r>
          </a:p>
        </p:txBody>
      </p:sp>
    </p:spTree>
    <p:extLst>
      <p:ext uri="{BB962C8B-B14F-4D97-AF65-F5344CB8AC3E}">
        <p14:creationId xmlns:p14="http://schemas.microsoft.com/office/powerpoint/2010/main" val="40025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5ED355-33B9-49D4-B682-23316D3DD65C}"/>
              </a:ext>
            </a:extLst>
          </p:cNvPr>
          <p:cNvSpPr/>
          <p:nvPr/>
        </p:nvSpPr>
        <p:spPr>
          <a:xfrm>
            <a:off x="7994845" y="5901551"/>
            <a:ext cx="1041009" cy="8040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7AE48F-B23A-41D4-ADE0-D9FAB6057BED}"/>
              </a:ext>
            </a:extLst>
          </p:cNvPr>
          <p:cNvSpPr/>
          <p:nvPr/>
        </p:nvSpPr>
        <p:spPr>
          <a:xfrm>
            <a:off x="3409069" y="6305738"/>
            <a:ext cx="1162931" cy="4621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Summer 2020 - Call for Innovation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1AC4F-07DB-4B5B-90D5-3E92C4CA5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26" y="6262165"/>
            <a:ext cx="1098420" cy="54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389C4D-1672-43F3-B565-8E27794FB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87" y="5726354"/>
            <a:ext cx="1663348" cy="486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9A0C7D-A12A-46D2-AE73-312B0F235F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4" y="5833830"/>
            <a:ext cx="1260327" cy="453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55EFE-3C40-4237-9FB3-13A7A15E6A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769" y="5778558"/>
            <a:ext cx="1663348" cy="434672"/>
          </a:xfrm>
          <a:prstGeom prst="rect">
            <a:avLst/>
          </a:prstGeom>
        </p:spPr>
      </p:pic>
      <p:pic>
        <p:nvPicPr>
          <p:cNvPr id="1026" name="Picture 2" descr="FORTA Corporate Logo">
            <a:extLst>
              <a:ext uri="{FF2B5EF4-FFF2-40B4-BE49-F238E27FC236}">
                <a16:creationId xmlns:a16="http://schemas.microsoft.com/office/drawing/2014/main" id="{08F293C2-EEDE-4F43-B9C4-0EE4082E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215" y="6258854"/>
            <a:ext cx="871028" cy="4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 Link">
            <a:extLst>
              <a:ext uri="{FF2B5EF4-FFF2-40B4-BE49-F238E27FC236}">
                <a16:creationId xmlns:a16="http://schemas.microsoft.com/office/drawing/2014/main" id="{4A9A79BC-233E-4F19-ABD0-E6D21ECC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963" y="6366472"/>
            <a:ext cx="1098420" cy="3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6D233-6EA7-4E51-BF03-02029AFEB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67" y="1431900"/>
            <a:ext cx="7871983" cy="4186709"/>
          </a:xfrm>
          <a:prstGeom prst="rect">
            <a:avLst/>
          </a:prstGeom>
        </p:spPr>
      </p:pic>
      <p:pic>
        <p:nvPicPr>
          <p:cNvPr id="1028" name="Picture 4" descr="UTEP">
            <a:extLst>
              <a:ext uri="{FF2B5EF4-FFF2-40B4-BE49-F238E27FC236}">
                <a16:creationId xmlns:a16="http://schemas.microsoft.com/office/drawing/2014/main" id="{5263B163-36AD-4175-AC50-C5FF9F91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547" y="5915869"/>
            <a:ext cx="1041009" cy="78973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9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Call for 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09" y="1644691"/>
            <a:ext cx="8861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Formal Process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Mid-States Reclamation and Trucking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G6 Plastic Binder use in CIR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2021 Construction at MnROAD LVR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Discussions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CarbonCure</a:t>
            </a:r>
            <a:r>
              <a:rPr lang="en-US" sz="2400" dirty="0">
                <a:solidFill>
                  <a:schemeClr val="tx2"/>
                </a:solidFill>
              </a:rPr>
              <a:t> Technologies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Carbonated Concrete at MnROAD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University of Minnesota Duluth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tx2"/>
                </a:solidFill>
              </a:rPr>
              <a:t>Carboncor</a:t>
            </a:r>
            <a:r>
              <a:rPr lang="en-US" sz="2400" dirty="0">
                <a:solidFill>
                  <a:schemeClr val="tx2"/>
                </a:solidFill>
              </a:rPr>
              <a:t> Asphalt HMA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4DD72-B26A-414E-8013-2B5BA57806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03" y="1644691"/>
            <a:ext cx="2925043" cy="1058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BD282-BD9D-493A-A287-18A1E7593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127" y="4327081"/>
            <a:ext cx="2465325" cy="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Phase-I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009" y="1644691"/>
            <a:ext cx="88619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Agency Perspective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10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Closer connections (Regional/National Focus)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Total Funds ~$8.1 million / Total SPR ~$4.7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40 projects established (Regional/National Focus)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Benefit/Cost Ratio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Large Agency 150K (750K) = </a:t>
            </a:r>
            <a:r>
              <a:rPr lang="en-US" sz="2400" dirty="0">
                <a:solidFill>
                  <a:srgbClr val="FF0000"/>
                </a:solidFill>
              </a:rPr>
              <a:t>11/1 Total or 6.3/1 SPR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Small Agency 75K (375) = </a:t>
            </a:r>
            <a:r>
              <a:rPr lang="en-US" sz="2400" dirty="0">
                <a:solidFill>
                  <a:srgbClr val="FF0000"/>
                </a:solidFill>
              </a:rPr>
              <a:t>22/1 Total or 12.6/1 SPR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Associate Perspective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Part of the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Part of the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Call for Innovation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Call for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53986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Phase-II 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004" y="1351217"/>
            <a:ext cx="88619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Solicitation Posted (1531)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Start Date – January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End Date – December 2025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Fee Structure / year (five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NRRA = 75K small Agency /150K large Agency which includes dedicated 25K of the funding to Veta</a:t>
            </a:r>
            <a:r>
              <a:rPr lang="en-US" sz="2000" dirty="0">
                <a:solidFill>
                  <a:schemeClr val="tx2"/>
                </a:solidFill>
              </a:rPr>
              <a:t> (full access)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NRRA Veta only = 25K </a:t>
            </a:r>
            <a:r>
              <a:rPr lang="en-US" sz="2000" dirty="0">
                <a:solidFill>
                  <a:schemeClr val="tx2"/>
                </a:solidFill>
              </a:rPr>
              <a:t>(ICT Team only – not on executive team)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Associate Members = 2K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Veta (Enhancement to the Intelligent Construction Data Management System (Veta) and Implementation) </a:t>
            </a:r>
            <a:r>
              <a:rPr lang="en-US" sz="2000" dirty="0">
                <a:solidFill>
                  <a:schemeClr val="tx2"/>
                </a:solidFill>
              </a:rPr>
              <a:t>currently TPF-5(334) also ending in 2020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AK , AL , CA , CT , GADOT , IL , ME , MN , MO , MS , ND , NY , OH , OR , PADOT , TN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Marketing Phase-II </a:t>
            </a:r>
            <a:r>
              <a:rPr lang="en-US" sz="2000" dirty="0">
                <a:solidFill>
                  <a:schemeClr val="tx2"/>
                </a:solidFill>
              </a:rPr>
              <a:t>(2-pager being developed)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0B4CC-F3B9-45F8-AB10-F223A60FFC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614" y="1491894"/>
            <a:ext cx="2507970" cy="1476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92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Phase-II Philosophy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358" y="1419608"/>
            <a:ext cx="85568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Sustainability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Example – MnDOT has identified four main sustainability focus areas based on a combination of internal priorities, executive directives, and legislative requirements.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Minimize the impact of our operations on the climate and our environment.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Reduce greenhouse gas emissions from the transportation sector.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Improve the resilience of our transportation system.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Promote public health and healthy communities.</a:t>
            </a:r>
          </a:p>
        </p:txBody>
      </p:sp>
    </p:spTree>
    <p:extLst>
      <p:ext uri="{BB962C8B-B14F-4D97-AF65-F5344CB8AC3E}">
        <p14:creationId xmlns:p14="http://schemas.microsoft.com/office/powerpoint/2010/main" val="24603224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718</Words>
  <Application>Microsoft Office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Helvetica</vt:lpstr>
      <vt:lpstr>Custom Design</vt:lpstr>
      <vt:lpstr>MN.IT</vt:lpstr>
      <vt:lpstr>National Road Research Alliance Executive Committee Fall Meeting</vt:lpstr>
      <vt:lpstr>National Road Research Alliance Agenda Overview</vt:lpstr>
      <vt:lpstr>National Road Research Alliance Phase-I Funding Summary</vt:lpstr>
      <vt:lpstr>National Road Research Alliance Phase-I Funding Summary</vt:lpstr>
      <vt:lpstr>National Road Research Alliance Summer 2020 - Call for Innovation</vt:lpstr>
      <vt:lpstr>National Road Research Alliance Call for Construction</vt:lpstr>
      <vt:lpstr>National Road Research Alliance Phase-I Summary</vt:lpstr>
      <vt:lpstr>National Road Research Alliance Phase-II Planning</vt:lpstr>
      <vt:lpstr>National Road Research Alliance Phase-II Philosophy</vt:lpstr>
      <vt:lpstr>National Road Research Alliance Phase-II Philosophy</vt:lpstr>
      <vt:lpstr>National Road Research Alliance MnDOT Construction Funding Request</vt:lpstr>
      <vt:lpstr>National Road Research Alliance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Olson</dc:creator>
  <cp:lastModifiedBy>Worel, Benjamin (DOT)</cp:lastModifiedBy>
  <cp:revision>366</cp:revision>
  <cp:lastPrinted>2020-05-08T17:41:50Z</cp:lastPrinted>
  <dcterms:created xsi:type="dcterms:W3CDTF">2017-03-15T21:48:13Z</dcterms:created>
  <dcterms:modified xsi:type="dcterms:W3CDTF">2020-10-07T14:34:53Z</dcterms:modified>
</cp:coreProperties>
</file>