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7" r:id="rId2"/>
    <p:sldId id="259" r:id="rId3"/>
    <p:sldId id="260" r:id="rId4"/>
    <p:sldId id="261" r:id="rId5"/>
    <p:sldId id="282" r:id="rId6"/>
    <p:sldId id="262" r:id="rId7"/>
    <p:sldId id="263" r:id="rId8"/>
    <p:sldId id="286" r:id="rId9"/>
    <p:sldId id="288" r:id="rId10"/>
    <p:sldId id="289" r:id="rId11"/>
    <p:sldId id="256" r:id="rId12"/>
    <p:sldId id="278" r:id="rId13"/>
    <p:sldId id="291" r:id="rId14"/>
    <p:sldId id="292" r:id="rId15"/>
    <p:sldId id="293" r:id="rId16"/>
    <p:sldId id="279" r:id="rId17"/>
    <p:sldId id="294" r:id="rId18"/>
    <p:sldId id="283" r:id="rId19"/>
    <p:sldId id="295" r:id="rId20"/>
    <p:sldId id="281" r:id="rId21"/>
    <p:sldId id="276" r:id="rId22"/>
    <p:sldId id="290" r:id="rId23"/>
    <p:sldId id="296" r:id="rId24"/>
    <p:sldId id="277" r:id="rId25"/>
    <p:sldId id="301" r:id="rId26"/>
    <p:sldId id="297" r:id="rId27"/>
    <p:sldId id="264" r:id="rId28"/>
    <p:sldId id="287" r:id="rId29"/>
    <p:sldId id="265" r:id="rId30"/>
    <p:sldId id="266" r:id="rId31"/>
    <p:sldId id="271" r:id="rId32"/>
    <p:sldId id="272" r:id="rId33"/>
    <p:sldId id="274" r:id="rId34"/>
    <p:sldId id="273" r:id="rId35"/>
    <p:sldId id="299" r:id="rId36"/>
    <p:sldId id="300" r:id="rId37"/>
    <p:sldId id="302" r:id="rId38"/>
    <p:sldId id="275" r:id="rId39"/>
    <p:sldId id="303" r:id="rId40"/>
    <p:sldId id="304"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8" autoAdjust="0"/>
  </p:normalViewPr>
  <p:slideViewPr>
    <p:cSldViewPr>
      <p:cViewPr varScale="1">
        <p:scale>
          <a:sx n="66" d="100"/>
          <a:sy n="66" d="100"/>
        </p:scale>
        <p:origin x="-140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652E-2"/>
          <c:y val="5.0925925925926631E-2"/>
          <c:w val="0.96944444444445155"/>
          <c:h val="0.89814814814815291"/>
        </c:manualLayout>
      </c:layout>
      <c:scatterChart>
        <c:scatterStyle val="smoothMarker"/>
        <c:ser>
          <c:idx val="0"/>
          <c:order val="0"/>
          <c:tx>
            <c:strRef>
              <c:f>Sheet1!$C$1</c:f>
              <c:strCache>
                <c:ptCount val="1"/>
                <c:pt idx="0">
                  <c:v>sinx</c:v>
                </c:pt>
              </c:strCache>
            </c:strRef>
          </c:tx>
          <c:spPr>
            <a:ln w="44450"/>
          </c:spPr>
          <c:marker>
            <c:symbol val="none"/>
          </c:marker>
          <c:xVal>
            <c:numRef>
              <c:f>Sheet1!$B$2:$B$20</c:f>
              <c:numCache>
                <c:formatCode>General</c:formatCode>
                <c:ptCount val="1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numCache>
            </c:numRef>
          </c:xVal>
          <c:yVal>
            <c:numRef>
              <c:f>Sheet1!$C$2:$C$20</c:f>
              <c:numCache>
                <c:formatCode>General</c:formatCode>
                <c:ptCount val="19"/>
                <c:pt idx="0">
                  <c:v>0</c:v>
                </c:pt>
                <c:pt idx="1">
                  <c:v>0.8414709848078965</c:v>
                </c:pt>
                <c:pt idx="2">
                  <c:v>0.90929742682568171</c:v>
                </c:pt>
                <c:pt idx="3">
                  <c:v>0.14112000805986719</c:v>
                </c:pt>
                <c:pt idx="4">
                  <c:v>-0.7568024953079282</c:v>
                </c:pt>
                <c:pt idx="5">
                  <c:v>-0.95892427466315289</c:v>
                </c:pt>
                <c:pt idx="6">
                  <c:v>-0.27941549819892586</c:v>
                </c:pt>
                <c:pt idx="7">
                  <c:v>0.65698659871878962</c:v>
                </c:pt>
                <c:pt idx="8">
                  <c:v>0.98935824662338911</c:v>
                </c:pt>
                <c:pt idx="9">
                  <c:v>0.41211848524176192</c:v>
                </c:pt>
                <c:pt idx="10">
                  <c:v>-0.54402111088936977</c:v>
                </c:pt>
                <c:pt idx="11">
                  <c:v>-0.99999020655071191</c:v>
                </c:pt>
                <c:pt idx="12">
                  <c:v>-0.5365729180004345</c:v>
                </c:pt>
                <c:pt idx="13">
                  <c:v>0.42016703682664092</c:v>
                </c:pt>
                <c:pt idx="14">
                  <c:v>0.99060735569487779</c:v>
                </c:pt>
                <c:pt idx="15">
                  <c:v>0.65028784015711683</c:v>
                </c:pt>
                <c:pt idx="16">
                  <c:v>-0.2879033166650653</c:v>
                </c:pt>
                <c:pt idx="17">
                  <c:v>-0.96139749187955681</c:v>
                </c:pt>
                <c:pt idx="18">
                  <c:v>-0.75098724677167605</c:v>
                </c:pt>
              </c:numCache>
            </c:numRef>
          </c:yVal>
          <c:smooth val="1"/>
        </c:ser>
        <c:axId val="135000832"/>
        <c:axId val="135002368"/>
      </c:scatterChart>
      <c:valAx>
        <c:axId val="135000832"/>
        <c:scaling>
          <c:orientation val="minMax"/>
        </c:scaling>
        <c:delete val="1"/>
        <c:axPos val="b"/>
        <c:numFmt formatCode="General" sourceLinked="1"/>
        <c:tickLblPos val="none"/>
        <c:crossAx val="135002368"/>
        <c:crosses val="autoZero"/>
        <c:crossBetween val="midCat"/>
      </c:valAx>
      <c:valAx>
        <c:axId val="135002368"/>
        <c:scaling>
          <c:orientation val="minMax"/>
        </c:scaling>
        <c:delete val="1"/>
        <c:axPos val="l"/>
        <c:numFmt formatCode="General" sourceLinked="1"/>
        <c:tickLblPos val="none"/>
        <c:crossAx val="135000832"/>
        <c:crosses val="autoZero"/>
        <c:crossBetween val="midCat"/>
      </c:valAx>
    </c:plotArea>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865146167074018E-2"/>
          <c:y val="9.7222222222222224E-2"/>
          <c:w val="0.96013481269388767"/>
          <c:h val="0.89814814814814814"/>
        </c:manualLayout>
      </c:layout>
      <c:scatterChart>
        <c:scatterStyle val="smoothMarker"/>
        <c:ser>
          <c:idx val="0"/>
          <c:order val="0"/>
          <c:tx>
            <c:strRef>
              <c:f>Sheet1!$C$1</c:f>
              <c:strCache>
                <c:ptCount val="1"/>
                <c:pt idx="0">
                  <c:v>sinx</c:v>
                </c:pt>
              </c:strCache>
            </c:strRef>
          </c:tx>
          <c:spPr>
            <a:ln w="44450">
              <a:solidFill>
                <a:srgbClr val="FFC000"/>
              </a:solidFill>
            </a:ln>
          </c:spPr>
          <c:marker>
            <c:symbol val="none"/>
          </c:marker>
          <c:xVal>
            <c:numRef>
              <c:f>Sheet1!$B$2:$B$20</c:f>
              <c:numCache>
                <c:formatCode>General</c:formatCode>
                <c:ptCount val="1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numCache>
            </c:numRef>
          </c:xVal>
          <c:yVal>
            <c:numRef>
              <c:f>Sheet1!$C$2:$C$20</c:f>
              <c:numCache>
                <c:formatCode>General</c:formatCode>
                <c:ptCount val="19"/>
                <c:pt idx="0">
                  <c:v>0</c:v>
                </c:pt>
                <c:pt idx="1">
                  <c:v>0.8414709848078965</c:v>
                </c:pt>
                <c:pt idx="2">
                  <c:v>0.90929742682568171</c:v>
                </c:pt>
                <c:pt idx="3">
                  <c:v>0.14112000805986719</c:v>
                </c:pt>
                <c:pt idx="4">
                  <c:v>-0.7568024953079282</c:v>
                </c:pt>
                <c:pt idx="5">
                  <c:v>-0.95892427466315289</c:v>
                </c:pt>
                <c:pt idx="6">
                  <c:v>-0.27941549819892586</c:v>
                </c:pt>
                <c:pt idx="7">
                  <c:v>0.65698659871878962</c:v>
                </c:pt>
                <c:pt idx="8">
                  <c:v>0.98935824662338911</c:v>
                </c:pt>
                <c:pt idx="9">
                  <c:v>0.41211848524176192</c:v>
                </c:pt>
                <c:pt idx="10">
                  <c:v>-0.54402111088936977</c:v>
                </c:pt>
                <c:pt idx="11">
                  <c:v>-0.99999020655071191</c:v>
                </c:pt>
                <c:pt idx="12">
                  <c:v>-0.5365729180004345</c:v>
                </c:pt>
                <c:pt idx="13">
                  <c:v>0.42016703682664092</c:v>
                </c:pt>
                <c:pt idx="14">
                  <c:v>0.99060735569487779</c:v>
                </c:pt>
                <c:pt idx="15">
                  <c:v>0.65028784015711683</c:v>
                </c:pt>
                <c:pt idx="16">
                  <c:v>-0.2879033166650653</c:v>
                </c:pt>
                <c:pt idx="17">
                  <c:v>-0.96139749187955681</c:v>
                </c:pt>
                <c:pt idx="18">
                  <c:v>-0.75098724677167605</c:v>
                </c:pt>
              </c:numCache>
            </c:numRef>
          </c:yVal>
          <c:smooth val="1"/>
        </c:ser>
        <c:axId val="135364608"/>
        <c:axId val="135367680"/>
      </c:scatterChart>
      <c:valAx>
        <c:axId val="135364608"/>
        <c:scaling>
          <c:orientation val="minMax"/>
        </c:scaling>
        <c:delete val="1"/>
        <c:axPos val="b"/>
        <c:numFmt formatCode="General" sourceLinked="1"/>
        <c:tickLblPos val="none"/>
        <c:crossAx val="135367680"/>
        <c:crosses val="autoZero"/>
        <c:crossBetween val="midCat"/>
      </c:valAx>
      <c:valAx>
        <c:axId val="135367680"/>
        <c:scaling>
          <c:orientation val="minMax"/>
        </c:scaling>
        <c:delete val="1"/>
        <c:axPos val="l"/>
        <c:numFmt formatCode="General" sourceLinked="1"/>
        <c:tickLblPos val="none"/>
        <c:crossAx val="135364608"/>
        <c:crosses val="autoZero"/>
        <c:crossBetween val="midCat"/>
      </c:valAx>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layout/>
    </c:title>
    <c:plotArea>
      <c:layout>
        <c:manualLayout>
          <c:layoutTarget val="inner"/>
          <c:xMode val="edge"/>
          <c:yMode val="edge"/>
          <c:x val="0.13097462817147856"/>
          <c:y val="4.2141294838146541E-2"/>
          <c:w val="0.64839326334209224"/>
          <c:h val="0.4560675318184319"/>
        </c:manualLayout>
      </c:layout>
      <c:scatterChart>
        <c:scatterStyle val="lineMarker"/>
        <c:ser>
          <c:idx val="0"/>
          <c:order val="0"/>
          <c:tx>
            <c:strRef>
              <c:f>Sheet1!$C$2</c:f>
              <c:strCache>
                <c:ptCount val="1"/>
                <c:pt idx="0">
                  <c:v>Sinc X</c:v>
                </c:pt>
              </c:strCache>
            </c:strRef>
          </c:tx>
          <c:yVal>
            <c:numRef>
              <c:f>Sheet1!$C$3:$C$100</c:f>
              <c:numCache>
                <c:formatCode>General</c:formatCode>
                <c:ptCount val="98"/>
                <c:pt idx="0">
                  <c:v>0.8414709848078965</c:v>
                </c:pt>
                <c:pt idx="1">
                  <c:v>0.45464871341284585</c:v>
                </c:pt>
                <c:pt idx="2">
                  <c:v>4.7040002686622395E-2</c:v>
                </c:pt>
                <c:pt idx="3">
                  <c:v>-0.18920062382698224</c:v>
                </c:pt>
                <c:pt idx="4">
                  <c:v>-0.19178485493262784</c:v>
                </c:pt>
                <c:pt idx="5">
                  <c:v>-4.6569249699820875E-2</c:v>
                </c:pt>
                <c:pt idx="6">
                  <c:v>9.3855228388401532E-2</c:v>
                </c:pt>
                <c:pt idx="7">
                  <c:v>0.12366978082792272</c:v>
                </c:pt>
                <c:pt idx="8">
                  <c:v>4.5790942804639932E-2</c:v>
                </c:pt>
                <c:pt idx="9">
                  <c:v>-5.4402111088938089E-2</c:v>
                </c:pt>
                <c:pt idx="10">
                  <c:v>-9.090820059551849E-2</c:v>
                </c:pt>
                <c:pt idx="11">
                  <c:v>-4.471440983337089E-2</c:v>
                </c:pt>
                <c:pt idx="12">
                  <c:v>3.2320541294356984E-2</c:v>
                </c:pt>
                <c:pt idx="13" formatCode="0.000000000000000000000">
                  <c:v>7.0757668263919424E-2</c:v>
                </c:pt>
                <c:pt idx="14" formatCode="0.000000000000000000000">
                  <c:v>4.3352522677141424E-2</c:v>
                </c:pt>
                <c:pt idx="15" formatCode="0.000000000000000000000">
                  <c:v>-1.7993957291566647E-2</c:v>
                </c:pt>
                <c:pt idx="16" formatCode="0.000000000000000000000">
                  <c:v>-5.6552793639973932E-2</c:v>
                </c:pt>
                <c:pt idx="17" formatCode="0.000000000000000000000">
                  <c:v>-4.1721513709537555E-2</c:v>
                </c:pt>
                <c:pt idx="18" formatCode="0.000000000000000000000">
                  <c:v>7.8882741927870925E-3</c:v>
                </c:pt>
                <c:pt idx="19" formatCode="0.000000000000000000000">
                  <c:v>4.5647262536381392E-2</c:v>
                </c:pt>
                <c:pt idx="20" formatCode="0.000000000000000000000">
                  <c:v>3.9840744692193258E-2</c:v>
                </c:pt>
                <c:pt idx="21" formatCode="0.000000000000000000000">
                  <c:v>-4.0233224047291706E-4</c:v>
                </c:pt>
                <c:pt idx="22" formatCode="0.000000000000000000000">
                  <c:v>-3.6792191485877368E-2</c:v>
                </c:pt>
                <c:pt idx="23" formatCode="0.000000000000000000000">
                  <c:v>-3.7732431750276012E-2</c:v>
                </c:pt>
                <c:pt idx="24" formatCode="0.000000000000000000000">
                  <c:v>-5.2940700039109424E-3</c:v>
                </c:pt>
                <c:pt idx="25" formatCode="0.000000000000000000000">
                  <c:v>2.9329171172292407E-2</c:v>
                </c:pt>
                <c:pt idx="26" formatCode="0.000000000000000000000">
                  <c:v>3.5421330681648489E-2</c:v>
                </c:pt>
                <c:pt idx="27" formatCode="0.000000000000000000000">
                  <c:v>9.6752067252811064E-3</c:v>
                </c:pt>
                <c:pt idx="28" formatCode="0.000000000000000000000">
                  <c:v>-2.2883927041827151E-2</c:v>
                </c:pt>
                <c:pt idx="29" formatCode="0.000000000000000000000">
                  <c:v>-3.2934387469762759E-2</c:v>
                </c:pt>
                <c:pt idx="30" formatCode="0.000000000000000000000">
                  <c:v>-1.3033472429776293E-2</c:v>
                </c:pt>
                <c:pt idx="31" formatCode="0.000000000000000000000">
                  <c:v>1.7232083788802862E-2</c:v>
                </c:pt>
                <c:pt idx="32" formatCode="0.000000000000000000000">
                  <c:v>3.0300359397189908E-2</c:v>
                </c:pt>
                <c:pt idx="33" formatCode="0.000000000000000000000">
                  <c:v>1.5561255474118544E-2</c:v>
                </c:pt>
                <c:pt idx="34" formatCode="0.000000000000000000000">
                  <c:v>-1.2233790557032886E-2</c:v>
                </c:pt>
                <c:pt idx="35" formatCode="0.000000000000000000000">
                  <c:v>-2.7549412595642215E-2</c:v>
                </c:pt>
                <c:pt idx="36" formatCode="0.000000000000000000000">
                  <c:v>-1.7392922523162168E-2</c:v>
                </c:pt>
                <c:pt idx="37" formatCode="0.000000000000000000000">
                  <c:v>7.799173123931369E-3</c:v>
                </c:pt>
                <c:pt idx="38" formatCode="0.000000000000000000000">
                  <c:v>2.4712702212412511E-2</c:v>
                </c:pt>
                <c:pt idx="39" formatCode="0.000000000000000000000">
                  <c:v>1.8627829011984141E-2</c:v>
                </c:pt>
                <c:pt idx="40" formatCode="0.000000000000000000000">
                  <c:v>-3.8688455806026646E-3</c:v>
                </c:pt>
                <c:pt idx="41" formatCode="0.000000000000000000000">
                  <c:v>-2.1821941617039011E-2</c:v>
                </c:pt>
                <c:pt idx="42" formatCode="0.000000000000000000000">
                  <c:v>-1.9343598665781767E-2</c:v>
                </c:pt>
                <c:pt idx="43" formatCode="0.000000000000000000000">
                  <c:v>4.0231647966849129E-4</c:v>
                </c:pt>
                <c:pt idx="44" formatCode="0.000000000000000000000">
                  <c:v>1.8908967211869541E-2</c:v>
                </c:pt>
                <c:pt idx="45" formatCode="0.000000000000000000000">
                  <c:v>1.9604094514104563E-2</c:v>
                </c:pt>
                <c:pt idx="46" formatCode="0.000000000000000000000">
                  <c:v>2.6292153775580012E-3</c:v>
                </c:pt>
                <c:pt idx="47" formatCode="0.000000000000000000000">
                  <c:v>-1.6005305444243181E-2</c:v>
                </c:pt>
                <c:pt idx="48" formatCode="0.000000000000000000000">
                  <c:v>-1.9464339852234183E-2</c:v>
                </c:pt>
                <c:pt idx="49" formatCode="0.000000000000000000000">
                  <c:v>-5.2474970740785838E-3</c:v>
                </c:pt>
                <c:pt idx="50" formatCode="0.000000000000000000000">
                  <c:v>1.3141748545948545E-2</c:v>
                </c:pt>
                <c:pt idx="51" formatCode="0.000000000000000000000">
                  <c:v>1.8973607539240107E-2</c:v>
                </c:pt>
                <c:pt idx="52" formatCode="0.000000000000000000000">
                  <c:v>7.4702858524874514E-3</c:v>
                </c:pt>
                <c:pt idx="53" formatCode="0.000000000000000000000">
                  <c:v>-1.0347945349104022E-2</c:v>
                </c:pt>
                <c:pt idx="54" formatCode="0.000000000000000000000">
                  <c:v>-1.8177366788338551E-2</c:v>
                </c:pt>
                <c:pt idx="55" formatCode="0.000000000000000000000">
                  <c:v>-9.3134107515520266E-3</c:v>
                </c:pt>
                <c:pt idx="56" formatCode="0.000000000000000000000">
                  <c:v>7.6520132499618473E-3</c:v>
                </c:pt>
                <c:pt idx="57" formatCode="0.000000000000000000000">
                  <c:v>1.711849393249202E-2</c:v>
                </c:pt>
                <c:pt idx="58" formatCode="0.000000000000000000000">
                  <c:v>1.0792169612528024E-2</c:v>
                </c:pt>
                <c:pt idx="59" formatCode="0.000000000000000000000">
                  <c:v>-5.0801770183702827E-3</c:v>
                </c:pt>
                <c:pt idx="60" formatCode="0.000000000000000000000">
                  <c:v>-1.5837996229645782E-2</c:v>
                </c:pt>
                <c:pt idx="61" formatCode="0.000000000000000000000">
                  <c:v>-1.1922269300793925E-2</c:v>
                </c:pt>
                <c:pt idx="62" formatCode="0.000000000000000000000">
                  <c:v>2.6564396873461492E-3</c:v>
                </c:pt>
                <c:pt idx="63" formatCode="0.000000000000000000000">
                  <c:v>1.4375406846824854E-2</c:v>
                </c:pt>
                <c:pt idx="64" formatCode="0.000000000000000000000">
                  <c:v>1.2720441222924667E-2</c:v>
                </c:pt>
                <c:pt idx="65" formatCode="0.000000000000000000000">
                  <c:v>-4.0229021248434834E-4</c:v>
                </c:pt>
                <c:pt idx="66" formatCode="0.000000000000000000000">
                  <c:v>-1.276895491007944E-2</c:v>
                </c:pt>
                <c:pt idx="67" formatCode="0.000000000000000000000">
                  <c:v>-1.3204818833666249E-2</c:v>
                </c:pt>
                <c:pt idx="68" formatCode="0.000000000000000000000">
                  <c:v>-1.6635480258433294E-3</c:v>
                </c:pt>
                <c:pt idx="69" formatCode="0.000000000000000000000">
                  <c:v>1.1055581165112972E-2</c:v>
                </c:pt>
                <c:pt idx="70" formatCode="0.000000000000000000000">
                  <c:v>1.3395135961329225E-2</c:v>
                </c:pt>
                <c:pt idx="71" formatCode="0.000000000000000000000">
                  <c:v>3.5253244828061326E-3</c:v>
                </c:pt>
                <c:pt idx="72" formatCode="0.000000000000000000000">
                  <c:v>-9.2708487244836726E-3</c:v>
                </c:pt>
                <c:pt idx="73" formatCode="0.000000000000000000000">
                  <c:v>-1.3312787303624962E-2</c:v>
                </c:pt>
                <c:pt idx="74" formatCode="0.000000000000000000000">
                  <c:v>-5.1704218054590932E-3</c:v>
                </c:pt>
                <c:pt idx="75" formatCode="0.000000000000000000000">
                  <c:v>7.4487846960287103E-3</c:v>
                </c:pt>
                <c:pt idx="76" formatCode="0.000000000000000000000">
                  <c:v>1.2980781280269527E-2</c:v>
                </c:pt>
                <c:pt idx="77" formatCode="0.000000000000000000000">
                  <c:v>6.5894673844557518E-3</c:v>
                </c:pt>
                <c:pt idx="78" formatCode="0.000000000000000000000">
                  <c:v>-5.6216793507279537E-3</c:v>
                </c:pt>
                <c:pt idx="79" formatCode="0.000000000000000000000">
                  <c:v>-1.242360817404219E-2</c:v>
                </c:pt>
                <c:pt idx="80" formatCode="0.000000000000000000000">
                  <c:v>-7.7763949910428162E-3</c:v>
                </c:pt>
                <c:pt idx="81" formatCode="0.000000000000000000000">
                  <c:v>3.8198632004034809E-3</c:v>
                </c:pt>
                <c:pt idx="82" formatCode="0.000000000000000000000">
                  <c:v>1.1667041700002307E-2</c:v>
                </c:pt>
                <c:pt idx="83" formatCode="0.000000000000000000000">
                  <c:v>8.7284561913487328E-3</c:v>
                </c:pt>
                <c:pt idx="84" formatCode="0.000000000000000000000">
                  <c:v>-2.0714778817480842E-3</c:v>
                </c:pt>
                <c:pt idx="85" formatCode="0.000000000000000000000">
                  <c:v>-1.073788891865186E-2</c:v>
                </c:pt>
                <c:pt idx="86" formatCode="0.000000000000000000000">
                  <c:v>-9.4461820302394264E-3</c:v>
                </c:pt>
                <c:pt idx="87" formatCode="0.000000000000000000000">
                  <c:v>4.0225344015523505E-4</c:v>
                </c:pt>
                <c:pt idx="88" formatCode="0.000000000000000000000">
                  <c:v>9.6637011889039795E-3</c:v>
                </c:pt>
                <c:pt idx="89" formatCode="0.000000000000000000000">
                  <c:v>9.9332962622285265E-3</c:v>
                </c:pt>
                <c:pt idx="90" formatCode="0.000000000000000000000">
                  <c:v>1.1646979313314325E-3</c:v>
                </c:pt>
                <c:pt idx="91" formatCode="0.000000000000000000000">
                  <c:v>-8.4724572784329599E-3</c:v>
                </c:pt>
                <c:pt idx="92" formatCode="0.000000000000000000000">
                  <c:v>-1.019658216419298E-2</c:v>
                </c:pt>
                <c:pt idx="93" formatCode="0.000000000000000000000">
                  <c:v>-2.6090636751878206E-3</c:v>
                </c:pt>
                <c:pt idx="94" formatCode="0.000000000000000000000">
                  <c:v>7.1922285761697007E-3</c:v>
                </c:pt>
                <c:pt idx="95" formatCode="0.000000000000000000000">
                  <c:v>1.0245705681607988E-2</c:v>
                </c:pt>
                <c:pt idx="96" formatCode="0.000000000000000000000">
                  <c:v>3.9134818456446167E-3</c:v>
                </c:pt>
                <c:pt idx="97" formatCode="0.000000000000000000000">
                  <c:v>-5.8508354284737031E-3</c:v>
                </c:pt>
              </c:numCache>
            </c:numRef>
          </c:yVal>
        </c:ser>
        <c:axId val="135537792"/>
        <c:axId val="135539328"/>
      </c:scatterChart>
      <c:valAx>
        <c:axId val="135537792"/>
        <c:scaling>
          <c:orientation val="minMax"/>
        </c:scaling>
        <c:axPos val="b"/>
        <c:tickLblPos val="nextTo"/>
        <c:crossAx val="135539328"/>
        <c:crosses val="autoZero"/>
        <c:crossBetween val="midCat"/>
      </c:valAx>
      <c:valAx>
        <c:axId val="135539328"/>
        <c:scaling>
          <c:orientation val="minMax"/>
        </c:scaling>
        <c:axPos val="l"/>
        <c:majorGridlines/>
        <c:numFmt formatCode="General" sourceLinked="1"/>
        <c:tickLblPos val="nextTo"/>
        <c:crossAx val="135537792"/>
        <c:crosses val="autoZero"/>
        <c:crossBetween val="midCat"/>
      </c:valAx>
      <c:spPr>
        <a:noFill/>
        <a:ln w="25400">
          <a:noFill/>
        </a:ln>
      </c:spPr>
    </c:plotArea>
    <c:plotVisOnly val="1"/>
  </c:chart>
  <c:txPr>
    <a:bodyPr/>
    <a:lstStyle/>
    <a:p>
      <a:pPr>
        <a:defRPr sz="2000" b="1"/>
      </a:pPr>
      <a:endParaRPr lang="en-US"/>
    </a:p>
  </c:txPr>
  <c:externalData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0.0125</cdr:x>
      <cdr:y>0</cdr:y>
    </cdr:from>
    <cdr:to>
      <cdr:x>0.9988</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6200" y="-35719"/>
          <a:ext cx="6012484" cy="2743200"/>
        </a:xfrm>
        <a:prstGeom xmlns:a="http://schemas.openxmlformats.org/drawingml/2006/main" prst="rect">
          <a:avLst/>
        </a:prstGeom>
        <a:ln xmlns:a="http://schemas.openxmlformats.org/drawingml/2006/main">
          <a:solidFill>
            <a:schemeClr val="accent4"/>
          </a:solidFill>
        </a:ln>
      </cdr:spPr>
    </cdr:pic>
  </cdr:relSizeAnchor>
  <cdr:relSizeAnchor xmlns:cdr="http://schemas.openxmlformats.org/drawingml/2006/chartDrawing">
    <cdr:from>
      <cdr:x>1</cdr:x>
      <cdr:y>0.08333</cdr:y>
    </cdr:from>
    <cdr:to>
      <cdr:x>1</cdr:x>
      <cdr:y>1</cdr:y>
    </cdr:to>
    <cdr:cxnSp macro="">
      <cdr:nvCxnSpPr>
        <cdr:cNvPr id="4" name="Straight Connector 3"/>
        <cdr:cNvCxnSpPr/>
      </cdr:nvCxnSpPr>
      <cdr:spPr>
        <a:xfrm xmlns:a="http://schemas.openxmlformats.org/drawingml/2006/main" rot="5400000">
          <a:off x="4686300" y="2400300"/>
          <a:ext cx="2514600" cy="0"/>
        </a:xfrm>
        <a:prstGeom xmlns:a="http://schemas.openxmlformats.org/drawingml/2006/main" prst="line">
          <a:avLst/>
        </a:prstGeom>
        <a:noFill xmlns:a="http://schemas.openxmlformats.org/drawingml/2006/main"/>
        <a:ln xmlns:a="http://schemas.openxmlformats.org/drawingml/2006/main" w="9525" cap="flat" cmpd="sng" algn="ctr">
          <a:solidFill>
            <a:srgbClr val="4F81BD">
              <a:shade val="95000"/>
              <a:satMod val="105000"/>
            </a:srgb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0.025</cdr:x>
      <cdr:y>0</cdr:y>
    </cdr:from>
    <cdr:to>
      <cdr:x>0.30531</cdr:x>
      <cdr:y>0.13464</cdr:y>
    </cdr:to>
    <cdr:sp macro="" textlink="">
      <cdr:nvSpPr>
        <cdr:cNvPr id="9" name="TextBox 24"/>
        <cdr:cNvSpPr txBox="1"/>
      </cdr:nvSpPr>
      <cdr:spPr>
        <a:xfrm xmlns:a="http://schemas.openxmlformats.org/drawingml/2006/main">
          <a:off x="152400" y="-35719"/>
          <a:ext cx="170877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dirty="0" smtClean="0">
              <a:latin typeface="Times New Roman"/>
              <a:cs typeface="Times New Roman"/>
            </a:rPr>
            <a:t>Wavelength (</a:t>
          </a:r>
          <a:r>
            <a:rPr lang="el-GR" dirty="0" smtClean="0">
              <a:latin typeface="Times New Roman"/>
              <a:cs typeface="Times New Roman"/>
            </a:rPr>
            <a:t>λ</a:t>
          </a:r>
          <a:r>
            <a:rPr lang="en-US" dirty="0" smtClean="0">
              <a:latin typeface="Times New Roman"/>
              <a:cs typeface="Times New Roman"/>
            </a:rPr>
            <a:t>)</a:t>
          </a:r>
          <a:endParaRPr lang="en-US" dirty="0"/>
        </a:p>
      </cdr:txBody>
    </cdr:sp>
  </cdr:relSizeAnchor>
  <cdr:relSizeAnchor xmlns:cdr="http://schemas.openxmlformats.org/drawingml/2006/chartDrawing">
    <cdr:from>
      <cdr:x>1</cdr:x>
      <cdr:y>0.02778</cdr:y>
    </cdr:from>
    <cdr:to>
      <cdr:x>1</cdr:x>
      <cdr:y>1</cdr:y>
    </cdr:to>
    <cdr:cxnSp macro="">
      <cdr:nvCxnSpPr>
        <cdr:cNvPr id="11" name="Straight Connector 10"/>
        <cdr:cNvCxnSpPr/>
      </cdr:nvCxnSpPr>
      <cdr:spPr>
        <a:xfrm xmlns:a="http://schemas.openxmlformats.org/drawingml/2006/main" rot="5400000">
          <a:off x="5829300" y="2324100"/>
          <a:ext cx="2667000" cy="0"/>
        </a:xfrm>
        <a:prstGeom xmlns:a="http://schemas.openxmlformats.org/drawingml/2006/main" prst="line">
          <a:avLst/>
        </a:prstGeom>
        <a:noFill xmlns:a="http://schemas.openxmlformats.org/drawingml/2006/main"/>
        <a:ln xmlns:a="http://schemas.openxmlformats.org/drawingml/2006/main" w="9525" cap="flat" cmpd="sng" algn="ctr">
          <a:solidFill>
            <a:srgbClr val="4F81BD">
              <a:shade val="95000"/>
              <a:satMod val="105000"/>
            </a:srgb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0.02778</cdr:y>
    </cdr:from>
    <cdr:to>
      <cdr:x>1</cdr:x>
      <cdr:y>1</cdr:y>
    </cdr:to>
    <cdr:cxnSp macro="">
      <cdr:nvCxnSpPr>
        <cdr:cNvPr id="12" name="Straight Connector 11"/>
        <cdr:cNvCxnSpPr/>
      </cdr:nvCxnSpPr>
      <cdr:spPr>
        <a:xfrm xmlns:a="http://schemas.openxmlformats.org/drawingml/2006/main" rot="5400000">
          <a:off x="5829300" y="2324100"/>
          <a:ext cx="2667000" cy="0"/>
        </a:xfrm>
        <a:prstGeom xmlns:a="http://schemas.openxmlformats.org/drawingml/2006/main" prst="line">
          <a:avLst/>
        </a:prstGeom>
        <a:noFill xmlns:a="http://schemas.openxmlformats.org/drawingml/2006/main"/>
        <a:ln xmlns:a="http://schemas.openxmlformats.org/drawingml/2006/main" w="9525" cap="flat" cmpd="sng" algn="ctr">
          <a:solidFill>
            <a:srgbClr val="4F81BD">
              <a:shade val="95000"/>
              <a:satMod val="105000"/>
            </a:srgb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0.02778</cdr:y>
    </cdr:from>
    <cdr:to>
      <cdr:x>1</cdr:x>
      <cdr:y>1</cdr:y>
    </cdr:to>
    <cdr:cxnSp macro="">
      <cdr:nvCxnSpPr>
        <cdr:cNvPr id="13" name="Straight Connector 12"/>
        <cdr:cNvCxnSpPr/>
      </cdr:nvCxnSpPr>
      <cdr:spPr>
        <a:xfrm xmlns:a="http://schemas.openxmlformats.org/drawingml/2006/main" rot="5400000">
          <a:off x="5829300" y="2324100"/>
          <a:ext cx="2667000" cy="0"/>
        </a:xfrm>
        <a:prstGeom xmlns:a="http://schemas.openxmlformats.org/drawingml/2006/main" prst="line">
          <a:avLst/>
        </a:prstGeom>
        <a:noFill xmlns:a="http://schemas.openxmlformats.org/drawingml/2006/main"/>
        <a:ln xmlns:a="http://schemas.openxmlformats.org/drawingml/2006/main" w="9525" cap="flat" cmpd="sng" algn="ctr">
          <a:solidFill>
            <a:srgbClr val="4F81BD">
              <a:shade val="95000"/>
              <a:satMod val="105000"/>
            </a:srgb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0.02778</cdr:y>
    </cdr:from>
    <cdr:to>
      <cdr:x>1</cdr:x>
      <cdr:y>1</cdr:y>
    </cdr:to>
    <cdr:cxnSp macro="">
      <cdr:nvCxnSpPr>
        <cdr:cNvPr id="14" name="Straight Connector 13"/>
        <cdr:cNvCxnSpPr/>
      </cdr:nvCxnSpPr>
      <cdr:spPr>
        <a:xfrm xmlns:a="http://schemas.openxmlformats.org/drawingml/2006/main" rot="5400000">
          <a:off x="5829300" y="2324100"/>
          <a:ext cx="2667000" cy="0"/>
        </a:xfrm>
        <a:prstGeom xmlns:a="http://schemas.openxmlformats.org/drawingml/2006/main" prst="line">
          <a:avLst/>
        </a:prstGeom>
        <a:noFill xmlns:a="http://schemas.openxmlformats.org/drawingml/2006/main"/>
        <a:ln xmlns:a="http://schemas.openxmlformats.org/drawingml/2006/main" w="9525" cap="flat" cmpd="sng" algn="ctr">
          <a:solidFill>
            <a:srgbClr val="4F81BD">
              <a:shade val="95000"/>
              <a:satMod val="105000"/>
            </a:srgb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0.08219</cdr:x>
      <cdr:y>0.80556</cdr:y>
    </cdr:from>
    <cdr:to>
      <cdr:x>0.31506</cdr:x>
      <cdr:y>0.95141</cdr:y>
    </cdr:to>
    <cdr:sp macro="" textlink="">
      <cdr:nvSpPr>
        <cdr:cNvPr id="15" name="TextBox 24"/>
        <cdr:cNvSpPr txBox="1"/>
      </cdr:nvSpPr>
      <cdr:spPr>
        <a:xfrm xmlns:a="http://schemas.openxmlformats.org/drawingml/2006/main">
          <a:off x="501041" y="2209800"/>
          <a:ext cx="141957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000" b="1" dirty="0" smtClean="0">
              <a:latin typeface="Times New Roman" pitchFamily="18" charset="0"/>
              <a:cs typeface="Times New Roman" pitchFamily="18" charset="0"/>
            </a:rPr>
            <a:t>Particles  in Right</a:t>
          </a:r>
        </a:p>
        <a:p xmlns:a="http://schemas.openxmlformats.org/drawingml/2006/main">
          <a:r>
            <a:rPr lang="en-US" sz="1000" b="1" dirty="0" smtClean="0">
              <a:latin typeface="Times New Roman" pitchFamily="18" charset="0"/>
              <a:cs typeface="Times New Roman" pitchFamily="18" charset="0"/>
            </a:rPr>
            <a:t>Displacement</a:t>
          </a:r>
          <a:endParaRPr lang="en-US" sz="1000" b="1" dirty="0">
            <a:latin typeface="Times New Roman" pitchFamily="18" charset="0"/>
            <a:cs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68AB908-A0F5-4366-8A23-B5A54DB0546E}" type="datetimeFigureOut">
              <a:rPr lang="en-US" smtClean="0"/>
              <a:pPr/>
              <a:t>2/7/2011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6F9E3E-B369-4466-AA41-C777A5764A7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F84DF479-3899-45EB-8041-488EB26B49C9}" type="datetimeFigureOut">
              <a:rPr lang="en-US"/>
              <a:pPr>
                <a:defRPr/>
              </a:pPr>
              <a:t>2/7/2011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7AB3EB6A-DFD3-4B63-A070-49F5BC9DA92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6B1C6B-EB4E-4285-BB14-1737F2DE47BC}" type="slidenum">
              <a:rPr lang="en-US"/>
              <a:pPr fontAlgn="base">
                <a:spcBef>
                  <a:spcPct val="0"/>
                </a:spcBef>
                <a:spcAft>
                  <a:spcPct val="0"/>
                </a:spcAft>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1"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C37D32-4EFB-49E3-97DB-BD2028FA5ED4}" type="slidenum">
              <a:rPr lang="en-US"/>
              <a:pPr fontAlgn="base">
                <a:spcBef>
                  <a:spcPct val="0"/>
                </a:spcBef>
                <a:spcAft>
                  <a:spcPct val="0"/>
                </a:spcAft>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1" dirty="0" smtClean="0">
              <a:latin typeface="Times New Roman" pitchFamily="18" charset="0"/>
              <a:cs typeface="Times New Roman" pitchFamily="18" charset="0"/>
            </a:endParaRP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3B1255-43DC-4CC3-9847-E9133C947874}" type="slidenum">
              <a:rPr lang="en-US"/>
              <a:pPr fontAlgn="base">
                <a:spcBef>
                  <a:spcPct val="0"/>
                </a:spcBef>
                <a:spcAft>
                  <a:spcPct val="0"/>
                </a:spcAft>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Times New Roman" pitchFamily="18" charset="0"/>
              <a:cs typeface="Times New Roman" pitchFamily="18" charset="0"/>
            </a:endParaRP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8FAA35-6D2A-4B90-8A60-90B957DDD765}" type="slidenum">
              <a:rPr lang="en-US"/>
              <a:pPr fontAlgn="base">
                <a:spcBef>
                  <a:spcPct val="0"/>
                </a:spcBef>
                <a:spcAft>
                  <a:spcPct val="0"/>
                </a:spcAft>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012CE2-CA6F-491B-A516-5FA0E2FF4580}" type="slidenum">
              <a:rPr lang="en-US"/>
              <a:pPr fontAlgn="base">
                <a:spcBef>
                  <a:spcPct val="0"/>
                </a:spcBef>
                <a:spcAft>
                  <a:spcPct val="0"/>
                </a:spcAft>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8FAA35-6D2A-4B90-8A60-90B957DDD765}" type="slidenum">
              <a:rPr lang="en-US"/>
              <a:pPr fontAlgn="base">
                <a:spcBef>
                  <a:spcPct val="0"/>
                </a:spcBef>
                <a:spcAft>
                  <a:spcPct val="0"/>
                </a:spcAft>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Sound Intensity</a:t>
            </a: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E05D12-D32B-43FE-B696-6C82F3658223}" type="slidenum">
              <a:rPr lang="en-US"/>
              <a:pPr fontAlgn="base">
                <a:spcBef>
                  <a:spcPct val="0"/>
                </a:spcBef>
                <a:spcAft>
                  <a:spcPct val="0"/>
                </a:spcAft>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strength   </a:t>
            </a:r>
            <a:r>
              <a:rPr lang="en-US" dirty="0" smtClean="0">
                <a:latin typeface="Calibri"/>
              </a:rPr>
              <a:t>̃̃  V</a:t>
            </a:r>
            <a:r>
              <a:rPr lang="en-US" baseline="0" dirty="0" smtClean="0">
                <a:latin typeface="Calibri"/>
              </a:rPr>
              <a:t>      Resonant frequency</a:t>
            </a:r>
            <a:r>
              <a:rPr lang="en-US" dirty="0" smtClean="0"/>
              <a:t> </a:t>
            </a:r>
            <a:r>
              <a:rPr lang="en-US" dirty="0" smtClean="0">
                <a:latin typeface="Calibri"/>
              </a:rPr>
              <a:t>̃</a:t>
            </a:r>
            <a:r>
              <a:rPr lang="en-US" dirty="0" smtClean="0"/>
              <a:t> </a:t>
            </a:r>
            <a:r>
              <a:rPr lang="en-US" baseline="0" dirty="0" smtClean="0">
                <a:latin typeface="Calibri"/>
              </a:rPr>
              <a:t>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Times New Roman" pitchFamily="18" charset="0"/>
              <a:cs typeface="Times New Roman" pitchFamily="18" charset="0"/>
            </a:endParaRP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E35DE3-9FCF-4E6D-92CB-F6E2FBF0E1F0}" type="slidenum">
              <a:rPr lang="en-US"/>
              <a:pPr fontAlgn="base">
                <a:spcBef>
                  <a:spcPct val="0"/>
                </a:spcBef>
                <a:spcAft>
                  <a:spcPct val="0"/>
                </a:spcAft>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z="2000" dirty="0" smtClean="0">
              <a:latin typeface="Times New Roman" pitchFamily="18" charset="0"/>
              <a:cs typeface="Times New Roman" pitchFamily="18" charset="0"/>
            </a:endParaRPr>
          </a:p>
        </p:txBody>
      </p:sp>
      <p:sp>
        <p:nvSpPr>
          <p:cNvPr id="97284" name="Slide Number Placeholder 3"/>
          <p:cNvSpPr>
            <a:spLocks noGrp="1"/>
          </p:cNvSpPr>
          <p:nvPr>
            <p:ph type="sldNum" sz="quarter" idx="5"/>
          </p:nvPr>
        </p:nvSpPr>
        <p:spPr>
          <a:noFill/>
        </p:spPr>
        <p:txBody>
          <a:bodyPr/>
          <a:lstStyle/>
          <a:p>
            <a:fld id="{A7F1B44C-7FD2-44BF-883A-54BB24E1AE67}" type="slidenum">
              <a:rPr lang="en-US" smtClean="0"/>
              <a:pPr/>
              <a:t>28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FFB459B5-E4BF-4473-BE84-27AF96C9F81A}" type="slidenum">
              <a:rPr lang="en-US" sz="1200">
                <a:latin typeface="Garamond" pitchFamily="18" charset="0"/>
              </a:rPr>
              <a:pPr algn="r"/>
              <a:t>5</a:t>
            </a:fld>
            <a:endParaRPr lang="en-US" sz="1200" dirty="0">
              <a:latin typeface="Garamond" pitchFamily="18"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934720" y="4415790"/>
            <a:ext cx="5140960" cy="4183380"/>
          </a:xfrm>
          <a:noFill/>
        </p:spPr>
        <p:txBody>
          <a:bodyPr wrap="square" numCol="1" anchor="t" anchorCtr="0" compatLnSpc="1">
            <a:prstTxWarp prst="textNoShape">
              <a:avLst/>
            </a:prstTxWarp>
          </a:bodyPr>
          <a:lstStyle/>
          <a:p>
            <a:pPr>
              <a:spcBef>
                <a:spcPct val="0"/>
              </a:spcBef>
            </a:pPr>
            <a:endParaRPr lang="en-US" sz="20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0AC08A-EC4C-4B97-96C5-6C4024E79A19}" type="slidenum">
              <a:rPr lang="en-US"/>
              <a:pPr fontAlgn="base">
                <a:spcBef>
                  <a:spcPct val="0"/>
                </a:spcBef>
                <a:spcAft>
                  <a:spcPct val="0"/>
                </a:spcAft>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For very small </a:t>
            </a:r>
            <a:r>
              <a:rPr lang="en-US" i="1" smtClean="0"/>
              <a:t>λ &gt;&gt; a</a:t>
            </a:r>
            <a:r>
              <a:rPr lang="en-US" smtClean="0"/>
              <a:t> the radiation resistance in the cavity [1] [3] is given by</a:t>
            </a:r>
          </a:p>
          <a:p>
            <a:pPr>
              <a:spcBef>
                <a:spcPct val="0"/>
              </a:spcBef>
            </a:pPr>
            <a:r>
              <a:rPr lang="en-US" smtClean="0"/>
              <a:t> The higher the volume of cavity of deterioration of an unspalled joint, the lower the natural frequency</a:t>
            </a:r>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853AC5-6660-49AE-9B0C-32C7099CABAF}" type="slidenum">
              <a:rPr lang="en-US"/>
              <a:pPr fontAlgn="base">
                <a:spcBef>
                  <a:spcPct val="0"/>
                </a:spcBef>
                <a:spcAft>
                  <a:spcPct val="0"/>
                </a:spcAft>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649CE0-6F40-404D-9D1C-43DE34819B7A}" type="slidenum">
              <a:rPr lang="en-US"/>
              <a:pPr fontAlgn="base">
                <a:spcBef>
                  <a:spcPct val="0"/>
                </a:spcBef>
                <a:spcAft>
                  <a:spcPct val="0"/>
                </a:spcAft>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5AB52B-33A4-4F02-AEC9-44B5E1C6ECA4}" type="slidenum">
              <a:rPr lang="en-US"/>
              <a:pPr fontAlgn="base">
                <a:spcBef>
                  <a:spcPct val="0"/>
                </a:spcBef>
                <a:spcAft>
                  <a:spcPct val="0"/>
                </a:spcAft>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500622-94B2-4CC2-B2DD-4B8416563A69}" type="slidenum">
              <a:rPr lang="en-US"/>
              <a:pPr fontAlgn="base">
                <a:spcBef>
                  <a:spcPct val="0"/>
                </a:spcBef>
                <a:spcAft>
                  <a:spcPct val="0"/>
                </a:spcAft>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2000" dirty="0"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F2A15E-4E59-48C1-A016-22B79D30F646}" type="slidenum">
              <a:rPr lang="en-US"/>
              <a:pPr fontAlgn="base">
                <a:spcBef>
                  <a:spcPct val="0"/>
                </a:spcBef>
                <a:spcAft>
                  <a:spcPct val="0"/>
                </a:spcAft>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D21B0D-6672-41BF-BB0A-DF4A92434551}" type="slidenum">
              <a:rPr lang="en-US"/>
              <a:pPr fontAlgn="base">
                <a:spcBef>
                  <a:spcPct val="0"/>
                </a:spcBef>
                <a:spcAft>
                  <a:spcPct val="0"/>
                </a:spcAft>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D21B0D-6672-41BF-BB0A-DF4A92434551}" type="slidenum">
              <a:rPr lang="en-US"/>
              <a:pPr fontAlgn="base">
                <a:spcBef>
                  <a:spcPct val="0"/>
                </a:spcBef>
                <a:spcAft>
                  <a:spcPct val="0"/>
                </a:spcAft>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8F8E90-BDDA-43E2-9D02-20A64F6F7156}" type="slidenum">
              <a:rPr lang="en-US"/>
              <a:pPr fontAlgn="base">
                <a:spcBef>
                  <a:spcPct val="0"/>
                </a:spcBef>
                <a:spcAft>
                  <a:spcPct val="0"/>
                </a:spcAft>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FUNDAMENTAL PUZZLE </a:t>
            </a:r>
            <a:r>
              <a:rPr lang="en-US" dirty="0" err="1" smtClean="0"/>
              <a:t>Textrur</a:t>
            </a:r>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342476-8B43-4C31-936D-7840219A319E}" type="slidenum">
              <a:rPr lang="en-US"/>
              <a:pPr fontAlgn="base">
                <a:spcBef>
                  <a:spcPct val="0"/>
                </a:spcBef>
                <a:spcAft>
                  <a:spcPct val="0"/>
                </a:spcAft>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2400" dirty="0" smtClean="0">
              <a:latin typeface="Times New Roman" pitchFamily="18" charset="0"/>
              <a:cs typeface="Times New Roman" pitchFamily="18" charset="0"/>
            </a:endParaRP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A5367B-B541-454B-A04E-13EECA3A79A3}" type="slidenum">
              <a:rPr lang="en-US"/>
              <a:pPr fontAlgn="base">
                <a:spcBef>
                  <a:spcPct val="0"/>
                </a:spcBef>
                <a:spcAft>
                  <a:spcPct val="0"/>
                </a:spcAft>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3AAC55-A1B6-4E5D-A340-2AAA10C08B09}" type="slidenum">
              <a:rPr lang="en-US"/>
              <a:pPr fontAlgn="base">
                <a:spcBef>
                  <a:spcPct val="0"/>
                </a:spcBef>
                <a:spcAft>
                  <a:spcPct val="0"/>
                </a:spcAft>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7AB3EB6A-DFD3-4B63-A070-49F5BC9DA922}"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B683888-3CEC-4D3A-B736-298B10B3E97A}" type="datetimeFigureOut">
              <a:rPr lang="en-US"/>
              <a:pPr>
                <a:defRPr/>
              </a:pPr>
              <a:t>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73DB8FC-2E04-4F8A-ABFC-0AAB46718777}" type="slidenum">
              <a:rPr lang="en-US"/>
              <a:pPr>
                <a:defRPr/>
              </a:pPr>
              <a:t>‹#›</a:t>
            </a:fld>
            <a:endParaRPr lang="en-US"/>
          </a:p>
        </p:txBody>
      </p:sp>
      <p:pic>
        <p:nvPicPr>
          <p:cNvPr id="7" name="Picture 2" descr="Mn/DOT dark blue colored logo in GIF format"/>
          <p:cNvPicPr>
            <a:picLocks noChangeAspect="1" noChangeArrowheads="1"/>
          </p:cNvPicPr>
          <p:nvPr userDrawn="1"/>
        </p:nvPicPr>
        <p:blipFill>
          <a:blip r:embed="rId2" cstate="print"/>
          <a:srcRect/>
          <a:stretch>
            <a:fillRect/>
          </a:stretch>
        </p:blipFill>
        <p:spPr bwMode="auto">
          <a:xfrm>
            <a:off x="4267200" y="6172199"/>
            <a:ext cx="762000" cy="685801"/>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FCA914-ACBA-4F3A-BDC8-AC97ED7F91D1}" type="datetimeFigureOut">
              <a:rPr lang="en-US"/>
              <a:pPr>
                <a:defRPr/>
              </a:pPr>
              <a:t>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6B80A6-A2BE-4DCE-9569-24D1659B0C2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F1EEA1-8C23-4CC5-BAC8-0C4919A76D12}" type="datetimeFigureOut">
              <a:rPr lang="en-US"/>
              <a:pPr>
                <a:defRPr/>
              </a:pPr>
              <a:t>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4D470C-D2FF-47C0-A0F7-DC814CB6658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61BD882-6388-4338-A9F4-26CC2646DC13}"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0" y="0"/>
            <a:ext cx="9144000" cy="152400"/>
          </a:xfrm>
        </p:spPr>
        <p:txBody>
          <a:bodyPr/>
          <a:lstStyle>
            <a:lvl1pPr algn="l">
              <a:buNone/>
              <a:defRPr sz="900" b="1" baseline="0"/>
            </a:lvl1pPr>
            <a:lvl2pPr algn="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4"/>
          <p:cNvSpPr>
            <a:spLocks noGrp="1" noChangeArrowheads="1"/>
          </p:cNvSpPr>
          <p:nvPr>
            <p:ph type="dt" sz="half" idx="14"/>
          </p:nvPr>
        </p:nvSpPr>
        <p:spPr/>
        <p:txBody>
          <a:bodyPr/>
          <a:lstStyle>
            <a:lvl1pPr>
              <a:defRPr b="0"/>
            </a:lvl1pPr>
          </a:lstStyle>
          <a:p>
            <a:pPr>
              <a:defRPr/>
            </a:pPr>
            <a:endParaRPr lang="en-US"/>
          </a:p>
        </p:txBody>
      </p:sp>
      <p:sp>
        <p:nvSpPr>
          <p:cNvPr id="4" name="Rectangle 5"/>
          <p:cNvSpPr>
            <a:spLocks noGrp="1" noChangeArrowheads="1"/>
          </p:cNvSpPr>
          <p:nvPr>
            <p:ph type="ftr" sz="quarter" idx="15"/>
          </p:nvPr>
        </p:nvSpPr>
        <p:spPr/>
        <p:txBody>
          <a:bodyPr/>
          <a:lstStyle>
            <a:lvl1pPr>
              <a:defRPr/>
            </a:lvl1pPr>
          </a:lstStyle>
          <a:p>
            <a:pPr>
              <a:defRPr/>
            </a:pPr>
            <a:endParaRPr lang="en-US"/>
          </a:p>
        </p:txBody>
      </p:sp>
      <p:sp>
        <p:nvSpPr>
          <p:cNvPr id="5" name="Rectangle 6"/>
          <p:cNvSpPr>
            <a:spLocks noGrp="1" noChangeArrowheads="1"/>
          </p:cNvSpPr>
          <p:nvPr>
            <p:ph type="sldNum" sz="quarter" idx="16"/>
          </p:nvPr>
        </p:nvSpPr>
        <p:spPr/>
        <p:txBody>
          <a:bodyPr/>
          <a:lstStyle>
            <a:lvl1pPr>
              <a:defRPr/>
            </a:lvl1pPr>
          </a:lstStyle>
          <a:p>
            <a:pPr>
              <a:defRPr/>
            </a:pPr>
            <a:fld id="{CAAE6D64-6D45-4860-A771-79E79E809CCC}"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cstate="print"/>
          <a:srcRect/>
          <a:stretch>
            <a:fillRect/>
          </a:stretch>
        </p:blipFill>
        <p:spPr bwMode="auto">
          <a:xfrm>
            <a:off x="304800" y="3429000"/>
            <a:ext cx="2133600" cy="2233613"/>
          </a:xfrm>
          <a:prstGeom prst="rect">
            <a:avLst/>
          </a:prstGeom>
          <a:noFill/>
          <a:ln w="9525">
            <a:noFill/>
            <a:miter lim="800000"/>
            <a:headEnd/>
            <a:tailEnd/>
          </a:ln>
        </p:spPr>
      </p:pic>
      <p:sp>
        <p:nvSpPr>
          <p:cNvPr id="9" name="Text Placeholder 8"/>
          <p:cNvSpPr>
            <a:spLocks noGrp="1"/>
          </p:cNvSpPr>
          <p:nvPr>
            <p:ph type="body" sz="quarter" idx="13"/>
          </p:nvPr>
        </p:nvSpPr>
        <p:spPr>
          <a:xfrm>
            <a:off x="0" y="0"/>
            <a:ext cx="9144000" cy="152400"/>
          </a:xfrm>
        </p:spPr>
        <p:txBody>
          <a:bodyPr/>
          <a:lstStyle>
            <a:lvl1pPr algn="l">
              <a:buNone/>
              <a:defRPr sz="900" b="1" baseline="0"/>
            </a:lvl1pPr>
            <a:lvl2pPr algn="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4"/>
          </p:nvPr>
        </p:nvSpPr>
        <p:spPr/>
        <p:txBody>
          <a:bodyPr/>
          <a:lstStyle>
            <a:lvl1pPr>
              <a:defRPr b="0"/>
            </a:lvl1pPr>
          </a:lstStyle>
          <a:p>
            <a:pPr>
              <a:defRPr/>
            </a:pPr>
            <a:endParaRPr lang="en-US"/>
          </a:p>
        </p:txBody>
      </p:sp>
      <p:sp>
        <p:nvSpPr>
          <p:cNvPr id="5" name="Rectangle 5"/>
          <p:cNvSpPr>
            <a:spLocks noGrp="1" noChangeArrowheads="1"/>
          </p:cNvSpPr>
          <p:nvPr>
            <p:ph type="ftr" sz="quarter" idx="15"/>
          </p:nvPr>
        </p:nvSpPr>
        <p:spPr/>
        <p:txBody>
          <a:bodyPr/>
          <a:lstStyle>
            <a:lvl1pPr>
              <a:defRPr/>
            </a:lvl1pPr>
          </a:lstStyle>
          <a:p>
            <a:pPr>
              <a:defRPr/>
            </a:pPr>
            <a:endParaRPr lang="en-US"/>
          </a:p>
        </p:txBody>
      </p:sp>
      <p:sp>
        <p:nvSpPr>
          <p:cNvPr id="6" name="Rectangle 6"/>
          <p:cNvSpPr>
            <a:spLocks noGrp="1" noChangeArrowheads="1"/>
          </p:cNvSpPr>
          <p:nvPr>
            <p:ph type="sldNum" sz="quarter" idx="16"/>
          </p:nvPr>
        </p:nvSpPr>
        <p:spPr/>
        <p:txBody>
          <a:bodyPr/>
          <a:lstStyle>
            <a:lvl1pPr>
              <a:defRPr/>
            </a:lvl1pPr>
          </a:lstStyle>
          <a:p>
            <a:pPr>
              <a:defRPr/>
            </a:pPr>
            <a:fld id="{CAE4E886-9649-476F-8D11-75B533B8F838}"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b="0"/>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68DD254-F4B6-4ED5-9AB6-D79F43973C8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3123C2-D013-40F6-BAB0-95E9AE1615C4}" type="datetimeFigureOut">
              <a:rPr lang="en-US"/>
              <a:pPr>
                <a:defRPr/>
              </a:pPr>
              <a:t>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865F07-BFF0-4CF0-90BF-363650438A8D}" type="slidenum">
              <a:rPr lang="en-US"/>
              <a:pPr>
                <a:defRPr/>
              </a:pPr>
              <a:t>‹#›</a:t>
            </a:fld>
            <a:endParaRPr lang="en-US"/>
          </a:p>
        </p:txBody>
      </p:sp>
      <p:pic>
        <p:nvPicPr>
          <p:cNvPr id="7" name="Picture 2" descr="Mn/DOT dark blue colored logo in GIF format"/>
          <p:cNvPicPr>
            <a:picLocks noChangeAspect="1" noChangeArrowheads="1"/>
          </p:cNvPicPr>
          <p:nvPr userDrawn="1"/>
        </p:nvPicPr>
        <p:blipFill>
          <a:blip r:embed="rId2" cstate="print"/>
          <a:srcRect/>
          <a:stretch>
            <a:fillRect/>
          </a:stretch>
        </p:blipFill>
        <p:spPr bwMode="auto">
          <a:xfrm>
            <a:off x="4267200" y="6309359"/>
            <a:ext cx="609600" cy="54864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F5E19F-C83C-437B-9380-9E6593472BD8}" type="datetimeFigureOut">
              <a:rPr lang="en-US"/>
              <a:pPr>
                <a:defRPr/>
              </a:pPr>
              <a:t>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82DFCD-3445-4DD7-8B89-B81327B0019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D6E2854-949B-44A8-85EF-E40833A48EA8}" type="datetimeFigureOut">
              <a:rPr lang="en-US"/>
              <a:pPr>
                <a:defRPr/>
              </a:pPr>
              <a:t>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972389-5A89-49E1-8645-DA871D92699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B8DE7B-4B71-4CB3-95AD-04B761E428D5}" type="datetimeFigureOut">
              <a:rPr lang="en-US"/>
              <a:pPr>
                <a:defRPr/>
              </a:pPr>
              <a:t>2/7/2011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E64D95A-E5F0-496E-B171-7677F6A1B9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F523CC-EE9E-4523-9575-AF4577959AF8}" type="datetimeFigureOut">
              <a:rPr lang="en-US"/>
              <a:pPr>
                <a:defRPr/>
              </a:pPr>
              <a:t>2/7/2011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C1E82A-1E22-4DEA-9A86-843A6FDC79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D7A5F0-514A-4E49-96A6-7B1969A9129E}" type="datetimeFigureOut">
              <a:rPr lang="en-US"/>
              <a:pPr>
                <a:defRPr/>
              </a:pPr>
              <a:t>2/7/2011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450222-367B-4C99-99E8-0C1F4468EAB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6DA253-8578-4956-B392-D6FBBEB75225}" type="datetimeFigureOut">
              <a:rPr lang="en-US"/>
              <a:pPr>
                <a:defRPr/>
              </a:pPr>
              <a:t>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6FE280-8DE8-4B03-A530-C7AE56E04CF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44DE48-FED2-4BCD-86F1-546A023179E4}" type="datetimeFigureOut">
              <a:rPr lang="en-US"/>
              <a:pPr>
                <a:defRPr/>
              </a:pPr>
              <a:t>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FB6B93-85D1-40C6-ABFF-37FD196B3F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C4123BD-BC51-488D-948A-E5BFA068E01A}" type="datetimeFigureOut">
              <a:rPr lang="en-US"/>
              <a:pPr>
                <a:defRPr/>
              </a:pPr>
              <a:t>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042E18C-5903-4FFB-9CE4-07BDA6609C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1" r:id="rId13"/>
    <p:sldLayoutId id="2147483682" r:id="rId14"/>
    <p:sldLayoutId id="2147483683"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rnard.izevbekhai@state.mn.us"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wm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torpedobottle.com/db3/00220/torpedobottle.com/_uimages/bottle.jpg" TargetMode="External"/><Relationship Id="rId7" Type="http://schemas.openxmlformats.org/officeDocument/2006/relationships/image" Target="../media/image48.w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52.png"/><Relationship Id="rId4" Type="http://schemas.openxmlformats.org/officeDocument/2006/relationships/image" Target="../media/image6.gif"/><Relationship Id="rId9" Type="http://schemas.openxmlformats.org/officeDocument/2006/relationships/image" Target="../media/image4.gif"/></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fhwa.dot.gov/environment/noise/barrier/summary.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12.wmf"/><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cstate="print"/>
          <a:srcRect/>
          <a:stretch>
            <a:fillRect/>
          </a:stretch>
        </p:blipFill>
        <p:spPr bwMode="auto">
          <a:xfrm>
            <a:off x="152400" y="4648200"/>
            <a:ext cx="1524000" cy="857250"/>
          </a:xfrm>
          <a:prstGeom prst="rect">
            <a:avLst/>
          </a:prstGeom>
          <a:noFill/>
          <a:ln w="9525">
            <a:noFill/>
            <a:miter lim="800000"/>
            <a:headEnd/>
            <a:tailEnd/>
          </a:ln>
        </p:spPr>
      </p:pic>
      <p:sp>
        <p:nvSpPr>
          <p:cNvPr id="2" name="Title 1"/>
          <p:cNvSpPr>
            <a:spLocks noGrp="1"/>
          </p:cNvSpPr>
          <p:nvPr>
            <p:ph type="ctrTitle"/>
          </p:nvPr>
        </p:nvSpPr>
        <p:spPr>
          <a:xfrm>
            <a:off x="228600" y="685800"/>
            <a:ext cx="8915400" cy="2667000"/>
          </a:xfrm>
        </p:spPr>
        <p:txBody>
          <a:bodyPr rtlCol="0">
            <a:normAutofit fontScale="90000"/>
            <a:scene3d>
              <a:camera prst="orthographicFront"/>
              <a:lightRig rig="threePt" dir="t"/>
            </a:scene3d>
            <a:sp3d>
              <a:bevelB h="38100"/>
            </a:sp3d>
          </a:bodyPr>
          <a:lstStyle/>
          <a:p>
            <a:pPr fontAlgn="auto">
              <a:spcAft>
                <a:spcPts val="0"/>
              </a:spcAft>
              <a:defRPr/>
            </a:pPr>
            <a:r>
              <a:rPr lang="en-US" dirty="0" smtClean="0"/>
              <a:t/>
            </a:r>
            <a:br>
              <a:rPr lang="en-US" dirty="0" smtClean="0"/>
            </a:br>
            <a:r>
              <a:rPr lang="en-US" b="1" dirty="0" smtClean="0">
                <a:effectLst>
                  <a:outerShdw blurRad="50800" sx="1000" sy="1000" algn="ctr" rotWithShape="0">
                    <a:schemeClr val="tx2"/>
                  </a:outerShdw>
                </a:effectLst>
                <a:latin typeface="Cambria" pitchFamily="18" charset="0"/>
              </a:rPr>
              <a:t>Environmental and Pavement Factors affecting Non-Pervious Concrete Pavement Acoustics</a:t>
            </a:r>
            <a:r>
              <a:rPr lang="en-US" dirty="0" smtClean="0">
                <a:effectLst>
                  <a:outerShdw blurRad="50800" dist="203200" dir="600000" algn="ctr" rotWithShape="0">
                    <a:schemeClr val="tx2">
                      <a:alpha val="43000"/>
                    </a:schemeClr>
                  </a:outerShdw>
                </a:effectLst>
              </a:rPr>
              <a:t/>
            </a:r>
            <a:br>
              <a:rPr lang="en-US" dirty="0" smtClean="0">
                <a:effectLst>
                  <a:outerShdw blurRad="50800" dist="203200" dir="600000" algn="ctr" rotWithShape="0">
                    <a:schemeClr val="tx2">
                      <a:alpha val="43000"/>
                    </a:schemeClr>
                  </a:outerShdw>
                </a:effectLst>
              </a:rPr>
            </a:br>
            <a:r>
              <a:rPr lang="en-US" dirty="0" smtClean="0">
                <a:effectLst>
                  <a:outerShdw blurRad="50800" dist="50800" dir="600000" algn="ctr" rotWithShape="0">
                    <a:srgbClr val="000000">
                      <a:alpha val="43137"/>
                    </a:srgbClr>
                  </a:outerShdw>
                </a:effectLst>
              </a:rPr>
              <a:t/>
            </a:r>
            <a:br>
              <a:rPr lang="en-US" dirty="0" smtClean="0">
                <a:effectLst>
                  <a:outerShdw blurRad="50800" dist="50800" dir="600000" algn="ctr" rotWithShape="0">
                    <a:srgbClr val="000000">
                      <a:alpha val="43137"/>
                    </a:srgbClr>
                  </a:outerShdw>
                </a:effectLst>
              </a:rPr>
            </a:br>
            <a:endParaRPr lang="en-US" dirty="0" smtClean="0">
              <a:effectLst>
                <a:outerShdw blurRad="50800" dist="50800" dir="600000" algn="ctr" rotWithShape="0">
                  <a:srgbClr val="000000">
                    <a:alpha val="43137"/>
                  </a:srgbClr>
                </a:outerShdw>
              </a:effectLst>
            </a:endParaRPr>
          </a:p>
        </p:txBody>
      </p:sp>
      <p:sp>
        <p:nvSpPr>
          <p:cNvPr id="5123" name="Subtitle 2"/>
          <p:cNvSpPr>
            <a:spLocks noGrp="1"/>
          </p:cNvSpPr>
          <p:nvPr>
            <p:ph type="subTitle" idx="1"/>
          </p:nvPr>
        </p:nvSpPr>
        <p:spPr>
          <a:xfrm>
            <a:off x="152400" y="5257800"/>
            <a:ext cx="8610600" cy="1219200"/>
          </a:xfrm>
        </p:spPr>
        <p:txBody>
          <a:bodyPr rtlCol="0">
            <a:normAutofit/>
          </a:bodyPr>
          <a:lstStyle/>
          <a:p>
            <a:pPr fontAlgn="auto">
              <a:spcAft>
                <a:spcPts val="0"/>
              </a:spcAft>
              <a:buFont typeface="Arial" pitchFamily="34" charset="0"/>
              <a:buNone/>
              <a:defRPr/>
            </a:pPr>
            <a:r>
              <a:rPr lang="en-US" b="1" dirty="0" smtClean="0">
                <a:solidFill>
                  <a:schemeClr val="tx1"/>
                </a:solidFill>
                <a:effectLst>
                  <a:outerShdw blurRad="50800" sx="1000" sy="1000" algn="ctr" rotWithShape="0">
                    <a:srgbClr val="000000"/>
                  </a:outerShdw>
                </a:effectLst>
                <a:latin typeface="Cambria" pitchFamily="18" charset="0"/>
              </a:rPr>
              <a:t>90</a:t>
            </a:r>
            <a:r>
              <a:rPr lang="en-US" b="1" baseline="30000" dirty="0" smtClean="0">
                <a:solidFill>
                  <a:schemeClr val="tx1"/>
                </a:solidFill>
                <a:effectLst>
                  <a:outerShdw blurRad="50800" sx="1000" sy="1000" algn="ctr" rotWithShape="0">
                    <a:srgbClr val="000000"/>
                  </a:outerShdw>
                </a:effectLst>
                <a:latin typeface="Cambria" pitchFamily="18" charset="0"/>
              </a:rPr>
              <a:t>th</a:t>
            </a:r>
            <a:r>
              <a:rPr lang="en-US" b="1" dirty="0" smtClean="0">
                <a:solidFill>
                  <a:schemeClr val="tx1"/>
                </a:solidFill>
                <a:effectLst>
                  <a:outerShdw blurRad="50800" sx="1000" sy="1000" algn="ctr" rotWithShape="0">
                    <a:srgbClr val="000000"/>
                  </a:outerShdw>
                </a:effectLst>
                <a:latin typeface="Cambria" pitchFamily="18" charset="0"/>
              </a:rPr>
              <a:t> Annual Transportation Research Board Conference Jan 26  2011</a:t>
            </a:r>
          </a:p>
        </p:txBody>
      </p:sp>
      <p:sp>
        <p:nvSpPr>
          <p:cNvPr id="4" name="Subtitle 2"/>
          <p:cNvSpPr txBox="1">
            <a:spLocks/>
          </p:cNvSpPr>
          <p:nvPr/>
        </p:nvSpPr>
        <p:spPr>
          <a:xfrm>
            <a:off x="0" y="2895600"/>
            <a:ext cx="8839200" cy="1143000"/>
          </a:xfrm>
          <a:prstGeom prst="rect">
            <a:avLst/>
          </a:prstGeom>
        </p:spPr>
        <p:txBody>
          <a:bodyPr>
            <a:normAutofit/>
          </a:bodyPr>
          <a:lstStyle/>
          <a:p>
            <a:pPr algn="ctr" fontAlgn="auto">
              <a:spcBef>
                <a:spcPct val="20000"/>
              </a:spcBef>
              <a:spcAft>
                <a:spcPts val="0"/>
              </a:spcAft>
              <a:buFont typeface="Arial" pitchFamily="34" charset="0"/>
              <a:buNone/>
              <a:defRPr/>
            </a:pPr>
            <a:r>
              <a:rPr lang="en-US" sz="2400" b="1" dirty="0">
                <a:effectLst>
                  <a:outerShdw blurRad="50800" dist="139700" sx="1000" sy="1000" algn="ctr" rotWithShape="0">
                    <a:schemeClr val="tx1"/>
                  </a:outerShdw>
                </a:effectLst>
                <a:latin typeface="Cambria" pitchFamily="18" charset="0"/>
              </a:rPr>
              <a:t>Bernard Igbafen Izevbekhai, P.E.</a:t>
            </a:r>
          </a:p>
          <a:p>
            <a:pPr algn="ctr" fontAlgn="auto">
              <a:spcBef>
                <a:spcPct val="20000"/>
              </a:spcBef>
              <a:spcAft>
                <a:spcPts val="0"/>
              </a:spcAft>
              <a:buFont typeface="Arial" pitchFamily="34" charset="0"/>
              <a:buNone/>
              <a:defRPr/>
            </a:pPr>
            <a:r>
              <a:rPr lang="en-US" sz="2000" b="1" dirty="0" smtClean="0">
                <a:effectLst>
                  <a:outerShdw blurRad="50800" dist="139700" sx="1000" sy="1000" algn="ctr" rotWithShape="0">
                    <a:schemeClr val="tx1"/>
                  </a:outerShdw>
                </a:effectLst>
                <a:latin typeface="Cambria" pitchFamily="18" charset="0"/>
                <a:hlinkClick r:id="rId3"/>
              </a:rPr>
              <a:t>Bernard.izevbekhai@state.mn.us</a:t>
            </a:r>
            <a:r>
              <a:rPr lang="en-US" sz="2000" b="1" dirty="0" smtClean="0">
                <a:effectLst>
                  <a:outerShdw blurRad="50800" dist="139700" sx="1000" sy="1000" algn="ctr" rotWithShape="0">
                    <a:schemeClr val="tx1"/>
                  </a:outerShdw>
                </a:effectLst>
                <a:latin typeface="Cambria" pitchFamily="18" charset="0"/>
              </a:rPr>
              <a:t> </a:t>
            </a:r>
            <a:endParaRPr lang="en-US" sz="2000" b="1" dirty="0">
              <a:effectLst>
                <a:outerShdw blurRad="50800" dist="139700" sx="1000" sy="1000" algn="ctr" rotWithShape="0">
                  <a:schemeClr val="tx1"/>
                </a:outerShdw>
              </a:effectLst>
              <a:latin typeface="Cambria" pitchFamily="18" charset="0"/>
            </a:endParaRPr>
          </a:p>
        </p:txBody>
      </p:sp>
      <p:pic>
        <p:nvPicPr>
          <p:cNvPr id="5" name="Picture 5" descr="Tire"/>
          <p:cNvPicPr>
            <a:picLocks noChangeAspect="1" noChangeArrowheads="1" noCrop="1"/>
          </p:cNvPicPr>
          <p:nvPr/>
        </p:nvPicPr>
        <p:blipFill>
          <a:blip r:embed="rId4" cstate="print"/>
          <a:srcRect/>
          <a:stretch>
            <a:fillRect/>
          </a:stretch>
        </p:blipFill>
        <p:spPr bwMode="auto">
          <a:xfrm>
            <a:off x="-381000" y="3962400"/>
            <a:ext cx="1828800" cy="1097280"/>
          </a:xfrm>
          <a:prstGeom prst="rect">
            <a:avLst/>
          </a:prstGeom>
          <a:noFill/>
          <a:ln w="9525">
            <a:noFill/>
            <a:miter lim="800000"/>
            <a:headEnd/>
            <a:tailEnd/>
          </a:ln>
        </p:spPr>
      </p:pic>
      <p:pic>
        <p:nvPicPr>
          <p:cNvPr id="6" name="Picture 5" descr="Sinuswellen - sengpielaudio"/>
          <p:cNvPicPr>
            <a:picLocks noChangeAspect="1" noChangeArrowheads="1" noCrop="1"/>
          </p:cNvPicPr>
          <p:nvPr/>
        </p:nvPicPr>
        <p:blipFill>
          <a:blip r:embed="rId5" cstate="print"/>
          <a:srcRect/>
          <a:stretch>
            <a:fillRect/>
          </a:stretch>
        </p:blipFill>
        <p:spPr bwMode="auto">
          <a:xfrm>
            <a:off x="1371600" y="4724400"/>
            <a:ext cx="4512286" cy="457200"/>
          </a:xfrm>
          <a:prstGeom prst="rect">
            <a:avLst/>
          </a:prstGeom>
          <a:noFill/>
          <a:ln w="0">
            <a:noFill/>
            <a:miter lim="800000"/>
            <a:headEnd/>
            <a:tailEnd/>
          </a:ln>
          <a:scene3d>
            <a:camera prst="orthographicFront">
              <a:rot lat="0" lon="0" rev="11100001"/>
            </a:camera>
            <a:lightRig rig="threePt" dir="t"/>
          </a:scene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667000" y="645319"/>
          <a:ext cx="6096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Arrow Connector 2"/>
          <p:cNvCxnSpPr/>
          <p:nvPr/>
        </p:nvCxnSpPr>
        <p:spPr>
          <a:xfrm>
            <a:off x="2743200" y="1103313"/>
            <a:ext cx="2057400" cy="396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p:nvPr/>
        </p:nvGraphicFramePr>
        <p:xfrm>
          <a:off x="2514600" y="3464719"/>
          <a:ext cx="66294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1749" name="TextBox 7"/>
          <p:cNvSpPr txBox="1">
            <a:spLocks noChangeArrowheads="1"/>
          </p:cNvSpPr>
          <p:nvPr/>
        </p:nvSpPr>
        <p:spPr bwMode="auto">
          <a:xfrm>
            <a:off x="152400" y="1560513"/>
            <a:ext cx="2286000" cy="923925"/>
          </a:xfrm>
          <a:prstGeom prst="rect">
            <a:avLst/>
          </a:prstGeom>
          <a:noFill/>
          <a:ln w="9525">
            <a:noFill/>
            <a:miter lim="800000"/>
            <a:headEnd/>
            <a:tailEnd/>
          </a:ln>
        </p:spPr>
        <p:txBody>
          <a:bodyPr>
            <a:spAutoFit/>
          </a:bodyPr>
          <a:lstStyle/>
          <a:p>
            <a:r>
              <a:rPr lang="en-US" b="1">
                <a:cs typeface="Times New Roman" pitchFamily="18" charset="0"/>
              </a:rPr>
              <a:t> Particle displacement versus position x at t=0</a:t>
            </a:r>
          </a:p>
        </p:txBody>
      </p:sp>
      <p:sp>
        <p:nvSpPr>
          <p:cNvPr id="31750" name="TextBox 8"/>
          <p:cNvSpPr txBox="1">
            <a:spLocks noChangeArrowheads="1"/>
          </p:cNvSpPr>
          <p:nvPr/>
        </p:nvSpPr>
        <p:spPr bwMode="auto">
          <a:xfrm>
            <a:off x="152400" y="4303713"/>
            <a:ext cx="2286000" cy="923925"/>
          </a:xfrm>
          <a:prstGeom prst="rect">
            <a:avLst/>
          </a:prstGeom>
          <a:noFill/>
          <a:ln w="9525">
            <a:noFill/>
            <a:miter lim="800000"/>
            <a:headEnd/>
            <a:tailEnd/>
          </a:ln>
        </p:spPr>
        <p:txBody>
          <a:bodyPr>
            <a:spAutoFit/>
          </a:bodyPr>
          <a:lstStyle/>
          <a:p>
            <a:r>
              <a:rPr lang="en-US" b="1">
                <a:cs typeface="Times New Roman" pitchFamily="18" charset="0"/>
              </a:rPr>
              <a:t> Pressure fluctuation p versus position x at t=0</a:t>
            </a:r>
          </a:p>
        </p:txBody>
      </p:sp>
      <p:cxnSp>
        <p:nvCxnSpPr>
          <p:cNvPr id="7" name="Straight Arrow Connector 6"/>
          <p:cNvCxnSpPr/>
          <p:nvPr/>
        </p:nvCxnSpPr>
        <p:spPr>
          <a:xfrm>
            <a:off x="2667000" y="2017713"/>
            <a:ext cx="5257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667000" y="4913313"/>
            <a:ext cx="419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1828801" y="2017712"/>
            <a:ext cx="16764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829594" y="4836319"/>
            <a:ext cx="16764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1755" name="TextBox 23"/>
          <p:cNvSpPr txBox="1">
            <a:spLocks noChangeArrowheads="1"/>
          </p:cNvSpPr>
          <p:nvPr/>
        </p:nvSpPr>
        <p:spPr bwMode="auto">
          <a:xfrm>
            <a:off x="2362200" y="2932113"/>
            <a:ext cx="685800" cy="369887"/>
          </a:xfrm>
          <a:prstGeom prst="rect">
            <a:avLst/>
          </a:prstGeom>
          <a:noFill/>
          <a:ln w="9525">
            <a:noFill/>
            <a:miter lim="800000"/>
            <a:headEnd/>
            <a:tailEnd/>
          </a:ln>
        </p:spPr>
        <p:txBody>
          <a:bodyPr>
            <a:spAutoFit/>
          </a:bodyPr>
          <a:lstStyle/>
          <a:p>
            <a:r>
              <a:rPr lang="en-US" b="1">
                <a:cs typeface="Times New Roman" pitchFamily="18" charset="0"/>
              </a:rPr>
              <a:t>-A</a:t>
            </a:r>
          </a:p>
        </p:txBody>
      </p:sp>
      <p:sp>
        <p:nvSpPr>
          <p:cNvPr id="31756" name="TextBox 24"/>
          <p:cNvSpPr txBox="1">
            <a:spLocks noChangeArrowheads="1"/>
          </p:cNvSpPr>
          <p:nvPr/>
        </p:nvSpPr>
        <p:spPr bwMode="auto">
          <a:xfrm>
            <a:off x="6324600" y="2855913"/>
            <a:ext cx="1066800" cy="400050"/>
          </a:xfrm>
          <a:prstGeom prst="rect">
            <a:avLst/>
          </a:prstGeom>
          <a:noFill/>
          <a:ln w="9525">
            <a:noFill/>
            <a:miter lim="800000"/>
            <a:headEnd/>
            <a:tailEnd/>
          </a:ln>
        </p:spPr>
        <p:txBody>
          <a:bodyPr>
            <a:spAutoFit/>
          </a:bodyPr>
          <a:lstStyle/>
          <a:p>
            <a:r>
              <a:rPr lang="en-US" sz="1000" b="1">
                <a:cs typeface="Times New Roman" pitchFamily="18" charset="0"/>
              </a:rPr>
              <a:t>Particles in Left Displacement</a:t>
            </a:r>
          </a:p>
        </p:txBody>
      </p:sp>
      <p:sp>
        <p:nvSpPr>
          <p:cNvPr id="31757" name="TextBox 25"/>
          <p:cNvSpPr txBox="1">
            <a:spLocks noChangeArrowheads="1"/>
          </p:cNvSpPr>
          <p:nvPr/>
        </p:nvSpPr>
        <p:spPr bwMode="auto">
          <a:xfrm>
            <a:off x="2286000" y="874713"/>
            <a:ext cx="685800" cy="369887"/>
          </a:xfrm>
          <a:prstGeom prst="rect">
            <a:avLst/>
          </a:prstGeom>
          <a:noFill/>
          <a:ln w="9525">
            <a:noFill/>
            <a:miter lim="800000"/>
            <a:headEnd/>
            <a:tailEnd/>
          </a:ln>
        </p:spPr>
        <p:txBody>
          <a:bodyPr>
            <a:spAutoFit/>
          </a:bodyPr>
          <a:lstStyle/>
          <a:p>
            <a:r>
              <a:rPr lang="en-US" b="1">
                <a:cs typeface="Times New Roman" pitchFamily="18" charset="0"/>
              </a:rPr>
              <a:t>  A</a:t>
            </a:r>
          </a:p>
        </p:txBody>
      </p:sp>
      <p:sp>
        <p:nvSpPr>
          <p:cNvPr id="31758" name="TextBox 26"/>
          <p:cNvSpPr txBox="1">
            <a:spLocks noChangeArrowheads="1"/>
          </p:cNvSpPr>
          <p:nvPr/>
        </p:nvSpPr>
        <p:spPr bwMode="auto">
          <a:xfrm>
            <a:off x="2286000" y="3541713"/>
            <a:ext cx="990600" cy="369887"/>
          </a:xfrm>
          <a:prstGeom prst="rect">
            <a:avLst/>
          </a:prstGeom>
          <a:noFill/>
          <a:ln w="9525">
            <a:noFill/>
            <a:miter lim="800000"/>
            <a:headEnd/>
            <a:tailEnd/>
          </a:ln>
        </p:spPr>
        <p:txBody>
          <a:bodyPr>
            <a:spAutoFit/>
          </a:bodyPr>
          <a:lstStyle/>
          <a:p>
            <a:r>
              <a:rPr lang="en-US" b="1">
                <a:cs typeface="Times New Roman" pitchFamily="18" charset="0"/>
              </a:rPr>
              <a:t>P max</a:t>
            </a:r>
          </a:p>
        </p:txBody>
      </p:sp>
      <p:sp>
        <p:nvSpPr>
          <p:cNvPr id="31759" name="TextBox 27"/>
          <p:cNvSpPr txBox="1">
            <a:spLocks noChangeArrowheads="1"/>
          </p:cNvSpPr>
          <p:nvPr/>
        </p:nvSpPr>
        <p:spPr bwMode="auto">
          <a:xfrm>
            <a:off x="2286000" y="5675313"/>
            <a:ext cx="990600" cy="369887"/>
          </a:xfrm>
          <a:prstGeom prst="rect">
            <a:avLst/>
          </a:prstGeom>
          <a:noFill/>
          <a:ln w="9525">
            <a:noFill/>
            <a:miter lim="800000"/>
            <a:headEnd/>
            <a:tailEnd/>
          </a:ln>
        </p:spPr>
        <p:txBody>
          <a:bodyPr>
            <a:spAutoFit/>
          </a:bodyPr>
          <a:lstStyle/>
          <a:p>
            <a:r>
              <a:rPr lang="en-US" b="1">
                <a:cs typeface="Times New Roman" pitchFamily="18" charset="0"/>
              </a:rPr>
              <a:t>-Pmax</a:t>
            </a:r>
          </a:p>
        </p:txBody>
      </p:sp>
      <p:cxnSp>
        <p:nvCxnSpPr>
          <p:cNvPr id="16" name="Straight Connector 15"/>
          <p:cNvCxnSpPr/>
          <p:nvPr/>
        </p:nvCxnSpPr>
        <p:spPr>
          <a:xfrm rot="5400000">
            <a:off x="4229100" y="14859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181600" y="4724400"/>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5867400" y="28194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6781800" y="2779713"/>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667000" y="2474913"/>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695700" y="2513013"/>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4419600" y="5675313"/>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67" name="TextBox 24"/>
          <p:cNvSpPr txBox="1">
            <a:spLocks noChangeArrowheads="1"/>
          </p:cNvSpPr>
          <p:nvPr/>
        </p:nvSpPr>
        <p:spPr bwMode="auto">
          <a:xfrm>
            <a:off x="4419600" y="5751513"/>
            <a:ext cx="1295400" cy="461962"/>
          </a:xfrm>
          <a:prstGeom prst="rect">
            <a:avLst/>
          </a:prstGeom>
          <a:noFill/>
          <a:ln w="9525">
            <a:noFill/>
            <a:miter lim="800000"/>
            <a:headEnd/>
            <a:tailEnd/>
          </a:ln>
        </p:spPr>
        <p:txBody>
          <a:bodyPr wrap="square">
            <a:spAutoFit/>
          </a:bodyPr>
          <a:lstStyle/>
          <a:p>
            <a:r>
              <a:rPr lang="en-US" sz="1200" b="1" dirty="0">
                <a:cs typeface="Times New Roman" pitchFamily="18" charset="0"/>
              </a:rPr>
              <a:t>Max Rarefaction</a:t>
            </a:r>
          </a:p>
        </p:txBody>
      </p:sp>
      <p:cxnSp>
        <p:nvCxnSpPr>
          <p:cNvPr id="24" name="Straight Arrow Connector 23"/>
          <p:cNvCxnSpPr/>
          <p:nvPr/>
        </p:nvCxnSpPr>
        <p:spPr>
          <a:xfrm flipV="1">
            <a:off x="5715000" y="5675313"/>
            <a:ext cx="457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276600" y="3922713"/>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70" name="TextBox 24"/>
          <p:cNvSpPr txBox="1">
            <a:spLocks noChangeArrowheads="1"/>
          </p:cNvSpPr>
          <p:nvPr/>
        </p:nvSpPr>
        <p:spPr bwMode="auto">
          <a:xfrm>
            <a:off x="3657600" y="3694113"/>
            <a:ext cx="1600200" cy="276999"/>
          </a:xfrm>
          <a:prstGeom prst="rect">
            <a:avLst/>
          </a:prstGeom>
          <a:noFill/>
          <a:ln w="9525">
            <a:noFill/>
            <a:miter lim="800000"/>
            <a:headEnd/>
            <a:tailEnd/>
          </a:ln>
        </p:spPr>
        <p:txBody>
          <a:bodyPr wrap="square">
            <a:spAutoFit/>
          </a:bodyPr>
          <a:lstStyle/>
          <a:p>
            <a:r>
              <a:rPr lang="en-US" sz="1200" b="1" dirty="0">
                <a:cs typeface="Times New Roman" pitchFamily="18" charset="0"/>
              </a:rPr>
              <a:t>Max Compression</a:t>
            </a:r>
          </a:p>
        </p:txBody>
      </p:sp>
      <p:cxnSp>
        <p:nvCxnSpPr>
          <p:cNvPr id="27" name="Straight Arrow Connector 26"/>
          <p:cNvCxnSpPr/>
          <p:nvPr/>
        </p:nvCxnSpPr>
        <p:spPr>
          <a:xfrm rot="10800000">
            <a:off x="4724400" y="3922713"/>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72" name="Rectangle 27"/>
          <p:cNvSpPr>
            <a:spLocks noChangeArrowheads="1"/>
          </p:cNvSpPr>
          <p:nvPr/>
        </p:nvSpPr>
        <p:spPr bwMode="auto">
          <a:xfrm>
            <a:off x="304800" y="152400"/>
            <a:ext cx="8839200" cy="523220"/>
          </a:xfrm>
          <a:prstGeom prst="rect">
            <a:avLst/>
          </a:prstGeom>
          <a:noFill/>
          <a:ln w="9525">
            <a:noFill/>
            <a:miter lim="800000"/>
            <a:headEnd/>
            <a:tailEnd/>
          </a:ln>
        </p:spPr>
        <p:txBody>
          <a:bodyPr wrap="square">
            <a:spAutoFit/>
          </a:bodyPr>
          <a:lstStyle/>
          <a:p>
            <a:r>
              <a:rPr lang="en-US" sz="2800" b="1" dirty="0">
                <a:latin typeface="Times New Roman" pitchFamily="18" charset="0"/>
                <a:cs typeface="Times New Roman" pitchFamily="18" charset="0"/>
              </a:rPr>
              <a:t>PHYSICAL CONCEPTS: ACOUSTIC </a:t>
            </a:r>
            <a:r>
              <a:rPr lang="en-US" sz="2800" b="1" dirty="0" smtClean="0">
                <a:latin typeface="Times New Roman" pitchFamily="18" charset="0"/>
                <a:cs typeface="Times New Roman" pitchFamily="18" charset="0"/>
              </a:rPr>
              <a:t>SOURCE</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381000" y="1217712"/>
            <a:ext cx="85344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rPr>
              <a:t>For adiabatic conditions, the motion of a pulsating air mass subjected to a reciprocating source under free field propagation is expressed as [Linsley</a:t>
            </a:r>
            <a:r>
              <a:rPr kumimoji="0" lang="en-US" sz="2000" b="1" i="0" u="none" strike="noStrike" cap="none" normalizeH="0" dirty="0" smtClean="0">
                <a:ln>
                  <a:noFill/>
                </a:ln>
                <a:solidFill>
                  <a:schemeClr val="tx1"/>
                </a:solidFill>
                <a:effectLst/>
                <a:latin typeface="Garamond" pitchFamily="18" charset="0"/>
                <a:ea typeface="Times New Roman" pitchFamily="18" charset="0"/>
              </a:rPr>
              <a:t> et al  (2001</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rPr>
              <a:t>]:</a:t>
            </a:r>
            <a:endPar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endParaRPr>
          </a:p>
          <a:p>
            <a:pPr lvl="0" eaLnBrk="0" hangingPunct="0"/>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Y(x, t) = A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cos</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kx</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wt) </a:t>
            </a:r>
          </a:p>
          <a:p>
            <a:pPr lvl="0" eaLnBrk="0" hangingPunct="0"/>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U(x, t) = -w sin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kx</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wt) </a:t>
            </a:r>
          </a:p>
          <a:p>
            <a:pPr eaLnBrk="0" hangingPunct="0"/>
            <a:r>
              <a:rPr lang="en-US" sz="2000" b="1" dirty="0" smtClean="0">
                <a:latin typeface="Garamond" pitchFamily="18" charset="0"/>
                <a:ea typeface="Times New Roman" pitchFamily="18" charset="0"/>
                <a:cs typeface="Times New Roman" pitchFamily="18" charset="0"/>
              </a:rPr>
              <a:t>And </a:t>
            </a:r>
            <a:r>
              <a:rPr lang="en-US" sz="2000" b="1" dirty="0" smtClean="0">
                <a:latin typeface="Garamond" pitchFamily="18" charset="0"/>
                <a:ea typeface="Times New Roman" pitchFamily="18" charset="0"/>
              </a:rPr>
              <a:t>β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ρc</a:t>
            </a:r>
            <a:r>
              <a:rPr kumimoji="0" lang="en-US" sz="2000" b="1" i="0" u="none" strike="noStrike" cap="none" normalizeH="0" baseline="30000" dirty="0" smtClean="0">
                <a:ln>
                  <a:noFill/>
                </a:ln>
                <a:solidFill>
                  <a:schemeClr val="tx1"/>
                </a:solidFill>
                <a:effectLst/>
                <a:latin typeface="Garamond" pitchFamily="18" charset="0"/>
                <a:ea typeface="Times New Roman" pitchFamily="18" charset="0"/>
                <a:cs typeface="Times New Roman" pitchFamily="18" charset="0"/>
              </a:rPr>
              <a:t>2</a:t>
            </a:r>
            <a:endParaRPr kumimoji="0" lang="en-US" sz="2000" b="1" i="0" u="none" strike="noStrike" cap="none" normalizeH="0" baseline="0" dirty="0" smtClean="0">
              <a:ln>
                <a:noFill/>
              </a:ln>
              <a:solidFill>
                <a:schemeClr val="tx1"/>
              </a:solidFill>
              <a:effectLst/>
              <a:latin typeface="Calibri" pitchFamily="34" charset="0"/>
            </a:endParaRPr>
          </a:p>
          <a:p>
            <a:pPr lvl="0" eaLnBrk="0" hangingPunct="0"/>
            <a:endParaRPr lang="en-US" sz="2000" b="1" dirty="0">
              <a:latin typeface="Garamond" pitchFamily="18" charset="0"/>
              <a:ea typeface="Times New Roman" pitchFamily="18" charset="0"/>
              <a:cs typeface="Times New Roman" pitchFamily="18" charset="0"/>
            </a:endParaRPr>
          </a:p>
          <a:p>
            <a:pPr lvl="0" eaLnBrk="0" hangingPunct="0"/>
            <a:r>
              <a:rPr kumimoji="0" lang="en-US" sz="2000" b="1" i="0" u="none" strike="noStrike" cap="none" normalizeH="0" baseline="0" dirty="0" smtClean="0">
                <a:ln>
                  <a:noFill/>
                </a:ln>
                <a:solidFill>
                  <a:schemeClr val="tx1"/>
                </a:solidFill>
                <a:effectLst/>
                <a:latin typeface="Garamond" pitchFamily="18" charset="0"/>
                <a:ea typeface="Times New Roman" pitchFamily="18" charset="0"/>
              </a:rPr>
              <a:t>where β is bulk modulus. For gases the bulk modulus is related to the density and the speed of sound as follows: </a:t>
            </a:r>
            <a:endPar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endParaRPr>
          </a:p>
        </p:txBody>
      </p:sp>
      <p:sp>
        <p:nvSpPr>
          <p:cNvPr id="16394" name="Rectangle 10"/>
          <p:cNvSpPr>
            <a:spLocks noChangeArrowheads="1"/>
          </p:cNvSpPr>
          <p:nvPr/>
        </p:nvSpPr>
        <p:spPr bwMode="auto">
          <a:xfrm>
            <a:off x="381000" y="4191000"/>
            <a:ext cx="6019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pressure in the cylinder has the following form</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 (x, t) = </a:t>
            </a:r>
            <a:r>
              <a:rPr lang="en-US" sz="2000" dirty="0">
                <a:latin typeface="Times New Roman" pitchFamily="18" charset="0"/>
                <a:cs typeface="Times New Roman" pitchFamily="18" charset="0"/>
              </a:rPr>
              <a:t>P (x, t) = -β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 name="Rectangle 12"/>
          <p:cNvSpPr/>
          <p:nvPr/>
        </p:nvSpPr>
        <p:spPr>
          <a:xfrm>
            <a:off x="0" y="228600"/>
            <a:ext cx="9296400" cy="461665"/>
          </a:xfrm>
          <a:prstGeom prst="rect">
            <a:avLst/>
          </a:prstGeom>
        </p:spPr>
        <p:txBody>
          <a:bodyPr wrap="square">
            <a:spAutoFit/>
          </a:bodyPr>
          <a:lstStyle/>
          <a:p>
            <a:r>
              <a:rPr lang="en-US" sz="2400" b="1" dirty="0" smtClean="0">
                <a:latin typeface="Times New Roman" pitchFamily="18" charset="0"/>
                <a:cs typeface="Times New Roman" pitchFamily="18" charset="0"/>
              </a:rPr>
              <a:t>PHYSICAL CONCEPT : RESPONSE OF AN ACOUSTIC MEDIUM</a:t>
            </a:r>
            <a:endParaRPr lang="en-US" sz="2400" b="1" dirty="0">
              <a:latin typeface="Times New Roman" pitchFamily="18" charset="0"/>
              <a:cs typeface="Times New Roman" pitchFamily="18" charset="0"/>
            </a:endParaRPr>
          </a:p>
        </p:txBody>
      </p:sp>
      <p:pic>
        <p:nvPicPr>
          <p:cNvPr id="16398" name="Picture 1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9400" y="4876800"/>
            <a:ext cx="2667000" cy="410308"/>
          </a:xfrm>
          <a:prstGeom prst="rect">
            <a:avLst/>
          </a:prstGeom>
          <a:noFill/>
        </p:spPr>
      </p:pic>
      <p:sp>
        <p:nvSpPr>
          <p:cNvPr id="16400" name="Rectangle 16"/>
          <p:cNvSpPr>
            <a:spLocks noChangeArrowheads="1"/>
          </p:cNvSpPr>
          <p:nvPr/>
        </p:nvSpPr>
        <p:spPr bwMode="auto">
          <a:xfrm>
            <a:off x="0" y="266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57200" y="0"/>
            <a:ext cx="8229600" cy="1143000"/>
          </a:xfrm>
        </p:spPr>
        <p:txBody>
          <a:bodyPr/>
          <a:lstStyle/>
          <a:p>
            <a:r>
              <a:rPr lang="en-US" sz="2800" b="1" dirty="0" smtClean="0">
                <a:latin typeface="Times New Roman" pitchFamily="18" charset="0"/>
                <a:cs typeface="Times New Roman" pitchFamily="18" charset="0"/>
              </a:rPr>
              <a:t>PHYSICAL CONCEPTS :</a:t>
            </a:r>
            <a:r>
              <a:rPr lang="en-US" sz="2800" b="1" dirty="0" err="1" smtClean="0">
                <a:latin typeface="Times New Roman" pitchFamily="18" charset="0"/>
                <a:cs typeface="Times New Roman" pitchFamily="18" charset="0"/>
              </a:rPr>
              <a:t>Intrisic</a:t>
            </a:r>
            <a:r>
              <a:rPr lang="en-US" sz="2800" b="1" dirty="0" smtClean="0">
                <a:latin typeface="Times New Roman" pitchFamily="18" charset="0"/>
                <a:cs typeface="Times New Roman" pitchFamily="18" charset="0"/>
              </a:rPr>
              <a:t> Factors</a:t>
            </a:r>
            <a:endParaRPr lang="en-US" sz="2800" b="1" dirty="0">
              <a:latin typeface="Times New Roman" pitchFamily="18" charset="0"/>
              <a:cs typeface="Times New Roman" pitchFamily="18" charset="0"/>
            </a:endParaRPr>
          </a:p>
        </p:txBody>
      </p:sp>
      <p:sp>
        <p:nvSpPr>
          <p:cNvPr id="19" name="Content Placeholder 18"/>
          <p:cNvSpPr>
            <a:spLocks noGrp="1"/>
          </p:cNvSpPr>
          <p:nvPr>
            <p:ph idx="1"/>
          </p:nvPr>
        </p:nvSpPr>
        <p:spPr>
          <a:xfrm>
            <a:off x="457200" y="1295400"/>
            <a:ext cx="8229600" cy="2971801"/>
          </a:xfrm>
        </p:spPr>
        <p:txBody>
          <a:bodyPr/>
          <a:lstStyle/>
          <a:p>
            <a:r>
              <a:rPr lang="en-US" sz="2400" dirty="0" smtClean="0">
                <a:latin typeface="Times New Roman" pitchFamily="18" charset="0"/>
                <a:cs typeface="Times New Roman" pitchFamily="18" charset="0"/>
              </a:rPr>
              <a:t>Sound Intensity is defined as follows: </a:t>
            </a:r>
          </a:p>
          <a:p>
            <a:r>
              <a:rPr lang="en-US" sz="2400" dirty="0" smtClean="0">
                <a:latin typeface="Times New Roman" pitchFamily="18" charset="0"/>
                <a:cs typeface="Times New Roman" pitchFamily="18" charset="0"/>
              </a:rPr>
              <a:t> SI =                     =</a:t>
            </a:r>
          </a:p>
          <a:p>
            <a:r>
              <a:rPr lang="en-US" sz="2400" dirty="0" smtClean="0">
                <a:latin typeface="Times New Roman" pitchFamily="18" charset="0"/>
                <a:cs typeface="Times New Roman" pitchFamily="18" charset="0"/>
              </a:rPr>
              <a:t>Where is one period of oscillation =  2</a:t>
            </a:r>
            <a:r>
              <a:rPr lang="el-GR" sz="2400" dirty="0" smtClean="0">
                <a:latin typeface="Times New Roman" pitchFamily="18" charset="0"/>
                <a:cs typeface="Times New Roman" pitchFamily="18" charset="0"/>
              </a:rPr>
              <a:t>π</a:t>
            </a:r>
            <a:r>
              <a:rPr lang="en-US" sz="2400" dirty="0" smtClean="0">
                <a:latin typeface="Times New Roman" pitchFamily="18" charset="0"/>
                <a:cs typeface="Times New Roman" pitchFamily="18" charset="0"/>
              </a:rPr>
              <a:t> /w</a:t>
            </a:r>
          </a:p>
          <a:p>
            <a:r>
              <a:rPr lang="en-US" sz="2400" dirty="0" smtClean="0">
                <a:latin typeface="Times New Roman" pitchFamily="18" charset="0"/>
                <a:cs typeface="Times New Roman" pitchFamily="18" charset="0"/>
              </a:rPr>
              <a:t> SI  = 0.5 kA</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w = SI = 0.5</a:t>
            </a:r>
            <a:r>
              <a:rPr lang="el-GR" sz="2400" dirty="0" smtClean="0">
                <a:latin typeface="Times New Roman" pitchFamily="18" charset="0"/>
                <a:cs typeface="Times New Roman" pitchFamily="18" charset="0"/>
              </a:rPr>
              <a:t>ρ</a:t>
            </a:r>
            <a:r>
              <a:rPr lang="en-US" sz="2400" dirty="0" smtClean="0">
                <a:latin typeface="Times New Roman" pitchFamily="18" charset="0"/>
                <a:cs typeface="Times New Roman" pitchFamily="18" charset="0"/>
              </a:rPr>
              <a:t>c A</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w</a:t>
            </a:r>
            <a:r>
              <a:rPr lang="en-US" sz="2400" baseline="30000" dirty="0" smtClean="0">
                <a:latin typeface="Times New Roman" pitchFamily="18" charset="0"/>
                <a:cs typeface="Times New Roman" pitchFamily="18" charset="0"/>
              </a:rPr>
              <a:t>2</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This equation shows that SI comprises two major components:</a:t>
            </a:r>
          </a:p>
          <a:p>
            <a:pPr lvl="1"/>
            <a:r>
              <a:rPr lang="en-US" sz="2000" b="1" dirty="0" smtClean="0">
                <a:latin typeface="Times New Roman" pitchFamily="18" charset="0"/>
                <a:cs typeface="Times New Roman" pitchFamily="18" charset="0"/>
              </a:rPr>
              <a:t>The Environmental  (</a:t>
            </a:r>
            <a:r>
              <a:rPr lang="el-GR" sz="2000" b="1" dirty="0" smtClean="0">
                <a:latin typeface="Times New Roman" pitchFamily="18" charset="0"/>
                <a:cs typeface="Times New Roman" pitchFamily="18" charset="0"/>
              </a:rPr>
              <a:t>ρ</a:t>
            </a:r>
            <a:r>
              <a:rPr lang="en-US" sz="2000" b="1" dirty="0" smtClean="0">
                <a:latin typeface="Times New Roman" pitchFamily="18" charset="0"/>
                <a:cs typeface="Times New Roman" pitchFamily="18" charset="0"/>
              </a:rPr>
              <a:t>c)      SI* =</a:t>
            </a:r>
            <a:r>
              <a:rPr lang="el-GR" sz="2000" b="1" dirty="0" smtClean="0">
                <a:latin typeface="Times New Roman" pitchFamily="18" charset="0"/>
                <a:cs typeface="Times New Roman" pitchFamily="18" charset="0"/>
              </a:rPr>
              <a:t> ρ</a:t>
            </a:r>
            <a:r>
              <a:rPr lang="en-US" sz="2000" b="1" dirty="0" smtClean="0">
                <a:latin typeface="Times New Roman" pitchFamily="18" charset="0"/>
                <a:cs typeface="Times New Roman" pitchFamily="18" charset="0"/>
              </a:rPr>
              <a:t>c</a:t>
            </a:r>
          </a:p>
          <a:p>
            <a:pPr lvl="1"/>
            <a:r>
              <a:rPr lang="en-US" sz="2000" b="1" dirty="0" smtClean="0">
                <a:latin typeface="Times New Roman" pitchFamily="18" charset="0"/>
                <a:cs typeface="Times New Roman" pitchFamily="18" charset="0"/>
              </a:rPr>
              <a:t>Pavement Surface and Measurement Input  (A</a:t>
            </a:r>
            <a:r>
              <a:rPr lang="en-US" sz="2000" b="1" baseline="30000" dirty="0" smtClean="0">
                <a:latin typeface="Times New Roman" pitchFamily="18" charset="0"/>
                <a:cs typeface="Times New Roman" pitchFamily="18" charset="0"/>
              </a:rPr>
              <a:t>2 </a:t>
            </a:r>
            <a:r>
              <a:rPr lang="en-US" sz="2000" b="1" dirty="0" smtClean="0">
                <a:latin typeface="Times New Roman" pitchFamily="18" charset="0"/>
                <a:cs typeface="Times New Roman" pitchFamily="18" charset="0"/>
              </a:rPr>
              <a:t>w</a:t>
            </a:r>
            <a:r>
              <a:rPr lang="en-US" sz="2000" b="1" baseline="30000" dirty="0" smtClean="0">
                <a:latin typeface="Times New Roman" pitchFamily="18" charset="0"/>
                <a:cs typeface="Times New Roman" pitchFamily="18" charset="0"/>
              </a:rPr>
              <a:t>2</a:t>
            </a:r>
            <a:r>
              <a:rPr lang="en-US" sz="2000" b="1" dirty="0" smtClean="0">
                <a:latin typeface="Times New Roman" pitchFamily="18" charset="0"/>
                <a:cs typeface="Times New Roman" pitchFamily="18" charset="0"/>
              </a:rPr>
              <a:t>)</a:t>
            </a:r>
          </a:p>
          <a:p>
            <a:pPr lvl="1"/>
            <a:endParaRPr lang="en-US" sz="2000" b="1" dirty="0" smtClean="0">
              <a:latin typeface="Times New Roman" pitchFamily="18" charset="0"/>
              <a:cs typeface="Times New Roman" pitchFamily="18" charset="0"/>
            </a:endParaRPr>
          </a:p>
          <a:p>
            <a:pPr lvl="1"/>
            <a:endParaRPr lang="en-US" sz="2000" dirty="0" smtClean="0">
              <a:latin typeface="Times New Roman" pitchFamily="18" charset="0"/>
              <a:cs typeface="Times New Roman" pitchFamily="18" charset="0"/>
            </a:endParaRPr>
          </a:p>
          <a:p>
            <a:pPr lvl="0">
              <a:buNone/>
            </a:pPr>
            <a:endParaRPr lang="en-US" dirty="0" smtClean="0">
              <a:latin typeface="Times New Roman" pitchFamily="18" charset="0"/>
              <a:cs typeface="Times New Roman" pitchFamily="18" charset="0"/>
            </a:endParaRPr>
          </a:p>
          <a:p>
            <a:pPr lvl="0">
              <a:buNone/>
            </a:pPr>
            <a:r>
              <a:rPr lang="en-US" dirty="0" smtClean="0">
                <a:latin typeface="Times New Roman" pitchFamily="18" charset="0"/>
                <a:cs typeface="Times New Roman" pitchFamily="18" charset="0"/>
              </a:rPr>
              <a:t>.</a:t>
            </a:r>
          </a:p>
          <a:p>
            <a:pPr>
              <a:buNone/>
            </a:pPr>
            <a:endParaRPr lang="en-US" dirty="0">
              <a:latin typeface="Times New Roman" pitchFamily="18" charset="0"/>
              <a:cs typeface="Times New Roman" pitchFamily="18" charset="0"/>
            </a:endParaRPr>
          </a:p>
        </p:txBody>
      </p:sp>
      <p:sp>
        <p:nvSpPr>
          <p:cNvPr id="17425"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7428" name="Picture 2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57600" y="1828800"/>
            <a:ext cx="2743200" cy="339865"/>
          </a:xfrm>
          <a:prstGeom prst="rect">
            <a:avLst/>
          </a:prstGeom>
          <a:noFill/>
        </p:spPr>
      </p:pic>
      <p:graphicFrame>
        <p:nvGraphicFramePr>
          <p:cNvPr id="29" name="Table 28"/>
          <p:cNvGraphicFramePr>
            <a:graphicFrameLocks noGrp="1"/>
          </p:cNvGraphicFramePr>
          <p:nvPr/>
        </p:nvGraphicFramePr>
        <p:xfrm>
          <a:off x="533400" y="4191000"/>
          <a:ext cx="7924800" cy="2540000"/>
        </p:xfrm>
        <a:graphic>
          <a:graphicData uri="http://schemas.openxmlformats.org/drawingml/2006/table">
            <a:tbl>
              <a:tblPr firstRow="1" bandRow="1">
                <a:tableStyleId>{5940675A-B579-460E-94D1-54222C63F5DA}</a:tableStyleId>
              </a:tblPr>
              <a:tblGrid>
                <a:gridCol w="2590800"/>
                <a:gridCol w="533400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pitchFamily="18" charset="0"/>
                          <a:cs typeface="Times New Roman" pitchFamily="18" charset="0"/>
                        </a:rPr>
                        <a:t>The Environmental  (</a:t>
                      </a:r>
                      <a:r>
                        <a:rPr lang="el-GR" sz="1800" b="1" dirty="0" smtClean="0">
                          <a:latin typeface="Times New Roman" pitchFamily="18" charset="0"/>
                          <a:cs typeface="Times New Roman" pitchFamily="18" charset="0"/>
                        </a:rPr>
                        <a:t>ρ</a:t>
                      </a:r>
                      <a:r>
                        <a:rPr lang="en-US" sz="1800" b="1" dirty="0" smtClean="0">
                          <a:latin typeface="Times New Roman" pitchFamily="18" charset="0"/>
                          <a:cs typeface="Times New Roman" pitchFamily="18" charset="0"/>
                        </a:rPr>
                        <a:t>c)</a:t>
                      </a:r>
                    </a:p>
                    <a:p>
                      <a:endParaRPr lang="en-US" b="1" dirty="0">
                        <a:latin typeface="Times New Roman" pitchFamily="18" charset="0"/>
                        <a:cs typeface="Times New Roman" pitchFamily="18" charset="0"/>
                      </a:endParaRPr>
                    </a:p>
                  </a:txBody>
                  <a:tcPr/>
                </a:tc>
                <a:tc>
                  <a:txBody>
                    <a:bodyPr/>
                    <a:lstStyle/>
                    <a:p>
                      <a:r>
                        <a:rPr lang="en-US" b="1" dirty="0" smtClean="0">
                          <a:latin typeface="Times New Roman" pitchFamily="18" charset="0"/>
                          <a:cs typeface="Times New Roman" pitchFamily="18" charset="0"/>
                        </a:rPr>
                        <a:t> Pavement Surface and Measurement Input  (A</a:t>
                      </a:r>
                      <a:r>
                        <a:rPr lang="en-US" b="1" baseline="30000" dirty="0" smtClean="0">
                          <a:latin typeface="Times New Roman" pitchFamily="18" charset="0"/>
                          <a:cs typeface="Times New Roman" pitchFamily="18" charset="0"/>
                        </a:rPr>
                        <a:t>2 </a:t>
                      </a:r>
                      <a:r>
                        <a:rPr lang="en-US" b="1" dirty="0" smtClean="0">
                          <a:latin typeface="Times New Roman" pitchFamily="18" charset="0"/>
                          <a:cs typeface="Times New Roman" pitchFamily="18" charset="0"/>
                        </a:rPr>
                        <a:t>w</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a:txBody>
                  <a:tcPr/>
                </a:tc>
              </a:tr>
              <a:tr h="416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Air density</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Texture  Asperity Spacing, </a:t>
                      </a:r>
                      <a:endParaRPr lang="en-US" dirty="0">
                        <a:latin typeface="Times New Roman" pitchFamily="18" charset="0"/>
                        <a:cs typeface="Times New Roman" pitchFamily="18" charset="0"/>
                      </a:endParaRPr>
                    </a:p>
                  </a:txBody>
                  <a:tcPr/>
                </a:tc>
              </a:tr>
              <a:tr h="370840">
                <a:tc>
                  <a:txBody>
                    <a:bodyPr/>
                    <a:lstStyle/>
                    <a:p>
                      <a:r>
                        <a:rPr lang="en-US" sz="1800" dirty="0" smtClean="0">
                          <a:latin typeface="Times New Roman" pitchFamily="18" charset="0"/>
                          <a:cs typeface="Times New Roman" pitchFamily="18" charset="0"/>
                        </a:rPr>
                        <a:t>Temperature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Texture direction</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Atmospheric pressure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Measurement Speed</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Relative Humidity</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Texture orientation, Pavement  smoothness</a:t>
                      </a:r>
                      <a:endParaRPr lang="en-US" dirty="0">
                        <a:latin typeface="Times New Roman" pitchFamily="18" charset="0"/>
                        <a:cs typeface="Times New Roman" pitchFamily="18" charset="0"/>
                      </a:endParaRPr>
                    </a:p>
                  </a:txBody>
                  <a:tcPr/>
                </a:tc>
              </a:tr>
              <a:tr h="370840">
                <a:tc>
                  <a:txBody>
                    <a:bodyPr/>
                    <a:lstStyle/>
                    <a:p>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                                Resonant Phenomena</a:t>
                      </a:r>
                      <a:endParaRPr lang="en-US" dirty="0">
                        <a:latin typeface="Times New Roman" pitchFamily="18" charset="0"/>
                        <a:cs typeface="Times New Roman" pitchFamily="18" charset="0"/>
                      </a:endParaRPr>
                    </a:p>
                  </a:txBody>
                  <a:tcPr/>
                </a:tc>
              </a:tr>
            </a:tbl>
          </a:graphicData>
        </a:graphic>
      </p:graphicFrame>
      <p:pic>
        <p:nvPicPr>
          <p:cNvPr id="31" name="Picture 1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0" y="1600200"/>
            <a:ext cx="914400" cy="762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76200"/>
            <a:ext cx="8382000" cy="457200"/>
          </a:xfrm>
        </p:spPr>
        <p:txBody>
          <a:bodyPr rtlCol="0">
            <a:normAutofit fontScale="90000"/>
          </a:bodyPr>
          <a:lstStyle/>
          <a:p>
            <a:pPr fontAlgn="auto">
              <a:spcAft>
                <a:spcPts val="0"/>
              </a:spcAft>
              <a:defRPr/>
            </a:pPr>
            <a:r>
              <a:rPr lang="en-US" sz="2800" b="1" dirty="0" smtClean="0"/>
              <a:t/>
            </a:r>
            <a:br>
              <a:rPr lang="en-US" sz="2800" b="1" dirty="0" smtClean="0"/>
            </a:br>
            <a:r>
              <a:rPr lang="en-US" sz="2800" b="1" dirty="0" smtClean="0">
                <a:latin typeface="Times New Roman" pitchFamily="18" charset="0"/>
                <a:cs typeface="Times New Roman" pitchFamily="18" charset="0"/>
              </a:rPr>
              <a:t>ENVIRONMENTAL COMPONENT : Temperature)</a:t>
            </a:r>
            <a:br>
              <a:rPr lang="en-US" sz="2800" b="1" dirty="0" smtClean="0">
                <a:latin typeface="Times New Roman" pitchFamily="18" charset="0"/>
                <a:cs typeface="Times New Roman" pitchFamily="18" charset="0"/>
              </a:rPr>
            </a:br>
            <a:r>
              <a:rPr lang="en-US" sz="2800" b="1" dirty="0" smtClean="0"/>
              <a:t>OBSI – TEMPERATURE PATTERN</a:t>
            </a:r>
          </a:p>
        </p:txBody>
      </p:sp>
      <p:pic>
        <p:nvPicPr>
          <p:cNvPr id="25603" name="Picture 7"/>
          <p:cNvPicPr>
            <a:picLocks noChangeAspect="1" noChangeArrowheads="1"/>
          </p:cNvPicPr>
          <p:nvPr/>
        </p:nvPicPr>
        <p:blipFill>
          <a:blip r:embed="rId3" cstate="print"/>
          <a:srcRect b="5761"/>
          <a:stretch>
            <a:fillRect/>
          </a:stretch>
        </p:blipFill>
        <p:spPr bwMode="auto">
          <a:xfrm>
            <a:off x="304800" y="457200"/>
            <a:ext cx="8575675" cy="5764210"/>
          </a:xfrm>
          <a:prstGeom prst="rect">
            <a:avLst/>
          </a:prstGeom>
          <a:noFill/>
          <a:ln w="9525">
            <a:noFill/>
            <a:miter lim="800000"/>
            <a:headEnd/>
            <a:tailEnd/>
          </a:ln>
        </p:spPr>
      </p:pic>
      <p:sp>
        <p:nvSpPr>
          <p:cNvPr id="4" name="Rectangle 3"/>
          <p:cNvSpPr/>
          <p:nvPr/>
        </p:nvSpPr>
        <p:spPr>
          <a:xfrm>
            <a:off x="2362200" y="6324600"/>
            <a:ext cx="4231543"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dirty="0" smtClean="0">
                <a:latin typeface="Times New Roman" pitchFamily="18" charset="0"/>
                <a:cs typeface="Times New Roman" pitchFamily="18" charset="0"/>
              </a:rPr>
              <a:t>(OBSERVE NEGATIVE CORRELATION)</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0" y="304800"/>
            <a:ext cx="8569325" cy="5105400"/>
          </a:xfrm>
          <a:prstGeom prst="rect">
            <a:avLst/>
          </a:prstGeom>
          <a:noFill/>
          <a:ln w="9525">
            <a:noFill/>
            <a:miter lim="800000"/>
            <a:headEnd/>
            <a:tailEnd/>
          </a:ln>
        </p:spPr>
      </p:pic>
      <p:sp>
        <p:nvSpPr>
          <p:cNvPr id="26627" name="Rectangle 4"/>
          <p:cNvSpPr>
            <a:spLocks noChangeArrowheads="1"/>
          </p:cNvSpPr>
          <p:nvPr/>
        </p:nvSpPr>
        <p:spPr bwMode="auto">
          <a:xfrm>
            <a:off x="2667000" y="5410200"/>
            <a:ext cx="5914824"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a:latin typeface="Times New Roman" pitchFamily="18" charset="0"/>
                <a:cs typeface="Times New Roman" pitchFamily="18" charset="0"/>
              </a:rPr>
              <a:t>NEGATIVE </a:t>
            </a:r>
            <a:r>
              <a:rPr lang="en-US" b="1" dirty="0" smtClean="0">
                <a:latin typeface="Times New Roman" pitchFamily="18" charset="0"/>
                <a:cs typeface="Times New Roman" pitchFamily="18" charset="0"/>
              </a:rPr>
              <a:t>CORRELATION: MIRRORED FUNCTION</a:t>
            </a:r>
            <a:endParaRPr lang="en-US" b="1" dirty="0">
              <a:latin typeface="Times New Roman" pitchFamily="18" charset="0"/>
              <a:cs typeface="Times New Roman" pitchFamily="18" charset="0"/>
            </a:endParaRPr>
          </a:p>
        </p:txBody>
      </p:sp>
      <p:sp>
        <p:nvSpPr>
          <p:cNvPr id="5" name="Title 1"/>
          <p:cNvSpPr txBox="1">
            <a:spLocks/>
          </p:cNvSpPr>
          <p:nvPr/>
        </p:nvSpPr>
        <p:spPr>
          <a:xfrm>
            <a:off x="457200" y="76200"/>
            <a:ext cx="8382000" cy="457200"/>
          </a:xfrm>
          <a:prstGeom prst="rect">
            <a:avLst/>
          </a:prstGeom>
        </p:spPr>
        <p:txBody>
          <a:bodyPr/>
          <a:lstStyle/>
          <a:p>
            <a:pPr algn="ctr" eaLnBrk="0" fontAlgn="auto" hangingPunct="0">
              <a:spcBef>
                <a:spcPts val="0"/>
              </a:spcBef>
              <a:spcAft>
                <a:spcPts val="0"/>
              </a:spcAft>
              <a:defRPr/>
            </a:pPr>
            <a:r>
              <a:rPr lang="en-US" sz="2800" b="1" dirty="0">
                <a:latin typeface="Cambria" pitchFamily="18" charset="0"/>
                <a:ea typeface="+mj-ea"/>
                <a:cs typeface="+mj-cs"/>
              </a:rPr>
              <a:t/>
            </a:r>
            <a:br>
              <a:rPr lang="en-US" sz="2800" b="1" dirty="0">
                <a:latin typeface="Cambria" pitchFamily="18" charset="0"/>
                <a:ea typeface="+mj-ea"/>
                <a:cs typeface="+mj-cs"/>
              </a:rPr>
            </a:br>
            <a:r>
              <a:rPr lang="en-US" sz="2800" b="1" dirty="0">
                <a:latin typeface="Cambria" pitchFamily="18" charset="0"/>
                <a:ea typeface="+mj-ea"/>
                <a:cs typeface="+mj-cs"/>
              </a:rPr>
              <a:t/>
            </a:r>
            <a:br>
              <a:rPr lang="en-US" sz="2800" b="1" dirty="0">
                <a:latin typeface="Cambria" pitchFamily="18" charset="0"/>
                <a:ea typeface="+mj-ea"/>
                <a:cs typeface="+mj-cs"/>
              </a:rPr>
            </a:br>
            <a:endParaRPr lang="en-US" sz="2800" b="1" dirty="0">
              <a:latin typeface="Cambria" pitchFamily="18" charset="0"/>
              <a:ea typeface="+mj-ea"/>
              <a:cs typeface="+mj-cs"/>
            </a:endParaRPr>
          </a:p>
        </p:txBody>
      </p:sp>
      <p:sp>
        <p:nvSpPr>
          <p:cNvPr id="7" name="Title 1"/>
          <p:cNvSpPr txBox="1">
            <a:spLocks/>
          </p:cNvSpPr>
          <p:nvPr/>
        </p:nvSpPr>
        <p:spPr>
          <a:xfrm>
            <a:off x="0" y="-457200"/>
            <a:ext cx="9144000" cy="4572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sz="2800" b="1" i="0" u="none" strike="noStrike" kern="1200" cap="none" spc="0" normalizeH="0" baseline="0" noProof="0" dirty="0" smtClean="0">
                <a:ln>
                  <a:noFill/>
                </a:ln>
                <a:solidFill>
                  <a:schemeClr val="tx1"/>
                </a:solidFill>
                <a:effectLst/>
                <a:uLnTx/>
                <a:uFillTx/>
                <a:latin typeface="+mj-lt"/>
                <a:ea typeface="+mj-ea"/>
                <a:cs typeface="+mj-cs"/>
              </a:rPr>
            </a:br>
            <a:r>
              <a:rPr kumimoji="0" lang="en-US"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ENVIRONMENTAL COMPONENT : Temperature)</a:t>
            </a:r>
            <a:br>
              <a:rPr kumimoji="0" lang="en-US"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68362"/>
          </a:xfrm>
        </p:spPr>
        <p:txBody>
          <a:bodyPr/>
          <a:lstStyle/>
          <a:p>
            <a:r>
              <a:rPr lang="en-US" sz="2800" b="1" dirty="0" smtClean="0">
                <a:latin typeface="Times New Roman" pitchFamily="18" charset="0"/>
                <a:cs typeface="Times New Roman" pitchFamily="18" charset="0"/>
              </a:rPr>
              <a:t>ENVIRONMENTAL COMPONENT: SI* Validation</a:t>
            </a:r>
            <a:endParaRPr lang="en-US" sz="2800" b="1" dirty="0">
              <a:latin typeface="Times New Roman" pitchFamily="18" charset="0"/>
              <a:cs typeface="Times New Roman" pitchFamily="18" charset="0"/>
            </a:endParaRPr>
          </a:p>
        </p:txBody>
      </p:sp>
      <p:pic>
        <p:nvPicPr>
          <p:cNvPr id="5" name="Picture 4"/>
          <p:cNvPicPr/>
          <p:nvPr/>
        </p:nvPicPr>
        <p:blipFill>
          <a:blip r:embed="rId2" cstate="print"/>
          <a:srcRect/>
          <a:stretch>
            <a:fillRect/>
          </a:stretch>
        </p:blipFill>
        <p:spPr bwMode="auto">
          <a:xfrm>
            <a:off x="304800" y="914400"/>
            <a:ext cx="8686800" cy="5333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85800" y="457200"/>
            <a:ext cx="7772400" cy="2246769"/>
          </a:xfrm>
          <a:prstGeom prst="rect">
            <a:avLst/>
          </a:prstGeom>
        </p:spPr>
        <p:txBody>
          <a:bodyPr wrap="square">
            <a:spAutoFit/>
          </a:bodyPr>
          <a:lstStyle/>
          <a:p>
            <a:endParaRPr lang="en-US" sz="2000" b="1" baseline="0" dirty="0" smtClean="0">
              <a:latin typeface="Garamond"/>
            </a:endParaRPr>
          </a:p>
          <a:p>
            <a:r>
              <a:rPr lang="en-US" sz="2000" b="1" dirty="0" smtClean="0">
                <a:latin typeface="Garamond"/>
              </a:rPr>
              <a:t>Under Adiabatic conditions  </a:t>
            </a:r>
          </a:p>
          <a:p>
            <a:r>
              <a:rPr lang="en-US" sz="2000" b="1" baseline="0" dirty="0" smtClean="0">
                <a:latin typeface="Garamond"/>
              </a:rPr>
              <a:t>Speed of sound c =</a:t>
            </a:r>
          </a:p>
          <a:p>
            <a:r>
              <a:rPr lang="en-US" sz="2000" b="1" baseline="0" dirty="0" smtClean="0">
                <a:latin typeface="Garamond"/>
              </a:rPr>
              <a:t>Where R = the universal gas constant= 287.058 (J/kg-K),  T = the absolute temperature.</a:t>
            </a:r>
          </a:p>
          <a:p>
            <a:r>
              <a:rPr lang="en-US" sz="2000" b="1" baseline="0" dirty="0" smtClean="0">
                <a:latin typeface="Garamond"/>
              </a:rPr>
              <a:t>For air, the adiabatic constant γ = 1.4, </a:t>
            </a:r>
            <a:r>
              <a:rPr lang="en-US" sz="2000" dirty="0" smtClean="0"/>
              <a:t> c =</a:t>
            </a:r>
            <a:endParaRPr lang="en-US" sz="2000" b="1" baseline="0" dirty="0" smtClean="0">
              <a:latin typeface="Garamond"/>
            </a:endParaRPr>
          </a:p>
          <a:p>
            <a:r>
              <a:rPr lang="en-US" sz="2000" b="1" baseline="0" dirty="0" smtClean="0">
                <a:latin typeface="Garamond"/>
              </a:rPr>
              <a:t> SI* </a:t>
            </a:r>
            <a:r>
              <a:rPr lang="en-US" sz="2000" b="1" baseline="-25000" dirty="0" smtClean="0">
                <a:latin typeface="Garamond"/>
              </a:rPr>
              <a:t>adiabatic</a:t>
            </a:r>
            <a:r>
              <a:rPr lang="en-US" sz="2000" b="1" baseline="0" dirty="0" smtClean="0">
                <a:latin typeface="Garamond"/>
              </a:rPr>
              <a:t> or </a:t>
            </a:r>
            <a:r>
              <a:rPr lang="el-GR" sz="2000" b="1" baseline="0" dirty="0" smtClean="0">
                <a:latin typeface="Garamond"/>
              </a:rPr>
              <a:t>ρ</a:t>
            </a:r>
            <a:r>
              <a:rPr lang="en-US" sz="2000" b="1" baseline="0" dirty="0" smtClean="0">
                <a:latin typeface="Garamond"/>
              </a:rPr>
              <a:t>c ≈ </a:t>
            </a:r>
            <a:r>
              <a:rPr lang="en-US" sz="2000" b="1" baseline="0" dirty="0" smtClean="0">
                <a:latin typeface="Times New Roman"/>
                <a:cs typeface="Times New Roman"/>
              </a:rPr>
              <a:t>P</a:t>
            </a:r>
            <a:r>
              <a:rPr lang="en-US" sz="2000" b="1" dirty="0" smtClean="0">
                <a:latin typeface="Times New Roman"/>
                <a:cs typeface="Times New Roman"/>
              </a:rPr>
              <a:t> </a:t>
            </a:r>
            <a:r>
              <a:rPr lang="el-GR" sz="2000" b="1" baseline="0" dirty="0" smtClean="0">
                <a:latin typeface="Times New Roman"/>
                <a:cs typeface="Times New Roman"/>
              </a:rPr>
              <a:t>√ </a:t>
            </a:r>
            <a:r>
              <a:rPr lang="en-US" sz="2000" b="1" dirty="0" smtClean="0">
                <a:latin typeface="Times New Roman"/>
                <a:cs typeface="Times New Roman"/>
              </a:rPr>
              <a:t>(</a:t>
            </a:r>
            <a:r>
              <a:rPr lang="el-GR" sz="2000" b="1" baseline="0" dirty="0" smtClean="0">
                <a:latin typeface="Times New Roman"/>
                <a:cs typeface="Times New Roman"/>
              </a:rPr>
              <a:t>γ</a:t>
            </a:r>
            <a:r>
              <a:rPr lang="en-US" sz="2000" b="1" baseline="0" dirty="0" smtClean="0">
                <a:latin typeface="Times New Roman"/>
                <a:cs typeface="Times New Roman"/>
              </a:rPr>
              <a:t>/RT) </a:t>
            </a:r>
            <a:endParaRPr lang="en-US" sz="2000" b="1" dirty="0"/>
          </a:p>
        </p:txBody>
      </p:sp>
      <p:sp>
        <p:nvSpPr>
          <p:cNvPr id="18449"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8448" name="Picture 1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1066800"/>
            <a:ext cx="685800" cy="358486"/>
          </a:xfrm>
          <a:prstGeom prst="rect">
            <a:avLst/>
          </a:prstGeom>
          <a:noFill/>
        </p:spPr>
      </p:pic>
      <p:sp>
        <p:nvSpPr>
          <p:cNvPr id="20" name="Rectangle 19"/>
          <p:cNvSpPr/>
          <p:nvPr/>
        </p:nvSpPr>
        <p:spPr>
          <a:xfrm>
            <a:off x="0" y="0"/>
            <a:ext cx="10134600" cy="523220"/>
          </a:xfrm>
          <a:prstGeom prst="rect">
            <a:avLst/>
          </a:prstGeom>
        </p:spPr>
        <p:txBody>
          <a:bodyPr wrap="square">
            <a:spAutoFit/>
          </a:bodyPr>
          <a:lstStyle/>
          <a:p>
            <a:r>
              <a:rPr lang="en-US" sz="2800" b="1" dirty="0" smtClean="0">
                <a:latin typeface="Times New Roman" pitchFamily="18" charset="0"/>
                <a:cs typeface="Times New Roman" pitchFamily="18" charset="0"/>
              </a:rPr>
              <a:t>ENVIRONMENTAL : Is(o)</a:t>
            </a:r>
            <a:r>
              <a:rPr lang="en-US" sz="2800" b="1" dirty="0" err="1" smtClean="0">
                <a:latin typeface="Times New Roman" pitchFamily="18" charset="0"/>
                <a:cs typeface="Times New Roman" pitchFamily="18" charset="0"/>
              </a:rPr>
              <a:t>entropicity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Adiabacy</a:t>
            </a:r>
            <a:endParaRPr lang="en-US" sz="2800" b="1" dirty="0">
              <a:latin typeface="Times New Roman" pitchFamily="18" charset="0"/>
              <a:cs typeface="Times New Roman" pitchFamily="18" charset="0"/>
            </a:endParaRPr>
          </a:p>
        </p:txBody>
      </p:sp>
      <p:pic>
        <p:nvPicPr>
          <p:cNvPr id="6" name="Picture 5"/>
          <p:cNvPicPr/>
          <p:nvPr/>
        </p:nvPicPr>
        <p:blipFill>
          <a:blip r:embed="rId4" cstate="print"/>
          <a:srcRect l="2084"/>
          <a:stretch>
            <a:fillRect/>
          </a:stretch>
        </p:blipFill>
        <p:spPr bwMode="auto">
          <a:xfrm>
            <a:off x="228600" y="2667000"/>
            <a:ext cx="8686800" cy="3733800"/>
          </a:xfrm>
          <a:prstGeom prst="rect">
            <a:avLst/>
          </a:prstGeom>
          <a:noFill/>
          <a:ln w="9525">
            <a:noFill/>
            <a:miter lim="800000"/>
            <a:headEnd/>
            <a:tailEnd/>
          </a:ln>
        </p:spPr>
      </p:pic>
      <p:sp>
        <p:nvSpPr>
          <p:cNvPr id="8" name="Rectangle 7"/>
          <p:cNvSpPr/>
          <p:nvPr/>
        </p:nvSpPr>
        <p:spPr>
          <a:xfrm>
            <a:off x="228600" y="6457890"/>
            <a:ext cx="8534400" cy="400110"/>
          </a:xfrm>
          <a:prstGeom prst="rect">
            <a:avLst/>
          </a:prstGeom>
        </p:spPr>
        <p:txBody>
          <a:bodyPr wrap="square">
            <a:spAutoFit/>
          </a:bodyPr>
          <a:lstStyle/>
          <a:p>
            <a:r>
              <a:rPr lang="en-US" sz="2000" b="1" dirty="0" smtClean="0">
                <a:latin typeface="Times New Roman" pitchFamily="18" charset="0"/>
                <a:cs typeface="Times New Roman" pitchFamily="18" charset="0"/>
              </a:rPr>
              <a:t>ADIABACY WAS VALIDATED IN THE SURFACE TYPES STUDIED</a:t>
            </a:r>
            <a:endParaRPr lang="en-US" sz="2000" b="1" dirty="0">
              <a:latin typeface="Times New Roman" pitchFamily="18" charset="0"/>
              <a:cs typeface="Times New Roman" pitchFamily="18" charset="0"/>
            </a:endParaRPr>
          </a:p>
        </p:txBody>
      </p:sp>
      <p:pic>
        <p:nvPicPr>
          <p:cNvPr id="40962" name="Picture 2"/>
          <p:cNvPicPr>
            <a:picLocks noChangeAspect="1" noChangeArrowheads="1"/>
          </p:cNvPicPr>
          <p:nvPr/>
        </p:nvPicPr>
        <p:blipFill>
          <a:blip r:embed="rId5" cstate="print"/>
          <a:srcRect l="5474" r="87585"/>
          <a:stretch>
            <a:fillRect/>
          </a:stretch>
        </p:blipFill>
        <p:spPr bwMode="auto">
          <a:xfrm>
            <a:off x="5486400" y="1905000"/>
            <a:ext cx="429591" cy="60960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6" cstate="print"/>
          <a:srcRect r="78169"/>
          <a:stretch>
            <a:fillRect/>
          </a:stretch>
        </p:blipFill>
        <p:spPr bwMode="auto">
          <a:xfrm>
            <a:off x="4267200" y="457200"/>
            <a:ext cx="1548377" cy="703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0" y="1465263"/>
            <a:ext cx="184150" cy="3683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7652" name="Rectangle 6"/>
          <p:cNvSpPr>
            <a:spLocks noChangeArrowheads="1"/>
          </p:cNvSpPr>
          <p:nvPr/>
        </p:nvSpPr>
        <p:spPr bwMode="auto">
          <a:xfrm>
            <a:off x="0" y="152400"/>
            <a:ext cx="8105873" cy="584775"/>
          </a:xfrm>
          <a:prstGeom prst="rect">
            <a:avLst/>
          </a:prstGeom>
          <a:noFill/>
          <a:ln w="9525">
            <a:noFill/>
            <a:miter lim="800000"/>
            <a:headEnd/>
            <a:tailEnd/>
          </a:ln>
        </p:spPr>
        <p:txBody>
          <a:bodyPr wrap="none" anchor="ctr">
            <a:spAutoFit/>
          </a:bodyPr>
          <a:lstStyle/>
          <a:p>
            <a:r>
              <a:rPr lang="en-US" sz="3200" b="1" dirty="0" smtClean="0">
                <a:latin typeface="Times New Roman" pitchFamily="18" charset="0"/>
                <a:cs typeface="Times New Roman" pitchFamily="18" charset="0"/>
              </a:rPr>
              <a:t>ENVIRONMENTAL : R.H. &amp; ATM Pressure</a:t>
            </a:r>
            <a:endParaRPr lang="en-US" sz="3200" b="1" dirty="0">
              <a:latin typeface="Times New Roman" pitchFamily="18" charset="0"/>
              <a:cs typeface="Times New Roman" pitchFamily="18" charset="0"/>
            </a:endParaRPr>
          </a:p>
        </p:txBody>
      </p:sp>
      <p:sp>
        <p:nvSpPr>
          <p:cNvPr id="27653" name="Rectangle 7"/>
          <p:cNvSpPr>
            <a:spLocks noChangeArrowheads="1"/>
          </p:cNvSpPr>
          <p:nvPr/>
        </p:nvSpPr>
        <p:spPr bwMode="auto">
          <a:xfrm>
            <a:off x="838200" y="4572000"/>
            <a:ext cx="8153400" cy="156966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spAutoFit/>
          </a:bodyPr>
          <a:lstStyle/>
          <a:p>
            <a:pPr algn="ctr" eaLnBrk="0" hangingPunct="0"/>
            <a:r>
              <a:rPr lang="en-US" sz="2400" b="1" dirty="0">
                <a:latin typeface="Times New Roman" pitchFamily="18" charset="0"/>
                <a:ea typeface="Calibri" pitchFamily="34" charset="0"/>
                <a:cs typeface="Times New Roman" pitchFamily="18" charset="0"/>
              </a:rPr>
              <a:t>Temperature and RH have some effect but RH effect is </a:t>
            </a:r>
          </a:p>
          <a:p>
            <a:pPr algn="ctr" eaLnBrk="0" hangingPunct="0"/>
            <a:r>
              <a:rPr lang="en-US" sz="2400" b="1" dirty="0">
                <a:latin typeface="Times New Roman" pitchFamily="18" charset="0"/>
                <a:ea typeface="Calibri" pitchFamily="34" charset="0"/>
                <a:cs typeface="Times New Roman" pitchFamily="18" charset="0"/>
              </a:rPr>
              <a:t>relatively insignificant compared to </a:t>
            </a:r>
            <a:r>
              <a:rPr lang="en-US" sz="2400" b="1" dirty="0" smtClean="0">
                <a:latin typeface="Times New Roman" pitchFamily="18" charset="0"/>
                <a:ea typeface="Calibri" pitchFamily="34" charset="0"/>
                <a:cs typeface="Times New Roman" pitchFamily="18" charset="0"/>
              </a:rPr>
              <a:t>temperature (Bohn 1988)</a:t>
            </a:r>
          </a:p>
          <a:p>
            <a:pPr algn="ctr" eaLnBrk="0" hangingPunct="0"/>
            <a:r>
              <a:rPr lang="en-US" sz="2400" b="1" dirty="0" smtClean="0">
                <a:latin typeface="Times New Roman" pitchFamily="18" charset="0"/>
                <a:ea typeface="Calibri" pitchFamily="34" charset="0"/>
                <a:cs typeface="Times New Roman" pitchFamily="18" charset="0"/>
              </a:rPr>
              <a:t>Atmospheric Pressure does not Vary Significantly enough to influence OBSI at a test site </a:t>
            </a:r>
            <a:endParaRPr lang="en-US" sz="2400" dirty="0">
              <a:latin typeface="Times New Roman" pitchFamily="18" charset="0"/>
              <a:ea typeface="Calibri" pitchFamily="34" charset="0"/>
              <a:cs typeface="Times New Roman" pitchFamily="18" charset="0"/>
            </a:endParaRPr>
          </a:p>
        </p:txBody>
      </p:sp>
      <p:sp>
        <p:nvSpPr>
          <p:cNvPr id="8" name="TextBox 7"/>
          <p:cNvSpPr txBox="1"/>
          <p:nvPr/>
        </p:nvSpPr>
        <p:spPr>
          <a:xfrm>
            <a:off x="1143000" y="1600200"/>
            <a:ext cx="762000" cy="369332"/>
          </a:xfrm>
          <a:prstGeom prst="rect">
            <a:avLst/>
          </a:prstGeom>
          <a:noFill/>
        </p:spPr>
        <p:txBody>
          <a:bodyPr wrap="square" rtlCol="0">
            <a:spAutoFit/>
          </a:bodyPr>
          <a:lstStyle/>
          <a:p>
            <a:r>
              <a:rPr lang="en-US" dirty="0" smtClean="0"/>
              <a:t>    </a:t>
            </a:r>
            <a:endParaRPr lang="en-US" dirty="0"/>
          </a:p>
        </p:txBody>
      </p:sp>
      <p:sp>
        <p:nvSpPr>
          <p:cNvPr id="9" name="TextBox 8"/>
          <p:cNvSpPr txBox="1"/>
          <p:nvPr/>
        </p:nvSpPr>
        <p:spPr>
          <a:xfrm>
            <a:off x="1600200" y="1524000"/>
            <a:ext cx="381000" cy="369332"/>
          </a:xfrm>
          <a:prstGeom prst="rect">
            <a:avLst/>
          </a:prstGeom>
          <a:noFill/>
        </p:spPr>
        <p:txBody>
          <a:bodyPr wrap="square" rtlCol="0">
            <a:spAutoFit/>
          </a:bodyPr>
          <a:lstStyle/>
          <a:p>
            <a:endParaRPr lang="en-US" dirty="0"/>
          </a:p>
        </p:txBody>
      </p:sp>
      <p:sp useBgFill="1">
        <p:nvSpPr>
          <p:cNvPr id="10" name="Rectangle 9"/>
          <p:cNvSpPr/>
          <p:nvPr/>
        </p:nvSpPr>
        <p:spPr>
          <a:xfrm>
            <a:off x="1600200" y="1600200"/>
            <a:ext cx="3048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p:cNvPicPr>
            <a:picLocks noChangeAspect="1" noChangeArrowheads="1"/>
          </p:cNvPicPr>
          <p:nvPr/>
        </p:nvPicPr>
        <p:blipFill>
          <a:blip r:embed="rId2" cstate="print"/>
          <a:srcRect/>
          <a:stretch>
            <a:fillRect/>
          </a:stretch>
        </p:blipFill>
        <p:spPr bwMode="auto">
          <a:xfrm>
            <a:off x="762000" y="685800"/>
            <a:ext cx="7686612"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28600" y="5105400"/>
            <a:ext cx="8686800" cy="1061829"/>
          </a:xfrm>
          <a:prstGeom prst="rect">
            <a:avLst/>
          </a:prstGeom>
          <a:noFill/>
          <a:ln w="9525">
            <a:noFill/>
            <a:miter lim="800000"/>
            <a:headEnd/>
            <a:tailEnd/>
          </a:ln>
        </p:spPr>
        <p:txBody>
          <a:bodyPr anchor="ctr">
            <a:spAutoFit/>
          </a:bodyPr>
          <a:lstStyle/>
          <a:p>
            <a:pPr algn="ctr" eaLnBrk="0" hangingPunct="0"/>
            <a:r>
              <a:rPr lang="en-US" dirty="0">
                <a:latin typeface="Times New Roman" pitchFamily="18" charset="0"/>
                <a:cs typeface="Times New Roman" pitchFamily="18" charset="0"/>
              </a:rPr>
              <a:t>         </a:t>
            </a:r>
            <a:r>
              <a:rPr lang="en-US" b="1" dirty="0" smtClean="0">
                <a:latin typeface="Times New Roman" pitchFamily="18" charset="0"/>
                <a:cs typeface="Times New Roman" pitchFamily="18" charset="0"/>
              </a:rPr>
              <a:t>Skewness /Kurtosis characterize the Probability function of the Amplitude or the ADF      NOT THE TEXTURE CONFIGURATION!!!!!!!!</a:t>
            </a:r>
            <a:endParaRPr lang="en-US" sz="4500" b="1" dirty="0">
              <a:latin typeface="Times New Roman" pitchFamily="18" charset="0"/>
              <a:cs typeface="Times New Roman" pitchFamily="18" charset="0"/>
            </a:endParaRPr>
          </a:p>
        </p:txBody>
      </p:sp>
      <p:pic>
        <p:nvPicPr>
          <p:cNvPr id="11267" name="Picture 2" descr="http://gwyddion.net/documentation/user-guide/eq-roughness-iso-Rku.png"/>
          <p:cNvPicPr>
            <a:picLocks noChangeAspect="1" noChangeArrowheads="1"/>
          </p:cNvPicPr>
          <p:nvPr/>
        </p:nvPicPr>
        <p:blipFill>
          <a:blip r:embed="rId3" cstate="print"/>
          <a:srcRect/>
          <a:stretch>
            <a:fillRect/>
          </a:stretch>
        </p:blipFill>
        <p:spPr bwMode="auto">
          <a:xfrm>
            <a:off x="0" y="990600"/>
            <a:ext cx="1743075" cy="723900"/>
          </a:xfrm>
          <a:prstGeom prst="rect">
            <a:avLst/>
          </a:prstGeom>
          <a:noFill/>
          <a:ln w="9525">
            <a:noFill/>
            <a:miter lim="800000"/>
            <a:headEnd/>
            <a:tailEnd/>
          </a:ln>
        </p:spPr>
      </p:pic>
      <p:sp>
        <p:nvSpPr>
          <p:cNvPr id="11268" name="Rectangle 5"/>
          <p:cNvSpPr>
            <a:spLocks noChangeArrowheads="1"/>
          </p:cNvSpPr>
          <p:nvPr/>
        </p:nvSpPr>
        <p:spPr bwMode="auto">
          <a:xfrm>
            <a:off x="533400" y="152400"/>
            <a:ext cx="8839200" cy="523220"/>
          </a:xfrm>
          <a:prstGeom prst="rect">
            <a:avLst/>
          </a:prstGeom>
          <a:noFill/>
          <a:ln w="9525">
            <a:noFill/>
            <a:miter lim="800000"/>
            <a:headEnd/>
            <a:tailEnd/>
          </a:ln>
        </p:spPr>
        <p:txBody>
          <a:bodyPr>
            <a:spAutoFit/>
          </a:bodyPr>
          <a:lstStyle/>
          <a:p>
            <a:r>
              <a:rPr lang="en-US" sz="2800" b="1" dirty="0" smtClean="0">
                <a:latin typeface="Times New Roman" pitchFamily="18" charset="0"/>
                <a:cs typeface="Times New Roman" pitchFamily="18" charset="0"/>
              </a:rPr>
              <a:t>SURFACE CHARACTERISTICS: Texture Orientation</a:t>
            </a:r>
            <a:endParaRPr lang="en-US" sz="2800" b="1" dirty="0">
              <a:latin typeface="Times New Roman" pitchFamily="18" charset="0"/>
              <a:cs typeface="Times New Roman" pitchFamily="18" charset="0"/>
            </a:endParaRPr>
          </a:p>
        </p:txBody>
      </p:sp>
      <p:sp>
        <p:nvSpPr>
          <p:cNvPr id="5" name="Freeform 4"/>
          <p:cNvSpPr/>
          <p:nvPr/>
        </p:nvSpPr>
        <p:spPr>
          <a:xfrm>
            <a:off x="1600200" y="3276600"/>
            <a:ext cx="2152650" cy="617538"/>
          </a:xfrm>
          <a:custGeom>
            <a:avLst/>
            <a:gdLst>
              <a:gd name="connsiteX0" fmla="*/ 0 w 2153264"/>
              <a:gd name="connsiteY0" fmla="*/ 617015 h 617015"/>
              <a:gd name="connsiteX1" fmla="*/ 0 w 2153264"/>
              <a:gd name="connsiteY1" fmla="*/ 617015 h 617015"/>
              <a:gd name="connsiteX2" fmla="*/ 58993 w 2153264"/>
              <a:gd name="connsiteY2" fmla="*/ 558021 h 617015"/>
              <a:gd name="connsiteX3" fmla="*/ 88490 w 2153264"/>
              <a:gd name="connsiteY3" fmla="*/ 538357 h 617015"/>
              <a:gd name="connsiteX4" fmla="*/ 137652 w 2153264"/>
              <a:gd name="connsiteY4" fmla="*/ 489195 h 617015"/>
              <a:gd name="connsiteX5" fmla="*/ 157316 w 2153264"/>
              <a:gd name="connsiteY5" fmla="*/ 449866 h 617015"/>
              <a:gd name="connsiteX6" fmla="*/ 186813 w 2153264"/>
              <a:gd name="connsiteY6" fmla="*/ 410537 h 617015"/>
              <a:gd name="connsiteX7" fmla="*/ 216310 w 2153264"/>
              <a:gd name="connsiteY7" fmla="*/ 341712 h 617015"/>
              <a:gd name="connsiteX8" fmla="*/ 226142 w 2153264"/>
              <a:gd name="connsiteY8" fmla="*/ 272886 h 617015"/>
              <a:gd name="connsiteX9" fmla="*/ 245806 w 2153264"/>
              <a:gd name="connsiteY9" fmla="*/ 184395 h 617015"/>
              <a:gd name="connsiteX10" fmla="*/ 265471 w 2153264"/>
              <a:gd name="connsiteY10" fmla="*/ 154899 h 617015"/>
              <a:gd name="connsiteX11" fmla="*/ 275303 w 2153264"/>
              <a:gd name="connsiteY11" fmla="*/ 125402 h 617015"/>
              <a:gd name="connsiteX12" fmla="*/ 353961 w 2153264"/>
              <a:gd name="connsiteY12" fmla="*/ 46744 h 617015"/>
              <a:gd name="connsiteX13" fmla="*/ 393290 w 2153264"/>
              <a:gd name="connsiteY13" fmla="*/ 36912 h 617015"/>
              <a:gd name="connsiteX14" fmla="*/ 432619 w 2153264"/>
              <a:gd name="connsiteY14" fmla="*/ 56576 h 617015"/>
              <a:gd name="connsiteX15" fmla="*/ 471948 w 2153264"/>
              <a:gd name="connsiteY15" fmla="*/ 66408 h 617015"/>
              <a:gd name="connsiteX16" fmla="*/ 491613 w 2153264"/>
              <a:gd name="connsiteY16" fmla="*/ 125402 h 617015"/>
              <a:gd name="connsiteX17" fmla="*/ 501445 w 2153264"/>
              <a:gd name="connsiteY17" fmla="*/ 154899 h 617015"/>
              <a:gd name="connsiteX18" fmla="*/ 521110 w 2153264"/>
              <a:gd name="connsiteY18" fmla="*/ 410537 h 617015"/>
              <a:gd name="connsiteX19" fmla="*/ 540774 w 2153264"/>
              <a:gd name="connsiteY19" fmla="*/ 440034 h 617015"/>
              <a:gd name="connsiteX20" fmla="*/ 550606 w 2153264"/>
              <a:gd name="connsiteY20" fmla="*/ 469531 h 617015"/>
              <a:gd name="connsiteX21" fmla="*/ 589935 w 2153264"/>
              <a:gd name="connsiteY21" fmla="*/ 528524 h 617015"/>
              <a:gd name="connsiteX22" fmla="*/ 609600 w 2153264"/>
              <a:gd name="connsiteY22" fmla="*/ 558021 h 617015"/>
              <a:gd name="connsiteX23" fmla="*/ 639097 w 2153264"/>
              <a:gd name="connsiteY23" fmla="*/ 577686 h 617015"/>
              <a:gd name="connsiteX24" fmla="*/ 855406 w 2153264"/>
              <a:gd name="connsiteY24" fmla="*/ 567853 h 617015"/>
              <a:gd name="connsiteX25" fmla="*/ 875071 w 2153264"/>
              <a:gd name="connsiteY25" fmla="*/ 538357 h 617015"/>
              <a:gd name="connsiteX26" fmla="*/ 894735 w 2153264"/>
              <a:gd name="connsiteY26" fmla="*/ 479363 h 617015"/>
              <a:gd name="connsiteX27" fmla="*/ 904568 w 2153264"/>
              <a:gd name="connsiteY27" fmla="*/ 233557 h 617015"/>
              <a:gd name="connsiteX28" fmla="*/ 914400 w 2153264"/>
              <a:gd name="connsiteY28" fmla="*/ 204060 h 617015"/>
              <a:gd name="connsiteX29" fmla="*/ 934064 w 2153264"/>
              <a:gd name="connsiteY29" fmla="*/ 174563 h 617015"/>
              <a:gd name="connsiteX30" fmla="*/ 943897 w 2153264"/>
              <a:gd name="connsiteY30" fmla="*/ 135234 h 617015"/>
              <a:gd name="connsiteX31" fmla="*/ 983226 w 2153264"/>
              <a:gd name="connsiteY31" fmla="*/ 76241 h 617015"/>
              <a:gd name="connsiteX32" fmla="*/ 1022555 w 2153264"/>
              <a:gd name="connsiteY32" fmla="*/ 46744 h 617015"/>
              <a:gd name="connsiteX33" fmla="*/ 1052052 w 2153264"/>
              <a:gd name="connsiteY33" fmla="*/ 135234 h 617015"/>
              <a:gd name="connsiteX34" fmla="*/ 1061884 w 2153264"/>
              <a:gd name="connsiteY34" fmla="*/ 164731 h 617015"/>
              <a:gd name="connsiteX35" fmla="*/ 1091381 w 2153264"/>
              <a:gd name="connsiteY35" fmla="*/ 331879 h 617015"/>
              <a:gd name="connsiteX36" fmla="*/ 1140542 w 2153264"/>
              <a:gd name="connsiteY36" fmla="*/ 390873 h 617015"/>
              <a:gd name="connsiteX37" fmla="*/ 1150374 w 2153264"/>
              <a:gd name="connsiteY37" fmla="*/ 420370 h 617015"/>
              <a:gd name="connsiteX38" fmla="*/ 1170039 w 2153264"/>
              <a:gd name="connsiteY38" fmla="*/ 449866 h 617015"/>
              <a:gd name="connsiteX39" fmla="*/ 1179871 w 2153264"/>
              <a:gd name="connsiteY39" fmla="*/ 489195 h 617015"/>
              <a:gd name="connsiteX40" fmla="*/ 1189703 w 2153264"/>
              <a:gd name="connsiteY40" fmla="*/ 518692 h 617015"/>
              <a:gd name="connsiteX41" fmla="*/ 1209368 w 2153264"/>
              <a:gd name="connsiteY41" fmla="*/ 587518 h 617015"/>
              <a:gd name="connsiteX42" fmla="*/ 1553497 w 2153264"/>
              <a:gd name="connsiteY42" fmla="*/ 577686 h 617015"/>
              <a:gd name="connsiteX43" fmla="*/ 1592826 w 2153264"/>
              <a:gd name="connsiteY43" fmla="*/ 538357 h 617015"/>
              <a:gd name="connsiteX44" fmla="*/ 1602658 w 2153264"/>
              <a:gd name="connsiteY44" fmla="*/ 164731 h 617015"/>
              <a:gd name="connsiteX45" fmla="*/ 1651819 w 2153264"/>
              <a:gd name="connsiteY45" fmla="*/ 76241 h 617015"/>
              <a:gd name="connsiteX46" fmla="*/ 1661652 w 2153264"/>
              <a:gd name="connsiteY46" fmla="*/ 46744 h 617015"/>
              <a:gd name="connsiteX47" fmla="*/ 1858297 w 2153264"/>
              <a:gd name="connsiteY47" fmla="*/ 548189 h 617015"/>
              <a:gd name="connsiteX48" fmla="*/ 1858297 w 2153264"/>
              <a:gd name="connsiteY48" fmla="*/ 548189 h 617015"/>
              <a:gd name="connsiteX49" fmla="*/ 1946787 w 2153264"/>
              <a:gd name="connsiteY49" fmla="*/ 548189 h 617015"/>
              <a:gd name="connsiteX50" fmla="*/ 2015613 w 2153264"/>
              <a:gd name="connsiteY50" fmla="*/ 538357 h 617015"/>
              <a:gd name="connsiteX51" fmla="*/ 2123768 w 2153264"/>
              <a:gd name="connsiteY51" fmla="*/ 518692 h 617015"/>
              <a:gd name="connsiteX52" fmla="*/ 2153264 w 2153264"/>
              <a:gd name="connsiteY52" fmla="*/ 528524 h 617015"/>
              <a:gd name="connsiteX53" fmla="*/ 2153264 w 2153264"/>
              <a:gd name="connsiteY53" fmla="*/ 528524 h 617015"/>
              <a:gd name="connsiteX54" fmla="*/ 2153264 w 2153264"/>
              <a:gd name="connsiteY54" fmla="*/ 528524 h 617015"/>
              <a:gd name="connsiteX0" fmla="*/ 0 w 2153264"/>
              <a:gd name="connsiteY0" fmla="*/ 617015 h 617015"/>
              <a:gd name="connsiteX1" fmla="*/ 0 w 2153264"/>
              <a:gd name="connsiteY1" fmla="*/ 617015 h 617015"/>
              <a:gd name="connsiteX2" fmla="*/ 58993 w 2153264"/>
              <a:gd name="connsiteY2" fmla="*/ 558021 h 617015"/>
              <a:gd name="connsiteX3" fmla="*/ 88490 w 2153264"/>
              <a:gd name="connsiteY3" fmla="*/ 538357 h 617015"/>
              <a:gd name="connsiteX4" fmla="*/ 137652 w 2153264"/>
              <a:gd name="connsiteY4" fmla="*/ 489195 h 617015"/>
              <a:gd name="connsiteX5" fmla="*/ 157316 w 2153264"/>
              <a:gd name="connsiteY5" fmla="*/ 449866 h 617015"/>
              <a:gd name="connsiteX6" fmla="*/ 186813 w 2153264"/>
              <a:gd name="connsiteY6" fmla="*/ 410537 h 617015"/>
              <a:gd name="connsiteX7" fmla="*/ 216310 w 2153264"/>
              <a:gd name="connsiteY7" fmla="*/ 341712 h 617015"/>
              <a:gd name="connsiteX8" fmla="*/ 226142 w 2153264"/>
              <a:gd name="connsiteY8" fmla="*/ 272886 h 617015"/>
              <a:gd name="connsiteX9" fmla="*/ 245806 w 2153264"/>
              <a:gd name="connsiteY9" fmla="*/ 184395 h 617015"/>
              <a:gd name="connsiteX10" fmla="*/ 265471 w 2153264"/>
              <a:gd name="connsiteY10" fmla="*/ 154899 h 617015"/>
              <a:gd name="connsiteX11" fmla="*/ 275303 w 2153264"/>
              <a:gd name="connsiteY11" fmla="*/ 125402 h 617015"/>
              <a:gd name="connsiteX12" fmla="*/ 353961 w 2153264"/>
              <a:gd name="connsiteY12" fmla="*/ 46744 h 617015"/>
              <a:gd name="connsiteX13" fmla="*/ 393290 w 2153264"/>
              <a:gd name="connsiteY13" fmla="*/ 36912 h 617015"/>
              <a:gd name="connsiteX14" fmla="*/ 432619 w 2153264"/>
              <a:gd name="connsiteY14" fmla="*/ 56576 h 617015"/>
              <a:gd name="connsiteX15" fmla="*/ 471948 w 2153264"/>
              <a:gd name="connsiteY15" fmla="*/ 66408 h 617015"/>
              <a:gd name="connsiteX16" fmla="*/ 491613 w 2153264"/>
              <a:gd name="connsiteY16" fmla="*/ 125402 h 617015"/>
              <a:gd name="connsiteX17" fmla="*/ 501445 w 2153264"/>
              <a:gd name="connsiteY17" fmla="*/ 154899 h 617015"/>
              <a:gd name="connsiteX18" fmla="*/ 521110 w 2153264"/>
              <a:gd name="connsiteY18" fmla="*/ 410537 h 617015"/>
              <a:gd name="connsiteX19" fmla="*/ 540774 w 2153264"/>
              <a:gd name="connsiteY19" fmla="*/ 440034 h 617015"/>
              <a:gd name="connsiteX20" fmla="*/ 550606 w 2153264"/>
              <a:gd name="connsiteY20" fmla="*/ 469531 h 617015"/>
              <a:gd name="connsiteX21" fmla="*/ 589935 w 2153264"/>
              <a:gd name="connsiteY21" fmla="*/ 528524 h 617015"/>
              <a:gd name="connsiteX22" fmla="*/ 609600 w 2153264"/>
              <a:gd name="connsiteY22" fmla="*/ 558021 h 617015"/>
              <a:gd name="connsiteX23" fmla="*/ 639097 w 2153264"/>
              <a:gd name="connsiteY23" fmla="*/ 577686 h 617015"/>
              <a:gd name="connsiteX24" fmla="*/ 855406 w 2153264"/>
              <a:gd name="connsiteY24" fmla="*/ 567853 h 617015"/>
              <a:gd name="connsiteX25" fmla="*/ 875071 w 2153264"/>
              <a:gd name="connsiteY25" fmla="*/ 538357 h 617015"/>
              <a:gd name="connsiteX26" fmla="*/ 894735 w 2153264"/>
              <a:gd name="connsiteY26" fmla="*/ 479363 h 617015"/>
              <a:gd name="connsiteX27" fmla="*/ 904568 w 2153264"/>
              <a:gd name="connsiteY27" fmla="*/ 233557 h 617015"/>
              <a:gd name="connsiteX28" fmla="*/ 914400 w 2153264"/>
              <a:gd name="connsiteY28" fmla="*/ 204060 h 617015"/>
              <a:gd name="connsiteX29" fmla="*/ 934064 w 2153264"/>
              <a:gd name="connsiteY29" fmla="*/ 174563 h 617015"/>
              <a:gd name="connsiteX30" fmla="*/ 943897 w 2153264"/>
              <a:gd name="connsiteY30" fmla="*/ 135234 h 617015"/>
              <a:gd name="connsiteX31" fmla="*/ 983226 w 2153264"/>
              <a:gd name="connsiteY31" fmla="*/ 76241 h 617015"/>
              <a:gd name="connsiteX32" fmla="*/ 1022555 w 2153264"/>
              <a:gd name="connsiteY32" fmla="*/ 46744 h 617015"/>
              <a:gd name="connsiteX33" fmla="*/ 1052052 w 2153264"/>
              <a:gd name="connsiteY33" fmla="*/ 135234 h 617015"/>
              <a:gd name="connsiteX34" fmla="*/ 1061884 w 2153264"/>
              <a:gd name="connsiteY34" fmla="*/ 164731 h 617015"/>
              <a:gd name="connsiteX35" fmla="*/ 1091381 w 2153264"/>
              <a:gd name="connsiteY35" fmla="*/ 331879 h 617015"/>
              <a:gd name="connsiteX36" fmla="*/ 1140542 w 2153264"/>
              <a:gd name="connsiteY36" fmla="*/ 390873 h 617015"/>
              <a:gd name="connsiteX37" fmla="*/ 1150374 w 2153264"/>
              <a:gd name="connsiteY37" fmla="*/ 420370 h 617015"/>
              <a:gd name="connsiteX38" fmla="*/ 1170039 w 2153264"/>
              <a:gd name="connsiteY38" fmla="*/ 449866 h 617015"/>
              <a:gd name="connsiteX39" fmla="*/ 1179871 w 2153264"/>
              <a:gd name="connsiteY39" fmla="*/ 489195 h 617015"/>
              <a:gd name="connsiteX40" fmla="*/ 1189703 w 2153264"/>
              <a:gd name="connsiteY40" fmla="*/ 518692 h 617015"/>
              <a:gd name="connsiteX41" fmla="*/ 1219200 w 2153264"/>
              <a:gd name="connsiteY41" fmla="*/ 533400 h 617015"/>
              <a:gd name="connsiteX42" fmla="*/ 1553497 w 2153264"/>
              <a:gd name="connsiteY42" fmla="*/ 577686 h 617015"/>
              <a:gd name="connsiteX43" fmla="*/ 1592826 w 2153264"/>
              <a:gd name="connsiteY43" fmla="*/ 538357 h 617015"/>
              <a:gd name="connsiteX44" fmla="*/ 1602658 w 2153264"/>
              <a:gd name="connsiteY44" fmla="*/ 164731 h 617015"/>
              <a:gd name="connsiteX45" fmla="*/ 1651819 w 2153264"/>
              <a:gd name="connsiteY45" fmla="*/ 76241 h 617015"/>
              <a:gd name="connsiteX46" fmla="*/ 1661652 w 2153264"/>
              <a:gd name="connsiteY46" fmla="*/ 46744 h 617015"/>
              <a:gd name="connsiteX47" fmla="*/ 1858297 w 2153264"/>
              <a:gd name="connsiteY47" fmla="*/ 548189 h 617015"/>
              <a:gd name="connsiteX48" fmla="*/ 1858297 w 2153264"/>
              <a:gd name="connsiteY48" fmla="*/ 548189 h 617015"/>
              <a:gd name="connsiteX49" fmla="*/ 1946787 w 2153264"/>
              <a:gd name="connsiteY49" fmla="*/ 548189 h 617015"/>
              <a:gd name="connsiteX50" fmla="*/ 2015613 w 2153264"/>
              <a:gd name="connsiteY50" fmla="*/ 538357 h 617015"/>
              <a:gd name="connsiteX51" fmla="*/ 2123768 w 2153264"/>
              <a:gd name="connsiteY51" fmla="*/ 518692 h 617015"/>
              <a:gd name="connsiteX52" fmla="*/ 2153264 w 2153264"/>
              <a:gd name="connsiteY52" fmla="*/ 528524 h 617015"/>
              <a:gd name="connsiteX53" fmla="*/ 2153264 w 2153264"/>
              <a:gd name="connsiteY53" fmla="*/ 528524 h 617015"/>
              <a:gd name="connsiteX54" fmla="*/ 2153264 w 2153264"/>
              <a:gd name="connsiteY54" fmla="*/ 528524 h 617015"/>
              <a:gd name="connsiteX0" fmla="*/ 0 w 2153264"/>
              <a:gd name="connsiteY0" fmla="*/ 617015 h 617015"/>
              <a:gd name="connsiteX1" fmla="*/ 0 w 2153264"/>
              <a:gd name="connsiteY1" fmla="*/ 617015 h 617015"/>
              <a:gd name="connsiteX2" fmla="*/ 58993 w 2153264"/>
              <a:gd name="connsiteY2" fmla="*/ 558021 h 617015"/>
              <a:gd name="connsiteX3" fmla="*/ 88490 w 2153264"/>
              <a:gd name="connsiteY3" fmla="*/ 538357 h 617015"/>
              <a:gd name="connsiteX4" fmla="*/ 137652 w 2153264"/>
              <a:gd name="connsiteY4" fmla="*/ 489195 h 617015"/>
              <a:gd name="connsiteX5" fmla="*/ 157316 w 2153264"/>
              <a:gd name="connsiteY5" fmla="*/ 449866 h 617015"/>
              <a:gd name="connsiteX6" fmla="*/ 186813 w 2153264"/>
              <a:gd name="connsiteY6" fmla="*/ 410537 h 617015"/>
              <a:gd name="connsiteX7" fmla="*/ 216310 w 2153264"/>
              <a:gd name="connsiteY7" fmla="*/ 341712 h 617015"/>
              <a:gd name="connsiteX8" fmla="*/ 226142 w 2153264"/>
              <a:gd name="connsiteY8" fmla="*/ 272886 h 617015"/>
              <a:gd name="connsiteX9" fmla="*/ 245806 w 2153264"/>
              <a:gd name="connsiteY9" fmla="*/ 184395 h 617015"/>
              <a:gd name="connsiteX10" fmla="*/ 265471 w 2153264"/>
              <a:gd name="connsiteY10" fmla="*/ 154899 h 617015"/>
              <a:gd name="connsiteX11" fmla="*/ 275303 w 2153264"/>
              <a:gd name="connsiteY11" fmla="*/ 125402 h 617015"/>
              <a:gd name="connsiteX12" fmla="*/ 353961 w 2153264"/>
              <a:gd name="connsiteY12" fmla="*/ 46744 h 617015"/>
              <a:gd name="connsiteX13" fmla="*/ 393290 w 2153264"/>
              <a:gd name="connsiteY13" fmla="*/ 36912 h 617015"/>
              <a:gd name="connsiteX14" fmla="*/ 432619 w 2153264"/>
              <a:gd name="connsiteY14" fmla="*/ 56576 h 617015"/>
              <a:gd name="connsiteX15" fmla="*/ 471948 w 2153264"/>
              <a:gd name="connsiteY15" fmla="*/ 66408 h 617015"/>
              <a:gd name="connsiteX16" fmla="*/ 491613 w 2153264"/>
              <a:gd name="connsiteY16" fmla="*/ 125402 h 617015"/>
              <a:gd name="connsiteX17" fmla="*/ 501445 w 2153264"/>
              <a:gd name="connsiteY17" fmla="*/ 154899 h 617015"/>
              <a:gd name="connsiteX18" fmla="*/ 521110 w 2153264"/>
              <a:gd name="connsiteY18" fmla="*/ 410537 h 617015"/>
              <a:gd name="connsiteX19" fmla="*/ 540774 w 2153264"/>
              <a:gd name="connsiteY19" fmla="*/ 440034 h 617015"/>
              <a:gd name="connsiteX20" fmla="*/ 550606 w 2153264"/>
              <a:gd name="connsiteY20" fmla="*/ 469531 h 617015"/>
              <a:gd name="connsiteX21" fmla="*/ 589935 w 2153264"/>
              <a:gd name="connsiteY21" fmla="*/ 528524 h 617015"/>
              <a:gd name="connsiteX22" fmla="*/ 609600 w 2153264"/>
              <a:gd name="connsiteY22" fmla="*/ 558021 h 617015"/>
              <a:gd name="connsiteX23" fmla="*/ 639097 w 2153264"/>
              <a:gd name="connsiteY23" fmla="*/ 577686 h 617015"/>
              <a:gd name="connsiteX24" fmla="*/ 855406 w 2153264"/>
              <a:gd name="connsiteY24" fmla="*/ 567853 h 617015"/>
              <a:gd name="connsiteX25" fmla="*/ 875071 w 2153264"/>
              <a:gd name="connsiteY25" fmla="*/ 538357 h 617015"/>
              <a:gd name="connsiteX26" fmla="*/ 894735 w 2153264"/>
              <a:gd name="connsiteY26" fmla="*/ 479363 h 617015"/>
              <a:gd name="connsiteX27" fmla="*/ 904568 w 2153264"/>
              <a:gd name="connsiteY27" fmla="*/ 233557 h 617015"/>
              <a:gd name="connsiteX28" fmla="*/ 914400 w 2153264"/>
              <a:gd name="connsiteY28" fmla="*/ 204060 h 617015"/>
              <a:gd name="connsiteX29" fmla="*/ 934064 w 2153264"/>
              <a:gd name="connsiteY29" fmla="*/ 174563 h 617015"/>
              <a:gd name="connsiteX30" fmla="*/ 943897 w 2153264"/>
              <a:gd name="connsiteY30" fmla="*/ 135234 h 617015"/>
              <a:gd name="connsiteX31" fmla="*/ 983226 w 2153264"/>
              <a:gd name="connsiteY31" fmla="*/ 76241 h 617015"/>
              <a:gd name="connsiteX32" fmla="*/ 1022555 w 2153264"/>
              <a:gd name="connsiteY32" fmla="*/ 46744 h 617015"/>
              <a:gd name="connsiteX33" fmla="*/ 1052052 w 2153264"/>
              <a:gd name="connsiteY33" fmla="*/ 135234 h 617015"/>
              <a:gd name="connsiteX34" fmla="*/ 1061884 w 2153264"/>
              <a:gd name="connsiteY34" fmla="*/ 164731 h 617015"/>
              <a:gd name="connsiteX35" fmla="*/ 1091381 w 2153264"/>
              <a:gd name="connsiteY35" fmla="*/ 331879 h 617015"/>
              <a:gd name="connsiteX36" fmla="*/ 1140542 w 2153264"/>
              <a:gd name="connsiteY36" fmla="*/ 390873 h 617015"/>
              <a:gd name="connsiteX37" fmla="*/ 1150374 w 2153264"/>
              <a:gd name="connsiteY37" fmla="*/ 420370 h 617015"/>
              <a:gd name="connsiteX38" fmla="*/ 1170039 w 2153264"/>
              <a:gd name="connsiteY38" fmla="*/ 449866 h 617015"/>
              <a:gd name="connsiteX39" fmla="*/ 1179871 w 2153264"/>
              <a:gd name="connsiteY39" fmla="*/ 489195 h 617015"/>
              <a:gd name="connsiteX40" fmla="*/ 1189703 w 2153264"/>
              <a:gd name="connsiteY40" fmla="*/ 518692 h 617015"/>
              <a:gd name="connsiteX41" fmla="*/ 1219200 w 2153264"/>
              <a:gd name="connsiteY41" fmla="*/ 533400 h 617015"/>
              <a:gd name="connsiteX42" fmla="*/ 1553497 w 2153264"/>
              <a:gd name="connsiteY42" fmla="*/ 577686 h 617015"/>
              <a:gd name="connsiteX43" fmla="*/ 1600200 w 2153264"/>
              <a:gd name="connsiteY43" fmla="*/ 457200 h 617015"/>
              <a:gd name="connsiteX44" fmla="*/ 1602658 w 2153264"/>
              <a:gd name="connsiteY44" fmla="*/ 164731 h 617015"/>
              <a:gd name="connsiteX45" fmla="*/ 1651819 w 2153264"/>
              <a:gd name="connsiteY45" fmla="*/ 76241 h 617015"/>
              <a:gd name="connsiteX46" fmla="*/ 1661652 w 2153264"/>
              <a:gd name="connsiteY46" fmla="*/ 46744 h 617015"/>
              <a:gd name="connsiteX47" fmla="*/ 1858297 w 2153264"/>
              <a:gd name="connsiteY47" fmla="*/ 548189 h 617015"/>
              <a:gd name="connsiteX48" fmla="*/ 1858297 w 2153264"/>
              <a:gd name="connsiteY48" fmla="*/ 548189 h 617015"/>
              <a:gd name="connsiteX49" fmla="*/ 1946787 w 2153264"/>
              <a:gd name="connsiteY49" fmla="*/ 548189 h 617015"/>
              <a:gd name="connsiteX50" fmla="*/ 2015613 w 2153264"/>
              <a:gd name="connsiteY50" fmla="*/ 538357 h 617015"/>
              <a:gd name="connsiteX51" fmla="*/ 2123768 w 2153264"/>
              <a:gd name="connsiteY51" fmla="*/ 518692 h 617015"/>
              <a:gd name="connsiteX52" fmla="*/ 2153264 w 2153264"/>
              <a:gd name="connsiteY52" fmla="*/ 528524 h 617015"/>
              <a:gd name="connsiteX53" fmla="*/ 2153264 w 2153264"/>
              <a:gd name="connsiteY53" fmla="*/ 528524 h 617015"/>
              <a:gd name="connsiteX54" fmla="*/ 2153264 w 2153264"/>
              <a:gd name="connsiteY54" fmla="*/ 528524 h 6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53264" h="617015">
                <a:moveTo>
                  <a:pt x="0" y="617015"/>
                </a:moveTo>
                <a:lnTo>
                  <a:pt x="0" y="617015"/>
                </a:lnTo>
                <a:cubicBezTo>
                  <a:pt x="19664" y="597350"/>
                  <a:pt x="38208" y="576497"/>
                  <a:pt x="58993" y="558021"/>
                </a:cubicBezTo>
                <a:cubicBezTo>
                  <a:pt x="67825" y="550170"/>
                  <a:pt x="80134" y="546713"/>
                  <a:pt x="88490" y="538357"/>
                </a:cubicBezTo>
                <a:cubicBezTo>
                  <a:pt x="154043" y="472805"/>
                  <a:pt x="58989" y="541638"/>
                  <a:pt x="137652" y="489195"/>
                </a:cubicBezTo>
                <a:cubicBezTo>
                  <a:pt x="144207" y="476085"/>
                  <a:pt x="149548" y="462295"/>
                  <a:pt x="157316" y="449866"/>
                </a:cubicBezTo>
                <a:cubicBezTo>
                  <a:pt x="166001" y="435970"/>
                  <a:pt x="179484" y="425194"/>
                  <a:pt x="186813" y="410537"/>
                </a:cubicBezTo>
                <a:cubicBezTo>
                  <a:pt x="250297" y="283568"/>
                  <a:pt x="144738" y="449065"/>
                  <a:pt x="216310" y="341712"/>
                </a:cubicBezTo>
                <a:cubicBezTo>
                  <a:pt x="219587" y="318770"/>
                  <a:pt x="222618" y="295791"/>
                  <a:pt x="226142" y="272886"/>
                </a:cubicBezTo>
                <a:cubicBezTo>
                  <a:pt x="229498" y="251071"/>
                  <a:pt x="233922" y="208162"/>
                  <a:pt x="245806" y="184395"/>
                </a:cubicBezTo>
                <a:cubicBezTo>
                  <a:pt x="251091" y="173826"/>
                  <a:pt x="258916" y="164731"/>
                  <a:pt x="265471" y="154899"/>
                </a:cubicBezTo>
                <a:cubicBezTo>
                  <a:pt x="268748" y="145067"/>
                  <a:pt x="270270" y="134462"/>
                  <a:pt x="275303" y="125402"/>
                </a:cubicBezTo>
                <a:cubicBezTo>
                  <a:pt x="304218" y="73354"/>
                  <a:pt x="304993" y="65106"/>
                  <a:pt x="353961" y="46744"/>
                </a:cubicBezTo>
                <a:cubicBezTo>
                  <a:pt x="366614" y="41999"/>
                  <a:pt x="380180" y="40189"/>
                  <a:pt x="393290" y="36912"/>
                </a:cubicBezTo>
                <a:cubicBezTo>
                  <a:pt x="406400" y="43467"/>
                  <a:pt x="418895" y="51430"/>
                  <a:pt x="432619" y="56576"/>
                </a:cubicBezTo>
                <a:cubicBezTo>
                  <a:pt x="445272" y="61321"/>
                  <a:pt x="463154" y="56148"/>
                  <a:pt x="471948" y="66408"/>
                </a:cubicBezTo>
                <a:cubicBezTo>
                  <a:pt x="485438" y="82146"/>
                  <a:pt x="485058" y="105737"/>
                  <a:pt x="491613" y="125402"/>
                </a:cubicBezTo>
                <a:lnTo>
                  <a:pt x="501445" y="154899"/>
                </a:lnTo>
                <a:lnTo>
                  <a:pt x="521110" y="410537"/>
                </a:lnTo>
                <a:cubicBezTo>
                  <a:pt x="522016" y="422319"/>
                  <a:pt x="535489" y="429465"/>
                  <a:pt x="540774" y="440034"/>
                </a:cubicBezTo>
                <a:cubicBezTo>
                  <a:pt x="545409" y="449304"/>
                  <a:pt x="545573" y="460471"/>
                  <a:pt x="550606" y="469531"/>
                </a:cubicBezTo>
                <a:cubicBezTo>
                  <a:pt x="562083" y="490191"/>
                  <a:pt x="576825" y="508860"/>
                  <a:pt x="589935" y="528524"/>
                </a:cubicBezTo>
                <a:cubicBezTo>
                  <a:pt x="596490" y="538356"/>
                  <a:pt x="599768" y="551466"/>
                  <a:pt x="609600" y="558021"/>
                </a:cubicBezTo>
                <a:lnTo>
                  <a:pt x="639097" y="577686"/>
                </a:lnTo>
                <a:cubicBezTo>
                  <a:pt x="711200" y="574408"/>
                  <a:pt x="784211" y="579719"/>
                  <a:pt x="855406" y="567853"/>
                </a:cubicBezTo>
                <a:cubicBezTo>
                  <a:pt x="867062" y="565910"/>
                  <a:pt x="870272" y="549155"/>
                  <a:pt x="875071" y="538357"/>
                </a:cubicBezTo>
                <a:cubicBezTo>
                  <a:pt x="883490" y="519415"/>
                  <a:pt x="894735" y="479363"/>
                  <a:pt x="894735" y="479363"/>
                </a:cubicBezTo>
                <a:cubicBezTo>
                  <a:pt x="898013" y="397428"/>
                  <a:pt x="898726" y="315349"/>
                  <a:pt x="904568" y="233557"/>
                </a:cubicBezTo>
                <a:cubicBezTo>
                  <a:pt x="905306" y="223219"/>
                  <a:pt x="909765" y="213330"/>
                  <a:pt x="914400" y="204060"/>
                </a:cubicBezTo>
                <a:cubicBezTo>
                  <a:pt x="919685" y="193491"/>
                  <a:pt x="927509" y="184395"/>
                  <a:pt x="934064" y="174563"/>
                </a:cubicBezTo>
                <a:cubicBezTo>
                  <a:pt x="937342" y="161453"/>
                  <a:pt x="937854" y="147321"/>
                  <a:pt x="943897" y="135234"/>
                </a:cubicBezTo>
                <a:cubicBezTo>
                  <a:pt x="954466" y="114096"/>
                  <a:pt x="983226" y="76241"/>
                  <a:pt x="983226" y="76241"/>
                </a:cubicBezTo>
                <a:cubicBezTo>
                  <a:pt x="1006627" y="6036"/>
                  <a:pt x="991392" y="0"/>
                  <a:pt x="1022555" y="46744"/>
                </a:cubicBezTo>
                <a:lnTo>
                  <a:pt x="1052052" y="135234"/>
                </a:lnTo>
                <a:lnTo>
                  <a:pt x="1061884" y="164731"/>
                </a:lnTo>
                <a:cubicBezTo>
                  <a:pt x="1062726" y="173996"/>
                  <a:pt x="1066490" y="306987"/>
                  <a:pt x="1091381" y="331879"/>
                </a:cubicBezTo>
                <a:cubicBezTo>
                  <a:pt x="1129233" y="369732"/>
                  <a:pt x="1113164" y="349807"/>
                  <a:pt x="1140542" y="390873"/>
                </a:cubicBezTo>
                <a:cubicBezTo>
                  <a:pt x="1143819" y="400705"/>
                  <a:pt x="1145739" y="411100"/>
                  <a:pt x="1150374" y="420370"/>
                </a:cubicBezTo>
                <a:cubicBezTo>
                  <a:pt x="1155659" y="430939"/>
                  <a:pt x="1165384" y="439005"/>
                  <a:pt x="1170039" y="449866"/>
                </a:cubicBezTo>
                <a:cubicBezTo>
                  <a:pt x="1175362" y="462286"/>
                  <a:pt x="1176159" y="476202"/>
                  <a:pt x="1179871" y="489195"/>
                </a:cubicBezTo>
                <a:cubicBezTo>
                  <a:pt x="1182718" y="499160"/>
                  <a:pt x="1186856" y="508727"/>
                  <a:pt x="1189703" y="518692"/>
                </a:cubicBezTo>
                <a:cubicBezTo>
                  <a:pt x="1214387" y="605088"/>
                  <a:pt x="1195630" y="462696"/>
                  <a:pt x="1219200" y="533400"/>
                </a:cubicBezTo>
                <a:cubicBezTo>
                  <a:pt x="1333910" y="530123"/>
                  <a:pt x="1438899" y="583718"/>
                  <a:pt x="1553497" y="577686"/>
                </a:cubicBezTo>
                <a:cubicBezTo>
                  <a:pt x="1589079" y="575813"/>
                  <a:pt x="1590836" y="485290"/>
                  <a:pt x="1600200" y="457200"/>
                </a:cubicBezTo>
                <a:cubicBezTo>
                  <a:pt x="1603477" y="332658"/>
                  <a:pt x="1596588" y="289168"/>
                  <a:pt x="1602658" y="164731"/>
                </a:cubicBezTo>
                <a:cubicBezTo>
                  <a:pt x="1604352" y="129994"/>
                  <a:pt x="1642339" y="104679"/>
                  <a:pt x="1651819" y="76241"/>
                </a:cubicBezTo>
                <a:lnTo>
                  <a:pt x="1661652" y="46744"/>
                </a:lnTo>
                <a:lnTo>
                  <a:pt x="1858297" y="548189"/>
                </a:lnTo>
                <a:lnTo>
                  <a:pt x="1858297" y="548189"/>
                </a:lnTo>
                <a:lnTo>
                  <a:pt x="1946787" y="548189"/>
                </a:lnTo>
                <a:lnTo>
                  <a:pt x="2015613" y="538357"/>
                </a:lnTo>
                <a:cubicBezTo>
                  <a:pt x="2111387" y="527715"/>
                  <a:pt x="2077558" y="541796"/>
                  <a:pt x="2123768" y="518692"/>
                </a:cubicBezTo>
                <a:lnTo>
                  <a:pt x="2153264" y="528524"/>
                </a:lnTo>
                <a:lnTo>
                  <a:pt x="2153264" y="528524"/>
                </a:lnTo>
                <a:lnTo>
                  <a:pt x="2153264" y="528524"/>
                </a:lnTo>
              </a:path>
            </a:pathLst>
          </a:custGeom>
          <a:blipFill>
            <a:blip r:embed="rId4" cstate="print"/>
            <a:tile tx="0" ty="0" sx="100000" sy="100000" flip="none" algn="tl"/>
          </a:blipFill>
          <a:ln w="2857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9" name="Freeform 8"/>
          <p:cNvSpPr/>
          <p:nvPr/>
        </p:nvSpPr>
        <p:spPr>
          <a:xfrm>
            <a:off x="4267200" y="3200400"/>
            <a:ext cx="3114675" cy="749300"/>
          </a:xfrm>
          <a:custGeom>
            <a:avLst/>
            <a:gdLst>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894735 w 3372464"/>
              <a:gd name="connsiteY17" fmla="*/ 703226 h 773526"/>
              <a:gd name="connsiteX18" fmla="*/ 924232 w 3372464"/>
              <a:gd name="connsiteY18" fmla="*/ 713058 h 773526"/>
              <a:gd name="connsiteX19" fmla="*/ 1032387 w 3372464"/>
              <a:gd name="connsiteY19" fmla="*/ 703226 h 773526"/>
              <a:gd name="connsiteX20" fmla="*/ 1042219 w 3372464"/>
              <a:gd name="connsiteY20" fmla="*/ 6737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720645 w 3372464"/>
              <a:gd name="connsiteY32" fmla="*/ 713058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894735 w 3372464"/>
              <a:gd name="connsiteY17" fmla="*/ 703226 h 773526"/>
              <a:gd name="connsiteX18" fmla="*/ 924232 w 3372464"/>
              <a:gd name="connsiteY18" fmla="*/ 713058 h 773526"/>
              <a:gd name="connsiteX19" fmla="*/ 1032387 w 3372464"/>
              <a:gd name="connsiteY19" fmla="*/ 703226 h 773526"/>
              <a:gd name="connsiteX20" fmla="*/ 1042219 w 3372464"/>
              <a:gd name="connsiteY20" fmla="*/ 6737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809135 w 3372464"/>
              <a:gd name="connsiteY32" fmla="*/ 749929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894735 w 3372464"/>
              <a:gd name="connsiteY17" fmla="*/ 703226 h 773526"/>
              <a:gd name="connsiteX18" fmla="*/ 970935 w 3372464"/>
              <a:gd name="connsiteY18" fmla="*/ 673729 h 773526"/>
              <a:gd name="connsiteX19" fmla="*/ 1032387 w 3372464"/>
              <a:gd name="connsiteY19" fmla="*/ 703226 h 773526"/>
              <a:gd name="connsiteX20" fmla="*/ 1042219 w 3372464"/>
              <a:gd name="connsiteY20" fmla="*/ 6737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809135 w 3372464"/>
              <a:gd name="connsiteY32" fmla="*/ 749929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970935 w 3372464"/>
              <a:gd name="connsiteY17" fmla="*/ 597529 h 773526"/>
              <a:gd name="connsiteX18" fmla="*/ 970935 w 3372464"/>
              <a:gd name="connsiteY18" fmla="*/ 673729 h 773526"/>
              <a:gd name="connsiteX19" fmla="*/ 1032387 w 3372464"/>
              <a:gd name="connsiteY19" fmla="*/ 703226 h 773526"/>
              <a:gd name="connsiteX20" fmla="*/ 1042219 w 3372464"/>
              <a:gd name="connsiteY20" fmla="*/ 6737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809135 w 3372464"/>
              <a:gd name="connsiteY32" fmla="*/ 749929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970935 w 3372464"/>
              <a:gd name="connsiteY17" fmla="*/ 749929 h 773526"/>
              <a:gd name="connsiteX18" fmla="*/ 970935 w 3372464"/>
              <a:gd name="connsiteY18" fmla="*/ 673729 h 773526"/>
              <a:gd name="connsiteX19" fmla="*/ 1032387 w 3372464"/>
              <a:gd name="connsiteY19" fmla="*/ 703226 h 773526"/>
              <a:gd name="connsiteX20" fmla="*/ 1042219 w 3372464"/>
              <a:gd name="connsiteY20" fmla="*/ 6737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809135 w 3372464"/>
              <a:gd name="connsiteY32" fmla="*/ 749929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970935 w 3372464"/>
              <a:gd name="connsiteY17" fmla="*/ 749929 h 773526"/>
              <a:gd name="connsiteX18" fmla="*/ 970935 w 3372464"/>
              <a:gd name="connsiteY18" fmla="*/ 673729 h 773526"/>
              <a:gd name="connsiteX19" fmla="*/ 1032387 w 3372464"/>
              <a:gd name="connsiteY19" fmla="*/ 703226 h 773526"/>
              <a:gd name="connsiteX20" fmla="*/ 1123335 w 3372464"/>
              <a:gd name="connsiteY20" fmla="*/ 7499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809135 w 3372464"/>
              <a:gd name="connsiteY32" fmla="*/ 749929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73526"/>
              <a:gd name="connsiteX1" fmla="*/ 314632 w 3372464"/>
              <a:gd name="connsiteY1" fmla="*/ 673729 h 773526"/>
              <a:gd name="connsiteX2" fmla="*/ 324464 w 3372464"/>
              <a:gd name="connsiteY2" fmla="*/ 644232 h 773526"/>
              <a:gd name="connsiteX3" fmla="*/ 353961 w 3372464"/>
              <a:gd name="connsiteY3" fmla="*/ 614735 h 773526"/>
              <a:gd name="connsiteX4" fmla="*/ 373625 w 3372464"/>
              <a:gd name="connsiteY4" fmla="*/ 555742 h 773526"/>
              <a:gd name="connsiteX5" fmla="*/ 383458 w 3372464"/>
              <a:gd name="connsiteY5" fmla="*/ 123123 h 773526"/>
              <a:gd name="connsiteX6" fmla="*/ 442451 w 3372464"/>
              <a:gd name="connsiteY6" fmla="*/ 83794 h 773526"/>
              <a:gd name="connsiteX7" fmla="*/ 471948 w 3372464"/>
              <a:gd name="connsiteY7" fmla="*/ 64129 h 773526"/>
              <a:gd name="connsiteX8" fmla="*/ 501445 w 3372464"/>
              <a:gd name="connsiteY8" fmla="*/ 54297 h 773526"/>
              <a:gd name="connsiteX9" fmla="*/ 629264 w 3372464"/>
              <a:gd name="connsiteY9" fmla="*/ 34632 h 773526"/>
              <a:gd name="connsiteX10" fmla="*/ 747251 w 3372464"/>
              <a:gd name="connsiteY10" fmla="*/ 44464 h 773526"/>
              <a:gd name="connsiteX11" fmla="*/ 806245 w 3372464"/>
              <a:gd name="connsiteY11" fmla="*/ 64129 h 773526"/>
              <a:gd name="connsiteX12" fmla="*/ 845574 w 3372464"/>
              <a:gd name="connsiteY12" fmla="*/ 182116 h 773526"/>
              <a:gd name="connsiteX13" fmla="*/ 855406 w 3372464"/>
              <a:gd name="connsiteY13" fmla="*/ 211613 h 773526"/>
              <a:gd name="connsiteX14" fmla="*/ 865238 w 3372464"/>
              <a:gd name="connsiteY14" fmla="*/ 241110 h 773526"/>
              <a:gd name="connsiteX15" fmla="*/ 875070 w 3372464"/>
              <a:gd name="connsiteY15" fmla="*/ 427923 h 773526"/>
              <a:gd name="connsiteX16" fmla="*/ 884903 w 3372464"/>
              <a:gd name="connsiteY16" fmla="*/ 673729 h 773526"/>
              <a:gd name="connsiteX17" fmla="*/ 970935 w 3372464"/>
              <a:gd name="connsiteY17" fmla="*/ 749929 h 773526"/>
              <a:gd name="connsiteX18" fmla="*/ 970935 w 3372464"/>
              <a:gd name="connsiteY18" fmla="*/ 673729 h 773526"/>
              <a:gd name="connsiteX19" fmla="*/ 1032387 w 3372464"/>
              <a:gd name="connsiteY19" fmla="*/ 703226 h 773526"/>
              <a:gd name="connsiteX20" fmla="*/ 1047135 w 3372464"/>
              <a:gd name="connsiteY20" fmla="*/ 673729 h 773526"/>
              <a:gd name="connsiteX21" fmla="*/ 1061883 w 3372464"/>
              <a:gd name="connsiteY21" fmla="*/ 644232 h 773526"/>
              <a:gd name="connsiteX22" fmla="*/ 1081548 w 3372464"/>
              <a:gd name="connsiteY22" fmla="*/ 585239 h 773526"/>
              <a:gd name="connsiteX23" fmla="*/ 1091380 w 3372464"/>
              <a:gd name="connsiteY23" fmla="*/ 113290 h 773526"/>
              <a:gd name="connsiteX24" fmla="*/ 1120877 w 3372464"/>
              <a:gd name="connsiteY24" fmla="*/ 93626 h 773526"/>
              <a:gd name="connsiteX25" fmla="*/ 1160206 w 3372464"/>
              <a:gd name="connsiteY25" fmla="*/ 73961 h 773526"/>
              <a:gd name="connsiteX26" fmla="*/ 1229032 w 3372464"/>
              <a:gd name="connsiteY26" fmla="*/ 54297 h 773526"/>
              <a:gd name="connsiteX27" fmla="*/ 1602658 w 3372464"/>
              <a:gd name="connsiteY27" fmla="*/ 64129 h 773526"/>
              <a:gd name="connsiteX28" fmla="*/ 1641987 w 3372464"/>
              <a:gd name="connsiteY28" fmla="*/ 123123 h 773526"/>
              <a:gd name="connsiteX29" fmla="*/ 1661651 w 3372464"/>
              <a:gd name="connsiteY29" fmla="*/ 152619 h 773526"/>
              <a:gd name="connsiteX30" fmla="*/ 1681316 w 3372464"/>
              <a:gd name="connsiteY30" fmla="*/ 182116 h 773526"/>
              <a:gd name="connsiteX31" fmla="*/ 1700980 w 3372464"/>
              <a:gd name="connsiteY31" fmla="*/ 683561 h 773526"/>
              <a:gd name="connsiteX32" fmla="*/ 1809135 w 3372464"/>
              <a:gd name="connsiteY32" fmla="*/ 749929 h 773526"/>
              <a:gd name="connsiteX33" fmla="*/ 1858296 w 3372464"/>
              <a:gd name="connsiteY33" fmla="*/ 683561 h 773526"/>
              <a:gd name="connsiteX34" fmla="*/ 1868129 w 3372464"/>
              <a:gd name="connsiteY34" fmla="*/ 654064 h 773526"/>
              <a:gd name="connsiteX35" fmla="*/ 1877961 w 3372464"/>
              <a:gd name="connsiteY35" fmla="*/ 123123 h 773526"/>
              <a:gd name="connsiteX36" fmla="*/ 1887793 w 3372464"/>
              <a:gd name="connsiteY36" fmla="*/ 93626 h 773526"/>
              <a:gd name="connsiteX37" fmla="*/ 1907458 w 3372464"/>
              <a:gd name="connsiteY37" fmla="*/ 64129 h 773526"/>
              <a:gd name="connsiteX38" fmla="*/ 2035277 w 3372464"/>
              <a:gd name="connsiteY38" fmla="*/ 24800 h 773526"/>
              <a:gd name="connsiteX39" fmla="*/ 2310580 w 3372464"/>
              <a:gd name="connsiteY39" fmla="*/ 34632 h 773526"/>
              <a:gd name="connsiteX40" fmla="*/ 2379406 w 3372464"/>
              <a:gd name="connsiteY40" fmla="*/ 83794 h 773526"/>
              <a:gd name="connsiteX41" fmla="*/ 2399070 w 3372464"/>
              <a:gd name="connsiteY41" fmla="*/ 221445 h 773526"/>
              <a:gd name="connsiteX42" fmla="*/ 2408903 w 3372464"/>
              <a:gd name="connsiteY42" fmla="*/ 250942 h 773526"/>
              <a:gd name="connsiteX43" fmla="*/ 2418735 w 3372464"/>
              <a:gd name="connsiteY43" fmla="*/ 683561 h 773526"/>
              <a:gd name="connsiteX44" fmla="*/ 2487561 w 3372464"/>
              <a:gd name="connsiteY44" fmla="*/ 693394 h 773526"/>
              <a:gd name="connsiteX45" fmla="*/ 2507225 w 3372464"/>
              <a:gd name="connsiteY45" fmla="*/ 654064 h 773526"/>
              <a:gd name="connsiteX46" fmla="*/ 2517058 w 3372464"/>
              <a:gd name="connsiteY46" fmla="*/ 113290 h 773526"/>
              <a:gd name="connsiteX47" fmla="*/ 2556387 w 3372464"/>
              <a:gd name="connsiteY47" fmla="*/ 24800 h 773526"/>
              <a:gd name="connsiteX48" fmla="*/ 2605548 w 3372464"/>
              <a:gd name="connsiteY48" fmla="*/ 14968 h 773526"/>
              <a:gd name="connsiteX49" fmla="*/ 2890683 w 3372464"/>
              <a:gd name="connsiteY49" fmla="*/ 24800 h 773526"/>
              <a:gd name="connsiteX50" fmla="*/ 2930012 w 3372464"/>
              <a:gd name="connsiteY50" fmla="*/ 83794 h 773526"/>
              <a:gd name="connsiteX51" fmla="*/ 2939845 w 3372464"/>
              <a:gd name="connsiteY51" fmla="*/ 132955 h 773526"/>
              <a:gd name="connsiteX52" fmla="*/ 2959509 w 3372464"/>
              <a:gd name="connsiteY52" fmla="*/ 191948 h 773526"/>
              <a:gd name="connsiteX53" fmla="*/ 2969341 w 3372464"/>
              <a:gd name="connsiteY53" fmla="*/ 221445 h 773526"/>
              <a:gd name="connsiteX54" fmla="*/ 2979174 w 3372464"/>
              <a:gd name="connsiteY54" fmla="*/ 280439 h 773526"/>
              <a:gd name="connsiteX55" fmla="*/ 2989006 w 3372464"/>
              <a:gd name="connsiteY55" fmla="*/ 732723 h 773526"/>
              <a:gd name="connsiteX56" fmla="*/ 3116825 w 3372464"/>
              <a:gd name="connsiteY56" fmla="*/ 722890 h 773526"/>
              <a:gd name="connsiteX57" fmla="*/ 3372464 w 3372464"/>
              <a:gd name="connsiteY57" fmla="*/ 722890 h 773526"/>
              <a:gd name="connsiteX0" fmla="*/ 0 w 3372464"/>
              <a:gd name="connsiteY0" fmla="*/ 703226 h 749929"/>
              <a:gd name="connsiteX1" fmla="*/ 314632 w 3372464"/>
              <a:gd name="connsiteY1" fmla="*/ 673729 h 749929"/>
              <a:gd name="connsiteX2" fmla="*/ 324464 w 3372464"/>
              <a:gd name="connsiteY2" fmla="*/ 644232 h 749929"/>
              <a:gd name="connsiteX3" fmla="*/ 353961 w 3372464"/>
              <a:gd name="connsiteY3" fmla="*/ 614735 h 749929"/>
              <a:gd name="connsiteX4" fmla="*/ 373625 w 3372464"/>
              <a:gd name="connsiteY4" fmla="*/ 555742 h 749929"/>
              <a:gd name="connsiteX5" fmla="*/ 383458 w 3372464"/>
              <a:gd name="connsiteY5" fmla="*/ 123123 h 749929"/>
              <a:gd name="connsiteX6" fmla="*/ 442451 w 3372464"/>
              <a:gd name="connsiteY6" fmla="*/ 83794 h 749929"/>
              <a:gd name="connsiteX7" fmla="*/ 471948 w 3372464"/>
              <a:gd name="connsiteY7" fmla="*/ 64129 h 749929"/>
              <a:gd name="connsiteX8" fmla="*/ 501445 w 3372464"/>
              <a:gd name="connsiteY8" fmla="*/ 54297 h 749929"/>
              <a:gd name="connsiteX9" fmla="*/ 629264 w 3372464"/>
              <a:gd name="connsiteY9" fmla="*/ 34632 h 749929"/>
              <a:gd name="connsiteX10" fmla="*/ 747251 w 3372464"/>
              <a:gd name="connsiteY10" fmla="*/ 44464 h 749929"/>
              <a:gd name="connsiteX11" fmla="*/ 806245 w 3372464"/>
              <a:gd name="connsiteY11" fmla="*/ 64129 h 749929"/>
              <a:gd name="connsiteX12" fmla="*/ 845574 w 3372464"/>
              <a:gd name="connsiteY12" fmla="*/ 182116 h 749929"/>
              <a:gd name="connsiteX13" fmla="*/ 855406 w 3372464"/>
              <a:gd name="connsiteY13" fmla="*/ 211613 h 749929"/>
              <a:gd name="connsiteX14" fmla="*/ 865238 w 3372464"/>
              <a:gd name="connsiteY14" fmla="*/ 241110 h 749929"/>
              <a:gd name="connsiteX15" fmla="*/ 875070 w 3372464"/>
              <a:gd name="connsiteY15" fmla="*/ 427923 h 749929"/>
              <a:gd name="connsiteX16" fmla="*/ 884903 w 3372464"/>
              <a:gd name="connsiteY16" fmla="*/ 673729 h 749929"/>
              <a:gd name="connsiteX17" fmla="*/ 970935 w 3372464"/>
              <a:gd name="connsiteY17" fmla="*/ 749929 h 749929"/>
              <a:gd name="connsiteX18" fmla="*/ 970935 w 3372464"/>
              <a:gd name="connsiteY18" fmla="*/ 673729 h 749929"/>
              <a:gd name="connsiteX19" fmla="*/ 1032387 w 3372464"/>
              <a:gd name="connsiteY19" fmla="*/ 703226 h 749929"/>
              <a:gd name="connsiteX20" fmla="*/ 1047135 w 3372464"/>
              <a:gd name="connsiteY20" fmla="*/ 673729 h 749929"/>
              <a:gd name="connsiteX21" fmla="*/ 1061883 w 3372464"/>
              <a:gd name="connsiteY21" fmla="*/ 644232 h 749929"/>
              <a:gd name="connsiteX22" fmla="*/ 1081548 w 3372464"/>
              <a:gd name="connsiteY22" fmla="*/ 585239 h 749929"/>
              <a:gd name="connsiteX23" fmla="*/ 1091380 w 3372464"/>
              <a:gd name="connsiteY23" fmla="*/ 113290 h 749929"/>
              <a:gd name="connsiteX24" fmla="*/ 1120877 w 3372464"/>
              <a:gd name="connsiteY24" fmla="*/ 93626 h 749929"/>
              <a:gd name="connsiteX25" fmla="*/ 1160206 w 3372464"/>
              <a:gd name="connsiteY25" fmla="*/ 73961 h 749929"/>
              <a:gd name="connsiteX26" fmla="*/ 1229032 w 3372464"/>
              <a:gd name="connsiteY26" fmla="*/ 54297 h 749929"/>
              <a:gd name="connsiteX27" fmla="*/ 1602658 w 3372464"/>
              <a:gd name="connsiteY27" fmla="*/ 64129 h 749929"/>
              <a:gd name="connsiteX28" fmla="*/ 1641987 w 3372464"/>
              <a:gd name="connsiteY28" fmla="*/ 123123 h 749929"/>
              <a:gd name="connsiteX29" fmla="*/ 1661651 w 3372464"/>
              <a:gd name="connsiteY29" fmla="*/ 152619 h 749929"/>
              <a:gd name="connsiteX30" fmla="*/ 1681316 w 3372464"/>
              <a:gd name="connsiteY30" fmla="*/ 182116 h 749929"/>
              <a:gd name="connsiteX31" fmla="*/ 1700980 w 3372464"/>
              <a:gd name="connsiteY31" fmla="*/ 683561 h 749929"/>
              <a:gd name="connsiteX32" fmla="*/ 1809135 w 3372464"/>
              <a:gd name="connsiteY32" fmla="*/ 749929 h 749929"/>
              <a:gd name="connsiteX33" fmla="*/ 1858296 w 3372464"/>
              <a:gd name="connsiteY33" fmla="*/ 683561 h 749929"/>
              <a:gd name="connsiteX34" fmla="*/ 1868129 w 3372464"/>
              <a:gd name="connsiteY34" fmla="*/ 654064 h 749929"/>
              <a:gd name="connsiteX35" fmla="*/ 1877961 w 3372464"/>
              <a:gd name="connsiteY35" fmla="*/ 123123 h 749929"/>
              <a:gd name="connsiteX36" fmla="*/ 1887793 w 3372464"/>
              <a:gd name="connsiteY36" fmla="*/ 93626 h 749929"/>
              <a:gd name="connsiteX37" fmla="*/ 1907458 w 3372464"/>
              <a:gd name="connsiteY37" fmla="*/ 64129 h 749929"/>
              <a:gd name="connsiteX38" fmla="*/ 2035277 w 3372464"/>
              <a:gd name="connsiteY38" fmla="*/ 24800 h 749929"/>
              <a:gd name="connsiteX39" fmla="*/ 2310580 w 3372464"/>
              <a:gd name="connsiteY39" fmla="*/ 34632 h 749929"/>
              <a:gd name="connsiteX40" fmla="*/ 2379406 w 3372464"/>
              <a:gd name="connsiteY40" fmla="*/ 83794 h 749929"/>
              <a:gd name="connsiteX41" fmla="*/ 2399070 w 3372464"/>
              <a:gd name="connsiteY41" fmla="*/ 221445 h 749929"/>
              <a:gd name="connsiteX42" fmla="*/ 2408903 w 3372464"/>
              <a:gd name="connsiteY42" fmla="*/ 250942 h 749929"/>
              <a:gd name="connsiteX43" fmla="*/ 2418735 w 3372464"/>
              <a:gd name="connsiteY43" fmla="*/ 683561 h 749929"/>
              <a:gd name="connsiteX44" fmla="*/ 2487561 w 3372464"/>
              <a:gd name="connsiteY44" fmla="*/ 693394 h 749929"/>
              <a:gd name="connsiteX45" fmla="*/ 2507225 w 3372464"/>
              <a:gd name="connsiteY45" fmla="*/ 654064 h 749929"/>
              <a:gd name="connsiteX46" fmla="*/ 2517058 w 3372464"/>
              <a:gd name="connsiteY46" fmla="*/ 113290 h 749929"/>
              <a:gd name="connsiteX47" fmla="*/ 2556387 w 3372464"/>
              <a:gd name="connsiteY47" fmla="*/ 24800 h 749929"/>
              <a:gd name="connsiteX48" fmla="*/ 2605548 w 3372464"/>
              <a:gd name="connsiteY48" fmla="*/ 14968 h 749929"/>
              <a:gd name="connsiteX49" fmla="*/ 2890683 w 3372464"/>
              <a:gd name="connsiteY49" fmla="*/ 24800 h 749929"/>
              <a:gd name="connsiteX50" fmla="*/ 2930012 w 3372464"/>
              <a:gd name="connsiteY50" fmla="*/ 83794 h 749929"/>
              <a:gd name="connsiteX51" fmla="*/ 2939845 w 3372464"/>
              <a:gd name="connsiteY51" fmla="*/ 132955 h 749929"/>
              <a:gd name="connsiteX52" fmla="*/ 2959509 w 3372464"/>
              <a:gd name="connsiteY52" fmla="*/ 191948 h 749929"/>
              <a:gd name="connsiteX53" fmla="*/ 2969341 w 3372464"/>
              <a:gd name="connsiteY53" fmla="*/ 221445 h 749929"/>
              <a:gd name="connsiteX54" fmla="*/ 2979174 w 3372464"/>
              <a:gd name="connsiteY54" fmla="*/ 280439 h 749929"/>
              <a:gd name="connsiteX55" fmla="*/ 2952135 w 3372464"/>
              <a:gd name="connsiteY55" fmla="*/ 673729 h 749929"/>
              <a:gd name="connsiteX56" fmla="*/ 3116825 w 3372464"/>
              <a:gd name="connsiteY56" fmla="*/ 722890 h 749929"/>
              <a:gd name="connsiteX57" fmla="*/ 3372464 w 3372464"/>
              <a:gd name="connsiteY57" fmla="*/ 722890 h 749929"/>
              <a:gd name="connsiteX0" fmla="*/ 0 w 3372464"/>
              <a:gd name="connsiteY0" fmla="*/ 703226 h 749929"/>
              <a:gd name="connsiteX1" fmla="*/ 314632 w 3372464"/>
              <a:gd name="connsiteY1" fmla="*/ 673729 h 749929"/>
              <a:gd name="connsiteX2" fmla="*/ 324464 w 3372464"/>
              <a:gd name="connsiteY2" fmla="*/ 644232 h 749929"/>
              <a:gd name="connsiteX3" fmla="*/ 353961 w 3372464"/>
              <a:gd name="connsiteY3" fmla="*/ 614735 h 749929"/>
              <a:gd name="connsiteX4" fmla="*/ 373625 w 3372464"/>
              <a:gd name="connsiteY4" fmla="*/ 555742 h 749929"/>
              <a:gd name="connsiteX5" fmla="*/ 383458 w 3372464"/>
              <a:gd name="connsiteY5" fmla="*/ 123123 h 749929"/>
              <a:gd name="connsiteX6" fmla="*/ 442451 w 3372464"/>
              <a:gd name="connsiteY6" fmla="*/ 83794 h 749929"/>
              <a:gd name="connsiteX7" fmla="*/ 471948 w 3372464"/>
              <a:gd name="connsiteY7" fmla="*/ 64129 h 749929"/>
              <a:gd name="connsiteX8" fmla="*/ 501445 w 3372464"/>
              <a:gd name="connsiteY8" fmla="*/ 54297 h 749929"/>
              <a:gd name="connsiteX9" fmla="*/ 629264 w 3372464"/>
              <a:gd name="connsiteY9" fmla="*/ 34632 h 749929"/>
              <a:gd name="connsiteX10" fmla="*/ 747251 w 3372464"/>
              <a:gd name="connsiteY10" fmla="*/ 44464 h 749929"/>
              <a:gd name="connsiteX11" fmla="*/ 806245 w 3372464"/>
              <a:gd name="connsiteY11" fmla="*/ 64129 h 749929"/>
              <a:gd name="connsiteX12" fmla="*/ 845574 w 3372464"/>
              <a:gd name="connsiteY12" fmla="*/ 182116 h 749929"/>
              <a:gd name="connsiteX13" fmla="*/ 855406 w 3372464"/>
              <a:gd name="connsiteY13" fmla="*/ 211613 h 749929"/>
              <a:gd name="connsiteX14" fmla="*/ 865238 w 3372464"/>
              <a:gd name="connsiteY14" fmla="*/ 241110 h 749929"/>
              <a:gd name="connsiteX15" fmla="*/ 875070 w 3372464"/>
              <a:gd name="connsiteY15" fmla="*/ 427923 h 749929"/>
              <a:gd name="connsiteX16" fmla="*/ 884903 w 3372464"/>
              <a:gd name="connsiteY16" fmla="*/ 673729 h 749929"/>
              <a:gd name="connsiteX17" fmla="*/ 970935 w 3372464"/>
              <a:gd name="connsiteY17" fmla="*/ 749929 h 749929"/>
              <a:gd name="connsiteX18" fmla="*/ 970935 w 3372464"/>
              <a:gd name="connsiteY18" fmla="*/ 673729 h 749929"/>
              <a:gd name="connsiteX19" fmla="*/ 1032387 w 3372464"/>
              <a:gd name="connsiteY19" fmla="*/ 703226 h 749929"/>
              <a:gd name="connsiteX20" fmla="*/ 1047135 w 3372464"/>
              <a:gd name="connsiteY20" fmla="*/ 673729 h 749929"/>
              <a:gd name="connsiteX21" fmla="*/ 1061883 w 3372464"/>
              <a:gd name="connsiteY21" fmla="*/ 644232 h 749929"/>
              <a:gd name="connsiteX22" fmla="*/ 1081548 w 3372464"/>
              <a:gd name="connsiteY22" fmla="*/ 585239 h 749929"/>
              <a:gd name="connsiteX23" fmla="*/ 1091380 w 3372464"/>
              <a:gd name="connsiteY23" fmla="*/ 113290 h 749929"/>
              <a:gd name="connsiteX24" fmla="*/ 1120877 w 3372464"/>
              <a:gd name="connsiteY24" fmla="*/ 93626 h 749929"/>
              <a:gd name="connsiteX25" fmla="*/ 1160206 w 3372464"/>
              <a:gd name="connsiteY25" fmla="*/ 73961 h 749929"/>
              <a:gd name="connsiteX26" fmla="*/ 1229032 w 3372464"/>
              <a:gd name="connsiteY26" fmla="*/ 54297 h 749929"/>
              <a:gd name="connsiteX27" fmla="*/ 1602658 w 3372464"/>
              <a:gd name="connsiteY27" fmla="*/ 64129 h 749929"/>
              <a:gd name="connsiteX28" fmla="*/ 1641987 w 3372464"/>
              <a:gd name="connsiteY28" fmla="*/ 123123 h 749929"/>
              <a:gd name="connsiteX29" fmla="*/ 1661651 w 3372464"/>
              <a:gd name="connsiteY29" fmla="*/ 152619 h 749929"/>
              <a:gd name="connsiteX30" fmla="*/ 1681316 w 3372464"/>
              <a:gd name="connsiteY30" fmla="*/ 182116 h 749929"/>
              <a:gd name="connsiteX31" fmla="*/ 1700980 w 3372464"/>
              <a:gd name="connsiteY31" fmla="*/ 683561 h 749929"/>
              <a:gd name="connsiteX32" fmla="*/ 1809135 w 3372464"/>
              <a:gd name="connsiteY32" fmla="*/ 749929 h 749929"/>
              <a:gd name="connsiteX33" fmla="*/ 1858296 w 3372464"/>
              <a:gd name="connsiteY33" fmla="*/ 683561 h 749929"/>
              <a:gd name="connsiteX34" fmla="*/ 1868129 w 3372464"/>
              <a:gd name="connsiteY34" fmla="*/ 654064 h 749929"/>
              <a:gd name="connsiteX35" fmla="*/ 1877961 w 3372464"/>
              <a:gd name="connsiteY35" fmla="*/ 123123 h 749929"/>
              <a:gd name="connsiteX36" fmla="*/ 1887793 w 3372464"/>
              <a:gd name="connsiteY36" fmla="*/ 93626 h 749929"/>
              <a:gd name="connsiteX37" fmla="*/ 1907458 w 3372464"/>
              <a:gd name="connsiteY37" fmla="*/ 64129 h 749929"/>
              <a:gd name="connsiteX38" fmla="*/ 2035277 w 3372464"/>
              <a:gd name="connsiteY38" fmla="*/ 24800 h 749929"/>
              <a:gd name="connsiteX39" fmla="*/ 2310580 w 3372464"/>
              <a:gd name="connsiteY39" fmla="*/ 34632 h 749929"/>
              <a:gd name="connsiteX40" fmla="*/ 2379406 w 3372464"/>
              <a:gd name="connsiteY40" fmla="*/ 83794 h 749929"/>
              <a:gd name="connsiteX41" fmla="*/ 2399070 w 3372464"/>
              <a:gd name="connsiteY41" fmla="*/ 221445 h 749929"/>
              <a:gd name="connsiteX42" fmla="*/ 2408903 w 3372464"/>
              <a:gd name="connsiteY42" fmla="*/ 250942 h 749929"/>
              <a:gd name="connsiteX43" fmla="*/ 2418735 w 3372464"/>
              <a:gd name="connsiteY43" fmla="*/ 683561 h 749929"/>
              <a:gd name="connsiteX44" fmla="*/ 2487561 w 3372464"/>
              <a:gd name="connsiteY44" fmla="*/ 693394 h 749929"/>
              <a:gd name="connsiteX45" fmla="*/ 2507225 w 3372464"/>
              <a:gd name="connsiteY45" fmla="*/ 654064 h 749929"/>
              <a:gd name="connsiteX46" fmla="*/ 2517058 w 3372464"/>
              <a:gd name="connsiteY46" fmla="*/ 113290 h 749929"/>
              <a:gd name="connsiteX47" fmla="*/ 2556387 w 3372464"/>
              <a:gd name="connsiteY47" fmla="*/ 24800 h 749929"/>
              <a:gd name="connsiteX48" fmla="*/ 2605548 w 3372464"/>
              <a:gd name="connsiteY48" fmla="*/ 14968 h 749929"/>
              <a:gd name="connsiteX49" fmla="*/ 2890683 w 3372464"/>
              <a:gd name="connsiteY49" fmla="*/ 24800 h 749929"/>
              <a:gd name="connsiteX50" fmla="*/ 2930012 w 3372464"/>
              <a:gd name="connsiteY50" fmla="*/ 83794 h 749929"/>
              <a:gd name="connsiteX51" fmla="*/ 2939845 w 3372464"/>
              <a:gd name="connsiteY51" fmla="*/ 132955 h 749929"/>
              <a:gd name="connsiteX52" fmla="*/ 2959509 w 3372464"/>
              <a:gd name="connsiteY52" fmla="*/ 191948 h 749929"/>
              <a:gd name="connsiteX53" fmla="*/ 2969341 w 3372464"/>
              <a:gd name="connsiteY53" fmla="*/ 221445 h 749929"/>
              <a:gd name="connsiteX54" fmla="*/ 2979174 w 3372464"/>
              <a:gd name="connsiteY54" fmla="*/ 280439 h 749929"/>
              <a:gd name="connsiteX55" fmla="*/ 2952135 w 3372464"/>
              <a:gd name="connsiteY55" fmla="*/ 673729 h 749929"/>
              <a:gd name="connsiteX56" fmla="*/ 3104535 w 3372464"/>
              <a:gd name="connsiteY56" fmla="*/ 597530 h 749929"/>
              <a:gd name="connsiteX57" fmla="*/ 3372464 w 3372464"/>
              <a:gd name="connsiteY57" fmla="*/ 722890 h 749929"/>
              <a:gd name="connsiteX0" fmla="*/ 0 w 3372464"/>
              <a:gd name="connsiteY0" fmla="*/ 703226 h 749929"/>
              <a:gd name="connsiteX1" fmla="*/ 314632 w 3372464"/>
              <a:gd name="connsiteY1" fmla="*/ 673729 h 749929"/>
              <a:gd name="connsiteX2" fmla="*/ 324464 w 3372464"/>
              <a:gd name="connsiteY2" fmla="*/ 644232 h 749929"/>
              <a:gd name="connsiteX3" fmla="*/ 353961 w 3372464"/>
              <a:gd name="connsiteY3" fmla="*/ 614735 h 749929"/>
              <a:gd name="connsiteX4" fmla="*/ 373625 w 3372464"/>
              <a:gd name="connsiteY4" fmla="*/ 555742 h 749929"/>
              <a:gd name="connsiteX5" fmla="*/ 383458 w 3372464"/>
              <a:gd name="connsiteY5" fmla="*/ 123123 h 749929"/>
              <a:gd name="connsiteX6" fmla="*/ 442451 w 3372464"/>
              <a:gd name="connsiteY6" fmla="*/ 83794 h 749929"/>
              <a:gd name="connsiteX7" fmla="*/ 471948 w 3372464"/>
              <a:gd name="connsiteY7" fmla="*/ 64129 h 749929"/>
              <a:gd name="connsiteX8" fmla="*/ 501445 w 3372464"/>
              <a:gd name="connsiteY8" fmla="*/ 54297 h 749929"/>
              <a:gd name="connsiteX9" fmla="*/ 629264 w 3372464"/>
              <a:gd name="connsiteY9" fmla="*/ 34632 h 749929"/>
              <a:gd name="connsiteX10" fmla="*/ 747251 w 3372464"/>
              <a:gd name="connsiteY10" fmla="*/ 44464 h 749929"/>
              <a:gd name="connsiteX11" fmla="*/ 806245 w 3372464"/>
              <a:gd name="connsiteY11" fmla="*/ 64129 h 749929"/>
              <a:gd name="connsiteX12" fmla="*/ 845574 w 3372464"/>
              <a:gd name="connsiteY12" fmla="*/ 182116 h 749929"/>
              <a:gd name="connsiteX13" fmla="*/ 855406 w 3372464"/>
              <a:gd name="connsiteY13" fmla="*/ 211613 h 749929"/>
              <a:gd name="connsiteX14" fmla="*/ 865238 w 3372464"/>
              <a:gd name="connsiteY14" fmla="*/ 241110 h 749929"/>
              <a:gd name="connsiteX15" fmla="*/ 875070 w 3372464"/>
              <a:gd name="connsiteY15" fmla="*/ 427923 h 749929"/>
              <a:gd name="connsiteX16" fmla="*/ 884903 w 3372464"/>
              <a:gd name="connsiteY16" fmla="*/ 673729 h 749929"/>
              <a:gd name="connsiteX17" fmla="*/ 970935 w 3372464"/>
              <a:gd name="connsiteY17" fmla="*/ 749929 h 749929"/>
              <a:gd name="connsiteX18" fmla="*/ 970935 w 3372464"/>
              <a:gd name="connsiteY18" fmla="*/ 673729 h 749929"/>
              <a:gd name="connsiteX19" fmla="*/ 1032387 w 3372464"/>
              <a:gd name="connsiteY19" fmla="*/ 703226 h 749929"/>
              <a:gd name="connsiteX20" fmla="*/ 1047135 w 3372464"/>
              <a:gd name="connsiteY20" fmla="*/ 673729 h 749929"/>
              <a:gd name="connsiteX21" fmla="*/ 1061883 w 3372464"/>
              <a:gd name="connsiteY21" fmla="*/ 644232 h 749929"/>
              <a:gd name="connsiteX22" fmla="*/ 1081548 w 3372464"/>
              <a:gd name="connsiteY22" fmla="*/ 585239 h 749929"/>
              <a:gd name="connsiteX23" fmla="*/ 1091380 w 3372464"/>
              <a:gd name="connsiteY23" fmla="*/ 113290 h 749929"/>
              <a:gd name="connsiteX24" fmla="*/ 1120877 w 3372464"/>
              <a:gd name="connsiteY24" fmla="*/ 93626 h 749929"/>
              <a:gd name="connsiteX25" fmla="*/ 1160206 w 3372464"/>
              <a:gd name="connsiteY25" fmla="*/ 73961 h 749929"/>
              <a:gd name="connsiteX26" fmla="*/ 1229032 w 3372464"/>
              <a:gd name="connsiteY26" fmla="*/ 54297 h 749929"/>
              <a:gd name="connsiteX27" fmla="*/ 1602658 w 3372464"/>
              <a:gd name="connsiteY27" fmla="*/ 64129 h 749929"/>
              <a:gd name="connsiteX28" fmla="*/ 1641987 w 3372464"/>
              <a:gd name="connsiteY28" fmla="*/ 123123 h 749929"/>
              <a:gd name="connsiteX29" fmla="*/ 1661651 w 3372464"/>
              <a:gd name="connsiteY29" fmla="*/ 152619 h 749929"/>
              <a:gd name="connsiteX30" fmla="*/ 1681316 w 3372464"/>
              <a:gd name="connsiteY30" fmla="*/ 182116 h 749929"/>
              <a:gd name="connsiteX31" fmla="*/ 1700980 w 3372464"/>
              <a:gd name="connsiteY31" fmla="*/ 683561 h 749929"/>
              <a:gd name="connsiteX32" fmla="*/ 1809135 w 3372464"/>
              <a:gd name="connsiteY32" fmla="*/ 749929 h 749929"/>
              <a:gd name="connsiteX33" fmla="*/ 1858296 w 3372464"/>
              <a:gd name="connsiteY33" fmla="*/ 683561 h 749929"/>
              <a:gd name="connsiteX34" fmla="*/ 1868129 w 3372464"/>
              <a:gd name="connsiteY34" fmla="*/ 654064 h 749929"/>
              <a:gd name="connsiteX35" fmla="*/ 1877961 w 3372464"/>
              <a:gd name="connsiteY35" fmla="*/ 123123 h 749929"/>
              <a:gd name="connsiteX36" fmla="*/ 1887793 w 3372464"/>
              <a:gd name="connsiteY36" fmla="*/ 93626 h 749929"/>
              <a:gd name="connsiteX37" fmla="*/ 1907458 w 3372464"/>
              <a:gd name="connsiteY37" fmla="*/ 64129 h 749929"/>
              <a:gd name="connsiteX38" fmla="*/ 2035277 w 3372464"/>
              <a:gd name="connsiteY38" fmla="*/ 24800 h 749929"/>
              <a:gd name="connsiteX39" fmla="*/ 2310580 w 3372464"/>
              <a:gd name="connsiteY39" fmla="*/ 34632 h 749929"/>
              <a:gd name="connsiteX40" fmla="*/ 2379406 w 3372464"/>
              <a:gd name="connsiteY40" fmla="*/ 83794 h 749929"/>
              <a:gd name="connsiteX41" fmla="*/ 2399070 w 3372464"/>
              <a:gd name="connsiteY41" fmla="*/ 221445 h 749929"/>
              <a:gd name="connsiteX42" fmla="*/ 2408903 w 3372464"/>
              <a:gd name="connsiteY42" fmla="*/ 250942 h 749929"/>
              <a:gd name="connsiteX43" fmla="*/ 2418735 w 3372464"/>
              <a:gd name="connsiteY43" fmla="*/ 683561 h 749929"/>
              <a:gd name="connsiteX44" fmla="*/ 2487561 w 3372464"/>
              <a:gd name="connsiteY44" fmla="*/ 693394 h 749929"/>
              <a:gd name="connsiteX45" fmla="*/ 2507225 w 3372464"/>
              <a:gd name="connsiteY45" fmla="*/ 654064 h 749929"/>
              <a:gd name="connsiteX46" fmla="*/ 2517058 w 3372464"/>
              <a:gd name="connsiteY46" fmla="*/ 113290 h 749929"/>
              <a:gd name="connsiteX47" fmla="*/ 2556387 w 3372464"/>
              <a:gd name="connsiteY47" fmla="*/ 24800 h 749929"/>
              <a:gd name="connsiteX48" fmla="*/ 2605548 w 3372464"/>
              <a:gd name="connsiteY48" fmla="*/ 14968 h 749929"/>
              <a:gd name="connsiteX49" fmla="*/ 2890683 w 3372464"/>
              <a:gd name="connsiteY49" fmla="*/ 24800 h 749929"/>
              <a:gd name="connsiteX50" fmla="*/ 2930012 w 3372464"/>
              <a:gd name="connsiteY50" fmla="*/ 83794 h 749929"/>
              <a:gd name="connsiteX51" fmla="*/ 2939845 w 3372464"/>
              <a:gd name="connsiteY51" fmla="*/ 132955 h 749929"/>
              <a:gd name="connsiteX52" fmla="*/ 2959509 w 3372464"/>
              <a:gd name="connsiteY52" fmla="*/ 191948 h 749929"/>
              <a:gd name="connsiteX53" fmla="*/ 2969341 w 3372464"/>
              <a:gd name="connsiteY53" fmla="*/ 221445 h 749929"/>
              <a:gd name="connsiteX54" fmla="*/ 2979174 w 3372464"/>
              <a:gd name="connsiteY54" fmla="*/ 280439 h 749929"/>
              <a:gd name="connsiteX55" fmla="*/ 2952135 w 3372464"/>
              <a:gd name="connsiteY55" fmla="*/ 673729 h 749929"/>
              <a:gd name="connsiteX56" fmla="*/ 3028335 w 3372464"/>
              <a:gd name="connsiteY56" fmla="*/ 521330 h 749929"/>
              <a:gd name="connsiteX57" fmla="*/ 3372464 w 3372464"/>
              <a:gd name="connsiteY57" fmla="*/ 722890 h 749929"/>
              <a:gd name="connsiteX0" fmla="*/ 0 w 3113520"/>
              <a:gd name="connsiteY0" fmla="*/ 703226 h 749929"/>
              <a:gd name="connsiteX1" fmla="*/ 314632 w 3113520"/>
              <a:gd name="connsiteY1" fmla="*/ 673729 h 749929"/>
              <a:gd name="connsiteX2" fmla="*/ 324464 w 3113520"/>
              <a:gd name="connsiteY2" fmla="*/ 644232 h 749929"/>
              <a:gd name="connsiteX3" fmla="*/ 353961 w 3113520"/>
              <a:gd name="connsiteY3" fmla="*/ 614735 h 749929"/>
              <a:gd name="connsiteX4" fmla="*/ 373625 w 3113520"/>
              <a:gd name="connsiteY4" fmla="*/ 555742 h 749929"/>
              <a:gd name="connsiteX5" fmla="*/ 383458 w 3113520"/>
              <a:gd name="connsiteY5" fmla="*/ 123123 h 749929"/>
              <a:gd name="connsiteX6" fmla="*/ 442451 w 3113520"/>
              <a:gd name="connsiteY6" fmla="*/ 83794 h 749929"/>
              <a:gd name="connsiteX7" fmla="*/ 471948 w 3113520"/>
              <a:gd name="connsiteY7" fmla="*/ 64129 h 749929"/>
              <a:gd name="connsiteX8" fmla="*/ 501445 w 3113520"/>
              <a:gd name="connsiteY8" fmla="*/ 54297 h 749929"/>
              <a:gd name="connsiteX9" fmla="*/ 629264 w 3113520"/>
              <a:gd name="connsiteY9" fmla="*/ 34632 h 749929"/>
              <a:gd name="connsiteX10" fmla="*/ 747251 w 3113520"/>
              <a:gd name="connsiteY10" fmla="*/ 44464 h 749929"/>
              <a:gd name="connsiteX11" fmla="*/ 806245 w 3113520"/>
              <a:gd name="connsiteY11" fmla="*/ 64129 h 749929"/>
              <a:gd name="connsiteX12" fmla="*/ 845574 w 3113520"/>
              <a:gd name="connsiteY12" fmla="*/ 182116 h 749929"/>
              <a:gd name="connsiteX13" fmla="*/ 855406 w 3113520"/>
              <a:gd name="connsiteY13" fmla="*/ 211613 h 749929"/>
              <a:gd name="connsiteX14" fmla="*/ 865238 w 3113520"/>
              <a:gd name="connsiteY14" fmla="*/ 241110 h 749929"/>
              <a:gd name="connsiteX15" fmla="*/ 875070 w 3113520"/>
              <a:gd name="connsiteY15" fmla="*/ 427923 h 749929"/>
              <a:gd name="connsiteX16" fmla="*/ 884903 w 3113520"/>
              <a:gd name="connsiteY16" fmla="*/ 673729 h 749929"/>
              <a:gd name="connsiteX17" fmla="*/ 970935 w 3113520"/>
              <a:gd name="connsiteY17" fmla="*/ 749929 h 749929"/>
              <a:gd name="connsiteX18" fmla="*/ 970935 w 3113520"/>
              <a:gd name="connsiteY18" fmla="*/ 673729 h 749929"/>
              <a:gd name="connsiteX19" fmla="*/ 1032387 w 3113520"/>
              <a:gd name="connsiteY19" fmla="*/ 703226 h 749929"/>
              <a:gd name="connsiteX20" fmla="*/ 1047135 w 3113520"/>
              <a:gd name="connsiteY20" fmla="*/ 673729 h 749929"/>
              <a:gd name="connsiteX21" fmla="*/ 1061883 w 3113520"/>
              <a:gd name="connsiteY21" fmla="*/ 644232 h 749929"/>
              <a:gd name="connsiteX22" fmla="*/ 1081548 w 3113520"/>
              <a:gd name="connsiteY22" fmla="*/ 585239 h 749929"/>
              <a:gd name="connsiteX23" fmla="*/ 1091380 w 3113520"/>
              <a:gd name="connsiteY23" fmla="*/ 113290 h 749929"/>
              <a:gd name="connsiteX24" fmla="*/ 1120877 w 3113520"/>
              <a:gd name="connsiteY24" fmla="*/ 93626 h 749929"/>
              <a:gd name="connsiteX25" fmla="*/ 1160206 w 3113520"/>
              <a:gd name="connsiteY25" fmla="*/ 73961 h 749929"/>
              <a:gd name="connsiteX26" fmla="*/ 1229032 w 3113520"/>
              <a:gd name="connsiteY26" fmla="*/ 54297 h 749929"/>
              <a:gd name="connsiteX27" fmla="*/ 1602658 w 3113520"/>
              <a:gd name="connsiteY27" fmla="*/ 64129 h 749929"/>
              <a:gd name="connsiteX28" fmla="*/ 1641987 w 3113520"/>
              <a:gd name="connsiteY28" fmla="*/ 123123 h 749929"/>
              <a:gd name="connsiteX29" fmla="*/ 1661651 w 3113520"/>
              <a:gd name="connsiteY29" fmla="*/ 152619 h 749929"/>
              <a:gd name="connsiteX30" fmla="*/ 1681316 w 3113520"/>
              <a:gd name="connsiteY30" fmla="*/ 182116 h 749929"/>
              <a:gd name="connsiteX31" fmla="*/ 1700980 w 3113520"/>
              <a:gd name="connsiteY31" fmla="*/ 683561 h 749929"/>
              <a:gd name="connsiteX32" fmla="*/ 1809135 w 3113520"/>
              <a:gd name="connsiteY32" fmla="*/ 749929 h 749929"/>
              <a:gd name="connsiteX33" fmla="*/ 1858296 w 3113520"/>
              <a:gd name="connsiteY33" fmla="*/ 683561 h 749929"/>
              <a:gd name="connsiteX34" fmla="*/ 1868129 w 3113520"/>
              <a:gd name="connsiteY34" fmla="*/ 654064 h 749929"/>
              <a:gd name="connsiteX35" fmla="*/ 1877961 w 3113520"/>
              <a:gd name="connsiteY35" fmla="*/ 123123 h 749929"/>
              <a:gd name="connsiteX36" fmla="*/ 1887793 w 3113520"/>
              <a:gd name="connsiteY36" fmla="*/ 93626 h 749929"/>
              <a:gd name="connsiteX37" fmla="*/ 1907458 w 3113520"/>
              <a:gd name="connsiteY37" fmla="*/ 64129 h 749929"/>
              <a:gd name="connsiteX38" fmla="*/ 2035277 w 3113520"/>
              <a:gd name="connsiteY38" fmla="*/ 24800 h 749929"/>
              <a:gd name="connsiteX39" fmla="*/ 2310580 w 3113520"/>
              <a:gd name="connsiteY39" fmla="*/ 34632 h 749929"/>
              <a:gd name="connsiteX40" fmla="*/ 2379406 w 3113520"/>
              <a:gd name="connsiteY40" fmla="*/ 83794 h 749929"/>
              <a:gd name="connsiteX41" fmla="*/ 2399070 w 3113520"/>
              <a:gd name="connsiteY41" fmla="*/ 221445 h 749929"/>
              <a:gd name="connsiteX42" fmla="*/ 2408903 w 3113520"/>
              <a:gd name="connsiteY42" fmla="*/ 250942 h 749929"/>
              <a:gd name="connsiteX43" fmla="*/ 2418735 w 3113520"/>
              <a:gd name="connsiteY43" fmla="*/ 683561 h 749929"/>
              <a:gd name="connsiteX44" fmla="*/ 2487561 w 3113520"/>
              <a:gd name="connsiteY44" fmla="*/ 693394 h 749929"/>
              <a:gd name="connsiteX45" fmla="*/ 2507225 w 3113520"/>
              <a:gd name="connsiteY45" fmla="*/ 654064 h 749929"/>
              <a:gd name="connsiteX46" fmla="*/ 2517058 w 3113520"/>
              <a:gd name="connsiteY46" fmla="*/ 113290 h 749929"/>
              <a:gd name="connsiteX47" fmla="*/ 2556387 w 3113520"/>
              <a:gd name="connsiteY47" fmla="*/ 24800 h 749929"/>
              <a:gd name="connsiteX48" fmla="*/ 2605548 w 3113520"/>
              <a:gd name="connsiteY48" fmla="*/ 14968 h 749929"/>
              <a:gd name="connsiteX49" fmla="*/ 2890683 w 3113520"/>
              <a:gd name="connsiteY49" fmla="*/ 24800 h 749929"/>
              <a:gd name="connsiteX50" fmla="*/ 2930012 w 3113520"/>
              <a:gd name="connsiteY50" fmla="*/ 83794 h 749929"/>
              <a:gd name="connsiteX51" fmla="*/ 2939845 w 3113520"/>
              <a:gd name="connsiteY51" fmla="*/ 132955 h 749929"/>
              <a:gd name="connsiteX52" fmla="*/ 2959509 w 3113520"/>
              <a:gd name="connsiteY52" fmla="*/ 191948 h 749929"/>
              <a:gd name="connsiteX53" fmla="*/ 2969341 w 3113520"/>
              <a:gd name="connsiteY53" fmla="*/ 221445 h 749929"/>
              <a:gd name="connsiteX54" fmla="*/ 2979174 w 3113520"/>
              <a:gd name="connsiteY54" fmla="*/ 280439 h 749929"/>
              <a:gd name="connsiteX55" fmla="*/ 2952135 w 3113520"/>
              <a:gd name="connsiteY55" fmla="*/ 673729 h 749929"/>
              <a:gd name="connsiteX56" fmla="*/ 3028335 w 3113520"/>
              <a:gd name="connsiteY56" fmla="*/ 521330 h 749929"/>
              <a:gd name="connsiteX57" fmla="*/ 3104535 w 3113520"/>
              <a:gd name="connsiteY57" fmla="*/ 64130 h 749929"/>
              <a:gd name="connsiteX0" fmla="*/ 0 w 3113520"/>
              <a:gd name="connsiteY0" fmla="*/ 703226 h 749929"/>
              <a:gd name="connsiteX1" fmla="*/ 314632 w 3113520"/>
              <a:gd name="connsiteY1" fmla="*/ 673729 h 749929"/>
              <a:gd name="connsiteX2" fmla="*/ 324464 w 3113520"/>
              <a:gd name="connsiteY2" fmla="*/ 644232 h 749929"/>
              <a:gd name="connsiteX3" fmla="*/ 353961 w 3113520"/>
              <a:gd name="connsiteY3" fmla="*/ 614735 h 749929"/>
              <a:gd name="connsiteX4" fmla="*/ 373625 w 3113520"/>
              <a:gd name="connsiteY4" fmla="*/ 555742 h 749929"/>
              <a:gd name="connsiteX5" fmla="*/ 383458 w 3113520"/>
              <a:gd name="connsiteY5" fmla="*/ 123123 h 749929"/>
              <a:gd name="connsiteX6" fmla="*/ 442451 w 3113520"/>
              <a:gd name="connsiteY6" fmla="*/ 83794 h 749929"/>
              <a:gd name="connsiteX7" fmla="*/ 471948 w 3113520"/>
              <a:gd name="connsiteY7" fmla="*/ 64129 h 749929"/>
              <a:gd name="connsiteX8" fmla="*/ 501445 w 3113520"/>
              <a:gd name="connsiteY8" fmla="*/ 54297 h 749929"/>
              <a:gd name="connsiteX9" fmla="*/ 629264 w 3113520"/>
              <a:gd name="connsiteY9" fmla="*/ 34632 h 749929"/>
              <a:gd name="connsiteX10" fmla="*/ 747251 w 3113520"/>
              <a:gd name="connsiteY10" fmla="*/ 44464 h 749929"/>
              <a:gd name="connsiteX11" fmla="*/ 806245 w 3113520"/>
              <a:gd name="connsiteY11" fmla="*/ 64129 h 749929"/>
              <a:gd name="connsiteX12" fmla="*/ 845574 w 3113520"/>
              <a:gd name="connsiteY12" fmla="*/ 182116 h 749929"/>
              <a:gd name="connsiteX13" fmla="*/ 855406 w 3113520"/>
              <a:gd name="connsiteY13" fmla="*/ 211613 h 749929"/>
              <a:gd name="connsiteX14" fmla="*/ 865238 w 3113520"/>
              <a:gd name="connsiteY14" fmla="*/ 241110 h 749929"/>
              <a:gd name="connsiteX15" fmla="*/ 875070 w 3113520"/>
              <a:gd name="connsiteY15" fmla="*/ 427923 h 749929"/>
              <a:gd name="connsiteX16" fmla="*/ 884903 w 3113520"/>
              <a:gd name="connsiteY16" fmla="*/ 673729 h 749929"/>
              <a:gd name="connsiteX17" fmla="*/ 970935 w 3113520"/>
              <a:gd name="connsiteY17" fmla="*/ 749929 h 749929"/>
              <a:gd name="connsiteX18" fmla="*/ 970935 w 3113520"/>
              <a:gd name="connsiteY18" fmla="*/ 673729 h 749929"/>
              <a:gd name="connsiteX19" fmla="*/ 1032387 w 3113520"/>
              <a:gd name="connsiteY19" fmla="*/ 703226 h 749929"/>
              <a:gd name="connsiteX20" fmla="*/ 1047135 w 3113520"/>
              <a:gd name="connsiteY20" fmla="*/ 673729 h 749929"/>
              <a:gd name="connsiteX21" fmla="*/ 1061883 w 3113520"/>
              <a:gd name="connsiteY21" fmla="*/ 644232 h 749929"/>
              <a:gd name="connsiteX22" fmla="*/ 1081548 w 3113520"/>
              <a:gd name="connsiteY22" fmla="*/ 585239 h 749929"/>
              <a:gd name="connsiteX23" fmla="*/ 1091380 w 3113520"/>
              <a:gd name="connsiteY23" fmla="*/ 113290 h 749929"/>
              <a:gd name="connsiteX24" fmla="*/ 1120877 w 3113520"/>
              <a:gd name="connsiteY24" fmla="*/ 93626 h 749929"/>
              <a:gd name="connsiteX25" fmla="*/ 1160206 w 3113520"/>
              <a:gd name="connsiteY25" fmla="*/ 73961 h 749929"/>
              <a:gd name="connsiteX26" fmla="*/ 1229032 w 3113520"/>
              <a:gd name="connsiteY26" fmla="*/ 54297 h 749929"/>
              <a:gd name="connsiteX27" fmla="*/ 1602658 w 3113520"/>
              <a:gd name="connsiteY27" fmla="*/ 64129 h 749929"/>
              <a:gd name="connsiteX28" fmla="*/ 1641987 w 3113520"/>
              <a:gd name="connsiteY28" fmla="*/ 123123 h 749929"/>
              <a:gd name="connsiteX29" fmla="*/ 1661651 w 3113520"/>
              <a:gd name="connsiteY29" fmla="*/ 152619 h 749929"/>
              <a:gd name="connsiteX30" fmla="*/ 1681316 w 3113520"/>
              <a:gd name="connsiteY30" fmla="*/ 182116 h 749929"/>
              <a:gd name="connsiteX31" fmla="*/ 1700980 w 3113520"/>
              <a:gd name="connsiteY31" fmla="*/ 683561 h 749929"/>
              <a:gd name="connsiteX32" fmla="*/ 1809135 w 3113520"/>
              <a:gd name="connsiteY32" fmla="*/ 749929 h 749929"/>
              <a:gd name="connsiteX33" fmla="*/ 1858296 w 3113520"/>
              <a:gd name="connsiteY33" fmla="*/ 683561 h 749929"/>
              <a:gd name="connsiteX34" fmla="*/ 1868129 w 3113520"/>
              <a:gd name="connsiteY34" fmla="*/ 654064 h 749929"/>
              <a:gd name="connsiteX35" fmla="*/ 1877961 w 3113520"/>
              <a:gd name="connsiteY35" fmla="*/ 123123 h 749929"/>
              <a:gd name="connsiteX36" fmla="*/ 1887793 w 3113520"/>
              <a:gd name="connsiteY36" fmla="*/ 93626 h 749929"/>
              <a:gd name="connsiteX37" fmla="*/ 1907458 w 3113520"/>
              <a:gd name="connsiteY37" fmla="*/ 64129 h 749929"/>
              <a:gd name="connsiteX38" fmla="*/ 2035277 w 3113520"/>
              <a:gd name="connsiteY38" fmla="*/ 24800 h 749929"/>
              <a:gd name="connsiteX39" fmla="*/ 2310580 w 3113520"/>
              <a:gd name="connsiteY39" fmla="*/ 34632 h 749929"/>
              <a:gd name="connsiteX40" fmla="*/ 2379406 w 3113520"/>
              <a:gd name="connsiteY40" fmla="*/ 83794 h 749929"/>
              <a:gd name="connsiteX41" fmla="*/ 2399070 w 3113520"/>
              <a:gd name="connsiteY41" fmla="*/ 221445 h 749929"/>
              <a:gd name="connsiteX42" fmla="*/ 2408903 w 3113520"/>
              <a:gd name="connsiteY42" fmla="*/ 250942 h 749929"/>
              <a:gd name="connsiteX43" fmla="*/ 2418735 w 3113520"/>
              <a:gd name="connsiteY43" fmla="*/ 683561 h 749929"/>
              <a:gd name="connsiteX44" fmla="*/ 2487561 w 3113520"/>
              <a:gd name="connsiteY44" fmla="*/ 693394 h 749929"/>
              <a:gd name="connsiteX45" fmla="*/ 2507225 w 3113520"/>
              <a:gd name="connsiteY45" fmla="*/ 654064 h 749929"/>
              <a:gd name="connsiteX46" fmla="*/ 2517058 w 3113520"/>
              <a:gd name="connsiteY46" fmla="*/ 113290 h 749929"/>
              <a:gd name="connsiteX47" fmla="*/ 2556387 w 3113520"/>
              <a:gd name="connsiteY47" fmla="*/ 24800 h 749929"/>
              <a:gd name="connsiteX48" fmla="*/ 2605548 w 3113520"/>
              <a:gd name="connsiteY48" fmla="*/ 14968 h 749929"/>
              <a:gd name="connsiteX49" fmla="*/ 2890683 w 3113520"/>
              <a:gd name="connsiteY49" fmla="*/ 24800 h 749929"/>
              <a:gd name="connsiteX50" fmla="*/ 2930012 w 3113520"/>
              <a:gd name="connsiteY50" fmla="*/ 83794 h 749929"/>
              <a:gd name="connsiteX51" fmla="*/ 2939845 w 3113520"/>
              <a:gd name="connsiteY51" fmla="*/ 132955 h 749929"/>
              <a:gd name="connsiteX52" fmla="*/ 2959509 w 3113520"/>
              <a:gd name="connsiteY52" fmla="*/ 191948 h 749929"/>
              <a:gd name="connsiteX53" fmla="*/ 2969341 w 3113520"/>
              <a:gd name="connsiteY53" fmla="*/ 221445 h 749929"/>
              <a:gd name="connsiteX54" fmla="*/ 2979174 w 3113520"/>
              <a:gd name="connsiteY54" fmla="*/ 280439 h 749929"/>
              <a:gd name="connsiteX55" fmla="*/ 2952135 w 3113520"/>
              <a:gd name="connsiteY55" fmla="*/ 673730 h 749929"/>
              <a:gd name="connsiteX56" fmla="*/ 3028335 w 3113520"/>
              <a:gd name="connsiteY56" fmla="*/ 521330 h 749929"/>
              <a:gd name="connsiteX57" fmla="*/ 3104535 w 3113520"/>
              <a:gd name="connsiteY57" fmla="*/ 64130 h 749929"/>
              <a:gd name="connsiteX0" fmla="*/ 0 w 3113520"/>
              <a:gd name="connsiteY0" fmla="*/ 703226 h 749929"/>
              <a:gd name="connsiteX1" fmla="*/ 314632 w 3113520"/>
              <a:gd name="connsiteY1" fmla="*/ 673729 h 749929"/>
              <a:gd name="connsiteX2" fmla="*/ 324464 w 3113520"/>
              <a:gd name="connsiteY2" fmla="*/ 644232 h 749929"/>
              <a:gd name="connsiteX3" fmla="*/ 353961 w 3113520"/>
              <a:gd name="connsiteY3" fmla="*/ 614735 h 749929"/>
              <a:gd name="connsiteX4" fmla="*/ 373625 w 3113520"/>
              <a:gd name="connsiteY4" fmla="*/ 555742 h 749929"/>
              <a:gd name="connsiteX5" fmla="*/ 383458 w 3113520"/>
              <a:gd name="connsiteY5" fmla="*/ 123123 h 749929"/>
              <a:gd name="connsiteX6" fmla="*/ 442451 w 3113520"/>
              <a:gd name="connsiteY6" fmla="*/ 83794 h 749929"/>
              <a:gd name="connsiteX7" fmla="*/ 471948 w 3113520"/>
              <a:gd name="connsiteY7" fmla="*/ 64129 h 749929"/>
              <a:gd name="connsiteX8" fmla="*/ 501445 w 3113520"/>
              <a:gd name="connsiteY8" fmla="*/ 54297 h 749929"/>
              <a:gd name="connsiteX9" fmla="*/ 629264 w 3113520"/>
              <a:gd name="connsiteY9" fmla="*/ 34632 h 749929"/>
              <a:gd name="connsiteX10" fmla="*/ 747251 w 3113520"/>
              <a:gd name="connsiteY10" fmla="*/ 44464 h 749929"/>
              <a:gd name="connsiteX11" fmla="*/ 806245 w 3113520"/>
              <a:gd name="connsiteY11" fmla="*/ 64129 h 749929"/>
              <a:gd name="connsiteX12" fmla="*/ 845574 w 3113520"/>
              <a:gd name="connsiteY12" fmla="*/ 182116 h 749929"/>
              <a:gd name="connsiteX13" fmla="*/ 855406 w 3113520"/>
              <a:gd name="connsiteY13" fmla="*/ 211613 h 749929"/>
              <a:gd name="connsiteX14" fmla="*/ 865238 w 3113520"/>
              <a:gd name="connsiteY14" fmla="*/ 241110 h 749929"/>
              <a:gd name="connsiteX15" fmla="*/ 875070 w 3113520"/>
              <a:gd name="connsiteY15" fmla="*/ 427923 h 749929"/>
              <a:gd name="connsiteX16" fmla="*/ 884903 w 3113520"/>
              <a:gd name="connsiteY16" fmla="*/ 673729 h 749929"/>
              <a:gd name="connsiteX17" fmla="*/ 970935 w 3113520"/>
              <a:gd name="connsiteY17" fmla="*/ 749929 h 749929"/>
              <a:gd name="connsiteX18" fmla="*/ 970935 w 3113520"/>
              <a:gd name="connsiteY18" fmla="*/ 673729 h 749929"/>
              <a:gd name="connsiteX19" fmla="*/ 1032387 w 3113520"/>
              <a:gd name="connsiteY19" fmla="*/ 703226 h 749929"/>
              <a:gd name="connsiteX20" fmla="*/ 1047135 w 3113520"/>
              <a:gd name="connsiteY20" fmla="*/ 673729 h 749929"/>
              <a:gd name="connsiteX21" fmla="*/ 1061883 w 3113520"/>
              <a:gd name="connsiteY21" fmla="*/ 644232 h 749929"/>
              <a:gd name="connsiteX22" fmla="*/ 1081548 w 3113520"/>
              <a:gd name="connsiteY22" fmla="*/ 585239 h 749929"/>
              <a:gd name="connsiteX23" fmla="*/ 1091380 w 3113520"/>
              <a:gd name="connsiteY23" fmla="*/ 113290 h 749929"/>
              <a:gd name="connsiteX24" fmla="*/ 1120877 w 3113520"/>
              <a:gd name="connsiteY24" fmla="*/ 93626 h 749929"/>
              <a:gd name="connsiteX25" fmla="*/ 1160206 w 3113520"/>
              <a:gd name="connsiteY25" fmla="*/ 73961 h 749929"/>
              <a:gd name="connsiteX26" fmla="*/ 1229032 w 3113520"/>
              <a:gd name="connsiteY26" fmla="*/ 54297 h 749929"/>
              <a:gd name="connsiteX27" fmla="*/ 1602658 w 3113520"/>
              <a:gd name="connsiteY27" fmla="*/ 64129 h 749929"/>
              <a:gd name="connsiteX28" fmla="*/ 1641987 w 3113520"/>
              <a:gd name="connsiteY28" fmla="*/ 123123 h 749929"/>
              <a:gd name="connsiteX29" fmla="*/ 1661651 w 3113520"/>
              <a:gd name="connsiteY29" fmla="*/ 152619 h 749929"/>
              <a:gd name="connsiteX30" fmla="*/ 1681316 w 3113520"/>
              <a:gd name="connsiteY30" fmla="*/ 182116 h 749929"/>
              <a:gd name="connsiteX31" fmla="*/ 1700980 w 3113520"/>
              <a:gd name="connsiteY31" fmla="*/ 683561 h 749929"/>
              <a:gd name="connsiteX32" fmla="*/ 1809135 w 3113520"/>
              <a:gd name="connsiteY32" fmla="*/ 749929 h 749929"/>
              <a:gd name="connsiteX33" fmla="*/ 1858296 w 3113520"/>
              <a:gd name="connsiteY33" fmla="*/ 683561 h 749929"/>
              <a:gd name="connsiteX34" fmla="*/ 1868129 w 3113520"/>
              <a:gd name="connsiteY34" fmla="*/ 654064 h 749929"/>
              <a:gd name="connsiteX35" fmla="*/ 1877961 w 3113520"/>
              <a:gd name="connsiteY35" fmla="*/ 123123 h 749929"/>
              <a:gd name="connsiteX36" fmla="*/ 1887793 w 3113520"/>
              <a:gd name="connsiteY36" fmla="*/ 93626 h 749929"/>
              <a:gd name="connsiteX37" fmla="*/ 1907458 w 3113520"/>
              <a:gd name="connsiteY37" fmla="*/ 64129 h 749929"/>
              <a:gd name="connsiteX38" fmla="*/ 2035277 w 3113520"/>
              <a:gd name="connsiteY38" fmla="*/ 24800 h 749929"/>
              <a:gd name="connsiteX39" fmla="*/ 2310580 w 3113520"/>
              <a:gd name="connsiteY39" fmla="*/ 34632 h 749929"/>
              <a:gd name="connsiteX40" fmla="*/ 2379406 w 3113520"/>
              <a:gd name="connsiteY40" fmla="*/ 83794 h 749929"/>
              <a:gd name="connsiteX41" fmla="*/ 2399070 w 3113520"/>
              <a:gd name="connsiteY41" fmla="*/ 221445 h 749929"/>
              <a:gd name="connsiteX42" fmla="*/ 2408903 w 3113520"/>
              <a:gd name="connsiteY42" fmla="*/ 250942 h 749929"/>
              <a:gd name="connsiteX43" fmla="*/ 2418735 w 3113520"/>
              <a:gd name="connsiteY43" fmla="*/ 683561 h 749929"/>
              <a:gd name="connsiteX44" fmla="*/ 2487561 w 3113520"/>
              <a:gd name="connsiteY44" fmla="*/ 693394 h 749929"/>
              <a:gd name="connsiteX45" fmla="*/ 2507225 w 3113520"/>
              <a:gd name="connsiteY45" fmla="*/ 654064 h 749929"/>
              <a:gd name="connsiteX46" fmla="*/ 2517058 w 3113520"/>
              <a:gd name="connsiteY46" fmla="*/ 113290 h 749929"/>
              <a:gd name="connsiteX47" fmla="*/ 2556387 w 3113520"/>
              <a:gd name="connsiteY47" fmla="*/ 24800 h 749929"/>
              <a:gd name="connsiteX48" fmla="*/ 2605548 w 3113520"/>
              <a:gd name="connsiteY48" fmla="*/ 14968 h 749929"/>
              <a:gd name="connsiteX49" fmla="*/ 2890683 w 3113520"/>
              <a:gd name="connsiteY49" fmla="*/ 24800 h 749929"/>
              <a:gd name="connsiteX50" fmla="*/ 2930012 w 3113520"/>
              <a:gd name="connsiteY50" fmla="*/ 83794 h 749929"/>
              <a:gd name="connsiteX51" fmla="*/ 2939845 w 3113520"/>
              <a:gd name="connsiteY51" fmla="*/ 132955 h 749929"/>
              <a:gd name="connsiteX52" fmla="*/ 2959509 w 3113520"/>
              <a:gd name="connsiteY52" fmla="*/ 191948 h 749929"/>
              <a:gd name="connsiteX53" fmla="*/ 2969341 w 3113520"/>
              <a:gd name="connsiteY53" fmla="*/ 221445 h 749929"/>
              <a:gd name="connsiteX54" fmla="*/ 2979174 w 3113520"/>
              <a:gd name="connsiteY54" fmla="*/ 280439 h 749929"/>
              <a:gd name="connsiteX55" fmla="*/ 2952135 w 3113520"/>
              <a:gd name="connsiteY55" fmla="*/ 673730 h 749929"/>
              <a:gd name="connsiteX56" fmla="*/ 3028335 w 3113520"/>
              <a:gd name="connsiteY56" fmla="*/ 521330 h 749929"/>
              <a:gd name="connsiteX57" fmla="*/ 3028335 w 3113520"/>
              <a:gd name="connsiteY57" fmla="*/ 673730 h 749929"/>
              <a:gd name="connsiteX0" fmla="*/ 0 w 3113520"/>
              <a:gd name="connsiteY0" fmla="*/ 703226 h 749929"/>
              <a:gd name="connsiteX1" fmla="*/ 314632 w 3113520"/>
              <a:gd name="connsiteY1" fmla="*/ 673729 h 749929"/>
              <a:gd name="connsiteX2" fmla="*/ 324464 w 3113520"/>
              <a:gd name="connsiteY2" fmla="*/ 644232 h 749929"/>
              <a:gd name="connsiteX3" fmla="*/ 353961 w 3113520"/>
              <a:gd name="connsiteY3" fmla="*/ 614735 h 749929"/>
              <a:gd name="connsiteX4" fmla="*/ 373625 w 3113520"/>
              <a:gd name="connsiteY4" fmla="*/ 555742 h 749929"/>
              <a:gd name="connsiteX5" fmla="*/ 383458 w 3113520"/>
              <a:gd name="connsiteY5" fmla="*/ 123123 h 749929"/>
              <a:gd name="connsiteX6" fmla="*/ 442451 w 3113520"/>
              <a:gd name="connsiteY6" fmla="*/ 83794 h 749929"/>
              <a:gd name="connsiteX7" fmla="*/ 471948 w 3113520"/>
              <a:gd name="connsiteY7" fmla="*/ 64129 h 749929"/>
              <a:gd name="connsiteX8" fmla="*/ 501445 w 3113520"/>
              <a:gd name="connsiteY8" fmla="*/ 54297 h 749929"/>
              <a:gd name="connsiteX9" fmla="*/ 629264 w 3113520"/>
              <a:gd name="connsiteY9" fmla="*/ 34632 h 749929"/>
              <a:gd name="connsiteX10" fmla="*/ 747251 w 3113520"/>
              <a:gd name="connsiteY10" fmla="*/ 44464 h 749929"/>
              <a:gd name="connsiteX11" fmla="*/ 806245 w 3113520"/>
              <a:gd name="connsiteY11" fmla="*/ 64129 h 749929"/>
              <a:gd name="connsiteX12" fmla="*/ 845574 w 3113520"/>
              <a:gd name="connsiteY12" fmla="*/ 182116 h 749929"/>
              <a:gd name="connsiteX13" fmla="*/ 855406 w 3113520"/>
              <a:gd name="connsiteY13" fmla="*/ 211613 h 749929"/>
              <a:gd name="connsiteX14" fmla="*/ 865238 w 3113520"/>
              <a:gd name="connsiteY14" fmla="*/ 241110 h 749929"/>
              <a:gd name="connsiteX15" fmla="*/ 875070 w 3113520"/>
              <a:gd name="connsiteY15" fmla="*/ 427923 h 749929"/>
              <a:gd name="connsiteX16" fmla="*/ 884903 w 3113520"/>
              <a:gd name="connsiteY16" fmla="*/ 673729 h 749929"/>
              <a:gd name="connsiteX17" fmla="*/ 970935 w 3113520"/>
              <a:gd name="connsiteY17" fmla="*/ 749929 h 749929"/>
              <a:gd name="connsiteX18" fmla="*/ 970935 w 3113520"/>
              <a:gd name="connsiteY18" fmla="*/ 673729 h 749929"/>
              <a:gd name="connsiteX19" fmla="*/ 1032387 w 3113520"/>
              <a:gd name="connsiteY19" fmla="*/ 703226 h 749929"/>
              <a:gd name="connsiteX20" fmla="*/ 1047135 w 3113520"/>
              <a:gd name="connsiteY20" fmla="*/ 673729 h 749929"/>
              <a:gd name="connsiteX21" fmla="*/ 1061883 w 3113520"/>
              <a:gd name="connsiteY21" fmla="*/ 644232 h 749929"/>
              <a:gd name="connsiteX22" fmla="*/ 1081548 w 3113520"/>
              <a:gd name="connsiteY22" fmla="*/ 585239 h 749929"/>
              <a:gd name="connsiteX23" fmla="*/ 1091380 w 3113520"/>
              <a:gd name="connsiteY23" fmla="*/ 113290 h 749929"/>
              <a:gd name="connsiteX24" fmla="*/ 1120877 w 3113520"/>
              <a:gd name="connsiteY24" fmla="*/ 93626 h 749929"/>
              <a:gd name="connsiteX25" fmla="*/ 1160206 w 3113520"/>
              <a:gd name="connsiteY25" fmla="*/ 73961 h 749929"/>
              <a:gd name="connsiteX26" fmla="*/ 1229032 w 3113520"/>
              <a:gd name="connsiteY26" fmla="*/ 54297 h 749929"/>
              <a:gd name="connsiteX27" fmla="*/ 1602658 w 3113520"/>
              <a:gd name="connsiteY27" fmla="*/ 64129 h 749929"/>
              <a:gd name="connsiteX28" fmla="*/ 1641987 w 3113520"/>
              <a:gd name="connsiteY28" fmla="*/ 123123 h 749929"/>
              <a:gd name="connsiteX29" fmla="*/ 1661651 w 3113520"/>
              <a:gd name="connsiteY29" fmla="*/ 152619 h 749929"/>
              <a:gd name="connsiteX30" fmla="*/ 1681316 w 3113520"/>
              <a:gd name="connsiteY30" fmla="*/ 182116 h 749929"/>
              <a:gd name="connsiteX31" fmla="*/ 1700980 w 3113520"/>
              <a:gd name="connsiteY31" fmla="*/ 683561 h 749929"/>
              <a:gd name="connsiteX32" fmla="*/ 1809135 w 3113520"/>
              <a:gd name="connsiteY32" fmla="*/ 673730 h 749929"/>
              <a:gd name="connsiteX33" fmla="*/ 1858296 w 3113520"/>
              <a:gd name="connsiteY33" fmla="*/ 683561 h 749929"/>
              <a:gd name="connsiteX34" fmla="*/ 1868129 w 3113520"/>
              <a:gd name="connsiteY34" fmla="*/ 654064 h 749929"/>
              <a:gd name="connsiteX35" fmla="*/ 1877961 w 3113520"/>
              <a:gd name="connsiteY35" fmla="*/ 123123 h 749929"/>
              <a:gd name="connsiteX36" fmla="*/ 1887793 w 3113520"/>
              <a:gd name="connsiteY36" fmla="*/ 93626 h 749929"/>
              <a:gd name="connsiteX37" fmla="*/ 1907458 w 3113520"/>
              <a:gd name="connsiteY37" fmla="*/ 64129 h 749929"/>
              <a:gd name="connsiteX38" fmla="*/ 2035277 w 3113520"/>
              <a:gd name="connsiteY38" fmla="*/ 24800 h 749929"/>
              <a:gd name="connsiteX39" fmla="*/ 2310580 w 3113520"/>
              <a:gd name="connsiteY39" fmla="*/ 34632 h 749929"/>
              <a:gd name="connsiteX40" fmla="*/ 2379406 w 3113520"/>
              <a:gd name="connsiteY40" fmla="*/ 83794 h 749929"/>
              <a:gd name="connsiteX41" fmla="*/ 2399070 w 3113520"/>
              <a:gd name="connsiteY41" fmla="*/ 221445 h 749929"/>
              <a:gd name="connsiteX42" fmla="*/ 2408903 w 3113520"/>
              <a:gd name="connsiteY42" fmla="*/ 250942 h 749929"/>
              <a:gd name="connsiteX43" fmla="*/ 2418735 w 3113520"/>
              <a:gd name="connsiteY43" fmla="*/ 683561 h 749929"/>
              <a:gd name="connsiteX44" fmla="*/ 2487561 w 3113520"/>
              <a:gd name="connsiteY44" fmla="*/ 693394 h 749929"/>
              <a:gd name="connsiteX45" fmla="*/ 2507225 w 3113520"/>
              <a:gd name="connsiteY45" fmla="*/ 654064 h 749929"/>
              <a:gd name="connsiteX46" fmla="*/ 2517058 w 3113520"/>
              <a:gd name="connsiteY46" fmla="*/ 113290 h 749929"/>
              <a:gd name="connsiteX47" fmla="*/ 2556387 w 3113520"/>
              <a:gd name="connsiteY47" fmla="*/ 24800 h 749929"/>
              <a:gd name="connsiteX48" fmla="*/ 2605548 w 3113520"/>
              <a:gd name="connsiteY48" fmla="*/ 14968 h 749929"/>
              <a:gd name="connsiteX49" fmla="*/ 2890683 w 3113520"/>
              <a:gd name="connsiteY49" fmla="*/ 24800 h 749929"/>
              <a:gd name="connsiteX50" fmla="*/ 2930012 w 3113520"/>
              <a:gd name="connsiteY50" fmla="*/ 83794 h 749929"/>
              <a:gd name="connsiteX51" fmla="*/ 2939845 w 3113520"/>
              <a:gd name="connsiteY51" fmla="*/ 132955 h 749929"/>
              <a:gd name="connsiteX52" fmla="*/ 2959509 w 3113520"/>
              <a:gd name="connsiteY52" fmla="*/ 191948 h 749929"/>
              <a:gd name="connsiteX53" fmla="*/ 2969341 w 3113520"/>
              <a:gd name="connsiteY53" fmla="*/ 221445 h 749929"/>
              <a:gd name="connsiteX54" fmla="*/ 2979174 w 3113520"/>
              <a:gd name="connsiteY54" fmla="*/ 280439 h 749929"/>
              <a:gd name="connsiteX55" fmla="*/ 2952135 w 3113520"/>
              <a:gd name="connsiteY55" fmla="*/ 673730 h 749929"/>
              <a:gd name="connsiteX56" fmla="*/ 3028335 w 3113520"/>
              <a:gd name="connsiteY56" fmla="*/ 521330 h 749929"/>
              <a:gd name="connsiteX57" fmla="*/ 3028335 w 3113520"/>
              <a:gd name="connsiteY57" fmla="*/ 673730 h 749929"/>
              <a:gd name="connsiteX0" fmla="*/ 0 w 3113520"/>
              <a:gd name="connsiteY0" fmla="*/ 703226 h 749929"/>
              <a:gd name="connsiteX1" fmla="*/ 314632 w 3113520"/>
              <a:gd name="connsiteY1" fmla="*/ 673729 h 749929"/>
              <a:gd name="connsiteX2" fmla="*/ 324464 w 3113520"/>
              <a:gd name="connsiteY2" fmla="*/ 644232 h 749929"/>
              <a:gd name="connsiteX3" fmla="*/ 353961 w 3113520"/>
              <a:gd name="connsiteY3" fmla="*/ 614735 h 749929"/>
              <a:gd name="connsiteX4" fmla="*/ 373625 w 3113520"/>
              <a:gd name="connsiteY4" fmla="*/ 555742 h 749929"/>
              <a:gd name="connsiteX5" fmla="*/ 383458 w 3113520"/>
              <a:gd name="connsiteY5" fmla="*/ 123123 h 749929"/>
              <a:gd name="connsiteX6" fmla="*/ 442451 w 3113520"/>
              <a:gd name="connsiteY6" fmla="*/ 83794 h 749929"/>
              <a:gd name="connsiteX7" fmla="*/ 471948 w 3113520"/>
              <a:gd name="connsiteY7" fmla="*/ 64129 h 749929"/>
              <a:gd name="connsiteX8" fmla="*/ 501445 w 3113520"/>
              <a:gd name="connsiteY8" fmla="*/ 54297 h 749929"/>
              <a:gd name="connsiteX9" fmla="*/ 629264 w 3113520"/>
              <a:gd name="connsiteY9" fmla="*/ 34632 h 749929"/>
              <a:gd name="connsiteX10" fmla="*/ 747251 w 3113520"/>
              <a:gd name="connsiteY10" fmla="*/ 44464 h 749929"/>
              <a:gd name="connsiteX11" fmla="*/ 806245 w 3113520"/>
              <a:gd name="connsiteY11" fmla="*/ 64129 h 749929"/>
              <a:gd name="connsiteX12" fmla="*/ 845574 w 3113520"/>
              <a:gd name="connsiteY12" fmla="*/ 182116 h 749929"/>
              <a:gd name="connsiteX13" fmla="*/ 855406 w 3113520"/>
              <a:gd name="connsiteY13" fmla="*/ 211613 h 749929"/>
              <a:gd name="connsiteX14" fmla="*/ 865238 w 3113520"/>
              <a:gd name="connsiteY14" fmla="*/ 241110 h 749929"/>
              <a:gd name="connsiteX15" fmla="*/ 875070 w 3113520"/>
              <a:gd name="connsiteY15" fmla="*/ 427923 h 749929"/>
              <a:gd name="connsiteX16" fmla="*/ 884903 w 3113520"/>
              <a:gd name="connsiteY16" fmla="*/ 673729 h 749929"/>
              <a:gd name="connsiteX17" fmla="*/ 970935 w 3113520"/>
              <a:gd name="connsiteY17" fmla="*/ 749929 h 749929"/>
              <a:gd name="connsiteX18" fmla="*/ 970935 w 3113520"/>
              <a:gd name="connsiteY18" fmla="*/ 673729 h 749929"/>
              <a:gd name="connsiteX19" fmla="*/ 1032387 w 3113520"/>
              <a:gd name="connsiteY19" fmla="*/ 703226 h 749929"/>
              <a:gd name="connsiteX20" fmla="*/ 1047135 w 3113520"/>
              <a:gd name="connsiteY20" fmla="*/ 673729 h 749929"/>
              <a:gd name="connsiteX21" fmla="*/ 1061883 w 3113520"/>
              <a:gd name="connsiteY21" fmla="*/ 644232 h 749929"/>
              <a:gd name="connsiteX22" fmla="*/ 1081548 w 3113520"/>
              <a:gd name="connsiteY22" fmla="*/ 585239 h 749929"/>
              <a:gd name="connsiteX23" fmla="*/ 1091380 w 3113520"/>
              <a:gd name="connsiteY23" fmla="*/ 113290 h 749929"/>
              <a:gd name="connsiteX24" fmla="*/ 1120877 w 3113520"/>
              <a:gd name="connsiteY24" fmla="*/ 93626 h 749929"/>
              <a:gd name="connsiteX25" fmla="*/ 1160206 w 3113520"/>
              <a:gd name="connsiteY25" fmla="*/ 73961 h 749929"/>
              <a:gd name="connsiteX26" fmla="*/ 1229032 w 3113520"/>
              <a:gd name="connsiteY26" fmla="*/ 54297 h 749929"/>
              <a:gd name="connsiteX27" fmla="*/ 1602658 w 3113520"/>
              <a:gd name="connsiteY27" fmla="*/ 64129 h 749929"/>
              <a:gd name="connsiteX28" fmla="*/ 1641987 w 3113520"/>
              <a:gd name="connsiteY28" fmla="*/ 123123 h 749929"/>
              <a:gd name="connsiteX29" fmla="*/ 1661651 w 3113520"/>
              <a:gd name="connsiteY29" fmla="*/ 152619 h 749929"/>
              <a:gd name="connsiteX30" fmla="*/ 1681316 w 3113520"/>
              <a:gd name="connsiteY30" fmla="*/ 182116 h 749929"/>
              <a:gd name="connsiteX31" fmla="*/ 1809135 w 3113520"/>
              <a:gd name="connsiteY31" fmla="*/ 673730 h 749929"/>
              <a:gd name="connsiteX32" fmla="*/ 1809135 w 3113520"/>
              <a:gd name="connsiteY32" fmla="*/ 673730 h 749929"/>
              <a:gd name="connsiteX33" fmla="*/ 1858296 w 3113520"/>
              <a:gd name="connsiteY33" fmla="*/ 683561 h 749929"/>
              <a:gd name="connsiteX34" fmla="*/ 1868129 w 3113520"/>
              <a:gd name="connsiteY34" fmla="*/ 654064 h 749929"/>
              <a:gd name="connsiteX35" fmla="*/ 1877961 w 3113520"/>
              <a:gd name="connsiteY35" fmla="*/ 123123 h 749929"/>
              <a:gd name="connsiteX36" fmla="*/ 1887793 w 3113520"/>
              <a:gd name="connsiteY36" fmla="*/ 93626 h 749929"/>
              <a:gd name="connsiteX37" fmla="*/ 1907458 w 3113520"/>
              <a:gd name="connsiteY37" fmla="*/ 64129 h 749929"/>
              <a:gd name="connsiteX38" fmla="*/ 2035277 w 3113520"/>
              <a:gd name="connsiteY38" fmla="*/ 24800 h 749929"/>
              <a:gd name="connsiteX39" fmla="*/ 2310580 w 3113520"/>
              <a:gd name="connsiteY39" fmla="*/ 34632 h 749929"/>
              <a:gd name="connsiteX40" fmla="*/ 2379406 w 3113520"/>
              <a:gd name="connsiteY40" fmla="*/ 83794 h 749929"/>
              <a:gd name="connsiteX41" fmla="*/ 2399070 w 3113520"/>
              <a:gd name="connsiteY41" fmla="*/ 221445 h 749929"/>
              <a:gd name="connsiteX42" fmla="*/ 2408903 w 3113520"/>
              <a:gd name="connsiteY42" fmla="*/ 250942 h 749929"/>
              <a:gd name="connsiteX43" fmla="*/ 2418735 w 3113520"/>
              <a:gd name="connsiteY43" fmla="*/ 683561 h 749929"/>
              <a:gd name="connsiteX44" fmla="*/ 2487561 w 3113520"/>
              <a:gd name="connsiteY44" fmla="*/ 693394 h 749929"/>
              <a:gd name="connsiteX45" fmla="*/ 2507225 w 3113520"/>
              <a:gd name="connsiteY45" fmla="*/ 654064 h 749929"/>
              <a:gd name="connsiteX46" fmla="*/ 2517058 w 3113520"/>
              <a:gd name="connsiteY46" fmla="*/ 113290 h 749929"/>
              <a:gd name="connsiteX47" fmla="*/ 2556387 w 3113520"/>
              <a:gd name="connsiteY47" fmla="*/ 24800 h 749929"/>
              <a:gd name="connsiteX48" fmla="*/ 2605548 w 3113520"/>
              <a:gd name="connsiteY48" fmla="*/ 14968 h 749929"/>
              <a:gd name="connsiteX49" fmla="*/ 2890683 w 3113520"/>
              <a:gd name="connsiteY49" fmla="*/ 24800 h 749929"/>
              <a:gd name="connsiteX50" fmla="*/ 2930012 w 3113520"/>
              <a:gd name="connsiteY50" fmla="*/ 83794 h 749929"/>
              <a:gd name="connsiteX51" fmla="*/ 2939845 w 3113520"/>
              <a:gd name="connsiteY51" fmla="*/ 132955 h 749929"/>
              <a:gd name="connsiteX52" fmla="*/ 2959509 w 3113520"/>
              <a:gd name="connsiteY52" fmla="*/ 191948 h 749929"/>
              <a:gd name="connsiteX53" fmla="*/ 2969341 w 3113520"/>
              <a:gd name="connsiteY53" fmla="*/ 221445 h 749929"/>
              <a:gd name="connsiteX54" fmla="*/ 2979174 w 3113520"/>
              <a:gd name="connsiteY54" fmla="*/ 280439 h 749929"/>
              <a:gd name="connsiteX55" fmla="*/ 2952135 w 3113520"/>
              <a:gd name="connsiteY55" fmla="*/ 673730 h 749929"/>
              <a:gd name="connsiteX56" fmla="*/ 3028335 w 3113520"/>
              <a:gd name="connsiteY56" fmla="*/ 521330 h 749929"/>
              <a:gd name="connsiteX57" fmla="*/ 3028335 w 3113520"/>
              <a:gd name="connsiteY57" fmla="*/ 673730 h 74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13520" h="749929">
                <a:moveTo>
                  <a:pt x="0" y="703226"/>
                </a:moveTo>
                <a:cubicBezTo>
                  <a:pt x="32537" y="701677"/>
                  <a:pt x="250650" y="700389"/>
                  <a:pt x="314632" y="673729"/>
                </a:cubicBezTo>
                <a:cubicBezTo>
                  <a:pt x="324199" y="669743"/>
                  <a:pt x="318715" y="652856"/>
                  <a:pt x="324464" y="644232"/>
                </a:cubicBezTo>
                <a:cubicBezTo>
                  <a:pt x="332177" y="632662"/>
                  <a:pt x="344129" y="624567"/>
                  <a:pt x="353961" y="614735"/>
                </a:cubicBezTo>
                <a:cubicBezTo>
                  <a:pt x="360516" y="595071"/>
                  <a:pt x="373154" y="576465"/>
                  <a:pt x="373625" y="555742"/>
                </a:cubicBezTo>
                <a:cubicBezTo>
                  <a:pt x="376903" y="411536"/>
                  <a:pt x="362643" y="265857"/>
                  <a:pt x="383458" y="123123"/>
                </a:cubicBezTo>
                <a:cubicBezTo>
                  <a:pt x="386869" y="99737"/>
                  <a:pt x="422787" y="96904"/>
                  <a:pt x="442451" y="83794"/>
                </a:cubicBezTo>
                <a:lnTo>
                  <a:pt x="471948" y="64129"/>
                </a:lnTo>
                <a:cubicBezTo>
                  <a:pt x="480571" y="58380"/>
                  <a:pt x="491328" y="56545"/>
                  <a:pt x="501445" y="54297"/>
                </a:cubicBezTo>
                <a:cubicBezTo>
                  <a:pt x="526016" y="48837"/>
                  <a:pt x="607291" y="37771"/>
                  <a:pt x="629264" y="34632"/>
                </a:cubicBezTo>
                <a:cubicBezTo>
                  <a:pt x="668593" y="37909"/>
                  <a:pt x="708323" y="37976"/>
                  <a:pt x="747251" y="44464"/>
                </a:cubicBezTo>
                <a:cubicBezTo>
                  <a:pt x="767697" y="47872"/>
                  <a:pt x="806245" y="64129"/>
                  <a:pt x="806245" y="64129"/>
                </a:cubicBezTo>
                <a:lnTo>
                  <a:pt x="845574" y="182116"/>
                </a:lnTo>
                <a:lnTo>
                  <a:pt x="855406" y="211613"/>
                </a:lnTo>
                <a:lnTo>
                  <a:pt x="865238" y="241110"/>
                </a:lnTo>
                <a:cubicBezTo>
                  <a:pt x="868515" y="303381"/>
                  <a:pt x="872238" y="365630"/>
                  <a:pt x="875070" y="427923"/>
                </a:cubicBezTo>
                <a:cubicBezTo>
                  <a:pt x="878794" y="509839"/>
                  <a:pt x="879061" y="591937"/>
                  <a:pt x="884903" y="673729"/>
                </a:cubicBezTo>
                <a:cubicBezTo>
                  <a:pt x="885641" y="684067"/>
                  <a:pt x="956596" y="749929"/>
                  <a:pt x="970935" y="749929"/>
                </a:cubicBezTo>
                <a:cubicBezTo>
                  <a:pt x="985274" y="749929"/>
                  <a:pt x="961103" y="670452"/>
                  <a:pt x="970935" y="673729"/>
                </a:cubicBezTo>
                <a:cubicBezTo>
                  <a:pt x="1006987" y="670452"/>
                  <a:pt x="998044" y="714674"/>
                  <a:pt x="1032387" y="703226"/>
                </a:cubicBezTo>
                <a:cubicBezTo>
                  <a:pt x="1042219" y="699949"/>
                  <a:pt x="1042500" y="682999"/>
                  <a:pt x="1047135" y="673729"/>
                </a:cubicBezTo>
                <a:cubicBezTo>
                  <a:pt x="1052420" y="663160"/>
                  <a:pt x="1057084" y="655030"/>
                  <a:pt x="1061883" y="644232"/>
                </a:cubicBezTo>
                <a:cubicBezTo>
                  <a:pt x="1070301" y="625290"/>
                  <a:pt x="1081548" y="585239"/>
                  <a:pt x="1081548" y="585239"/>
                </a:cubicBezTo>
                <a:cubicBezTo>
                  <a:pt x="1084825" y="427923"/>
                  <a:pt x="1078832" y="270139"/>
                  <a:pt x="1091380" y="113290"/>
                </a:cubicBezTo>
                <a:cubicBezTo>
                  <a:pt x="1092322" y="101511"/>
                  <a:pt x="1110617" y="99489"/>
                  <a:pt x="1120877" y="93626"/>
                </a:cubicBezTo>
                <a:cubicBezTo>
                  <a:pt x="1133603" y="86354"/>
                  <a:pt x="1146734" y="79735"/>
                  <a:pt x="1160206" y="73961"/>
                </a:cubicBezTo>
                <a:cubicBezTo>
                  <a:pt x="1179952" y="65499"/>
                  <a:pt x="1209077" y="59286"/>
                  <a:pt x="1229032" y="54297"/>
                </a:cubicBezTo>
                <a:cubicBezTo>
                  <a:pt x="1353574" y="57574"/>
                  <a:pt x="1479768" y="43647"/>
                  <a:pt x="1602658" y="64129"/>
                </a:cubicBezTo>
                <a:cubicBezTo>
                  <a:pt x="1625970" y="68014"/>
                  <a:pt x="1628877" y="103458"/>
                  <a:pt x="1641987" y="123123"/>
                </a:cubicBezTo>
                <a:lnTo>
                  <a:pt x="1661651" y="152619"/>
                </a:lnTo>
                <a:lnTo>
                  <a:pt x="1681316" y="182116"/>
                </a:lnTo>
                <a:cubicBezTo>
                  <a:pt x="1681371" y="183655"/>
                  <a:pt x="1805561" y="642754"/>
                  <a:pt x="1809135" y="673730"/>
                </a:cubicBezTo>
                <a:lnTo>
                  <a:pt x="1809135" y="673730"/>
                </a:lnTo>
                <a:cubicBezTo>
                  <a:pt x="1837150" y="671183"/>
                  <a:pt x="1828681" y="720580"/>
                  <a:pt x="1858296" y="683561"/>
                </a:cubicBezTo>
                <a:cubicBezTo>
                  <a:pt x="1864770" y="675468"/>
                  <a:pt x="1864851" y="663896"/>
                  <a:pt x="1868129" y="654064"/>
                </a:cubicBezTo>
                <a:cubicBezTo>
                  <a:pt x="1871406" y="477084"/>
                  <a:pt x="1871754" y="300025"/>
                  <a:pt x="1877961" y="123123"/>
                </a:cubicBezTo>
                <a:cubicBezTo>
                  <a:pt x="1878324" y="112765"/>
                  <a:pt x="1883158" y="102896"/>
                  <a:pt x="1887793" y="93626"/>
                </a:cubicBezTo>
                <a:cubicBezTo>
                  <a:pt x="1893078" y="83057"/>
                  <a:pt x="1900903" y="73961"/>
                  <a:pt x="1907458" y="64129"/>
                </a:cubicBezTo>
                <a:cubicBezTo>
                  <a:pt x="1928834" y="0"/>
                  <a:pt x="1910526" y="24800"/>
                  <a:pt x="2035277" y="24800"/>
                </a:cubicBezTo>
                <a:cubicBezTo>
                  <a:pt x="2127103" y="24800"/>
                  <a:pt x="2218812" y="31355"/>
                  <a:pt x="2310580" y="34632"/>
                </a:cubicBezTo>
                <a:cubicBezTo>
                  <a:pt x="2379406" y="57574"/>
                  <a:pt x="2363019" y="34632"/>
                  <a:pt x="2379406" y="83794"/>
                </a:cubicBezTo>
                <a:cubicBezTo>
                  <a:pt x="2385523" y="138850"/>
                  <a:pt x="2386549" y="171361"/>
                  <a:pt x="2399070" y="221445"/>
                </a:cubicBezTo>
                <a:cubicBezTo>
                  <a:pt x="2401584" y="231500"/>
                  <a:pt x="2405625" y="241110"/>
                  <a:pt x="2408903" y="250942"/>
                </a:cubicBezTo>
                <a:cubicBezTo>
                  <a:pt x="2412180" y="395148"/>
                  <a:pt x="2393488" y="541544"/>
                  <a:pt x="2418735" y="683561"/>
                </a:cubicBezTo>
                <a:cubicBezTo>
                  <a:pt x="2422791" y="706378"/>
                  <a:pt x="2465575" y="700723"/>
                  <a:pt x="2487561" y="693394"/>
                </a:cubicBezTo>
                <a:cubicBezTo>
                  <a:pt x="2501466" y="688759"/>
                  <a:pt x="2500670" y="667174"/>
                  <a:pt x="2507225" y="654064"/>
                </a:cubicBezTo>
                <a:cubicBezTo>
                  <a:pt x="2510503" y="473806"/>
                  <a:pt x="2508202" y="293360"/>
                  <a:pt x="2517058" y="113290"/>
                </a:cubicBezTo>
                <a:cubicBezTo>
                  <a:pt x="2517365" y="107039"/>
                  <a:pt x="2538390" y="35084"/>
                  <a:pt x="2556387" y="24800"/>
                </a:cubicBezTo>
                <a:cubicBezTo>
                  <a:pt x="2570897" y="16509"/>
                  <a:pt x="2589161" y="18245"/>
                  <a:pt x="2605548" y="14968"/>
                </a:cubicBezTo>
                <a:cubicBezTo>
                  <a:pt x="2700593" y="18245"/>
                  <a:pt x="2797651" y="5066"/>
                  <a:pt x="2890683" y="24800"/>
                </a:cubicBezTo>
                <a:cubicBezTo>
                  <a:pt x="2913803" y="29704"/>
                  <a:pt x="2930012" y="83794"/>
                  <a:pt x="2930012" y="83794"/>
                </a:cubicBezTo>
                <a:cubicBezTo>
                  <a:pt x="2933290" y="100181"/>
                  <a:pt x="2935448" y="116832"/>
                  <a:pt x="2939845" y="132955"/>
                </a:cubicBezTo>
                <a:cubicBezTo>
                  <a:pt x="2945299" y="152953"/>
                  <a:pt x="2952954" y="172284"/>
                  <a:pt x="2959509" y="191948"/>
                </a:cubicBezTo>
                <a:cubicBezTo>
                  <a:pt x="2962786" y="201780"/>
                  <a:pt x="2967637" y="211222"/>
                  <a:pt x="2969341" y="221445"/>
                </a:cubicBezTo>
                <a:lnTo>
                  <a:pt x="2979174" y="280439"/>
                </a:lnTo>
                <a:cubicBezTo>
                  <a:pt x="2982451" y="431200"/>
                  <a:pt x="2907338" y="529740"/>
                  <a:pt x="2952135" y="673730"/>
                </a:cubicBezTo>
                <a:cubicBezTo>
                  <a:pt x="2964829" y="714533"/>
                  <a:pt x="2985617" y="522425"/>
                  <a:pt x="3028335" y="521330"/>
                </a:cubicBezTo>
                <a:cubicBezTo>
                  <a:pt x="3113520" y="519146"/>
                  <a:pt x="2943122" y="673730"/>
                  <a:pt x="3028335" y="673730"/>
                </a:cubicBezTo>
              </a:path>
            </a:pathLst>
          </a:custGeom>
          <a:blipFill>
            <a:blip r:embed="rId4" cstate="print"/>
            <a:tile tx="0" ty="0" sx="100000" sy="100000" flip="none" algn="tl"/>
          </a:blipFill>
          <a:ln w="19050"/>
          <a:scene3d>
            <a:camera prst="orthographicFront">
              <a:rot lat="0" lon="0" rev="21594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11271" name="Rectangle 9"/>
          <p:cNvSpPr>
            <a:spLocks noChangeArrowheads="1"/>
          </p:cNvSpPr>
          <p:nvPr/>
        </p:nvSpPr>
        <p:spPr bwMode="auto">
          <a:xfrm>
            <a:off x="1295400" y="3962400"/>
            <a:ext cx="7620000" cy="1477328"/>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 Positive Texture                                 Negative Texture </a:t>
            </a:r>
          </a:p>
          <a:p>
            <a:pPr>
              <a:buFont typeface="Arial" charset="0"/>
              <a:buChar char="•"/>
            </a:pPr>
            <a:r>
              <a:rPr lang="en-US" b="1" dirty="0">
                <a:latin typeface="Times New Roman" pitchFamily="18" charset="0"/>
                <a:cs typeface="Times New Roman" pitchFamily="18" charset="0"/>
              </a:rPr>
              <a:t>       </a:t>
            </a:r>
            <a:r>
              <a:rPr lang="en-US" dirty="0" err="1">
                <a:latin typeface="Times New Roman" pitchFamily="18" charset="0"/>
                <a:cs typeface="Times New Roman" pitchFamily="18" charset="0"/>
              </a:rPr>
              <a:t>Rku</a:t>
            </a:r>
            <a:r>
              <a:rPr lang="en-US" dirty="0">
                <a:latin typeface="Times New Roman" pitchFamily="18" charset="0"/>
                <a:cs typeface="Times New Roman" pitchFamily="18" charset="0"/>
              </a:rPr>
              <a:t>&gt;3   Kurtosis &gt;0                    </a:t>
            </a:r>
            <a:r>
              <a:rPr lang="en-US" dirty="0" err="1" smtClean="0">
                <a:latin typeface="Times New Roman" pitchFamily="18" charset="0"/>
                <a:cs typeface="Times New Roman" pitchFamily="18" charset="0"/>
              </a:rPr>
              <a:t>Rku</a:t>
            </a:r>
            <a:r>
              <a:rPr lang="en-US" dirty="0" smtClean="0">
                <a:latin typeface="Times New Roman" pitchFamily="18" charset="0"/>
                <a:cs typeface="Times New Roman" pitchFamily="18" charset="0"/>
              </a:rPr>
              <a:t>, Kurtosis &lt; +ve Texture Value &lt;</a:t>
            </a:r>
            <a:r>
              <a:rPr lang="en-US" dirty="0">
                <a:latin typeface="Times New Roman" pitchFamily="18" charset="0"/>
                <a:cs typeface="Times New Roman" pitchFamily="18" charset="0"/>
              </a:rPr>
              <a:t>0 </a:t>
            </a:r>
          </a:p>
          <a:p>
            <a:pPr>
              <a:buFont typeface="Arial" charset="0"/>
              <a:buChar char="•"/>
            </a:pPr>
            <a:r>
              <a:rPr lang="en-US" dirty="0">
                <a:latin typeface="Times New Roman" pitchFamily="18" charset="0"/>
                <a:cs typeface="Times New Roman" pitchFamily="18" charset="0"/>
              </a:rPr>
              <a:t>      Spiky asperities   </a:t>
            </a:r>
            <a:r>
              <a:rPr lang="en-US" dirty="0" smtClean="0">
                <a:latin typeface="Times New Roman" pitchFamily="18" charset="0"/>
                <a:cs typeface="Times New Roman" pitchFamily="18" charset="0"/>
              </a:rPr>
              <a:t>                          (Relatively Spiky Grooves)</a:t>
            </a:r>
          </a:p>
          <a:p>
            <a:pPr>
              <a:buFont typeface="Arial" charset="0"/>
              <a:buChar char="•"/>
            </a:pPr>
            <a:r>
              <a:rPr lang="en-US" dirty="0" smtClean="0">
                <a:latin typeface="Times New Roman" pitchFamily="18" charset="0"/>
                <a:cs typeface="Times New Roman" pitchFamily="18" charset="0"/>
              </a:rPr>
              <a:t>     Skewness&gt;0                                     Skewness&lt;0</a:t>
            </a:r>
          </a:p>
          <a:p>
            <a:pPr>
              <a:buFont typeface="Arial" charset="0"/>
              <a:buChar char="•"/>
            </a:pPr>
            <a:endParaRPr lang="en-US" dirty="0">
              <a:latin typeface="Times New Roman" pitchFamily="18" charset="0"/>
              <a:cs typeface="Times New Roman" pitchFamily="18" charset="0"/>
            </a:endParaRPr>
          </a:p>
        </p:txBody>
      </p:sp>
      <p:pic>
        <p:nvPicPr>
          <p:cNvPr id="11272" name="Picture 4" descr="kurtosis = SUM[i=1 to N][(Y(i) - YBAR)**4]/((N-1)*s**4) - 3"/>
          <p:cNvPicPr>
            <a:picLocks noChangeAspect="1" noChangeArrowheads="1"/>
          </p:cNvPicPr>
          <p:nvPr/>
        </p:nvPicPr>
        <p:blipFill>
          <a:blip r:embed="rId5" cstate="print"/>
          <a:srcRect/>
          <a:stretch>
            <a:fillRect/>
          </a:stretch>
        </p:blipFill>
        <p:spPr bwMode="auto">
          <a:xfrm>
            <a:off x="3505200" y="1143000"/>
            <a:ext cx="2200275" cy="428625"/>
          </a:xfrm>
          <a:prstGeom prst="rect">
            <a:avLst/>
          </a:prstGeom>
          <a:noFill/>
          <a:ln w="9525">
            <a:noFill/>
            <a:miter lim="800000"/>
            <a:headEnd/>
            <a:tailEnd/>
          </a:ln>
        </p:spPr>
      </p:pic>
      <p:sp>
        <p:nvSpPr>
          <p:cNvPr id="11273" name="Rectangle 13"/>
          <p:cNvSpPr>
            <a:spLocks noChangeArrowheads="1"/>
          </p:cNvSpPr>
          <p:nvPr/>
        </p:nvSpPr>
        <p:spPr bwMode="auto">
          <a:xfrm>
            <a:off x="1676400" y="1143000"/>
            <a:ext cx="1768475" cy="369888"/>
          </a:xfrm>
          <a:prstGeom prst="rect">
            <a:avLst/>
          </a:prstGeom>
          <a:noFill/>
          <a:ln w="9525">
            <a:noFill/>
            <a:miter lim="800000"/>
            <a:headEnd/>
            <a:tailEnd/>
          </a:ln>
        </p:spPr>
        <p:txBody>
          <a:bodyPr wrap="none">
            <a:spAutoFit/>
          </a:bodyPr>
          <a:lstStyle/>
          <a:p>
            <a:r>
              <a:rPr lang="en-US" dirty="0">
                <a:solidFill>
                  <a:srgbClr val="000000"/>
                </a:solidFill>
                <a:latin typeface="Times New Roman" pitchFamily="18" charset="0"/>
                <a:cs typeface="Times New Roman" pitchFamily="18" charset="0"/>
              </a:rPr>
              <a:t>(ISO 4287-1997)</a:t>
            </a:r>
            <a:endParaRPr lang="en-US" dirty="0">
              <a:latin typeface="Times New Roman" pitchFamily="18" charset="0"/>
              <a:cs typeface="Times New Roman" pitchFamily="18" charset="0"/>
            </a:endParaRPr>
          </a:p>
        </p:txBody>
      </p:sp>
      <p:sp>
        <p:nvSpPr>
          <p:cNvPr id="1127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1127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11276" name="Rectangle 18"/>
          <p:cNvSpPr>
            <a:spLocks noChangeArrowheads="1"/>
          </p:cNvSpPr>
          <p:nvPr/>
        </p:nvSpPr>
        <p:spPr bwMode="auto">
          <a:xfrm>
            <a:off x="838200" y="1600200"/>
            <a:ext cx="7391400" cy="1477328"/>
          </a:xfrm>
          <a:prstGeom prst="rect">
            <a:avLst/>
          </a:prstGeom>
          <a:noFill/>
          <a:ln w="9525">
            <a:noFill/>
            <a:miter lim="800000"/>
            <a:headEnd/>
            <a:tailEnd/>
          </a:ln>
        </p:spPr>
        <p:txBody>
          <a:bodyPr>
            <a:spAutoFit/>
          </a:bodyPr>
          <a:lstStyle/>
          <a:p>
            <a:r>
              <a:rPr lang="en-US" dirty="0">
                <a:latin typeface="Times New Roman" pitchFamily="18" charset="0"/>
                <a:cs typeface="Times New Roman" pitchFamily="18" charset="0"/>
              </a:rPr>
              <a:t>Where r = ordinates of the asperity </a:t>
            </a:r>
            <a:r>
              <a:rPr lang="en-US" dirty="0" err="1">
                <a:latin typeface="Times New Roman" pitchFamily="18" charset="0"/>
                <a:cs typeface="Times New Roman" pitchFamily="18" charset="0"/>
              </a:rPr>
              <a:t>wrt</a:t>
            </a:r>
            <a:r>
              <a:rPr lang="en-US" dirty="0">
                <a:latin typeface="Times New Roman" pitchFamily="18" charset="0"/>
                <a:cs typeface="Times New Roman" pitchFamily="18" charset="0"/>
              </a:rPr>
              <a:t> reference surface</a:t>
            </a:r>
          </a:p>
          <a:p>
            <a:r>
              <a:rPr lang="en-US" dirty="0">
                <a:latin typeface="Times New Roman" pitchFamily="18" charset="0"/>
                <a:cs typeface="Times New Roman" pitchFamily="18" charset="0"/>
              </a:rPr>
              <a:t>         N =  Number of measurements </a:t>
            </a:r>
          </a:p>
          <a:p>
            <a:r>
              <a:rPr lang="en-US" dirty="0">
                <a:latin typeface="Times New Roman" pitchFamily="18" charset="0"/>
                <a:cs typeface="Times New Roman" pitchFamily="18" charset="0"/>
              </a:rPr>
              <a:t>         </a:t>
            </a:r>
            <a:r>
              <a:rPr lang="en-US" u="sng" dirty="0">
                <a:latin typeface="Times New Roman" pitchFamily="18" charset="0"/>
                <a:cs typeface="Times New Roman" pitchFamily="18" charset="0"/>
              </a:rPr>
              <a:t>Y</a:t>
            </a:r>
            <a:r>
              <a:rPr lang="en-US" dirty="0">
                <a:latin typeface="Times New Roman" pitchFamily="18" charset="0"/>
                <a:cs typeface="Times New Roman" pitchFamily="18" charset="0"/>
              </a:rPr>
              <a:t>i = Ordinate of asperity (or groove</a:t>
            </a:r>
            <a:r>
              <a:rPr lang="en-US" dirty="0" smtClean="0">
                <a:latin typeface="Times New Roman" pitchFamily="18" charset="0"/>
                <a:cs typeface="Times New Roman" pitchFamily="18" charset="0"/>
              </a:rPr>
              <a:t>)    Y= </a:t>
            </a:r>
            <a:r>
              <a:rPr lang="en-US" dirty="0">
                <a:latin typeface="Times New Roman" pitchFamily="18" charset="0"/>
                <a:cs typeface="Times New Roman" pitchFamily="18" charset="0"/>
              </a:rPr>
              <a:t>Expected Value of Y</a:t>
            </a:r>
          </a:p>
          <a:p>
            <a:r>
              <a:rPr lang="en-US" dirty="0">
                <a:latin typeface="Times New Roman" pitchFamily="18" charset="0"/>
                <a:cs typeface="Times New Roman" pitchFamily="18" charset="0"/>
              </a:rPr>
              <a:t>         s = Standard </a:t>
            </a:r>
            <a:r>
              <a:rPr lang="en-US" dirty="0" smtClean="0">
                <a:latin typeface="Times New Roman" pitchFamily="18" charset="0"/>
                <a:cs typeface="Times New Roman" pitchFamily="18" charset="0"/>
              </a:rPr>
              <a:t>deviation      </a:t>
            </a:r>
            <a:r>
              <a:rPr lang="en-US" dirty="0">
                <a:latin typeface="Times New Roman" pitchFamily="18" charset="0"/>
                <a:cs typeface="Times New Roman" pitchFamily="18" charset="0"/>
              </a:rPr>
              <a:t>N= number of measurements in the asperity</a:t>
            </a:r>
          </a:p>
          <a:p>
            <a:r>
              <a:rPr lang="en-US" dirty="0">
                <a:latin typeface="Times New Roman" pitchFamily="18" charset="0"/>
                <a:cs typeface="Times New Roman" pitchFamily="18" charset="0"/>
              </a:rPr>
              <a:t>        R is expected value in the ISO equation</a:t>
            </a:r>
          </a:p>
        </p:txBody>
      </p:sp>
      <p:cxnSp>
        <p:nvCxnSpPr>
          <p:cNvPr id="15" name="Straight Connector 14"/>
          <p:cNvCxnSpPr/>
          <p:nvPr/>
        </p:nvCxnSpPr>
        <p:spPr>
          <a:xfrm>
            <a:off x="7086600" y="2209800"/>
            <a:ext cx="152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6" cstate="print"/>
          <a:srcRect/>
          <a:stretch>
            <a:fillRect/>
          </a:stretch>
        </p:blipFill>
        <p:spPr bwMode="auto">
          <a:xfrm>
            <a:off x="6096000" y="1066800"/>
            <a:ext cx="2028825" cy="46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ChangeArrowheads="1"/>
          </p:cNvSpPr>
          <p:nvPr/>
        </p:nvSpPr>
        <p:spPr bwMode="auto">
          <a:xfrm>
            <a:off x="304800" y="6019800"/>
            <a:ext cx="6096000" cy="707886"/>
          </a:xfrm>
          <a:prstGeom prst="rect">
            <a:avLst/>
          </a:prstGeom>
          <a:noFill/>
          <a:ln w="9525">
            <a:noFill/>
            <a:miter lim="800000"/>
            <a:headEnd/>
            <a:tailEnd/>
          </a:ln>
        </p:spPr>
        <p:txBody>
          <a:bodyPr>
            <a:spAutoFit/>
          </a:bodyPr>
          <a:lstStyle/>
          <a:p>
            <a:pPr eaLnBrk="0" hangingPunct="0"/>
            <a:r>
              <a:rPr lang="en-US" sz="2000" b="1" i="1" dirty="0" smtClean="0">
                <a:solidFill>
                  <a:srgbClr val="000000"/>
                </a:solidFill>
                <a:latin typeface="Calibri" pitchFamily="34" charset="0"/>
                <a:cs typeface="Times New Roman" pitchFamily="18" charset="0"/>
              </a:rPr>
              <a:t>Positive </a:t>
            </a:r>
            <a:r>
              <a:rPr lang="en-US" sz="2000" b="1" i="1" dirty="0" err="1">
                <a:solidFill>
                  <a:srgbClr val="000000"/>
                </a:solidFill>
                <a:latin typeface="Calibri" pitchFamily="34" charset="0"/>
                <a:cs typeface="Times New Roman" pitchFamily="18" charset="0"/>
              </a:rPr>
              <a:t>Texture</a:t>
            </a:r>
            <a:r>
              <a:rPr lang="en-US" sz="2000" b="1" i="1" dirty="0" err="1">
                <a:solidFill>
                  <a:srgbClr val="000000"/>
                </a:solidFill>
                <a:latin typeface="Garamond" pitchFamily="18" charset="0"/>
                <a:cs typeface="Times New Roman" pitchFamily="18" charset="0"/>
              </a:rPr>
              <a:t>~</a:t>
            </a:r>
            <a:r>
              <a:rPr lang="en-US" sz="2000" b="1" i="1" dirty="0" err="1">
                <a:solidFill>
                  <a:srgbClr val="000000"/>
                </a:solidFill>
                <a:latin typeface="Calibri" pitchFamily="34" charset="0"/>
                <a:cs typeface="Times New Roman" pitchFamily="18" charset="0"/>
              </a:rPr>
              <a:t>Higher</a:t>
            </a:r>
            <a:r>
              <a:rPr lang="en-US" sz="2000" b="1" i="1" dirty="0">
                <a:solidFill>
                  <a:srgbClr val="000000"/>
                </a:solidFill>
                <a:latin typeface="Calibri" pitchFamily="34" charset="0"/>
                <a:cs typeface="Times New Roman" pitchFamily="18" charset="0"/>
              </a:rPr>
              <a:t> Block Noise</a:t>
            </a:r>
          </a:p>
          <a:p>
            <a:pPr eaLnBrk="0" hangingPunct="0"/>
            <a:endParaRPr lang="en-US" sz="2000" dirty="0">
              <a:solidFill>
                <a:srgbClr val="000000"/>
              </a:solidFill>
              <a:latin typeface="Calibri" pitchFamily="34" charset="0"/>
            </a:endParaRPr>
          </a:p>
        </p:txBody>
      </p:sp>
      <p:sp>
        <p:nvSpPr>
          <p:cNvPr id="28676" name="Rectangle 5"/>
          <p:cNvSpPr>
            <a:spLocks noChangeArrowheads="1"/>
          </p:cNvSpPr>
          <p:nvPr/>
        </p:nvSpPr>
        <p:spPr bwMode="auto">
          <a:xfrm>
            <a:off x="0" y="0"/>
            <a:ext cx="8839200" cy="523875"/>
          </a:xfrm>
          <a:prstGeom prst="rect">
            <a:avLst/>
          </a:prstGeom>
          <a:noFill/>
          <a:ln w="9525">
            <a:noFill/>
            <a:miter lim="800000"/>
            <a:headEnd/>
            <a:tailEnd/>
          </a:ln>
        </p:spPr>
        <p:txBody>
          <a:bodyPr>
            <a:spAutoFit/>
          </a:bodyPr>
          <a:lstStyle/>
          <a:p>
            <a:r>
              <a:rPr lang="en-US" sz="2800" b="1" dirty="0" smtClean="0">
                <a:latin typeface="Times New Roman" pitchFamily="18" charset="0"/>
                <a:cs typeface="Times New Roman" pitchFamily="18" charset="0"/>
              </a:rPr>
              <a:t>Surface Characteristics: Texture Orientation</a:t>
            </a:r>
            <a:endParaRPr lang="en-US" sz="2800" b="1" dirty="0">
              <a:latin typeface="Times New Roman" pitchFamily="18" charset="0"/>
              <a:cs typeface="Times New Roman" pitchFamily="18" charset="0"/>
            </a:endParaRPr>
          </a:p>
        </p:txBody>
      </p:sp>
      <p:pic>
        <p:nvPicPr>
          <p:cNvPr id="97281" name="Picture 1"/>
          <p:cNvPicPr>
            <a:picLocks noChangeAspect="1" noChangeArrowheads="1"/>
          </p:cNvPicPr>
          <p:nvPr/>
        </p:nvPicPr>
        <p:blipFill>
          <a:blip r:embed="rId3" cstate="print"/>
          <a:srcRect/>
          <a:stretch>
            <a:fillRect/>
          </a:stretch>
        </p:blipFill>
        <p:spPr bwMode="auto">
          <a:xfrm>
            <a:off x="152400" y="457200"/>
            <a:ext cx="4343400" cy="4038600"/>
          </a:xfrm>
          <a:prstGeom prst="rect">
            <a:avLst/>
          </a:prstGeom>
          <a:noFill/>
          <a:ln w="9525">
            <a:noFill/>
            <a:miter lim="800000"/>
            <a:headEnd/>
            <a:tailEnd/>
          </a:ln>
        </p:spPr>
      </p:pic>
      <p:pic>
        <p:nvPicPr>
          <p:cNvPr id="97287" name="Picture 7"/>
          <p:cNvPicPr>
            <a:picLocks noChangeAspect="1" noChangeArrowheads="1"/>
          </p:cNvPicPr>
          <p:nvPr/>
        </p:nvPicPr>
        <p:blipFill>
          <a:blip r:embed="rId4" cstate="print"/>
          <a:srcRect/>
          <a:stretch>
            <a:fillRect/>
          </a:stretch>
        </p:blipFill>
        <p:spPr bwMode="auto">
          <a:xfrm>
            <a:off x="4419599" y="457200"/>
            <a:ext cx="4724401" cy="4473575"/>
          </a:xfrm>
          <a:prstGeom prst="rect">
            <a:avLst/>
          </a:prstGeom>
          <a:noFill/>
          <a:ln w="9525">
            <a:noFill/>
            <a:miter lim="800000"/>
            <a:headEnd/>
            <a:tailEnd/>
          </a:ln>
          <a:effectLst/>
        </p:spPr>
      </p:pic>
      <p:graphicFrame>
        <p:nvGraphicFramePr>
          <p:cNvPr id="13" name="Table 12"/>
          <p:cNvGraphicFramePr>
            <a:graphicFrameLocks noGrp="1"/>
          </p:cNvGraphicFramePr>
          <p:nvPr/>
        </p:nvGraphicFramePr>
        <p:xfrm>
          <a:off x="4419601" y="4800600"/>
          <a:ext cx="4724400" cy="1390650"/>
        </p:xfrm>
        <a:graphic>
          <a:graphicData uri="http://schemas.openxmlformats.org/drawingml/2006/table">
            <a:tbl>
              <a:tblPr/>
              <a:tblGrid>
                <a:gridCol w="1384681"/>
                <a:gridCol w="752343"/>
                <a:gridCol w="1034555"/>
                <a:gridCol w="735859"/>
                <a:gridCol w="816962"/>
              </a:tblGrid>
              <a:tr h="238125">
                <a:tc>
                  <a:txBody>
                    <a:bodyPr/>
                    <a:lstStyle/>
                    <a:p>
                      <a:pPr marL="0" marR="0" algn="ctr">
                        <a:spcBef>
                          <a:spcPts val="0"/>
                        </a:spcBef>
                        <a:spcAft>
                          <a:spcPts val="0"/>
                        </a:spcAft>
                      </a:pPr>
                      <a:r>
                        <a:rPr lang="en-US" sz="1200" b="1" dirty="0">
                          <a:solidFill>
                            <a:srgbClr val="000000"/>
                          </a:solidFill>
                          <a:latin typeface="Garamond"/>
                          <a:ea typeface="Times New Roman"/>
                        </a:rPr>
                        <a:t>ADF </a:t>
                      </a:r>
                      <a:endParaRPr lang="en-US" sz="1200" dirty="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Garamond"/>
                          <a:ea typeface="Times New Roman"/>
                        </a:rPr>
                        <a:t>IDG</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Garamond"/>
                          <a:ea typeface="Times New Roman"/>
                        </a:rPr>
                        <a:t>Conventional</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Garamond"/>
                          <a:ea typeface="Times New Roman"/>
                        </a:rPr>
                        <a:t>Turf/ Broom</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dirty="0" smtClean="0">
                          <a:solidFill>
                            <a:srgbClr val="000000"/>
                          </a:solidFill>
                          <a:latin typeface="Garamond"/>
                          <a:ea typeface="Times New Roman"/>
                        </a:rPr>
                        <a:t>TRAN. T</a:t>
                      </a:r>
                      <a:endParaRPr lang="en-US" sz="1200" dirty="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38125">
                <a:tc>
                  <a:txBody>
                    <a:bodyPr/>
                    <a:lstStyle/>
                    <a:p>
                      <a:pPr marL="0" marR="0" algn="ctr">
                        <a:spcBef>
                          <a:spcPts val="0"/>
                        </a:spcBef>
                        <a:spcAft>
                          <a:spcPts val="0"/>
                        </a:spcAft>
                      </a:pPr>
                      <a:r>
                        <a:rPr lang="en-US" sz="1200" b="1">
                          <a:solidFill>
                            <a:srgbClr val="000000"/>
                          </a:solidFill>
                          <a:latin typeface="Garamond"/>
                          <a:ea typeface="Times New Roman"/>
                        </a:rPr>
                        <a:t>Kurtosis</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-1.784</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-3.1265</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-1.596</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-0.5885</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38125">
                <a:tc>
                  <a:txBody>
                    <a:bodyPr/>
                    <a:lstStyle/>
                    <a:p>
                      <a:pPr marL="0" marR="0" algn="ctr">
                        <a:spcBef>
                          <a:spcPts val="0"/>
                        </a:spcBef>
                        <a:spcAft>
                          <a:spcPts val="0"/>
                        </a:spcAft>
                      </a:pPr>
                      <a:r>
                        <a:rPr lang="en-US" sz="1200" b="1">
                          <a:solidFill>
                            <a:srgbClr val="000000"/>
                          </a:solidFill>
                          <a:latin typeface="Garamond"/>
                          <a:ea typeface="Times New Roman"/>
                        </a:rPr>
                        <a:t>Skewness</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-0.5829</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0.1410</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latin typeface="Garamond"/>
                          <a:ea typeface="Times New Roman"/>
                        </a:rPr>
                        <a:t>0.505</a:t>
                      </a:r>
                      <a:endParaRPr lang="en-US" sz="1200" dirty="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-1.1713</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47650">
                <a:tc>
                  <a:txBody>
                    <a:bodyPr/>
                    <a:lstStyle/>
                    <a:p>
                      <a:pPr marL="0" marR="0" algn="ctr">
                        <a:spcBef>
                          <a:spcPts val="0"/>
                        </a:spcBef>
                        <a:spcAft>
                          <a:spcPts val="0"/>
                        </a:spcAft>
                      </a:pPr>
                      <a:r>
                        <a:rPr lang="en-US" sz="1200" dirty="0">
                          <a:solidFill>
                            <a:srgbClr val="000000"/>
                          </a:solidFill>
                          <a:latin typeface="Garamond"/>
                          <a:ea typeface="Times New Roman"/>
                        </a:rPr>
                        <a:t>Texture Orientation=  (SGN Skewness)</a:t>
                      </a:r>
                      <a:endParaRPr lang="en-US" sz="1200" dirty="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Negative</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Positive</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Garamond"/>
                          <a:ea typeface="Times New Roman"/>
                        </a:rPr>
                        <a:t>Positive</a:t>
                      </a:r>
                      <a:endParaRPr lang="en-US" sz="120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latin typeface="Garamond"/>
                          <a:ea typeface="Times New Roman"/>
                        </a:rPr>
                        <a:t>Negative</a:t>
                      </a:r>
                      <a:endParaRPr lang="en-US" sz="1200" dirty="0">
                        <a:latin typeface="Times New Roman"/>
                        <a:ea typeface="Times New Roman"/>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2362200" y="1905000"/>
            <a:ext cx="2057400" cy="646331"/>
          </a:xfrm>
          <a:prstGeom prst="rect">
            <a:avLst/>
          </a:prstGeom>
        </p:spPr>
        <p:txBody>
          <a:bodyPr wrap="square">
            <a:spAutoFit/>
          </a:bodyPr>
          <a:lstStyle/>
          <a:p>
            <a:r>
              <a:rPr lang="en-US" b="1" dirty="0" smtClean="0">
                <a:latin typeface="Times New Roman" pitchFamily="18" charset="0"/>
                <a:cs typeface="Times New Roman" pitchFamily="18" charset="0"/>
              </a:rPr>
              <a:t>Rasmussen et al 2007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457200" y="762000"/>
            <a:ext cx="8458200" cy="5867400"/>
          </a:xfrm>
        </p:spPr>
        <p:txBody>
          <a:bodyPr rtlCol="0">
            <a:normAutofit fontScale="85000" lnSpcReduction="10000"/>
          </a:bodyPr>
          <a:lstStyle/>
          <a:p>
            <a:pPr fontAlgn="auto">
              <a:spcAft>
                <a:spcPts val="0"/>
              </a:spcAft>
              <a:buFont typeface="Arial" pitchFamily="34" charset="0"/>
              <a:buChar char="•"/>
              <a:defRPr/>
            </a:pPr>
            <a:r>
              <a:rPr lang="en-US" dirty="0" smtClean="0">
                <a:latin typeface="Times New Roman" pitchFamily="18" charset="0"/>
                <a:cs typeface="Times New Roman" pitchFamily="18" charset="0"/>
              </a:rPr>
              <a:t>Dr. Lev Khazanovich, Civil Eng UMN</a:t>
            </a:r>
          </a:p>
          <a:p>
            <a:pPr fontAlgn="auto">
              <a:spcAft>
                <a:spcPts val="0"/>
              </a:spcAft>
              <a:buFont typeface="Arial" pitchFamily="34" charset="0"/>
              <a:buChar char="•"/>
              <a:defRPr/>
            </a:pPr>
            <a:r>
              <a:rPr lang="en-US" dirty="0" smtClean="0">
                <a:latin typeface="Times New Roman" pitchFamily="18" charset="0"/>
                <a:cs typeface="Times New Roman" pitchFamily="18" charset="0"/>
              </a:rPr>
              <a:t>Prof. Vaughan Voller, Civil Eng UMN</a:t>
            </a:r>
          </a:p>
          <a:p>
            <a:pPr fontAlgn="auto">
              <a:spcAft>
                <a:spcPts val="0"/>
              </a:spcAft>
              <a:buFont typeface="Arial" pitchFamily="34" charset="0"/>
              <a:buChar char="•"/>
              <a:defRPr/>
            </a:pPr>
            <a:r>
              <a:rPr lang="en-US" b="1" dirty="0" smtClean="0">
                <a:latin typeface="Times New Roman" pitchFamily="18" charset="0"/>
                <a:cs typeface="Times New Roman" pitchFamily="18" charset="0"/>
              </a:rPr>
              <a:t> (TLI UMN &amp; CE UMN), </a:t>
            </a:r>
            <a:r>
              <a:rPr lang="en-US" dirty="0" smtClean="0">
                <a:latin typeface="Times New Roman" pitchFamily="18" charset="0"/>
                <a:cs typeface="Times New Roman" pitchFamily="18" charset="0"/>
              </a:rPr>
              <a:t>Dr. Randall Barnes, Prof. Tom Maze (deceased), Prof. Carl Smith,  Dr. Eugene </a:t>
            </a:r>
            <a:r>
              <a:rPr lang="en-US" dirty="0" err="1" smtClean="0">
                <a:latin typeface="Times New Roman" pitchFamily="18" charset="0"/>
                <a:cs typeface="Times New Roman" pitchFamily="18" charset="0"/>
              </a:rPr>
              <a:t>Skok</a:t>
            </a:r>
            <a:r>
              <a:rPr lang="en-US" dirty="0" smtClean="0">
                <a:latin typeface="Times New Roman" pitchFamily="18" charset="0"/>
                <a:cs typeface="Times New Roman" pitchFamily="18" charset="0"/>
              </a:rPr>
              <a:t>, Dr. </a:t>
            </a:r>
            <a:r>
              <a:rPr lang="en-US" dirty="0" err="1" smtClean="0">
                <a:latin typeface="Times New Roman" pitchFamily="18" charset="0"/>
                <a:cs typeface="Times New Roman" pitchFamily="18" charset="0"/>
              </a:rPr>
              <a:t>Mihai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Marasteanu</a:t>
            </a:r>
            <a:endParaRPr lang="en-US" dirty="0" smtClean="0">
              <a:latin typeface="Times New Roman" pitchFamily="18" charset="0"/>
              <a:cs typeface="Times New Roman" pitchFamily="18" charset="0"/>
            </a:endParaRPr>
          </a:p>
          <a:p>
            <a:pPr fontAlgn="auto">
              <a:spcAft>
                <a:spcPts val="0"/>
              </a:spcAft>
              <a:buFont typeface="Arial" pitchFamily="34" charset="0"/>
              <a:buChar char="•"/>
              <a:defRPr/>
            </a:pPr>
            <a:r>
              <a:rPr lang="en-US" dirty="0" smtClean="0">
                <a:latin typeface="Times New Roman" pitchFamily="18" charset="0"/>
                <a:cs typeface="Times New Roman" pitchFamily="18" charset="0"/>
              </a:rPr>
              <a:t>Prof Rajesh </a:t>
            </a:r>
            <a:r>
              <a:rPr lang="en-US" dirty="0" err="1" smtClean="0">
                <a:latin typeface="Times New Roman" pitchFamily="18" charset="0"/>
                <a:cs typeface="Times New Roman" pitchFamily="18" charset="0"/>
              </a:rPr>
              <a:t>Rajamani</a:t>
            </a:r>
            <a:r>
              <a:rPr lang="en-US" dirty="0" smtClean="0">
                <a:latin typeface="Times New Roman" pitchFamily="18" charset="0"/>
                <a:cs typeface="Times New Roman" pitchFamily="18" charset="0"/>
              </a:rPr>
              <a:t>. Dept of </a:t>
            </a:r>
            <a:r>
              <a:rPr lang="en-US" dirty="0" err="1" smtClean="0">
                <a:latin typeface="Times New Roman" pitchFamily="18" charset="0"/>
                <a:cs typeface="Times New Roman" pitchFamily="18" charset="0"/>
              </a:rPr>
              <a:t>Mech</a:t>
            </a:r>
            <a:r>
              <a:rPr lang="en-US" dirty="0" smtClean="0">
                <a:latin typeface="Times New Roman" pitchFamily="18" charset="0"/>
                <a:cs typeface="Times New Roman" pitchFamily="18" charset="0"/>
              </a:rPr>
              <a:t> Eng UMN</a:t>
            </a:r>
          </a:p>
          <a:p>
            <a:pPr fontAlgn="auto">
              <a:spcAft>
                <a:spcPts val="0"/>
              </a:spcAft>
              <a:buFont typeface="Arial" pitchFamily="34" charset="0"/>
              <a:buChar char="•"/>
              <a:defRPr/>
            </a:pPr>
            <a:r>
              <a:rPr lang="en-US" b="1" dirty="0" smtClean="0">
                <a:latin typeface="Times New Roman" pitchFamily="18" charset="0"/>
                <a:cs typeface="Times New Roman" pitchFamily="18" charset="0"/>
              </a:rPr>
              <a:t>Mn/DOT</a:t>
            </a:r>
            <a:r>
              <a:rPr lang="en-US" dirty="0" smtClean="0">
                <a:latin typeface="Times New Roman" pitchFamily="18" charset="0"/>
                <a:cs typeface="Times New Roman" pitchFamily="18" charset="0"/>
              </a:rPr>
              <a:t>  Maureen Jensen, Keith Shannon, Karen </a:t>
            </a:r>
            <a:r>
              <a:rPr lang="en-US" dirty="0" err="1" smtClean="0">
                <a:latin typeface="Times New Roman" pitchFamily="18" charset="0"/>
                <a:cs typeface="Times New Roman" pitchFamily="18" charset="0"/>
              </a:rPr>
              <a:t>Ehrismann</a:t>
            </a:r>
            <a:r>
              <a:rPr lang="en-US" dirty="0" smtClean="0">
                <a:latin typeface="Times New Roman" pitchFamily="18" charset="0"/>
                <a:cs typeface="Times New Roman" pitchFamily="18" charset="0"/>
              </a:rPr>
              <a:t>. </a:t>
            </a:r>
          </a:p>
          <a:p>
            <a:pPr fontAlgn="auto">
              <a:spcAft>
                <a:spcPts val="0"/>
              </a:spcAft>
              <a:buFont typeface="Arial" pitchFamily="34" charset="0"/>
              <a:buChar char="•"/>
              <a:defRPr/>
            </a:pPr>
            <a:r>
              <a:rPr lang="en-US" b="1" dirty="0" smtClean="0">
                <a:latin typeface="Times New Roman" pitchFamily="18" charset="0"/>
                <a:cs typeface="Times New Roman" pitchFamily="18" charset="0"/>
              </a:rPr>
              <a:t>Mn/DOT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Erland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Lukanen</a:t>
            </a:r>
            <a:r>
              <a:rPr lang="en-US" dirty="0" smtClean="0">
                <a:latin typeface="Times New Roman" pitchFamily="18" charset="0"/>
                <a:cs typeface="Times New Roman" pitchFamily="18" charset="0"/>
              </a:rPr>
              <a:t>, Tim Nelson, Bruce </a:t>
            </a:r>
            <a:r>
              <a:rPr lang="en-US" dirty="0" err="1" smtClean="0">
                <a:latin typeface="Times New Roman" pitchFamily="18" charset="0"/>
                <a:cs typeface="Times New Roman" pitchFamily="18" charset="0"/>
              </a:rPr>
              <a:t>Tanquist</a:t>
            </a:r>
            <a:r>
              <a:rPr lang="en-US" dirty="0" smtClean="0">
                <a:latin typeface="Times New Roman" pitchFamily="18" charset="0"/>
                <a:cs typeface="Times New Roman" pitchFamily="18" charset="0"/>
              </a:rPr>
              <a:t>. </a:t>
            </a:r>
          </a:p>
          <a:p>
            <a:pPr fontAlgn="auto">
              <a:spcAft>
                <a:spcPts val="0"/>
              </a:spcAft>
              <a:buFont typeface="Arial" pitchFamily="34" charset="0"/>
              <a:buChar char="•"/>
              <a:defRPr/>
            </a:pPr>
            <a:r>
              <a:rPr lang="en-US" b="1" dirty="0" smtClean="0">
                <a:latin typeface="Times New Roman" pitchFamily="18" charset="0"/>
                <a:cs typeface="Times New Roman" pitchFamily="18" charset="0"/>
              </a:rPr>
              <a:t>Others</a:t>
            </a:r>
            <a:r>
              <a:rPr lang="en-US" dirty="0" smtClean="0">
                <a:latin typeface="Times New Roman" pitchFamily="18" charset="0"/>
                <a:cs typeface="Times New Roman" pitchFamily="18" charset="0"/>
              </a:rPr>
              <a:t> including </a:t>
            </a:r>
          </a:p>
          <a:p>
            <a:pPr lvl="3" fontAlgn="auto">
              <a:spcAft>
                <a:spcPts val="0"/>
              </a:spcAft>
              <a:buFont typeface="Arial" pitchFamily="34" charset="0"/>
              <a:buChar char="•"/>
              <a:defRPr/>
            </a:pPr>
            <a:r>
              <a:rPr lang="en-US" dirty="0" smtClean="0">
                <a:latin typeface="Times New Roman" pitchFamily="18" charset="0"/>
                <a:cs typeface="Times New Roman" pitchFamily="18" charset="0"/>
              </a:rPr>
              <a:t>Dr. Paul Donavan (Illingworth &amp; Rodkin) </a:t>
            </a:r>
          </a:p>
          <a:p>
            <a:pPr lvl="3" fontAlgn="auto">
              <a:spcAft>
                <a:spcPts val="0"/>
              </a:spcAft>
              <a:buFont typeface="Arial" pitchFamily="34" charset="0"/>
              <a:buChar char="•"/>
              <a:defRPr/>
            </a:pPr>
            <a:r>
              <a:rPr lang="en-US" dirty="0" smtClean="0">
                <a:latin typeface="Times New Roman" pitchFamily="18" charset="0"/>
                <a:cs typeface="Times New Roman" pitchFamily="18" charset="0"/>
              </a:rPr>
              <a:t>Dr. Rob Rasmussen (Transtec) </a:t>
            </a:r>
          </a:p>
          <a:p>
            <a:pPr lvl="3" fontAlgn="auto">
              <a:spcAft>
                <a:spcPts val="0"/>
              </a:spcAft>
              <a:buFont typeface="Arial" pitchFamily="34" charset="0"/>
              <a:buChar char="•"/>
              <a:defRPr/>
            </a:pPr>
            <a:r>
              <a:rPr lang="en-US" dirty="0" smtClean="0">
                <a:latin typeface="Times New Roman" pitchFamily="18" charset="0"/>
                <a:cs typeface="Times New Roman" pitchFamily="18" charset="0"/>
              </a:rPr>
              <a:t>Prof. U. Sandberg (VTI Sweden). </a:t>
            </a:r>
          </a:p>
          <a:p>
            <a:pPr lvl="3" fontAlgn="auto">
              <a:spcAft>
                <a:spcPts val="0"/>
              </a:spcAft>
              <a:buFont typeface="Arial" pitchFamily="34" charset="0"/>
              <a:buChar char="•"/>
              <a:defRPr/>
            </a:pPr>
            <a:r>
              <a:rPr lang="en-US" dirty="0" smtClean="0">
                <a:latin typeface="Times New Roman" pitchFamily="18" charset="0"/>
                <a:cs typeface="Times New Roman" pitchFamily="18" charset="0"/>
              </a:rPr>
              <a:t> Prof Andy </a:t>
            </a:r>
            <a:r>
              <a:rPr lang="en-US" dirty="0" err="1" smtClean="0">
                <a:latin typeface="Times New Roman" pitchFamily="18" charset="0"/>
                <a:cs typeface="Times New Roman" pitchFamily="18" charset="0"/>
              </a:rPr>
              <a:t>Seybert</a:t>
            </a:r>
            <a:r>
              <a:rPr lang="en-US" dirty="0" smtClean="0">
                <a:latin typeface="Times New Roman" pitchFamily="18" charset="0"/>
                <a:cs typeface="Times New Roman" pitchFamily="18" charset="0"/>
              </a:rPr>
              <a:t>. (University of Kentucky)</a:t>
            </a:r>
          </a:p>
          <a:p>
            <a:pPr lvl="3" fontAlgn="auto">
              <a:spcAft>
                <a:spcPts val="0"/>
              </a:spcAft>
              <a:buFont typeface="Arial" pitchFamily="34" charset="0"/>
              <a:buChar char="•"/>
              <a:defRPr/>
            </a:pPr>
            <a:r>
              <a:rPr lang="en-US" dirty="0" smtClean="0">
                <a:latin typeface="Times New Roman" pitchFamily="18" charset="0"/>
                <a:cs typeface="Times New Roman" pitchFamily="18" charset="0"/>
              </a:rPr>
              <a:t>Dr. Steve </a:t>
            </a:r>
            <a:r>
              <a:rPr lang="en-US" dirty="0" err="1" smtClean="0">
                <a:latin typeface="Times New Roman" pitchFamily="18" charset="0"/>
                <a:cs typeface="Times New Roman" pitchFamily="18" charset="0"/>
              </a:rPr>
              <a:t>Karamihas</a:t>
            </a:r>
            <a:r>
              <a:rPr lang="en-US" dirty="0" smtClean="0">
                <a:latin typeface="Times New Roman" pitchFamily="18" charset="0"/>
                <a:cs typeface="Times New Roman" pitchFamily="18" charset="0"/>
              </a:rPr>
              <a:t> (UMTRI) </a:t>
            </a:r>
          </a:p>
          <a:p>
            <a:pPr lvl="3" fontAlgn="auto">
              <a:spcAft>
                <a:spcPts val="0"/>
              </a:spcAft>
              <a:buFont typeface="Arial" pitchFamily="34" charset="0"/>
              <a:buChar char="•"/>
              <a:defRPr/>
            </a:pPr>
            <a:endParaRPr lang="en-US" dirty="0" smtClean="0">
              <a:latin typeface="Times New Roman" pitchFamily="18" charset="0"/>
              <a:cs typeface="Times New Roman" pitchFamily="18" charset="0"/>
            </a:endParaRPr>
          </a:p>
          <a:p>
            <a:pPr lvl="2" fontAlgn="auto">
              <a:spcAft>
                <a:spcPts val="0"/>
              </a:spcAft>
              <a:buFont typeface="Arial" pitchFamily="34" charset="0"/>
              <a:buChar char="•"/>
              <a:defRPr/>
            </a:pPr>
            <a:endParaRPr lang="en-US" dirty="0" smtClean="0">
              <a:latin typeface="Times New Roman" pitchFamily="18" charset="0"/>
              <a:cs typeface="Times New Roman" pitchFamily="18" charset="0"/>
            </a:endParaRPr>
          </a:p>
          <a:p>
            <a:pPr fontAlgn="auto">
              <a:spcAft>
                <a:spcPts val="0"/>
              </a:spcAft>
              <a:buFont typeface="Arial" pitchFamily="34" charset="0"/>
              <a:buChar char="•"/>
              <a:defRPr/>
            </a:pPr>
            <a:endParaRPr lang="en-US" dirty="0" smtClean="0">
              <a:latin typeface="Times New Roman" pitchFamily="18" charset="0"/>
              <a:cs typeface="Times New Roman" pitchFamily="18" charset="0"/>
            </a:endParaRPr>
          </a:p>
          <a:p>
            <a:pPr fontAlgn="auto">
              <a:spcAft>
                <a:spcPts val="0"/>
              </a:spcAft>
              <a:buFont typeface="Arial" pitchFamily="34" charset="0"/>
              <a:buChar char="•"/>
              <a:defRPr/>
            </a:pPr>
            <a:endParaRPr lang="en-US" dirty="0" smtClean="0">
              <a:latin typeface="Times New Roman" pitchFamily="18" charset="0"/>
              <a:cs typeface="Times New Roman" pitchFamily="18" charset="0"/>
            </a:endParaRPr>
          </a:p>
          <a:p>
            <a:pPr fontAlgn="auto">
              <a:spcAft>
                <a:spcPts val="0"/>
              </a:spcAft>
              <a:buFont typeface="Arial" pitchFamily="34" charset="0"/>
              <a:buChar char="•"/>
              <a:defRPr/>
            </a:pPr>
            <a:endParaRPr lang="en-US" dirty="0" smtClean="0">
              <a:latin typeface="Times New Roman" pitchFamily="18" charset="0"/>
              <a:cs typeface="Times New Roman" pitchFamily="18" charset="0"/>
            </a:endParaRPr>
          </a:p>
        </p:txBody>
      </p:sp>
      <p:sp>
        <p:nvSpPr>
          <p:cNvPr id="19459" name="Title 3"/>
          <p:cNvSpPr>
            <a:spLocks noGrp="1"/>
          </p:cNvSpPr>
          <p:nvPr>
            <p:ph type="title"/>
          </p:nvPr>
        </p:nvSpPr>
        <p:spPr>
          <a:xfrm>
            <a:off x="457200" y="76200"/>
            <a:ext cx="8229600" cy="533400"/>
          </a:xfrm>
        </p:spPr>
        <p:txBody>
          <a:bodyPr rtlCol="0">
            <a:normAutofit fontScale="90000"/>
          </a:bodyPr>
          <a:lstStyle/>
          <a:p>
            <a:pPr fontAlgn="auto">
              <a:spcAft>
                <a:spcPts val="0"/>
              </a:spcAft>
              <a:defRPr/>
            </a:pPr>
            <a:r>
              <a:rPr lang="en-US" sz="4000" b="1" dirty="0" smtClean="0">
                <a:latin typeface="Times New Roman" pitchFamily="18" charset="0"/>
                <a:cs typeface="Times New Roman" pitchFamily="18" charset="0"/>
              </a:rPr>
              <a:t>Acknowledgements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28600" y="3114729"/>
            <a:ext cx="8534400" cy="2862322"/>
          </a:xfrm>
          <a:prstGeom prst="rect">
            <a:avLst/>
          </a:prstGeom>
          <a:noFill/>
          <a:ln w="9525">
            <a:noFill/>
            <a:miter lim="800000"/>
            <a:headEnd/>
            <a:tailEnd/>
          </a:ln>
        </p:spPr>
        <p:txBody>
          <a:bodyPr wrap="square" anchor="ctr">
            <a:spAutoFit/>
          </a:bodyPr>
          <a:lstStyle/>
          <a:p>
            <a:r>
              <a:rPr lang="en-US" sz="2000" b="1" dirty="0">
                <a:solidFill>
                  <a:srgbClr val="000000"/>
                </a:solidFill>
                <a:latin typeface="Garamond" pitchFamily="18" charset="0"/>
                <a:cs typeface="Times New Roman" pitchFamily="18" charset="0"/>
              </a:rPr>
              <a:t>Y= FRAC X(L)/L</a:t>
            </a:r>
            <a:endParaRPr lang="en-US" sz="2000" b="1" dirty="0"/>
          </a:p>
          <a:p>
            <a:pPr eaLnBrk="0" hangingPunct="0"/>
            <a:r>
              <a:rPr lang="en-US" sz="2000" b="1" dirty="0">
                <a:solidFill>
                  <a:srgbClr val="000000"/>
                </a:solidFill>
                <a:latin typeface="Garamond" pitchFamily="18" charset="0"/>
                <a:cs typeface="Times New Roman" pitchFamily="18" charset="0"/>
              </a:rPr>
              <a:t>            Where L is the panel length,</a:t>
            </a:r>
            <a:endParaRPr lang="en-US" sz="2000" b="1" dirty="0"/>
          </a:p>
          <a:p>
            <a:pPr eaLnBrk="0" hangingPunct="0"/>
            <a:r>
              <a:rPr lang="en-US" sz="2000" b="1" dirty="0">
                <a:solidFill>
                  <a:srgbClr val="000000"/>
                </a:solidFill>
                <a:latin typeface="Garamond" pitchFamily="18" charset="0"/>
                <a:cs typeface="Times New Roman" pitchFamily="18" charset="0"/>
              </a:rPr>
              <a:t>            X is the distance from the joint to a point on the leave slab</a:t>
            </a:r>
            <a:endParaRPr lang="en-US" sz="2000" b="1" dirty="0"/>
          </a:p>
          <a:p>
            <a:pPr eaLnBrk="0" hangingPunct="0"/>
            <a:r>
              <a:rPr lang="en-US" sz="2000" b="1" dirty="0">
                <a:solidFill>
                  <a:srgbClr val="000000"/>
                </a:solidFill>
                <a:latin typeface="Garamond" pitchFamily="18" charset="0"/>
                <a:cs typeface="Times New Roman" pitchFamily="18" charset="0"/>
              </a:rPr>
              <a:t>Where Y is the Elevation of faulted panel at X- distance from the joint L is the panel length.</a:t>
            </a:r>
            <a:endParaRPr lang="en-US" sz="2000" b="1" dirty="0"/>
          </a:p>
          <a:p>
            <a:pPr eaLnBrk="0" hangingPunct="0"/>
            <a:r>
              <a:rPr lang="en-US" sz="2000" b="1" dirty="0">
                <a:solidFill>
                  <a:srgbClr val="000000"/>
                </a:solidFill>
                <a:latin typeface="Garamond" pitchFamily="18" charset="0"/>
                <a:cs typeface="Times New Roman" pitchFamily="18" charset="0"/>
              </a:rPr>
              <a:t>It can be shown that  IRI of a series of 1 inch faulted panel was 629 inches/ mile  and RN was 0.07. Consequently, for fraction n/N of the number of faulted slabs of a certain degree of faulting F</a:t>
            </a:r>
            <a:r>
              <a:rPr lang="en-US" sz="2000" b="1" dirty="0" smtClean="0">
                <a:solidFill>
                  <a:srgbClr val="000000"/>
                </a:solidFill>
                <a:latin typeface="Garamond" pitchFamily="18" charset="0"/>
                <a:cs typeface="Times New Roman" pitchFamily="18" charset="0"/>
              </a:rPr>
              <a:t>,</a:t>
            </a:r>
            <a:endParaRPr lang="en-US" sz="2000" b="1" dirty="0">
              <a:solidFill>
                <a:srgbClr val="000000"/>
              </a:solidFill>
              <a:latin typeface="Garamond" pitchFamily="18" charset="0"/>
              <a:cs typeface="Times New Roman" pitchFamily="18" charset="0"/>
            </a:endParaRPr>
          </a:p>
          <a:p>
            <a:pPr eaLnBrk="0" hangingPunct="0"/>
            <a:r>
              <a:rPr lang="en-US" sz="2000" b="1" dirty="0" smtClean="0">
                <a:solidFill>
                  <a:srgbClr val="000000"/>
                </a:solidFill>
                <a:latin typeface="Garamond" pitchFamily="18" charset="0"/>
                <a:cs typeface="Times New Roman" pitchFamily="18" charset="0"/>
              </a:rPr>
              <a:t>                                      IRI </a:t>
            </a:r>
            <a:r>
              <a:rPr lang="en-US" sz="2000" b="1" dirty="0">
                <a:solidFill>
                  <a:srgbClr val="000000"/>
                </a:solidFill>
                <a:latin typeface="Garamond" pitchFamily="18" charset="0"/>
                <a:cs typeface="Times New Roman" pitchFamily="18" charset="0"/>
              </a:rPr>
              <a:t>(Faulting Induced) = </a:t>
            </a:r>
            <a:endParaRPr lang="en-US" sz="2000" b="1" dirty="0"/>
          </a:p>
        </p:txBody>
      </p:sp>
      <p:pic>
        <p:nvPicPr>
          <p:cNvPr id="2048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62600" y="5257800"/>
            <a:ext cx="2895600" cy="609600"/>
          </a:xfrm>
          <a:prstGeom prst="rect">
            <a:avLst/>
          </a:prstGeom>
          <a:noFill/>
          <a:ln w="9525">
            <a:noFill/>
            <a:miter lim="800000"/>
            <a:headEnd/>
            <a:tailEnd/>
          </a:ln>
        </p:spPr>
      </p:pic>
      <p:sp>
        <p:nvSpPr>
          <p:cNvPr id="20484" name="Rectangle 3"/>
          <p:cNvSpPr>
            <a:spLocks noChangeArrowheads="1"/>
          </p:cNvSpPr>
          <p:nvPr/>
        </p:nvSpPr>
        <p:spPr bwMode="auto">
          <a:xfrm>
            <a:off x="0" y="762000"/>
            <a:ext cx="9144000" cy="0"/>
          </a:xfrm>
          <a:prstGeom prst="rect">
            <a:avLst/>
          </a:prstGeom>
          <a:noFill/>
          <a:ln w="9525">
            <a:noFill/>
            <a:miter lim="800000"/>
            <a:headEnd/>
            <a:tailEnd/>
          </a:ln>
        </p:spPr>
        <p:txBody>
          <a:bodyPr wrap="none" anchor="ctr">
            <a:spAutoFit/>
          </a:bodyPr>
          <a:lstStyle/>
          <a:p>
            <a:r>
              <a:rPr lang="en-US" sz="1200">
                <a:solidFill>
                  <a:srgbClr val="000000"/>
                </a:solidFill>
                <a:latin typeface="Garamond" pitchFamily="18" charset="0"/>
                <a:cs typeface="Times New Roman" pitchFamily="18" charset="0"/>
              </a:rPr>
              <a:t>                        </a:t>
            </a:r>
            <a:r>
              <a:rPr lang="en-US" sz="900"/>
              <a:t> </a:t>
            </a:r>
            <a:endParaRPr lang="en-US"/>
          </a:p>
        </p:txBody>
      </p:sp>
      <p:sp>
        <p:nvSpPr>
          <p:cNvPr id="20485" name="Rectangle 9"/>
          <p:cNvSpPr>
            <a:spLocks noChangeArrowheads="1"/>
          </p:cNvSpPr>
          <p:nvPr/>
        </p:nvSpPr>
        <p:spPr bwMode="auto">
          <a:xfrm>
            <a:off x="0" y="152400"/>
            <a:ext cx="9144000" cy="523220"/>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SURFACE CHARACTERISTICS: Pavement Smoothness</a:t>
            </a:r>
            <a:endParaRPr lang="en-US" sz="2800" b="1" dirty="0">
              <a:latin typeface="Times New Roman" pitchFamily="18" charset="0"/>
              <a:cs typeface="Times New Roman" pitchFamily="18" charset="0"/>
            </a:endParaRPr>
          </a:p>
        </p:txBody>
      </p:sp>
      <p:pic>
        <p:nvPicPr>
          <p:cNvPr id="20486" name="Picture 4"/>
          <p:cNvPicPr>
            <a:picLocks noChangeAspect="1" noChangeArrowheads="1"/>
          </p:cNvPicPr>
          <p:nvPr/>
        </p:nvPicPr>
        <p:blipFill>
          <a:blip r:embed="rId4" cstate="print"/>
          <a:srcRect/>
          <a:stretch>
            <a:fillRect/>
          </a:stretch>
        </p:blipFill>
        <p:spPr bwMode="auto">
          <a:xfrm>
            <a:off x="914400" y="914400"/>
            <a:ext cx="7010400" cy="1981200"/>
          </a:xfrm>
          <a:prstGeom prst="rect">
            <a:avLst/>
          </a:prstGeom>
          <a:noFill/>
          <a:ln w="9525">
            <a:noFill/>
            <a:miter lim="800000"/>
            <a:headEnd/>
            <a:tailEnd/>
          </a:ln>
        </p:spPr>
      </p:pic>
      <p:sp>
        <p:nvSpPr>
          <p:cNvPr id="8" name="Rectangle 7"/>
          <p:cNvSpPr/>
          <p:nvPr/>
        </p:nvSpPr>
        <p:spPr>
          <a:xfrm>
            <a:off x="304800" y="5903893"/>
            <a:ext cx="8610600" cy="954107"/>
          </a:xfrm>
          <a:prstGeom prst="rect">
            <a:avLst/>
          </a:prstGeom>
        </p:spPr>
        <p:txBody>
          <a:bodyPr wrap="square">
            <a:spAutoFit/>
          </a:bodyPr>
          <a:lstStyle/>
          <a:p>
            <a:pPr algn="ctr"/>
            <a:r>
              <a:rPr lang="en-US" sz="2800" b="1" dirty="0" smtClean="0">
                <a:latin typeface="Times New Roman" pitchFamily="18" charset="0"/>
                <a:cs typeface="Times New Roman" pitchFamily="18" charset="0"/>
              </a:rPr>
              <a:t>Concatenations at joints are individual noise sources Logarithmically and not arithmetically summed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0" y="0"/>
            <a:ext cx="8991600" cy="1143000"/>
          </a:xfrm>
        </p:spPr>
        <p:txBody>
          <a:bodyPr/>
          <a:lstStyle/>
          <a:p>
            <a:r>
              <a:rPr lang="en-US" sz="2800" b="1" dirty="0" smtClean="0">
                <a:latin typeface="Times New Roman" pitchFamily="18" charset="0"/>
                <a:cs typeface="Times New Roman" pitchFamily="18" charset="0"/>
              </a:rPr>
              <a:t>SURFACE </a:t>
            </a:r>
            <a:r>
              <a:rPr lang="en-US" sz="2800" b="1" dirty="0" err="1" smtClean="0">
                <a:latin typeface="Times New Roman" pitchFamily="18" charset="0"/>
                <a:cs typeface="Times New Roman" pitchFamily="18" charset="0"/>
              </a:rPr>
              <a:t>CHARACTERISTICS:Pavement</a:t>
            </a:r>
            <a:r>
              <a:rPr lang="en-US" sz="2800" b="1" dirty="0" smtClean="0">
                <a:latin typeface="Times New Roman" pitchFamily="18" charset="0"/>
                <a:cs typeface="Times New Roman" pitchFamily="18" charset="0"/>
              </a:rPr>
              <a:t> Roughness</a:t>
            </a:r>
            <a:endParaRPr lang="en-US" sz="2800" b="1" dirty="0">
              <a:latin typeface="Times New Roman" pitchFamily="18" charset="0"/>
              <a:cs typeface="Times New Roman" pitchFamily="18" charset="0"/>
            </a:endParaRPr>
          </a:p>
        </p:txBody>
      </p:sp>
      <p:pic>
        <p:nvPicPr>
          <p:cNvPr id="40" name="Picture 39" descr="http://gwyddion.net/documentation/user-guide/eq-roughness-iso-Rq.png"/>
          <p:cNvPicPr/>
          <p:nvPr/>
        </p:nvPicPr>
        <p:blipFill>
          <a:blip r:embed="rId3" cstate="print"/>
          <a:srcRect/>
          <a:stretch>
            <a:fillRect/>
          </a:stretch>
        </p:blipFill>
        <p:spPr bwMode="auto">
          <a:xfrm>
            <a:off x="1600200" y="1524000"/>
            <a:ext cx="1638300" cy="800100"/>
          </a:xfrm>
          <a:prstGeom prst="rect">
            <a:avLst/>
          </a:prstGeom>
          <a:noFill/>
          <a:ln w="9525">
            <a:noFill/>
            <a:miter lim="800000"/>
            <a:headEnd/>
            <a:tailEnd/>
          </a:ln>
        </p:spPr>
      </p:pic>
      <p:pic>
        <p:nvPicPr>
          <p:cNvPr id="35879" name="Picture 39"/>
          <p:cNvPicPr>
            <a:picLocks noGrp="1" noChangeAspect="1" noChangeArrowheads="1"/>
          </p:cNvPicPr>
          <p:nvPr>
            <p:ph idx="1"/>
          </p:nvPr>
        </p:nvPicPr>
        <p:blipFill>
          <a:blip r:embed="rId4" cstate="print"/>
          <a:srcRect/>
          <a:stretch>
            <a:fillRect/>
          </a:stretch>
        </p:blipFill>
        <p:spPr bwMode="auto">
          <a:xfrm>
            <a:off x="1066800" y="2362200"/>
            <a:ext cx="5944829" cy="518940"/>
          </a:xfrm>
          <a:prstGeom prst="rect">
            <a:avLst/>
          </a:prstGeom>
          <a:noFill/>
          <a:ln w="9525">
            <a:noFill/>
            <a:miter lim="800000"/>
            <a:headEnd/>
            <a:tailEnd/>
          </a:ln>
          <a:effectLst/>
        </p:spPr>
      </p:pic>
      <p:pic>
        <p:nvPicPr>
          <p:cNvPr id="35880" name="Picture 40"/>
          <p:cNvPicPr>
            <a:picLocks noChangeAspect="1" noChangeArrowheads="1"/>
          </p:cNvPicPr>
          <p:nvPr/>
        </p:nvPicPr>
        <p:blipFill>
          <a:blip r:embed="rId5" cstate="print"/>
          <a:srcRect/>
          <a:stretch>
            <a:fillRect/>
          </a:stretch>
        </p:blipFill>
        <p:spPr bwMode="auto">
          <a:xfrm>
            <a:off x="1676400" y="3124200"/>
            <a:ext cx="5635625" cy="519113"/>
          </a:xfrm>
          <a:prstGeom prst="rect">
            <a:avLst/>
          </a:prstGeom>
          <a:noFill/>
          <a:ln w="9525">
            <a:noFill/>
            <a:miter lim="800000"/>
            <a:headEnd/>
            <a:tailEnd/>
          </a:ln>
          <a:effectLst/>
        </p:spPr>
      </p:pic>
      <p:sp>
        <p:nvSpPr>
          <p:cNvPr id="46" name="Rectangle 45"/>
          <p:cNvSpPr/>
          <p:nvPr/>
        </p:nvSpPr>
        <p:spPr>
          <a:xfrm>
            <a:off x="3429000" y="1828800"/>
            <a:ext cx="1905000" cy="369332"/>
          </a:xfrm>
          <a:prstGeom prst="rect">
            <a:avLst/>
          </a:prstGeom>
        </p:spPr>
        <p:txBody>
          <a:bodyPr wrap="square">
            <a:spAutoFit/>
          </a:bodyPr>
          <a:lstStyle/>
          <a:p>
            <a:r>
              <a:rPr lang="en-US" dirty="0" smtClean="0">
                <a:latin typeface="Times New Roman" pitchFamily="18" charset="0"/>
                <a:cs typeface="Times New Roman" pitchFamily="18" charset="0"/>
              </a:rPr>
              <a:t>ISO 4287- 87</a:t>
            </a:r>
          </a:p>
        </p:txBody>
      </p:sp>
      <p:sp>
        <p:nvSpPr>
          <p:cNvPr id="47" name="Rectangle 46"/>
          <p:cNvSpPr/>
          <p:nvPr/>
        </p:nvSpPr>
        <p:spPr>
          <a:xfrm>
            <a:off x="4267200" y="3352800"/>
            <a:ext cx="2590800" cy="369332"/>
          </a:xfrm>
          <a:prstGeom prst="rect">
            <a:avLst/>
          </a:prstGeom>
        </p:spPr>
        <p:txBody>
          <a:bodyPr wrap="square">
            <a:spAutoFit/>
          </a:bodyPr>
          <a:lstStyle/>
          <a:p>
            <a:r>
              <a:rPr lang="en-US" dirty="0" smtClean="0">
                <a:latin typeface="Times New Roman" pitchFamily="18" charset="0"/>
                <a:cs typeface="Times New Roman" pitchFamily="18" charset="0"/>
              </a:rPr>
              <a:t>Takahashi et al  (1973)</a:t>
            </a:r>
          </a:p>
        </p:txBody>
      </p:sp>
      <p:sp>
        <p:nvSpPr>
          <p:cNvPr id="48" name="Rectangle 47"/>
          <p:cNvSpPr/>
          <p:nvPr/>
        </p:nvSpPr>
        <p:spPr>
          <a:xfrm>
            <a:off x="4572000" y="2362200"/>
            <a:ext cx="4572000" cy="369332"/>
          </a:xfrm>
          <a:prstGeom prst="rect">
            <a:avLst/>
          </a:prstGeom>
        </p:spPr>
        <p:txBody>
          <a:bodyPr>
            <a:spAutoFit/>
          </a:bodyPr>
          <a:lstStyle/>
          <a:p>
            <a:r>
              <a:rPr lang="en-US" dirty="0" err="1" smtClean="0">
                <a:latin typeface="Times New Roman" pitchFamily="18" charset="0"/>
                <a:cs typeface="Times New Roman" pitchFamily="18" charset="0"/>
              </a:rPr>
              <a:t>Stoikomenov</a:t>
            </a:r>
            <a:r>
              <a:rPr lang="en-US" dirty="0" smtClean="0">
                <a:latin typeface="Times New Roman" pitchFamily="18" charset="0"/>
                <a:cs typeface="Times New Roman" pitchFamily="18" charset="0"/>
              </a:rPr>
              <a:t>  et al (2007)</a:t>
            </a:r>
          </a:p>
        </p:txBody>
      </p:sp>
      <p:pic>
        <p:nvPicPr>
          <p:cNvPr id="35881" name="Picture 41"/>
          <p:cNvPicPr>
            <a:picLocks noChangeAspect="1" noChangeArrowheads="1"/>
          </p:cNvPicPr>
          <p:nvPr/>
        </p:nvPicPr>
        <p:blipFill>
          <a:blip r:embed="rId6" cstate="print"/>
          <a:srcRect/>
          <a:stretch>
            <a:fillRect/>
          </a:stretch>
        </p:blipFill>
        <p:spPr bwMode="auto">
          <a:xfrm>
            <a:off x="1828800" y="4419600"/>
            <a:ext cx="5333999" cy="1038225"/>
          </a:xfrm>
          <a:prstGeom prst="rect">
            <a:avLst/>
          </a:prstGeom>
          <a:noFill/>
          <a:ln w="9525">
            <a:noFill/>
            <a:miter lim="800000"/>
            <a:headEnd/>
            <a:tailEnd/>
          </a:ln>
          <a:effectLst/>
        </p:spPr>
      </p:pic>
      <p:sp>
        <p:nvSpPr>
          <p:cNvPr id="51" name="Rectangle 50"/>
          <p:cNvSpPr/>
          <p:nvPr/>
        </p:nvSpPr>
        <p:spPr>
          <a:xfrm>
            <a:off x="0" y="5562600"/>
            <a:ext cx="9144000" cy="646331"/>
          </a:xfrm>
          <a:prstGeom prst="rect">
            <a:avLst/>
          </a:prstGeom>
        </p:spPr>
        <p:txBody>
          <a:bodyPr wrap="square">
            <a:spAutoFit/>
          </a:bodyPr>
          <a:lstStyle/>
          <a:p>
            <a:pPr algn="ctr"/>
            <a:r>
              <a:rPr lang="en-US" b="1" dirty="0">
                <a:latin typeface="Times New Roman" pitchFamily="18" charset="0"/>
                <a:cs typeface="Times New Roman" pitchFamily="18" charset="0"/>
              </a:rPr>
              <a:t>It is evident that </a:t>
            </a:r>
            <a:r>
              <a:rPr lang="en-US" b="1" dirty="0" smtClean="0">
                <a:latin typeface="Times New Roman" pitchFamily="18" charset="0"/>
                <a:cs typeface="Times New Roman" pitchFamily="18" charset="0"/>
              </a:rPr>
              <a:t>a </a:t>
            </a:r>
            <a:r>
              <a:rPr lang="en-US" dirty="0" smtClean="0">
                <a:latin typeface="Times New Roman" pitchFamily="18" charset="0"/>
                <a:cs typeface="Times New Roman" pitchFamily="18" charset="0"/>
              </a:rPr>
              <a:t>change</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in IRI from </a:t>
            </a:r>
            <a:r>
              <a:rPr lang="en-US" b="1" dirty="0" smtClean="0">
                <a:latin typeface="Times New Roman" pitchFamily="18" charset="0"/>
                <a:cs typeface="Times New Roman" pitchFamily="18" charset="0"/>
              </a:rPr>
              <a:t>1 </a:t>
            </a:r>
            <a:r>
              <a:rPr lang="en-US" b="1" dirty="0">
                <a:latin typeface="Times New Roman" pitchFamily="18" charset="0"/>
                <a:cs typeface="Times New Roman" pitchFamily="18" charset="0"/>
              </a:rPr>
              <a:t>inch per mile to 2 inches per mile will result in a change of 4 </a:t>
            </a:r>
            <a:r>
              <a:rPr lang="en-US" b="1" dirty="0" smtClean="0">
                <a:latin typeface="Times New Roman" pitchFamily="18" charset="0"/>
                <a:cs typeface="Times New Roman" pitchFamily="18" charset="0"/>
              </a:rPr>
              <a:t>dBA if m = 0.8 all things equal</a:t>
            </a:r>
            <a:endParaRPr lang="en-US" dirty="0" smtClean="0">
              <a:latin typeface="Times New Roman" pitchFamily="18" charset="0"/>
              <a:cs typeface="Times New Roman" pitchFamily="18" charset="0"/>
            </a:endParaRPr>
          </a:p>
        </p:txBody>
      </p:sp>
      <p:pic>
        <p:nvPicPr>
          <p:cNvPr id="35882" name="Picture 42"/>
          <p:cNvPicPr>
            <a:picLocks noChangeAspect="1" noChangeArrowheads="1"/>
          </p:cNvPicPr>
          <p:nvPr/>
        </p:nvPicPr>
        <p:blipFill>
          <a:blip r:embed="rId7" cstate="print"/>
          <a:srcRect l="55636" r="13909"/>
          <a:stretch>
            <a:fillRect/>
          </a:stretch>
        </p:blipFill>
        <p:spPr bwMode="auto">
          <a:xfrm>
            <a:off x="5212454" y="3810000"/>
            <a:ext cx="1797945" cy="68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ChangeArrowheads="1"/>
          </p:cNvSpPr>
          <p:nvPr/>
        </p:nvSpPr>
        <p:spPr bwMode="auto">
          <a:xfrm>
            <a:off x="0" y="762000"/>
            <a:ext cx="9144000" cy="0"/>
          </a:xfrm>
          <a:prstGeom prst="rect">
            <a:avLst/>
          </a:prstGeom>
          <a:noFill/>
          <a:ln w="9525">
            <a:noFill/>
            <a:miter lim="800000"/>
            <a:headEnd/>
            <a:tailEnd/>
          </a:ln>
        </p:spPr>
        <p:txBody>
          <a:bodyPr wrap="none" anchor="ctr">
            <a:spAutoFit/>
          </a:bodyPr>
          <a:lstStyle/>
          <a:p>
            <a:r>
              <a:rPr lang="en-US" sz="1200">
                <a:solidFill>
                  <a:srgbClr val="000000"/>
                </a:solidFill>
                <a:latin typeface="Garamond" pitchFamily="18" charset="0"/>
                <a:cs typeface="Times New Roman" pitchFamily="18" charset="0"/>
              </a:rPr>
              <a:t>                        </a:t>
            </a:r>
            <a:r>
              <a:rPr lang="en-US" sz="900"/>
              <a:t> </a:t>
            </a:r>
            <a:endParaRPr lang="en-US"/>
          </a:p>
        </p:txBody>
      </p:sp>
      <p:sp>
        <p:nvSpPr>
          <p:cNvPr id="20485" name="Rectangle 9"/>
          <p:cNvSpPr>
            <a:spLocks noChangeArrowheads="1"/>
          </p:cNvSpPr>
          <p:nvPr/>
        </p:nvSpPr>
        <p:spPr bwMode="auto">
          <a:xfrm>
            <a:off x="0" y="0"/>
            <a:ext cx="9677400" cy="523220"/>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SURFACE </a:t>
            </a:r>
            <a:r>
              <a:rPr lang="en-US" sz="2800" b="1" dirty="0" err="1" smtClean="0">
                <a:latin typeface="Times New Roman" pitchFamily="18" charset="0"/>
                <a:cs typeface="Times New Roman" pitchFamily="18" charset="0"/>
              </a:rPr>
              <a:t>CHARACTERISTICS:Texture</a:t>
            </a:r>
            <a:r>
              <a:rPr lang="en-US" sz="2800" b="1" dirty="0" smtClean="0">
                <a:latin typeface="Times New Roman" pitchFamily="18" charset="0"/>
                <a:cs typeface="Times New Roman" pitchFamily="18" charset="0"/>
              </a:rPr>
              <a:t> Direction</a:t>
            </a:r>
            <a:endParaRPr lang="en-US" sz="2800" b="1" dirty="0">
              <a:latin typeface="Times New Roman" pitchFamily="18" charset="0"/>
              <a:cs typeface="Times New Roman" pitchFamily="18" charset="0"/>
            </a:endParaRPr>
          </a:p>
        </p:txBody>
      </p:sp>
      <p:sp>
        <p:nvSpPr>
          <p:cNvPr id="5" name="Rectangle 4"/>
          <p:cNvSpPr/>
          <p:nvPr/>
        </p:nvSpPr>
        <p:spPr>
          <a:xfrm>
            <a:off x="304800" y="6019800"/>
            <a:ext cx="8229600" cy="369332"/>
          </a:xfrm>
          <a:prstGeom prst="rect">
            <a:avLst/>
          </a:prstGeom>
        </p:spPr>
        <p:txBody>
          <a:bodyPr wrap="square">
            <a:spAutoFit/>
          </a:bodyPr>
          <a:lstStyle/>
          <a:p>
            <a:r>
              <a:rPr lang="en-US" b="1" dirty="0" smtClean="0">
                <a:latin typeface="Times New Roman" pitchFamily="18" charset="0"/>
                <a:cs typeface="Times New Roman" pitchFamily="18" charset="0"/>
              </a:rPr>
              <a:t>Tread Block Impact is more in Transverse Textures (Lower frequency impact</a:t>
            </a:r>
          </a:p>
        </p:txBody>
      </p:sp>
      <p:sp useBgFill="1">
        <p:nvSpPr>
          <p:cNvPr id="6" name="TextBox 5"/>
          <p:cNvSpPr txBox="1"/>
          <p:nvPr/>
        </p:nvSpPr>
        <p:spPr>
          <a:xfrm>
            <a:off x="7620000" y="2209800"/>
            <a:ext cx="457200" cy="2971800"/>
          </a:xfrm>
          <a:prstGeom prst="rect">
            <a:avLst/>
          </a:prstGeom>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65372" y="685801"/>
            <a:ext cx="8597628" cy="53521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en-US" sz="2800" b="1" dirty="0" smtClean="0">
                <a:latin typeface="Times New Roman" pitchFamily="18" charset="0"/>
                <a:cs typeface="Times New Roman" pitchFamily="18" charset="0"/>
              </a:rPr>
              <a:t>SURFACE CHARACTERISTICS: Texture Direction</a:t>
            </a:r>
            <a:endParaRPr lang="en-US" sz="2800" b="1" dirty="0">
              <a:latin typeface="Times New Roman" pitchFamily="18" charset="0"/>
              <a:cs typeface="Times New Roman" pitchFamily="18" charset="0"/>
            </a:endParaRPr>
          </a:p>
        </p:txBody>
      </p:sp>
      <p:pic>
        <p:nvPicPr>
          <p:cNvPr id="4" name="Content Placeholder 3"/>
          <p:cNvPicPr>
            <a:picLocks noGrp="1"/>
          </p:cNvPicPr>
          <p:nvPr>
            <p:ph idx="1"/>
          </p:nvPr>
        </p:nvPicPr>
        <p:blipFill>
          <a:blip r:embed="rId2" cstate="print"/>
          <a:srcRect/>
          <a:stretch>
            <a:fillRect/>
          </a:stretch>
        </p:blipFill>
        <p:spPr bwMode="auto">
          <a:xfrm>
            <a:off x="0" y="533400"/>
            <a:ext cx="4419600" cy="4648200"/>
          </a:xfrm>
          <a:prstGeom prst="rect">
            <a:avLst/>
          </a:prstGeom>
          <a:noFill/>
          <a:ln w="28575" cmpd="sng">
            <a:solidFill>
              <a:srgbClr val="000000"/>
            </a:solidFill>
            <a:miter lim="800000"/>
            <a:headEnd/>
            <a:tailEnd/>
          </a:ln>
          <a:effectLst/>
        </p:spPr>
      </p:pic>
      <p:sp>
        <p:nvSpPr>
          <p:cNvPr id="94209" name="Rectangle 1"/>
          <p:cNvSpPr>
            <a:spLocks noChangeArrowheads="1"/>
          </p:cNvSpPr>
          <p:nvPr/>
        </p:nvSpPr>
        <p:spPr bwMode="auto">
          <a:xfrm>
            <a:off x="34354" y="5208657"/>
            <a:ext cx="9075305"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probability of the transverse tine being quieter than longitudinal</a:t>
            </a:r>
            <a:r>
              <a:rPr kumimoji="0" lang="en-US" sz="20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of the same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geometric dimensions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is  computed </a:t>
            </a:r>
            <a:r>
              <a:rPr kumimoji="0" lang="en-US" sz="20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to be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10E-47</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7663" name="Picture 15"/>
          <p:cNvPicPr>
            <a:picLocks noChangeAspect="1" noChangeArrowheads="1"/>
          </p:cNvPicPr>
          <p:nvPr/>
        </p:nvPicPr>
        <p:blipFill>
          <a:blip r:embed="rId3" cstate="print"/>
          <a:srcRect/>
          <a:stretch>
            <a:fillRect/>
          </a:stretch>
        </p:blipFill>
        <p:spPr bwMode="auto">
          <a:xfrm>
            <a:off x="4495800" y="838200"/>
            <a:ext cx="46482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p:cNvPicPr>
            <a:picLocks noChangeAspect="1" noChangeArrowheads="1"/>
          </p:cNvPicPr>
          <p:nvPr/>
        </p:nvPicPr>
        <p:blipFill>
          <a:blip r:embed="rId3" cstate="print"/>
          <a:srcRect/>
          <a:stretch>
            <a:fillRect/>
          </a:stretch>
        </p:blipFill>
        <p:spPr bwMode="auto">
          <a:xfrm>
            <a:off x="6477000" y="1600200"/>
            <a:ext cx="2409825" cy="1466850"/>
          </a:xfrm>
          <a:prstGeom prst="rect">
            <a:avLst/>
          </a:prstGeom>
          <a:noFill/>
          <a:ln w="9525">
            <a:noFill/>
            <a:miter lim="800000"/>
            <a:headEnd/>
            <a:tailEnd/>
          </a:ln>
        </p:spPr>
      </p:pic>
      <p:cxnSp>
        <p:nvCxnSpPr>
          <p:cNvPr id="24579" name="AutoShape 2"/>
          <p:cNvCxnSpPr>
            <a:cxnSpLocks noChangeShapeType="1"/>
          </p:cNvCxnSpPr>
          <p:nvPr/>
        </p:nvCxnSpPr>
        <p:spPr bwMode="auto">
          <a:xfrm>
            <a:off x="990600" y="2362200"/>
            <a:ext cx="838200" cy="609600"/>
          </a:xfrm>
          <a:prstGeom prst="bentConnector3">
            <a:avLst>
              <a:gd name="adj1" fmla="val 50000"/>
            </a:avLst>
          </a:prstGeom>
          <a:noFill/>
          <a:ln w="57150">
            <a:solidFill>
              <a:srgbClr val="000000"/>
            </a:solidFill>
            <a:miter lim="800000"/>
            <a:headEnd/>
            <a:tailEnd/>
          </a:ln>
        </p:spPr>
      </p:cxnSp>
      <p:cxnSp>
        <p:nvCxnSpPr>
          <p:cNvPr id="24580" name="AutoShape 1"/>
          <p:cNvCxnSpPr>
            <a:cxnSpLocks noChangeShapeType="1"/>
          </p:cNvCxnSpPr>
          <p:nvPr/>
        </p:nvCxnSpPr>
        <p:spPr bwMode="auto">
          <a:xfrm flipV="1">
            <a:off x="152400" y="2362200"/>
            <a:ext cx="950913" cy="601663"/>
          </a:xfrm>
          <a:prstGeom prst="bentConnector3">
            <a:avLst>
              <a:gd name="adj1" fmla="val 24875"/>
            </a:avLst>
          </a:prstGeom>
          <a:noFill/>
          <a:ln w="57150">
            <a:solidFill>
              <a:srgbClr val="000000"/>
            </a:solidFill>
            <a:miter lim="800000"/>
            <a:headEnd/>
            <a:tailEnd/>
          </a:ln>
        </p:spPr>
      </p:cxnSp>
      <p:sp>
        <p:nvSpPr>
          <p:cNvPr id="24581" name="Rectangle 3"/>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en-US">
              <a:latin typeface="Calibri" pitchFamily="34" charset="0"/>
              <a:cs typeface="Times New Roman" pitchFamily="18" charset="0"/>
            </a:endParaRPr>
          </a:p>
        </p:txBody>
      </p:sp>
      <p:sp>
        <p:nvSpPr>
          <p:cNvPr id="24582" name="Rectangle 4"/>
          <p:cNvSpPr>
            <a:spLocks noChangeArrowheads="1"/>
          </p:cNvSpPr>
          <p:nvPr/>
        </p:nvSpPr>
        <p:spPr bwMode="auto">
          <a:xfrm>
            <a:off x="0" y="2971800"/>
            <a:ext cx="8839200" cy="1108075"/>
          </a:xfrm>
          <a:prstGeom prst="rect">
            <a:avLst/>
          </a:prstGeom>
          <a:noFill/>
          <a:ln w="9525">
            <a:noFill/>
            <a:miter lim="800000"/>
            <a:headEnd/>
            <a:tailEnd/>
          </a:ln>
        </p:spPr>
        <p:txBody>
          <a:bodyPr anchor="ctr">
            <a:spAutoFit/>
          </a:bodyPr>
          <a:lstStyle/>
          <a:p>
            <a:r>
              <a:rPr lang="en-US">
                <a:latin typeface="Calibri" pitchFamily="34" charset="0"/>
                <a:cs typeface="Times New Roman" pitchFamily="18" charset="0"/>
              </a:rPr>
              <a:t/>
            </a:r>
            <a:br>
              <a:rPr lang="en-US">
                <a:latin typeface="Calibri" pitchFamily="34" charset="0"/>
                <a:cs typeface="Times New Roman" pitchFamily="18" charset="0"/>
              </a:rPr>
            </a:br>
            <a:endParaRPr lang="en-US">
              <a:latin typeface="Calibri" pitchFamily="34" charset="0"/>
              <a:cs typeface="Times New Roman" pitchFamily="18" charset="0"/>
            </a:endParaRPr>
          </a:p>
          <a:p>
            <a:pPr eaLnBrk="0" hangingPunct="0"/>
            <a:r>
              <a:rPr lang="en-US" sz="1200" b="1">
                <a:solidFill>
                  <a:srgbClr val="000000"/>
                </a:solidFill>
                <a:latin typeface="Calibri" pitchFamily="34" charset="0"/>
                <a:cs typeface="Times New Roman" pitchFamily="18" charset="0"/>
              </a:rPr>
              <a:t>                            Transvere Tine (Spatial Domain)                                                          Time Domain</a:t>
            </a:r>
            <a:endParaRPr lang="en-US" sz="900">
              <a:latin typeface="Calibri" pitchFamily="34" charset="0"/>
              <a:cs typeface="Times New Roman" pitchFamily="18" charset="0"/>
            </a:endParaRPr>
          </a:p>
          <a:p>
            <a:pPr eaLnBrk="0" hangingPunct="0"/>
            <a:endParaRPr lang="en-US">
              <a:latin typeface="Calibri" pitchFamily="34" charset="0"/>
              <a:cs typeface="Times New Roman" pitchFamily="18" charset="0"/>
            </a:endParaRPr>
          </a:p>
        </p:txBody>
      </p:sp>
      <p:graphicFrame>
        <p:nvGraphicFramePr>
          <p:cNvPr id="9" name="Chart 8"/>
          <p:cNvGraphicFramePr>
            <a:graphicFrameLocks noGrp="1"/>
          </p:cNvGraphicFramePr>
          <p:nvPr/>
        </p:nvGraphicFramePr>
        <p:xfrm>
          <a:off x="3511324" y="1219200"/>
          <a:ext cx="5632677" cy="4289652"/>
        </p:xfrm>
        <a:graphic>
          <a:graphicData uri="http://schemas.openxmlformats.org/drawingml/2006/chart">
            <c:chart xmlns:c="http://schemas.openxmlformats.org/drawingml/2006/chart" xmlns:r="http://schemas.openxmlformats.org/officeDocument/2006/relationships" r:id="rId4"/>
          </a:graphicData>
        </a:graphic>
      </p:graphicFrame>
      <p:sp>
        <p:nvSpPr>
          <p:cNvPr id="24584" name="Rectangle 9"/>
          <p:cNvSpPr>
            <a:spLocks noChangeArrowheads="1"/>
          </p:cNvSpPr>
          <p:nvPr/>
        </p:nvSpPr>
        <p:spPr bwMode="auto">
          <a:xfrm>
            <a:off x="228600" y="3810000"/>
            <a:ext cx="8113713" cy="523875"/>
          </a:xfrm>
          <a:prstGeom prst="rect">
            <a:avLst/>
          </a:prstGeom>
          <a:noFill/>
          <a:ln w="9525">
            <a:noFill/>
            <a:miter lim="800000"/>
            <a:headEnd/>
            <a:tailEnd/>
          </a:ln>
        </p:spPr>
        <p:txBody>
          <a:bodyPr wrap="none">
            <a:spAutoFit/>
          </a:bodyPr>
          <a:lstStyle/>
          <a:p>
            <a:r>
              <a:rPr lang="en-US" sz="2800" b="1">
                <a:latin typeface="Times New Roman" pitchFamily="18" charset="0"/>
                <a:cs typeface="Times New Roman" pitchFamily="18" charset="0"/>
              </a:rPr>
              <a:t>FOURIER TRANSFORM  →→  SINC FUNCTION</a:t>
            </a:r>
          </a:p>
        </p:txBody>
      </p:sp>
      <p:sp>
        <p:nvSpPr>
          <p:cNvPr id="24585" name="Rectangle 10"/>
          <p:cNvSpPr>
            <a:spLocks noChangeArrowheads="1"/>
          </p:cNvSpPr>
          <p:nvPr/>
        </p:nvSpPr>
        <p:spPr bwMode="auto">
          <a:xfrm>
            <a:off x="1219200" y="533400"/>
            <a:ext cx="7183438" cy="523875"/>
          </a:xfrm>
          <a:prstGeom prst="rect">
            <a:avLst/>
          </a:prstGeom>
          <a:noFill/>
          <a:ln w="9525">
            <a:noFill/>
            <a:miter lim="800000"/>
            <a:headEnd/>
            <a:tailEnd/>
          </a:ln>
        </p:spPr>
        <p:txBody>
          <a:bodyPr wrap="none">
            <a:spAutoFit/>
          </a:bodyPr>
          <a:lstStyle/>
          <a:p>
            <a:r>
              <a:rPr lang="en-US" sz="2800" b="1" dirty="0">
                <a:latin typeface="Times New Roman" pitchFamily="18" charset="0"/>
                <a:cs typeface="Times New Roman" pitchFamily="18" charset="0"/>
              </a:rPr>
              <a:t>Transverse Tine  In Spatial and Time Domain</a:t>
            </a:r>
          </a:p>
        </p:txBody>
      </p:sp>
      <p:sp>
        <p:nvSpPr>
          <p:cNvPr id="24586" name="Rectangle 9"/>
          <p:cNvSpPr>
            <a:spLocks noChangeArrowheads="1"/>
          </p:cNvSpPr>
          <p:nvPr/>
        </p:nvSpPr>
        <p:spPr bwMode="auto">
          <a:xfrm>
            <a:off x="228600" y="4343400"/>
            <a:ext cx="8458200" cy="2246769"/>
          </a:xfrm>
          <a:prstGeom prst="rect">
            <a:avLst/>
          </a:prstGeom>
          <a:noFill/>
          <a:ln w="9525">
            <a:noFill/>
            <a:miter lim="800000"/>
            <a:headEnd/>
            <a:tailEnd/>
          </a:ln>
        </p:spPr>
        <p:txBody>
          <a:bodyPr wrap="square">
            <a:spAutoFit/>
          </a:bodyPr>
          <a:lstStyle/>
          <a:p>
            <a:pPr algn="just"/>
            <a:r>
              <a:rPr lang="en-US" sz="2000" b="1" dirty="0">
                <a:solidFill>
                  <a:srgbClr val="000000"/>
                </a:solidFill>
                <a:latin typeface="Times New Roman" pitchFamily="18" charset="0"/>
                <a:cs typeface="Times New Roman" pitchFamily="18" charset="0"/>
              </a:rPr>
              <a:t>The time domain transform of the box car configuration is the symmetric sync function. In principle the rectangular distribution in the spatial domain results in a pattern of frequencies in time domain  where it rises from 0 to an infinite value in a discrete pattern of increasing frequency and subsequently from infinity to zero</a:t>
            </a:r>
            <a:r>
              <a:rPr lang="en-US" sz="2000" b="1" dirty="0" smtClean="0">
                <a:solidFill>
                  <a:srgbClr val="000000"/>
                </a:solidFill>
                <a:latin typeface="Times New Roman" pitchFamily="18" charset="0"/>
                <a:cs typeface="Times New Roman" pitchFamily="18" charset="0"/>
              </a:rPr>
              <a:t>. </a:t>
            </a:r>
          </a:p>
          <a:p>
            <a:pPr lvl="1" algn="just">
              <a:buFont typeface="Arial" pitchFamily="34" charset="0"/>
              <a:buChar char="•"/>
            </a:pPr>
            <a:r>
              <a:rPr lang="en-US" sz="2000" b="1" dirty="0" smtClean="0">
                <a:solidFill>
                  <a:srgbClr val="000000"/>
                </a:solidFill>
                <a:latin typeface="Times New Roman" pitchFamily="18" charset="0"/>
                <a:cs typeface="Times New Roman" pitchFamily="18" charset="0"/>
              </a:rPr>
              <a:t>Perceived as whine </a:t>
            </a:r>
          </a:p>
          <a:p>
            <a:pPr lvl="1" algn="just">
              <a:buFont typeface="Arial" pitchFamily="34" charset="0"/>
              <a:buChar char="•"/>
            </a:pPr>
            <a:r>
              <a:rPr lang="en-US" sz="2000" b="1" dirty="0" smtClean="0">
                <a:solidFill>
                  <a:srgbClr val="000000"/>
                </a:solidFill>
                <a:latin typeface="Times New Roman" pitchFamily="18" charset="0"/>
                <a:cs typeface="Times New Roman" pitchFamily="18" charset="0"/>
              </a:rPr>
              <a:t>Amplified by resonance.</a:t>
            </a:r>
            <a:endParaRPr lang="en-US" sz="2000" b="1" dirty="0">
              <a:solidFill>
                <a:srgbClr val="000000"/>
              </a:solidFill>
              <a:latin typeface="Times New Roman" pitchFamily="18" charset="0"/>
              <a:cs typeface="Times New Roman" pitchFamily="18" charset="0"/>
            </a:endParaRPr>
          </a:p>
        </p:txBody>
      </p:sp>
      <p:sp>
        <p:nvSpPr>
          <p:cNvPr id="24587" name="Rectangle 9"/>
          <p:cNvSpPr>
            <a:spLocks noChangeArrowheads="1"/>
          </p:cNvSpPr>
          <p:nvPr/>
        </p:nvSpPr>
        <p:spPr bwMode="auto">
          <a:xfrm>
            <a:off x="0" y="0"/>
            <a:ext cx="10972800" cy="523220"/>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SURFACE CHARACTERISTICS: Texture Direction</a:t>
            </a:r>
            <a:endParaRPr lang="en-US" sz="2800" b="1" dirty="0">
              <a:latin typeface="Times New Roman" pitchFamily="18" charset="0"/>
              <a:cs typeface="Times New Roman" pitchFamily="18" charset="0"/>
            </a:endParaRPr>
          </a:p>
        </p:txBody>
      </p:sp>
      <p:cxnSp>
        <p:nvCxnSpPr>
          <p:cNvPr id="24588" name="AutoShape 1"/>
          <p:cNvCxnSpPr>
            <a:cxnSpLocks noChangeShapeType="1"/>
          </p:cNvCxnSpPr>
          <p:nvPr/>
        </p:nvCxnSpPr>
        <p:spPr bwMode="auto">
          <a:xfrm flipV="1">
            <a:off x="1600200" y="2362200"/>
            <a:ext cx="950913" cy="601663"/>
          </a:xfrm>
          <a:prstGeom prst="bentConnector3">
            <a:avLst>
              <a:gd name="adj1" fmla="val 22870"/>
            </a:avLst>
          </a:prstGeom>
          <a:noFill/>
          <a:ln w="57150">
            <a:solidFill>
              <a:srgbClr val="000000"/>
            </a:solidFill>
            <a:miter lim="800000"/>
            <a:headEnd/>
            <a:tailEnd/>
          </a:ln>
        </p:spPr>
      </p:cxnSp>
      <p:cxnSp>
        <p:nvCxnSpPr>
          <p:cNvPr id="24589" name="AutoShape 2"/>
          <p:cNvCxnSpPr>
            <a:cxnSpLocks noChangeShapeType="1"/>
          </p:cNvCxnSpPr>
          <p:nvPr/>
        </p:nvCxnSpPr>
        <p:spPr bwMode="auto">
          <a:xfrm>
            <a:off x="2286000" y="2362200"/>
            <a:ext cx="990600" cy="609600"/>
          </a:xfrm>
          <a:prstGeom prst="bentConnector3">
            <a:avLst>
              <a:gd name="adj1" fmla="val 50000"/>
            </a:avLst>
          </a:prstGeom>
          <a:noFill/>
          <a:ln w="57150">
            <a:solidFill>
              <a:srgbClr val="000000"/>
            </a:solidFill>
            <a:miter lim="800000"/>
            <a:headEnd/>
            <a:tailEnd/>
          </a:ln>
        </p:spPr>
      </p:cxnSp>
      <p:pic>
        <p:nvPicPr>
          <p:cNvPr id="24590" name="Picture 13"/>
          <p:cNvPicPr>
            <a:picLocks noChangeAspect="1" noChangeArrowheads="1"/>
          </p:cNvPicPr>
          <p:nvPr/>
        </p:nvPicPr>
        <p:blipFill>
          <a:blip r:embed="rId5" cstate="print"/>
          <a:srcRect/>
          <a:stretch>
            <a:fillRect/>
          </a:stretch>
        </p:blipFill>
        <p:spPr bwMode="auto">
          <a:xfrm>
            <a:off x="3581400" y="1219200"/>
            <a:ext cx="5334000" cy="2286000"/>
          </a:xfrm>
          <a:prstGeom prst="rect">
            <a:avLst/>
          </a:prstGeom>
          <a:noFill/>
          <a:ln w="9525">
            <a:noFill/>
            <a:miter lim="800000"/>
            <a:headEnd/>
            <a:tailEnd/>
          </a:ln>
        </p:spPr>
      </p:pic>
      <p:sp>
        <p:nvSpPr>
          <p:cNvPr id="17" name="TextBox 16"/>
          <p:cNvSpPr txBox="1"/>
          <p:nvPr/>
        </p:nvSpPr>
        <p:spPr>
          <a:xfrm>
            <a:off x="3124202" y="990600"/>
            <a:ext cx="461665" cy="1600200"/>
          </a:xfrm>
          <a:prstGeom prst="rect">
            <a:avLst/>
          </a:prstGeom>
          <a:noFill/>
        </p:spPr>
        <p:txBody>
          <a:bodyPr vert="vert270">
            <a:spAutoFit/>
          </a:bodyPr>
          <a:lstStyle/>
          <a:p>
            <a:pPr fontAlgn="auto">
              <a:spcBef>
                <a:spcPts val="0"/>
              </a:spcBef>
              <a:spcAft>
                <a:spcPts val="0"/>
              </a:spcAft>
              <a:defRPr/>
            </a:pPr>
            <a:r>
              <a:rPr lang="en-US" dirty="0">
                <a:latin typeface="Times New Roman" pitchFamily="18" charset="0"/>
                <a:cs typeface="Times New Roman" pitchFamily="18" charset="0"/>
              </a:rPr>
              <a:t>Sound </a:t>
            </a:r>
            <a:r>
              <a:rPr lang="en-US" b="1" dirty="0">
                <a:latin typeface="Times New Roman" pitchFamily="18" charset="0"/>
                <a:cs typeface="Times New Roman" pitchFamily="18" charset="0"/>
              </a:rPr>
              <a:t>Intensity</a:t>
            </a:r>
          </a:p>
        </p:txBody>
      </p:sp>
      <p:cxnSp>
        <p:nvCxnSpPr>
          <p:cNvPr id="18" name="Straight Arrow Connector 17"/>
          <p:cNvCxnSpPr/>
          <p:nvPr/>
        </p:nvCxnSpPr>
        <p:spPr>
          <a:xfrm>
            <a:off x="381000" y="2057400"/>
            <a:ext cx="12954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76400" y="2057400"/>
            <a:ext cx="11430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4594" name="TextBox 19"/>
          <p:cNvSpPr txBox="1">
            <a:spLocks noChangeArrowheads="1"/>
          </p:cNvSpPr>
          <p:nvPr/>
        </p:nvSpPr>
        <p:spPr bwMode="auto">
          <a:xfrm>
            <a:off x="762000" y="1676400"/>
            <a:ext cx="381000" cy="369888"/>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L</a:t>
            </a:r>
          </a:p>
        </p:txBody>
      </p:sp>
      <p:sp>
        <p:nvSpPr>
          <p:cNvPr id="24595" name="TextBox 20"/>
          <p:cNvSpPr txBox="1">
            <a:spLocks noChangeArrowheads="1"/>
          </p:cNvSpPr>
          <p:nvPr/>
        </p:nvSpPr>
        <p:spPr bwMode="auto">
          <a:xfrm>
            <a:off x="2057400" y="1600200"/>
            <a:ext cx="381000" cy="369888"/>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L</a:t>
            </a:r>
          </a:p>
        </p:txBody>
      </p:sp>
      <p:sp>
        <p:nvSpPr>
          <p:cNvPr id="24596" name="TextBox 21"/>
          <p:cNvSpPr txBox="1">
            <a:spLocks noChangeArrowheads="1"/>
          </p:cNvSpPr>
          <p:nvPr/>
        </p:nvSpPr>
        <p:spPr bwMode="auto">
          <a:xfrm>
            <a:off x="3733800" y="3276600"/>
            <a:ext cx="5105400" cy="369888"/>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              T= 2</a:t>
            </a:r>
            <a:r>
              <a:rPr lang="el-GR">
                <a:latin typeface="Times New Roman" pitchFamily="18" charset="0"/>
                <a:cs typeface="Times New Roman" pitchFamily="18" charset="0"/>
              </a:rPr>
              <a:t>π</a:t>
            </a:r>
            <a:r>
              <a:rPr lang="en-US">
                <a:latin typeface="Times New Roman" pitchFamily="18" charset="0"/>
                <a:cs typeface="Times New Roman" pitchFamily="18" charset="0"/>
              </a:rPr>
              <a:t>/w = L/v</a:t>
            </a:r>
          </a:p>
        </p:txBody>
      </p:sp>
      <p:cxnSp>
        <p:nvCxnSpPr>
          <p:cNvPr id="25" name="Straight Arrow Connector 24"/>
          <p:cNvCxnSpPr/>
          <p:nvPr/>
        </p:nvCxnSpPr>
        <p:spPr>
          <a:xfrm>
            <a:off x="3581400" y="3581400"/>
            <a:ext cx="28956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srcRect/>
          <a:stretch>
            <a:fillRect/>
          </a:stretch>
        </p:blipFill>
        <p:spPr bwMode="auto">
          <a:xfrm>
            <a:off x="0" y="1219200"/>
            <a:ext cx="8915400" cy="4343400"/>
          </a:xfrm>
          <a:prstGeom prst="rect">
            <a:avLst/>
          </a:prstGeom>
          <a:noFill/>
          <a:ln w="9525">
            <a:noFill/>
            <a:miter lim="800000"/>
            <a:headEnd/>
            <a:tailEnd/>
          </a:ln>
        </p:spPr>
      </p:pic>
      <p:sp>
        <p:nvSpPr>
          <p:cNvPr id="3" name="Title 56"/>
          <p:cNvSpPr txBox="1">
            <a:spLocks/>
          </p:cNvSpPr>
          <p:nvPr/>
        </p:nvSpPr>
        <p:spPr>
          <a:xfrm>
            <a:off x="0" y="0"/>
            <a:ext cx="9144000" cy="1143000"/>
          </a:xfrm>
          <a:prstGeom prst="rect">
            <a:avLst/>
          </a:prstGeom>
        </p:spPr>
        <p:txBody>
          <a:bodyPr/>
          <a:lstStyle/>
          <a:p>
            <a:pPr lvl="0" algn="ctr">
              <a:defRPr/>
            </a:pPr>
            <a:r>
              <a:rPr lang="en-US" sz="3200" b="1" dirty="0" smtClean="0">
                <a:latin typeface="Times New Roman" pitchFamily="18" charset="0"/>
                <a:cs typeface="Times New Roman" pitchFamily="18" charset="0"/>
              </a:rPr>
              <a:t>SURFACE CHARACTERISTICS: </a:t>
            </a:r>
          </a:p>
          <a:p>
            <a:pPr lvl="0" algn="ctr">
              <a:defRPr/>
            </a:pPr>
            <a:r>
              <a:rPr lang="en-US" sz="3200" b="1" dirty="0" smtClean="0">
                <a:latin typeface="Times New Roman" pitchFamily="18" charset="0"/>
                <a:cs typeface="Times New Roman" pitchFamily="18" charset="0"/>
              </a:rPr>
              <a:t>Asperity Interval and Asperity Groove Width</a:t>
            </a:r>
            <a:endPar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191000" y="5486400"/>
            <a:ext cx="3276600" cy="830997"/>
          </a:xfrm>
          <a:prstGeom prst="rect">
            <a:avLst/>
          </a:prstGeom>
        </p:spPr>
        <p:txBody>
          <a:bodyPr wrap="square">
            <a:spAutoFit/>
          </a:bodyPr>
          <a:lstStyle/>
          <a:p>
            <a:r>
              <a:rPr lang="en-US" b="1" dirty="0" smtClean="0">
                <a:latin typeface="Times New Roman" pitchFamily="18" charset="0"/>
                <a:cs typeface="Times New Roman" pitchFamily="18" charset="0"/>
              </a:rPr>
              <a:t>Source strength ~ v</a:t>
            </a:r>
            <a:r>
              <a:rPr lang="en-US" b="1" baseline="-25000" dirty="0" smtClean="0">
                <a:latin typeface="Times New Roman" pitchFamily="18" charset="0"/>
                <a:cs typeface="Times New Roman" pitchFamily="18" charset="0"/>
              </a:rPr>
              <a:t>(groove) </a:t>
            </a:r>
          </a:p>
          <a:p>
            <a:endParaRPr lang="en-US" b="1" baseline="-25000"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Frequency ~ dv/v</a:t>
            </a:r>
            <a:r>
              <a:rPr lang="en-US" b="1" baseline="-25000" dirty="0" smtClean="0">
                <a:latin typeface="Times New Roman" pitchFamily="18" charset="0"/>
                <a:cs typeface="Times New Roman" pitchFamily="18" charset="0"/>
              </a:rPr>
              <a:t>(groove)</a:t>
            </a:r>
            <a:endParaRPr lang="en-US" b="1" baseline="-25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270213" cy="523220"/>
          </a:xfrm>
          <a:prstGeom prst="rect">
            <a:avLst/>
          </a:prstGeom>
        </p:spPr>
        <p:txBody>
          <a:bodyPr wrap="none">
            <a:spAutoFit/>
          </a:bodyPr>
          <a:lstStyle/>
          <a:p>
            <a:r>
              <a:rPr lang="en-US" sz="2800" b="1" dirty="0" smtClean="0">
                <a:latin typeface="Times New Roman" pitchFamily="18" charset="0"/>
                <a:cs typeface="Times New Roman" pitchFamily="18" charset="0"/>
              </a:rPr>
              <a:t>SURFACE CHARACTERISTICS: Asperity Interval</a:t>
            </a:r>
            <a:endParaRPr lang="en-US" sz="2800" b="1" dirty="0">
              <a:latin typeface="Times New Roman" pitchFamily="18" charset="0"/>
              <a:cs typeface="Times New Roman" pitchFamily="18" charset="0"/>
            </a:endParaRPr>
          </a:p>
        </p:txBody>
      </p:sp>
      <p:sp useBgFill="1">
        <p:nvSpPr>
          <p:cNvPr id="4" name="Rectangle 3"/>
          <p:cNvSpPr/>
          <p:nvPr/>
        </p:nvSpPr>
        <p:spPr>
          <a:xfrm>
            <a:off x="5334000" y="1143000"/>
            <a:ext cx="6858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990600" y="685800"/>
            <a:ext cx="7391400" cy="5251385"/>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5" descr="bottle-slice_03"/>
          <p:cNvSpPr>
            <a:spLocks noChangeAspect="1" noChangeArrowheads="1"/>
          </p:cNvSpPr>
          <p:nvPr/>
        </p:nvSpPr>
        <p:spPr bwMode="auto">
          <a:xfrm>
            <a:off x="2743200" y="1752600"/>
            <a:ext cx="4905375" cy="4603750"/>
          </a:xfrm>
          <a:prstGeom prst="rect">
            <a:avLst/>
          </a:prstGeom>
          <a:noFill/>
          <a:ln w="9525">
            <a:noFill/>
            <a:miter lim="800000"/>
            <a:headEnd/>
            <a:tailEnd/>
          </a:ln>
        </p:spPr>
        <p:txBody>
          <a:bodyPr/>
          <a:lstStyle/>
          <a:p>
            <a:endParaRPr lang="en-US">
              <a:latin typeface="Calibri" pitchFamily="34" charset="0"/>
            </a:endParaRPr>
          </a:p>
        </p:txBody>
      </p:sp>
      <p:sp>
        <p:nvSpPr>
          <p:cNvPr id="21507" name="AutoShape 7" descr="bottle-slice_03"/>
          <p:cNvSpPr>
            <a:spLocks noChangeAspect="1" noChangeArrowheads="1"/>
          </p:cNvSpPr>
          <p:nvPr/>
        </p:nvSpPr>
        <p:spPr bwMode="auto">
          <a:xfrm>
            <a:off x="2133600" y="1143000"/>
            <a:ext cx="4448175" cy="4173538"/>
          </a:xfrm>
          <a:prstGeom prst="rect">
            <a:avLst/>
          </a:prstGeom>
          <a:noFill/>
          <a:ln w="9525">
            <a:noFill/>
            <a:miter lim="800000"/>
            <a:headEnd/>
            <a:tailEnd/>
          </a:ln>
        </p:spPr>
        <p:txBody>
          <a:bodyPr/>
          <a:lstStyle/>
          <a:p>
            <a:endParaRPr lang="en-US">
              <a:latin typeface="Calibri" pitchFamily="34" charset="0"/>
            </a:endParaRPr>
          </a:p>
        </p:txBody>
      </p:sp>
      <p:sp>
        <p:nvSpPr>
          <p:cNvPr id="21508" name="AutoShape 11" descr="See full size image">
            <a:hlinkClick r:id="rId3"/>
          </p:cNvPr>
          <p:cNvSpPr>
            <a:spLocks noChangeAspect="1" noChangeArrowheads="1"/>
          </p:cNvSpPr>
          <p:nvPr/>
        </p:nvSpPr>
        <p:spPr bwMode="auto">
          <a:xfrm>
            <a:off x="609600" y="5334000"/>
            <a:ext cx="514350" cy="762000"/>
          </a:xfrm>
          <a:prstGeom prst="rect">
            <a:avLst/>
          </a:prstGeom>
          <a:noFill/>
          <a:ln w="9525">
            <a:noFill/>
            <a:miter lim="800000"/>
            <a:headEnd/>
            <a:tailEnd/>
          </a:ln>
        </p:spPr>
        <p:txBody>
          <a:bodyPr/>
          <a:lstStyle/>
          <a:p>
            <a:endParaRPr lang="en-US">
              <a:latin typeface="Calibri" pitchFamily="34" charset="0"/>
            </a:endParaRPr>
          </a:p>
        </p:txBody>
      </p:sp>
      <p:pic>
        <p:nvPicPr>
          <p:cNvPr id="3084" name="Picture 12" descr="untitled"/>
          <p:cNvPicPr>
            <a:picLocks noChangeAspect="1" noChangeArrowheads="1"/>
          </p:cNvPicPr>
          <p:nvPr/>
        </p:nvPicPr>
        <p:blipFill>
          <a:blip r:embed="rId4" cstate="print"/>
          <a:srcRect/>
          <a:stretch>
            <a:fillRect/>
          </a:stretch>
        </p:blipFill>
        <p:spPr bwMode="auto">
          <a:xfrm>
            <a:off x="3352800" y="228600"/>
            <a:ext cx="2432176" cy="3200400"/>
          </a:xfrm>
          <a:prstGeom prst="rect">
            <a:avLst/>
          </a:prstGeom>
          <a:noFill/>
          <a:scene3d>
            <a:camera prst="orthographicFront">
              <a:rot lat="0" lon="0" rev="5400000"/>
            </a:camera>
            <a:lightRig rig="threePt" dir="t"/>
          </a:scene3d>
        </p:spPr>
      </p:pic>
      <p:sp>
        <p:nvSpPr>
          <p:cNvPr id="6" name="Cloud 5"/>
          <p:cNvSpPr/>
          <p:nvPr/>
        </p:nvSpPr>
        <p:spPr>
          <a:xfrm>
            <a:off x="3200400" y="1752600"/>
            <a:ext cx="76200" cy="76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Arc 7"/>
          <p:cNvSpPr/>
          <p:nvPr/>
        </p:nvSpPr>
        <p:spPr>
          <a:xfrm>
            <a:off x="609600" y="1447800"/>
            <a:ext cx="2819400" cy="3810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Arc 8"/>
          <p:cNvSpPr/>
          <p:nvPr/>
        </p:nvSpPr>
        <p:spPr>
          <a:xfrm>
            <a:off x="609600" y="1524000"/>
            <a:ext cx="2819400" cy="3810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Arc 9"/>
          <p:cNvSpPr/>
          <p:nvPr/>
        </p:nvSpPr>
        <p:spPr>
          <a:xfrm flipV="1">
            <a:off x="762000" y="1752600"/>
            <a:ext cx="2667000" cy="3048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Arc 10"/>
          <p:cNvSpPr/>
          <p:nvPr/>
        </p:nvSpPr>
        <p:spPr>
          <a:xfrm flipV="1">
            <a:off x="762000" y="1676400"/>
            <a:ext cx="2667000" cy="3048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6" name="Straight Arrow Connector 15"/>
          <p:cNvCxnSpPr/>
          <p:nvPr/>
        </p:nvCxnSpPr>
        <p:spPr>
          <a:xfrm>
            <a:off x="1600200" y="1752600"/>
            <a:ext cx="1524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00200" y="1828800"/>
            <a:ext cx="1524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51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67200" y="3276600"/>
            <a:ext cx="1295400" cy="336550"/>
          </a:xfrm>
          <a:prstGeom prst="rect">
            <a:avLst/>
          </a:prstGeom>
          <a:noFill/>
          <a:ln w="9525">
            <a:noFill/>
            <a:miter lim="800000"/>
            <a:headEnd/>
            <a:tailEnd/>
          </a:ln>
        </p:spPr>
      </p:pic>
      <p:pic>
        <p:nvPicPr>
          <p:cNvPr id="21518"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267200" y="3810000"/>
            <a:ext cx="1219200" cy="501650"/>
          </a:xfrm>
          <a:prstGeom prst="rect">
            <a:avLst/>
          </a:prstGeom>
          <a:noFill/>
          <a:ln w="9525">
            <a:noFill/>
            <a:miter lim="800000"/>
            <a:headEnd/>
            <a:tailEnd/>
          </a:ln>
        </p:spPr>
      </p:pic>
      <p:sp>
        <p:nvSpPr>
          <p:cNvPr id="21519" name="Rectangle 3"/>
          <p:cNvSpPr>
            <a:spLocks noChangeArrowheads="1"/>
          </p:cNvSpPr>
          <p:nvPr/>
        </p:nvSpPr>
        <p:spPr bwMode="auto">
          <a:xfrm>
            <a:off x="0" y="90488"/>
            <a:ext cx="223838" cy="276225"/>
          </a:xfrm>
          <a:prstGeom prst="rect">
            <a:avLst/>
          </a:prstGeom>
          <a:noFill/>
          <a:ln w="9525">
            <a:noFill/>
            <a:miter lim="800000"/>
            <a:headEnd/>
            <a:tailEnd/>
          </a:ln>
        </p:spPr>
        <p:txBody>
          <a:bodyPr wrap="none" anchor="ctr">
            <a:spAutoFit/>
          </a:bodyPr>
          <a:lstStyle/>
          <a:p>
            <a:pPr eaLnBrk="0" hangingPunct="0"/>
            <a:r>
              <a:rPr lang="en-US" sz="1200">
                <a:latin typeface="Calibri" pitchFamily="34" charset="0"/>
                <a:ea typeface="Calibri" pitchFamily="34" charset="0"/>
                <a:cs typeface="Times New Roman" pitchFamily="18" charset="0"/>
              </a:rPr>
              <a:t> </a:t>
            </a:r>
            <a:endParaRPr lang="en-US">
              <a:latin typeface="Calibri" pitchFamily="34" charset="0"/>
              <a:ea typeface="Calibri" pitchFamily="34" charset="0"/>
              <a:cs typeface="Times New Roman" pitchFamily="18" charset="0"/>
            </a:endParaRPr>
          </a:p>
        </p:txBody>
      </p:sp>
      <p:sp>
        <p:nvSpPr>
          <p:cNvPr id="21520" name="Rectangle 22"/>
          <p:cNvSpPr>
            <a:spLocks noChangeArrowheads="1"/>
          </p:cNvSpPr>
          <p:nvPr/>
        </p:nvSpPr>
        <p:spPr bwMode="auto">
          <a:xfrm>
            <a:off x="609600" y="2743200"/>
            <a:ext cx="8153400" cy="646113"/>
          </a:xfrm>
          <a:prstGeom prst="rect">
            <a:avLst/>
          </a:prstGeom>
          <a:noFill/>
          <a:ln w="9525">
            <a:noFill/>
            <a:miter lim="800000"/>
            <a:headEnd/>
            <a:tailEnd/>
          </a:ln>
        </p:spPr>
        <p:txBody>
          <a:bodyPr>
            <a:spAutoFit/>
          </a:bodyPr>
          <a:lstStyle/>
          <a:p>
            <a:pPr eaLnBrk="0" hangingPunct="0"/>
            <a:r>
              <a:rPr lang="en-US" sz="1200" dirty="0">
                <a:solidFill>
                  <a:srgbClr val="000000"/>
                </a:solidFill>
                <a:latin typeface="Calibri" pitchFamily="34" charset="0"/>
                <a:ea typeface="Calibri" pitchFamily="34" charset="0"/>
                <a:cs typeface="Times New Roman" pitchFamily="18" charset="0"/>
              </a:rPr>
              <a:t> </a:t>
            </a:r>
            <a:r>
              <a:rPr lang="en-US" dirty="0">
                <a:solidFill>
                  <a:srgbClr val="000000"/>
                </a:solidFill>
                <a:latin typeface="Times New Roman" pitchFamily="18" charset="0"/>
                <a:ea typeface="Calibri" pitchFamily="34" charset="0"/>
                <a:cs typeface="Times New Roman" pitchFamily="18" charset="0"/>
              </a:rPr>
              <a:t>When a </a:t>
            </a:r>
            <a:r>
              <a:rPr lang="en-US" dirty="0" err="1">
                <a:solidFill>
                  <a:srgbClr val="000000"/>
                </a:solidFill>
                <a:latin typeface="Times New Roman" pitchFamily="18" charset="0"/>
                <a:ea typeface="Calibri" pitchFamily="34" charset="0"/>
                <a:cs typeface="Times New Roman" pitchFamily="18" charset="0"/>
              </a:rPr>
              <a:t>fliud</a:t>
            </a:r>
            <a:r>
              <a:rPr lang="en-US" dirty="0">
                <a:solidFill>
                  <a:srgbClr val="000000"/>
                </a:solidFill>
                <a:latin typeface="Times New Roman" pitchFamily="18" charset="0"/>
                <a:ea typeface="Calibri" pitchFamily="34" charset="0"/>
                <a:cs typeface="Times New Roman" pitchFamily="18" charset="0"/>
              </a:rPr>
              <a:t> enters the cavity through the neck, the fluid in the neck has a total effective </a:t>
            </a:r>
            <a:r>
              <a:rPr lang="en-US" dirty="0" smtClean="0">
                <a:solidFill>
                  <a:srgbClr val="000000"/>
                </a:solidFill>
                <a:latin typeface="Times New Roman" pitchFamily="18" charset="0"/>
                <a:ea typeface="Calibri" pitchFamily="34" charset="0"/>
                <a:cs typeface="Times New Roman" pitchFamily="18" charset="0"/>
              </a:rPr>
              <a:t>mass (m), </a:t>
            </a:r>
            <a:r>
              <a:rPr lang="en-US" dirty="0">
                <a:solidFill>
                  <a:srgbClr val="000000"/>
                </a:solidFill>
                <a:latin typeface="Times New Roman" pitchFamily="18" charset="0"/>
                <a:ea typeface="Calibri" pitchFamily="34" charset="0"/>
                <a:cs typeface="Times New Roman" pitchFamily="18" charset="0"/>
              </a:rPr>
              <a:t>it can be shown </a:t>
            </a:r>
            <a:r>
              <a:rPr lang="en-US" dirty="0" smtClean="0">
                <a:solidFill>
                  <a:srgbClr val="000000"/>
                </a:solidFill>
                <a:latin typeface="Times New Roman" pitchFamily="18" charset="0"/>
                <a:ea typeface="Calibri" pitchFamily="34" charset="0"/>
                <a:cs typeface="Times New Roman" pitchFamily="18" charset="0"/>
              </a:rPr>
              <a:t>that  </a:t>
            </a:r>
            <a:endParaRPr lang="en-US" dirty="0">
              <a:solidFill>
                <a:srgbClr val="000000"/>
              </a:solidFill>
              <a:latin typeface="Times New Roman" pitchFamily="18" charset="0"/>
              <a:ea typeface="Calibri" pitchFamily="34" charset="0"/>
              <a:cs typeface="Times New Roman" pitchFamily="18" charset="0"/>
            </a:endParaRPr>
          </a:p>
        </p:txBody>
      </p:sp>
      <p:sp>
        <p:nvSpPr>
          <p:cNvPr id="21521" name="Rectangle 23"/>
          <p:cNvSpPr>
            <a:spLocks noChangeArrowheads="1"/>
          </p:cNvSpPr>
          <p:nvPr/>
        </p:nvSpPr>
        <p:spPr bwMode="auto">
          <a:xfrm>
            <a:off x="5029200" y="1447800"/>
            <a:ext cx="350838" cy="369888"/>
          </a:xfrm>
          <a:prstGeom prst="rect">
            <a:avLst/>
          </a:prstGeom>
          <a:noFill/>
          <a:ln w="9525">
            <a:noFill/>
            <a:miter lim="800000"/>
            <a:headEnd/>
            <a:tailEnd/>
          </a:ln>
        </p:spPr>
        <p:txBody>
          <a:bodyPr wrap="none">
            <a:spAutoFit/>
          </a:bodyPr>
          <a:lstStyle/>
          <a:p>
            <a:r>
              <a:rPr lang="en-US">
                <a:latin typeface="Calibri" pitchFamily="34" charset="0"/>
              </a:rPr>
              <a:t>V</a:t>
            </a:r>
          </a:p>
        </p:txBody>
      </p:sp>
      <p:cxnSp>
        <p:nvCxnSpPr>
          <p:cNvPr id="26" name="Straight Arrow Connector 25"/>
          <p:cNvCxnSpPr/>
          <p:nvPr/>
        </p:nvCxnSpPr>
        <p:spPr>
          <a:xfrm>
            <a:off x="3429000" y="1295400"/>
            <a:ext cx="685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1523" name="Rectangle 26"/>
          <p:cNvSpPr>
            <a:spLocks noChangeArrowheads="1"/>
          </p:cNvSpPr>
          <p:nvPr/>
        </p:nvSpPr>
        <p:spPr bwMode="auto">
          <a:xfrm>
            <a:off x="3657600" y="762000"/>
            <a:ext cx="325438" cy="369888"/>
          </a:xfrm>
          <a:prstGeom prst="rect">
            <a:avLst/>
          </a:prstGeom>
          <a:noFill/>
          <a:ln w="9525">
            <a:noFill/>
            <a:miter lim="800000"/>
            <a:headEnd/>
            <a:tailEnd/>
          </a:ln>
        </p:spPr>
        <p:txBody>
          <a:bodyPr wrap="none">
            <a:spAutoFit/>
          </a:bodyPr>
          <a:lstStyle/>
          <a:p>
            <a:r>
              <a:rPr lang="en-US">
                <a:latin typeface="Calibri" pitchFamily="34" charset="0"/>
              </a:rPr>
              <a:t>L</a:t>
            </a:r>
          </a:p>
        </p:txBody>
      </p:sp>
      <p:pic>
        <p:nvPicPr>
          <p:cNvPr id="21524" name="Picture 6" descr="C:\Program Files\Microsoft Office\MEDIA\CAGCAT10\j0286034.wmf"/>
          <p:cNvPicPr>
            <a:picLocks noChangeAspect="1" noChangeArrowheads="1"/>
          </p:cNvPicPr>
          <p:nvPr/>
        </p:nvPicPr>
        <p:blipFill>
          <a:blip r:embed="rId7" cstate="print"/>
          <a:srcRect/>
          <a:stretch>
            <a:fillRect/>
          </a:stretch>
        </p:blipFill>
        <p:spPr bwMode="auto">
          <a:xfrm>
            <a:off x="7226300" y="1919288"/>
            <a:ext cx="919163" cy="885825"/>
          </a:xfrm>
          <a:prstGeom prst="rect">
            <a:avLst/>
          </a:prstGeom>
          <a:noFill/>
          <a:ln w="9525">
            <a:noFill/>
            <a:miter lim="800000"/>
            <a:headEnd/>
            <a:tailEnd/>
          </a:ln>
        </p:spPr>
      </p:pic>
      <p:pic>
        <p:nvPicPr>
          <p:cNvPr id="21525" name="Picture 1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057400" y="4419600"/>
            <a:ext cx="6491288" cy="333375"/>
          </a:xfrm>
          <a:prstGeom prst="rect">
            <a:avLst/>
          </a:prstGeom>
          <a:noFill/>
          <a:ln w="9525">
            <a:noFill/>
            <a:miter lim="800000"/>
            <a:headEnd/>
            <a:tailEnd/>
          </a:ln>
        </p:spPr>
      </p:pic>
      <p:pic>
        <p:nvPicPr>
          <p:cNvPr id="21526" name="Picture 1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057400" y="4800600"/>
            <a:ext cx="5715000" cy="341313"/>
          </a:xfrm>
          <a:prstGeom prst="rect">
            <a:avLst/>
          </a:prstGeom>
          <a:noFill/>
          <a:ln w="9525">
            <a:noFill/>
            <a:miter lim="800000"/>
            <a:headEnd/>
            <a:tailEnd/>
          </a:ln>
        </p:spPr>
      </p:pic>
      <p:sp>
        <p:nvSpPr>
          <p:cNvPr id="21527" name="Rectangle 15"/>
          <p:cNvSpPr>
            <a:spLocks noChangeArrowheads="1"/>
          </p:cNvSpPr>
          <p:nvPr/>
        </p:nvSpPr>
        <p:spPr bwMode="auto">
          <a:xfrm>
            <a:off x="171450" y="200025"/>
            <a:ext cx="184150" cy="876300"/>
          </a:xfrm>
          <a:prstGeom prst="rect">
            <a:avLst/>
          </a:prstGeom>
          <a:noFill/>
          <a:ln w="9525">
            <a:noFill/>
            <a:miter lim="800000"/>
            <a:headEnd/>
            <a:tailEnd/>
          </a:ln>
        </p:spPr>
        <p:txBody>
          <a:bodyPr wrap="none" anchor="ctr">
            <a:spAutoFit/>
          </a:bodyPr>
          <a:lstStyle/>
          <a:p>
            <a:pPr eaLnBrk="0" hangingPunct="0"/>
            <a:r>
              <a:rPr lang="en-US" sz="1200">
                <a:latin typeface="Calibri" pitchFamily="34" charset="0"/>
                <a:ea typeface="Calibri" pitchFamily="34" charset="0"/>
                <a:cs typeface="Times New Roman" pitchFamily="18" charset="0"/>
              </a:rPr>
              <a:t/>
            </a:r>
            <a:br>
              <a:rPr lang="en-US" sz="1200">
                <a:latin typeface="Calibri" pitchFamily="34" charset="0"/>
                <a:ea typeface="Calibri" pitchFamily="34" charset="0"/>
                <a:cs typeface="Times New Roman" pitchFamily="18" charset="0"/>
              </a:rPr>
            </a:br>
            <a:r>
              <a:rPr lang="en-US" sz="1200">
                <a:latin typeface="Calibri" pitchFamily="34" charset="0"/>
                <a:ea typeface="Calibri" pitchFamily="34" charset="0"/>
                <a:cs typeface="Times New Roman" pitchFamily="18" charset="0"/>
              </a:rPr>
              <a:t/>
            </a:r>
            <a:br>
              <a:rPr lang="en-US" sz="1200">
                <a:latin typeface="Calibri" pitchFamily="34" charset="0"/>
                <a:ea typeface="Calibri" pitchFamily="34" charset="0"/>
                <a:cs typeface="Times New Roman" pitchFamily="18" charset="0"/>
              </a:rPr>
            </a:br>
            <a:endParaRPr lang="en-US" sz="900">
              <a:latin typeface="Calibri" pitchFamily="34" charset="0"/>
              <a:ea typeface="Calibri" pitchFamily="34" charset="0"/>
              <a:cs typeface="Times New Roman" pitchFamily="18" charset="0"/>
            </a:endParaRPr>
          </a:p>
          <a:p>
            <a:pPr eaLnBrk="0" hangingPunct="0"/>
            <a:endParaRPr lang="en-US">
              <a:latin typeface="Calibri" pitchFamily="34" charset="0"/>
              <a:ea typeface="Calibri" pitchFamily="34" charset="0"/>
              <a:cs typeface="Times New Roman" pitchFamily="18" charset="0"/>
            </a:endParaRPr>
          </a:p>
        </p:txBody>
      </p:sp>
      <p:sp>
        <p:nvSpPr>
          <p:cNvPr id="21528" name="Rectangle 39"/>
          <p:cNvSpPr>
            <a:spLocks noChangeArrowheads="1"/>
          </p:cNvSpPr>
          <p:nvPr/>
        </p:nvSpPr>
        <p:spPr bwMode="auto">
          <a:xfrm>
            <a:off x="152400" y="5105400"/>
            <a:ext cx="8839200" cy="646113"/>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S is Surface area, L is length of joint (bottle neck) V is volume of bottle (Joint deterioration / erosion , bevelling volume)</a:t>
            </a:r>
          </a:p>
        </p:txBody>
      </p:sp>
      <p:sp>
        <p:nvSpPr>
          <p:cNvPr id="39961" name="Rectangle 40"/>
          <p:cNvSpPr>
            <a:spLocks noChangeArrowheads="1"/>
          </p:cNvSpPr>
          <p:nvPr/>
        </p:nvSpPr>
        <p:spPr bwMode="auto">
          <a:xfrm>
            <a:off x="0" y="0"/>
            <a:ext cx="93726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2800" b="1" cap="all" dirty="0" smtClean="0">
                <a:latin typeface="Times New Roman" pitchFamily="18" charset="0"/>
                <a:cs typeface="Times New Roman" pitchFamily="18" charset="0"/>
              </a:rPr>
              <a:t>RESONANCE  </a:t>
            </a:r>
            <a:r>
              <a:rPr lang="en-US" sz="2800" b="1" cap="all" dirty="0" err="1" smtClean="0">
                <a:latin typeface="Times New Roman" pitchFamily="18" charset="0"/>
                <a:cs typeface="Times New Roman" pitchFamily="18" charset="0"/>
              </a:rPr>
              <a:t>Phenom</a:t>
            </a:r>
            <a:r>
              <a:rPr lang="en-US" sz="2800" b="1" cap="all" dirty="0">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10" cstate="print"/>
          <a:srcRect r="13335"/>
          <a:stretch>
            <a:fillRect/>
          </a:stretch>
        </p:blipFill>
        <p:spPr bwMode="auto">
          <a:xfrm>
            <a:off x="1066800" y="685800"/>
            <a:ext cx="1386805" cy="2133600"/>
          </a:xfrm>
          <a:prstGeom prst="rect">
            <a:avLst/>
          </a:prstGeom>
          <a:noFill/>
          <a:ln w="9525">
            <a:noFill/>
            <a:miter lim="800000"/>
            <a:headEnd/>
            <a:tailEnd/>
          </a:ln>
        </p:spPr>
      </p:pic>
      <p:sp>
        <p:nvSpPr>
          <p:cNvPr id="28" name="Rectangle 27"/>
          <p:cNvSpPr/>
          <p:nvPr/>
        </p:nvSpPr>
        <p:spPr>
          <a:xfrm>
            <a:off x="4572000" y="0"/>
            <a:ext cx="3583032" cy="523220"/>
          </a:xfrm>
          <a:prstGeom prst="rect">
            <a:avLst/>
          </a:prstGeom>
        </p:spPr>
        <p:txBody>
          <a:bodyPr wrap="none">
            <a:spAutoFit/>
          </a:bodyPr>
          <a:lstStyle/>
          <a:p>
            <a:r>
              <a:rPr lang="en-US" sz="2800" b="1" dirty="0" smtClean="0">
                <a:latin typeface="Times New Roman" pitchFamily="18" charset="0"/>
                <a:cs typeface="Times New Roman" pitchFamily="18" charset="0"/>
              </a:rPr>
              <a:t>HelmHoltz Resonance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523875"/>
          </a:xfrm>
          <a:prstGeom prst="rect">
            <a:avLst/>
          </a:prstGeom>
          <a:noFill/>
          <a:ln w="9525">
            <a:noFill/>
            <a:miter lim="800000"/>
            <a:headEnd/>
            <a:tailEnd/>
          </a:ln>
        </p:spPr>
        <p:txBody>
          <a:bodyPr>
            <a:spAutoFit/>
          </a:bodyPr>
          <a:lstStyle/>
          <a:p>
            <a:r>
              <a:rPr lang="en-US" sz="2800" b="1" dirty="0" smtClean="0">
                <a:latin typeface="Times New Roman" pitchFamily="18" charset="0"/>
                <a:cs typeface="Times New Roman" pitchFamily="18" charset="0"/>
              </a:rPr>
              <a:t>RESONANCE PHENOM: Helmholtz Resonance</a:t>
            </a:r>
            <a:endParaRPr lang="en-US" sz="2800" b="1" dirty="0">
              <a:latin typeface="Times New Roman" pitchFamily="18" charset="0"/>
              <a:cs typeface="Times New Roman" pitchFamily="18" charset="0"/>
            </a:endParaRPr>
          </a:p>
        </p:txBody>
      </p:sp>
      <p:pic>
        <p:nvPicPr>
          <p:cNvPr id="28675" name="Picture 2" descr="birds"/>
          <p:cNvPicPr>
            <a:picLocks noChangeAspect="1" noChangeArrowheads="1" noCrop="1"/>
          </p:cNvPicPr>
          <p:nvPr/>
        </p:nvPicPr>
        <p:blipFill>
          <a:blip r:embed="rId4" cstate="print"/>
          <a:srcRect/>
          <a:stretch>
            <a:fillRect/>
          </a:stretch>
        </p:blipFill>
        <p:spPr bwMode="auto">
          <a:xfrm>
            <a:off x="4191000" y="3886200"/>
            <a:ext cx="4476750" cy="885825"/>
          </a:xfrm>
          <a:prstGeom prst="rect">
            <a:avLst/>
          </a:prstGeom>
          <a:noFill/>
          <a:ln w="9525">
            <a:noFill/>
            <a:miter lim="800000"/>
            <a:headEnd/>
            <a:tailEnd/>
          </a:ln>
        </p:spPr>
      </p:pic>
      <p:pic>
        <p:nvPicPr>
          <p:cNvPr id="28676" name="Picture 8"/>
          <p:cNvPicPr>
            <a:picLocks noChangeAspect="1" noChangeArrowheads="1"/>
          </p:cNvPicPr>
          <p:nvPr/>
        </p:nvPicPr>
        <p:blipFill>
          <a:blip r:embed="rId5" cstate="print"/>
          <a:srcRect t="10609" b="21217"/>
          <a:stretch>
            <a:fillRect/>
          </a:stretch>
        </p:blipFill>
        <p:spPr bwMode="auto">
          <a:xfrm>
            <a:off x="84138" y="2743200"/>
            <a:ext cx="4030662" cy="1874838"/>
          </a:xfrm>
          <a:prstGeom prst="rect">
            <a:avLst/>
          </a:prstGeom>
          <a:noFill/>
          <a:ln w="9525">
            <a:noFill/>
            <a:miter lim="800000"/>
            <a:headEnd/>
            <a:tailEnd/>
          </a:ln>
        </p:spPr>
      </p:pic>
      <p:pic>
        <p:nvPicPr>
          <p:cNvPr id="5" name="Picture 5" descr="Sinuswellen - sengpielaudio"/>
          <p:cNvPicPr>
            <a:picLocks noChangeAspect="1" noChangeArrowheads="1" noCrop="1"/>
          </p:cNvPicPr>
          <p:nvPr/>
        </p:nvPicPr>
        <p:blipFill>
          <a:blip r:embed="rId6" cstate="print"/>
          <a:srcRect/>
          <a:stretch>
            <a:fillRect/>
          </a:stretch>
        </p:blipFill>
        <p:spPr bwMode="auto">
          <a:xfrm flipH="1">
            <a:off x="1981200" y="4800600"/>
            <a:ext cx="2438400" cy="838200"/>
          </a:xfrm>
          <a:prstGeom prst="rect">
            <a:avLst/>
          </a:prstGeom>
          <a:noFill/>
          <a:ln w="0">
            <a:noFill/>
            <a:miter lim="800000"/>
            <a:headEnd/>
            <a:tailEnd/>
          </a:ln>
          <a:scene3d>
            <a:camera prst="orthographicFront">
              <a:rot lat="0" lon="0" rev="20399999"/>
            </a:camera>
            <a:lightRig rig="threePt" dir="t"/>
          </a:scene3d>
        </p:spPr>
      </p:pic>
      <p:pic>
        <p:nvPicPr>
          <p:cNvPr id="28678" name="Picture 10" descr="Nilpferd und Linie - sengpielaudio"/>
          <p:cNvPicPr>
            <a:picLocks noChangeAspect="1" noChangeArrowheads="1" noCrop="1"/>
          </p:cNvPicPr>
          <p:nvPr/>
        </p:nvPicPr>
        <p:blipFill>
          <a:blip r:embed="rId7" cstate="print"/>
          <a:srcRect/>
          <a:stretch>
            <a:fillRect/>
          </a:stretch>
        </p:blipFill>
        <p:spPr bwMode="auto">
          <a:xfrm>
            <a:off x="1143000" y="1066800"/>
            <a:ext cx="6096000" cy="409575"/>
          </a:xfrm>
          <a:prstGeom prst="rect">
            <a:avLst/>
          </a:prstGeom>
          <a:noFill/>
          <a:ln w="9525">
            <a:noFill/>
            <a:miter lim="800000"/>
            <a:headEnd/>
            <a:tailEnd/>
          </a:ln>
        </p:spPr>
      </p:pic>
      <p:sp>
        <p:nvSpPr>
          <p:cNvPr id="11" name="Rectangle 10"/>
          <p:cNvSpPr/>
          <p:nvPr/>
        </p:nvSpPr>
        <p:spPr>
          <a:xfrm>
            <a:off x="1600200" y="1066800"/>
            <a:ext cx="5105400" cy="1143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6"/>
          <p:cNvSpPr/>
          <p:nvPr/>
        </p:nvSpPr>
        <p:spPr>
          <a:xfrm>
            <a:off x="-152400" y="1066800"/>
            <a:ext cx="1524000" cy="1143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6"/>
          <p:cNvSpPr>
            <a:spLocks noChangeArrowheads="1"/>
          </p:cNvSpPr>
          <p:nvPr/>
        </p:nvSpPr>
        <p:spPr bwMode="auto">
          <a:xfrm>
            <a:off x="1371600" y="2057400"/>
            <a:ext cx="76200" cy="152400"/>
          </a:xfrm>
          <a:prstGeom prst="rect">
            <a:avLst/>
          </a:prstGeom>
          <a:solidFill>
            <a:schemeClr val="accent1"/>
          </a:solidFill>
          <a:ln w="25400" algn="ctr">
            <a:solidFill>
              <a:srgbClr val="385D8A"/>
            </a:solidFill>
            <a:miter lim="800000"/>
            <a:headEnd/>
            <a:tailEnd/>
          </a:ln>
        </p:spPr>
        <p:txBody>
          <a:bodyPr anchor="ctr"/>
          <a:lstStyle/>
          <a:p>
            <a:pPr algn="ctr">
              <a:defRPr/>
            </a:pPr>
            <a:endParaRPr lang="en-US">
              <a:solidFill>
                <a:schemeClr val="lt1"/>
              </a:solidFill>
              <a:latin typeface="+mn-lt"/>
            </a:endParaRPr>
          </a:p>
        </p:txBody>
      </p:sp>
      <p:sp>
        <p:nvSpPr>
          <p:cNvPr id="28682" name="Rectangle 12"/>
          <p:cNvSpPr>
            <a:spLocks noChangeArrowheads="1"/>
          </p:cNvSpPr>
          <p:nvPr/>
        </p:nvSpPr>
        <p:spPr bwMode="auto">
          <a:xfrm>
            <a:off x="2590800" y="1143000"/>
            <a:ext cx="2025650" cy="369888"/>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HelmHoltz </a:t>
            </a:r>
            <a:r>
              <a:rPr lang="en-US" dirty="0" err="1">
                <a:latin typeface="Times New Roman" pitchFamily="18" charset="0"/>
                <a:cs typeface="Times New Roman" pitchFamily="18" charset="0"/>
              </a:rPr>
              <a:t>Phenom</a:t>
            </a:r>
            <a:endParaRPr lang="en-US" dirty="0">
              <a:latin typeface="Times New Roman" pitchFamily="18" charset="0"/>
              <a:cs typeface="Times New Roman" pitchFamily="18" charset="0"/>
            </a:endParaRPr>
          </a:p>
        </p:txBody>
      </p:sp>
      <p:cxnSp>
        <p:nvCxnSpPr>
          <p:cNvPr id="15" name="Straight Arrow Connector 14"/>
          <p:cNvCxnSpPr>
            <a:stCxn id="28682" idx="1"/>
          </p:cNvCxnSpPr>
          <p:nvPr/>
        </p:nvCxnSpPr>
        <p:spPr>
          <a:xfrm rot="10800000">
            <a:off x="1600200" y="1143000"/>
            <a:ext cx="990600" cy="184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684" name="Picture 1"/>
          <p:cNvPicPr>
            <a:picLocks noChangeAspect="1" noChangeArrowheads="1"/>
          </p:cNvPicPr>
          <p:nvPr/>
        </p:nvPicPr>
        <p:blipFill>
          <a:blip r:embed="rId8" cstate="print"/>
          <a:srcRect/>
          <a:stretch>
            <a:fillRect/>
          </a:stretch>
        </p:blipFill>
        <p:spPr bwMode="auto">
          <a:xfrm>
            <a:off x="5257800" y="2971800"/>
            <a:ext cx="3276600" cy="2693988"/>
          </a:xfrm>
          <a:prstGeom prst="rect">
            <a:avLst/>
          </a:prstGeom>
          <a:noFill/>
          <a:ln w="9525">
            <a:noFill/>
            <a:miter lim="800000"/>
            <a:headEnd/>
            <a:tailEnd/>
          </a:ln>
        </p:spPr>
      </p:pic>
      <p:sp>
        <p:nvSpPr>
          <p:cNvPr id="17" name="Rectangle 6"/>
          <p:cNvSpPr/>
          <p:nvPr/>
        </p:nvSpPr>
        <p:spPr>
          <a:xfrm>
            <a:off x="6934200" y="1066800"/>
            <a:ext cx="1524000" cy="1143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6"/>
          <p:cNvSpPr>
            <a:spLocks noChangeArrowheads="1"/>
          </p:cNvSpPr>
          <p:nvPr/>
        </p:nvSpPr>
        <p:spPr bwMode="auto">
          <a:xfrm>
            <a:off x="6858000" y="1981200"/>
            <a:ext cx="76200" cy="152400"/>
          </a:xfrm>
          <a:prstGeom prst="rect">
            <a:avLst/>
          </a:prstGeom>
          <a:solidFill>
            <a:schemeClr val="accent1"/>
          </a:solidFill>
          <a:ln w="25400" algn="ctr">
            <a:solidFill>
              <a:srgbClr val="385D8A"/>
            </a:solidFill>
            <a:miter lim="800000"/>
            <a:headEnd/>
            <a:tailEnd/>
          </a:ln>
        </p:spPr>
        <p:txBody>
          <a:bodyPr anchor="ctr"/>
          <a:lstStyle/>
          <a:p>
            <a:pPr algn="ctr">
              <a:defRPr/>
            </a:pPr>
            <a:endParaRPr lang="en-US">
              <a:solidFill>
                <a:schemeClr val="lt1"/>
              </a:solidFill>
              <a:latin typeface="+mn-lt"/>
            </a:endParaRPr>
          </a:p>
        </p:txBody>
      </p:sp>
      <p:sp>
        <p:nvSpPr>
          <p:cNvPr id="28687" name="Rectangle 18"/>
          <p:cNvSpPr>
            <a:spLocks noChangeArrowheads="1"/>
          </p:cNvSpPr>
          <p:nvPr/>
        </p:nvSpPr>
        <p:spPr bwMode="auto">
          <a:xfrm>
            <a:off x="5791200" y="5715000"/>
            <a:ext cx="2170113" cy="369888"/>
          </a:xfrm>
          <a:prstGeom prst="rect">
            <a:avLst/>
          </a:prstGeom>
          <a:noFill/>
          <a:ln w="9525">
            <a:noFill/>
            <a:miter lim="800000"/>
            <a:headEnd/>
            <a:tailEnd/>
          </a:ln>
        </p:spPr>
        <p:txBody>
          <a:bodyPr wrap="none">
            <a:spAutoFit/>
          </a:bodyPr>
          <a:lstStyle/>
          <a:p>
            <a:r>
              <a:rPr lang="en-US" b="1" dirty="0" err="1">
                <a:latin typeface="Times New Roman" pitchFamily="18" charset="0"/>
                <a:cs typeface="Times New Roman" pitchFamily="18" charset="0"/>
              </a:rPr>
              <a:t>Treadblock</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Phenom</a:t>
            </a:r>
            <a:endParaRPr lang="en-US" b="1" dirty="0">
              <a:latin typeface="Times New Roman" pitchFamily="18" charset="0"/>
              <a:cs typeface="Times New Roman" pitchFamily="18" charset="0"/>
            </a:endParaRPr>
          </a:p>
        </p:txBody>
      </p:sp>
      <p:sp>
        <p:nvSpPr>
          <p:cNvPr id="28688" name="Rectangle 19"/>
          <p:cNvSpPr>
            <a:spLocks noChangeArrowheads="1"/>
          </p:cNvSpPr>
          <p:nvPr/>
        </p:nvSpPr>
        <p:spPr bwMode="auto">
          <a:xfrm>
            <a:off x="228600" y="5486400"/>
            <a:ext cx="4624023"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Source </a:t>
            </a:r>
            <a:r>
              <a:rPr lang="en-US" b="1" dirty="0" err="1">
                <a:latin typeface="Times New Roman" pitchFamily="18" charset="0"/>
                <a:cs typeface="Times New Roman" pitchFamily="18" charset="0"/>
              </a:rPr>
              <a:t>Phenom</a:t>
            </a:r>
            <a:r>
              <a:rPr lang="en-US" b="1" dirty="0">
                <a:latin typeface="Times New Roman" pitchFamily="18" charset="0"/>
                <a:cs typeface="Times New Roman" pitchFamily="18" charset="0"/>
              </a:rPr>
              <a:t>: Monopole, Dipole </a:t>
            </a:r>
            <a:r>
              <a:rPr lang="en-US" b="1" dirty="0" err="1">
                <a:latin typeface="Times New Roman" pitchFamily="18" charset="0"/>
                <a:cs typeface="Times New Roman" pitchFamily="18" charset="0"/>
              </a:rPr>
              <a:t>Multipole</a:t>
            </a:r>
            <a:endParaRPr lang="en-US" b="1" dirty="0">
              <a:latin typeface="Times New Roman" pitchFamily="18" charset="0"/>
              <a:cs typeface="Times New Roman" pitchFamily="18" charset="0"/>
            </a:endParaRPr>
          </a:p>
        </p:txBody>
      </p:sp>
      <p:cxnSp>
        <p:nvCxnSpPr>
          <p:cNvPr id="20" name="Straight Arrow Connector 19"/>
          <p:cNvCxnSpPr/>
          <p:nvPr/>
        </p:nvCxnSpPr>
        <p:spPr>
          <a:xfrm flipV="1">
            <a:off x="4724400" y="1143000"/>
            <a:ext cx="1981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2400" y="2209800"/>
            <a:ext cx="8610600" cy="457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 name="Picture 5" descr="Tire"/>
          <p:cNvPicPr>
            <a:picLocks noChangeAspect="1" noChangeArrowheads="1" noCrop="1"/>
          </p:cNvPicPr>
          <p:nvPr/>
        </p:nvPicPr>
        <p:blipFill>
          <a:blip r:embed="rId9" cstate="print"/>
          <a:srcRect/>
          <a:stretch>
            <a:fillRect/>
          </a:stretch>
        </p:blipFill>
        <p:spPr bwMode="auto">
          <a:xfrm>
            <a:off x="609600" y="381000"/>
            <a:ext cx="1210515" cy="705054"/>
          </a:xfrm>
          <a:prstGeom prst="rect">
            <a:avLst/>
          </a:prstGeom>
          <a:noFill/>
          <a:ln w="9525">
            <a:noFill/>
            <a:miter lim="800000"/>
            <a:headEnd/>
            <a:tailEnd/>
          </a:ln>
        </p:spPr>
      </p:pic>
      <p:pic>
        <p:nvPicPr>
          <p:cNvPr id="26" name="Picture 5" descr="Tire"/>
          <p:cNvPicPr>
            <a:picLocks noChangeAspect="1" noChangeArrowheads="1" noCrop="1"/>
          </p:cNvPicPr>
          <p:nvPr/>
        </p:nvPicPr>
        <p:blipFill>
          <a:blip r:embed="rId9" cstate="print"/>
          <a:srcRect/>
          <a:stretch>
            <a:fillRect/>
          </a:stretch>
        </p:blipFill>
        <p:spPr bwMode="auto">
          <a:xfrm>
            <a:off x="6019800" y="457200"/>
            <a:ext cx="1143000" cy="665730"/>
          </a:xfrm>
          <a:prstGeom prst="rect">
            <a:avLst/>
          </a:prstGeom>
          <a:noFill/>
          <a:ln w="9525">
            <a:noFill/>
            <a:miter lim="800000"/>
            <a:headEnd/>
            <a:tailEnd/>
          </a:ln>
        </p:spPr>
      </p:pic>
      <p:sp>
        <p:nvSpPr>
          <p:cNvPr id="21" name="Rectangle 20"/>
          <p:cNvSpPr/>
          <p:nvPr/>
        </p:nvSpPr>
        <p:spPr>
          <a:xfrm>
            <a:off x="304800" y="5903893"/>
            <a:ext cx="8839200" cy="954107"/>
          </a:xfrm>
          <a:prstGeom prst="rect">
            <a:avLst/>
          </a:prstGeom>
        </p:spPr>
        <p:txBody>
          <a:bodyPr wrap="square">
            <a:spAutoFit/>
          </a:bodyPr>
          <a:lstStyle/>
          <a:p>
            <a:r>
              <a:rPr lang="en-US" sz="2800" b="1" dirty="0" smtClean="0">
                <a:latin typeface="Times New Roman" pitchFamily="18" charset="0"/>
                <a:cs typeface="Times New Roman" pitchFamily="18" charset="0"/>
              </a:rPr>
              <a:t>Helmholtz Resonance, Pipe Resonance Tire Carcass Resonance,  </a:t>
            </a:r>
            <a:r>
              <a:rPr lang="en-US" sz="2800" b="1" dirty="0" err="1" smtClean="0">
                <a:latin typeface="Times New Roman" pitchFamily="18" charset="0"/>
                <a:cs typeface="Times New Roman" pitchFamily="18" charset="0"/>
              </a:rPr>
              <a:t>Quartercar</a:t>
            </a:r>
            <a:r>
              <a:rPr lang="en-US" sz="2800" b="1" dirty="0" smtClean="0">
                <a:latin typeface="Times New Roman" pitchFamily="18" charset="0"/>
                <a:cs typeface="Times New Roman" pitchFamily="18" charset="0"/>
              </a:rPr>
              <a:t> Gain Algorithm.</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birds"/>
          <p:cNvPicPr>
            <a:picLocks noChangeAspect="1" noChangeArrowheads="1" noCrop="1"/>
          </p:cNvPicPr>
          <p:nvPr/>
        </p:nvPicPr>
        <p:blipFill>
          <a:blip r:embed="rId3" cstate="print"/>
          <a:srcRect/>
          <a:stretch>
            <a:fillRect/>
          </a:stretch>
        </p:blipFill>
        <p:spPr bwMode="auto">
          <a:xfrm>
            <a:off x="2667000" y="1295400"/>
            <a:ext cx="4476750" cy="885825"/>
          </a:xfrm>
          <a:prstGeom prst="rect">
            <a:avLst/>
          </a:prstGeom>
          <a:noFill/>
          <a:ln w="9525">
            <a:noFill/>
            <a:miter lim="800000"/>
            <a:headEnd/>
            <a:tailEnd/>
          </a:ln>
        </p:spPr>
      </p:pic>
      <p:cxnSp>
        <p:nvCxnSpPr>
          <p:cNvPr id="16" name="Straight Connector 15"/>
          <p:cNvCxnSpPr/>
          <p:nvPr/>
        </p:nvCxnSpPr>
        <p:spPr>
          <a:xfrm rot="5400000" flipH="1" flipV="1">
            <a:off x="2362200" y="29384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590800" y="29384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2534" name="Text Box 5"/>
          <p:cNvSpPr txBox="1">
            <a:spLocks noChangeArrowheads="1"/>
          </p:cNvSpPr>
          <p:nvPr/>
        </p:nvSpPr>
        <p:spPr bwMode="auto">
          <a:xfrm>
            <a:off x="6096000" y="1295400"/>
            <a:ext cx="781050" cy="438150"/>
          </a:xfrm>
          <a:prstGeom prst="rect">
            <a:avLst/>
          </a:prstGeom>
          <a:solidFill>
            <a:srgbClr val="FFFFFF"/>
          </a:solidFill>
          <a:ln w="9525">
            <a:noFill/>
            <a:miter lim="800000"/>
            <a:headEnd/>
            <a:tailEnd/>
          </a:ln>
        </p:spPr>
        <p:txBody>
          <a:bodyPr/>
          <a:lstStyle/>
          <a:p>
            <a:endParaRPr lang="en-US">
              <a:latin typeface="Calibri" pitchFamily="34" charset="0"/>
            </a:endParaRPr>
          </a:p>
        </p:txBody>
      </p:sp>
      <p:sp>
        <p:nvSpPr>
          <p:cNvPr id="22535" name="Rectangle 7"/>
          <p:cNvSpPr>
            <a:spLocks noChangeArrowheads="1"/>
          </p:cNvSpPr>
          <p:nvPr/>
        </p:nvSpPr>
        <p:spPr bwMode="auto">
          <a:xfrm>
            <a:off x="152400" y="4343400"/>
            <a:ext cx="8763000" cy="400050"/>
          </a:xfrm>
          <a:prstGeom prst="rect">
            <a:avLst/>
          </a:prstGeom>
          <a:noFill/>
          <a:ln w="9525">
            <a:noFill/>
            <a:miter lim="800000"/>
            <a:headEnd/>
            <a:tailEnd/>
          </a:ln>
        </p:spPr>
        <p:txBody>
          <a:bodyPr anchor="ctr">
            <a:spAutoFit/>
          </a:bodyPr>
          <a:lstStyle/>
          <a:p>
            <a:pPr algn="ctr" eaLnBrk="0" hangingPunct="0"/>
            <a:r>
              <a:rPr lang="en-US" sz="2000" b="1" dirty="0">
                <a:latin typeface="Times New Roman" pitchFamily="18" charset="0"/>
                <a:ea typeface="Calibri" pitchFamily="34" charset="0"/>
                <a:cs typeface="Times New Roman" pitchFamily="18" charset="0"/>
              </a:rPr>
              <a:t>Progression of Joint Deterioration Showing Dimensions of Acoustic Relevance</a:t>
            </a:r>
            <a:endParaRPr lang="en-US" sz="2000" dirty="0">
              <a:latin typeface="Times New Roman" pitchFamily="18" charset="0"/>
              <a:ea typeface="Calibri" pitchFamily="34" charset="0"/>
              <a:cs typeface="Times New Roman" pitchFamily="18" charset="0"/>
            </a:endParaRPr>
          </a:p>
        </p:txBody>
      </p:sp>
      <p:pic>
        <p:nvPicPr>
          <p:cNvPr id="22536" name="Picture 17"/>
          <p:cNvPicPr>
            <a:picLocks noChangeAspect="1" noChangeArrowheads="1"/>
          </p:cNvPicPr>
          <p:nvPr/>
        </p:nvPicPr>
        <p:blipFill>
          <a:blip r:embed="rId4" cstate="print"/>
          <a:srcRect/>
          <a:stretch>
            <a:fillRect/>
          </a:stretch>
        </p:blipFill>
        <p:spPr bwMode="auto">
          <a:xfrm>
            <a:off x="1676400" y="838200"/>
            <a:ext cx="6248400" cy="3810000"/>
          </a:xfrm>
          <a:prstGeom prst="rect">
            <a:avLst/>
          </a:prstGeom>
          <a:noFill/>
          <a:ln w="9525">
            <a:noFill/>
            <a:miter lim="800000"/>
            <a:headEnd/>
            <a:tailEnd/>
          </a:ln>
        </p:spPr>
      </p:pic>
      <p:sp>
        <p:nvSpPr>
          <p:cNvPr id="22537" name="Rectangle 59"/>
          <p:cNvSpPr>
            <a:spLocks noChangeArrowheads="1"/>
          </p:cNvSpPr>
          <p:nvPr/>
        </p:nvSpPr>
        <p:spPr bwMode="auto">
          <a:xfrm>
            <a:off x="0" y="4800600"/>
            <a:ext cx="9144000" cy="1477963"/>
          </a:xfrm>
          <a:prstGeom prst="rect">
            <a:avLst/>
          </a:prstGeom>
          <a:noFill/>
          <a:ln w="9525">
            <a:noFill/>
            <a:miter lim="800000"/>
            <a:headEnd/>
            <a:tailEnd/>
          </a:ln>
        </p:spPr>
        <p:txBody>
          <a:bodyPr>
            <a:spAutoFit/>
          </a:bodyPr>
          <a:lstStyle/>
          <a:p>
            <a:r>
              <a:rPr lang="en-US" b="1" dirty="0">
                <a:latin typeface="Times New Roman" pitchFamily="18" charset="0"/>
                <a:cs typeface="Times New Roman" pitchFamily="18" charset="0"/>
              </a:rPr>
              <a:t>Consider an orifice of area s  with a neck length L,  fluid density is </a:t>
            </a:r>
            <a:r>
              <a:rPr lang="el-GR" b="1" dirty="0">
                <a:latin typeface="Times New Roman" pitchFamily="18" charset="0"/>
                <a:cs typeface="Times New Roman" pitchFamily="18" charset="0"/>
              </a:rPr>
              <a:t>ρ</a:t>
            </a:r>
            <a:r>
              <a:rPr lang="en-US" b="1" dirty="0">
                <a:latin typeface="Times New Roman" pitchFamily="18" charset="0"/>
                <a:cs typeface="Times New Roman" pitchFamily="18" charset="0"/>
              </a:rPr>
              <a:t> and displacement of fluid in cavity is </a:t>
            </a:r>
            <a:r>
              <a:rPr lang="el-GR" b="1" dirty="0">
                <a:latin typeface="Times New Roman" pitchFamily="18" charset="0"/>
                <a:cs typeface="Times New Roman" pitchFamily="18" charset="0"/>
              </a:rPr>
              <a:t>ξ</a:t>
            </a:r>
            <a:r>
              <a:rPr lang="en-US" b="1" dirty="0">
                <a:latin typeface="Times New Roman" pitchFamily="18" charset="0"/>
                <a:cs typeface="Times New Roman" pitchFamily="18" charset="0"/>
              </a:rPr>
              <a:t>.  It can be shown that with spalling of the neck, effective neck length of tube is altered.  As the joint deteriorates (assume wedge to be isosceles triangle of normal sides “a”, and volume V of cavity increases, the acoustic energy generated by a tire riding over the joint will increase. </a:t>
            </a:r>
          </a:p>
        </p:txBody>
      </p:sp>
      <p:sp>
        <p:nvSpPr>
          <p:cNvPr id="11" name="Rectangle 2"/>
          <p:cNvSpPr>
            <a:spLocks noGrp="1" noChangeArrowheads="1"/>
          </p:cNvSpPr>
          <p:nvPr>
            <p:ph type="title"/>
          </p:nvPr>
        </p:nvSpPr>
        <p:spPr bwMode="auto">
          <a:xfrm>
            <a:off x="304800" y="-152400"/>
            <a:ext cx="8229600" cy="1143000"/>
          </a:xfrm>
          <a:prstGeom prst="rect">
            <a:avLst/>
          </a:prstGeom>
          <a:noFill/>
          <a:ln w="9525">
            <a:noFill/>
            <a:miter lim="800000"/>
            <a:headEnd/>
            <a:tailEnd/>
          </a:ln>
        </p:spPr>
        <p:txBody>
          <a:bodyPr>
            <a:spAutoFit/>
          </a:bodyPr>
          <a:lstStyle/>
          <a:p>
            <a:r>
              <a:rPr lang="en-US" sz="2800" b="1" dirty="0" smtClean="0">
                <a:latin typeface="Times New Roman" pitchFamily="18" charset="0"/>
                <a:cs typeface="Times New Roman" pitchFamily="18" charset="0"/>
              </a:rPr>
              <a:t>RESONANCE PHENOM: Helmholtz Resonance</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86000" y="2057400"/>
            <a:ext cx="4572000" cy="523875"/>
          </a:xfrm>
          <a:prstGeom prst="rect">
            <a:avLst/>
          </a:prstGeom>
          <a:noFill/>
          <a:ln w="9525">
            <a:noFill/>
            <a:miter lim="800000"/>
            <a:headEnd/>
            <a:tailEnd/>
          </a:ln>
        </p:spPr>
        <p:txBody>
          <a:bodyPr>
            <a:spAutoFit/>
          </a:bodyPr>
          <a:lstStyle/>
          <a:p>
            <a:r>
              <a:rPr lang="en-US" sz="2800" b="1" dirty="0">
                <a:latin typeface="Times New Roman" pitchFamily="18" charset="0"/>
                <a:cs typeface="Times New Roman" pitchFamily="18" charset="0"/>
              </a:rPr>
              <a:t>INTRODUCTION</a:t>
            </a:r>
          </a:p>
        </p:txBody>
      </p:sp>
      <p:pic>
        <p:nvPicPr>
          <p:cNvPr id="8195" name="Picture 2" descr="birds"/>
          <p:cNvPicPr>
            <a:picLocks noChangeAspect="1" noChangeArrowheads="1" noCrop="1"/>
          </p:cNvPicPr>
          <p:nvPr/>
        </p:nvPicPr>
        <p:blipFill>
          <a:blip r:embed="rId3" cstate="print"/>
          <a:srcRect/>
          <a:stretch>
            <a:fillRect/>
          </a:stretch>
        </p:blipFill>
        <p:spPr bwMode="auto">
          <a:xfrm>
            <a:off x="1524000" y="914400"/>
            <a:ext cx="4476750" cy="88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838200" y="828675"/>
            <a:ext cx="8305800" cy="400050"/>
          </a:xfrm>
          <a:prstGeom prst="rect">
            <a:avLst/>
          </a:prstGeom>
          <a:noFill/>
          <a:ln w="9525">
            <a:noFill/>
            <a:miter lim="800000"/>
            <a:headEnd/>
            <a:tailEnd/>
          </a:ln>
        </p:spPr>
        <p:txBody>
          <a:bodyPr anchor="ctr">
            <a:spAutoFit/>
          </a:bodyPr>
          <a:lstStyle/>
          <a:p>
            <a:endParaRPr lang="en-US" sz="2000">
              <a:latin typeface="Calibri" pitchFamily="34" charset="0"/>
            </a:endParaRPr>
          </a:p>
        </p:txBody>
      </p:sp>
      <p:pic>
        <p:nvPicPr>
          <p:cNvPr id="23555"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1676400"/>
            <a:ext cx="2743200" cy="527050"/>
          </a:xfrm>
          <a:prstGeom prst="rect">
            <a:avLst/>
          </a:prstGeom>
          <a:noFill/>
          <a:ln w="9525">
            <a:noFill/>
            <a:miter lim="800000"/>
            <a:headEnd/>
            <a:tailEnd/>
          </a:ln>
        </p:spPr>
      </p:pic>
      <p:pic>
        <p:nvPicPr>
          <p:cNvPr id="23556"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2286000"/>
            <a:ext cx="3048000" cy="536575"/>
          </a:xfrm>
          <a:prstGeom prst="rect">
            <a:avLst/>
          </a:prstGeom>
          <a:noFill/>
          <a:ln w="9525">
            <a:noFill/>
            <a:miter lim="800000"/>
            <a:headEnd/>
            <a:tailEnd/>
          </a:ln>
        </p:spPr>
      </p:pic>
      <p:sp>
        <p:nvSpPr>
          <p:cNvPr id="23557" name="Rectangle 9"/>
          <p:cNvSpPr>
            <a:spLocks noChangeArrowheads="1"/>
          </p:cNvSpPr>
          <p:nvPr/>
        </p:nvSpPr>
        <p:spPr bwMode="auto">
          <a:xfrm>
            <a:off x="609600" y="685800"/>
            <a:ext cx="6858000" cy="1323975"/>
          </a:xfrm>
          <a:prstGeom prst="rect">
            <a:avLst/>
          </a:prstGeom>
          <a:noFill/>
          <a:ln w="9525">
            <a:noFill/>
            <a:miter lim="800000"/>
            <a:headEnd/>
            <a:tailEnd/>
          </a:ln>
        </p:spPr>
        <p:txBody>
          <a:bodyPr anchor="ctr">
            <a:spAutoFit/>
          </a:bodyPr>
          <a:lstStyle/>
          <a:p>
            <a:pPr eaLnBrk="0" hangingPunct="0"/>
            <a:r>
              <a:rPr lang="en-US" sz="2000" dirty="0">
                <a:latin typeface="Times New Roman" pitchFamily="18" charset="0"/>
                <a:ea typeface="Calibri" pitchFamily="34" charset="0"/>
                <a:cs typeface="Times New Roman" pitchFamily="18" charset="0"/>
              </a:rPr>
              <a:t>For very small areas neck radii or characteristic dimension (</a:t>
            </a:r>
            <a:r>
              <a:rPr lang="en-US" sz="2000" i="1" dirty="0">
                <a:latin typeface="Times New Roman" pitchFamily="18" charset="0"/>
                <a:ea typeface="Calibri" pitchFamily="34" charset="0"/>
                <a:cs typeface="Times New Roman" pitchFamily="18" charset="0"/>
              </a:rPr>
              <a:t>λ &gt;&gt; a)</a:t>
            </a:r>
            <a:r>
              <a:rPr lang="en-US" sz="2000" dirty="0">
                <a:latin typeface="Times New Roman" pitchFamily="18" charset="0"/>
                <a:ea typeface="Calibri" pitchFamily="34" charset="0"/>
                <a:cs typeface="Times New Roman" pitchFamily="18" charset="0"/>
              </a:rPr>
              <a:t> the radiation resistance in the cavity  (Pierce 1994] [</a:t>
            </a:r>
            <a:r>
              <a:rPr lang="en-US" sz="2000" dirty="0" err="1">
                <a:latin typeface="Times New Roman" pitchFamily="18" charset="0"/>
                <a:ea typeface="Calibri" pitchFamily="34" charset="0"/>
                <a:cs typeface="Times New Roman" pitchFamily="18" charset="0"/>
              </a:rPr>
              <a:t>kinsler</a:t>
            </a:r>
            <a:r>
              <a:rPr lang="en-US" sz="2000" dirty="0">
                <a:latin typeface="Times New Roman" pitchFamily="18" charset="0"/>
                <a:ea typeface="Calibri" pitchFamily="34" charset="0"/>
                <a:cs typeface="Times New Roman" pitchFamily="18" charset="0"/>
              </a:rPr>
              <a:t> et al 2002] is given by</a:t>
            </a:r>
          </a:p>
          <a:p>
            <a:pPr eaLnBrk="0" hangingPunct="0"/>
            <a:endParaRPr lang="en-US" sz="2000" dirty="0">
              <a:latin typeface="Calibri" pitchFamily="34" charset="0"/>
              <a:ea typeface="Calibri" pitchFamily="34" charset="0"/>
              <a:cs typeface="Times New Roman" pitchFamily="18" charset="0"/>
            </a:endParaRPr>
          </a:p>
        </p:txBody>
      </p:sp>
      <p:sp>
        <p:nvSpPr>
          <p:cNvPr id="23558" name="Rectangle 10"/>
          <p:cNvSpPr>
            <a:spLocks noChangeArrowheads="1"/>
          </p:cNvSpPr>
          <p:nvPr/>
        </p:nvSpPr>
        <p:spPr bwMode="auto">
          <a:xfrm>
            <a:off x="171450" y="619125"/>
            <a:ext cx="184150" cy="400050"/>
          </a:xfrm>
          <a:prstGeom prst="rect">
            <a:avLst/>
          </a:prstGeom>
          <a:noFill/>
          <a:ln w="9525">
            <a:noFill/>
            <a:miter lim="800000"/>
            <a:headEnd/>
            <a:tailEnd/>
          </a:ln>
        </p:spPr>
        <p:txBody>
          <a:bodyPr wrap="none" anchor="ctr">
            <a:spAutoFit/>
          </a:bodyPr>
          <a:lstStyle/>
          <a:p>
            <a:pPr eaLnBrk="0" hangingPunct="0"/>
            <a:endParaRPr lang="en-US" sz="2000">
              <a:latin typeface="Calibri" pitchFamily="34" charset="0"/>
            </a:endParaRPr>
          </a:p>
        </p:txBody>
      </p:sp>
      <p:sp>
        <p:nvSpPr>
          <p:cNvPr id="23559" name="Rectangle 11"/>
          <p:cNvSpPr>
            <a:spLocks noChangeArrowheads="1"/>
          </p:cNvSpPr>
          <p:nvPr/>
        </p:nvSpPr>
        <p:spPr bwMode="auto">
          <a:xfrm>
            <a:off x="171450" y="981075"/>
            <a:ext cx="184150" cy="400050"/>
          </a:xfrm>
          <a:prstGeom prst="rect">
            <a:avLst/>
          </a:prstGeom>
          <a:noFill/>
          <a:ln w="9525">
            <a:noFill/>
            <a:miter lim="800000"/>
            <a:headEnd/>
            <a:tailEnd/>
          </a:ln>
        </p:spPr>
        <p:txBody>
          <a:bodyPr wrap="none" anchor="ctr">
            <a:spAutoFit/>
          </a:bodyPr>
          <a:lstStyle/>
          <a:p>
            <a:pPr eaLnBrk="0" hangingPunct="0"/>
            <a:endParaRPr lang="en-US" sz="2000">
              <a:latin typeface="Calibri" pitchFamily="34" charset="0"/>
            </a:endParaRPr>
          </a:p>
        </p:txBody>
      </p:sp>
      <p:sp>
        <p:nvSpPr>
          <p:cNvPr id="23560" name="Rectangle 12"/>
          <p:cNvSpPr>
            <a:spLocks noChangeArrowheads="1"/>
          </p:cNvSpPr>
          <p:nvPr/>
        </p:nvSpPr>
        <p:spPr bwMode="auto">
          <a:xfrm>
            <a:off x="171450" y="1162050"/>
            <a:ext cx="184150" cy="400050"/>
          </a:xfrm>
          <a:prstGeom prst="rect">
            <a:avLst/>
          </a:prstGeom>
          <a:noFill/>
          <a:ln w="9525">
            <a:noFill/>
            <a:miter lim="800000"/>
            <a:headEnd/>
            <a:tailEnd/>
          </a:ln>
        </p:spPr>
        <p:txBody>
          <a:bodyPr wrap="none" anchor="ctr">
            <a:spAutoFit/>
          </a:bodyPr>
          <a:lstStyle/>
          <a:p>
            <a:pPr eaLnBrk="0" hangingPunct="0"/>
            <a:endParaRPr lang="en-US" sz="2000">
              <a:latin typeface="Calibri" pitchFamily="34" charset="0"/>
            </a:endParaRPr>
          </a:p>
        </p:txBody>
      </p:sp>
      <p:pic>
        <p:nvPicPr>
          <p:cNvPr id="23561" name="Picture 1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 y="2819400"/>
            <a:ext cx="6096000" cy="312738"/>
          </a:xfrm>
          <a:prstGeom prst="rect">
            <a:avLst/>
          </a:prstGeom>
          <a:noFill/>
          <a:ln w="9525">
            <a:noFill/>
            <a:miter lim="800000"/>
            <a:headEnd/>
            <a:tailEnd/>
          </a:ln>
        </p:spPr>
      </p:pic>
      <p:pic>
        <p:nvPicPr>
          <p:cNvPr id="23562"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2000" y="3276600"/>
            <a:ext cx="6513513" cy="381000"/>
          </a:xfrm>
          <a:prstGeom prst="rect">
            <a:avLst/>
          </a:prstGeom>
          <a:noFill/>
          <a:ln w="9525">
            <a:noFill/>
            <a:miter lim="800000"/>
            <a:headEnd/>
            <a:tailEnd/>
          </a:ln>
        </p:spPr>
      </p:pic>
      <p:sp>
        <p:nvSpPr>
          <p:cNvPr id="23563" name="Rectangle 15"/>
          <p:cNvSpPr>
            <a:spLocks noChangeArrowheads="1"/>
          </p:cNvSpPr>
          <p:nvPr/>
        </p:nvSpPr>
        <p:spPr bwMode="auto">
          <a:xfrm>
            <a:off x="0" y="28575"/>
            <a:ext cx="184150" cy="400050"/>
          </a:xfrm>
          <a:prstGeom prst="rect">
            <a:avLst/>
          </a:prstGeom>
          <a:noFill/>
          <a:ln w="9525">
            <a:noFill/>
            <a:miter lim="800000"/>
            <a:headEnd/>
            <a:tailEnd/>
          </a:ln>
        </p:spPr>
        <p:txBody>
          <a:bodyPr wrap="none" anchor="ctr">
            <a:spAutoFit/>
          </a:bodyPr>
          <a:lstStyle/>
          <a:p>
            <a:endParaRPr lang="en-US" sz="2000">
              <a:latin typeface="Calibri" pitchFamily="34" charset="0"/>
            </a:endParaRPr>
          </a:p>
        </p:txBody>
      </p:sp>
      <p:pic>
        <p:nvPicPr>
          <p:cNvPr id="23565" name="Picture 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95400" y="4648200"/>
            <a:ext cx="3609975" cy="685800"/>
          </a:xfrm>
          <a:prstGeom prst="rect">
            <a:avLst/>
          </a:prstGeom>
          <a:noFill/>
          <a:ln w="9525">
            <a:noFill/>
            <a:miter lim="800000"/>
            <a:headEnd/>
            <a:tailEnd/>
          </a:ln>
        </p:spPr>
      </p:pic>
      <p:sp>
        <p:nvSpPr>
          <p:cNvPr id="23566" name="Rectangle 19"/>
          <p:cNvSpPr>
            <a:spLocks noChangeArrowheads="1"/>
          </p:cNvSpPr>
          <p:nvPr/>
        </p:nvSpPr>
        <p:spPr bwMode="auto">
          <a:xfrm>
            <a:off x="171450" y="635000"/>
            <a:ext cx="184150" cy="368300"/>
          </a:xfrm>
          <a:prstGeom prst="rect">
            <a:avLst/>
          </a:prstGeom>
          <a:noFill/>
          <a:ln w="9525">
            <a:noFill/>
            <a:miter lim="800000"/>
            <a:headEnd/>
            <a:tailEnd/>
          </a:ln>
        </p:spPr>
        <p:txBody>
          <a:bodyPr wrap="none" anchor="ctr">
            <a:spAutoFit/>
          </a:bodyPr>
          <a:lstStyle/>
          <a:p>
            <a:pPr eaLnBrk="0" hangingPunct="0"/>
            <a:endParaRPr lang="en-US">
              <a:latin typeface="Calibri" pitchFamily="34" charset="0"/>
            </a:endParaRPr>
          </a:p>
        </p:txBody>
      </p:sp>
      <p:sp>
        <p:nvSpPr>
          <p:cNvPr id="23567" name="Rectangle 21"/>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23568" name="Picture 2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324600" y="4572000"/>
            <a:ext cx="1295400" cy="703263"/>
          </a:xfrm>
          <a:prstGeom prst="rect">
            <a:avLst/>
          </a:prstGeom>
          <a:noFill/>
          <a:ln w="9525">
            <a:noFill/>
            <a:miter lim="800000"/>
            <a:headEnd/>
            <a:tailEnd/>
          </a:ln>
        </p:spPr>
      </p:pic>
      <p:sp>
        <p:nvSpPr>
          <p:cNvPr id="23569" name="Rectangle 22"/>
          <p:cNvSpPr>
            <a:spLocks noChangeArrowheads="1"/>
          </p:cNvSpPr>
          <p:nvPr/>
        </p:nvSpPr>
        <p:spPr bwMode="auto">
          <a:xfrm>
            <a:off x="0" y="231775"/>
            <a:ext cx="431800" cy="260350"/>
          </a:xfrm>
          <a:prstGeom prst="rect">
            <a:avLst/>
          </a:prstGeom>
          <a:noFill/>
          <a:ln w="9525">
            <a:noFill/>
            <a:miter lim="800000"/>
            <a:headEnd/>
            <a:tailEnd/>
          </a:ln>
        </p:spPr>
        <p:txBody>
          <a:bodyPr wrap="none" anchor="ctr">
            <a:spAutoFit/>
          </a:bodyPr>
          <a:lstStyle/>
          <a:p>
            <a:pPr eaLnBrk="0" hangingPunct="0"/>
            <a:r>
              <a:rPr lang="en-US" sz="1100">
                <a:latin typeface="Calibri" pitchFamily="34" charset="0"/>
                <a:cs typeface="Times New Roman" pitchFamily="18" charset="0"/>
              </a:rPr>
              <a:t>       </a:t>
            </a:r>
            <a:endParaRPr lang="en-US">
              <a:latin typeface="Calibri" pitchFamily="34" charset="0"/>
            </a:endParaRPr>
          </a:p>
        </p:txBody>
      </p:sp>
      <p:sp>
        <p:nvSpPr>
          <p:cNvPr id="23570" name="Rectangle 24"/>
          <p:cNvSpPr>
            <a:spLocks noChangeArrowheads="1"/>
          </p:cNvSpPr>
          <p:nvPr/>
        </p:nvSpPr>
        <p:spPr bwMode="auto">
          <a:xfrm>
            <a:off x="685800" y="3581400"/>
            <a:ext cx="6781800" cy="830997"/>
          </a:xfrm>
          <a:prstGeom prst="rect">
            <a:avLst/>
          </a:prstGeom>
          <a:noFill/>
          <a:ln w="9525">
            <a:noFill/>
            <a:miter lim="800000"/>
            <a:headEnd/>
            <a:tailEnd/>
          </a:ln>
        </p:spPr>
        <p:txBody>
          <a:bodyPr>
            <a:spAutoFit/>
          </a:bodyPr>
          <a:lstStyle/>
          <a:p>
            <a:r>
              <a:rPr lang="en-US" sz="2400" b="1" dirty="0">
                <a:latin typeface="Garamond" pitchFamily="18" charset="0"/>
              </a:rPr>
              <a:t>The acoustic radiation resistance of an </a:t>
            </a:r>
            <a:r>
              <a:rPr lang="en-US" sz="2400" b="1" dirty="0" err="1">
                <a:latin typeface="Garamond" pitchFamily="18" charset="0"/>
              </a:rPr>
              <a:t>unspalled</a:t>
            </a:r>
            <a:r>
              <a:rPr lang="en-US" sz="2400" b="1" dirty="0">
                <a:latin typeface="Garamond" pitchFamily="18" charset="0"/>
              </a:rPr>
              <a:t> joint will reduce with subsequent spalling</a:t>
            </a:r>
            <a:r>
              <a:rPr lang="en-US" sz="2400" b="1" dirty="0" smtClean="0">
                <a:latin typeface="Garamond" pitchFamily="18" charset="0"/>
              </a:rPr>
              <a:t>. </a:t>
            </a:r>
            <a:endParaRPr lang="en-US" sz="2400" b="1" dirty="0">
              <a:latin typeface="Calibri" pitchFamily="34" charset="0"/>
            </a:endParaRPr>
          </a:p>
        </p:txBody>
      </p:sp>
      <p:sp>
        <p:nvSpPr>
          <p:cNvPr id="26" name="Rectangle 25"/>
          <p:cNvSpPr/>
          <p:nvPr/>
        </p:nvSpPr>
        <p:spPr>
          <a:xfrm>
            <a:off x="381000" y="5410200"/>
            <a:ext cx="4267200" cy="1016000"/>
          </a:xfrm>
          <a:prstGeom prst="rect">
            <a:avLst/>
          </a:prstGeom>
          <a:gradFill>
            <a:gsLst>
              <a:gs pos="0">
                <a:srgbClr val="8488C4"/>
              </a:gs>
              <a:gs pos="53000">
                <a:srgbClr val="D4DEFF"/>
              </a:gs>
              <a:gs pos="83000">
                <a:srgbClr val="D4DEFF"/>
              </a:gs>
              <a:gs pos="100000">
                <a:srgbClr val="96AB94"/>
              </a:gs>
            </a:gsLst>
            <a:lin ang="5400000" scaled="0"/>
          </a:gradFill>
          <a:ln w="28575">
            <a:solidFill>
              <a:schemeClr val="tx1"/>
            </a:solid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2000" b="1" dirty="0">
                <a:latin typeface="Garamond" pitchFamily="18" charset="0"/>
              </a:rPr>
              <a:t>The higher the volume of cavity of deterioration of an </a:t>
            </a:r>
            <a:r>
              <a:rPr lang="en-US" sz="2000" b="1" dirty="0" err="1">
                <a:latin typeface="Garamond" pitchFamily="18" charset="0"/>
              </a:rPr>
              <a:t>unspalled</a:t>
            </a:r>
            <a:r>
              <a:rPr lang="en-US" sz="2000" b="1" dirty="0">
                <a:latin typeface="Garamond" pitchFamily="18" charset="0"/>
              </a:rPr>
              <a:t> joint, the lower the natural frequency.</a:t>
            </a:r>
            <a:endParaRPr lang="en-US" sz="2000" b="1" dirty="0">
              <a:latin typeface="+mn-lt"/>
            </a:endParaRPr>
          </a:p>
        </p:txBody>
      </p:sp>
      <p:sp>
        <p:nvSpPr>
          <p:cNvPr id="23572" name="Rectangle 26"/>
          <p:cNvSpPr>
            <a:spLocks noChangeArrowheads="1"/>
          </p:cNvSpPr>
          <p:nvPr/>
        </p:nvSpPr>
        <p:spPr bwMode="auto">
          <a:xfrm>
            <a:off x="4724400" y="5410200"/>
            <a:ext cx="4267200" cy="1016000"/>
          </a:xfrm>
          <a:prstGeom prst="rect">
            <a:avLst/>
          </a:prstGeom>
          <a:gradFill>
            <a:gsLst>
              <a:gs pos="0">
                <a:srgbClr val="8488C4"/>
              </a:gs>
              <a:gs pos="53000">
                <a:srgbClr val="D4DEFF"/>
              </a:gs>
              <a:gs pos="83000">
                <a:srgbClr val="D4DEFF"/>
              </a:gs>
              <a:gs pos="100000">
                <a:srgbClr val="96AB94"/>
              </a:gs>
            </a:gsLst>
            <a:lin ang="5400000" scaled="0"/>
          </a:gradFill>
          <a:ln w="28575">
            <a:solidFill>
              <a:schemeClr val="tx1"/>
            </a:solidFill>
            <a:miter lim="800000"/>
            <a:headEnd/>
            <a:tailEnd/>
          </a:ln>
        </p:spPr>
        <p:txBody>
          <a:bodyPr>
            <a:spAutoFit/>
          </a:bodyPr>
          <a:lstStyle/>
          <a:p>
            <a:r>
              <a:rPr lang="en-US" sz="2000" b="1" dirty="0">
                <a:latin typeface="Garamond" pitchFamily="18" charset="0"/>
              </a:rPr>
              <a:t>The more the joint spalling (L’ increases) the lower the natural frequency.</a:t>
            </a:r>
            <a:endParaRPr lang="en-US" sz="2000" b="1" dirty="0">
              <a:latin typeface="Calibri" pitchFamily="34" charset="0"/>
            </a:endParaRPr>
          </a:p>
        </p:txBody>
      </p:sp>
      <p:sp>
        <p:nvSpPr>
          <p:cNvPr id="23573" name="Rectangle 24"/>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3575" name="Rectangle 26"/>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3" name="Rectangle 2"/>
          <p:cNvSpPr>
            <a:spLocks noChangeArrowheads="1"/>
          </p:cNvSpPr>
          <p:nvPr/>
        </p:nvSpPr>
        <p:spPr bwMode="auto">
          <a:xfrm>
            <a:off x="0" y="152400"/>
            <a:ext cx="9144000" cy="523875"/>
          </a:xfrm>
          <a:prstGeom prst="rect">
            <a:avLst/>
          </a:prstGeom>
          <a:noFill/>
          <a:ln w="9525">
            <a:noFill/>
            <a:miter lim="800000"/>
            <a:headEnd/>
            <a:tailEnd/>
          </a:ln>
        </p:spPr>
        <p:txBody>
          <a:bodyPr>
            <a:spAutoFit/>
          </a:bodyPr>
          <a:lstStyle/>
          <a:p>
            <a:r>
              <a:rPr lang="en-US" sz="2800" b="1" dirty="0" smtClean="0">
                <a:latin typeface="Times New Roman" pitchFamily="18" charset="0"/>
                <a:cs typeface="Times New Roman" pitchFamily="18" charset="0"/>
              </a:rPr>
              <a:t>RESONANCE PHENOM: Helmholtz Resonance</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28600" y="0"/>
            <a:ext cx="9144000" cy="830997"/>
          </a:xfrm>
          <a:prstGeom prst="rect">
            <a:avLst/>
          </a:prstGeom>
          <a:noFill/>
          <a:ln w="9525">
            <a:noFill/>
            <a:miter lim="800000"/>
            <a:headEnd/>
            <a:tailEnd/>
          </a:ln>
        </p:spPr>
        <p:txBody>
          <a:bodyPr>
            <a:spAutoFit/>
          </a:bodyPr>
          <a:lstStyle/>
          <a:p>
            <a:r>
              <a:rPr lang="en-US" sz="2400" b="1" dirty="0" smtClean="0">
                <a:latin typeface="Times New Roman" pitchFamily="18" charset="0"/>
                <a:cs typeface="Times New Roman" pitchFamily="18" charset="0"/>
              </a:rPr>
              <a:t>PREDICTIVE MODEL:  </a:t>
            </a:r>
            <a:r>
              <a:rPr lang="en-US" sz="2400" b="1" u="sng" dirty="0" smtClean="0">
                <a:latin typeface="Garamond" pitchFamily="18" charset="0"/>
              </a:rPr>
              <a:t>EXPLANATORY VARIABLES</a:t>
            </a:r>
            <a:endParaRPr lang="en-US" sz="2400" dirty="0" smtClean="0"/>
          </a:p>
          <a:p>
            <a:r>
              <a:rPr lang="en-US" sz="24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30723" name="Rectangle 4"/>
          <p:cNvSpPr>
            <a:spLocks noChangeArrowheads="1"/>
          </p:cNvSpPr>
          <p:nvPr/>
        </p:nvSpPr>
        <p:spPr bwMode="auto">
          <a:xfrm>
            <a:off x="304800" y="762000"/>
            <a:ext cx="8686800" cy="5078313"/>
          </a:xfrm>
          <a:prstGeom prst="rect">
            <a:avLst/>
          </a:prstGeom>
          <a:noFill/>
          <a:ln w="9525">
            <a:noFill/>
            <a:miter lim="800000"/>
            <a:headEnd/>
            <a:tailEnd/>
          </a:ln>
        </p:spPr>
        <p:txBody>
          <a:bodyPr>
            <a:spAutoFit/>
          </a:bodyPr>
          <a:lstStyle/>
          <a:p>
            <a:pPr algn="just"/>
            <a:r>
              <a:rPr lang="en-US" b="1" dirty="0" smtClean="0">
                <a:latin typeface="Garamond" pitchFamily="18" charset="0"/>
              </a:rPr>
              <a:t>IRI</a:t>
            </a:r>
            <a:r>
              <a:rPr lang="en-US" b="1" dirty="0">
                <a:latin typeface="Garamond" pitchFamily="18" charset="0"/>
              </a:rPr>
              <a:t>:                  International Roughness Index, m/km </a:t>
            </a:r>
            <a:r>
              <a:rPr lang="en-US" dirty="0">
                <a:latin typeface="Garamond" pitchFamily="18" charset="0"/>
              </a:rPr>
              <a:t>measured with a laser equipped </a:t>
            </a:r>
          </a:p>
          <a:p>
            <a:pPr algn="just"/>
            <a:r>
              <a:rPr lang="en-US" dirty="0">
                <a:latin typeface="Garamond" pitchFamily="18" charset="0"/>
              </a:rPr>
              <a:t>                           device and not filtered. </a:t>
            </a:r>
          </a:p>
          <a:p>
            <a:pPr algn="just"/>
            <a:endParaRPr lang="en-US" b="1" dirty="0">
              <a:latin typeface="Garamond" pitchFamily="18" charset="0"/>
            </a:endParaRPr>
          </a:p>
          <a:p>
            <a:pPr algn="just"/>
            <a:r>
              <a:rPr lang="en-US" b="1" dirty="0">
                <a:latin typeface="Garamond" pitchFamily="18" charset="0"/>
              </a:rPr>
              <a:t>ASP:                Asperity Interval is the mean interval between major asperities   </a:t>
            </a:r>
          </a:p>
          <a:p>
            <a:pPr algn="just"/>
            <a:r>
              <a:rPr lang="en-US" dirty="0">
                <a:latin typeface="Garamond" pitchFamily="18" charset="0"/>
              </a:rPr>
              <a:t>                         on the pavement surface. In a ground texture, it is the sum of  </a:t>
            </a:r>
          </a:p>
          <a:p>
            <a:pPr algn="just"/>
            <a:r>
              <a:rPr lang="en-US" dirty="0">
                <a:latin typeface="Garamond" pitchFamily="18" charset="0"/>
              </a:rPr>
              <a:t>                         the land width and the groove width. In a tined texture, the asperity</a:t>
            </a:r>
          </a:p>
          <a:p>
            <a:pPr algn="just"/>
            <a:r>
              <a:rPr lang="en-US" dirty="0">
                <a:latin typeface="Garamond" pitchFamily="18" charset="0"/>
              </a:rPr>
              <a:t>                          interval is the cell mean of the sum of a tine width and the  </a:t>
            </a:r>
          </a:p>
          <a:p>
            <a:pPr algn="just"/>
            <a:r>
              <a:rPr lang="en-US" dirty="0">
                <a:latin typeface="Garamond" pitchFamily="18" charset="0"/>
              </a:rPr>
              <a:t>                          tine spacing.</a:t>
            </a:r>
          </a:p>
          <a:p>
            <a:pPr algn="just"/>
            <a:endParaRPr lang="en-US" dirty="0">
              <a:latin typeface="Garamond" pitchFamily="18" charset="0"/>
            </a:endParaRPr>
          </a:p>
          <a:p>
            <a:pPr algn="just"/>
            <a:r>
              <a:rPr lang="en-US" b="1" dirty="0">
                <a:latin typeface="Garamond" pitchFamily="18" charset="0"/>
              </a:rPr>
              <a:t>RATIO :          Ratio of groove width to asperity interval.</a:t>
            </a:r>
          </a:p>
          <a:p>
            <a:pPr algn="just"/>
            <a:endParaRPr lang="en-US" b="1" dirty="0">
              <a:latin typeface="Garamond" pitchFamily="18" charset="0"/>
            </a:endParaRPr>
          </a:p>
          <a:p>
            <a:pPr algn="just"/>
            <a:r>
              <a:rPr lang="en-US" b="1" dirty="0">
                <a:latin typeface="Garamond" pitchFamily="18" charset="0"/>
              </a:rPr>
              <a:t>DIR:                Direction of texture. Categorical variable in which 0 is assigned  </a:t>
            </a:r>
          </a:p>
          <a:p>
            <a:pPr algn="just"/>
            <a:r>
              <a:rPr lang="en-US" dirty="0">
                <a:latin typeface="Garamond" pitchFamily="18" charset="0"/>
              </a:rPr>
              <a:t>                         to Longitudinal texture and 1 is assigned to transverse Texture </a:t>
            </a:r>
          </a:p>
          <a:p>
            <a:pPr algn="just"/>
            <a:r>
              <a:rPr lang="en-US" dirty="0">
                <a:latin typeface="Garamond" pitchFamily="18" charset="0"/>
              </a:rPr>
              <a:t>                         Longitudinal    International Roughness Index, m/km measured with a </a:t>
            </a:r>
          </a:p>
          <a:p>
            <a:pPr algn="just"/>
            <a:r>
              <a:rPr lang="en-US" dirty="0">
                <a:latin typeface="Garamond" pitchFamily="18" charset="0"/>
              </a:rPr>
              <a:t>                         laser equipped and not</a:t>
            </a:r>
            <a:r>
              <a:rPr lang="en-US" b="1" dirty="0">
                <a:latin typeface="Garamond" pitchFamily="18" charset="0"/>
              </a:rPr>
              <a:t> filtered </a:t>
            </a:r>
          </a:p>
          <a:p>
            <a:pPr algn="just"/>
            <a:endParaRPr lang="en-US" b="1" dirty="0">
              <a:latin typeface="Garamond" pitchFamily="18" charset="0"/>
            </a:endParaRPr>
          </a:p>
          <a:p>
            <a:pPr algn="just"/>
            <a:r>
              <a:rPr lang="en-US" b="1" dirty="0">
                <a:latin typeface="Garamond" pitchFamily="18" charset="0"/>
              </a:rPr>
              <a:t>MPD:            Mean Profile Depth. (mm) In a ground texture, obtained from the </a:t>
            </a:r>
          </a:p>
          <a:p>
            <a:pPr algn="just"/>
            <a:r>
              <a:rPr lang="en-US" dirty="0">
                <a:latin typeface="Garamond" pitchFamily="18" charset="0"/>
              </a:rPr>
              <a:t>                       use of </a:t>
            </a:r>
            <a:r>
              <a:rPr lang="en-US" b="1" dirty="0">
                <a:latin typeface="Garamond" pitchFamily="18" charset="0"/>
              </a:rPr>
              <a:t>a circular track meter ASTM E-2157</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52400" y="228600"/>
            <a:ext cx="9144000" cy="830997"/>
          </a:xfrm>
          <a:prstGeom prst="rect">
            <a:avLst/>
          </a:prstGeom>
          <a:noFill/>
          <a:ln w="9525">
            <a:noFill/>
            <a:miter lim="800000"/>
            <a:headEnd/>
            <a:tailEnd/>
          </a:ln>
        </p:spPr>
        <p:txBody>
          <a:bodyPr>
            <a:spAutoFit/>
          </a:bodyPr>
          <a:lstStyle/>
          <a:p>
            <a:r>
              <a:rPr lang="en-US" sz="2400" b="1" dirty="0">
                <a:latin typeface="Times New Roman" pitchFamily="18" charset="0"/>
                <a:cs typeface="Times New Roman" pitchFamily="18" charset="0"/>
              </a:rPr>
              <a:t>PREDICTIVE </a:t>
            </a:r>
            <a:r>
              <a:rPr lang="en-US" sz="2400" b="1" dirty="0" smtClean="0">
                <a:latin typeface="Times New Roman" pitchFamily="18" charset="0"/>
                <a:cs typeface="Times New Roman" pitchFamily="18" charset="0"/>
              </a:rPr>
              <a:t>MODEL:  </a:t>
            </a:r>
            <a:r>
              <a:rPr lang="en-US" sz="2400" b="1" u="sng" dirty="0" smtClean="0">
                <a:latin typeface="Garamond" pitchFamily="18" charset="0"/>
              </a:rPr>
              <a:t>EXPLANATORY VARIABLES</a:t>
            </a:r>
            <a:endParaRPr lang="en-US" sz="2400" dirty="0" smtClean="0"/>
          </a:p>
          <a:p>
            <a:r>
              <a:rPr lang="en-US" sz="24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31747" name="Rectangle 4"/>
          <p:cNvSpPr>
            <a:spLocks noChangeArrowheads="1"/>
          </p:cNvSpPr>
          <p:nvPr/>
        </p:nvSpPr>
        <p:spPr bwMode="auto">
          <a:xfrm>
            <a:off x="304800" y="304800"/>
            <a:ext cx="8686800" cy="646113"/>
          </a:xfrm>
          <a:prstGeom prst="rect">
            <a:avLst/>
          </a:prstGeom>
          <a:noFill/>
          <a:ln w="9525">
            <a:noFill/>
            <a:miter lim="800000"/>
            <a:headEnd/>
            <a:tailEnd/>
          </a:ln>
        </p:spPr>
        <p:txBody>
          <a:bodyPr>
            <a:spAutoFit/>
          </a:bodyPr>
          <a:lstStyle/>
          <a:p>
            <a:pPr algn="just"/>
            <a:endParaRPr lang="en-US" b="1" dirty="0">
              <a:latin typeface="Garamond" pitchFamily="18" charset="0"/>
            </a:endParaRPr>
          </a:p>
          <a:p>
            <a:pPr algn="just"/>
            <a:r>
              <a:rPr lang="en-US" b="1" dirty="0">
                <a:latin typeface="Garamond" pitchFamily="18" charset="0"/>
              </a:rPr>
              <a:t>                            </a:t>
            </a:r>
            <a:endParaRPr lang="en-US" b="1" u="sng" dirty="0">
              <a:latin typeface="Garamond" pitchFamily="18" charset="0"/>
            </a:endParaRPr>
          </a:p>
        </p:txBody>
      </p:sp>
      <p:sp>
        <p:nvSpPr>
          <p:cNvPr id="31748" name="Rectangle 3"/>
          <p:cNvSpPr>
            <a:spLocks noChangeArrowheads="1"/>
          </p:cNvSpPr>
          <p:nvPr/>
        </p:nvSpPr>
        <p:spPr bwMode="auto">
          <a:xfrm>
            <a:off x="304800" y="949325"/>
            <a:ext cx="8382000" cy="4247317"/>
          </a:xfrm>
          <a:prstGeom prst="rect">
            <a:avLst/>
          </a:prstGeom>
          <a:noFill/>
          <a:ln w="9525">
            <a:noFill/>
            <a:miter lim="800000"/>
            <a:headEnd/>
            <a:tailEnd/>
          </a:ln>
        </p:spPr>
        <p:txBody>
          <a:bodyPr>
            <a:spAutoFit/>
          </a:bodyPr>
          <a:lstStyle/>
          <a:p>
            <a:pPr algn="just"/>
            <a:r>
              <a:rPr lang="en-US" b="1" dirty="0">
                <a:latin typeface="Garamond" pitchFamily="18" charset="0"/>
              </a:rPr>
              <a:t>OR:              Texture Orientation. The texture is of positive orientation if the </a:t>
            </a:r>
          </a:p>
          <a:p>
            <a:pPr algn="just"/>
            <a:r>
              <a:rPr lang="en-US" dirty="0">
                <a:latin typeface="Garamond" pitchFamily="18" charset="0"/>
              </a:rPr>
              <a:t>                      riding surface is below the asperities. It is negative when the </a:t>
            </a:r>
          </a:p>
          <a:p>
            <a:pPr algn="just"/>
            <a:r>
              <a:rPr lang="en-US" dirty="0">
                <a:latin typeface="Garamond" pitchFamily="18" charset="0"/>
              </a:rPr>
              <a:t>                      riding surface is above the prominent features. This was subdivided into </a:t>
            </a:r>
          </a:p>
          <a:p>
            <a:pPr algn="just"/>
            <a:r>
              <a:rPr lang="en-US" dirty="0">
                <a:latin typeface="Garamond" pitchFamily="18" charset="0"/>
              </a:rPr>
              <a:t>                      OR1 and OR2 to account for neutral orientations. For positive, neutral and </a:t>
            </a:r>
          </a:p>
          <a:p>
            <a:pPr algn="just"/>
            <a:r>
              <a:rPr lang="en-US" dirty="0">
                <a:latin typeface="Garamond" pitchFamily="18" charset="0"/>
              </a:rPr>
              <a:t>                      negative orientations respectively OR1 was assigned   {1, 0 and 1} </a:t>
            </a:r>
          </a:p>
          <a:p>
            <a:pPr algn="just"/>
            <a:r>
              <a:rPr lang="en-US" dirty="0">
                <a:latin typeface="Garamond" pitchFamily="18" charset="0"/>
              </a:rPr>
              <a:t>                      respectively and OR2 was assigned {1, 1 and 0}respectively.</a:t>
            </a:r>
          </a:p>
          <a:p>
            <a:pPr algn="just"/>
            <a:endParaRPr lang="en-US" b="1" dirty="0">
              <a:latin typeface="Garamond" pitchFamily="18" charset="0"/>
            </a:endParaRPr>
          </a:p>
          <a:p>
            <a:pPr algn="just"/>
            <a:r>
              <a:rPr lang="en-US" b="1" dirty="0">
                <a:latin typeface="Garamond" pitchFamily="18" charset="0"/>
              </a:rPr>
              <a:t>SR               Surface Rating.  A measurement ranging from 0 to 4 to indicate the </a:t>
            </a:r>
          </a:p>
          <a:p>
            <a:pPr algn="just"/>
            <a:r>
              <a:rPr lang="en-US" dirty="0">
                <a:latin typeface="Garamond" pitchFamily="18" charset="0"/>
              </a:rPr>
              <a:t>                    degree of surface distress, 4 being the best performing pavement and 0 </a:t>
            </a:r>
          </a:p>
          <a:p>
            <a:pPr algn="just"/>
            <a:r>
              <a:rPr lang="en-US" dirty="0">
                <a:latin typeface="Garamond" pitchFamily="18" charset="0"/>
              </a:rPr>
              <a:t>                    being the worst condition. Terminal or trigger SR is typically </a:t>
            </a:r>
            <a:r>
              <a:rPr lang="en-US" dirty="0" smtClean="0">
                <a:latin typeface="Garamond" pitchFamily="18" charset="0"/>
              </a:rPr>
              <a:t>2.  </a:t>
            </a:r>
            <a:endParaRPr lang="en-US" dirty="0">
              <a:latin typeface="Garamond" pitchFamily="18" charset="0"/>
            </a:endParaRPr>
          </a:p>
          <a:p>
            <a:pPr algn="just"/>
            <a:endParaRPr lang="en-US" dirty="0">
              <a:latin typeface="Garamond" pitchFamily="18" charset="0"/>
            </a:endParaRPr>
          </a:p>
          <a:p>
            <a:pPr algn="just"/>
            <a:r>
              <a:rPr lang="en-US" b="1" dirty="0">
                <a:latin typeface="Garamond" pitchFamily="18" charset="0"/>
              </a:rPr>
              <a:t>TEMP        Air temperature at the time of OBSI testing (</a:t>
            </a:r>
            <a:r>
              <a:rPr lang="en-US" b="1" baseline="30000" dirty="0">
                <a:latin typeface="Garamond" pitchFamily="18" charset="0"/>
              </a:rPr>
              <a:t>0</a:t>
            </a:r>
            <a:r>
              <a:rPr lang="en-US" b="1" dirty="0">
                <a:latin typeface="Garamond" pitchFamily="18" charset="0"/>
              </a:rPr>
              <a:t> C) .  This scale was</a:t>
            </a:r>
          </a:p>
          <a:p>
            <a:pPr algn="just"/>
            <a:r>
              <a:rPr lang="en-US" b="1" dirty="0">
                <a:latin typeface="Garamond" pitchFamily="18" charset="0"/>
              </a:rPr>
              <a:t>                  chosen </a:t>
            </a:r>
            <a:r>
              <a:rPr lang="en-US" dirty="0">
                <a:latin typeface="Garamond" pitchFamily="18" charset="0"/>
              </a:rPr>
              <a:t>lieu  of the absolute scale for ease of comparison  of  OBSI temp</a:t>
            </a:r>
          </a:p>
          <a:p>
            <a:pPr algn="just"/>
            <a:r>
              <a:rPr lang="en-US" dirty="0">
                <a:latin typeface="Garamond" pitchFamily="18" charset="0"/>
              </a:rPr>
              <a:t>                   gradient to research results where these were used.</a:t>
            </a:r>
          </a:p>
          <a:p>
            <a:pPr algn="just"/>
            <a:endParaRPr lang="en-US" dirty="0">
              <a:latin typeface="Garamond"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1"/>
          <p:cNvSpPr>
            <a:spLocks noGrp="1"/>
          </p:cNvSpPr>
          <p:nvPr>
            <p:ph type="body" sz="quarter" idx="13"/>
          </p:nvPr>
        </p:nvSpPr>
        <p:spPr>
          <a:xfrm>
            <a:off x="0" y="0"/>
            <a:ext cx="9144000" cy="609600"/>
          </a:xfrm>
        </p:spPr>
        <p:txBody>
          <a:bodyPr/>
          <a:lstStyle/>
          <a:p>
            <a:r>
              <a:rPr lang="en-US" sz="2000" dirty="0" smtClean="0">
                <a:latin typeface="Times New Roman" pitchFamily="18" charset="0"/>
                <a:cs typeface="Times New Roman" pitchFamily="18" charset="0"/>
              </a:rPr>
              <a:t>PREDICTIVE MODEL FOR  NON POROUS PAVEMENT ACOUSTICS</a:t>
            </a:r>
          </a:p>
        </p:txBody>
      </p:sp>
      <p:pic>
        <p:nvPicPr>
          <p:cNvPr id="33795" name="Picture 2"/>
          <p:cNvPicPr>
            <a:picLocks noChangeAspect="1" noChangeArrowheads="1"/>
          </p:cNvPicPr>
          <p:nvPr/>
        </p:nvPicPr>
        <p:blipFill>
          <a:blip r:embed="rId3" cstate="print"/>
          <a:srcRect/>
          <a:stretch>
            <a:fillRect/>
          </a:stretch>
        </p:blipFill>
        <p:spPr bwMode="auto">
          <a:xfrm>
            <a:off x="304800" y="990600"/>
            <a:ext cx="4984750" cy="2971800"/>
          </a:xfrm>
          <a:prstGeom prst="rect">
            <a:avLst/>
          </a:prstGeom>
          <a:noFill/>
          <a:ln w="9525">
            <a:noFill/>
            <a:miter lim="800000"/>
            <a:headEnd/>
            <a:tailEnd/>
          </a:ln>
        </p:spPr>
      </p:pic>
      <p:pic>
        <p:nvPicPr>
          <p:cNvPr id="33796" name="Picture 7"/>
          <p:cNvPicPr>
            <a:picLocks noChangeAspect="1" noChangeArrowheads="1"/>
          </p:cNvPicPr>
          <p:nvPr/>
        </p:nvPicPr>
        <p:blipFill>
          <a:blip r:embed="rId4" cstate="print"/>
          <a:srcRect/>
          <a:stretch>
            <a:fillRect/>
          </a:stretch>
        </p:blipFill>
        <p:spPr bwMode="auto">
          <a:xfrm>
            <a:off x="533400" y="4343400"/>
            <a:ext cx="1828800" cy="1628775"/>
          </a:xfrm>
          <a:prstGeom prst="rect">
            <a:avLst/>
          </a:prstGeom>
          <a:noFill/>
          <a:ln w="9525">
            <a:noFill/>
            <a:miter lim="800000"/>
            <a:headEnd/>
            <a:tailEnd/>
          </a:ln>
        </p:spPr>
      </p:pic>
      <p:pic>
        <p:nvPicPr>
          <p:cNvPr id="33797" name="Picture 11"/>
          <p:cNvPicPr>
            <a:picLocks noChangeAspect="1" noChangeArrowheads="1"/>
          </p:cNvPicPr>
          <p:nvPr/>
        </p:nvPicPr>
        <p:blipFill>
          <a:blip r:embed="rId5" cstate="print"/>
          <a:srcRect/>
          <a:stretch>
            <a:fillRect/>
          </a:stretch>
        </p:blipFill>
        <p:spPr bwMode="auto">
          <a:xfrm>
            <a:off x="2667000" y="4495800"/>
            <a:ext cx="1638300" cy="1524000"/>
          </a:xfrm>
          <a:prstGeom prst="rect">
            <a:avLst/>
          </a:prstGeom>
          <a:noFill/>
          <a:ln w="9525">
            <a:noFill/>
            <a:miter lim="800000"/>
            <a:headEnd/>
            <a:tailEnd/>
          </a:ln>
        </p:spPr>
      </p:pic>
      <p:pic>
        <p:nvPicPr>
          <p:cNvPr id="33798" name="Picture 14"/>
          <p:cNvPicPr>
            <a:picLocks noChangeAspect="1" noChangeArrowheads="1"/>
          </p:cNvPicPr>
          <p:nvPr/>
        </p:nvPicPr>
        <p:blipFill>
          <a:blip r:embed="rId6" cstate="print"/>
          <a:srcRect/>
          <a:stretch>
            <a:fillRect/>
          </a:stretch>
        </p:blipFill>
        <p:spPr bwMode="auto">
          <a:xfrm>
            <a:off x="4572000" y="4495800"/>
            <a:ext cx="1828800" cy="1524000"/>
          </a:xfrm>
          <a:prstGeom prst="rect">
            <a:avLst/>
          </a:prstGeom>
          <a:noFill/>
          <a:ln w="9525">
            <a:noFill/>
            <a:miter lim="800000"/>
            <a:headEnd/>
            <a:tailEnd/>
          </a:ln>
        </p:spPr>
      </p:pic>
      <p:sp>
        <p:nvSpPr>
          <p:cNvPr id="33799" name="Rectangle 8"/>
          <p:cNvSpPr>
            <a:spLocks noChangeArrowheads="1"/>
          </p:cNvSpPr>
          <p:nvPr/>
        </p:nvSpPr>
        <p:spPr bwMode="auto">
          <a:xfrm>
            <a:off x="5486400" y="457200"/>
            <a:ext cx="3657600" cy="3354765"/>
          </a:xfrm>
          <a:prstGeom prst="rect">
            <a:avLst/>
          </a:prstGeom>
          <a:noFill/>
          <a:ln w="9525">
            <a:noFill/>
            <a:miter lim="800000"/>
            <a:headEnd/>
            <a:tailEnd/>
          </a:ln>
        </p:spPr>
        <p:txBody>
          <a:bodyPr>
            <a:spAutoFit/>
          </a:bodyPr>
          <a:lstStyle/>
          <a:p>
            <a:r>
              <a:rPr lang="en-US" sz="1600" b="1" dirty="0">
                <a:latin typeface="Garamond" pitchFamily="18" charset="0"/>
              </a:rPr>
              <a:t>EXPLANATORY VARIABLES</a:t>
            </a:r>
          </a:p>
          <a:p>
            <a:r>
              <a:rPr lang="en-US" sz="1600" b="1" dirty="0" smtClean="0">
                <a:latin typeface="Garamond" pitchFamily="18" charset="0"/>
              </a:rPr>
              <a:t>OBSI</a:t>
            </a:r>
            <a:endParaRPr lang="en-US" sz="1600" b="1" dirty="0">
              <a:latin typeface="Garamond" pitchFamily="18" charset="0"/>
            </a:endParaRPr>
          </a:p>
          <a:p>
            <a:r>
              <a:rPr lang="en-US" sz="1600" b="1" dirty="0">
                <a:latin typeface="Garamond" pitchFamily="18" charset="0"/>
              </a:rPr>
              <a:t>ASP </a:t>
            </a:r>
            <a:r>
              <a:rPr lang="en-US" sz="1600" dirty="0">
                <a:latin typeface="Garamond" pitchFamily="18" charset="0"/>
              </a:rPr>
              <a:t>:</a:t>
            </a:r>
            <a:r>
              <a:rPr lang="en-US" sz="1600" b="1" dirty="0">
                <a:latin typeface="Garamond" pitchFamily="18" charset="0"/>
              </a:rPr>
              <a:t>             ASP = 1/N   ∑  </a:t>
            </a:r>
            <a:r>
              <a:rPr lang="en-US" sz="1600" b="1" dirty="0" err="1">
                <a:latin typeface="Garamond" pitchFamily="18" charset="0"/>
              </a:rPr>
              <a:t>λi</a:t>
            </a:r>
            <a:endParaRPr lang="en-US" sz="1600" b="1" dirty="0">
              <a:latin typeface="Garamond" pitchFamily="18" charset="0"/>
            </a:endParaRPr>
          </a:p>
          <a:p>
            <a:r>
              <a:rPr lang="en-US" sz="1600" b="1" dirty="0">
                <a:latin typeface="Garamond" pitchFamily="18" charset="0"/>
              </a:rPr>
              <a:t>                                          </a:t>
            </a:r>
            <a:r>
              <a:rPr lang="en-US" sz="1600" b="1" dirty="0" err="1">
                <a:latin typeface="Garamond" pitchFamily="18" charset="0"/>
              </a:rPr>
              <a:t>i</a:t>
            </a:r>
            <a:r>
              <a:rPr lang="en-US" sz="1600" b="1" dirty="0">
                <a:latin typeface="Garamond" pitchFamily="18" charset="0"/>
              </a:rPr>
              <a:t>=1 </a:t>
            </a:r>
            <a:r>
              <a:rPr lang="en-US" sz="1600" dirty="0">
                <a:latin typeface="Garamond" pitchFamily="18" charset="0"/>
              </a:rPr>
              <a:t>	</a:t>
            </a:r>
          </a:p>
          <a:p>
            <a:r>
              <a:rPr lang="en-US" sz="1600" b="1" dirty="0">
                <a:latin typeface="Garamond" pitchFamily="18" charset="0"/>
              </a:rPr>
              <a:t>OR1</a:t>
            </a:r>
            <a:r>
              <a:rPr lang="en-US" sz="1600" dirty="0">
                <a:latin typeface="Garamond" pitchFamily="18" charset="0"/>
              </a:rPr>
              <a:t>: Categorical (Orientation)</a:t>
            </a:r>
          </a:p>
          <a:p>
            <a:r>
              <a:rPr lang="en-US" sz="1600" b="1" dirty="0">
                <a:latin typeface="Garamond" pitchFamily="18" charset="0"/>
              </a:rPr>
              <a:t>OR2</a:t>
            </a:r>
            <a:r>
              <a:rPr lang="en-US" sz="1600" dirty="0">
                <a:latin typeface="Garamond" pitchFamily="18" charset="0"/>
              </a:rPr>
              <a:t>: Categorical (Orientation)</a:t>
            </a:r>
          </a:p>
          <a:p>
            <a:r>
              <a:rPr lang="en-US" sz="1600" b="1" dirty="0">
                <a:latin typeface="Garamond" pitchFamily="18" charset="0"/>
              </a:rPr>
              <a:t>ASPGW</a:t>
            </a:r>
            <a:r>
              <a:rPr lang="en-US" sz="1600" dirty="0">
                <a:latin typeface="Garamond" pitchFamily="18" charset="0"/>
              </a:rPr>
              <a:t> : Asperity Groove Width	</a:t>
            </a:r>
          </a:p>
          <a:p>
            <a:r>
              <a:rPr lang="en-US" sz="1600" b="1" dirty="0">
                <a:latin typeface="Garamond" pitchFamily="18" charset="0"/>
              </a:rPr>
              <a:t>Dir</a:t>
            </a:r>
            <a:r>
              <a:rPr lang="en-US" sz="1600" dirty="0">
                <a:latin typeface="Garamond" pitchFamily="18" charset="0"/>
              </a:rPr>
              <a:t>: Categorical Texture Dir  (Long=0), </a:t>
            </a:r>
          </a:p>
          <a:p>
            <a:r>
              <a:rPr lang="en-US" sz="1600" b="1" dirty="0">
                <a:latin typeface="Garamond" pitchFamily="18" charset="0"/>
              </a:rPr>
              <a:t>IRI: </a:t>
            </a:r>
            <a:r>
              <a:rPr lang="en-US" sz="1600" dirty="0">
                <a:latin typeface="Garamond" pitchFamily="18" charset="0"/>
              </a:rPr>
              <a:t>ASTM E-950	</a:t>
            </a:r>
          </a:p>
          <a:p>
            <a:r>
              <a:rPr lang="en-US" sz="1600" b="1" dirty="0">
                <a:latin typeface="Garamond" pitchFamily="18" charset="0"/>
              </a:rPr>
              <a:t>Ratio:  </a:t>
            </a:r>
            <a:r>
              <a:rPr lang="en-US" sz="1600" dirty="0">
                <a:latin typeface="Garamond" pitchFamily="18" charset="0"/>
              </a:rPr>
              <a:t>Mean ASPGW/ASP	</a:t>
            </a:r>
          </a:p>
          <a:p>
            <a:r>
              <a:rPr lang="en-US" sz="1600" b="1" dirty="0">
                <a:latin typeface="Garamond" pitchFamily="18" charset="0"/>
              </a:rPr>
              <a:t>MPD: </a:t>
            </a:r>
            <a:r>
              <a:rPr lang="en-US" sz="1600" dirty="0">
                <a:latin typeface="Garamond" pitchFamily="18" charset="0"/>
              </a:rPr>
              <a:t>ASTM E-2157	</a:t>
            </a:r>
          </a:p>
          <a:p>
            <a:r>
              <a:rPr lang="en-US" sz="1600" b="1" dirty="0" smtClean="0">
                <a:latin typeface="Garamond" pitchFamily="18" charset="0"/>
              </a:rPr>
              <a:t>Temp </a:t>
            </a:r>
            <a:r>
              <a:rPr lang="en-US" sz="1600" b="1" dirty="0">
                <a:latin typeface="Garamond" pitchFamily="18" charset="0"/>
              </a:rPr>
              <a:t>(deg </a:t>
            </a:r>
            <a:r>
              <a:rPr lang="en-US" b="1" dirty="0" smtClean="0">
                <a:latin typeface="Garamond" pitchFamily="18" charset="0"/>
              </a:rPr>
              <a:t>K)</a:t>
            </a:r>
            <a:r>
              <a:rPr lang="en-US" dirty="0" smtClean="0">
                <a:latin typeface="Garamond" pitchFamily="18" charset="0"/>
              </a:rPr>
              <a:t>: </a:t>
            </a:r>
            <a:r>
              <a:rPr lang="en-US" dirty="0">
                <a:latin typeface="Garamond" pitchFamily="18" charset="0"/>
              </a:rPr>
              <a:t>Air Temperature	</a:t>
            </a:r>
          </a:p>
        </p:txBody>
      </p:sp>
      <p:sp>
        <p:nvSpPr>
          <p:cNvPr id="33800" name="Rectangle 11"/>
          <p:cNvSpPr>
            <a:spLocks noChangeArrowheads="1"/>
          </p:cNvSpPr>
          <p:nvPr/>
        </p:nvSpPr>
        <p:spPr bwMode="auto">
          <a:xfrm>
            <a:off x="2363788" y="4030663"/>
            <a:ext cx="1890712" cy="400050"/>
          </a:xfrm>
          <a:prstGeom prst="rect">
            <a:avLst/>
          </a:prstGeom>
          <a:noFill/>
          <a:ln w="9525">
            <a:noFill/>
            <a:miter lim="800000"/>
            <a:headEnd/>
            <a:tailEnd/>
          </a:ln>
        </p:spPr>
        <p:txBody>
          <a:bodyPr wrap="none">
            <a:spAutoFit/>
          </a:bodyPr>
          <a:lstStyle/>
          <a:p>
            <a:r>
              <a:rPr lang="en-US" sz="2000" b="1">
                <a:solidFill>
                  <a:srgbClr val="000000"/>
                </a:solidFill>
                <a:latin typeface="Cambria" pitchFamily="18" charset="0"/>
              </a:rPr>
              <a:t>           TESTING </a:t>
            </a:r>
            <a:endParaRPr lang="en-US">
              <a:latin typeface="Garamond" pitchFamily="18" charset="0"/>
            </a:endParaRPr>
          </a:p>
        </p:txBody>
      </p:sp>
      <p:sp>
        <p:nvSpPr>
          <p:cNvPr id="33801" name="Rectangle 13"/>
          <p:cNvSpPr>
            <a:spLocks noChangeArrowheads="1"/>
          </p:cNvSpPr>
          <p:nvPr/>
        </p:nvSpPr>
        <p:spPr bwMode="auto">
          <a:xfrm>
            <a:off x="2667000" y="6019800"/>
            <a:ext cx="2032000" cy="369888"/>
          </a:xfrm>
          <a:prstGeom prst="rect">
            <a:avLst/>
          </a:prstGeom>
          <a:noFill/>
          <a:ln w="9525">
            <a:noFill/>
            <a:miter lim="800000"/>
            <a:headEnd/>
            <a:tailEnd/>
          </a:ln>
        </p:spPr>
        <p:txBody>
          <a:bodyPr wrap="none">
            <a:spAutoFit/>
          </a:bodyPr>
          <a:lstStyle/>
          <a:p>
            <a:r>
              <a:rPr lang="en-US" b="1" dirty="0">
                <a:latin typeface="Garamond" pitchFamily="18" charset="0"/>
              </a:rPr>
              <a:t>ASTM E-950	</a:t>
            </a:r>
          </a:p>
        </p:txBody>
      </p:sp>
      <p:sp>
        <p:nvSpPr>
          <p:cNvPr id="33802" name="Rectangle 14"/>
          <p:cNvSpPr>
            <a:spLocks noChangeArrowheads="1"/>
          </p:cNvSpPr>
          <p:nvPr/>
        </p:nvSpPr>
        <p:spPr bwMode="auto">
          <a:xfrm>
            <a:off x="457200" y="6019800"/>
            <a:ext cx="2032000" cy="369888"/>
          </a:xfrm>
          <a:prstGeom prst="rect">
            <a:avLst/>
          </a:prstGeom>
          <a:noFill/>
          <a:ln w="9525">
            <a:noFill/>
            <a:miter lim="800000"/>
            <a:headEnd/>
            <a:tailEnd/>
          </a:ln>
        </p:spPr>
        <p:txBody>
          <a:bodyPr wrap="none">
            <a:spAutoFit/>
          </a:bodyPr>
          <a:lstStyle/>
          <a:p>
            <a:r>
              <a:rPr lang="en-US" b="1" dirty="0">
                <a:latin typeface="Garamond" pitchFamily="18" charset="0"/>
              </a:rPr>
              <a:t>ASTM E-2157</a:t>
            </a:r>
            <a:r>
              <a:rPr lang="en-US" dirty="0">
                <a:latin typeface="Garamond" pitchFamily="18" charset="0"/>
              </a:rPr>
              <a:t>	</a:t>
            </a:r>
          </a:p>
        </p:txBody>
      </p:sp>
      <p:sp>
        <p:nvSpPr>
          <p:cNvPr id="33803" name="Rectangle 15"/>
          <p:cNvSpPr>
            <a:spLocks noChangeArrowheads="1"/>
          </p:cNvSpPr>
          <p:nvPr/>
        </p:nvSpPr>
        <p:spPr bwMode="auto">
          <a:xfrm>
            <a:off x="6400800" y="6019800"/>
            <a:ext cx="2514600" cy="369332"/>
          </a:xfrm>
          <a:prstGeom prst="rect">
            <a:avLst/>
          </a:prstGeom>
          <a:noFill/>
          <a:ln w="9525">
            <a:noFill/>
            <a:miter lim="800000"/>
            <a:headEnd/>
            <a:tailEnd/>
          </a:ln>
        </p:spPr>
        <p:txBody>
          <a:bodyPr wrap="square">
            <a:spAutoFit/>
          </a:bodyPr>
          <a:lstStyle/>
          <a:p>
            <a:r>
              <a:rPr lang="en-US" b="1" dirty="0">
                <a:latin typeface="Garamond" pitchFamily="18" charset="0"/>
              </a:rPr>
              <a:t>ASPERITY (ASP)mm</a:t>
            </a:r>
          </a:p>
        </p:txBody>
      </p:sp>
      <p:pic>
        <p:nvPicPr>
          <p:cNvPr id="33804" name="Picture 3"/>
          <p:cNvPicPr>
            <a:picLocks noChangeAspect="1" noChangeArrowheads="1"/>
          </p:cNvPicPr>
          <p:nvPr/>
        </p:nvPicPr>
        <p:blipFill>
          <a:blip r:embed="rId7" cstate="print"/>
          <a:srcRect/>
          <a:stretch>
            <a:fillRect/>
          </a:stretch>
        </p:blipFill>
        <p:spPr bwMode="auto">
          <a:xfrm>
            <a:off x="6553200" y="4495800"/>
            <a:ext cx="2362200" cy="1524000"/>
          </a:xfrm>
          <a:prstGeom prst="rect">
            <a:avLst/>
          </a:prstGeom>
          <a:noFill/>
          <a:ln w="9525">
            <a:noFill/>
            <a:miter lim="800000"/>
            <a:headEnd/>
            <a:tailEnd/>
          </a:ln>
        </p:spPr>
      </p:pic>
      <p:sp>
        <p:nvSpPr>
          <p:cNvPr id="14" name="Rectangle 13"/>
          <p:cNvSpPr>
            <a:spLocks noChangeArrowheads="1"/>
          </p:cNvSpPr>
          <p:nvPr/>
        </p:nvSpPr>
        <p:spPr bwMode="auto">
          <a:xfrm>
            <a:off x="4267201" y="6019801"/>
            <a:ext cx="2057400" cy="646331"/>
          </a:xfrm>
          <a:prstGeom prst="rect">
            <a:avLst/>
          </a:prstGeom>
          <a:noFill/>
          <a:ln w="9525">
            <a:noFill/>
            <a:miter lim="800000"/>
            <a:headEnd/>
            <a:tailEnd/>
          </a:ln>
        </p:spPr>
        <p:txBody>
          <a:bodyPr wrap="square">
            <a:spAutoFit/>
          </a:bodyPr>
          <a:lstStyle/>
          <a:p>
            <a:r>
              <a:rPr lang="en-US" b="1" dirty="0" smtClean="0">
                <a:latin typeface="Garamond" pitchFamily="18" charset="0"/>
              </a:rPr>
              <a:t>AASHTO TP 76-09</a:t>
            </a:r>
            <a:r>
              <a:rPr lang="en-US" b="1" dirty="0">
                <a:latin typeface="Garamond" pitchFamily="18" charset="0"/>
              </a:rPr>
              <a:t>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 y="228600"/>
            <a:ext cx="9144000" cy="461963"/>
          </a:xfrm>
          <a:prstGeom prst="rect">
            <a:avLst/>
          </a:prstGeom>
          <a:noFill/>
          <a:ln w="9525">
            <a:noFill/>
            <a:miter lim="800000"/>
            <a:headEnd/>
            <a:tailEnd/>
          </a:ln>
        </p:spPr>
        <p:txBody>
          <a:bodyPr>
            <a:spAutoFit/>
          </a:bodyPr>
          <a:lstStyle/>
          <a:p>
            <a:r>
              <a:rPr lang="en-US" sz="2400" b="1" dirty="0">
                <a:latin typeface="Times New Roman" pitchFamily="18" charset="0"/>
                <a:cs typeface="Times New Roman" pitchFamily="18" charset="0"/>
              </a:rPr>
              <a:t>PREDICTIVE MODEL </a:t>
            </a:r>
            <a:r>
              <a:rPr lang="en-US" sz="2400" b="1" dirty="0" smtClean="0">
                <a:latin typeface="Times New Roman" pitchFamily="18" charset="0"/>
                <a:cs typeface="Times New Roman" pitchFamily="18" charset="0"/>
              </a:rPr>
              <a:t>:SCATTERPLOT</a:t>
            </a:r>
            <a:endParaRPr lang="en-US" sz="2800" b="1" dirty="0">
              <a:latin typeface="Times New Roman" pitchFamily="18" charset="0"/>
              <a:cs typeface="Times New Roman" pitchFamily="18" charset="0"/>
            </a:endParaRPr>
          </a:p>
        </p:txBody>
      </p:sp>
      <p:pic>
        <p:nvPicPr>
          <p:cNvPr id="32771" name="Picture 3"/>
          <p:cNvPicPr>
            <a:picLocks noChangeAspect="1" noChangeArrowheads="1"/>
          </p:cNvPicPr>
          <p:nvPr/>
        </p:nvPicPr>
        <p:blipFill>
          <a:blip r:embed="rId3" cstate="print"/>
          <a:srcRect/>
          <a:stretch>
            <a:fillRect/>
          </a:stretch>
        </p:blipFill>
        <p:spPr bwMode="auto">
          <a:xfrm>
            <a:off x="228600" y="990600"/>
            <a:ext cx="83058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914400"/>
          </a:xfrm>
        </p:spPr>
        <p:txBody>
          <a:bodyPr/>
          <a:lstStyle/>
          <a:p>
            <a:r>
              <a:rPr lang="en-US" dirty="0" smtClean="0">
                <a:latin typeface="Times New Roman" pitchFamily="18" charset="0"/>
                <a:cs typeface="Times New Roman" pitchFamily="18" charset="0"/>
              </a:rPr>
              <a:t>Model Development Process</a:t>
            </a:r>
            <a:endParaRPr lang="en-US" dirty="0">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685800" y="457200"/>
            <a:ext cx="74676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28600"/>
            <a:ext cx="8229600" cy="1143000"/>
          </a:xfrm>
        </p:spPr>
        <p:txBody>
          <a:bodyPr/>
          <a:lstStyle/>
          <a:p>
            <a:r>
              <a:rPr lang="en-US" dirty="0" smtClean="0">
                <a:latin typeface="Times New Roman" pitchFamily="18" charset="0"/>
                <a:cs typeface="Times New Roman" pitchFamily="18" charset="0"/>
              </a:rPr>
              <a:t>Model Correlations and Power</a:t>
            </a:r>
            <a:endParaRPr lang="en-US" dirty="0">
              <a:latin typeface="Times New Roman" pitchFamily="18" charset="0"/>
              <a:cs typeface="Times New Roman" pitchFamily="18" charset="0"/>
            </a:endParaRPr>
          </a:p>
        </p:txBody>
      </p:sp>
      <p:pic>
        <p:nvPicPr>
          <p:cNvPr id="4100" name="Picture 4"/>
          <p:cNvPicPr>
            <a:picLocks noGrp="1" noChangeAspect="1" noChangeArrowheads="1"/>
          </p:cNvPicPr>
          <p:nvPr>
            <p:ph idx="1"/>
          </p:nvPr>
        </p:nvPicPr>
        <p:blipFill>
          <a:blip r:embed="rId2" cstate="print"/>
          <a:srcRect/>
          <a:stretch>
            <a:fillRect/>
          </a:stretch>
        </p:blipFill>
        <p:spPr bwMode="auto">
          <a:xfrm>
            <a:off x="381000" y="914400"/>
            <a:ext cx="5105400" cy="5943600"/>
          </a:xfrm>
          <a:prstGeom prst="rect">
            <a:avLst/>
          </a:prstGeom>
          <a:noFill/>
          <a:ln w="9525">
            <a:noFill/>
            <a:miter lim="800000"/>
            <a:headEnd/>
            <a:tailEnd/>
          </a:ln>
          <a:effectLst/>
        </p:spPr>
      </p:pic>
      <p:sp>
        <p:nvSpPr>
          <p:cNvPr id="9" name="Rectangle 8"/>
          <p:cNvSpPr/>
          <p:nvPr/>
        </p:nvSpPr>
        <p:spPr>
          <a:xfrm>
            <a:off x="5638800" y="1371600"/>
            <a:ext cx="2233304" cy="369332"/>
          </a:xfrm>
          <a:prstGeom prst="rect">
            <a:avLst/>
          </a:prstGeom>
        </p:spPr>
        <p:txBody>
          <a:bodyPr wrap="none">
            <a:spAutoFit/>
          </a:bodyPr>
          <a:lstStyle/>
          <a:p>
            <a:r>
              <a:rPr lang="en-US" b="1" dirty="0" smtClean="0">
                <a:latin typeface="Times New Roman" pitchFamily="18" charset="0"/>
                <a:cs typeface="Times New Roman" pitchFamily="18" charset="0"/>
              </a:rPr>
              <a:t>n = f (</a:t>
            </a:r>
            <a:r>
              <a:rPr lang="en-US" b="1" dirty="0" smtClean="0">
                <a:latin typeface="Times New Roman" pitchFamily="18" charset="0"/>
                <a:cs typeface="Times New Roman" pitchFamily="18" charset="0"/>
                <a:sym typeface="Symbol"/>
              </a:rPr>
              <a:t></a:t>
            </a:r>
            <a:r>
              <a:rPr lang="en-US" b="1" dirty="0" smtClean="0">
                <a:latin typeface="Times New Roman" pitchFamily="18" charset="0"/>
                <a:cs typeface="Times New Roman" pitchFamily="18" charset="0"/>
              </a:rPr>
              <a:t> ,β). 2σ</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 / δ</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1" name="Rectangle 10"/>
          <p:cNvSpPr/>
          <p:nvPr/>
        </p:nvSpPr>
        <p:spPr>
          <a:xfrm>
            <a:off x="5562600" y="2590800"/>
            <a:ext cx="3581400" cy="2554545"/>
          </a:xfrm>
          <a:prstGeom prst="rect">
            <a:avLst/>
          </a:prstGeom>
        </p:spPr>
        <p:txBody>
          <a:bodyPr wrap="square">
            <a:spAutoFit/>
          </a:bodyPr>
          <a:lstStyle/>
          <a:p>
            <a:pPr lvl="0"/>
            <a:r>
              <a:rPr lang="en-US" sz="2000" b="1" dirty="0" smtClean="0">
                <a:solidFill>
                  <a:prstClr val="black"/>
                </a:solidFill>
                <a:latin typeface="Times New Roman" pitchFamily="18" charset="0"/>
                <a:ea typeface="Times New Roman" pitchFamily="18" charset="0"/>
                <a:cs typeface="Times New Roman" pitchFamily="18" charset="0"/>
              </a:rPr>
              <a:t>If </a:t>
            </a:r>
            <a:r>
              <a:rPr lang="el-GR" sz="2000" b="1" dirty="0" smtClean="0">
                <a:solidFill>
                  <a:prstClr val="black"/>
                </a:solidFill>
                <a:latin typeface="Times New Roman" pitchFamily="18" charset="0"/>
                <a:ea typeface="Times New Roman" pitchFamily="18" charset="0"/>
                <a:cs typeface="Times New Roman" pitchFamily="18" charset="0"/>
              </a:rPr>
              <a:t>α</a:t>
            </a:r>
            <a:r>
              <a:rPr lang="en-US" sz="2000" b="1" dirty="0" smtClean="0">
                <a:solidFill>
                  <a:prstClr val="black"/>
                </a:solidFill>
                <a:latin typeface="Times New Roman" pitchFamily="18" charset="0"/>
                <a:ea typeface="Times New Roman" pitchFamily="18" charset="0"/>
                <a:cs typeface="Times New Roman" pitchFamily="18" charset="0"/>
              </a:rPr>
              <a:t>=0.05 and 80% degree of certainty correlation </a:t>
            </a:r>
          </a:p>
          <a:p>
            <a:pPr lvl="0"/>
            <a:r>
              <a:rPr lang="en-US" sz="2000" b="1" dirty="0" smtClean="0">
                <a:solidFill>
                  <a:prstClr val="black"/>
                </a:solidFill>
                <a:latin typeface="Times New Roman" pitchFamily="18" charset="0"/>
                <a:ea typeface="Times New Roman" pitchFamily="18" charset="0"/>
                <a:cs typeface="Times New Roman" pitchFamily="18" charset="0"/>
              </a:rPr>
              <a:t>(</a:t>
            </a:r>
            <a:r>
              <a:rPr lang="en-US" sz="2000" b="1" dirty="0" smtClean="0">
                <a:solidFill>
                  <a:prstClr val="black"/>
                </a:solidFill>
                <a:latin typeface="Times New Roman" pitchFamily="18" charset="0"/>
                <a:ea typeface="Times New Roman" pitchFamily="18" charset="0"/>
                <a:cs typeface="Times New Roman" pitchFamily="18" charset="0"/>
                <a:sym typeface="Symbol" pitchFamily="18" charset="2"/>
              </a:rPr>
              <a:t></a:t>
            </a:r>
            <a:r>
              <a:rPr lang="en-US" sz="2000" b="1" dirty="0" smtClean="0">
                <a:solidFill>
                  <a:prstClr val="black"/>
                </a:solidFill>
                <a:latin typeface="Times New Roman" pitchFamily="18" charset="0"/>
                <a:ea typeface="Times New Roman" pitchFamily="18" charset="0"/>
                <a:cs typeface="Times New Roman" pitchFamily="18" charset="0"/>
              </a:rPr>
              <a:t> = 0.2</a:t>
            </a:r>
            <a:r>
              <a:rPr lang="en-US" sz="2000" b="1" dirty="0" smtClean="0">
                <a:solidFill>
                  <a:prstClr val="black"/>
                </a:solidFill>
                <a:latin typeface="Times New Roman" pitchFamily="18" charset="0"/>
                <a:ea typeface="Times New Roman" pitchFamily="18" charset="0"/>
                <a:cs typeface="Times New Roman" pitchFamily="18" charset="0"/>
                <a:sym typeface="Symbol" pitchFamily="18" charset="2"/>
              </a:rPr>
              <a:t>  ,β= 0.05),  f (</a:t>
            </a:r>
            <a:r>
              <a:rPr lang="en-US" sz="2000" b="1" dirty="0" smtClean="0">
                <a:solidFill>
                  <a:prstClr val="black"/>
                </a:solidFill>
                <a:latin typeface="Times New Roman" pitchFamily="18" charset="0"/>
                <a:ea typeface="Times New Roman" pitchFamily="18" charset="0"/>
                <a:cs typeface="Times New Roman" pitchFamily="18" charset="0"/>
              </a:rPr>
              <a:t> ,β)= 13. Combinations needed of OBSI Versus </a:t>
            </a:r>
            <a:r>
              <a:rPr lang="en-US" sz="2000" b="1" dirty="0" smtClean="0">
                <a:solidFill>
                  <a:prstClr val="black"/>
                </a:solidFill>
                <a:latin typeface="Times New Roman" pitchFamily="18" charset="0"/>
                <a:ea typeface="Times New Roman" pitchFamily="18" charset="0"/>
                <a:cs typeface="Times New Roman" pitchFamily="18" charset="0"/>
                <a:sym typeface="Symbol" pitchFamily="18" charset="2"/>
              </a:rPr>
              <a:t>IRI, TEMP, ASP/ ASPGW, OR1, 140.</a:t>
            </a:r>
          </a:p>
          <a:p>
            <a:pPr lvl="0"/>
            <a:endParaRPr lang="en-US" sz="2000" b="1" dirty="0" smtClean="0">
              <a:solidFill>
                <a:prstClr val="black"/>
              </a:solidFill>
              <a:latin typeface="Times New Roman" pitchFamily="18" charset="0"/>
              <a:ea typeface="Times New Roman" pitchFamily="18" charset="0"/>
              <a:cs typeface="Times New Roman" pitchFamily="18" charset="0"/>
              <a:sym typeface="Symbol" pitchFamily="18" charset="2"/>
            </a:endParaRPr>
          </a:p>
          <a:p>
            <a:pPr lvl="0"/>
            <a:r>
              <a:rPr lang="en-US" sz="2000" b="1" dirty="0" smtClean="0">
                <a:solidFill>
                  <a:prstClr val="black"/>
                </a:solidFill>
                <a:latin typeface="Times New Roman" pitchFamily="18" charset="0"/>
                <a:ea typeface="Times New Roman" pitchFamily="18" charset="0"/>
                <a:cs typeface="Times New Roman" pitchFamily="18" charset="0"/>
                <a:sym typeface="Symbol" pitchFamily="18" charset="2"/>
              </a:rPr>
              <a:t>Else Power   (N=155)=83%</a:t>
            </a:r>
          </a:p>
        </p:txBody>
      </p:sp>
      <p:sp>
        <p:nvSpPr>
          <p:cNvPr id="12" name="Rectangle 11"/>
          <p:cNvSpPr/>
          <p:nvPr/>
        </p:nvSpPr>
        <p:spPr>
          <a:xfrm>
            <a:off x="5715000" y="1828800"/>
            <a:ext cx="3429000" cy="400110"/>
          </a:xfrm>
          <a:prstGeom prst="rect">
            <a:avLst/>
          </a:prstGeom>
        </p:spPr>
        <p:txBody>
          <a:bodyPr wrap="square">
            <a:spAutoFit/>
          </a:bodyPr>
          <a:lstStyle/>
          <a:p>
            <a:r>
              <a:rPr lang="en-US" sz="2000" b="1" dirty="0" smtClean="0">
                <a:latin typeface="Times New Roman" pitchFamily="18" charset="0"/>
                <a:cs typeface="Times New Roman" pitchFamily="18" charset="0"/>
              </a:rPr>
              <a:t>Needed to detect= 0.5dBA</a:t>
            </a:r>
            <a:endParaRPr lang="en-US" sz="2000"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Model</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533400" y="1066800"/>
            <a:ext cx="8229600" cy="5029200"/>
          </a:xfrm>
        </p:spPr>
        <p:txBody>
          <a:bodyPr/>
          <a:lstStyle/>
          <a:p>
            <a:pPr algn="just">
              <a:buNone/>
            </a:pPr>
            <a:r>
              <a:rPr lang="en-US" sz="2800" dirty="0" smtClean="0">
                <a:latin typeface="Times New Roman" pitchFamily="18" charset="0"/>
                <a:cs typeface="Times New Roman" pitchFamily="18" charset="0"/>
              </a:rPr>
              <a:t>OBSI =  103.59 + 3.93 DIR - 0.47 ASPGW + 0.73 IRI- 1.39 OR1- 0.03 Temp.  </a:t>
            </a:r>
          </a:p>
          <a:p>
            <a:pPr algn="just">
              <a:buNone/>
            </a:pPr>
            <a:r>
              <a:rPr lang="en-US" sz="2800" dirty="0" smtClean="0">
                <a:latin typeface="Times New Roman" pitchFamily="18" charset="0"/>
                <a:cs typeface="Times New Roman" pitchFamily="18" charset="0"/>
              </a:rPr>
              <a:t>R</a:t>
            </a:r>
            <a:r>
              <a:rPr lang="en-US" sz="2800" baseline="30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 0.6    N=155    SEE= 1.2</a:t>
            </a:r>
          </a:p>
          <a:p>
            <a:pPr algn="just">
              <a:buNone/>
            </a:pPr>
            <a:r>
              <a:rPr lang="en-US" sz="2800" dirty="0" smtClean="0">
                <a:latin typeface="Times New Roman" pitchFamily="18" charset="0"/>
                <a:cs typeface="Times New Roman" pitchFamily="18" charset="0"/>
              </a:rPr>
              <a:t>P-value &lt;&lt; 0.05 in each significant variable.</a:t>
            </a:r>
          </a:p>
          <a:p>
            <a:pPr>
              <a:buNone/>
            </a:pPr>
            <a:r>
              <a:rPr lang="en-US" sz="2800" u="sng" dirty="0" smtClean="0">
                <a:latin typeface="Times New Roman" pitchFamily="18" charset="0"/>
                <a:cs typeface="Times New Roman" pitchFamily="18" charset="0"/>
              </a:rPr>
              <a:t>TEMPERATURE NORMALIZATION </a:t>
            </a:r>
          </a:p>
          <a:p>
            <a:pPr>
              <a:buNone/>
            </a:pPr>
            <a:r>
              <a:rPr lang="en-US" sz="2800" dirty="0" smtClean="0">
                <a:latin typeface="Times New Roman" pitchFamily="18" charset="0"/>
                <a:cs typeface="Times New Roman" pitchFamily="18" charset="0"/>
              </a:rPr>
              <a:t>OBSI </a:t>
            </a:r>
            <a:r>
              <a:rPr lang="en-US" sz="2800" baseline="-25000" dirty="0" smtClean="0">
                <a:latin typeface="Times New Roman" pitchFamily="18" charset="0"/>
                <a:cs typeface="Times New Roman" pitchFamily="18" charset="0"/>
              </a:rPr>
              <a:t>(293) </a:t>
            </a:r>
            <a:r>
              <a:rPr lang="en-US" sz="2800" dirty="0" smtClean="0">
                <a:latin typeface="Times New Roman" pitchFamily="18" charset="0"/>
                <a:cs typeface="Times New Roman" pitchFamily="18" charset="0"/>
              </a:rPr>
              <a:t>= OBSI </a:t>
            </a:r>
            <a:r>
              <a:rPr lang="en-US" sz="2800" baseline="-25000" dirty="0" smtClean="0">
                <a:latin typeface="Times New Roman" pitchFamily="18" charset="0"/>
                <a:cs typeface="Times New Roman" pitchFamily="18" charset="0"/>
              </a:rPr>
              <a:t>(T)</a:t>
            </a:r>
            <a:r>
              <a:rPr lang="en-US" sz="2800" dirty="0" smtClean="0">
                <a:latin typeface="Times New Roman" pitchFamily="18" charset="0"/>
                <a:cs typeface="Times New Roman" pitchFamily="18" charset="0"/>
              </a:rPr>
              <a:t> (T/293)</a:t>
            </a:r>
            <a:r>
              <a:rPr lang="en-US" sz="2800" baseline="30000" dirty="0" smtClean="0">
                <a:latin typeface="Times New Roman" pitchFamily="18" charset="0"/>
                <a:cs typeface="Times New Roman" pitchFamily="18" charset="0"/>
              </a:rPr>
              <a:t>M</a:t>
            </a:r>
          </a:p>
          <a:p>
            <a:pPr lvl="1">
              <a:buNone/>
            </a:pPr>
            <a:r>
              <a:rPr lang="en-US" dirty="0" smtClean="0">
                <a:latin typeface="Times New Roman" pitchFamily="18" charset="0"/>
                <a:cs typeface="Times New Roman" pitchFamily="18" charset="0"/>
              </a:rPr>
              <a:t>M= 0.387 for turf drag</a:t>
            </a:r>
          </a:p>
          <a:p>
            <a:pPr lvl="1">
              <a:buNone/>
            </a:pPr>
            <a:r>
              <a:rPr lang="en-US" dirty="0" smtClean="0">
                <a:latin typeface="Times New Roman" pitchFamily="18" charset="0"/>
                <a:cs typeface="Times New Roman" pitchFamily="18" charset="0"/>
              </a:rPr>
              <a:t>M= 0.306 for Innovative diamond grind</a:t>
            </a:r>
          </a:p>
          <a:p>
            <a:pPr lvl="1">
              <a:buNone/>
            </a:pPr>
            <a:r>
              <a:rPr lang="en-US" dirty="0" smtClean="0">
                <a:latin typeface="Times New Roman" pitchFamily="18" charset="0"/>
                <a:cs typeface="Times New Roman" pitchFamily="18" charset="0"/>
              </a:rPr>
              <a:t>M = 0.300 for conventional grind</a:t>
            </a:r>
          </a:p>
          <a:p>
            <a:pPr lvl="1">
              <a:buNone/>
            </a:pPr>
            <a:r>
              <a:rPr lang="en-US" dirty="0" smtClean="0">
                <a:latin typeface="Times New Roman" pitchFamily="18" charset="0"/>
                <a:cs typeface="Times New Roman" pitchFamily="18" charset="0"/>
              </a:rPr>
              <a:t>M= 0.54 for transverse tine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438400" y="0"/>
            <a:ext cx="4055687" cy="584775"/>
          </a:xfrm>
          <a:prstGeom prst="rect">
            <a:avLst/>
          </a:prstGeom>
          <a:noFill/>
          <a:ln w="9525">
            <a:noFill/>
            <a:miter lim="800000"/>
            <a:headEnd/>
            <a:tailEnd/>
          </a:ln>
        </p:spPr>
        <p:txBody>
          <a:bodyPr wrap="square">
            <a:spAutoFit/>
          </a:bodyPr>
          <a:lstStyle/>
          <a:p>
            <a:pPr algn="ctr"/>
            <a:r>
              <a:rPr lang="en-US" sz="3200" b="1" dirty="0" smtClean="0">
                <a:latin typeface="Times New Roman" pitchFamily="18" charset="0"/>
                <a:cs typeface="Times New Roman" pitchFamily="18" charset="0"/>
              </a:rPr>
              <a:t>CONCLUSION</a:t>
            </a:r>
            <a:endParaRPr lang="en-US" sz="3200" b="1" dirty="0">
              <a:latin typeface="Times New Roman" pitchFamily="18" charset="0"/>
              <a:cs typeface="Times New Roman" pitchFamily="18" charset="0"/>
            </a:endParaRPr>
          </a:p>
        </p:txBody>
      </p:sp>
      <p:sp>
        <p:nvSpPr>
          <p:cNvPr id="34819" name="Rectangle 3"/>
          <p:cNvSpPr>
            <a:spLocks noChangeArrowheads="1"/>
          </p:cNvSpPr>
          <p:nvPr/>
        </p:nvSpPr>
        <p:spPr bwMode="auto">
          <a:xfrm>
            <a:off x="838200" y="457201"/>
            <a:ext cx="8305800" cy="6555641"/>
          </a:xfrm>
          <a:prstGeom prst="rect">
            <a:avLst/>
          </a:prstGeom>
          <a:noFill/>
          <a:ln w="9525">
            <a:noFill/>
            <a:miter lim="800000"/>
            <a:headEnd/>
            <a:tailEnd/>
          </a:ln>
        </p:spPr>
        <p:txBody>
          <a:bodyPr wrap="square">
            <a:spAutoFit/>
          </a:bodyPr>
          <a:lstStyle/>
          <a:p>
            <a:pPr algn="just">
              <a:buFont typeface="Wingdings" pitchFamily="2" charset="2"/>
              <a:buChar char="v"/>
            </a:pPr>
            <a:endParaRPr lang="en-US" sz="2000" dirty="0" smtClean="0">
              <a:latin typeface="Garamond" pitchFamily="18" charset="0"/>
            </a:endParaRPr>
          </a:p>
          <a:p>
            <a:pPr algn="just">
              <a:buFont typeface="Wingdings" pitchFamily="2" charset="2"/>
              <a:buChar char="v"/>
            </a:pPr>
            <a:r>
              <a:rPr lang="en-US" sz="2000" b="1" dirty="0" smtClean="0">
                <a:latin typeface="Garamond" pitchFamily="18" charset="0"/>
              </a:rPr>
              <a:t>This research identified  associative initial variables from physical concepts of the response of a element in the acoustic medium.</a:t>
            </a:r>
          </a:p>
          <a:p>
            <a:pPr algn="just"/>
            <a:endParaRPr lang="en-US" sz="2000" b="1" dirty="0" smtClean="0">
              <a:latin typeface="Garamond" pitchFamily="18" charset="0"/>
            </a:endParaRPr>
          </a:p>
          <a:p>
            <a:pPr algn="just">
              <a:buFont typeface="Wingdings" pitchFamily="2" charset="2"/>
              <a:buChar char="v"/>
            </a:pPr>
            <a:r>
              <a:rPr lang="en-US" sz="2000" b="1" dirty="0" smtClean="0">
                <a:latin typeface="Garamond" pitchFamily="18" charset="0"/>
              </a:rPr>
              <a:t>Prior </a:t>
            </a:r>
            <a:r>
              <a:rPr lang="en-US" sz="2000" b="1" dirty="0">
                <a:latin typeface="Garamond" pitchFamily="18" charset="0"/>
              </a:rPr>
              <a:t>to this research Mean Texture Depth (and by implication, Mean Profile Depth was thought to be an important variable in the prediction of OBSI TPIN). This research has proven, (contrary to conventional wisdom and widely held opinions) that MPD has no significant correlation to OBSI. </a:t>
            </a:r>
            <a:endParaRPr lang="en-US" sz="2000" b="1" dirty="0" smtClean="0">
              <a:latin typeface="Garamond" pitchFamily="18" charset="0"/>
            </a:endParaRPr>
          </a:p>
          <a:p>
            <a:pPr algn="just"/>
            <a:endParaRPr lang="en-US" sz="2000" b="1" dirty="0" smtClean="0">
              <a:latin typeface="Garamond" pitchFamily="18" charset="0"/>
            </a:endParaRPr>
          </a:p>
          <a:p>
            <a:pPr algn="just">
              <a:buFont typeface="Wingdings" pitchFamily="2" charset="2"/>
              <a:buChar char="v"/>
            </a:pPr>
            <a:r>
              <a:rPr lang="en-US" sz="2000" b="1" dirty="0" smtClean="0">
                <a:latin typeface="Garamond" pitchFamily="18" charset="0"/>
              </a:rPr>
              <a:t>Texture </a:t>
            </a:r>
            <a:r>
              <a:rPr lang="en-US" sz="2000" b="1" dirty="0">
                <a:latin typeface="Garamond" pitchFamily="18" charset="0"/>
              </a:rPr>
              <a:t>Direction was found to be the most influential parameter. It was analyzed as a categorical variable in the model developed. In the model developed, a sensitivity analysis indicated that the transverse tined concrete pavements were averagely noisier than non-transverse concrete pavements by 4-dBA</a:t>
            </a:r>
            <a:r>
              <a:rPr lang="en-US" sz="2000" b="1" dirty="0" smtClean="0">
                <a:latin typeface="Garamond" pitchFamily="18" charset="0"/>
              </a:rPr>
              <a:t>.</a:t>
            </a:r>
          </a:p>
          <a:p>
            <a:pPr algn="just"/>
            <a:r>
              <a:rPr lang="en-US" sz="2000" b="1" dirty="0" smtClean="0">
                <a:latin typeface="Garamond" pitchFamily="18" charset="0"/>
              </a:rPr>
              <a:t> </a:t>
            </a:r>
          </a:p>
          <a:p>
            <a:pPr algn="just">
              <a:buFont typeface="Wingdings" pitchFamily="2" charset="2"/>
              <a:buChar char="v"/>
            </a:pPr>
            <a:r>
              <a:rPr lang="en-US" sz="2000" b="1" dirty="0" smtClean="0">
                <a:latin typeface="Garamond" pitchFamily="18" charset="0"/>
              </a:rPr>
              <a:t>Prior to this research work, there was neither a definition of asperity interval nor an understanding of its importance in tire pavement interaction noise. In the context of tire pavement interaction texture asperity interval was found to be influential to OBSI. </a:t>
            </a:r>
          </a:p>
          <a:p>
            <a:pPr algn="just">
              <a:buFont typeface="Wingdings" pitchFamily="2" charset="2"/>
              <a:buChar char="v"/>
            </a:pPr>
            <a:endParaRPr lang="en-US" sz="2000" b="1" dirty="0" smtClean="0">
              <a:latin typeface="Garamond" pitchFamily="18" charset="0"/>
            </a:endParaRPr>
          </a:p>
          <a:p>
            <a:pPr algn="just"/>
            <a:endParaRPr lang="en-US" sz="2000" b="1" dirty="0">
              <a:latin typeface="Garamond"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438400" y="0"/>
            <a:ext cx="4055687" cy="584775"/>
          </a:xfrm>
          <a:prstGeom prst="rect">
            <a:avLst/>
          </a:prstGeom>
          <a:noFill/>
          <a:ln w="9525">
            <a:noFill/>
            <a:miter lim="800000"/>
            <a:headEnd/>
            <a:tailEnd/>
          </a:ln>
        </p:spPr>
        <p:txBody>
          <a:bodyPr wrap="square">
            <a:spAutoFit/>
          </a:bodyPr>
          <a:lstStyle/>
          <a:p>
            <a:pPr algn="ctr"/>
            <a:r>
              <a:rPr lang="en-US" sz="3200" b="1" dirty="0" smtClean="0">
                <a:latin typeface="Times New Roman" pitchFamily="18" charset="0"/>
                <a:cs typeface="Times New Roman" pitchFamily="18" charset="0"/>
              </a:rPr>
              <a:t>CONCLUSION</a:t>
            </a:r>
            <a:endParaRPr lang="en-US" sz="3200" b="1" dirty="0">
              <a:latin typeface="Times New Roman" pitchFamily="18" charset="0"/>
              <a:cs typeface="Times New Roman" pitchFamily="18" charset="0"/>
            </a:endParaRPr>
          </a:p>
        </p:txBody>
      </p:sp>
      <p:sp>
        <p:nvSpPr>
          <p:cNvPr id="34819" name="Rectangle 3"/>
          <p:cNvSpPr>
            <a:spLocks noChangeArrowheads="1"/>
          </p:cNvSpPr>
          <p:nvPr/>
        </p:nvSpPr>
        <p:spPr bwMode="auto">
          <a:xfrm>
            <a:off x="838200" y="457201"/>
            <a:ext cx="8305800" cy="4985980"/>
          </a:xfrm>
          <a:prstGeom prst="rect">
            <a:avLst/>
          </a:prstGeom>
          <a:noFill/>
          <a:ln w="9525">
            <a:noFill/>
            <a:miter lim="800000"/>
            <a:headEnd/>
            <a:tailEnd/>
          </a:ln>
        </p:spPr>
        <p:txBody>
          <a:bodyPr wrap="square">
            <a:spAutoFit/>
          </a:bodyPr>
          <a:lstStyle/>
          <a:p>
            <a:pPr algn="just">
              <a:buFont typeface="Wingdings" pitchFamily="2" charset="2"/>
              <a:buChar char="v"/>
            </a:pPr>
            <a:endParaRPr lang="en-US" dirty="0" smtClean="0">
              <a:latin typeface="Garamond" pitchFamily="18" charset="0"/>
            </a:endParaRPr>
          </a:p>
          <a:p>
            <a:pPr>
              <a:buFont typeface="Wingdings" pitchFamily="2" charset="2"/>
              <a:buChar char="v"/>
            </a:pPr>
            <a:r>
              <a:rPr lang="en-US" sz="2000" b="1" dirty="0" smtClean="0">
                <a:latin typeface="Garamond" pitchFamily="18" charset="0"/>
              </a:rPr>
              <a:t>Prior </a:t>
            </a:r>
            <a:r>
              <a:rPr lang="en-US" sz="2000" b="1" dirty="0">
                <a:latin typeface="Garamond" pitchFamily="18" charset="0"/>
              </a:rPr>
              <a:t>to this research, there was no OBSI predictive model that included IRI although there was conventional wisdom among practitioners that the roughness effects cannot be ignored. </a:t>
            </a:r>
            <a:r>
              <a:rPr lang="en-US" sz="2000" b="1" dirty="0" smtClean="0">
                <a:latin typeface="Garamond" pitchFamily="18" charset="0"/>
              </a:rPr>
              <a:t> These have been demonstrated</a:t>
            </a:r>
          </a:p>
          <a:p>
            <a:endParaRPr lang="en-US" sz="2000" b="1" dirty="0">
              <a:latin typeface="Garamond" pitchFamily="18" charset="0"/>
            </a:endParaRPr>
          </a:p>
          <a:p>
            <a:pPr>
              <a:buFont typeface="Wingdings" pitchFamily="2" charset="2"/>
              <a:buChar char="v"/>
            </a:pPr>
            <a:r>
              <a:rPr lang="en-US" sz="2000" b="1" dirty="0">
                <a:latin typeface="Garamond" pitchFamily="18" charset="0"/>
              </a:rPr>
              <a:t> Prior to this research work there was no </a:t>
            </a:r>
            <a:r>
              <a:rPr lang="en-US" sz="2000" b="1" dirty="0" err="1">
                <a:latin typeface="Garamond" pitchFamily="18" charset="0"/>
              </a:rPr>
              <a:t>omni</a:t>
            </a:r>
            <a:r>
              <a:rPr lang="en-US" sz="2000" b="1" dirty="0">
                <a:latin typeface="Garamond" pitchFamily="18" charset="0"/>
              </a:rPr>
              <a:t>-bus sound </a:t>
            </a:r>
            <a:r>
              <a:rPr lang="en-US" sz="2000" b="1" dirty="0" smtClean="0">
                <a:latin typeface="Garamond" pitchFamily="18" charset="0"/>
              </a:rPr>
              <a:t>intensity </a:t>
            </a:r>
            <a:r>
              <a:rPr lang="en-US" sz="2000" b="1" dirty="0">
                <a:latin typeface="Garamond" pitchFamily="18" charset="0"/>
              </a:rPr>
              <a:t>surface characteristic models composed of explanatory variables that belong to </a:t>
            </a:r>
            <a:r>
              <a:rPr lang="en-US" sz="2000" b="1" dirty="0" smtClean="0">
                <a:latin typeface="Garamond" pitchFamily="18" charset="0"/>
              </a:rPr>
              <a:t>the </a:t>
            </a:r>
            <a:r>
              <a:rPr lang="en-US" sz="2000" b="1" dirty="0">
                <a:latin typeface="Garamond" pitchFamily="18" charset="0"/>
              </a:rPr>
              <a:t>pavement surface parameters, pavement ride comfort and climatic factors. This research work has provided this omnibus model </a:t>
            </a:r>
            <a:r>
              <a:rPr lang="en-US" sz="2000" b="1" dirty="0" smtClean="0">
                <a:latin typeface="Garamond" pitchFamily="18" charset="0"/>
              </a:rPr>
              <a:t>with </a:t>
            </a:r>
            <a:r>
              <a:rPr lang="en-US" sz="2000" b="1" dirty="0">
                <a:latin typeface="Garamond" pitchFamily="18" charset="0"/>
              </a:rPr>
              <a:t>influential </a:t>
            </a:r>
            <a:r>
              <a:rPr lang="en-US" sz="2000" b="1" dirty="0" smtClean="0">
                <a:latin typeface="Garamond" pitchFamily="18" charset="0"/>
              </a:rPr>
              <a:t>variables </a:t>
            </a:r>
            <a:r>
              <a:rPr lang="en-US" sz="2000" b="1" dirty="0">
                <a:latin typeface="Garamond" pitchFamily="18" charset="0"/>
              </a:rPr>
              <a:t>(of p-value&lt;&lt; 0.05) with a coefficient of determination of </a:t>
            </a:r>
            <a:r>
              <a:rPr lang="en-US" sz="2000" b="1" dirty="0" smtClean="0">
                <a:latin typeface="Garamond" pitchFamily="18" charset="0"/>
              </a:rPr>
              <a:t>0.6</a:t>
            </a:r>
          </a:p>
          <a:p>
            <a:endParaRPr lang="en-US" sz="2000" b="1" dirty="0" smtClean="0">
              <a:latin typeface="Garamond" pitchFamily="18" charset="0"/>
            </a:endParaRPr>
          </a:p>
          <a:p>
            <a:pPr>
              <a:buFont typeface="Wingdings" pitchFamily="2" charset="2"/>
              <a:buChar char="v"/>
            </a:pPr>
            <a:r>
              <a:rPr lang="en-US" sz="2000" b="1" dirty="0" smtClean="0">
                <a:latin typeface="Garamond" pitchFamily="18" charset="0"/>
              </a:rPr>
              <a:t>A temperature correction algorithm was proposed and validated</a:t>
            </a:r>
          </a:p>
          <a:p>
            <a:pPr>
              <a:buFont typeface="Wingdings" pitchFamily="2" charset="2"/>
              <a:buChar char="v"/>
            </a:pPr>
            <a:endParaRPr lang="en-US" sz="2000" b="1" dirty="0" smtClean="0">
              <a:latin typeface="Garamond" pitchFamily="18" charset="0"/>
            </a:endParaRPr>
          </a:p>
          <a:p>
            <a:pPr>
              <a:buFont typeface="Wingdings" pitchFamily="2" charset="2"/>
              <a:buChar char="v"/>
            </a:pPr>
            <a:r>
              <a:rPr lang="en-US" sz="2000" b="1" dirty="0" smtClean="0">
                <a:latin typeface="Garamond" pitchFamily="18" charset="0"/>
              </a:rPr>
              <a:t>Continuing studies will improve the coefficient of determination possibly by frequency fragmentation</a:t>
            </a:r>
            <a:endParaRPr lang="en-US" sz="2000" b="1" dirty="0">
              <a:latin typeface="Garamond"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304800" y="762000"/>
            <a:ext cx="8686800" cy="5364163"/>
          </a:xfrm>
        </p:spPr>
        <p:txBody>
          <a:bodyPr rtlCol="0">
            <a:normAutofit fontScale="62500" lnSpcReduction="20000"/>
          </a:bodyPr>
          <a:lstStyle/>
          <a:p>
            <a:pPr fontAlgn="auto">
              <a:spcAft>
                <a:spcPts val="0"/>
              </a:spcAft>
              <a:buFont typeface="Arial" pitchFamily="34" charset="0"/>
              <a:buChar char="•"/>
              <a:defRPr/>
            </a:pPr>
            <a:r>
              <a:rPr lang="en-US" b="1" dirty="0" smtClean="0">
                <a:latin typeface="Times New Roman" pitchFamily="18" charset="0"/>
                <a:cs typeface="Times New Roman" pitchFamily="18" charset="0"/>
              </a:rPr>
              <a:t>Moratorium on Concrete pavements in 1999 Due to Noisy Transverse Tined Pavement.</a:t>
            </a:r>
          </a:p>
          <a:p>
            <a:pPr fontAlgn="auto">
              <a:spcAft>
                <a:spcPts val="0"/>
              </a:spcAft>
              <a:buFont typeface="Arial" pitchFamily="34" charset="0"/>
              <a:buNone/>
              <a:defRPr/>
            </a:pPr>
            <a:endParaRPr lang="en-US" b="1" dirty="0" smtClean="0">
              <a:latin typeface="Times New Roman" pitchFamily="18" charset="0"/>
              <a:cs typeface="Times New Roman" pitchFamily="18" charset="0"/>
            </a:endParaRPr>
          </a:p>
          <a:p>
            <a:pPr fontAlgn="auto">
              <a:spcAft>
                <a:spcPts val="0"/>
              </a:spcAft>
              <a:buFont typeface="Arial" pitchFamily="34" charset="0"/>
              <a:buChar char="•"/>
              <a:defRPr/>
            </a:pPr>
            <a:r>
              <a:rPr lang="en-US" b="1" dirty="0" smtClean="0">
                <a:latin typeface="Times New Roman" pitchFamily="18" charset="0"/>
                <a:cs typeface="Times New Roman" pitchFamily="18" charset="0"/>
              </a:rPr>
              <a:t>Exorbitant Cost of Noise Walls  $5-12 million/ mile 12ft high.</a:t>
            </a:r>
          </a:p>
          <a:p>
            <a:pPr fontAlgn="auto">
              <a:spcAft>
                <a:spcPts val="0"/>
              </a:spcAft>
              <a:buFont typeface="Arial" pitchFamily="34" charset="0"/>
              <a:buNone/>
              <a:defRPr/>
            </a:pPr>
            <a:r>
              <a:rPr lang="en-US"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hlinkClick r:id="rId2"/>
              </a:rPr>
              <a:t>http://www.fhwa.dot.gov/environment/noise/barrier/summary.htm</a:t>
            </a:r>
            <a:r>
              <a:rPr lang="en-US" b="1" dirty="0" smtClean="0">
                <a:latin typeface="Times New Roman" pitchFamily="18" charset="0"/>
                <a:cs typeface="Times New Roman" pitchFamily="18" charset="0"/>
              </a:rPr>
              <a:t> )</a:t>
            </a:r>
          </a:p>
          <a:p>
            <a:pPr fontAlgn="auto">
              <a:spcAft>
                <a:spcPts val="0"/>
              </a:spcAft>
              <a:buFont typeface="Arial" pitchFamily="34" charset="0"/>
              <a:buNone/>
              <a:defRPr/>
            </a:pPr>
            <a:endParaRPr lang="en-US" b="1" dirty="0" smtClean="0">
              <a:latin typeface="Times New Roman" pitchFamily="18" charset="0"/>
              <a:cs typeface="Times New Roman" pitchFamily="18" charset="0"/>
            </a:endParaRPr>
          </a:p>
          <a:p>
            <a:pPr fontAlgn="auto">
              <a:spcAft>
                <a:spcPts val="0"/>
              </a:spcAft>
              <a:buFont typeface="Arial" pitchFamily="34" charset="0"/>
              <a:buChar char="•"/>
              <a:defRPr/>
            </a:pPr>
            <a:r>
              <a:rPr lang="en-US" b="1" dirty="0" smtClean="0">
                <a:latin typeface="Times New Roman" pitchFamily="18" charset="0"/>
                <a:cs typeface="Times New Roman" pitchFamily="18" charset="0"/>
              </a:rPr>
              <a:t>International &amp; Nationwide Quiet Pavement Initiatives, 2006 Quiet Pavement Forum. FHWA TPF 5-134. FHWA; TPF 5-135</a:t>
            </a:r>
          </a:p>
          <a:p>
            <a:pPr fontAlgn="auto">
              <a:spcAft>
                <a:spcPts val="0"/>
              </a:spcAft>
              <a:buFont typeface="Arial" pitchFamily="34" charset="0"/>
              <a:buNone/>
              <a:defRPr/>
            </a:pPr>
            <a:endParaRPr lang="en-US" b="1" dirty="0" smtClean="0">
              <a:latin typeface="Times New Roman" pitchFamily="18" charset="0"/>
              <a:cs typeface="Times New Roman" pitchFamily="18" charset="0"/>
            </a:endParaRPr>
          </a:p>
          <a:p>
            <a:pPr fontAlgn="auto">
              <a:spcAft>
                <a:spcPts val="0"/>
              </a:spcAft>
              <a:buFont typeface="Arial" pitchFamily="34" charset="0"/>
              <a:buChar char="•"/>
              <a:defRPr/>
            </a:pPr>
            <a:r>
              <a:rPr lang="en-US" b="1" dirty="0" smtClean="0">
                <a:latin typeface="Times New Roman" pitchFamily="18" charset="0"/>
                <a:cs typeface="Times New Roman" pitchFamily="18" charset="0"/>
              </a:rPr>
              <a:t>Observed Major Research Needs (Developed many problem statements) on Pavement Surface Characteristics.</a:t>
            </a:r>
          </a:p>
          <a:p>
            <a:pPr fontAlgn="auto">
              <a:spcAft>
                <a:spcPts val="0"/>
              </a:spcAft>
              <a:buFont typeface="Arial" pitchFamily="34" charset="0"/>
              <a:buNone/>
              <a:defRPr/>
            </a:pPr>
            <a:endParaRPr lang="en-US" b="1" dirty="0" smtClean="0">
              <a:latin typeface="Times New Roman" pitchFamily="18" charset="0"/>
              <a:cs typeface="Times New Roman" pitchFamily="18" charset="0"/>
            </a:endParaRPr>
          </a:p>
          <a:p>
            <a:pPr fontAlgn="auto">
              <a:spcAft>
                <a:spcPts val="0"/>
              </a:spcAft>
              <a:buFont typeface="Arial" pitchFamily="34" charset="0"/>
              <a:buChar char="•"/>
              <a:defRPr/>
            </a:pPr>
            <a:r>
              <a:rPr lang="en-US" b="1" dirty="0" smtClean="0">
                <a:latin typeface="Times New Roman" pitchFamily="18" charset="0"/>
                <a:cs typeface="Times New Roman" pitchFamily="18" charset="0"/>
              </a:rPr>
              <a:t>Opportunity for Research and Analysis:  </a:t>
            </a:r>
          </a:p>
          <a:p>
            <a:pPr lvl="2" fontAlgn="auto">
              <a:spcAft>
                <a:spcPts val="0"/>
              </a:spcAft>
              <a:buFont typeface="Arial" pitchFamily="34" charset="0"/>
              <a:buChar char="•"/>
              <a:defRPr/>
            </a:pPr>
            <a:r>
              <a:rPr lang="en-US" b="1" dirty="0" smtClean="0">
                <a:latin typeface="Times New Roman" pitchFamily="18" charset="0"/>
                <a:cs typeface="Times New Roman" pitchFamily="18" charset="0"/>
              </a:rPr>
              <a:t>ISE TLI  UMN</a:t>
            </a:r>
          </a:p>
          <a:p>
            <a:pPr lvl="2" fontAlgn="auto">
              <a:spcAft>
                <a:spcPts val="0"/>
              </a:spcAft>
              <a:buFont typeface="Arial" pitchFamily="34" charset="0"/>
              <a:buChar char="•"/>
              <a:defRPr/>
            </a:pPr>
            <a:r>
              <a:rPr lang="en-US" b="1" dirty="0" smtClean="0">
                <a:latin typeface="Times New Roman" pitchFamily="18" charset="0"/>
                <a:cs typeface="Times New Roman" pitchFamily="18" charset="0"/>
              </a:rPr>
              <a:t>CE  UMN </a:t>
            </a:r>
          </a:p>
          <a:p>
            <a:pPr lvl="2" fontAlgn="auto">
              <a:spcAft>
                <a:spcPts val="0"/>
              </a:spcAft>
              <a:buFont typeface="Arial" pitchFamily="34" charset="0"/>
              <a:buChar char="•"/>
              <a:defRPr/>
            </a:pPr>
            <a:r>
              <a:rPr lang="en-US" b="1" dirty="0" smtClean="0">
                <a:latin typeface="Times New Roman" pitchFamily="18" charset="0"/>
                <a:cs typeface="Times New Roman" pitchFamily="18" charset="0"/>
              </a:rPr>
              <a:t>Mn/DOT  MnROAD Facility  </a:t>
            </a:r>
          </a:p>
          <a:p>
            <a:pPr lvl="2" fontAlgn="auto">
              <a:spcAft>
                <a:spcPts val="0"/>
              </a:spcAft>
              <a:buFont typeface="Arial" pitchFamily="34" charset="0"/>
              <a:buChar char="•"/>
              <a:defRPr/>
            </a:pPr>
            <a:endParaRPr lang="en-US" b="1" dirty="0" smtClean="0">
              <a:latin typeface="Times New Roman" pitchFamily="18" charset="0"/>
              <a:cs typeface="Times New Roman" pitchFamily="18" charset="0"/>
            </a:endParaRPr>
          </a:p>
          <a:p>
            <a:pPr fontAlgn="auto">
              <a:spcAft>
                <a:spcPts val="0"/>
              </a:spcAft>
              <a:buFont typeface="Arial" pitchFamily="34" charset="0"/>
              <a:buChar char="•"/>
              <a:defRPr/>
            </a:pPr>
            <a:r>
              <a:rPr lang="en-US" b="1" dirty="0" smtClean="0">
                <a:latin typeface="Times New Roman" pitchFamily="18" charset="0"/>
                <a:cs typeface="Times New Roman" pitchFamily="18" charset="0"/>
              </a:rPr>
              <a:t>Pavement Sustainability: Most Concrete pavement rehabs are carried out for functional (not structural) reasons such as noise.</a:t>
            </a:r>
          </a:p>
          <a:p>
            <a:pPr fontAlgn="auto">
              <a:spcAft>
                <a:spcPts val="0"/>
              </a:spcAft>
              <a:buFont typeface="Arial" pitchFamily="34" charset="0"/>
              <a:buChar char="•"/>
              <a:defRPr/>
            </a:pPr>
            <a:endParaRPr lang="en-US" b="1" dirty="0" smtClean="0">
              <a:latin typeface="Times New Roman" pitchFamily="18" charset="0"/>
              <a:cs typeface="Times New Roman" pitchFamily="18" charset="0"/>
            </a:endParaRP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p:txBody>
      </p:sp>
      <p:sp>
        <p:nvSpPr>
          <p:cNvPr id="21507" name="Title 3"/>
          <p:cNvSpPr>
            <a:spLocks noGrp="1"/>
          </p:cNvSpPr>
          <p:nvPr>
            <p:ph type="title"/>
          </p:nvPr>
        </p:nvSpPr>
        <p:spPr>
          <a:xfrm>
            <a:off x="457200" y="76200"/>
            <a:ext cx="8229600" cy="533400"/>
          </a:xfrm>
        </p:spPr>
        <p:txBody>
          <a:bodyPr rtlCol="0">
            <a:normAutofit fontScale="90000"/>
          </a:bodyPr>
          <a:lstStyle/>
          <a:p>
            <a:pPr fontAlgn="auto">
              <a:spcAft>
                <a:spcPts val="0"/>
              </a:spcAft>
              <a:defRPr/>
            </a:pPr>
            <a:r>
              <a:rPr lang="en-US" sz="4000" b="1" dirty="0" smtClean="0">
                <a:latin typeface="Times New Roman" pitchFamily="18" charset="0"/>
                <a:cs typeface="Times New Roman" pitchFamily="18" charset="0"/>
              </a:rPr>
              <a:t>MOTIVATION</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819400"/>
            <a:ext cx="3657600" cy="523220"/>
          </a:xfrm>
          <a:prstGeom prst="rect">
            <a:avLst/>
          </a:prstGeom>
        </p:spPr>
        <p:txBody>
          <a:bodyPr wrap="square">
            <a:spAutoFit/>
          </a:bodyPr>
          <a:lstStyle/>
          <a:p>
            <a:r>
              <a:rPr lang="en-US" sz="2800" dirty="0" smtClean="0">
                <a:latin typeface="Algerian" pitchFamily="82" charset="0"/>
                <a:cs typeface="Times New Roman" pitchFamily="18" charset="0"/>
              </a:rPr>
              <a:t>I THANK THEE</a:t>
            </a:r>
            <a:endParaRPr lang="en-US" sz="2800" dirty="0">
              <a:latin typeface="Algerian" pitchFamily="82"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52400" y="-152400"/>
            <a:ext cx="9296400" cy="609600"/>
          </a:xfrm>
        </p:spPr>
        <p:txBody>
          <a:bodyPr rtlCol="0">
            <a:normAutofit fontScale="90000"/>
          </a:bodyPr>
          <a:lstStyle/>
          <a:p>
            <a:pPr fontAlgn="auto">
              <a:spcAft>
                <a:spcPts val="0"/>
              </a:spcAft>
              <a:defRPr/>
            </a:pPr>
            <a:r>
              <a:rPr lang="en-US" sz="3500" b="1" dirty="0" smtClean="0">
                <a:solidFill>
                  <a:srgbClr val="000000"/>
                </a:solidFill>
                <a:latin typeface="Times New Roman" pitchFamily="18" charset="0"/>
                <a:cs typeface="Times New Roman" pitchFamily="18" charset="0"/>
              </a:rPr>
              <a:t>Justification For TPIN (Near Field) Measurements</a:t>
            </a:r>
          </a:p>
        </p:txBody>
      </p:sp>
      <p:pic>
        <p:nvPicPr>
          <p:cNvPr id="10243" name="Picture 6"/>
          <p:cNvPicPr>
            <a:picLocks noGrp="1" noChangeAspect="1" noChangeArrowheads="1"/>
          </p:cNvPicPr>
          <p:nvPr>
            <p:ph idx="4294967295"/>
          </p:nvPr>
        </p:nvPicPr>
        <p:blipFill>
          <a:blip r:embed="rId3" cstate="print"/>
          <a:srcRect/>
          <a:stretch>
            <a:fillRect/>
          </a:stretch>
        </p:blipFill>
        <p:spPr>
          <a:xfrm>
            <a:off x="1828800" y="4876800"/>
            <a:ext cx="7315200" cy="1905000"/>
          </a:xfrm>
        </p:spPr>
      </p:pic>
      <p:sp>
        <p:nvSpPr>
          <p:cNvPr id="10244" name="Rectangle 3"/>
          <p:cNvSpPr>
            <a:spLocks noChangeArrowheads="1"/>
          </p:cNvSpPr>
          <p:nvPr/>
        </p:nvSpPr>
        <p:spPr bwMode="auto">
          <a:xfrm>
            <a:off x="1905000" y="4495800"/>
            <a:ext cx="6924675" cy="400050"/>
          </a:xfrm>
          <a:prstGeom prst="rect">
            <a:avLst/>
          </a:prstGeom>
          <a:noFill/>
          <a:ln w="9525">
            <a:noFill/>
            <a:miter lim="800000"/>
            <a:headEnd/>
            <a:tailEnd/>
          </a:ln>
        </p:spPr>
        <p:txBody>
          <a:bodyPr wrap="none">
            <a:spAutoFit/>
          </a:bodyPr>
          <a:lstStyle/>
          <a:p>
            <a:pPr>
              <a:spcBef>
                <a:spcPct val="30000"/>
              </a:spcBef>
            </a:pPr>
            <a:r>
              <a:rPr lang="en-US" sz="2000" b="1" dirty="0">
                <a:latin typeface="Garamond" pitchFamily="18" charset="0"/>
              </a:rPr>
              <a:t>Cross over Speeds (Hanson et al Minnesota Noise Study 2004)</a:t>
            </a:r>
          </a:p>
        </p:txBody>
      </p:sp>
      <p:sp>
        <p:nvSpPr>
          <p:cNvPr id="10245" name="Rectangle 4"/>
          <p:cNvSpPr>
            <a:spLocks noChangeArrowheads="1"/>
          </p:cNvSpPr>
          <p:nvPr/>
        </p:nvSpPr>
        <p:spPr bwMode="auto">
          <a:xfrm>
            <a:off x="152400" y="381000"/>
            <a:ext cx="4343400" cy="2554288"/>
          </a:xfrm>
          <a:prstGeom prst="rect">
            <a:avLst/>
          </a:prstGeom>
          <a:noFill/>
          <a:ln w="9525">
            <a:noFill/>
            <a:miter lim="800000"/>
            <a:headEnd/>
            <a:tailEnd/>
          </a:ln>
        </p:spPr>
        <p:txBody>
          <a:bodyPr>
            <a:spAutoFit/>
          </a:bodyPr>
          <a:lstStyle/>
          <a:p>
            <a:pPr>
              <a:buFontTx/>
              <a:buChar char="•"/>
            </a:pPr>
            <a:r>
              <a:rPr lang="en-US" sz="2000">
                <a:latin typeface="Garamond" pitchFamily="18" charset="0"/>
              </a:rPr>
              <a:t>   </a:t>
            </a:r>
            <a:r>
              <a:rPr lang="en-US" sz="2000" b="1">
                <a:solidFill>
                  <a:srgbClr val="000000"/>
                </a:solidFill>
                <a:latin typeface="Garamond" pitchFamily="18" charset="0"/>
              </a:rPr>
              <a:t>Noise Sources are Aerodynamic  Noise, Stack (Power Train) and </a:t>
            </a:r>
          </a:p>
          <a:p>
            <a:r>
              <a:rPr lang="en-US" sz="2000" b="1">
                <a:solidFill>
                  <a:srgbClr val="000000"/>
                </a:solidFill>
                <a:latin typeface="Garamond" pitchFamily="18" charset="0"/>
              </a:rPr>
              <a:t>Tire Pavement Sources  (Sandberg 2002, Hanson 2004)</a:t>
            </a:r>
          </a:p>
          <a:p>
            <a:pPr>
              <a:buSzPct val="50000"/>
              <a:buFont typeface="Wingdings" pitchFamily="2" charset="2"/>
              <a:buChar char="v"/>
            </a:pPr>
            <a:r>
              <a:rPr lang="en-US" sz="2000" b="1">
                <a:solidFill>
                  <a:srgbClr val="000000"/>
                </a:solidFill>
                <a:latin typeface="Garamond" pitchFamily="18" charset="0"/>
              </a:rPr>
              <a:t> Beyond the crossover speed,  Tire Pavement noise becomes more important than the other sources (Rassmussen et al Little Book)</a:t>
            </a:r>
          </a:p>
        </p:txBody>
      </p:sp>
      <p:sp>
        <p:nvSpPr>
          <p:cNvPr id="10246" name="Rectangle 5"/>
          <p:cNvSpPr>
            <a:spLocks noChangeArrowheads="1"/>
          </p:cNvSpPr>
          <p:nvPr/>
        </p:nvSpPr>
        <p:spPr bwMode="auto">
          <a:xfrm>
            <a:off x="1905000" y="2895600"/>
            <a:ext cx="3124200" cy="1200150"/>
          </a:xfrm>
          <a:prstGeom prst="rect">
            <a:avLst/>
          </a:prstGeom>
          <a:solidFill>
            <a:srgbClr val="00FF00">
              <a:alpha val="96861"/>
            </a:srgbClr>
          </a:solidFill>
          <a:ln w="38100" cmpd="dbl">
            <a:solidFill>
              <a:schemeClr val="tx1"/>
            </a:solidFill>
            <a:miter lim="800000"/>
            <a:headEnd/>
            <a:tailEnd/>
          </a:ln>
        </p:spPr>
        <p:txBody>
          <a:bodyPr>
            <a:spAutoFit/>
          </a:bodyPr>
          <a:lstStyle/>
          <a:p>
            <a:r>
              <a:rPr lang="en-US" sz="2400" b="1" dirty="0">
                <a:solidFill>
                  <a:srgbClr val="000000"/>
                </a:solidFill>
                <a:latin typeface="Garamond" pitchFamily="18" charset="0"/>
              </a:rPr>
              <a:t>TPIN IS THE MOST IMPORTANT ROAD NOISE SOURCE</a:t>
            </a:r>
          </a:p>
        </p:txBody>
      </p:sp>
      <p:pic>
        <p:nvPicPr>
          <p:cNvPr id="10247" name="Picture 7"/>
          <p:cNvPicPr>
            <a:picLocks noChangeAspect="1" noChangeArrowheads="1"/>
          </p:cNvPicPr>
          <p:nvPr/>
        </p:nvPicPr>
        <p:blipFill>
          <a:blip r:embed="rId4" cstate="print"/>
          <a:srcRect/>
          <a:stretch>
            <a:fillRect/>
          </a:stretch>
        </p:blipFill>
        <p:spPr bwMode="auto">
          <a:xfrm>
            <a:off x="4953000" y="609600"/>
            <a:ext cx="3986213" cy="3581400"/>
          </a:xfrm>
          <a:prstGeom prst="rect">
            <a:avLst/>
          </a:prstGeom>
          <a:noFill/>
          <a:ln w="9525">
            <a:noFill/>
            <a:miter lim="800000"/>
            <a:headEnd/>
            <a:tailEnd/>
          </a:ln>
        </p:spPr>
      </p:pic>
      <p:sp>
        <p:nvSpPr>
          <p:cNvPr id="9" name="Rectangle 8"/>
          <p:cNvSpPr/>
          <p:nvPr/>
        </p:nvSpPr>
        <p:spPr>
          <a:xfrm>
            <a:off x="5334000" y="4114800"/>
            <a:ext cx="3172663" cy="369332"/>
          </a:xfrm>
          <a:prstGeom prst="rect">
            <a:avLst/>
          </a:prstGeom>
        </p:spPr>
        <p:txBody>
          <a:bodyPr wrap="none">
            <a:spAutoFit/>
          </a:bodyPr>
          <a:lstStyle/>
          <a:p>
            <a:r>
              <a:rPr lang="en-US" b="1" dirty="0" smtClean="0">
                <a:latin typeface="Times New Roman" pitchFamily="18" charset="0"/>
                <a:cs typeface="Times New Roman" pitchFamily="18" charset="0"/>
              </a:rPr>
              <a:t>Rassmussen et al (Little Book)</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a:xfrm>
            <a:off x="-304800" y="0"/>
            <a:ext cx="9296400" cy="1143000"/>
          </a:xfrm>
        </p:spPr>
        <p:txBody>
          <a:bodyPr/>
          <a:lstStyle/>
          <a:p>
            <a:r>
              <a:rPr lang="en-US" sz="4000" b="1" dirty="0" smtClean="0">
                <a:solidFill>
                  <a:srgbClr val="000000"/>
                </a:solidFill>
                <a:latin typeface="Times New Roman" pitchFamily="18" charset="0"/>
                <a:cs typeface="Times New Roman" pitchFamily="18" charset="0"/>
              </a:rPr>
              <a:t>OBSI(?) used as Near Field Noise Metric</a:t>
            </a:r>
          </a:p>
        </p:txBody>
      </p:sp>
      <p:pic>
        <p:nvPicPr>
          <p:cNvPr id="15363" name="Picture 2"/>
          <p:cNvPicPr>
            <a:picLocks noGrp="1" noChangeAspect="1" noChangeArrowheads="1"/>
          </p:cNvPicPr>
          <p:nvPr>
            <p:ph sz="half" idx="2"/>
          </p:nvPr>
        </p:nvPicPr>
        <p:blipFill>
          <a:blip r:embed="rId3" cstate="print"/>
          <a:srcRect/>
          <a:stretch>
            <a:fillRect/>
          </a:stretch>
        </p:blipFill>
        <p:spPr>
          <a:xfrm>
            <a:off x="228600" y="1371600"/>
            <a:ext cx="3276600" cy="3429000"/>
          </a:xfrm>
        </p:spPr>
      </p:pic>
      <p:sp>
        <p:nvSpPr>
          <p:cNvPr id="15364" name="Rectangle 5"/>
          <p:cNvSpPr>
            <a:spLocks noChangeArrowheads="1"/>
          </p:cNvSpPr>
          <p:nvPr/>
        </p:nvSpPr>
        <p:spPr bwMode="auto">
          <a:xfrm>
            <a:off x="152400" y="4343400"/>
            <a:ext cx="8991600" cy="369888"/>
          </a:xfrm>
          <a:prstGeom prst="rect">
            <a:avLst/>
          </a:prstGeom>
          <a:noFill/>
          <a:ln w="9525">
            <a:noFill/>
            <a:miter lim="800000"/>
            <a:headEnd/>
            <a:tailEnd/>
          </a:ln>
        </p:spPr>
        <p:txBody>
          <a:bodyPr>
            <a:spAutoFit/>
          </a:bodyPr>
          <a:lstStyle/>
          <a:p>
            <a:pPr>
              <a:spcBef>
                <a:spcPct val="20000"/>
              </a:spcBef>
              <a:buFontTx/>
              <a:buChar char="•"/>
            </a:pPr>
            <a:r>
              <a:rPr lang="en-US" b="1" dirty="0">
                <a:solidFill>
                  <a:srgbClr val="000000"/>
                </a:solidFill>
                <a:latin typeface="Garamond" pitchFamily="18" charset="0"/>
              </a:rPr>
              <a:t>Interim Protocol adopted by AASHTO Sedan Outfitted with Dual Probe (TP 76-08) 2008.</a:t>
            </a:r>
            <a:r>
              <a:rPr lang="en-US" b="1" dirty="0">
                <a:latin typeface="Garamond" pitchFamily="18" charset="0"/>
              </a:rPr>
              <a:t> </a:t>
            </a:r>
          </a:p>
        </p:txBody>
      </p:sp>
      <p:cxnSp>
        <p:nvCxnSpPr>
          <p:cNvPr id="8" name="Straight Arrow Connector 7"/>
          <p:cNvCxnSpPr/>
          <p:nvPr/>
        </p:nvCxnSpPr>
        <p:spPr>
          <a:xfrm rot="10800000">
            <a:off x="1752600" y="3962400"/>
            <a:ext cx="18288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2057400" y="3581400"/>
            <a:ext cx="16002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2209800" y="2590800"/>
            <a:ext cx="14478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1981200" y="3048000"/>
            <a:ext cx="16764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2133600" y="2209800"/>
            <a:ext cx="15240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370" name="Rectangle 34"/>
          <p:cNvSpPr>
            <a:spLocks noChangeArrowheads="1"/>
          </p:cNvSpPr>
          <p:nvPr/>
        </p:nvSpPr>
        <p:spPr bwMode="auto">
          <a:xfrm>
            <a:off x="3733800" y="1981200"/>
            <a:ext cx="4757738" cy="369888"/>
          </a:xfrm>
          <a:prstGeom prst="rect">
            <a:avLst/>
          </a:prstGeom>
          <a:noFill/>
          <a:ln w="9525">
            <a:noFill/>
            <a:miter lim="800000"/>
            <a:headEnd/>
            <a:tailEnd/>
          </a:ln>
        </p:spPr>
        <p:txBody>
          <a:bodyPr wrap="none">
            <a:spAutoFit/>
          </a:bodyPr>
          <a:lstStyle/>
          <a:p>
            <a:r>
              <a:rPr lang="en-US" b="1">
                <a:latin typeface="Garamond" pitchFamily="18" charset="0"/>
              </a:rPr>
              <a:t>Communication Cables to Frequency Analyzer</a:t>
            </a:r>
          </a:p>
        </p:txBody>
      </p:sp>
      <p:sp>
        <p:nvSpPr>
          <p:cNvPr id="15371" name="Rectangle 38"/>
          <p:cNvSpPr>
            <a:spLocks noChangeArrowheads="1"/>
          </p:cNvSpPr>
          <p:nvPr/>
        </p:nvSpPr>
        <p:spPr bwMode="auto">
          <a:xfrm>
            <a:off x="3733800" y="2362200"/>
            <a:ext cx="3049588" cy="369888"/>
          </a:xfrm>
          <a:prstGeom prst="rect">
            <a:avLst/>
          </a:prstGeom>
          <a:noFill/>
          <a:ln w="9525">
            <a:noFill/>
            <a:miter lim="800000"/>
            <a:headEnd/>
            <a:tailEnd/>
          </a:ln>
        </p:spPr>
        <p:txBody>
          <a:bodyPr wrap="none">
            <a:spAutoFit/>
          </a:bodyPr>
          <a:lstStyle/>
          <a:p>
            <a:r>
              <a:rPr lang="en-US" b="1" dirty="0">
                <a:latin typeface="Garamond" pitchFamily="18" charset="0"/>
              </a:rPr>
              <a:t>Standard Reference Test Tire</a:t>
            </a:r>
          </a:p>
        </p:txBody>
      </p:sp>
      <p:sp>
        <p:nvSpPr>
          <p:cNvPr id="15372" name="Rectangle 40"/>
          <p:cNvSpPr>
            <a:spLocks noChangeArrowheads="1"/>
          </p:cNvSpPr>
          <p:nvPr/>
        </p:nvSpPr>
        <p:spPr bwMode="auto">
          <a:xfrm>
            <a:off x="3733800" y="2819400"/>
            <a:ext cx="1349375" cy="369888"/>
          </a:xfrm>
          <a:prstGeom prst="rect">
            <a:avLst/>
          </a:prstGeom>
          <a:noFill/>
          <a:ln w="9525">
            <a:noFill/>
            <a:miter lim="800000"/>
            <a:headEnd/>
            <a:tailEnd/>
          </a:ln>
        </p:spPr>
        <p:txBody>
          <a:bodyPr wrap="none">
            <a:spAutoFit/>
          </a:bodyPr>
          <a:lstStyle/>
          <a:p>
            <a:r>
              <a:rPr lang="en-US" b="1">
                <a:latin typeface="Garamond" pitchFamily="18" charset="0"/>
              </a:rPr>
              <a:t>Rig  System</a:t>
            </a:r>
          </a:p>
        </p:txBody>
      </p:sp>
      <p:sp>
        <p:nvSpPr>
          <p:cNvPr id="15373" name="Rectangle 43"/>
          <p:cNvSpPr>
            <a:spLocks noChangeArrowheads="1"/>
          </p:cNvSpPr>
          <p:nvPr/>
        </p:nvSpPr>
        <p:spPr bwMode="auto">
          <a:xfrm>
            <a:off x="3810000" y="3352800"/>
            <a:ext cx="2338388" cy="369888"/>
          </a:xfrm>
          <a:prstGeom prst="rect">
            <a:avLst/>
          </a:prstGeom>
          <a:noFill/>
          <a:ln w="9525">
            <a:noFill/>
            <a:miter lim="800000"/>
            <a:headEnd/>
            <a:tailEnd/>
          </a:ln>
        </p:spPr>
        <p:txBody>
          <a:bodyPr wrap="none">
            <a:spAutoFit/>
          </a:bodyPr>
          <a:lstStyle/>
          <a:p>
            <a:r>
              <a:rPr lang="en-US" b="1">
                <a:latin typeface="Garamond" pitchFamily="18" charset="0"/>
              </a:rPr>
              <a:t>Leading microphones</a:t>
            </a:r>
          </a:p>
        </p:txBody>
      </p:sp>
      <p:sp>
        <p:nvSpPr>
          <p:cNvPr id="15374" name="Rectangle 46"/>
          <p:cNvSpPr>
            <a:spLocks noChangeArrowheads="1"/>
          </p:cNvSpPr>
          <p:nvPr/>
        </p:nvSpPr>
        <p:spPr bwMode="auto">
          <a:xfrm>
            <a:off x="3810000" y="3810000"/>
            <a:ext cx="4757738" cy="369888"/>
          </a:xfrm>
          <a:prstGeom prst="rect">
            <a:avLst/>
          </a:prstGeom>
          <a:noFill/>
          <a:ln w="9525">
            <a:noFill/>
            <a:miter lim="800000"/>
            <a:headEnd/>
            <a:tailEnd/>
          </a:ln>
        </p:spPr>
        <p:txBody>
          <a:bodyPr wrap="none">
            <a:spAutoFit/>
          </a:bodyPr>
          <a:lstStyle/>
          <a:p>
            <a:r>
              <a:rPr lang="en-US" b="1">
                <a:latin typeface="Garamond" pitchFamily="18" charset="0"/>
              </a:rPr>
              <a:t>Communication Cables to Frequency Analyzer</a:t>
            </a:r>
          </a:p>
        </p:txBody>
      </p:sp>
      <p:sp>
        <p:nvSpPr>
          <p:cNvPr id="15375" name="Rectangle 49"/>
          <p:cNvSpPr>
            <a:spLocks noChangeArrowheads="1"/>
          </p:cNvSpPr>
          <p:nvPr/>
        </p:nvSpPr>
        <p:spPr bwMode="auto">
          <a:xfrm>
            <a:off x="381000" y="4648200"/>
            <a:ext cx="8458200" cy="2308225"/>
          </a:xfrm>
          <a:prstGeom prst="rect">
            <a:avLst/>
          </a:prstGeom>
          <a:noFill/>
          <a:ln w="9525">
            <a:noFill/>
            <a:miter lim="800000"/>
            <a:headEnd/>
            <a:tailEnd/>
          </a:ln>
        </p:spPr>
        <p:txBody>
          <a:bodyPr>
            <a:spAutoFit/>
          </a:bodyPr>
          <a:lstStyle/>
          <a:p>
            <a:r>
              <a:rPr lang="en-US" sz="2400" b="1" u="sng" dirty="0">
                <a:solidFill>
                  <a:srgbClr val="000000"/>
                </a:solidFill>
                <a:latin typeface="Garamond" pitchFamily="18" charset="0"/>
              </a:rPr>
              <a:t>On Board Sound Intensity </a:t>
            </a:r>
          </a:p>
          <a:p>
            <a:r>
              <a:rPr lang="en-US" sz="2400" b="1" dirty="0">
                <a:solidFill>
                  <a:srgbClr val="000000"/>
                </a:solidFill>
                <a:latin typeface="Garamond" pitchFamily="18" charset="0"/>
              </a:rPr>
              <a:t>OBSI =   10 * log [10 </a:t>
            </a:r>
            <a:r>
              <a:rPr lang="en-US" sz="2400" b="1" baseline="30000" dirty="0">
                <a:solidFill>
                  <a:srgbClr val="000000"/>
                </a:solidFill>
                <a:latin typeface="Garamond" pitchFamily="18" charset="0"/>
              </a:rPr>
              <a:t>{SI </a:t>
            </a:r>
            <a:r>
              <a:rPr lang="en-US" sz="2400" b="1" baseline="-25000" dirty="0">
                <a:solidFill>
                  <a:srgbClr val="000000"/>
                </a:solidFill>
                <a:latin typeface="Garamond" pitchFamily="18" charset="0"/>
              </a:rPr>
              <a:t>1</a:t>
            </a:r>
            <a:r>
              <a:rPr lang="en-US" sz="2400" b="1" baseline="30000" dirty="0">
                <a:solidFill>
                  <a:srgbClr val="000000"/>
                </a:solidFill>
                <a:latin typeface="Garamond" pitchFamily="18" charset="0"/>
              </a:rPr>
              <a:t> /10} </a:t>
            </a:r>
            <a:r>
              <a:rPr lang="en-US" sz="2400" b="1" dirty="0">
                <a:solidFill>
                  <a:srgbClr val="000000"/>
                </a:solidFill>
                <a:latin typeface="Garamond" pitchFamily="18" charset="0"/>
              </a:rPr>
              <a:t>+ 10 {10 </a:t>
            </a:r>
            <a:r>
              <a:rPr lang="en-US" sz="2400" b="1" baseline="30000" dirty="0">
                <a:solidFill>
                  <a:srgbClr val="000000"/>
                </a:solidFill>
                <a:latin typeface="Garamond" pitchFamily="18" charset="0"/>
              </a:rPr>
              <a:t>{SI </a:t>
            </a:r>
            <a:r>
              <a:rPr lang="en-US" sz="2400" b="1" baseline="-25000" dirty="0">
                <a:solidFill>
                  <a:srgbClr val="000000"/>
                </a:solidFill>
                <a:latin typeface="Garamond" pitchFamily="18" charset="0"/>
              </a:rPr>
              <a:t>2</a:t>
            </a:r>
            <a:r>
              <a:rPr lang="en-US" sz="2400" b="1" baseline="30000" dirty="0">
                <a:solidFill>
                  <a:srgbClr val="000000"/>
                </a:solidFill>
                <a:latin typeface="Garamond" pitchFamily="18" charset="0"/>
              </a:rPr>
              <a:t> /10} </a:t>
            </a:r>
            <a:r>
              <a:rPr lang="en-US" sz="2400" b="1" dirty="0">
                <a:solidFill>
                  <a:srgbClr val="000000"/>
                </a:solidFill>
                <a:latin typeface="Garamond" pitchFamily="18" charset="0"/>
              </a:rPr>
              <a:t>+ +10 </a:t>
            </a:r>
            <a:r>
              <a:rPr lang="en-US" sz="2400" b="1" baseline="30000" dirty="0">
                <a:solidFill>
                  <a:srgbClr val="000000"/>
                </a:solidFill>
                <a:latin typeface="Garamond" pitchFamily="18" charset="0"/>
              </a:rPr>
              <a:t>{SI </a:t>
            </a:r>
            <a:r>
              <a:rPr lang="en-US" sz="2400" b="1" baseline="-25000" dirty="0">
                <a:solidFill>
                  <a:srgbClr val="000000"/>
                </a:solidFill>
                <a:latin typeface="Garamond" pitchFamily="18" charset="0"/>
              </a:rPr>
              <a:t>12</a:t>
            </a:r>
            <a:r>
              <a:rPr lang="en-US" sz="2400" b="1" baseline="30000" dirty="0">
                <a:solidFill>
                  <a:srgbClr val="000000"/>
                </a:solidFill>
                <a:latin typeface="Garamond" pitchFamily="18" charset="0"/>
              </a:rPr>
              <a:t> /10} </a:t>
            </a:r>
            <a:r>
              <a:rPr lang="en-US" sz="2400" b="1" dirty="0">
                <a:solidFill>
                  <a:srgbClr val="000000"/>
                </a:solidFill>
                <a:latin typeface="Garamond" pitchFamily="18" charset="0"/>
              </a:rPr>
              <a:t>]</a:t>
            </a:r>
          </a:p>
          <a:p>
            <a:r>
              <a:rPr lang="en-US" sz="2400" b="1" dirty="0">
                <a:solidFill>
                  <a:srgbClr val="000000"/>
                </a:solidFill>
                <a:latin typeface="Garamond" pitchFamily="18" charset="0"/>
              </a:rPr>
              <a:t>Where SI</a:t>
            </a:r>
            <a:r>
              <a:rPr lang="en-US" sz="2400" b="1" baseline="-25000" dirty="0">
                <a:solidFill>
                  <a:srgbClr val="000000"/>
                </a:solidFill>
                <a:latin typeface="Garamond" pitchFamily="18" charset="0"/>
              </a:rPr>
              <a:t>i</a:t>
            </a:r>
            <a:r>
              <a:rPr lang="en-US" sz="2400" b="1" dirty="0">
                <a:solidFill>
                  <a:srgbClr val="000000"/>
                </a:solidFill>
                <a:latin typeface="Garamond" pitchFamily="18" charset="0"/>
              </a:rPr>
              <a:t> (i=1, 2 , 3, …, 12) are sound intensities in dB at each the 3</a:t>
            </a:r>
            <a:r>
              <a:rPr lang="en-US" sz="2400" b="1" baseline="30000" dirty="0">
                <a:solidFill>
                  <a:srgbClr val="000000"/>
                </a:solidFill>
                <a:latin typeface="Garamond" pitchFamily="18" charset="0"/>
              </a:rPr>
              <a:t>rd</a:t>
            </a:r>
            <a:r>
              <a:rPr lang="en-US" sz="2400" b="1" dirty="0">
                <a:solidFill>
                  <a:srgbClr val="000000"/>
                </a:solidFill>
                <a:latin typeface="Garamond" pitchFamily="18" charset="0"/>
              </a:rPr>
              <a:t> octave frequencies.</a:t>
            </a:r>
          </a:p>
          <a:p>
            <a:r>
              <a:rPr lang="en-US" sz="2400" b="1" dirty="0">
                <a:solidFill>
                  <a:srgbClr val="000000"/>
                </a:solidFill>
                <a:latin typeface="Garamond" pitchFamily="18" charset="0"/>
              </a:rPr>
              <a:t>SI level= 10 * log</a:t>
            </a:r>
            <a:r>
              <a:rPr lang="en-US" sz="2400" b="1" baseline="-25000" dirty="0">
                <a:solidFill>
                  <a:srgbClr val="000000"/>
                </a:solidFill>
                <a:latin typeface="Garamond" pitchFamily="18" charset="0"/>
              </a:rPr>
              <a:t>10</a:t>
            </a:r>
            <a:r>
              <a:rPr lang="en-US" sz="2400" b="1" dirty="0">
                <a:solidFill>
                  <a:srgbClr val="000000"/>
                </a:solidFill>
                <a:latin typeface="Garamond" pitchFamily="18" charset="0"/>
              </a:rPr>
              <a:t> ∑ 10 </a:t>
            </a:r>
            <a:r>
              <a:rPr lang="en-US" sz="2400" b="1" baseline="30000" dirty="0">
                <a:solidFill>
                  <a:srgbClr val="000000"/>
                </a:solidFill>
                <a:latin typeface="Garamond" pitchFamily="18" charset="0"/>
              </a:rPr>
              <a:t>{SI </a:t>
            </a:r>
            <a:r>
              <a:rPr lang="en-US" sz="2400" b="1" baseline="-25000" dirty="0">
                <a:solidFill>
                  <a:srgbClr val="000000"/>
                </a:solidFill>
                <a:latin typeface="Garamond" pitchFamily="18" charset="0"/>
              </a:rPr>
              <a:t>1</a:t>
            </a:r>
            <a:r>
              <a:rPr lang="en-US" sz="2400" b="1" baseline="30000" dirty="0">
                <a:solidFill>
                  <a:srgbClr val="000000"/>
                </a:solidFill>
                <a:latin typeface="Garamond" pitchFamily="18" charset="0"/>
              </a:rPr>
              <a:t> /SI</a:t>
            </a:r>
            <a:r>
              <a:rPr lang="en-US" sz="2400" b="1" baseline="-25000" dirty="0">
                <a:solidFill>
                  <a:srgbClr val="000000"/>
                </a:solidFill>
                <a:latin typeface="Garamond" pitchFamily="18" charset="0"/>
              </a:rPr>
              <a:t>o</a:t>
            </a:r>
            <a:r>
              <a:rPr lang="en-US" sz="2400" b="1" baseline="30000" dirty="0">
                <a:solidFill>
                  <a:srgbClr val="000000"/>
                </a:solidFill>
                <a:latin typeface="Garamond" pitchFamily="18" charset="0"/>
              </a:rPr>
              <a:t>} </a:t>
            </a:r>
            <a:r>
              <a:rPr lang="en-US" sz="2400" b="1" dirty="0">
                <a:solidFill>
                  <a:srgbClr val="000000"/>
                </a:solidFill>
                <a:latin typeface="Garamond" pitchFamily="18" charset="0"/>
              </a:rPr>
              <a:t>) where L</a:t>
            </a:r>
            <a:r>
              <a:rPr lang="en-US" sz="2400" b="1" baseline="-25000" dirty="0">
                <a:solidFill>
                  <a:srgbClr val="000000"/>
                </a:solidFill>
                <a:latin typeface="Garamond" pitchFamily="18" charset="0"/>
              </a:rPr>
              <a:t>i  =</a:t>
            </a:r>
            <a:r>
              <a:rPr lang="en-US" sz="2400" b="1" dirty="0">
                <a:solidFill>
                  <a:srgbClr val="000000"/>
                </a:solidFill>
                <a:latin typeface="Garamond" pitchFamily="18" charset="0"/>
              </a:rPr>
              <a:t> SI in Watts/m</a:t>
            </a:r>
            <a:r>
              <a:rPr lang="en-US" sz="2400" b="1" baseline="30000" dirty="0">
                <a:solidFill>
                  <a:srgbClr val="000000"/>
                </a:solidFill>
                <a:latin typeface="Garamond" pitchFamily="18" charset="0"/>
              </a:rPr>
              <a:t>2 </a:t>
            </a:r>
            <a:r>
              <a:rPr lang="en-US" sz="2400" b="1" dirty="0">
                <a:solidFill>
                  <a:srgbClr val="000000"/>
                </a:solidFill>
                <a:latin typeface="Garamond" pitchFamily="18" charset="0"/>
              </a:rPr>
              <a:t>and L</a:t>
            </a:r>
            <a:r>
              <a:rPr lang="en-US" sz="2400" b="1" baseline="-25000" dirty="0">
                <a:solidFill>
                  <a:srgbClr val="000000"/>
                </a:solidFill>
                <a:latin typeface="Garamond" pitchFamily="18" charset="0"/>
              </a:rPr>
              <a:t>0 is</a:t>
            </a:r>
            <a:r>
              <a:rPr lang="en-US" sz="2400" b="1" dirty="0">
                <a:solidFill>
                  <a:srgbClr val="000000"/>
                </a:solidFill>
                <a:latin typeface="Garamond" pitchFamily="18" charset="0"/>
              </a:rPr>
              <a:t> SI</a:t>
            </a:r>
            <a:r>
              <a:rPr lang="en-US" sz="2400" b="1" baseline="-25000" dirty="0">
                <a:solidFill>
                  <a:srgbClr val="000000"/>
                </a:solidFill>
                <a:latin typeface="Garamond" pitchFamily="18" charset="0"/>
              </a:rPr>
              <a:t>0</a:t>
            </a:r>
            <a:r>
              <a:rPr lang="en-US" sz="2400" b="1" dirty="0">
                <a:solidFill>
                  <a:srgbClr val="000000"/>
                </a:solidFill>
                <a:latin typeface="Garamond" pitchFamily="18" charset="0"/>
              </a:rPr>
              <a:t> at </a:t>
            </a:r>
            <a:r>
              <a:rPr lang="en-US" sz="2400" b="1" dirty="0" err="1">
                <a:solidFill>
                  <a:srgbClr val="000000"/>
                </a:solidFill>
                <a:latin typeface="Garamond" pitchFamily="18" charset="0"/>
              </a:rPr>
              <a:t>threshhold</a:t>
            </a:r>
            <a:r>
              <a:rPr lang="en-US" sz="2400" b="1" dirty="0">
                <a:solidFill>
                  <a:srgbClr val="000000"/>
                </a:solidFill>
                <a:latin typeface="Garamond" pitchFamily="18" charset="0"/>
              </a:rPr>
              <a:t> of human hearing   = 10</a:t>
            </a:r>
            <a:r>
              <a:rPr lang="en-US" sz="2400" b="1" baseline="30000" dirty="0">
                <a:solidFill>
                  <a:srgbClr val="000000"/>
                </a:solidFill>
                <a:latin typeface="Garamond" pitchFamily="18" charset="0"/>
              </a:rPr>
              <a:t>-12 </a:t>
            </a:r>
            <a:r>
              <a:rPr lang="en-US" sz="2400" b="1" dirty="0">
                <a:solidFill>
                  <a:srgbClr val="000000"/>
                </a:solidFill>
                <a:latin typeface="Garamond" pitchFamily="18" charset="0"/>
              </a:rPr>
              <a:t>Watts/m</a:t>
            </a:r>
            <a:r>
              <a:rPr lang="en-US" sz="2400" b="1" baseline="30000" dirty="0">
                <a:solidFill>
                  <a:srgbClr val="000000"/>
                </a:solidFill>
                <a:latin typeface="Garamond" pitchFamily="18" charset="0"/>
              </a:rPr>
              <a:t>2</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0"/>
            <a:ext cx="7924800" cy="609600"/>
          </a:xfrm>
        </p:spPr>
        <p:txBody>
          <a:bodyPr rtlCol="0">
            <a:normAutofit/>
          </a:bodyPr>
          <a:lstStyle/>
          <a:p>
            <a:pPr fontAlgn="auto">
              <a:spcAft>
                <a:spcPts val="0"/>
              </a:spcAft>
              <a:defRPr/>
            </a:pPr>
            <a:r>
              <a:rPr lang="en-US" sz="900" dirty="0" smtClean="0"/>
              <a:t/>
            </a:r>
            <a:br>
              <a:rPr lang="en-US" sz="900" dirty="0" smtClean="0"/>
            </a:br>
            <a:r>
              <a:rPr lang="en-US" sz="2400" b="1" dirty="0" smtClean="0">
                <a:latin typeface="Times New Roman" pitchFamily="18" charset="0"/>
                <a:cs typeface="Times New Roman" pitchFamily="18" charset="0"/>
              </a:rPr>
              <a:t>INTRODUCTIONS: TEXTURE CATEGORIZATION</a:t>
            </a:r>
          </a:p>
        </p:txBody>
      </p:sp>
      <p:pic>
        <p:nvPicPr>
          <p:cNvPr id="14339" name="Picture 10"/>
          <p:cNvPicPr>
            <a:picLocks noChangeAspect="1" noChangeArrowheads="1"/>
          </p:cNvPicPr>
          <p:nvPr/>
        </p:nvPicPr>
        <p:blipFill>
          <a:blip r:embed="rId3" cstate="print"/>
          <a:srcRect/>
          <a:stretch>
            <a:fillRect/>
          </a:stretch>
        </p:blipFill>
        <p:spPr bwMode="auto">
          <a:xfrm>
            <a:off x="5791200" y="1905000"/>
            <a:ext cx="2514600" cy="1581150"/>
          </a:xfrm>
          <a:prstGeom prst="rect">
            <a:avLst/>
          </a:prstGeom>
          <a:noFill/>
          <a:ln w="9525">
            <a:noFill/>
            <a:miter lim="800000"/>
            <a:headEnd/>
            <a:tailEnd/>
          </a:ln>
        </p:spPr>
      </p:pic>
      <p:pic>
        <p:nvPicPr>
          <p:cNvPr id="14340" name="Picture 11"/>
          <p:cNvPicPr>
            <a:picLocks noChangeAspect="1" noChangeArrowheads="1"/>
          </p:cNvPicPr>
          <p:nvPr/>
        </p:nvPicPr>
        <p:blipFill>
          <a:blip r:embed="rId4" cstate="print"/>
          <a:srcRect t="22177" b="24641"/>
          <a:stretch>
            <a:fillRect/>
          </a:stretch>
        </p:blipFill>
        <p:spPr bwMode="auto">
          <a:xfrm>
            <a:off x="5791200" y="3962400"/>
            <a:ext cx="2490788" cy="1619250"/>
          </a:xfrm>
          <a:prstGeom prst="rect">
            <a:avLst/>
          </a:prstGeom>
          <a:noFill/>
          <a:ln w="9525">
            <a:noFill/>
            <a:miter lim="800000"/>
            <a:headEnd/>
            <a:tailEnd/>
          </a:ln>
        </p:spPr>
      </p:pic>
      <p:pic>
        <p:nvPicPr>
          <p:cNvPr id="14341" name="Picture 14"/>
          <p:cNvPicPr>
            <a:picLocks noChangeAspect="1" noChangeArrowheads="1"/>
          </p:cNvPicPr>
          <p:nvPr/>
        </p:nvPicPr>
        <p:blipFill>
          <a:blip r:embed="rId5" cstate="print"/>
          <a:srcRect/>
          <a:stretch>
            <a:fillRect/>
          </a:stretch>
        </p:blipFill>
        <p:spPr bwMode="auto">
          <a:xfrm>
            <a:off x="2667000" y="3886200"/>
            <a:ext cx="2400300" cy="1581150"/>
          </a:xfrm>
          <a:prstGeom prst="rect">
            <a:avLst/>
          </a:prstGeom>
          <a:noFill/>
          <a:ln w="9525">
            <a:noFill/>
            <a:miter lim="800000"/>
            <a:headEnd/>
            <a:tailEnd/>
          </a:ln>
        </p:spPr>
      </p:pic>
      <p:pic>
        <p:nvPicPr>
          <p:cNvPr id="14342" name="Picture 11"/>
          <p:cNvPicPr>
            <a:picLocks noChangeAspect="1" noChangeArrowheads="1"/>
          </p:cNvPicPr>
          <p:nvPr/>
        </p:nvPicPr>
        <p:blipFill>
          <a:blip r:embed="rId4" cstate="print"/>
          <a:srcRect t="22177" b="24641"/>
          <a:stretch>
            <a:fillRect/>
          </a:stretch>
        </p:blipFill>
        <p:spPr bwMode="auto">
          <a:xfrm>
            <a:off x="2667000" y="1905000"/>
            <a:ext cx="2286000" cy="1485900"/>
          </a:xfrm>
          <a:prstGeom prst="rect">
            <a:avLst/>
          </a:prstGeom>
          <a:noFill/>
          <a:ln w="9525">
            <a:noFill/>
            <a:miter lim="800000"/>
            <a:headEnd/>
            <a:tailEnd/>
          </a:ln>
        </p:spPr>
      </p:pic>
      <p:sp>
        <p:nvSpPr>
          <p:cNvPr id="14343" name="Rectangle 74"/>
          <p:cNvSpPr>
            <a:spLocks noChangeArrowheads="1"/>
          </p:cNvSpPr>
          <p:nvPr/>
        </p:nvSpPr>
        <p:spPr bwMode="auto">
          <a:xfrm>
            <a:off x="1981200" y="1447800"/>
            <a:ext cx="3590925" cy="400050"/>
          </a:xfrm>
          <a:prstGeom prst="rect">
            <a:avLst/>
          </a:prstGeom>
          <a:noFill/>
          <a:ln w="9525">
            <a:noFill/>
            <a:miter lim="800000"/>
            <a:headEnd/>
            <a:tailEnd/>
          </a:ln>
        </p:spPr>
        <p:txBody>
          <a:bodyPr wrap="none">
            <a:spAutoFit/>
          </a:bodyPr>
          <a:lstStyle/>
          <a:p>
            <a:r>
              <a:rPr lang="en-US" sz="2000" b="1">
                <a:latin typeface="Garamond" pitchFamily="18" charset="0"/>
              </a:rPr>
              <a:t>A) Negative (Sharp Crevassed)</a:t>
            </a:r>
          </a:p>
        </p:txBody>
      </p:sp>
      <p:sp>
        <p:nvSpPr>
          <p:cNvPr id="14344" name="Rectangle 75"/>
          <p:cNvSpPr>
            <a:spLocks noChangeArrowheads="1"/>
          </p:cNvSpPr>
          <p:nvPr/>
        </p:nvSpPr>
        <p:spPr bwMode="auto">
          <a:xfrm>
            <a:off x="5943600" y="1447800"/>
            <a:ext cx="2744788" cy="400050"/>
          </a:xfrm>
          <a:prstGeom prst="rect">
            <a:avLst/>
          </a:prstGeom>
          <a:noFill/>
          <a:ln w="9525">
            <a:noFill/>
            <a:miter lim="800000"/>
            <a:headEnd/>
            <a:tailEnd/>
          </a:ln>
        </p:spPr>
        <p:txBody>
          <a:bodyPr>
            <a:spAutoFit/>
          </a:bodyPr>
          <a:lstStyle/>
          <a:p>
            <a:r>
              <a:rPr lang="en-US" sz="2000" b="1">
                <a:latin typeface="Garamond" pitchFamily="18" charset="0"/>
              </a:rPr>
              <a:t>B)Positive / Spiky</a:t>
            </a:r>
          </a:p>
        </p:txBody>
      </p:sp>
      <p:sp>
        <p:nvSpPr>
          <p:cNvPr id="14345" name="Rectangle 76"/>
          <p:cNvSpPr>
            <a:spLocks noChangeArrowheads="1"/>
          </p:cNvSpPr>
          <p:nvPr/>
        </p:nvSpPr>
        <p:spPr bwMode="auto">
          <a:xfrm>
            <a:off x="2362200" y="3429000"/>
            <a:ext cx="2057400" cy="400050"/>
          </a:xfrm>
          <a:prstGeom prst="rect">
            <a:avLst/>
          </a:prstGeom>
          <a:noFill/>
          <a:ln w="9525">
            <a:noFill/>
            <a:miter lim="800000"/>
            <a:headEnd/>
            <a:tailEnd/>
          </a:ln>
        </p:spPr>
        <p:txBody>
          <a:bodyPr wrap="none">
            <a:spAutoFit/>
          </a:bodyPr>
          <a:lstStyle/>
          <a:p>
            <a:r>
              <a:rPr lang="en-US" sz="2000" b="1">
                <a:latin typeface="Garamond" pitchFamily="18" charset="0"/>
              </a:rPr>
              <a:t>A)   Longitudinal</a:t>
            </a:r>
          </a:p>
        </p:txBody>
      </p:sp>
      <p:sp>
        <p:nvSpPr>
          <p:cNvPr id="14346" name="Rectangle 77"/>
          <p:cNvSpPr>
            <a:spLocks noChangeArrowheads="1"/>
          </p:cNvSpPr>
          <p:nvPr/>
        </p:nvSpPr>
        <p:spPr bwMode="auto">
          <a:xfrm>
            <a:off x="6019800" y="3581400"/>
            <a:ext cx="1908175" cy="400050"/>
          </a:xfrm>
          <a:prstGeom prst="rect">
            <a:avLst/>
          </a:prstGeom>
          <a:noFill/>
          <a:ln w="9525">
            <a:noFill/>
            <a:miter lim="800000"/>
            <a:headEnd/>
            <a:tailEnd/>
          </a:ln>
        </p:spPr>
        <p:txBody>
          <a:bodyPr wrap="none">
            <a:spAutoFit/>
          </a:bodyPr>
          <a:lstStyle/>
          <a:p>
            <a:r>
              <a:rPr lang="en-US" sz="2000" b="1">
                <a:latin typeface="Garamond" pitchFamily="18" charset="0"/>
              </a:rPr>
              <a:t>    B)Transverse</a:t>
            </a:r>
          </a:p>
        </p:txBody>
      </p:sp>
      <p:sp>
        <p:nvSpPr>
          <p:cNvPr id="14347" name="Rectangle 78"/>
          <p:cNvSpPr>
            <a:spLocks noChangeArrowheads="1"/>
          </p:cNvSpPr>
          <p:nvPr/>
        </p:nvSpPr>
        <p:spPr bwMode="auto">
          <a:xfrm>
            <a:off x="5486400" y="5715000"/>
            <a:ext cx="3505200" cy="400050"/>
          </a:xfrm>
          <a:prstGeom prst="rect">
            <a:avLst/>
          </a:prstGeom>
          <a:noFill/>
          <a:ln w="9525">
            <a:noFill/>
            <a:miter lim="800000"/>
            <a:headEnd/>
            <a:tailEnd/>
          </a:ln>
        </p:spPr>
        <p:txBody>
          <a:bodyPr>
            <a:spAutoFit/>
          </a:bodyPr>
          <a:lstStyle/>
          <a:p>
            <a:r>
              <a:rPr lang="en-US" sz="2000" b="1">
                <a:latin typeface="Garamond" pitchFamily="18" charset="0"/>
              </a:rPr>
              <a:t>B) Non-Porous; Anisotropic</a:t>
            </a:r>
          </a:p>
        </p:txBody>
      </p:sp>
      <p:sp>
        <p:nvSpPr>
          <p:cNvPr id="14348" name="Rectangle 79"/>
          <p:cNvSpPr>
            <a:spLocks noChangeArrowheads="1"/>
          </p:cNvSpPr>
          <p:nvPr/>
        </p:nvSpPr>
        <p:spPr bwMode="auto">
          <a:xfrm>
            <a:off x="2667000" y="5562600"/>
            <a:ext cx="2667000" cy="400050"/>
          </a:xfrm>
          <a:prstGeom prst="rect">
            <a:avLst/>
          </a:prstGeom>
          <a:noFill/>
          <a:ln w="9525">
            <a:noFill/>
            <a:miter lim="800000"/>
            <a:headEnd/>
            <a:tailEnd/>
          </a:ln>
        </p:spPr>
        <p:txBody>
          <a:bodyPr>
            <a:spAutoFit/>
          </a:bodyPr>
          <a:lstStyle/>
          <a:p>
            <a:r>
              <a:rPr lang="en-US" sz="2000" b="1">
                <a:latin typeface="Garamond" pitchFamily="18" charset="0"/>
              </a:rPr>
              <a:t>A)  </a:t>
            </a:r>
            <a:r>
              <a:rPr lang="en-US" b="1">
                <a:latin typeface="Garamond" pitchFamily="18" charset="0"/>
              </a:rPr>
              <a:t>Porous; Isotropic</a:t>
            </a:r>
            <a:endParaRPr lang="en-US">
              <a:latin typeface="Garamond" pitchFamily="18" charset="0"/>
            </a:endParaRPr>
          </a:p>
        </p:txBody>
      </p:sp>
      <p:sp>
        <p:nvSpPr>
          <p:cNvPr id="26638" name="Freeform 84" descr="Wide downward diagonal"/>
          <p:cNvSpPr>
            <a:spLocks/>
          </p:cNvSpPr>
          <p:nvPr/>
        </p:nvSpPr>
        <p:spPr bwMode="auto">
          <a:xfrm>
            <a:off x="5791200" y="762000"/>
            <a:ext cx="2878183" cy="696913"/>
          </a:xfrm>
          <a:custGeom>
            <a:avLst/>
            <a:gdLst>
              <a:gd name="T0" fmla="*/ 2147483647 w 1849"/>
              <a:gd name="T1" fmla="*/ 2147483647 h 439"/>
              <a:gd name="T2" fmla="*/ 2147483647 w 1849"/>
              <a:gd name="T3" fmla="*/ 2147483647 h 439"/>
              <a:gd name="T4" fmla="*/ 2147483647 w 1849"/>
              <a:gd name="T5" fmla="*/ 2147483647 h 439"/>
              <a:gd name="T6" fmla="*/ 2147483647 w 1849"/>
              <a:gd name="T7" fmla="*/ 2147483647 h 439"/>
              <a:gd name="T8" fmla="*/ 2147483647 w 1849"/>
              <a:gd name="T9" fmla="*/ 2147483647 h 439"/>
              <a:gd name="T10" fmla="*/ 2147483647 w 1849"/>
              <a:gd name="T11" fmla="*/ 2147483647 h 439"/>
              <a:gd name="T12" fmla="*/ 2147483647 w 1849"/>
              <a:gd name="T13" fmla="*/ 2147483647 h 439"/>
              <a:gd name="T14" fmla="*/ 2147483647 w 1849"/>
              <a:gd name="T15" fmla="*/ 2147483647 h 439"/>
              <a:gd name="T16" fmla="*/ 2147483647 w 1849"/>
              <a:gd name="T17" fmla="*/ 2147483647 h 439"/>
              <a:gd name="T18" fmla="*/ 2147483647 w 1849"/>
              <a:gd name="T19" fmla="*/ 2147483647 h 439"/>
              <a:gd name="T20" fmla="*/ 2147483647 w 1849"/>
              <a:gd name="T21" fmla="*/ 2147483647 h 439"/>
              <a:gd name="T22" fmla="*/ 2147483647 w 1849"/>
              <a:gd name="T23" fmla="*/ 2147483647 h 439"/>
              <a:gd name="T24" fmla="*/ 2147483647 w 1849"/>
              <a:gd name="T25" fmla="*/ 2147483647 h 439"/>
              <a:gd name="T26" fmla="*/ 2147483647 w 1849"/>
              <a:gd name="T27" fmla="*/ 2147483647 h 439"/>
              <a:gd name="T28" fmla="*/ 2147483647 w 1849"/>
              <a:gd name="T29" fmla="*/ 2147483647 h 439"/>
              <a:gd name="T30" fmla="*/ 2147483647 w 1849"/>
              <a:gd name="T31" fmla="*/ 2147483647 h 439"/>
              <a:gd name="T32" fmla="*/ 2147483647 w 1849"/>
              <a:gd name="T33" fmla="*/ 2147483647 h 439"/>
              <a:gd name="T34" fmla="*/ 2147483647 w 1849"/>
              <a:gd name="T35" fmla="*/ 2147483647 h 439"/>
              <a:gd name="T36" fmla="*/ 2147483647 w 1849"/>
              <a:gd name="T37" fmla="*/ 2147483647 h 439"/>
              <a:gd name="T38" fmla="*/ 2147483647 w 1849"/>
              <a:gd name="T39" fmla="*/ 2147483647 h 439"/>
              <a:gd name="T40" fmla="*/ 2147483647 w 1849"/>
              <a:gd name="T41" fmla="*/ 2147483647 h 439"/>
              <a:gd name="T42" fmla="*/ 2147483647 w 1849"/>
              <a:gd name="T43" fmla="*/ 2147483647 h 439"/>
              <a:gd name="T44" fmla="*/ 2147483647 w 1849"/>
              <a:gd name="T45" fmla="*/ 2147483647 h 439"/>
              <a:gd name="T46" fmla="*/ 2147483647 w 1849"/>
              <a:gd name="T47" fmla="*/ 2147483647 h 439"/>
              <a:gd name="T48" fmla="*/ 2147483647 w 1849"/>
              <a:gd name="T49" fmla="*/ 2147483647 h 439"/>
              <a:gd name="T50" fmla="*/ 2147483647 w 1849"/>
              <a:gd name="T51" fmla="*/ 2147483647 h 439"/>
              <a:gd name="T52" fmla="*/ 2147483647 w 1849"/>
              <a:gd name="T53" fmla="*/ 2147483647 h 439"/>
              <a:gd name="T54" fmla="*/ 2147483647 w 1849"/>
              <a:gd name="T55" fmla="*/ 2147483647 h 439"/>
              <a:gd name="T56" fmla="*/ 2147483647 w 1849"/>
              <a:gd name="T57" fmla="*/ 2147483647 h 439"/>
              <a:gd name="T58" fmla="*/ 2147483647 w 1849"/>
              <a:gd name="T59" fmla="*/ 2147483647 h 439"/>
              <a:gd name="T60" fmla="*/ 2147483647 w 1849"/>
              <a:gd name="T61" fmla="*/ 2147483647 h 439"/>
              <a:gd name="T62" fmla="*/ 2147483647 w 1849"/>
              <a:gd name="T63" fmla="*/ 2147483647 h 439"/>
              <a:gd name="T64" fmla="*/ 2147483647 w 1849"/>
              <a:gd name="T65" fmla="*/ 2147483647 h 439"/>
              <a:gd name="T66" fmla="*/ 2147483647 w 1849"/>
              <a:gd name="T67" fmla="*/ 2147483647 h 439"/>
              <a:gd name="T68" fmla="*/ 2147483647 w 1849"/>
              <a:gd name="T69" fmla="*/ 2147483647 h 439"/>
              <a:gd name="T70" fmla="*/ 2147483647 w 1849"/>
              <a:gd name="T71" fmla="*/ 2147483647 h 4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49"/>
              <a:gd name="T109" fmla="*/ 0 h 439"/>
              <a:gd name="T110" fmla="*/ 1849 w 1849"/>
              <a:gd name="T111" fmla="*/ 439 h 439"/>
              <a:gd name="connsiteX0" fmla="*/ 233 w 9973"/>
              <a:gd name="connsiteY0" fmla="*/ 8747 h 10000"/>
              <a:gd name="connsiteX1" fmla="*/ 308 w 9973"/>
              <a:gd name="connsiteY1" fmla="*/ 3736 h 10000"/>
              <a:gd name="connsiteX2" fmla="*/ 535 w 9973"/>
              <a:gd name="connsiteY2" fmla="*/ 2210 h 10000"/>
              <a:gd name="connsiteX3" fmla="*/ 898 w 9973"/>
              <a:gd name="connsiteY3" fmla="*/ 888 h 10000"/>
              <a:gd name="connsiteX4" fmla="*/ 1120 w 9973"/>
              <a:gd name="connsiteY4" fmla="*/ 1071 h 10000"/>
              <a:gd name="connsiteX5" fmla="*/ 1168 w 9973"/>
              <a:gd name="connsiteY5" fmla="*/ 1640 h 10000"/>
              <a:gd name="connsiteX6" fmla="*/ 1255 w 9973"/>
              <a:gd name="connsiteY6" fmla="*/ 2779 h 10000"/>
              <a:gd name="connsiteX7" fmla="*/ 1531 w 9973"/>
              <a:gd name="connsiteY7" fmla="*/ 5057 h 10000"/>
              <a:gd name="connsiteX8" fmla="*/ 1666 w 9973"/>
              <a:gd name="connsiteY8" fmla="*/ 6970 h 10000"/>
              <a:gd name="connsiteX9" fmla="*/ 1844 w 9973"/>
              <a:gd name="connsiteY9" fmla="*/ 8109 h 10000"/>
              <a:gd name="connsiteX10" fmla="*/ 2839 w 9973"/>
              <a:gd name="connsiteY10" fmla="*/ 7540 h 10000"/>
              <a:gd name="connsiteX11" fmla="*/ 3245 w 9973"/>
              <a:gd name="connsiteY11" fmla="*/ 2415 h 10000"/>
              <a:gd name="connsiteX12" fmla="*/ 3467 w 9973"/>
              <a:gd name="connsiteY12" fmla="*/ 1071 h 10000"/>
              <a:gd name="connsiteX13" fmla="*/ 3694 w 9973"/>
              <a:gd name="connsiteY13" fmla="*/ 3166 h 10000"/>
              <a:gd name="connsiteX14" fmla="*/ 3878 w 9973"/>
              <a:gd name="connsiteY14" fmla="*/ 4305 h 10000"/>
              <a:gd name="connsiteX15" fmla="*/ 4100 w 9973"/>
              <a:gd name="connsiteY15" fmla="*/ 6014 h 10000"/>
              <a:gd name="connsiteX16" fmla="*/ 4283 w 9973"/>
              <a:gd name="connsiteY16" fmla="*/ 7927 h 10000"/>
              <a:gd name="connsiteX17" fmla="*/ 4419 w 9973"/>
              <a:gd name="connsiteY17" fmla="*/ 8109 h 10000"/>
              <a:gd name="connsiteX18" fmla="*/ 5544 w 9973"/>
              <a:gd name="connsiteY18" fmla="*/ 7927 h 10000"/>
              <a:gd name="connsiteX19" fmla="*/ 5684 w 9973"/>
              <a:gd name="connsiteY19" fmla="*/ 6788 h 10000"/>
              <a:gd name="connsiteX20" fmla="*/ 6041 w 9973"/>
              <a:gd name="connsiteY20" fmla="*/ 2779 h 10000"/>
              <a:gd name="connsiteX21" fmla="*/ 6225 w 9973"/>
              <a:gd name="connsiteY21" fmla="*/ 1458 h 10000"/>
              <a:gd name="connsiteX22" fmla="*/ 6360 w 9973"/>
              <a:gd name="connsiteY22" fmla="*/ 2597 h 10000"/>
              <a:gd name="connsiteX23" fmla="*/ 6447 w 9973"/>
              <a:gd name="connsiteY23" fmla="*/ 4487 h 10000"/>
              <a:gd name="connsiteX24" fmla="*/ 6723 w 9973"/>
              <a:gd name="connsiteY24" fmla="*/ 5626 h 10000"/>
              <a:gd name="connsiteX25" fmla="*/ 6901 w 9973"/>
              <a:gd name="connsiteY25" fmla="*/ 6401 h 10000"/>
              <a:gd name="connsiteX26" fmla="*/ 7036 w 9973"/>
              <a:gd name="connsiteY26" fmla="*/ 8109 h 10000"/>
              <a:gd name="connsiteX27" fmla="*/ 7171 w 9973"/>
              <a:gd name="connsiteY27" fmla="*/ 8292 h 10000"/>
              <a:gd name="connsiteX28" fmla="*/ 7761 w 9973"/>
              <a:gd name="connsiteY28" fmla="*/ 9066 h 10000"/>
              <a:gd name="connsiteX29" fmla="*/ 8388 w 9973"/>
              <a:gd name="connsiteY29" fmla="*/ 7722 h 10000"/>
              <a:gd name="connsiteX30" fmla="*/ 8616 w 9973"/>
              <a:gd name="connsiteY30" fmla="*/ 3554 h 10000"/>
              <a:gd name="connsiteX31" fmla="*/ 8935 w 9973"/>
              <a:gd name="connsiteY31" fmla="*/ 2027 h 10000"/>
              <a:gd name="connsiteX32" fmla="*/ 9113 w 9973"/>
              <a:gd name="connsiteY32" fmla="*/ 6014 h 10000"/>
              <a:gd name="connsiteX33" fmla="*/ 9654 w 9973"/>
              <a:gd name="connsiteY33" fmla="*/ 7722 h 10000"/>
              <a:gd name="connsiteX34" fmla="*/ 9789 w 9973"/>
              <a:gd name="connsiteY34" fmla="*/ 8109 h 10000"/>
              <a:gd name="connsiteX35" fmla="*/ 9973 w 9973"/>
              <a:gd name="connsiteY35" fmla="*/ 10000 h 10000"/>
              <a:gd name="connsiteX0" fmla="*/ 66 w 9832"/>
              <a:gd name="connsiteY0" fmla="*/ 8747 h 10000"/>
              <a:gd name="connsiteX1" fmla="*/ 586 w 9832"/>
              <a:gd name="connsiteY1" fmla="*/ 6560 h 10000"/>
              <a:gd name="connsiteX2" fmla="*/ 368 w 9832"/>
              <a:gd name="connsiteY2" fmla="*/ 2210 h 10000"/>
              <a:gd name="connsiteX3" fmla="*/ 732 w 9832"/>
              <a:gd name="connsiteY3" fmla="*/ 888 h 10000"/>
              <a:gd name="connsiteX4" fmla="*/ 955 w 9832"/>
              <a:gd name="connsiteY4" fmla="*/ 1071 h 10000"/>
              <a:gd name="connsiteX5" fmla="*/ 1003 w 9832"/>
              <a:gd name="connsiteY5" fmla="*/ 1640 h 10000"/>
              <a:gd name="connsiteX6" fmla="*/ 1090 w 9832"/>
              <a:gd name="connsiteY6" fmla="*/ 2779 h 10000"/>
              <a:gd name="connsiteX7" fmla="*/ 1367 w 9832"/>
              <a:gd name="connsiteY7" fmla="*/ 5057 h 10000"/>
              <a:gd name="connsiteX8" fmla="*/ 1503 w 9832"/>
              <a:gd name="connsiteY8" fmla="*/ 6970 h 10000"/>
              <a:gd name="connsiteX9" fmla="*/ 1681 w 9832"/>
              <a:gd name="connsiteY9" fmla="*/ 8109 h 10000"/>
              <a:gd name="connsiteX10" fmla="*/ 2679 w 9832"/>
              <a:gd name="connsiteY10" fmla="*/ 7540 h 10000"/>
              <a:gd name="connsiteX11" fmla="*/ 3086 w 9832"/>
              <a:gd name="connsiteY11" fmla="*/ 2415 h 10000"/>
              <a:gd name="connsiteX12" fmla="*/ 3308 w 9832"/>
              <a:gd name="connsiteY12" fmla="*/ 1071 h 10000"/>
              <a:gd name="connsiteX13" fmla="*/ 3536 w 9832"/>
              <a:gd name="connsiteY13" fmla="*/ 3166 h 10000"/>
              <a:gd name="connsiteX14" fmla="*/ 3720 w 9832"/>
              <a:gd name="connsiteY14" fmla="*/ 4305 h 10000"/>
              <a:gd name="connsiteX15" fmla="*/ 3943 w 9832"/>
              <a:gd name="connsiteY15" fmla="*/ 6014 h 10000"/>
              <a:gd name="connsiteX16" fmla="*/ 4127 w 9832"/>
              <a:gd name="connsiteY16" fmla="*/ 7927 h 10000"/>
              <a:gd name="connsiteX17" fmla="*/ 4263 w 9832"/>
              <a:gd name="connsiteY17" fmla="*/ 8109 h 10000"/>
              <a:gd name="connsiteX18" fmla="*/ 5391 w 9832"/>
              <a:gd name="connsiteY18" fmla="*/ 7927 h 10000"/>
              <a:gd name="connsiteX19" fmla="*/ 5531 w 9832"/>
              <a:gd name="connsiteY19" fmla="*/ 6788 h 10000"/>
              <a:gd name="connsiteX20" fmla="*/ 5889 w 9832"/>
              <a:gd name="connsiteY20" fmla="*/ 2779 h 10000"/>
              <a:gd name="connsiteX21" fmla="*/ 6074 w 9832"/>
              <a:gd name="connsiteY21" fmla="*/ 1458 h 10000"/>
              <a:gd name="connsiteX22" fmla="*/ 6209 w 9832"/>
              <a:gd name="connsiteY22" fmla="*/ 2597 h 10000"/>
              <a:gd name="connsiteX23" fmla="*/ 6296 w 9832"/>
              <a:gd name="connsiteY23" fmla="*/ 4487 h 10000"/>
              <a:gd name="connsiteX24" fmla="*/ 6573 w 9832"/>
              <a:gd name="connsiteY24" fmla="*/ 5626 h 10000"/>
              <a:gd name="connsiteX25" fmla="*/ 6752 w 9832"/>
              <a:gd name="connsiteY25" fmla="*/ 6401 h 10000"/>
              <a:gd name="connsiteX26" fmla="*/ 6887 w 9832"/>
              <a:gd name="connsiteY26" fmla="*/ 8109 h 10000"/>
              <a:gd name="connsiteX27" fmla="*/ 7022 w 9832"/>
              <a:gd name="connsiteY27" fmla="*/ 8292 h 10000"/>
              <a:gd name="connsiteX28" fmla="*/ 7614 w 9832"/>
              <a:gd name="connsiteY28" fmla="*/ 9066 h 10000"/>
              <a:gd name="connsiteX29" fmla="*/ 8243 w 9832"/>
              <a:gd name="connsiteY29" fmla="*/ 7722 h 10000"/>
              <a:gd name="connsiteX30" fmla="*/ 8471 w 9832"/>
              <a:gd name="connsiteY30" fmla="*/ 3554 h 10000"/>
              <a:gd name="connsiteX31" fmla="*/ 8791 w 9832"/>
              <a:gd name="connsiteY31" fmla="*/ 2027 h 10000"/>
              <a:gd name="connsiteX32" fmla="*/ 8970 w 9832"/>
              <a:gd name="connsiteY32" fmla="*/ 6014 h 10000"/>
              <a:gd name="connsiteX33" fmla="*/ 9512 w 9832"/>
              <a:gd name="connsiteY33" fmla="*/ 7722 h 10000"/>
              <a:gd name="connsiteX34" fmla="*/ 9648 w 9832"/>
              <a:gd name="connsiteY34" fmla="*/ 8109 h 10000"/>
              <a:gd name="connsiteX35" fmla="*/ 9832 w 9832"/>
              <a:gd name="connsiteY35" fmla="*/ 10000 h 10000"/>
              <a:gd name="connsiteX0" fmla="*/ 67 w 10000"/>
              <a:gd name="connsiteY0" fmla="*/ 8747 h 10000"/>
              <a:gd name="connsiteX1" fmla="*/ 596 w 10000"/>
              <a:gd name="connsiteY1" fmla="*/ 6560 h 10000"/>
              <a:gd name="connsiteX2" fmla="*/ 861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710 w 10000"/>
              <a:gd name="connsiteY9" fmla="*/ 8109 h 10000"/>
              <a:gd name="connsiteX10" fmla="*/ 2725 w 10000"/>
              <a:gd name="connsiteY10" fmla="*/ 7540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710 w 10000"/>
              <a:gd name="connsiteY9" fmla="*/ 8109 h 10000"/>
              <a:gd name="connsiteX10" fmla="*/ 2725 w 10000"/>
              <a:gd name="connsiteY10" fmla="*/ 7540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000">
                <a:moveTo>
                  <a:pt x="67" y="8747"/>
                </a:moveTo>
                <a:cubicBezTo>
                  <a:pt x="0" y="7586"/>
                  <a:pt x="282" y="6970"/>
                  <a:pt x="596" y="6560"/>
                </a:cubicBezTo>
                <a:cubicBezTo>
                  <a:pt x="657" y="5785"/>
                  <a:pt x="432" y="3758"/>
                  <a:pt x="596" y="3280"/>
                </a:cubicBezTo>
                <a:cubicBezTo>
                  <a:pt x="812" y="1913"/>
                  <a:pt x="453" y="1185"/>
                  <a:pt x="745" y="888"/>
                </a:cubicBezTo>
                <a:cubicBezTo>
                  <a:pt x="823" y="957"/>
                  <a:pt x="905" y="888"/>
                  <a:pt x="971" y="1071"/>
                </a:cubicBezTo>
                <a:cubicBezTo>
                  <a:pt x="1009" y="1185"/>
                  <a:pt x="1004" y="1458"/>
                  <a:pt x="1020" y="1640"/>
                </a:cubicBezTo>
                <a:cubicBezTo>
                  <a:pt x="1054" y="2027"/>
                  <a:pt x="1081" y="2392"/>
                  <a:pt x="1109" y="2779"/>
                </a:cubicBezTo>
                <a:cubicBezTo>
                  <a:pt x="1186" y="3804"/>
                  <a:pt x="1165" y="4487"/>
                  <a:pt x="1390" y="5057"/>
                </a:cubicBezTo>
                <a:cubicBezTo>
                  <a:pt x="1439" y="5695"/>
                  <a:pt x="1455" y="6378"/>
                  <a:pt x="1529" y="6970"/>
                </a:cubicBezTo>
                <a:cubicBezTo>
                  <a:pt x="1578" y="7380"/>
                  <a:pt x="1710" y="8109"/>
                  <a:pt x="1710" y="8109"/>
                </a:cubicBezTo>
                <a:cubicBezTo>
                  <a:pt x="2058" y="7973"/>
                  <a:pt x="2378" y="7699"/>
                  <a:pt x="2725" y="7540"/>
                </a:cubicBezTo>
                <a:cubicBezTo>
                  <a:pt x="2967" y="5968"/>
                  <a:pt x="2879" y="3964"/>
                  <a:pt x="3139" y="2415"/>
                </a:cubicBezTo>
                <a:cubicBezTo>
                  <a:pt x="3243" y="1071"/>
                  <a:pt x="3134" y="1367"/>
                  <a:pt x="3365" y="1071"/>
                </a:cubicBezTo>
                <a:cubicBezTo>
                  <a:pt x="3761" y="0"/>
                  <a:pt x="3470" y="2141"/>
                  <a:pt x="3596" y="3166"/>
                </a:cubicBezTo>
                <a:cubicBezTo>
                  <a:pt x="3646" y="3576"/>
                  <a:pt x="3784" y="4305"/>
                  <a:pt x="3784" y="4305"/>
                </a:cubicBezTo>
                <a:cubicBezTo>
                  <a:pt x="3833" y="4920"/>
                  <a:pt x="4010" y="6014"/>
                  <a:pt x="4010" y="6014"/>
                </a:cubicBezTo>
                <a:cubicBezTo>
                  <a:pt x="4032" y="6333"/>
                  <a:pt x="4142" y="7699"/>
                  <a:pt x="4198" y="7927"/>
                </a:cubicBezTo>
                <a:cubicBezTo>
                  <a:pt x="4231" y="8064"/>
                  <a:pt x="4291" y="8041"/>
                  <a:pt x="4336" y="8109"/>
                </a:cubicBezTo>
                <a:cubicBezTo>
                  <a:pt x="4716" y="8041"/>
                  <a:pt x="5102" y="8155"/>
                  <a:pt x="5483" y="7927"/>
                </a:cubicBezTo>
                <a:cubicBezTo>
                  <a:pt x="5543" y="7882"/>
                  <a:pt x="5614" y="6948"/>
                  <a:pt x="5626" y="6788"/>
                </a:cubicBezTo>
                <a:cubicBezTo>
                  <a:pt x="5731" y="5444"/>
                  <a:pt x="5802" y="3986"/>
                  <a:pt x="5990" y="2779"/>
                </a:cubicBezTo>
                <a:cubicBezTo>
                  <a:pt x="6001" y="2597"/>
                  <a:pt x="6012" y="1321"/>
                  <a:pt x="6178" y="1458"/>
                </a:cubicBezTo>
                <a:cubicBezTo>
                  <a:pt x="6228" y="1503"/>
                  <a:pt x="6304" y="2437"/>
                  <a:pt x="6315" y="2597"/>
                </a:cubicBezTo>
                <a:cubicBezTo>
                  <a:pt x="6349" y="3212"/>
                  <a:pt x="6331" y="3918"/>
                  <a:pt x="6404" y="4487"/>
                </a:cubicBezTo>
                <a:cubicBezTo>
                  <a:pt x="6465" y="4966"/>
                  <a:pt x="6685" y="5626"/>
                  <a:pt x="6685" y="5626"/>
                </a:cubicBezTo>
                <a:cubicBezTo>
                  <a:pt x="6801" y="7198"/>
                  <a:pt x="6624" y="5399"/>
                  <a:pt x="6867" y="6401"/>
                </a:cubicBezTo>
                <a:cubicBezTo>
                  <a:pt x="6956" y="6765"/>
                  <a:pt x="6917" y="7745"/>
                  <a:pt x="7005" y="8109"/>
                </a:cubicBezTo>
                <a:cubicBezTo>
                  <a:pt x="7038" y="8246"/>
                  <a:pt x="7098" y="8223"/>
                  <a:pt x="7142" y="8292"/>
                </a:cubicBezTo>
                <a:cubicBezTo>
                  <a:pt x="7341" y="8565"/>
                  <a:pt x="7545" y="8793"/>
                  <a:pt x="7744" y="9066"/>
                </a:cubicBezTo>
                <a:cubicBezTo>
                  <a:pt x="8379" y="8815"/>
                  <a:pt x="8152" y="9203"/>
                  <a:pt x="8384" y="7722"/>
                </a:cubicBezTo>
                <a:cubicBezTo>
                  <a:pt x="8401" y="6765"/>
                  <a:pt x="8273" y="4009"/>
                  <a:pt x="8616" y="3554"/>
                </a:cubicBezTo>
                <a:cubicBezTo>
                  <a:pt x="8830" y="2961"/>
                  <a:pt x="8727" y="2620"/>
                  <a:pt x="8941" y="2027"/>
                </a:cubicBezTo>
                <a:cubicBezTo>
                  <a:pt x="8957" y="2961"/>
                  <a:pt x="8919" y="5171"/>
                  <a:pt x="9123" y="6014"/>
                </a:cubicBezTo>
                <a:cubicBezTo>
                  <a:pt x="9278" y="6651"/>
                  <a:pt x="9492" y="7221"/>
                  <a:pt x="9675" y="7722"/>
                </a:cubicBezTo>
                <a:cubicBezTo>
                  <a:pt x="9718" y="7859"/>
                  <a:pt x="9813" y="8109"/>
                  <a:pt x="9813" y="8109"/>
                </a:cubicBezTo>
                <a:cubicBezTo>
                  <a:pt x="9906" y="9180"/>
                  <a:pt x="10000" y="8747"/>
                  <a:pt x="10000" y="10000"/>
                </a:cubicBezTo>
              </a:path>
            </a:pathLst>
          </a:custGeom>
          <a:pattFill prst="wdDnDiag">
            <a:fgClr>
              <a:schemeClr val="accent1"/>
            </a:fgClr>
            <a:bgClr>
              <a:schemeClr val="bg1"/>
            </a:bgClr>
          </a:pattFill>
          <a:ln w="34925">
            <a:solidFill>
              <a:schemeClr val="tx1"/>
            </a:solidFill>
            <a:round/>
            <a:headEnd/>
            <a:tailEnd/>
          </a:ln>
          <a:scene3d>
            <a:camera prst="orthographicFront">
              <a:rot lat="0" lon="0" rev="150000"/>
            </a:camera>
            <a:lightRig rig="threePt" dir="t"/>
          </a:scene3d>
        </p:spPr>
        <p:txBody>
          <a:bodyPr/>
          <a:lstStyle/>
          <a:p>
            <a:pPr fontAlgn="auto">
              <a:spcBef>
                <a:spcPts val="0"/>
              </a:spcBef>
              <a:spcAft>
                <a:spcPts val="0"/>
              </a:spcAft>
              <a:defRPr/>
            </a:pPr>
            <a:endParaRPr lang="en-US">
              <a:latin typeface="+mn-lt"/>
            </a:endParaRPr>
          </a:p>
        </p:txBody>
      </p:sp>
      <p:sp>
        <p:nvSpPr>
          <p:cNvPr id="14350" name="Rectangle 19"/>
          <p:cNvSpPr>
            <a:spLocks noChangeArrowheads="1"/>
          </p:cNvSpPr>
          <p:nvPr/>
        </p:nvSpPr>
        <p:spPr bwMode="auto">
          <a:xfrm>
            <a:off x="0" y="6457950"/>
            <a:ext cx="9144000" cy="400050"/>
          </a:xfrm>
          <a:prstGeom prst="rect">
            <a:avLst/>
          </a:prstGeom>
          <a:solidFill>
            <a:srgbClr val="2FCCDD"/>
          </a:solidFill>
          <a:ln w="9525">
            <a:noFill/>
            <a:miter lim="800000"/>
            <a:headEnd/>
            <a:tailEnd/>
          </a:ln>
        </p:spPr>
        <p:txBody>
          <a:bodyPr>
            <a:spAutoFit/>
          </a:bodyPr>
          <a:lstStyle/>
          <a:p>
            <a:pPr eaLnBrk="0" hangingPunct="0">
              <a:spcBef>
                <a:spcPct val="30000"/>
              </a:spcBef>
            </a:pPr>
            <a:r>
              <a:rPr lang="en-US" sz="2000" b="1">
                <a:solidFill>
                  <a:srgbClr val="F5F7A7"/>
                </a:solidFill>
                <a:latin typeface="Garamond" pitchFamily="18" charset="0"/>
              </a:rPr>
              <a:t>Texture Variables Interact With Tire: Determine which variables Influence OBSI</a:t>
            </a:r>
          </a:p>
        </p:txBody>
      </p:sp>
      <p:sp>
        <p:nvSpPr>
          <p:cNvPr id="17" name="Freeform 84" descr="Wide downward diagonal"/>
          <p:cNvSpPr>
            <a:spLocks/>
          </p:cNvSpPr>
          <p:nvPr/>
        </p:nvSpPr>
        <p:spPr bwMode="auto">
          <a:xfrm>
            <a:off x="2133600" y="762000"/>
            <a:ext cx="2878183" cy="714406"/>
          </a:xfrm>
          <a:custGeom>
            <a:avLst/>
            <a:gdLst>
              <a:gd name="T0" fmla="*/ 2147483647 w 1849"/>
              <a:gd name="T1" fmla="*/ 2147483647 h 439"/>
              <a:gd name="T2" fmla="*/ 2147483647 w 1849"/>
              <a:gd name="T3" fmla="*/ 2147483647 h 439"/>
              <a:gd name="T4" fmla="*/ 2147483647 w 1849"/>
              <a:gd name="T5" fmla="*/ 2147483647 h 439"/>
              <a:gd name="T6" fmla="*/ 2147483647 w 1849"/>
              <a:gd name="T7" fmla="*/ 2147483647 h 439"/>
              <a:gd name="T8" fmla="*/ 2147483647 w 1849"/>
              <a:gd name="T9" fmla="*/ 2147483647 h 439"/>
              <a:gd name="T10" fmla="*/ 2147483647 w 1849"/>
              <a:gd name="T11" fmla="*/ 2147483647 h 439"/>
              <a:gd name="T12" fmla="*/ 2147483647 w 1849"/>
              <a:gd name="T13" fmla="*/ 2147483647 h 439"/>
              <a:gd name="T14" fmla="*/ 2147483647 w 1849"/>
              <a:gd name="T15" fmla="*/ 2147483647 h 439"/>
              <a:gd name="T16" fmla="*/ 2147483647 w 1849"/>
              <a:gd name="T17" fmla="*/ 2147483647 h 439"/>
              <a:gd name="T18" fmla="*/ 2147483647 w 1849"/>
              <a:gd name="T19" fmla="*/ 2147483647 h 439"/>
              <a:gd name="T20" fmla="*/ 2147483647 w 1849"/>
              <a:gd name="T21" fmla="*/ 2147483647 h 439"/>
              <a:gd name="T22" fmla="*/ 2147483647 w 1849"/>
              <a:gd name="T23" fmla="*/ 2147483647 h 439"/>
              <a:gd name="T24" fmla="*/ 2147483647 w 1849"/>
              <a:gd name="T25" fmla="*/ 2147483647 h 439"/>
              <a:gd name="T26" fmla="*/ 2147483647 w 1849"/>
              <a:gd name="T27" fmla="*/ 2147483647 h 439"/>
              <a:gd name="T28" fmla="*/ 2147483647 w 1849"/>
              <a:gd name="T29" fmla="*/ 2147483647 h 439"/>
              <a:gd name="T30" fmla="*/ 2147483647 w 1849"/>
              <a:gd name="T31" fmla="*/ 2147483647 h 439"/>
              <a:gd name="T32" fmla="*/ 2147483647 w 1849"/>
              <a:gd name="T33" fmla="*/ 2147483647 h 439"/>
              <a:gd name="T34" fmla="*/ 2147483647 w 1849"/>
              <a:gd name="T35" fmla="*/ 2147483647 h 439"/>
              <a:gd name="T36" fmla="*/ 2147483647 w 1849"/>
              <a:gd name="T37" fmla="*/ 2147483647 h 439"/>
              <a:gd name="T38" fmla="*/ 2147483647 w 1849"/>
              <a:gd name="T39" fmla="*/ 2147483647 h 439"/>
              <a:gd name="T40" fmla="*/ 2147483647 w 1849"/>
              <a:gd name="T41" fmla="*/ 2147483647 h 439"/>
              <a:gd name="T42" fmla="*/ 2147483647 w 1849"/>
              <a:gd name="T43" fmla="*/ 2147483647 h 439"/>
              <a:gd name="T44" fmla="*/ 2147483647 w 1849"/>
              <a:gd name="T45" fmla="*/ 2147483647 h 439"/>
              <a:gd name="T46" fmla="*/ 2147483647 w 1849"/>
              <a:gd name="T47" fmla="*/ 2147483647 h 439"/>
              <a:gd name="T48" fmla="*/ 2147483647 w 1849"/>
              <a:gd name="T49" fmla="*/ 2147483647 h 439"/>
              <a:gd name="T50" fmla="*/ 2147483647 w 1849"/>
              <a:gd name="T51" fmla="*/ 2147483647 h 439"/>
              <a:gd name="T52" fmla="*/ 2147483647 w 1849"/>
              <a:gd name="T53" fmla="*/ 2147483647 h 439"/>
              <a:gd name="T54" fmla="*/ 2147483647 w 1849"/>
              <a:gd name="T55" fmla="*/ 2147483647 h 439"/>
              <a:gd name="T56" fmla="*/ 2147483647 w 1849"/>
              <a:gd name="T57" fmla="*/ 2147483647 h 439"/>
              <a:gd name="T58" fmla="*/ 2147483647 w 1849"/>
              <a:gd name="T59" fmla="*/ 2147483647 h 439"/>
              <a:gd name="T60" fmla="*/ 2147483647 w 1849"/>
              <a:gd name="T61" fmla="*/ 2147483647 h 439"/>
              <a:gd name="T62" fmla="*/ 2147483647 w 1849"/>
              <a:gd name="T63" fmla="*/ 2147483647 h 439"/>
              <a:gd name="T64" fmla="*/ 2147483647 w 1849"/>
              <a:gd name="T65" fmla="*/ 2147483647 h 439"/>
              <a:gd name="T66" fmla="*/ 2147483647 w 1849"/>
              <a:gd name="T67" fmla="*/ 2147483647 h 439"/>
              <a:gd name="T68" fmla="*/ 2147483647 w 1849"/>
              <a:gd name="T69" fmla="*/ 2147483647 h 439"/>
              <a:gd name="T70" fmla="*/ 2147483647 w 1849"/>
              <a:gd name="T71" fmla="*/ 2147483647 h 4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49"/>
              <a:gd name="T109" fmla="*/ 0 h 439"/>
              <a:gd name="T110" fmla="*/ 1849 w 1849"/>
              <a:gd name="T111" fmla="*/ 439 h 439"/>
              <a:gd name="connsiteX0" fmla="*/ 233 w 9973"/>
              <a:gd name="connsiteY0" fmla="*/ 8747 h 10000"/>
              <a:gd name="connsiteX1" fmla="*/ 308 w 9973"/>
              <a:gd name="connsiteY1" fmla="*/ 3736 h 10000"/>
              <a:gd name="connsiteX2" fmla="*/ 535 w 9973"/>
              <a:gd name="connsiteY2" fmla="*/ 2210 h 10000"/>
              <a:gd name="connsiteX3" fmla="*/ 898 w 9973"/>
              <a:gd name="connsiteY3" fmla="*/ 888 h 10000"/>
              <a:gd name="connsiteX4" fmla="*/ 1120 w 9973"/>
              <a:gd name="connsiteY4" fmla="*/ 1071 h 10000"/>
              <a:gd name="connsiteX5" fmla="*/ 1168 w 9973"/>
              <a:gd name="connsiteY5" fmla="*/ 1640 h 10000"/>
              <a:gd name="connsiteX6" fmla="*/ 1255 w 9973"/>
              <a:gd name="connsiteY6" fmla="*/ 2779 h 10000"/>
              <a:gd name="connsiteX7" fmla="*/ 1531 w 9973"/>
              <a:gd name="connsiteY7" fmla="*/ 5057 h 10000"/>
              <a:gd name="connsiteX8" fmla="*/ 1666 w 9973"/>
              <a:gd name="connsiteY8" fmla="*/ 6970 h 10000"/>
              <a:gd name="connsiteX9" fmla="*/ 1844 w 9973"/>
              <a:gd name="connsiteY9" fmla="*/ 8109 h 10000"/>
              <a:gd name="connsiteX10" fmla="*/ 2839 w 9973"/>
              <a:gd name="connsiteY10" fmla="*/ 7540 h 10000"/>
              <a:gd name="connsiteX11" fmla="*/ 3245 w 9973"/>
              <a:gd name="connsiteY11" fmla="*/ 2415 h 10000"/>
              <a:gd name="connsiteX12" fmla="*/ 3467 w 9973"/>
              <a:gd name="connsiteY12" fmla="*/ 1071 h 10000"/>
              <a:gd name="connsiteX13" fmla="*/ 3694 w 9973"/>
              <a:gd name="connsiteY13" fmla="*/ 3166 h 10000"/>
              <a:gd name="connsiteX14" fmla="*/ 3878 w 9973"/>
              <a:gd name="connsiteY14" fmla="*/ 4305 h 10000"/>
              <a:gd name="connsiteX15" fmla="*/ 4100 w 9973"/>
              <a:gd name="connsiteY15" fmla="*/ 6014 h 10000"/>
              <a:gd name="connsiteX16" fmla="*/ 4283 w 9973"/>
              <a:gd name="connsiteY16" fmla="*/ 7927 h 10000"/>
              <a:gd name="connsiteX17" fmla="*/ 4419 w 9973"/>
              <a:gd name="connsiteY17" fmla="*/ 8109 h 10000"/>
              <a:gd name="connsiteX18" fmla="*/ 5544 w 9973"/>
              <a:gd name="connsiteY18" fmla="*/ 7927 h 10000"/>
              <a:gd name="connsiteX19" fmla="*/ 5684 w 9973"/>
              <a:gd name="connsiteY19" fmla="*/ 6788 h 10000"/>
              <a:gd name="connsiteX20" fmla="*/ 6041 w 9973"/>
              <a:gd name="connsiteY20" fmla="*/ 2779 h 10000"/>
              <a:gd name="connsiteX21" fmla="*/ 6225 w 9973"/>
              <a:gd name="connsiteY21" fmla="*/ 1458 h 10000"/>
              <a:gd name="connsiteX22" fmla="*/ 6360 w 9973"/>
              <a:gd name="connsiteY22" fmla="*/ 2597 h 10000"/>
              <a:gd name="connsiteX23" fmla="*/ 6447 w 9973"/>
              <a:gd name="connsiteY23" fmla="*/ 4487 h 10000"/>
              <a:gd name="connsiteX24" fmla="*/ 6723 w 9973"/>
              <a:gd name="connsiteY24" fmla="*/ 5626 h 10000"/>
              <a:gd name="connsiteX25" fmla="*/ 6901 w 9973"/>
              <a:gd name="connsiteY25" fmla="*/ 6401 h 10000"/>
              <a:gd name="connsiteX26" fmla="*/ 7036 w 9973"/>
              <a:gd name="connsiteY26" fmla="*/ 8109 h 10000"/>
              <a:gd name="connsiteX27" fmla="*/ 7171 w 9973"/>
              <a:gd name="connsiteY27" fmla="*/ 8292 h 10000"/>
              <a:gd name="connsiteX28" fmla="*/ 7761 w 9973"/>
              <a:gd name="connsiteY28" fmla="*/ 9066 h 10000"/>
              <a:gd name="connsiteX29" fmla="*/ 8388 w 9973"/>
              <a:gd name="connsiteY29" fmla="*/ 7722 h 10000"/>
              <a:gd name="connsiteX30" fmla="*/ 8616 w 9973"/>
              <a:gd name="connsiteY30" fmla="*/ 3554 h 10000"/>
              <a:gd name="connsiteX31" fmla="*/ 8935 w 9973"/>
              <a:gd name="connsiteY31" fmla="*/ 2027 h 10000"/>
              <a:gd name="connsiteX32" fmla="*/ 9113 w 9973"/>
              <a:gd name="connsiteY32" fmla="*/ 6014 h 10000"/>
              <a:gd name="connsiteX33" fmla="*/ 9654 w 9973"/>
              <a:gd name="connsiteY33" fmla="*/ 7722 h 10000"/>
              <a:gd name="connsiteX34" fmla="*/ 9789 w 9973"/>
              <a:gd name="connsiteY34" fmla="*/ 8109 h 10000"/>
              <a:gd name="connsiteX35" fmla="*/ 9973 w 9973"/>
              <a:gd name="connsiteY35" fmla="*/ 10000 h 10000"/>
              <a:gd name="connsiteX0" fmla="*/ 66 w 9832"/>
              <a:gd name="connsiteY0" fmla="*/ 8747 h 10000"/>
              <a:gd name="connsiteX1" fmla="*/ 586 w 9832"/>
              <a:gd name="connsiteY1" fmla="*/ 6560 h 10000"/>
              <a:gd name="connsiteX2" fmla="*/ 368 w 9832"/>
              <a:gd name="connsiteY2" fmla="*/ 2210 h 10000"/>
              <a:gd name="connsiteX3" fmla="*/ 732 w 9832"/>
              <a:gd name="connsiteY3" fmla="*/ 888 h 10000"/>
              <a:gd name="connsiteX4" fmla="*/ 955 w 9832"/>
              <a:gd name="connsiteY4" fmla="*/ 1071 h 10000"/>
              <a:gd name="connsiteX5" fmla="*/ 1003 w 9832"/>
              <a:gd name="connsiteY5" fmla="*/ 1640 h 10000"/>
              <a:gd name="connsiteX6" fmla="*/ 1090 w 9832"/>
              <a:gd name="connsiteY6" fmla="*/ 2779 h 10000"/>
              <a:gd name="connsiteX7" fmla="*/ 1367 w 9832"/>
              <a:gd name="connsiteY7" fmla="*/ 5057 h 10000"/>
              <a:gd name="connsiteX8" fmla="*/ 1503 w 9832"/>
              <a:gd name="connsiteY8" fmla="*/ 6970 h 10000"/>
              <a:gd name="connsiteX9" fmla="*/ 1681 w 9832"/>
              <a:gd name="connsiteY9" fmla="*/ 8109 h 10000"/>
              <a:gd name="connsiteX10" fmla="*/ 2679 w 9832"/>
              <a:gd name="connsiteY10" fmla="*/ 7540 h 10000"/>
              <a:gd name="connsiteX11" fmla="*/ 3086 w 9832"/>
              <a:gd name="connsiteY11" fmla="*/ 2415 h 10000"/>
              <a:gd name="connsiteX12" fmla="*/ 3308 w 9832"/>
              <a:gd name="connsiteY12" fmla="*/ 1071 h 10000"/>
              <a:gd name="connsiteX13" fmla="*/ 3536 w 9832"/>
              <a:gd name="connsiteY13" fmla="*/ 3166 h 10000"/>
              <a:gd name="connsiteX14" fmla="*/ 3720 w 9832"/>
              <a:gd name="connsiteY14" fmla="*/ 4305 h 10000"/>
              <a:gd name="connsiteX15" fmla="*/ 3943 w 9832"/>
              <a:gd name="connsiteY15" fmla="*/ 6014 h 10000"/>
              <a:gd name="connsiteX16" fmla="*/ 4127 w 9832"/>
              <a:gd name="connsiteY16" fmla="*/ 7927 h 10000"/>
              <a:gd name="connsiteX17" fmla="*/ 4263 w 9832"/>
              <a:gd name="connsiteY17" fmla="*/ 8109 h 10000"/>
              <a:gd name="connsiteX18" fmla="*/ 5391 w 9832"/>
              <a:gd name="connsiteY18" fmla="*/ 7927 h 10000"/>
              <a:gd name="connsiteX19" fmla="*/ 5531 w 9832"/>
              <a:gd name="connsiteY19" fmla="*/ 6788 h 10000"/>
              <a:gd name="connsiteX20" fmla="*/ 5889 w 9832"/>
              <a:gd name="connsiteY20" fmla="*/ 2779 h 10000"/>
              <a:gd name="connsiteX21" fmla="*/ 6074 w 9832"/>
              <a:gd name="connsiteY21" fmla="*/ 1458 h 10000"/>
              <a:gd name="connsiteX22" fmla="*/ 6209 w 9832"/>
              <a:gd name="connsiteY22" fmla="*/ 2597 h 10000"/>
              <a:gd name="connsiteX23" fmla="*/ 6296 w 9832"/>
              <a:gd name="connsiteY23" fmla="*/ 4487 h 10000"/>
              <a:gd name="connsiteX24" fmla="*/ 6573 w 9832"/>
              <a:gd name="connsiteY24" fmla="*/ 5626 h 10000"/>
              <a:gd name="connsiteX25" fmla="*/ 6752 w 9832"/>
              <a:gd name="connsiteY25" fmla="*/ 6401 h 10000"/>
              <a:gd name="connsiteX26" fmla="*/ 6887 w 9832"/>
              <a:gd name="connsiteY26" fmla="*/ 8109 h 10000"/>
              <a:gd name="connsiteX27" fmla="*/ 7022 w 9832"/>
              <a:gd name="connsiteY27" fmla="*/ 8292 h 10000"/>
              <a:gd name="connsiteX28" fmla="*/ 7614 w 9832"/>
              <a:gd name="connsiteY28" fmla="*/ 9066 h 10000"/>
              <a:gd name="connsiteX29" fmla="*/ 8243 w 9832"/>
              <a:gd name="connsiteY29" fmla="*/ 7722 h 10000"/>
              <a:gd name="connsiteX30" fmla="*/ 8471 w 9832"/>
              <a:gd name="connsiteY30" fmla="*/ 3554 h 10000"/>
              <a:gd name="connsiteX31" fmla="*/ 8791 w 9832"/>
              <a:gd name="connsiteY31" fmla="*/ 2027 h 10000"/>
              <a:gd name="connsiteX32" fmla="*/ 8970 w 9832"/>
              <a:gd name="connsiteY32" fmla="*/ 6014 h 10000"/>
              <a:gd name="connsiteX33" fmla="*/ 9512 w 9832"/>
              <a:gd name="connsiteY33" fmla="*/ 7722 h 10000"/>
              <a:gd name="connsiteX34" fmla="*/ 9648 w 9832"/>
              <a:gd name="connsiteY34" fmla="*/ 8109 h 10000"/>
              <a:gd name="connsiteX35" fmla="*/ 9832 w 9832"/>
              <a:gd name="connsiteY35" fmla="*/ 10000 h 10000"/>
              <a:gd name="connsiteX0" fmla="*/ 67 w 10000"/>
              <a:gd name="connsiteY0" fmla="*/ 8747 h 10000"/>
              <a:gd name="connsiteX1" fmla="*/ 596 w 10000"/>
              <a:gd name="connsiteY1" fmla="*/ 6560 h 10000"/>
              <a:gd name="connsiteX2" fmla="*/ 861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710 w 10000"/>
              <a:gd name="connsiteY9" fmla="*/ 8109 h 10000"/>
              <a:gd name="connsiteX10" fmla="*/ 2725 w 10000"/>
              <a:gd name="connsiteY10" fmla="*/ 7540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710 w 10000"/>
              <a:gd name="connsiteY9" fmla="*/ 8109 h 10000"/>
              <a:gd name="connsiteX10" fmla="*/ 2725 w 10000"/>
              <a:gd name="connsiteY10" fmla="*/ 7540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710 w 10000"/>
              <a:gd name="connsiteY9" fmla="*/ 8109 h 10000"/>
              <a:gd name="connsiteX10" fmla="*/ 2648 w 10000"/>
              <a:gd name="connsiteY10" fmla="*/ 8747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853 w 10000"/>
              <a:gd name="connsiteY9" fmla="*/ 9841 h 10000"/>
              <a:gd name="connsiteX10" fmla="*/ 2648 w 10000"/>
              <a:gd name="connsiteY10" fmla="*/ 8747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853 w 10000"/>
              <a:gd name="connsiteY9" fmla="*/ 9841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744 w 10000"/>
              <a:gd name="connsiteY28" fmla="*/ 9066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853 w 10000"/>
              <a:gd name="connsiteY9" fmla="*/ 9841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853 w 10000"/>
              <a:gd name="connsiteY9" fmla="*/ 9841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853 w 10000"/>
              <a:gd name="connsiteY9" fmla="*/ 9841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390 w 10000"/>
              <a:gd name="connsiteY7" fmla="*/ 5057 h 10000"/>
              <a:gd name="connsiteX8" fmla="*/ 1529 w 10000"/>
              <a:gd name="connsiteY8" fmla="*/ 6970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589 w 10000"/>
              <a:gd name="connsiteY7" fmla="*/ 1093 h 10000"/>
              <a:gd name="connsiteX8" fmla="*/ 1529 w 10000"/>
              <a:gd name="connsiteY8" fmla="*/ 6970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109 w 10000"/>
              <a:gd name="connsiteY6" fmla="*/ 2779 h 10000"/>
              <a:gd name="connsiteX7" fmla="*/ 1589 w 10000"/>
              <a:gd name="connsiteY7" fmla="*/ 1093 h 10000"/>
              <a:gd name="connsiteX8" fmla="*/ 1589 w 10000"/>
              <a:gd name="connsiteY8" fmla="*/ 1093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20 w 10000"/>
              <a:gd name="connsiteY5" fmla="*/ 1640 h 10000"/>
              <a:gd name="connsiteX6" fmla="*/ 1324 w 10000"/>
              <a:gd name="connsiteY6" fmla="*/ 1093 h 10000"/>
              <a:gd name="connsiteX7" fmla="*/ 1589 w 10000"/>
              <a:gd name="connsiteY7" fmla="*/ 1093 h 10000"/>
              <a:gd name="connsiteX8" fmla="*/ 1589 w 10000"/>
              <a:gd name="connsiteY8" fmla="*/ 1093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59 w 10000"/>
              <a:gd name="connsiteY5" fmla="*/ 1093 h 10000"/>
              <a:gd name="connsiteX6" fmla="*/ 1324 w 10000"/>
              <a:gd name="connsiteY6" fmla="*/ 1093 h 10000"/>
              <a:gd name="connsiteX7" fmla="*/ 1589 w 10000"/>
              <a:gd name="connsiteY7" fmla="*/ 1093 h 10000"/>
              <a:gd name="connsiteX8" fmla="*/ 1589 w 10000"/>
              <a:gd name="connsiteY8" fmla="*/ 1093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010 w 10000"/>
              <a:gd name="connsiteY15" fmla="*/ 6014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59 w 10000"/>
              <a:gd name="connsiteY5" fmla="*/ 1093 h 10000"/>
              <a:gd name="connsiteX6" fmla="*/ 1324 w 10000"/>
              <a:gd name="connsiteY6" fmla="*/ 1093 h 10000"/>
              <a:gd name="connsiteX7" fmla="*/ 1589 w 10000"/>
              <a:gd name="connsiteY7" fmla="*/ 1093 h 10000"/>
              <a:gd name="connsiteX8" fmla="*/ 1589 w 10000"/>
              <a:gd name="connsiteY8" fmla="*/ 1093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784 w 10000"/>
              <a:gd name="connsiteY14" fmla="*/ 4305 h 10000"/>
              <a:gd name="connsiteX15" fmla="*/ 4236 w 10000"/>
              <a:gd name="connsiteY15" fmla="*/ 2187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59 w 10000"/>
              <a:gd name="connsiteY5" fmla="*/ 1093 h 10000"/>
              <a:gd name="connsiteX6" fmla="*/ 1324 w 10000"/>
              <a:gd name="connsiteY6" fmla="*/ 1093 h 10000"/>
              <a:gd name="connsiteX7" fmla="*/ 1589 w 10000"/>
              <a:gd name="connsiteY7" fmla="*/ 1093 h 10000"/>
              <a:gd name="connsiteX8" fmla="*/ 1589 w 10000"/>
              <a:gd name="connsiteY8" fmla="*/ 1093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596 w 10000"/>
              <a:gd name="connsiteY13" fmla="*/ 3166 h 10000"/>
              <a:gd name="connsiteX14" fmla="*/ 3971 w 10000"/>
              <a:gd name="connsiteY14" fmla="*/ 1093 h 10000"/>
              <a:gd name="connsiteX15" fmla="*/ 4236 w 10000"/>
              <a:gd name="connsiteY15" fmla="*/ 2187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747 h 10000"/>
              <a:gd name="connsiteX1" fmla="*/ 596 w 10000"/>
              <a:gd name="connsiteY1" fmla="*/ 6560 h 10000"/>
              <a:gd name="connsiteX2" fmla="*/ 596 w 10000"/>
              <a:gd name="connsiteY2" fmla="*/ 3280 h 10000"/>
              <a:gd name="connsiteX3" fmla="*/ 745 w 10000"/>
              <a:gd name="connsiteY3" fmla="*/ 888 h 10000"/>
              <a:gd name="connsiteX4" fmla="*/ 971 w 10000"/>
              <a:gd name="connsiteY4" fmla="*/ 1071 h 10000"/>
              <a:gd name="connsiteX5" fmla="*/ 1059 w 10000"/>
              <a:gd name="connsiteY5" fmla="*/ 1093 h 10000"/>
              <a:gd name="connsiteX6" fmla="*/ 1324 w 10000"/>
              <a:gd name="connsiteY6" fmla="*/ 1093 h 10000"/>
              <a:gd name="connsiteX7" fmla="*/ 1589 w 10000"/>
              <a:gd name="connsiteY7" fmla="*/ 1093 h 10000"/>
              <a:gd name="connsiteX8" fmla="*/ 1589 w 10000"/>
              <a:gd name="connsiteY8" fmla="*/ 1093 h 10000"/>
              <a:gd name="connsiteX9" fmla="*/ 1853 w 10000"/>
              <a:gd name="connsiteY9" fmla="*/ 1093 h 10000"/>
              <a:gd name="connsiteX10" fmla="*/ 2648 w 10000"/>
              <a:gd name="connsiteY10" fmla="*/ 9841 h 10000"/>
              <a:gd name="connsiteX11" fmla="*/ 3139 w 10000"/>
              <a:gd name="connsiteY11" fmla="*/ 2415 h 10000"/>
              <a:gd name="connsiteX12" fmla="*/ 3365 w 10000"/>
              <a:gd name="connsiteY12" fmla="*/ 1071 h 10000"/>
              <a:gd name="connsiteX13" fmla="*/ 3971 w 10000"/>
              <a:gd name="connsiteY13" fmla="*/ 1093 h 10000"/>
              <a:gd name="connsiteX14" fmla="*/ 3971 w 10000"/>
              <a:gd name="connsiteY14" fmla="*/ 1093 h 10000"/>
              <a:gd name="connsiteX15" fmla="*/ 4236 w 10000"/>
              <a:gd name="connsiteY15" fmla="*/ 2187 h 10000"/>
              <a:gd name="connsiteX16" fmla="*/ 4198 w 10000"/>
              <a:gd name="connsiteY16" fmla="*/ 7927 h 10000"/>
              <a:gd name="connsiteX17" fmla="*/ 4336 w 10000"/>
              <a:gd name="connsiteY17" fmla="*/ 8109 h 10000"/>
              <a:gd name="connsiteX18" fmla="*/ 5483 w 10000"/>
              <a:gd name="connsiteY18" fmla="*/ 7927 h 10000"/>
              <a:gd name="connsiteX19" fmla="*/ 5626 w 10000"/>
              <a:gd name="connsiteY19" fmla="*/ 6788 h 10000"/>
              <a:gd name="connsiteX20" fmla="*/ 5990 w 10000"/>
              <a:gd name="connsiteY20" fmla="*/ 2779 h 10000"/>
              <a:gd name="connsiteX21" fmla="*/ 6178 w 10000"/>
              <a:gd name="connsiteY21" fmla="*/ 1458 h 10000"/>
              <a:gd name="connsiteX22" fmla="*/ 6315 w 10000"/>
              <a:gd name="connsiteY22" fmla="*/ 2597 h 10000"/>
              <a:gd name="connsiteX23" fmla="*/ 6404 w 10000"/>
              <a:gd name="connsiteY23" fmla="*/ 4487 h 10000"/>
              <a:gd name="connsiteX24" fmla="*/ 6685 w 10000"/>
              <a:gd name="connsiteY24" fmla="*/ 5626 h 10000"/>
              <a:gd name="connsiteX25" fmla="*/ 6867 w 10000"/>
              <a:gd name="connsiteY25" fmla="*/ 6401 h 10000"/>
              <a:gd name="connsiteX26" fmla="*/ 7005 w 10000"/>
              <a:gd name="connsiteY26" fmla="*/ 8109 h 10000"/>
              <a:gd name="connsiteX27" fmla="*/ 7142 w 10000"/>
              <a:gd name="connsiteY27" fmla="*/ 8292 h 10000"/>
              <a:gd name="connsiteX28" fmla="*/ 7943 w 10000"/>
              <a:gd name="connsiteY28" fmla="*/ 8747 h 10000"/>
              <a:gd name="connsiteX29" fmla="*/ 8384 w 10000"/>
              <a:gd name="connsiteY29" fmla="*/ 7722 h 10000"/>
              <a:gd name="connsiteX30" fmla="*/ 8616 w 10000"/>
              <a:gd name="connsiteY30" fmla="*/ 3554 h 10000"/>
              <a:gd name="connsiteX31" fmla="*/ 8941 w 10000"/>
              <a:gd name="connsiteY31" fmla="*/ 2027 h 10000"/>
              <a:gd name="connsiteX32" fmla="*/ 9123 w 10000"/>
              <a:gd name="connsiteY32" fmla="*/ 6014 h 10000"/>
              <a:gd name="connsiteX33" fmla="*/ 9675 w 10000"/>
              <a:gd name="connsiteY33" fmla="*/ 7722 h 10000"/>
              <a:gd name="connsiteX34" fmla="*/ 9813 w 10000"/>
              <a:gd name="connsiteY34" fmla="*/ 8109 h 10000"/>
              <a:gd name="connsiteX35" fmla="*/ 10000 w 10000"/>
              <a:gd name="connsiteY35" fmla="*/ 10000 h 10000"/>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365 w 10000"/>
              <a:gd name="connsiteY12" fmla="*/ 1322 h 10251"/>
              <a:gd name="connsiteX13" fmla="*/ 3971 w 10000"/>
              <a:gd name="connsiteY13" fmla="*/ 1344 h 10251"/>
              <a:gd name="connsiteX14" fmla="*/ 3971 w 10000"/>
              <a:gd name="connsiteY14" fmla="*/ 1344 h 10251"/>
              <a:gd name="connsiteX15" fmla="*/ 4236 w 10000"/>
              <a:gd name="connsiteY15" fmla="*/ 2438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315 w 10000"/>
              <a:gd name="connsiteY22" fmla="*/ 2848 h 10251"/>
              <a:gd name="connsiteX23" fmla="*/ 6404 w 10000"/>
              <a:gd name="connsiteY23" fmla="*/ 4738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344 h 10251"/>
              <a:gd name="connsiteX13" fmla="*/ 3971 w 10000"/>
              <a:gd name="connsiteY13" fmla="*/ 1344 h 10251"/>
              <a:gd name="connsiteX14" fmla="*/ 3971 w 10000"/>
              <a:gd name="connsiteY14" fmla="*/ 1344 h 10251"/>
              <a:gd name="connsiteX15" fmla="*/ 4236 w 10000"/>
              <a:gd name="connsiteY15" fmla="*/ 2438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315 w 10000"/>
              <a:gd name="connsiteY22" fmla="*/ 2848 h 10251"/>
              <a:gd name="connsiteX23" fmla="*/ 6404 w 10000"/>
              <a:gd name="connsiteY23" fmla="*/ 4738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2438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315 w 10000"/>
              <a:gd name="connsiteY22" fmla="*/ 2848 h 10251"/>
              <a:gd name="connsiteX23" fmla="*/ 6404 w 10000"/>
              <a:gd name="connsiteY23" fmla="*/ 4738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315 w 10000"/>
              <a:gd name="connsiteY22" fmla="*/ 2848 h 10251"/>
              <a:gd name="connsiteX23" fmla="*/ 6404 w 10000"/>
              <a:gd name="connsiteY23" fmla="*/ 4738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6404 w 10000"/>
              <a:gd name="connsiteY23" fmla="*/ 4738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3280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3280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3280 h 10251"/>
              <a:gd name="connsiteX24" fmla="*/ 6685 w 10000"/>
              <a:gd name="connsiteY24" fmla="*/ 5877 h 10251"/>
              <a:gd name="connsiteX25" fmla="*/ 6867 w 10000"/>
              <a:gd name="connsiteY25" fmla="*/ 6652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3280 h 10251"/>
              <a:gd name="connsiteX24" fmla="*/ 6685 w 10000"/>
              <a:gd name="connsiteY24" fmla="*/ 587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3280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336 w 10000"/>
              <a:gd name="connsiteY17" fmla="*/ 8360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10092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344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442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990 w 10000"/>
              <a:gd name="connsiteY20" fmla="*/ 3030 h 10251"/>
              <a:gd name="connsiteX21" fmla="*/ 6178 w 10000"/>
              <a:gd name="connsiteY21" fmla="*/ 1709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442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990 w 10000"/>
              <a:gd name="connsiteY20" fmla="*/ 3030 h 10251"/>
              <a:gd name="connsiteX21" fmla="*/ 5825 w 10000"/>
              <a:gd name="connsiteY21" fmla="*/ 1093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442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2187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442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123 w 10000"/>
              <a:gd name="connsiteY32" fmla="*/ 6265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616 w 10000"/>
              <a:gd name="connsiteY30" fmla="*/ 3805 h 10251"/>
              <a:gd name="connsiteX31" fmla="*/ 8941 w 10000"/>
              <a:gd name="connsiteY31" fmla="*/ 2278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8941 w 10000"/>
              <a:gd name="connsiteY31" fmla="*/ 2278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236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501 w 10000"/>
              <a:gd name="connsiteY15" fmla="*/ 1093 h 10251"/>
              <a:gd name="connsiteX16" fmla="*/ 4198 w 10000"/>
              <a:gd name="connsiteY16" fmla="*/ 8178 h 10251"/>
              <a:gd name="connsiteX17" fmla="*/ 4236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501 w 10000"/>
              <a:gd name="connsiteY15" fmla="*/ 1093 h 10251"/>
              <a:gd name="connsiteX16" fmla="*/ 4198 w 10000"/>
              <a:gd name="connsiteY16" fmla="*/ 8178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3971 w 10000"/>
              <a:gd name="connsiteY14" fmla="*/ 1093 h 10251"/>
              <a:gd name="connsiteX15" fmla="*/ 4501 w 10000"/>
              <a:gd name="connsiteY15" fmla="*/ 1093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1093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005 w 10000"/>
              <a:gd name="connsiteY26" fmla="*/ 8360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678 w 10000"/>
              <a:gd name="connsiteY26" fmla="*/ 7654 h 10251"/>
              <a:gd name="connsiteX27" fmla="*/ 7142 w 10000"/>
              <a:gd name="connsiteY27" fmla="*/ 8543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678 w 10000"/>
              <a:gd name="connsiteY26" fmla="*/ 7654 h 10251"/>
              <a:gd name="connsiteX27" fmla="*/ 7413 w 10000"/>
              <a:gd name="connsiteY27" fmla="*/ 7654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5825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678 w 10000"/>
              <a:gd name="connsiteY26" fmla="*/ 7654 h 10251"/>
              <a:gd name="connsiteX27" fmla="*/ 7413 w 10000"/>
              <a:gd name="connsiteY27" fmla="*/ 7654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0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678 w 10000"/>
              <a:gd name="connsiteY26" fmla="*/ 7654 h 10251"/>
              <a:gd name="connsiteX27" fmla="*/ 7413 w 10000"/>
              <a:gd name="connsiteY27" fmla="*/ 7654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0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413 w 10000"/>
              <a:gd name="connsiteY24" fmla="*/ 5467 h 10251"/>
              <a:gd name="connsiteX25" fmla="*/ 7413 w 10000"/>
              <a:gd name="connsiteY25" fmla="*/ 7654 h 10251"/>
              <a:gd name="connsiteX26" fmla="*/ 7678 w 10000"/>
              <a:gd name="connsiteY26" fmla="*/ 7654 h 10251"/>
              <a:gd name="connsiteX27" fmla="*/ 7413 w 10000"/>
              <a:gd name="connsiteY27" fmla="*/ 7654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7413 w 10000"/>
              <a:gd name="connsiteY25" fmla="*/ 7654 h 10251"/>
              <a:gd name="connsiteX26" fmla="*/ 7678 w 10000"/>
              <a:gd name="connsiteY26" fmla="*/ 7654 h 10251"/>
              <a:gd name="connsiteX27" fmla="*/ 7413 w 10000"/>
              <a:gd name="connsiteY27" fmla="*/ 7654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7413 w 10000"/>
              <a:gd name="connsiteY25" fmla="*/ 7654 h 10251"/>
              <a:gd name="connsiteX26" fmla="*/ 7678 w 10000"/>
              <a:gd name="connsiteY26" fmla="*/ 7654 h 10251"/>
              <a:gd name="connsiteX27" fmla="*/ 7943 w 10000"/>
              <a:gd name="connsiteY27" fmla="*/ 6560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8207 w 10000"/>
              <a:gd name="connsiteY25" fmla="*/ 6560 h 10251"/>
              <a:gd name="connsiteX26" fmla="*/ 7678 w 10000"/>
              <a:gd name="connsiteY26" fmla="*/ 7654 h 10251"/>
              <a:gd name="connsiteX27" fmla="*/ 7943 w 10000"/>
              <a:gd name="connsiteY27" fmla="*/ 6560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8207 w 10000"/>
              <a:gd name="connsiteY25" fmla="*/ 6560 h 10251"/>
              <a:gd name="connsiteX26" fmla="*/ 7943 w 10000"/>
              <a:gd name="connsiteY26" fmla="*/ 6560 h 10251"/>
              <a:gd name="connsiteX27" fmla="*/ 7943 w 10000"/>
              <a:gd name="connsiteY27" fmla="*/ 6560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7943 w 10000"/>
              <a:gd name="connsiteY25" fmla="*/ 6560 h 10251"/>
              <a:gd name="connsiteX26" fmla="*/ 7943 w 10000"/>
              <a:gd name="connsiteY26" fmla="*/ 6560 h 10251"/>
              <a:gd name="connsiteX27" fmla="*/ 7943 w 10000"/>
              <a:gd name="connsiteY27" fmla="*/ 6560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9841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7943 w 10000"/>
              <a:gd name="connsiteY25" fmla="*/ 6560 h 10251"/>
              <a:gd name="connsiteX26" fmla="*/ 7943 w 10000"/>
              <a:gd name="connsiteY26" fmla="*/ 6560 h 10251"/>
              <a:gd name="connsiteX27" fmla="*/ 7678 w 10000"/>
              <a:gd name="connsiteY27" fmla="*/ 6560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 name="connsiteX0" fmla="*/ 67 w 10000"/>
              <a:gd name="connsiteY0" fmla="*/ 8998 h 10251"/>
              <a:gd name="connsiteX1" fmla="*/ 596 w 10000"/>
              <a:gd name="connsiteY1" fmla="*/ 6811 h 10251"/>
              <a:gd name="connsiteX2" fmla="*/ 596 w 10000"/>
              <a:gd name="connsiteY2" fmla="*/ 3531 h 10251"/>
              <a:gd name="connsiteX3" fmla="*/ 745 w 10000"/>
              <a:gd name="connsiteY3" fmla="*/ 1139 h 10251"/>
              <a:gd name="connsiteX4" fmla="*/ 971 w 10000"/>
              <a:gd name="connsiteY4" fmla="*/ 1322 h 10251"/>
              <a:gd name="connsiteX5" fmla="*/ 1059 w 10000"/>
              <a:gd name="connsiteY5" fmla="*/ 1344 h 10251"/>
              <a:gd name="connsiteX6" fmla="*/ 1324 w 10000"/>
              <a:gd name="connsiteY6" fmla="*/ 1344 h 10251"/>
              <a:gd name="connsiteX7" fmla="*/ 1589 w 10000"/>
              <a:gd name="connsiteY7" fmla="*/ 1344 h 10251"/>
              <a:gd name="connsiteX8" fmla="*/ 1589 w 10000"/>
              <a:gd name="connsiteY8" fmla="*/ 1344 h 10251"/>
              <a:gd name="connsiteX9" fmla="*/ 1853 w 10000"/>
              <a:gd name="connsiteY9" fmla="*/ 1344 h 10251"/>
              <a:gd name="connsiteX10" fmla="*/ 2648 w 10000"/>
              <a:gd name="connsiteY10" fmla="*/ 8747 h 10251"/>
              <a:gd name="connsiteX11" fmla="*/ 2912 w 10000"/>
              <a:gd name="connsiteY11" fmla="*/ 1344 h 10251"/>
              <a:gd name="connsiteX12" fmla="*/ 3177 w 10000"/>
              <a:gd name="connsiteY12" fmla="*/ 1093 h 10251"/>
              <a:gd name="connsiteX13" fmla="*/ 3971 w 10000"/>
              <a:gd name="connsiteY13" fmla="*/ 1344 h 10251"/>
              <a:gd name="connsiteX14" fmla="*/ 4236 w 10000"/>
              <a:gd name="connsiteY14" fmla="*/ 1093 h 10251"/>
              <a:gd name="connsiteX15" fmla="*/ 4501 w 10000"/>
              <a:gd name="connsiteY15" fmla="*/ 2187 h 10251"/>
              <a:gd name="connsiteX16" fmla="*/ 5295 w 10000"/>
              <a:gd name="connsiteY16" fmla="*/ 7654 h 10251"/>
              <a:gd name="connsiteX17" fmla="*/ 5295 w 10000"/>
              <a:gd name="connsiteY17" fmla="*/ 8747 h 10251"/>
              <a:gd name="connsiteX18" fmla="*/ 5483 w 10000"/>
              <a:gd name="connsiteY18" fmla="*/ 8178 h 10251"/>
              <a:gd name="connsiteX19" fmla="*/ 5626 w 10000"/>
              <a:gd name="connsiteY19" fmla="*/ 7039 h 10251"/>
              <a:gd name="connsiteX20" fmla="*/ 5825 w 10000"/>
              <a:gd name="connsiteY20" fmla="*/ 3280 h 10251"/>
              <a:gd name="connsiteX21" fmla="*/ 6089 w 10000"/>
              <a:gd name="connsiteY21" fmla="*/ 1093 h 10251"/>
              <a:gd name="connsiteX22" fmla="*/ 6884 w 10000"/>
              <a:gd name="connsiteY22" fmla="*/ 1093 h 10251"/>
              <a:gd name="connsiteX23" fmla="*/ 7678 w 10000"/>
              <a:gd name="connsiteY23" fmla="*/ 2187 h 10251"/>
              <a:gd name="connsiteX24" fmla="*/ 7678 w 10000"/>
              <a:gd name="connsiteY24" fmla="*/ 5467 h 10251"/>
              <a:gd name="connsiteX25" fmla="*/ 7943 w 10000"/>
              <a:gd name="connsiteY25" fmla="*/ 6560 h 10251"/>
              <a:gd name="connsiteX26" fmla="*/ 7943 w 10000"/>
              <a:gd name="connsiteY26" fmla="*/ 6560 h 10251"/>
              <a:gd name="connsiteX27" fmla="*/ 7678 w 10000"/>
              <a:gd name="connsiteY27" fmla="*/ 6560 h 10251"/>
              <a:gd name="connsiteX28" fmla="*/ 7943 w 10000"/>
              <a:gd name="connsiteY28" fmla="*/ 8998 h 10251"/>
              <a:gd name="connsiteX29" fmla="*/ 8384 w 10000"/>
              <a:gd name="connsiteY29" fmla="*/ 7973 h 10251"/>
              <a:gd name="connsiteX30" fmla="*/ 8472 w 10000"/>
              <a:gd name="connsiteY30" fmla="*/ 2187 h 10251"/>
              <a:gd name="connsiteX31" fmla="*/ 9002 w 10000"/>
              <a:gd name="connsiteY31" fmla="*/ 1093 h 10251"/>
              <a:gd name="connsiteX32" fmla="*/ 9796 w 10000"/>
              <a:gd name="connsiteY32" fmla="*/ 2187 h 10251"/>
              <a:gd name="connsiteX33" fmla="*/ 9675 w 10000"/>
              <a:gd name="connsiteY33" fmla="*/ 7973 h 10251"/>
              <a:gd name="connsiteX34" fmla="*/ 9813 w 10000"/>
              <a:gd name="connsiteY34" fmla="*/ 8360 h 10251"/>
              <a:gd name="connsiteX35" fmla="*/ 10000 w 10000"/>
              <a:gd name="connsiteY35" fmla="*/ 10251 h 1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251">
                <a:moveTo>
                  <a:pt x="67" y="8998"/>
                </a:moveTo>
                <a:cubicBezTo>
                  <a:pt x="0" y="7837"/>
                  <a:pt x="282" y="7221"/>
                  <a:pt x="596" y="6811"/>
                </a:cubicBezTo>
                <a:cubicBezTo>
                  <a:pt x="657" y="6036"/>
                  <a:pt x="432" y="4009"/>
                  <a:pt x="596" y="3531"/>
                </a:cubicBezTo>
                <a:cubicBezTo>
                  <a:pt x="812" y="2164"/>
                  <a:pt x="453" y="1436"/>
                  <a:pt x="745" y="1139"/>
                </a:cubicBezTo>
                <a:cubicBezTo>
                  <a:pt x="823" y="1208"/>
                  <a:pt x="905" y="1139"/>
                  <a:pt x="971" y="1322"/>
                </a:cubicBezTo>
                <a:cubicBezTo>
                  <a:pt x="1009" y="1436"/>
                  <a:pt x="1043" y="1162"/>
                  <a:pt x="1059" y="1344"/>
                </a:cubicBezTo>
                <a:cubicBezTo>
                  <a:pt x="1093" y="1731"/>
                  <a:pt x="1296" y="957"/>
                  <a:pt x="1324" y="1344"/>
                </a:cubicBezTo>
                <a:cubicBezTo>
                  <a:pt x="1401" y="2369"/>
                  <a:pt x="1364" y="774"/>
                  <a:pt x="1589" y="1344"/>
                </a:cubicBezTo>
                <a:lnTo>
                  <a:pt x="1589" y="1344"/>
                </a:lnTo>
                <a:cubicBezTo>
                  <a:pt x="1638" y="1754"/>
                  <a:pt x="1853" y="1344"/>
                  <a:pt x="1853" y="1344"/>
                </a:cubicBezTo>
                <a:cubicBezTo>
                  <a:pt x="2201" y="1208"/>
                  <a:pt x="2301" y="8906"/>
                  <a:pt x="2648" y="8747"/>
                </a:cubicBezTo>
                <a:cubicBezTo>
                  <a:pt x="2890" y="7175"/>
                  <a:pt x="2652" y="2893"/>
                  <a:pt x="2912" y="1344"/>
                </a:cubicBezTo>
                <a:cubicBezTo>
                  <a:pt x="3016" y="0"/>
                  <a:pt x="2946" y="1389"/>
                  <a:pt x="3177" y="1093"/>
                </a:cubicBezTo>
                <a:cubicBezTo>
                  <a:pt x="3573" y="22"/>
                  <a:pt x="3845" y="319"/>
                  <a:pt x="3971" y="1344"/>
                </a:cubicBezTo>
                <a:lnTo>
                  <a:pt x="4236" y="1093"/>
                </a:lnTo>
                <a:cubicBezTo>
                  <a:pt x="4285" y="1708"/>
                  <a:pt x="4501" y="2187"/>
                  <a:pt x="4501" y="2187"/>
                </a:cubicBezTo>
                <a:cubicBezTo>
                  <a:pt x="4523" y="2506"/>
                  <a:pt x="5239" y="7426"/>
                  <a:pt x="5295" y="7654"/>
                </a:cubicBezTo>
                <a:cubicBezTo>
                  <a:pt x="5328" y="7791"/>
                  <a:pt x="5250" y="8679"/>
                  <a:pt x="5295" y="8747"/>
                </a:cubicBezTo>
                <a:cubicBezTo>
                  <a:pt x="5675" y="8679"/>
                  <a:pt x="5102" y="8406"/>
                  <a:pt x="5483" y="8178"/>
                </a:cubicBezTo>
                <a:cubicBezTo>
                  <a:pt x="5543" y="8133"/>
                  <a:pt x="5614" y="7199"/>
                  <a:pt x="5626" y="7039"/>
                </a:cubicBezTo>
                <a:cubicBezTo>
                  <a:pt x="5731" y="5695"/>
                  <a:pt x="5637" y="4487"/>
                  <a:pt x="5825" y="3280"/>
                </a:cubicBezTo>
                <a:cubicBezTo>
                  <a:pt x="5836" y="3098"/>
                  <a:pt x="5923" y="956"/>
                  <a:pt x="6089" y="1093"/>
                </a:cubicBezTo>
                <a:cubicBezTo>
                  <a:pt x="6139" y="1138"/>
                  <a:pt x="6873" y="933"/>
                  <a:pt x="6884" y="1093"/>
                </a:cubicBezTo>
                <a:cubicBezTo>
                  <a:pt x="6918" y="1708"/>
                  <a:pt x="7605" y="1618"/>
                  <a:pt x="7678" y="2187"/>
                </a:cubicBezTo>
                <a:cubicBezTo>
                  <a:pt x="7739" y="2666"/>
                  <a:pt x="7678" y="5467"/>
                  <a:pt x="7678" y="5467"/>
                </a:cubicBezTo>
                <a:cubicBezTo>
                  <a:pt x="7794" y="7039"/>
                  <a:pt x="7700" y="5558"/>
                  <a:pt x="7943" y="6560"/>
                </a:cubicBezTo>
                <a:lnTo>
                  <a:pt x="7943" y="6560"/>
                </a:lnTo>
                <a:lnTo>
                  <a:pt x="7678" y="6560"/>
                </a:lnTo>
                <a:cubicBezTo>
                  <a:pt x="7877" y="6833"/>
                  <a:pt x="7744" y="8725"/>
                  <a:pt x="7943" y="8998"/>
                </a:cubicBezTo>
                <a:cubicBezTo>
                  <a:pt x="8578" y="8747"/>
                  <a:pt x="8152" y="9454"/>
                  <a:pt x="8384" y="7973"/>
                </a:cubicBezTo>
                <a:cubicBezTo>
                  <a:pt x="8401" y="7016"/>
                  <a:pt x="8129" y="2642"/>
                  <a:pt x="8472" y="2187"/>
                </a:cubicBezTo>
                <a:cubicBezTo>
                  <a:pt x="8686" y="1594"/>
                  <a:pt x="8788" y="1686"/>
                  <a:pt x="9002" y="1093"/>
                </a:cubicBezTo>
                <a:cubicBezTo>
                  <a:pt x="9018" y="2027"/>
                  <a:pt x="9592" y="1344"/>
                  <a:pt x="9796" y="2187"/>
                </a:cubicBezTo>
                <a:cubicBezTo>
                  <a:pt x="9951" y="2824"/>
                  <a:pt x="9492" y="7472"/>
                  <a:pt x="9675" y="7973"/>
                </a:cubicBezTo>
                <a:cubicBezTo>
                  <a:pt x="9718" y="8110"/>
                  <a:pt x="9813" y="8360"/>
                  <a:pt x="9813" y="8360"/>
                </a:cubicBezTo>
                <a:cubicBezTo>
                  <a:pt x="9906" y="9431"/>
                  <a:pt x="10000" y="8998"/>
                  <a:pt x="10000" y="10251"/>
                </a:cubicBezTo>
              </a:path>
            </a:pathLst>
          </a:custGeom>
          <a:pattFill prst="wdDnDiag">
            <a:fgClr>
              <a:schemeClr val="accent1"/>
            </a:fgClr>
            <a:bgClr>
              <a:schemeClr val="bg1"/>
            </a:bgClr>
          </a:pattFill>
          <a:ln w="34925">
            <a:solidFill>
              <a:schemeClr val="tx1"/>
            </a:solidFill>
            <a:round/>
            <a:headEnd/>
            <a:tailEnd/>
          </a:ln>
          <a:scene3d>
            <a:camera prst="orthographicFront">
              <a:rot lat="0" lon="0" rev="149999"/>
            </a:camera>
            <a:lightRig rig="threePt" dir="t"/>
          </a:scene3d>
        </p:spPr>
        <p:txBody>
          <a:bodyPr/>
          <a:lstStyle/>
          <a:p>
            <a:pPr fontAlgn="auto">
              <a:spcBef>
                <a:spcPts val="0"/>
              </a:spcBef>
              <a:spcAft>
                <a:spcPts val="0"/>
              </a:spcAft>
              <a:defRPr/>
            </a:pPr>
            <a:endParaRPr lang="en-US">
              <a:latin typeface="+mn-lt"/>
            </a:endParaRPr>
          </a:p>
        </p:txBody>
      </p:sp>
      <p:sp>
        <p:nvSpPr>
          <p:cNvPr id="14352" name="Rectangle 74"/>
          <p:cNvSpPr>
            <a:spLocks noChangeArrowheads="1"/>
          </p:cNvSpPr>
          <p:nvPr/>
        </p:nvSpPr>
        <p:spPr bwMode="auto">
          <a:xfrm>
            <a:off x="0" y="762000"/>
            <a:ext cx="2438400" cy="400050"/>
          </a:xfrm>
          <a:prstGeom prst="rect">
            <a:avLst/>
          </a:prstGeom>
          <a:noFill/>
          <a:ln w="9525">
            <a:noFill/>
            <a:miter lim="800000"/>
            <a:headEnd/>
            <a:tailEnd/>
          </a:ln>
        </p:spPr>
        <p:txBody>
          <a:bodyPr>
            <a:spAutoFit/>
          </a:bodyPr>
          <a:lstStyle/>
          <a:p>
            <a:r>
              <a:rPr lang="en-US" sz="2000" b="1">
                <a:latin typeface="Garamond" pitchFamily="18" charset="0"/>
              </a:rPr>
              <a:t>1) ORIENTATION</a:t>
            </a:r>
          </a:p>
        </p:txBody>
      </p:sp>
      <p:sp>
        <p:nvSpPr>
          <p:cNvPr id="14353" name="Rectangle 74"/>
          <p:cNvSpPr>
            <a:spLocks noChangeArrowheads="1"/>
          </p:cNvSpPr>
          <p:nvPr/>
        </p:nvSpPr>
        <p:spPr bwMode="auto">
          <a:xfrm>
            <a:off x="0" y="2286000"/>
            <a:ext cx="2590800" cy="400050"/>
          </a:xfrm>
          <a:prstGeom prst="rect">
            <a:avLst/>
          </a:prstGeom>
          <a:noFill/>
          <a:ln w="9525">
            <a:noFill/>
            <a:miter lim="800000"/>
            <a:headEnd/>
            <a:tailEnd/>
          </a:ln>
        </p:spPr>
        <p:txBody>
          <a:bodyPr>
            <a:spAutoFit/>
          </a:bodyPr>
          <a:lstStyle/>
          <a:p>
            <a:r>
              <a:rPr lang="en-US" sz="2000" b="1">
                <a:latin typeface="Garamond" pitchFamily="18" charset="0"/>
              </a:rPr>
              <a:t>2) DIRECTION</a:t>
            </a:r>
          </a:p>
        </p:txBody>
      </p:sp>
      <p:sp>
        <p:nvSpPr>
          <p:cNvPr id="14354" name="Rectangle 74"/>
          <p:cNvSpPr>
            <a:spLocks noChangeArrowheads="1"/>
          </p:cNvSpPr>
          <p:nvPr/>
        </p:nvSpPr>
        <p:spPr bwMode="auto">
          <a:xfrm>
            <a:off x="0" y="5029200"/>
            <a:ext cx="2438400" cy="400050"/>
          </a:xfrm>
          <a:prstGeom prst="rect">
            <a:avLst/>
          </a:prstGeom>
          <a:noFill/>
          <a:ln w="9525">
            <a:noFill/>
            <a:miter lim="800000"/>
            <a:headEnd/>
            <a:tailEnd/>
          </a:ln>
        </p:spPr>
        <p:txBody>
          <a:bodyPr>
            <a:spAutoFit/>
          </a:bodyPr>
          <a:lstStyle/>
          <a:p>
            <a:r>
              <a:rPr lang="en-US" sz="2000" b="1">
                <a:latin typeface="Garamond" pitchFamily="18" charset="0"/>
              </a:rPr>
              <a:t>4) (AN)ISOTROPY</a:t>
            </a:r>
          </a:p>
        </p:txBody>
      </p:sp>
      <p:sp>
        <p:nvSpPr>
          <p:cNvPr id="14355" name="Rectangle 74"/>
          <p:cNvSpPr>
            <a:spLocks noChangeArrowheads="1"/>
          </p:cNvSpPr>
          <p:nvPr/>
        </p:nvSpPr>
        <p:spPr bwMode="auto">
          <a:xfrm>
            <a:off x="0" y="3886200"/>
            <a:ext cx="2590800" cy="400050"/>
          </a:xfrm>
          <a:prstGeom prst="rect">
            <a:avLst/>
          </a:prstGeom>
          <a:noFill/>
          <a:ln w="9525">
            <a:noFill/>
            <a:miter lim="800000"/>
            <a:headEnd/>
            <a:tailEnd/>
          </a:ln>
        </p:spPr>
        <p:txBody>
          <a:bodyPr>
            <a:spAutoFit/>
          </a:bodyPr>
          <a:lstStyle/>
          <a:p>
            <a:r>
              <a:rPr lang="en-US" sz="2000" b="1">
                <a:latin typeface="Garamond" pitchFamily="18" charset="0"/>
              </a:rPr>
              <a:t>3) POROSITY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1384995"/>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PHYSICAL  CONCEPTS: LOGICAL IDENTIFICATION  OF CAUSATIVE ASSOCIATIVE OR NEGATING VARIABLES AND THEIR SIGNIFICANCE</a:t>
            </a:r>
            <a:endParaRPr lang="en-US" sz="2800" b="1" dirty="0">
              <a:latin typeface="Times New Roman" pitchFamily="18" charset="0"/>
              <a:cs typeface="Times New Roman" pitchFamily="18" charset="0"/>
            </a:endParaRPr>
          </a:p>
        </p:txBody>
      </p:sp>
      <p:pic>
        <p:nvPicPr>
          <p:cNvPr id="13315" name="Picture 2" descr="birds"/>
          <p:cNvPicPr>
            <a:picLocks noChangeAspect="1" noChangeArrowheads="1" noCrop="1"/>
          </p:cNvPicPr>
          <p:nvPr/>
        </p:nvPicPr>
        <p:blipFill>
          <a:blip r:embed="rId3" cstate="print"/>
          <a:srcRect/>
          <a:stretch>
            <a:fillRect/>
          </a:stretch>
        </p:blipFill>
        <p:spPr bwMode="auto">
          <a:xfrm>
            <a:off x="2667000" y="2667000"/>
            <a:ext cx="4691978" cy="885825"/>
          </a:xfrm>
          <a:prstGeom prst="rect">
            <a:avLst/>
          </a:prstGeom>
          <a:noFill/>
          <a:ln w="9525">
            <a:noFill/>
            <a:miter lim="800000"/>
            <a:headEnd/>
            <a:tailEnd/>
          </a:ln>
        </p:spPr>
      </p:pic>
      <p:pic>
        <p:nvPicPr>
          <p:cNvPr id="59396" name="Picture 5" descr="Sinuswellen - sengpielaudio"/>
          <p:cNvPicPr>
            <a:picLocks noChangeAspect="1" noChangeArrowheads="1" noCrop="1"/>
          </p:cNvPicPr>
          <p:nvPr/>
        </p:nvPicPr>
        <p:blipFill>
          <a:blip r:embed="rId4" cstate="print"/>
          <a:srcRect/>
          <a:stretch>
            <a:fillRect/>
          </a:stretch>
        </p:blipFill>
        <p:spPr bwMode="auto">
          <a:xfrm>
            <a:off x="4114800" y="5105400"/>
            <a:ext cx="4512286" cy="990600"/>
          </a:xfrm>
          <a:prstGeom prst="rect">
            <a:avLst/>
          </a:prstGeom>
          <a:noFill/>
          <a:ln w="0">
            <a:noFill/>
            <a:miter lim="800000"/>
            <a:headEnd/>
            <a:tailEnd/>
          </a:ln>
          <a:scene3d>
            <a:camera prst="orthographicFront">
              <a:rot lat="0" lon="0" rev="11100001"/>
            </a:camera>
            <a:lightRig rig="threePt" dir="t"/>
          </a:scene3d>
        </p:spPr>
      </p:pic>
      <p:pic>
        <p:nvPicPr>
          <p:cNvPr id="5" name="Picture 2"/>
          <p:cNvPicPr>
            <a:picLocks noChangeAspect="1" noChangeArrowheads="1"/>
          </p:cNvPicPr>
          <p:nvPr/>
        </p:nvPicPr>
        <p:blipFill>
          <a:blip r:embed="rId5" cstate="print"/>
          <a:srcRect/>
          <a:stretch>
            <a:fillRect/>
          </a:stretch>
        </p:blipFill>
        <p:spPr bwMode="auto">
          <a:xfrm>
            <a:off x="609600" y="4648200"/>
            <a:ext cx="3657600" cy="1676400"/>
          </a:xfrm>
          <a:prstGeom prst="rect">
            <a:avLst/>
          </a:prstGeom>
          <a:noFill/>
          <a:ln w="9525">
            <a:noFill/>
            <a:miter lim="800000"/>
            <a:headEnd/>
            <a:tailEnd/>
          </a:ln>
          <a:scene3d>
            <a:camera prst="orthographicFront">
              <a:rot lat="19232089" lon="20112397" rev="782838"/>
            </a:camera>
            <a:lightRig rig="threePt" dir="t"/>
          </a:scene3d>
        </p:spPr>
      </p:pic>
      <p:pic>
        <p:nvPicPr>
          <p:cNvPr id="13319" name="Picture 5" descr="Tire"/>
          <p:cNvPicPr>
            <a:picLocks noChangeAspect="1" noChangeArrowheads="1" noCrop="1"/>
          </p:cNvPicPr>
          <p:nvPr/>
        </p:nvPicPr>
        <p:blipFill>
          <a:blip r:embed="rId6" cstate="print"/>
          <a:srcRect/>
          <a:stretch>
            <a:fillRect/>
          </a:stretch>
        </p:blipFill>
        <p:spPr bwMode="auto">
          <a:xfrm>
            <a:off x="228600" y="2590800"/>
            <a:ext cx="4572000" cy="2743200"/>
          </a:xfrm>
          <a:prstGeom prst="rect">
            <a:avLst/>
          </a:prstGeom>
          <a:noFill/>
          <a:ln w="9525">
            <a:noFill/>
            <a:miter lim="800000"/>
            <a:headEnd/>
            <a:tailEnd/>
          </a:ln>
        </p:spPr>
      </p:pic>
      <p:sp>
        <p:nvSpPr>
          <p:cNvPr id="9" name="Rectangle 8"/>
          <p:cNvSpPr/>
          <p:nvPr/>
        </p:nvSpPr>
        <p:spPr>
          <a:xfrm>
            <a:off x="1905000" y="1524000"/>
            <a:ext cx="4572000" cy="923330"/>
          </a:xfrm>
          <a:prstGeom prst="rect">
            <a:avLst/>
          </a:prstGeom>
        </p:spPr>
        <p:txBody>
          <a:bodyPr>
            <a:spAutoFit/>
          </a:bodyPr>
          <a:lstStyle/>
          <a:p>
            <a:r>
              <a:rPr lang="en-US" b="1" dirty="0" smtClean="0">
                <a:latin typeface="Times New Roman" pitchFamily="18" charset="0"/>
                <a:cs typeface="Times New Roman" pitchFamily="18" charset="0"/>
              </a:rPr>
              <a:t>SOLUTION TO PROBLEM OF AN</a:t>
            </a:r>
            <a:r>
              <a:rPr lang="en-US" b="1" baseline="0" dirty="0" smtClean="0">
                <a:latin typeface="Times New Roman" pitchFamily="18" charset="0"/>
                <a:cs typeface="Times New Roman" pitchFamily="18" charset="0"/>
              </a:rPr>
              <a:t> ELEMENTARY ACOUSTIC MEDIUM SUBJECTED TO A</a:t>
            </a:r>
            <a:r>
              <a:rPr lang="en-US" b="1" dirty="0" smtClean="0">
                <a:latin typeface="Times New Roman" pitchFamily="18" charset="0"/>
                <a:cs typeface="Times New Roman" pitchFamily="18" charset="0"/>
              </a:rPr>
              <a:t> PULSATING SOURCE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irect Access Storage 1"/>
          <p:cNvSpPr/>
          <p:nvPr/>
        </p:nvSpPr>
        <p:spPr>
          <a:xfrm>
            <a:off x="2971800" y="2057400"/>
            <a:ext cx="3505200" cy="2286000"/>
          </a:xfrm>
          <a:prstGeom prst="flowChartMagneticDrum">
            <a:avLst/>
          </a:prstGeom>
          <a:gradFill>
            <a:gsLst>
              <a:gs pos="0">
                <a:srgbClr val="000082"/>
              </a:gs>
              <a:gs pos="30000">
                <a:srgbClr val="66008F"/>
              </a:gs>
              <a:gs pos="64999">
                <a:srgbClr val="BA0066"/>
              </a:gs>
              <a:gs pos="89999">
                <a:srgbClr val="FF0000"/>
              </a:gs>
              <a:gs pos="100000">
                <a:srgbClr val="FF8200"/>
              </a:gs>
            </a:gsLst>
            <a:lin ang="5400000" scaled="0"/>
          </a:gradFill>
          <a:ln w="4127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b="1">
              <a:latin typeface="Times New Roman" pitchFamily="18" charset="0"/>
              <a:cs typeface="Times New Roman" pitchFamily="18" charset="0"/>
            </a:endParaRPr>
          </a:p>
        </p:txBody>
      </p:sp>
      <p:sp>
        <p:nvSpPr>
          <p:cNvPr id="3" name="Flowchart: Direct Access Storage 2"/>
          <p:cNvSpPr/>
          <p:nvPr/>
        </p:nvSpPr>
        <p:spPr>
          <a:xfrm>
            <a:off x="5410200" y="2057400"/>
            <a:ext cx="1905000" cy="228600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b="1">
              <a:latin typeface="Times New Roman" pitchFamily="18" charset="0"/>
              <a:cs typeface="Times New Roman" pitchFamily="18" charset="0"/>
            </a:endParaRPr>
          </a:p>
        </p:txBody>
      </p:sp>
      <p:cxnSp>
        <p:nvCxnSpPr>
          <p:cNvPr id="4" name="Straight Arrow Connector 3"/>
          <p:cNvCxnSpPr/>
          <p:nvPr/>
        </p:nvCxnSpPr>
        <p:spPr>
          <a:xfrm>
            <a:off x="4038600" y="4705350"/>
            <a:ext cx="1828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038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477000" y="180975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27" name="TextBox 12"/>
          <p:cNvSpPr txBox="1">
            <a:spLocks noChangeArrowheads="1"/>
          </p:cNvSpPr>
          <p:nvPr/>
        </p:nvSpPr>
        <p:spPr bwMode="auto">
          <a:xfrm>
            <a:off x="2209800" y="1447800"/>
            <a:ext cx="3505200" cy="369888"/>
          </a:xfrm>
          <a:prstGeom prst="rect">
            <a:avLst/>
          </a:prstGeom>
          <a:noFill/>
          <a:ln w="9525">
            <a:noFill/>
            <a:miter lim="800000"/>
            <a:headEnd/>
            <a:tailEnd/>
          </a:ln>
        </p:spPr>
        <p:txBody>
          <a:bodyPr>
            <a:spAutoFit/>
          </a:bodyPr>
          <a:lstStyle/>
          <a:p>
            <a:r>
              <a:rPr lang="en-US" b="1">
                <a:cs typeface="Times New Roman" pitchFamily="18" charset="0"/>
              </a:rPr>
              <a:t>Left end displacement =  y(x,t)</a:t>
            </a:r>
          </a:p>
        </p:txBody>
      </p:sp>
      <p:sp>
        <p:nvSpPr>
          <p:cNvPr id="30728" name="TextBox 13"/>
          <p:cNvSpPr txBox="1">
            <a:spLocks noChangeArrowheads="1"/>
          </p:cNvSpPr>
          <p:nvPr/>
        </p:nvSpPr>
        <p:spPr bwMode="auto">
          <a:xfrm>
            <a:off x="5486400" y="971550"/>
            <a:ext cx="2895600" cy="646113"/>
          </a:xfrm>
          <a:prstGeom prst="rect">
            <a:avLst/>
          </a:prstGeom>
          <a:noFill/>
          <a:ln w="9525">
            <a:noFill/>
            <a:miter lim="800000"/>
            <a:headEnd/>
            <a:tailEnd/>
          </a:ln>
        </p:spPr>
        <p:txBody>
          <a:bodyPr>
            <a:spAutoFit/>
          </a:bodyPr>
          <a:lstStyle/>
          <a:p>
            <a:r>
              <a:rPr lang="en-US" b="1">
                <a:cs typeface="Times New Roman" pitchFamily="18" charset="0"/>
              </a:rPr>
              <a:t>Right end displacement</a:t>
            </a:r>
          </a:p>
          <a:p>
            <a:r>
              <a:rPr lang="en-US" b="1">
                <a:cs typeface="Times New Roman" pitchFamily="18" charset="0"/>
              </a:rPr>
              <a:t>y</a:t>
            </a:r>
            <a:r>
              <a:rPr lang="en-US" b="1" baseline="-25000">
                <a:cs typeface="Times New Roman" pitchFamily="18" charset="0"/>
              </a:rPr>
              <a:t>2</a:t>
            </a:r>
            <a:r>
              <a:rPr lang="en-US" b="1">
                <a:cs typeface="Times New Roman" pitchFamily="18" charset="0"/>
              </a:rPr>
              <a:t>= y(x +</a:t>
            </a:r>
            <a:r>
              <a:rPr lang="el-GR" b="1">
                <a:cs typeface="Times New Roman" pitchFamily="18" charset="0"/>
              </a:rPr>
              <a:t>Δ</a:t>
            </a:r>
            <a:r>
              <a:rPr lang="en-US" b="1">
                <a:cs typeface="Times New Roman" pitchFamily="18" charset="0"/>
              </a:rPr>
              <a:t>x,t)</a:t>
            </a:r>
          </a:p>
        </p:txBody>
      </p:sp>
      <p:sp>
        <p:nvSpPr>
          <p:cNvPr id="30729" name="TextBox 14"/>
          <p:cNvSpPr txBox="1">
            <a:spLocks noChangeArrowheads="1"/>
          </p:cNvSpPr>
          <p:nvPr/>
        </p:nvSpPr>
        <p:spPr bwMode="auto">
          <a:xfrm>
            <a:off x="3429000" y="5238750"/>
            <a:ext cx="3657600" cy="646113"/>
          </a:xfrm>
          <a:prstGeom prst="rect">
            <a:avLst/>
          </a:prstGeom>
          <a:noFill/>
          <a:ln w="9525">
            <a:noFill/>
            <a:miter lim="800000"/>
            <a:headEnd/>
            <a:tailEnd/>
          </a:ln>
        </p:spPr>
        <p:txBody>
          <a:bodyPr wrap="square">
            <a:spAutoFit/>
          </a:bodyPr>
          <a:lstStyle/>
          <a:p>
            <a:r>
              <a:rPr lang="en-US" b="1" dirty="0">
                <a:cs typeface="Times New Roman" pitchFamily="18" charset="0"/>
              </a:rPr>
              <a:t>Change in volume of disturbed cylinder = S(y</a:t>
            </a:r>
            <a:r>
              <a:rPr lang="en-US" b="1" baseline="-25000" dirty="0">
                <a:cs typeface="Times New Roman" pitchFamily="18" charset="0"/>
              </a:rPr>
              <a:t>2</a:t>
            </a:r>
            <a:r>
              <a:rPr lang="en-US" b="1" dirty="0">
                <a:cs typeface="Times New Roman" pitchFamily="18" charset="0"/>
              </a:rPr>
              <a:t>-y</a:t>
            </a:r>
            <a:r>
              <a:rPr lang="en-US" b="1" baseline="-25000" dirty="0">
                <a:cs typeface="Times New Roman" pitchFamily="18" charset="0"/>
              </a:rPr>
              <a:t>1</a:t>
            </a:r>
            <a:r>
              <a:rPr lang="en-US" b="1" dirty="0">
                <a:cs typeface="Times New Roman" pitchFamily="18" charset="0"/>
              </a:rPr>
              <a:t>)</a:t>
            </a:r>
          </a:p>
        </p:txBody>
      </p:sp>
      <p:sp>
        <p:nvSpPr>
          <p:cNvPr id="30730" name="TextBox 16"/>
          <p:cNvSpPr txBox="1">
            <a:spLocks noChangeArrowheads="1"/>
          </p:cNvSpPr>
          <p:nvPr/>
        </p:nvSpPr>
        <p:spPr bwMode="auto">
          <a:xfrm>
            <a:off x="4724400" y="4400550"/>
            <a:ext cx="533400" cy="369888"/>
          </a:xfrm>
          <a:prstGeom prst="rect">
            <a:avLst/>
          </a:prstGeom>
          <a:noFill/>
          <a:ln w="9525">
            <a:noFill/>
            <a:miter lim="800000"/>
            <a:headEnd/>
            <a:tailEnd/>
          </a:ln>
        </p:spPr>
        <p:txBody>
          <a:bodyPr>
            <a:spAutoFit/>
          </a:bodyPr>
          <a:lstStyle/>
          <a:p>
            <a:r>
              <a:rPr lang="el-GR" b="1">
                <a:cs typeface="Times New Roman" pitchFamily="18" charset="0"/>
              </a:rPr>
              <a:t>Δ</a:t>
            </a:r>
            <a:r>
              <a:rPr lang="en-US" b="1">
                <a:cs typeface="Times New Roman" pitchFamily="18" charset="0"/>
              </a:rPr>
              <a:t>X</a:t>
            </a:r>
          </a:p>
        </p:txBody>
      </p:sp>
      <p:sp>
        <p:nvSpPr>
          <p:cNvPr id="30731" name="TextBox 18"/>
          <p:cNvSpPr txBox="1">
            <a:spLocks noChangeArrowheads="1"/>
          </p:cNvSpPr>
          <p:nvPr/>
        </p:nvSpPr>
        <p:spPr bwMode="auto">
          <a:xfrm>
            <a:off x="0" y="914400"/>
            <a:ext cx="2743200" cy="923925"/>
          </a:xfrm>
          <a:prstGeom prst="rect">
            <a:avLst/>
          </a:prstGeom>
          <a:noFill/>
          <a:ln w="9525">
            <a:noFill/>
            <a:miter lim="800000"/>
            <a:headEnd/>
            <a:tailEnd/>
          </a:ln>
        </p:spPr>
        <p:txBody>
          <a:bodyPr>
            <a:spAutoFit/>
          </a:bodyPr>
          <a:lstStyle/>
          <a:p>
            <a:r>
              <a:rPr lang="en-US" b="1" dirty="0">
                <a:cs typeface="Times New Roman" pitchFamily="18" charset="0"/>
              </a:rPr>
              <a:t>Undisturbed x-section area = S, length </a:t>
            </a:r>
            <a:r>
              <a:rPr lang="el-GR" b="1" dirty="0">
                <a:cs typeface="Times New Roman" pitchFamily="18" charset="0"/>
              </a:rPr>
              <a:t>Δ</a:t>
            </a:r>
            <a:r>
              <a:rPr lang="en-US" b="1" dirty="0">
                <a:cs typeface="Times New Roman" pitchFamily="18" charset="0"/>
              </a:rPr>
              <a:t>x volume S</a:t>
            </a:r>
            <a:r>
              <a:rPr lang="el-GR" b="1" dirty="0">
                <a:cs typeface="Times New Roman" pitchFamily="18" charset="0"/>
              </a:rPr>
              <a:t>Δ</a:t>
            </a:r>
            <a:r>
              <a:rPr lang="en-US" b="1" dirty="0">
                <a:cs typeface="Times New Roman" pitchFamily="18" charset="0"/>
              </a:rPr>
              <a:t>x)</a:t>
            </a:r>
          </a:p>
        </p:txBody>
      </p:sp>
      <p:cxnSp>
        <p:nvCxnSpPr>
          <p:cNvPr id="12" name="Straight Arrow Connector 11"/>
          <p:cNvCxnSpPr/>
          <p:nvPr/>
        </p:nvCxnSpPr>
        <p:spPr>
          <a:xfrm flipV="1">
            <a:off x="5943600" y="4324350"/>
            <a:ext cx="16002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4857750"/>
            <a:ext cx="381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0734" name="TextBox 25"/>
          <p:cNvSpPr txBox="1">
            <a:spLocks noChangeArrowheads="1"/>
          </p:cNvSpPr>
          <p:nvPr/>
        </p:nvSpPr>
        <p:spPr bwMode="auto">
          <a:xfrm>
            <a:off x="3581400" y="4705350"/>
            <a:ext cx="533400" cy="369888"/>
          </a:xfrm>
          <a:prstGeom prst="rect">
            <a:avLst/>
          </a:prstGeom>
          <a:noFill/>
          <a:ln w="9525">
            <a:noFill/>
            <a:miter lim="800000"/>
            <a:headEnd/>
            <a:tailEnd/>
          </a:ln>
        </p:spPr>
        <p:txBody>
          <a:bodyPr>
            <a:spAutoFit/>
          </a:bodyPr>
          <a:lstStyle/>
          <a:p>
            <a:r>
              <a:rPr lang="en-US" b="1">
                <a:cs typeface="Times New Roman" pitchFamily="18" charset="0"/>
              </a:rPr>
              <a:t>O</a:t>
            </a:r>
          </a:p>
        </p:txBody>
      </p:sp>
      <p:sp>
        <p:nvSpPr>
          <p:cNvPr id="30735" name="TextBox 28"/>
          <p:cNvSpPr txBox="1">
            <a:spLocks noChangeArrowheads="1"/>
          </p:cNvSpPr>
          <p:nvPr/>
        </p:nvSpPr>
        <p:spPr bwMode="auto">
          <a:xfrm>
            <a:off x="7696200" y="4629150"/>
            <a:ext cx="533400" cy="369888"/>
          </a:xfrm>
          <a:prstGeom prst="rect">
            <a:avLst/>
          </a:prstGeom>
          <a:noFill/>
          <a:ln w="9525">
            <a:noFill/>
            <a:miter lim="800000"/>
            <a:headEnd/>
            <a:tailEnd/>
          </a:ln>
        </p:spPr>
        <p:txBody>
          <a:bodyPr>
            <a:spAutoFit/>
          </a:bodyPr>
          <a:lstStyle/>
          <a:p>
            <a:r>
              <a:rPr lang="en-US" b="1">
                <a:cs typeface="Times New Roman" pitchFamily="18" charset="0"/>
              </a:rPr>
              <a:t>X</a:t>
            </a:r>
          </a:p>
        </p:txBody>
      </p:sp>
      <p:sp>
        <p:nvSpPr>
          <p:cNvPr id="16" name="Arc 15"/>
          <p:cNvSpPr/>
          <p:nvPr/>
        </p:nvSpPr>
        <p:spPr>
          <a:xfrm>
            <a:off x="4114800" y="2038350"/>
            <a:ext cx="914400" cy="22860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17" name="Arc 16"/>
          <p:cNvSpPr/>
          <p:nvPr/>
        </p:nvSpPr>
        <p:spPr>
          <a:xfrm flipH="1">
            <a:off x="4267200" y="2038350"/>
            <a:ext cx="914400" cy="2057400"/>
          </a:xfrm>
          <a:prstGeom prst="arc">
            <a:avLst>
              <a:gd name="adj1" fmla="val 11565346"/>
              <a:gd name="adj2" fmla="val 2604295"/>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18" name="Arc 17"/>
          <p:cNvSpPr/>
          <p:nvPr/>
        </p:nvSpPr>
        <p:spPr>
          <a:xfrm flipH="1">
            <a:off x="4267200" y="2114550"/>
            <a:ext cx="914400" cy="2209800"/>
          </a:xfrm>
          <a:prstGeom prst="arc">
            <a:avLst>
              <a:gd name="adj1" fmla="val 194639"/>
              <a:gd name="adj2" fmla="val 12711985"/>
            </a:avLst>
          </a:prstGeom>
          <a:ln w="34925">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30739" name="Rectangle 18"/>
          <p:cNvSpPr>
            <a:spLocks noChangeArrowheads="1"/>
          </p:cNvSpPr>
          <p:nvPr/>
        </p:nvSpPr>
        <p:spPr bwMode="auto">
          <a:xfrm>
            <a:off x="0" y="304800"/>
            <a:ext cx="9144000" cy="584775"/>
          </a:xfrm>
          <a:prstGeom prst="rect">
            <a:avLst/>
          </a:prstGeom>
          <a:noFill/>
          <a:ln w="9525">
            <a:noFill/>
            <a:miter lim="800000"/>
            <a:headEnd/>
            <a:tailEnd/>
          </a:ln>
        </p:spPr>
        <p:txBody>
          <a:bodyPr wrap="square">
            <a:spAutoFit/>
          </a:bodyPr>
          <a:lstStyle/>
          <a:p>
            <a:r>
              <a:rPr lang="en-US" sz="3200" b="1" dirty="0">
                <a:latin typeface="Times New Roman" pitchFamily="18" charset="0"/>
                <a:cs typeface="Times New Roman" pitchFamily="18" charset="0"/>
              </a:rPr>
              <a:t>PHYSICAL CONCEPTS: THE SOUND SOURCE</a:t>
            </a:r>
          </a:p>
        </p:txBody>
      </p:sp>
      <p:sp>
        <p:nvSpPr>
          <p:cNvPr id="21" name="Rectangle 20"/>
          <p:cNvSpPr/>
          <p:nvPr/>
        </p:nvSpPr>
        <p:spPr>
          <a:xfrm>
            <a:off x="838200" y="4343400"/>
            <a:ext cx="2743200" cy="457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p:nvPr/>
        </p:nvCxnSpPr>
        <p:spPr>
          <a:xfrm rot="5400000" flipH="1" flipV="1">
            <a:off x="2095500" y="2400300"/>
            <a:ext cx="22098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4267200"/>
            <a:ext cx="16002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Flowchart: Direct Access Storage 25"/>
          <p:cNvSpPr/>
          <p:nvPr/>
        </p:nvSpPr>
        <p:spPr>
          <a:xfrm>
            <a:off x="2819400" y="3124200"/>
            <a:ext cx="152400" cy="1524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 name="Picture 5" descr="Sinuswellen - sengpielaudio"/>
          <p:cNvPicPr>
            <a:picLocks noChangeAspect="1" noChangeArrowheads="1" noCrop="1"/>
          </p:cNvPicPr>
          <p:nvPr/>
        </p:nvPicPr>
        <p:blipFill>
          <a:blip r:embed="rId2" cstate="print"/>
          <a:srcRect/>
          <a:stretch>
            <a:fillRect/>
          </a:stretch>
        </p:blipFill>
        <p:spPr bwMode="auto">
          <a:xfrm rot="1620000" flipH="1">
            <a:off x="6702967" y="3458177"/>
            <a:ext cx="2362200" cy="914400"/>
          </a:xfrm>
          <a:prstGeom prst="rect">
            <a:avLst/>
          </a:prstGeom>
          <a:noFill/>
          <a:ln w="0">
            <a:noFill/>
            <a:miter lim="800000"/>
            <a:headEnd/>
            <a:tailEnd/>
          </a:ln>
          <a:scene3d>
            <a:camera prst="orthographicFront">
              <a:rot lat="2304367" lon="1157158" rev="2400000"/>
            </a:camera>
            <a:lightRig rig="threePt" dir="t"/>
          </a:scene3d>
        </p:spPr>
      </p:pic>
      <p:pic>
        <p:nvPicPr>
          <p:cNvPr id="30745" name="Picture 5" descr="Tire"/>
          <p:cNvPicPr>
            <a:picLocks noChangeAspect="1" noChangeArrowheads="1" noCrop="1"/>
          </p:cNvPicPr>
          <p:nvPr/>
        </p:nvPicPr>
        <p:blipFill>
          <a:blip r:embed="rId3" cstate="print"/>
          <a:srcRect/>
          <a:stretch>
            <a:fillRect/>
          </a:stretch>
        </p:blipFill>
        <p:spPr bwMode="auto">
          <a:xfrm>
            <a:off x="-1447800" y="1828800"/>
            <a:ext cx="4448175" cy="2590800"/>
          </a:xfrm>
          <a:prstGeom prst="rect">
            <a:avLst/>
          </a:prstGeom>
          <a:noFill/>
          <a:ln w="9525">
            <a:noFill/>
            <a:miter lim="800000"/>
            <a:headEnd/>
            <a:tailEnd/>
          </a:ln>
        </p:spPr>
      </p:pic>
      <p:pic>
        <p:nvPicPr>
          <p:cNvPr id="28" name="Picture 5" descr="Sinuswellen - sengpielaudio"/>
          <p:cNvPicPr>
            <a:picLocks noChangeAspect="1" noChangeArrowheads="1" noCrop="1"/>
          </p:cNvPicPr>
          <p:nvPr/>
        </p:nvPicPr>
        <p:blipFill>
          <a:blip r:embed="rId2" cstate="print"/>
          <a:srcRect/>
          <a:stretch>
            <a:fillRect/>
          </a:stretch>
        </p:blipFill>
        <p:spPr bwMode="auto">
          <a:xfrm rot="1620000" flipH="1">
            <a:off x="6702967" y="2543777"/>
            <a:ext cx="2362200" cy="914400"/>
          </a:xfrm>
          <a:prstGeom prst="rect">
            <a:avLst/>
          </a:prstGeom>
          <a:noFill/>
          <a:ln w="0">
            <a:noFill/>
            <a:miter lim="800000"/>
            <a:headEnd/>
            <a:tailEnd/>
          </a:ln>
          <a:scene3d>
            <a:camera prst="orthographicFront">
              <a:rot lat="2304367" lon="1157158" rev="2400000"/>
            </a:camera>
            <a:lightRig rig="threePt" dir="t"/>
          </a:scene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1744</TotalTime>
  <Words>2605</Words>
  <Application>Microsoft Office PowerPoint</Application>
  <PresentationFormat>On-screen Show (4:3)</PresentationFormat>
  <Paragraphs>380</Paragraphs>
  <Slides>40</Slides>
  <Notes>29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 Environmental and Pavement Factors affecting Non-Pervious Concrete Pavement Acoustics  </vt:lpstr>
      <vt:lpstr>Acknowledgements</vt:lpstr>
      <vt:lpstr>Slide 3</vt:lpstr>
      <vt:lpstr>MOTIVATION</vt:lpstr>
      <vt:lpstr>Justification For TPIN (Near Field) Measurements</vt:lpstr>
      <vt:lpstr>OBSI(?) used as Near Field Noise Metric</vt:lpstr>
      <vt:lpstr> INTRODUCTIONS: TEXTURE CATEGORIZATION</vt:lpstr>
      <vt:lpstr>Slide 8</vt:lpstr>
      <vt:lpstr>Slide 9</vt:lpstr>
      <vt:lpstr>Slide 10</vt:lpstr>
      <vt:lpstr>Slide 11</vt:lpstr>
      <vt:lpstr>PHYSICAL CONCEPTS :Intrisic Factors</vt:lpstr>
      <vt:lpstr> ENVIRONMENTAL COMPONENT : Temperature) OBSI – TEMPERATURE PATTERN</vt:lpstr>
      <vt:lpstr>Slide 14</vt:lpstr>
      <vt:lpstr>ENVIRONMENTAL COMPONENT: SI* Validation</vt:lpstr>
      <vt:lpstr>Slide 16</vt:lpstr>
      <vt:lpstr>Slide 17</vt:lpstr>
      <vt:lpstr>Slide 18</vt:lpstr>
      <vt:lpstr>Slide 19</vt:lpstr>
      <vt:lpstr>Slide 20</vt:lpstr>
      <vt:lpstr>SURFACE CHARACTERISTICS:Pavement Roughness</vt:lpstr>
      <vt:lpstr>Slide 22</vt:lpstr>
      <vt:lpstr>SURFACE CHARACTERISTICS: Texture Direction</vt:lpstr>
      <vt:lpstr>Slide 24</vt:lpstr>
      <vt:lpstr>Slide 25</vt:lpstr>
      <vt:lpstr>Slide 26</vt:lpstr>
      <vt:lpstr>Slide 27</vt:lpstr>
      <vt:lpstr>Slide 28</vt:lpstr>
      <vt:lpstr>RESONANCE PHENOM: Helmholtz Resonance</vt:lpstr>
      <vt:lpstr>Slide 30</vt:lpstr>
      <vt:lpstr>Slide 31</vt:lpstr>
      <vt:lpstr>Slide 32</vt:lpstr>
      <vt:lpstr>Slide 33</vt:lpstr>
      <vt:lpstr>Slide 34</vt:lpstr>
      <vt:lpstr>Model Development Process</vt:lpstr>
      <vt:lpstr>Model Correlations and Power</vt:lpstr>
      <vt:lpstr>Model</vt:lpstr>
      <vt:lpstr>Slide 38</vt:lpstr>
      <vt:lpstr>Slide 39</vt:lpstr>
      <vt:lpstr>Slide 40</vt:lpstr>
    </vt:vector>
  </TitlesOfParts>
  <Company>MNDOT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User1</dc:creator>
  <cp:lastModifiedBy>Mark Watson</cp:lastModifiedBy>
  <cp:revision>143</cp:revision>
  <dcterms:created xsi:type="dcterms:W3CDTF">2011-01-15T21:02:42Z</dcterms:created>
  <dcterms:modified xsi:type="dcterms:W3CDTF">2011-02-07T19:53:10Z</dcterms:modified>
</cp:coreProperties>
</file>