
<file path=[Content_Types].xml><?xml version="1.0" encoding="utf-8"?>
<Types xmlns="http://schemas.openxmlformats.org/package/2006/content-types">
  <Override PartName="/ppt/slides/slide12.xml" ContentType="application/vnd.openxmlformats-officedocument.presentationml.slide+xml"/>
  <Override PartName="/ppt/slideLayouts/slideLayout8.xml" ContentType="application/vnd.openxmlformats-officedocument.presentationml.slideLayout+xml"/>
  <Override PartName="/ppt/charts/chart6.xml" ContentType="application/vnd.openxmlformats-officedocument.drawingml.chart+xml"/>
  <Override PartName="/ppt/slides/slide22.xml" ContentType="application/vnd.openxmlformats-officedocument.presentationml.slide+xml"/>
  <Override PartName="/ppt/slides/slide28.xml" ContentType="application/vnd.openxmlformats-officedocument.presentationml.slide+xml"/>
  <Override PartName="/ppt/charts/chart13.xml" ContentType="application/vnd.openxmlformats-officedocument.drawingml.chart+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s/slide30.xml" ContentType="application/vnd.openxmlformats-officedocument.presentationml.slide+xml"/>
  <Override PartName="/ppt/slides/slide35.xml" ContentType="application/vnd.openxmlformats-officedocument.presentationml.slide+xml"/>
  <Override PartName="/ppt/charts/chart12.xml" ContentType="application/vnd.openxmlformats-officedocument.drawingml.chart+xml"/>
  <Override PartName="/ppt/slides/slide42.xml" ContentType="application/vnd.openxmlformats-officedocument.presentationml.slide+xml"/>
  <Override PartName="/ppt/slides/slide36.xml" ContentType="application/vnd.openxmlformats-officedocument.presentationml.slide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charts/chart7.xml" ContentType="application/vnd.openxmlformats-officedocument.drawingml.chart+xml"/>
  <Override PartName="/ppt/charts/chart1.xml" ContentType="application/vnd.openxmlformats-officedocument.drawingml.chart+xml"/>
  <Override PartName="/ppt/slideLayouts/slideLayout3.xml" ContentType="application/vnd.openxmlformats-officedocument.presentationml.slideLayout+xml"/>
  <Override PartName="/ppt/slides/slide21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23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26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Default Extension="xlsx" ContentType="application/vnd.openxmlformats-officedocument.spreadsheetml.sheet"/>
  <Override PartName="/ppt/charts/chart10.xml" ContentType="application/vnd.openxmlformats-officedocument.drawingml.chart+xml"/>
  <Override PartName="/ppt/slides/slide25.xml" ContentType="application/vnd.openxmlformats-officedocument.presentationml.slide+xml"/>
  <Override PartName="/ppt/slides/slide13.xml" ContentType="application/vnd.openxmlformats-officedocument.presentationml.slide+xml"/>
  <Override PartName="/ppt/slides/slide40.xml" ContentType="application/vnd.openxmlformats-officedocument.presentationml.slide+xml"/>
  <Override PartName="/ppt/slides/slide14.xml" ContentType="application/vnd.openxmlformats-officedocument.presentationml.slide+xml"/>
  <Override PartName="/ppt/slides/slide34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charts/chart9.xml" ContentType="application/vnd.openxmlformats-officedocument.drawingml.chart+xml"/>
  <Override PartName="/ppt/slideLayouts/slideLayout4.xml" ContentType="application/vnd.openxmlformats-officedocument.presentationml.slideLayout+xml"/>
  <Override PartName="/ppt/charts/chart11.xml" ContentType="application/vnd.openxmlformats-officedocument.drawingml.char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37.xml" ContentType="application/vnd.openxmlformats-officedocument.presentationml.slide+xml"/>
  <Override PartName="/ppt/slides/slide10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3.xml" ContentType="application/vnd.openxmlformats-officedocument.presentationml.slide+xml"/>
  <Override PartName="/ppt/charts/chart4.xml" ContentType="application/vnd.openxmlformats-officedocument.drawingml.chart+xml"/>
  <Override PartName="/ppt/presProps.xml" ContentType="application/vnd.openxmlformats-officedocument.presentationml.presProps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27.xml" ContentType="application/vnd.openxmlformats-officedocument.presentationml.slide+xml"/>
  <Override PartName="/ppt/slideLayouts/slideLayout11.xml" ContentType="application/vnd.openxmlformats-officedocument.presentationml.slideLayout+xml"/>
  <Override PartName="/ppt/charts/chart5.xml" ContentType="application/vnd.openxmlformats-officedocument.drawingml.chart+xml"/>
  <Override PartName="/docProps/core.xml" ContentType="application/vnd.openxmlformats-package.core-properties+xml"/>
  <Override PartName="/ppt/slides/slide8.xml" ContentType="application/vnd.openxmlformats-officedocument.presentationml.slide+xml"/>
  <Override PartName="/ppt/slides/slide31.xml" ContentType="application/vnd.openxmlformats-officedocument.presentationml.slide+xml"/>
  <Override PartName="/ppt/slides/slide15.xml" ContentType="application/vnd.openxmlformats-officedocument.presentationml.slide+xml"/>
  <Override PartName="/ppt/charts/chart8.xml" ContentType="application/vnd.openxmlformats-officedocument.drawingml.chart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slides/slide24.xml" ContentType="application/vnd.openxmlformats-officedocument.presentationml.slide+xml"/>
  <Override PartName="/ppt/slides/slide39.xml" ContentType="application/vnd.openxmlformats-officedocument.presentationml.slide+xml"/>
  <Override PartName="/ppt/slides/slide32.xml" ContentType="application/vnd.openxmlformats-officedocument.presentationml.slide+xml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slides/slide38.xml" ContentType="application/vnd.openxmlformats-officedocument.presentationml.slide+xml"/>
  <Override PartName="/ppt/slideLayouts/slideLayout12.xml" ContentType="application/vnd.openxmlformats-officedocument.presentationml.slideLayout+xml"/>
  <Override PartName="/ppt/slides/slide19.xml" ContentType="application/vnd.openxmlformats-officedocument.presentationml.slide+xml"/>
  <Override PartName="/ppt/slides/slide41.xml" ContentType="application/vnd.openxmlformats-officedocument.presentationml.slide+xml"/>
  <Override PartName="/ppt/slides/slide29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sldIdLst>
    <p:sldId id="257" r:id="rId2"/>
    <p:sldId id="267" r:id="rId3"/>
    <p:sldId id="263" r:id="rId4"/>
    <p:sldId id="264" r:id="rId5"/>
    <p:sldId id="268" r:id="rId6"/>
    <p:sldId id="269" r:id="rId7"/>
    <p:sldId id="272" r:id="rId8"/>
    <p:sldId id="271" r:id="rId9"/>
    <p:sldId id="303" r:id="rId10"/>
    <p:sldId id="274" r:id="rId11"/>
    <p:sldId id="275" r:id="rId12"/>
    <p:sldId id="304" r:id="rId13"/>
    <p:sldId id="301" r:id="rId14"/>
    <p:sldId id="302" r:id="rId15"/>
    <p:sldId id="276" r:id="rId16"/>
    <p:sldId id="277" r:id="rId17"/>
    <p:sldId id="278" r:id="rId18"/>
    <p:sldId id="279" r:id="rId19"/>
    <p:sldId id="280" r:id="rId20"/>
    <p:sldId id="281" r:id="rId21"/>
    <p:sldId id="282" r:id="rId22"/>
    <p:sldId id="283" r:id="rId23"/>
    <p:sldId id="284" r:id="rId24"/>
    <p:sldId id="285" r:id="rId25"/>
    <p:sldId id="286" r:id="rId26"/>
    <p:sldId id="287" r:id="rId27"/>
    <p:sldId id="288" r:id="rId28"/>
    <p:sldId id="289" r:id="rId29"/>
    <p:sldId id="290" r:id="rId30"/>
    <p:sldId id="291" r:id="rId31"/>
    <p:sldId id="292" r:id="rId32"/>
    <p:sldId id="293" r:id="rId33"/>
    <p:sldId id="294" r:id="rId34"/>
    <p:sldId id="295" r:id="rId35"/>
    <p:sldId id="296" r:id="rId36"/>
    <p:sldId id="297" r:id="rId37"/>
    <p:sldId id="298" r:id="rId38"/>
    <p:sldId id="300" r:id="rId39"/>
    <p:sldId id="307" r:id="rId40"/>
    <p:sldId id="308" r:id="rId41"/>
    <p:sldId id="309" r:id="rId42"/>
    <p:sldId id="306" r:id="rId4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66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viewProps" Target="viewProps.xml"/><Relationship Id="rId35" Type="http://schemas.openxmlformats.org/officeDocument/2006/relationships/slide" Target="slides/slide34.xml"/><Relationship Id="rId31" Type="http://schemas.openxmlformats.org/officeDocument/2006/relationships/slide" Target="slides/slide30.xml"/><Relationship Id="rId34" Type="http://schemas.openxmlformats.org/officeDocument/2006/relationships/slide" Target="slides/slide33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7" Type="http://schemas.openxmlformats.org/officeDocument/2006/relationships/slide" Target="slides/slide6.xml"/><Relationship Id="rId36" Type="http://schemas.openxmlformats.org/officeDocument/2006/relationships/slide" Target="slides/slide35.xml"/><Relationship Id="rId43" Type="http://schemas.openxmlformats.org/officeDocument/2006/relationships/slide" Target="slides/slide42.xml"/><Relationship Id="rId1" Type="http://schemas.openxmlformats.org/officeDocument/2006/relationships/slideMaster" Target="slideMasters/slideMaster1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47" Type="http://schemas.openxmlformats.org/officeDocument/2006/relationships/theme" Target="theme/theme1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7" Type="http://schemas.openxmlformats.org/officeDocument/2006/relationships/slide" Target="slides/slide26.xml"/><Relationship Id="rId14" Type="http://schemas.openxmlformats.org/officeDocument/2006/relationships/slide" Target="slides/slide13.xml"/><Relationship Id="rId23" Type="http://schemas.openxmlformats.org/officeDocument/2006/relationships/slide" Target="slides/slide22.xml"/><Relationship Id="rId4" Type="http://schemas.openxmlformats.org/officeDocument/2006/relationships/slide" Target="slides/slide3.xml"/><Relationship Id="rId28" Type="http://schemas.openxmlformats.org/officeDocument/2006/relationships/slide" Target="slides/slide27.xml"/><Relationship Id="rId45" Type="http://schemas.openxmlformats.org/officeDocument/2006/relationships/presProps" Target="presProps.xml"/><Relationship Id="rId26" Type="http://schemas.openxmlformats.org/officeDocument/2006/relationships/slide" Target="slides/slide25.xml"/><Relationship Id="rId30" Type="http://schemas.openxmlformats.org/officeDocument/2006/relationships/slide" Target="slides/slide29.xml"/><Relationship Id="rId11" Type="http://schemas.openxmlformats.org/officeDocument/2006/relationships/slide" Target="slides/slide10.xml"/><Relationship Id="rId42" Type="http://schemas.openxmlformats.org/officeDocument/2006/relationships/slide" Target="slides/slide41.xml"/><Relationship Id="rId29" Type="http://schemas.openxmlformats.org/officeDocument/2006/relationships/slide" Target="slides/slide28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33" Type="http://schemas.openxmlformats.org/officeDocument/2006/relationships/slide" Target="slides/slide32.xml"/><Relationship Id="rId44" Type="http://schemas.openxmlformats.org/officeDocument/2006/relationships/printerSettings" Target="printerSettings/printerSettings1.bin"/><Relationship Id="rId41" Type="http://schemas.openxmlformats.org/officeDocument/2006/relationships/slide" Target="slides/slide4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9" Type="http://schemas.openxmlformats.org/officeDocument/2006/relationships/slide" Target="slides/slide18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22" Type="http://schemas.openxmlformats.org/officeDocument/2006/relationships/slide" Target="slides/slide21.xml"/><Relationship Id="rId21" Type="http://schemas.openxmlformats.org/officeDocument/2006/relationships/slide" Target="slides/slide20.xml"/><Relationship Id="rId2" Type="http://schemas.openxmlformats.org/officeDocument/2006/relationships/slide" Target="slides/slid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13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hart>
    <c:autoTitleDeleted val="1"/>
    <c:plotArea>
      <c:layout>
        <c:manualLayout>
          <c:layoutTarget val="inner"/>
          <c:xMode val="edge"/>
          <c:yMode val="edge"/>
          <c:x val="0.306779661016949"/>
          <c:y val="0.165191740412979"/>
          <c:w val="0.396610169491525"/>
          <c:h val="0.690265486725664"/>
        </c:manualLayout>
      </c:layout>
      <c:pieChart>
        <c:varyColors val="1"/>
        <c:ser>
          <c:idx val="0"/>
          <c:order val="0"/>
          <c:tx>
            <c:v>RAP</c:v>
          </c:tx>
          <c:spPr>
            <a:solidFill>
              <a:srgbClr val="9999FF"/>
            </a:solidFill>
            <a:ln w="10999">
              <a:solidFill>
                <a:srgbClr val="000000"/>
              </a:solidFill>
              <a:prstDash val="solid"/>
            </a:ln>
          </c:spPr>
          <c:dPt>
            <c:idx val="1"/>
            <c:spPr>
              <a:solidFill>
                <a:srgbClr val="993366"/>
              </a:solidFill>
              <a:ln w="10999">
                <a:solidFill>
                  <a:srgbClr val="000000"/>
                </a:solidFill>
                <a:prstDash val="solid"/>
              </a:ln>
            </c:spPr>
          </c:dPt>
          <c:dPt>
            <c:idx val="2"/>
            <c:spPr>
              <a:solidFill>
                <a:srgbClr val="FFFFCC"/>
              </a:solidFill>
              <a:ln w="10999">
                <a:solidFill>
                  <a:srgbClr val="000000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0.0208296282522865"/>
                  <c:y val="-0.184500663293996"/>
                </c:manualLayout>
              </c:layout>
              <c:tx>
                <c:rich>
                  <a:bodyPr/>
                  <a:lstStyle/>
                  <a:p>
                    <a:r>
                      <a:rPr lang="en-US" sz="1200" dirty="0" smtClean="0"/>
                      <a:t>Stockpiled </a:t>
                    </a:r>
                    <a:r>
                      <a:rPr lang="en-US" sz="1200" dirty="0"/>
                      <a:t>and Used Later, </a:t>
                    </a:r>
                    <a:r>
                      <a:rPr lang="en-US" sz="1200" dirty="0" smtClean="0"/>
                      <a:t>11,</a:t>
                    </a:r>
                  </a:p>
                  <a:p>
                    <a:r>
                      <a:rPr lang="en-US" sz="1200" dirty="0" smtClean="0"/>
                      <a:t>42</a:t>
                    </a:r>
                    <a:r>
                      <a:rPr lang="en-US" sz="1200" dirty="0"/>
                      <a:t>%</a:t>
                    </a:r>
                  </a:p>
                </c:rich>
              </c:tx>
              <c:dLblPos val="bestFit"/>
              <c:showLegendKey val="1"/>
              <c:showVal val="1"/>
              <c:showCatName val="1"/>
              <c:showPercent val="1"/>
              <c:separator>, </c:separator>
            </c:dLbl>
            <c:dLbl>
              <c:idx val="1"/>
              <c:layout>
                <c:manualLayout>
                  <c:x val="0.110479341767672"/>
                  <c:y val="-0.0429164708659172"/>
                </c:manualLayout>
              </c:layout>
              <c:tx>
                <c:rich>
                  <a:bodyPr/>
                  <a:lstStyle/>
                  <a:p>
                    <a:r>
                      <a:rPr lang="en-US" sz="1200" dirty="0"/>
                      <a:t>Used in Place </a:t>
                    </a:r>
                    <a:r>
                      <a:rPr lang="en-US" sz="1200" dirty="0" smtClean="0"/>
                      <a:t>Immediately1</a:t>
                    </a:r>
                    <a:r>
                      <a:rPr lang="en-US" sz="1200" dirty="0"/>
                      <a:t>, 4%</a:t>
                    </a:r>
                  </a:p>
                </c:rich>
              </c:tx>
              <c:dLblPos val="bestFit"/>
              <c:showLegendKey val="1"/>
              <c:showVal val="1"/>
              <c:showCatName val="1"/>
              <c:showPercent val="1"/>
              <c:separator>, </c:separator>
            </c:dLbl>
            <c:dLbl>
              <c:idx val="2"/>
              <c:layout>
                <c:manualLayout>
                  <c:x val="-0.0826470848447315"/>
                  <c:y val="-0.0965153420765047"/>
                </c:manualLayout>
              </c:layout>
              <c:tx>
                <c:rich>
                  <a:bodyPr/>
                  <a:lstStyle/>
                  <a:p>
                    <a:r>
                      <a:rPr lang="en-US" sz="1200" b="1" dirty="0"/>
                      <a:t>Both, 14, </a:t>
                    </a:r>
                    <a:endParaRPr lang="en-US" sz="1200" b="1" dirty="0" smtClean="0"/>
                  </a:p>
                  <a:p>
                    <a:r>
                      <a:rPr lang="en-US" sz="1200" b="1" dirty="0" smtClean="0"/>
                      <a:t>54</a:t>
                    </a:r>
                    <a:r>
                      <a:rPr lang="en-US" sz="1200" b="1" dirty="0"/>
                      <a:t>%</a:t>
                    </a:r>
                  </a:p>
                </c:rich>
              </c:tx>
              <c:dLblPos val="bestFit"/>
              <c:showLegendKey val="1"/>
              <c:showVal val="1"/>
              <c:showCatName val="1"/>
              <c:showPercent val="1"/>
              <c:separator>, </c:separator>
            </c:dLbl>
            <c:numFmt formatCode="0%" sourceLinked="0"/>
            <c:spPr>
              <a:noFill/>
              <a:ln w="21998">
                <a:noFill/>
              </a:ln>
            </c:spPr>
            <c:txPr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1"/>
            <c:showVal val="1"/>
            <c:showCatName val="1"/>
            <c:showPercent val="1"/>
            <c:separator>, </c:separator>
            <c:showLeaderLines val="1"/>
          </c:dLbls>
          <c:cat>
            <c:strRef>
              <c:f>'Question 2'!$C$4:$E$4</c:f>
              <c:strCache>
                <c:ptCount val="3"/>
                <c:pt idx="0">
                  <c:v>Stockpiled and Used Later</c:v>
                </c:pt>
                <c:pt idx="1">
                  <c:v>Used in Place Immediately</c:v>
                </c:pt>
                <c:pt idx="2">
                  <c:v>Both</c:v>
                </c:pt>
              </c:strCache>
            </c:strRef>
          </c:cat>
          <c:val>
            <c:numRef>
              <c:f>'Question 2'!$C$5:$E$5</c:f>
              <c:numCache>
                <c:formatCode>General</c:formatCode>
                <c:ptCount val="3"/>
                <c:pt idx="0">
                  <c:v>11.0</c:v>
                </c:pt>
                <c:pt idx="1">
                  <c:v>1.0</c:v>
                </c:pt>
                <c:pt idx="2">
                  <c:v>14.0</c:v>
                </c:pt>
              </c:numCache>
            </c:numRef>
          </c:val>
        </c:ser>
        <c:ser>
          <c:idx val="0"/>
          <c:order val="1"/>
          <c:tx>
            <c:v>RAP</c:v>
          </c:tx>
          <c:spPr>
            <a:solidFill>
              <a:srgbClr val="9999FF"/>
            </a:solidFill>
            <a:ln w="10999">
              <a:solidFill>
                <a:srgbClr val="000000"/>
              </a:solidFill>
              <a:prstDash val="solid"/>
            </a:ln>
          </c:spPr>
          <c:dPt>
            <c:idx val="1"/>
            <c:spPr>
              <a:solidFill>
                <a:srgbClr val="993366"/>
              </a:solidFill>
              <a:ln w="10999">
                <a:solidFill>
                  <a:srgbClr val="000000"/>
                </a:solidFill>
                <a:prstDash val="solid"/>
              </a:ln>
            </c:spPr>
          </c:dPt>
          <c:dPt>
            <c:idx val="2"/>
            <c:spPr>
              <a:solidFill>
                <a:srgbClr val="FFFFCC"/>
              </a:solidFill>
              <a:ln w="10999">
                <a:solidFill>
                  <a:srgbClr val="000000"/>
                </a:solidFill>
                <a:prstDash val="solid"/>
              </a:ln>
            </c:spPr>
          </c:dPt>
          <c:dLbls>
            <c:dLbl>
              <c:idx val="0"/>
              <c:dLblPos val="bestFit"/>
              <c:showLegendKey val="1"/>
              <c:showVal val="1"/>
              <c:showCatName val="1"/>
              <c:showPercent val="1"/>
              <c:separator>, </c:separator>
            </c:dLbl>
            <c:dLbl>
              <c:idx val="1"/>
              <c:dLblPos val="bestFit"/>
              <c:showLegendKey val="1"/>
              <c:showVal val="1"/>
              <c:showCatName val="1"/>
              <c:showPercent val="1"/>
              <c:separator>, </c:separator>
            </c:dLbl>
            <c:dLbl>
              <c:idx val="2"/>
              <c:dLblPos val="bestFit"/>
              <c:showLegendKey val="1"/>
              <c:showVal val="1"/>
              <c:showCatName val="1"/>
              <c:showPercent val="1"/>
              <c:separator>, </c:separator>
            </c:dLbl>
            <c:numFmt formatCode="0%" sourceLinked="0"/>
            <c:spPr>
              <a:noFill/>
              <a:ln w="21998">
                <a:noFill/>
              </a:ln>
            </c:spPr>
            <c:txPr>
              <a:bodyPr/>
              <a:lstStyle/>
              <a:p>
                <a:pPr>
                  <a:defRPr sz="909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1"/>
            <c:showVal val="1"/>
            <c:showCatName val="1"/>
            <c:showPercent val="1"/>
            <c:separator>, </c:separator>
            <c:showLeaderLines val="1"/>
          </c:dLbls>
          <c:cat>
            <c:strRef>
              <c:f>'Question 2'!$C$4:$E$4</c:f>
              <c:strCache>
                <c:ptCount val="3"/>
                <c:pt idx="0">
                  <c:v>Stockpiled and Used Later</c:v>
                </c:pt>
                <c:pt idx="1">
                  <c:v>Used in Place Immediately</c:v>
                </c:pt>
                <c:pt idx="2">
                  <c:v>Both</c:v>
                </c:pt>
              </c:strCache>
            </c:strRef>
          </c:cat>
          <c:val>
            <c:numRef>
              <c:f>'Question 2'!$C$5:$E$5</c:f>
              <c:numCache>
                <c:formatCode>General</c:formatCode>
                <c:ptCount val="3"/>
                <c:pt idx="0">
                  <c:v>11.0</c:v>
                </c:pt>
                <c:pt idx="1">
                  <c:v>1.0</c:v>
                </c:pt>
                <c:pt idx="2">
                  <c:v>14.0</c:v>
                </c:pt>
              </c:numCache>
            </c:numRef>
          </c:val>
        </c:ser>
        <c:firstSliceAng val="0"/>
      </c:pieChart>
      <c:spPr>
        <a:noFill/>
        <a:ln w="21998">
          <a:noFill/>
        </a:ln>
      </c:spPr>
    </c:plotArea>
    <c:plotVisOnly val="1"/>
    <c:dispBlanksAs val="zero"/>
  </c:chart>
  <c:spPr>
    <a:solidFill>
      <a:srgbClr val="FFFFFF"/>
    </a:solidFill>
    <a:ln>
      <a:noFill/>
    </a:ln>
  </c:spPr>
  <c:txPr>
    <a:bodyPr/>
    <a:lstStyle/>
    <a:p>
      <a:pPr>
        <a:defRPr sz="909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hart>
    <c:plotArea>
      <c:layout>
        <c:manualLayout>
          <c:layoutTarget val="inner"/>
          <c:xMode val="edge"/>
          <c:yMode val="edge"/>
          <c:x val="0.111951588502269"/>
          <c:y val="0.0509977827050998"/>
          <c:w val="0.552193645990923"/>
          <c:h val="0.780487804878049"/>
        </c:manualLayout>
      </c:layout>
      <c:barChart>
        <c:barDir val="col"/>
        <c:grouping val="clustered"/>
        <c:ser>
          <c:idx val="0"/>
          <c:order val="0"/>
          <c:tx>
            <c:strRef>
              <c:f>Sheet1!$D$5</c:f>
              <c:strCache>
                <c:ptCount val="1"/>
                <c:pt idx="0">
                  <c:v>Grain Size Analysis: Dry Sieve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Val val="1"/>
          </c:dLbls>
          <c:cat>
            <c:strRef>
              <c:f>Sheet1!$C$6:$C$8</c:f>
              <c:strCache>
                <c:ptCount val="3"/>
                <c:pt idx="0">
                  <c:v>RAP</c:v>
                </c:pt>
                <c:pt idx="1">
                  <c:v>RCA</c:v>
                </c:pt>
                <c:pt idx="2">
                  <c:v>RPM</c:v>
                </c:pt>
              </c:strCache>
            </c:strRef>
          </c:cat>
          <c:val>
            <c:numRef>
              <c:f>Sheet1!$D$6:$D$8</c:f>
              <c:numCache>
                <c:formatCode>General</c:formatCode>
                <c:ptCount val="3"/>
                <c:pt idx="0">
                  <c:v>20.0</c:v>
                </c:pt>
                <c:pt idx="1">
                  <c:v>26.0</c:v>
                </c:pt>
                <c:pt idx="2">
                  <c:v>16.0</c:v>
                </c:pt>
              </c:numCache>
            </c:numRef>
          </c:val>
        </c:ser>
        <c:ser>
          <c:idx val="1"/>
          <c:order val="1"/>
          <c:tx>
            <c:strRef>
              <c:f>Sheet1!$E$5</c:f>
              <c:strCache>
                <c:ptCount val="1"/>
                <c:pt idx="0">
                  <c:v>Grain Size Analysis: Wet Sieve and Hydrometer</c:v>
                </c:pt>
              </c:strCache>
            </c:strRef>
          </c:tx>
          <c:spPr>
            <a:solidFill>
              <a:srgbClr val="993366"/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Val val="1"/>
          </c:dLbls>
          <c:cat>
            <c:strRef>
              <c:f>Sheet1!$C$6:$C$8</c:f>
              <c:strCache>
                <c:ptCount val="3"/>
                <c:pt idx="0">
                  <c:v>RAP</c:v>
                </c:pt>
                <c:pt idx="1">
                  <c:v>RCA</c:v>
                </c:pt>
                <c:pt idx="2">
                  <c:v>RPM</c:v>
                </c:pt>
              </c:strCache>
            </c:strRef>
          </c:cat>
          <c:val>
            <c:numRef>
              <c:f>Sheet1!$E$6:$E$8</c:f>
              <c:numCache>
                <c:formatCode>General</c:formatCode>
                <c:ptCount val="3"/>
                <c:pt idx="0">
                  <c:v>0.0</c:v>
                </c:pt>
                <c:pt idx="1">
                  <c:v>5.0</c:v>
                </c:pt>
                <c:pt idx="2">
                  <c:v>1.0</c:v>
                </c:pt>
              </c:numCache>
            </c:numRef>
          </c:val>
        </c:ser>
        <c:ser>
          <c:idx val="2"/>
          <c:order val="2"/>
          <c:tx>
            <c:strRef>
              <c:f>Sheet1!$F$5</c:f>
              <c:strCache>
                <c:ptCount val="1"/>
                <c:pt idx="0">
                  <c:v>Liquid Limit</c:v>
                </c:pt>
              </c:strCache>
            </c:strRef>
          </c:tx>
          <c:spPr>
            <a:solidFill>
              <a:srgbClr val="FFFFCC"/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Val val="1"/>
          </c:dLbls>
          <c:cat>
            <c:strRef>
              <c:f>Sheet1!$C$6:$C$8</c:f>
              <c:strCache>
                <c:ptCount val="3"/>
                <c:pt idx="0">
                  <c:v>RAP</c:v>
                </c:pt>
                <c:pt idx="1">
                  <c:v>RCA</c:v>
                </c:pt>
                <c:pt idx="2">
                  <c:v>RPM</c:v>
                </c:pt>
              </c:strCache>
            </c:strRef>
          </c:cat>
          <c:val>
            <c:numRef>
              <c:f>Sheet1!$F$6:$F$8</c:f>
              <c:numCache>
                <c:formatCode>General</c:formatCode>
                <c:ptCount val="3"/>
                <c:pt idx="0">
                  <c:v>1.0</c:v>
                </c:pt>
                <c:pt idx="1">
                  <c:v>8.0</c:v>
                </c:pt>
                <c:pt idx="2">
                  <c:v>1.0</c:v>
                </c:pt>
              </c:numCache>
            </c:numRef>
          </c:val>
        </c:ser>
        <c:ser>
          <c:idx val="3"/>
          <c:order val="3"/>
          <c:tx>
            <c:strRef>
              <c:f>Sheet1!$G$5</c:f>
              <c:strCache>
                <c:ptCount val="1"/>
                <c:pt idx="0">
                  <c:v>Plastic Limit and Plasticity Index</c:v>
                </c:pt>
              </c:strCache>
            </c:strRef>
          </c:tx>
          <c:spPr>
            <a:solidFill>
              <a:srgbClr val="CCFFFF"/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Val val="1"/>
          </c:dLbls>
          <c:cat>
            <c:strRef>
              <c:f>Sheet1!$C$6:$C$8</c:f>
              <c:strCache>
                <c:ptCount val="3"/>
                <c:pt idx="0">
                  <c:v>RAP</c:v>
                </c:pt>
                <c:pt idx="1">
                  <c:v>RCA</c:v>
                </c:pt>
                <c:pt idx="2">
                  <c:v>RPM</c:v>
                </c:pt>
              </c:strCache>
            </c:strRef>
          </c:cat>
          <c:val>
            <c:numRef>
              <c:f>Sheet1!$G$6:$G$8</c:f>
              <c:numCache>
                <c:formatCode>General</c:formatCode>
                <c:ptCount val="3"/>
                <c:pt idx="0">
                  <c:v>2.0</c:v>
                </c:pt>
                <c:pt idx="1">
                  <c:v>11.0</c:v>
                </c:pt>
                <c:pt idx="2">
                  <c:v>4.0</c:v>
                </c:pt>
              </c:numCache>
            </c:numRef>
          </c:val>
        </c:ser>
        <c:dLbls>
          <c:showVal val="1"/>
        </c:dLbls>
        <c:axId val="68044440"/>
        <c:axId val="432505608"/>
      </c:barChart>
      <c:catAx>
        <c:axId val="6804444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b="1"/>
                  <a:t>Material Type</a:t>
                </a:r>
              </a:p>
            </c:rich>
          </c:tx>
          <c:layout>
            <c:manualLayout>
              <c:xMode val="edge"/>
              <c:yMode val="edge"/>
              <c:x val="0.307110438729198"/>
              <c:y val="0.911308203991131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32505608"/>
        <c:crosses val="autoZero"/>
        <c:auto val="1"/>
        <c:lblAlgn val="ctr"/>
        <c:lblOffset val="100"/>
        <c:tickLblSkip val="1"/>
        <c:tickMarkSkip val="1"/>
      </c:catAx>
      <c:valAx>
        <c:axId val="432505608"/>
        <c:scaling>
          <c:orientation val="minMax"/>
        </c:scaling>
        <c:axPos val="l"/>
        <c:majorGridlines>
          <c:spPr>
            <a:ln w="3175">
              <a:solidFill>
                <a:schemeClr val="bg1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Number of Responses</a:t>
                </a:r>
              </a:p>
            </c:rich>
          </c:tx>
          <c:layout>
            <c:manualLayout>
              <c:xMode val="edge"/>
              <c:yMode val="edge"/>
              <c:x val="0.0166414523449319"/>
              <c:y val="0.246119733924612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8044440"/>
        <c:crosses val="autoZero"/>
        <c:crossBetween val="between"/>
      </c:valAx>
      <c:spPr>
        <a:noFill/>
        <a:ln w="12700">
          <a:solidFill>
            <a:srgbClr val="808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680786686838124"/>
          <c:y val="0.250554323725055"/>
          <c:w val="0.313161875945537"/>
          <c:h val="0.383592017738359"/>
        </c:manualLayout>
      </c:layout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10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2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hart>
    <c:plotArea>
      <c:layout>
        <c:manualLayout>
          <c:layoutTarget val="inner"/>
          <c:xMode val="edge"/>
          <c:yMode val="edge"/>
          <c:x val="0.0983358547655069"/>
          <c:y val="0.0509977827050998"/>
          <c:w val="0.556732223903177"/>
          <c:h val="0.780487804878049"/>
        </c:manualLayout>
      </c:layout>
      <c:barChart>
        <c:barDir val="col"/>
        <c:grouping val="clustered"/>
        <c:ser>
          <c:idx val="0"/>
          <c:order val="0"/>
          <c:tx>
            <c:strRef>
              <c:f>Sheet1!$D$5</c:f>
              <c:strCache>
                <c:ptCount val="1"/>
                <c:pt idx="0">
                  <c:v>Static Triaxial Test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showVal val="1"/>
          </c:dLbls>
          <c:cat>
            <c:strRef>
              <c:f>Sheet1!$C$6:$C$8</c:f>
              <c:strCache>
                <c:ptCount val="3"/>
                <c:pt idx="0">
                  <c:v>RAP</c:v>
                </c:pt>
                <c:pt idx="1">
                  <c:v>RCA</c:v>
                </c:pt>
                <c:pt idx="2">
                  <c:v>RPM</c:v>
                </c:pt>
              </c:strCache>
            </c:strRef>
          </c:cat>
          <c:val>
            <c:numRef>
              <c:f>Sheet1!$D$6:$D$8</c:f>
              <c:numCache>
                <c:formatCode>General</c:formatCode>
                <c:ptCount val="3"/>
                <c:pt idx="0">
                  <c:v>0.0</c:v>
                </c:pt>
                <c:pt idx="1">
                  <c:v>0.0</c:v>
                </c:pt>
                <c:pt idx="2">
                  <c:v>0.0</c:v>
                </c:pt>
              </c:numCache>
            </c:numRef>
          </c:val>
        </c:ser>
        <c:ser>
          <c:idx val="1"/>
          <c:order val="1"/>
          <c:tx>
            <c:strRef>
              <c:f>Sheet1!$E$5</c:f>
              <c:strCache>
                <c:ptCount val="1"/>
                <c:pt idx="0">
                  <c:v>California Bearing Ratio</c:v>
                </c:pt>
              </c:strCache>
            </c:strRef>
          </c:tx>
          <c:spPr>
            <a:solidFill>
              <a:srgbClr val="993366"/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showVal val="1"/>
          </c:dLbls>
          <c:cat>
            <c:strRef>
              <c:f>Sheet1!$C$6:$C$8</c:f>
              <c:strCache>
                <c:ptCount val="3"/>
                <c:pt idx="0">
                  <c:v>RAP</c:v>
                </c:pt>
                <c:pt idx="1">
                  <c:v>RCA</c:v>
                </c:pt>
                <c:pt idx="2">
                  <c:v>RPM</c:v>
                </c:pt>
              </c:strCache>
            </c:strRef>
          </c:cat>
          <c:val>
            <c:numRef>
              <c:f>Sheet1!$E$6:$E$8</c:f>
              <c:numCache>
                <c:formatCode>General</c:formatCode>
                <c:ptCount val="3"/>
                <c:pt idx="0">
                  <c:v>2.0</c:v>
                </c:pt>
                <c:pt idx="1">
                  <c:v>4.0</c:v>
                </c:pt>
                <c:pt idx="2">
                  <c:v>2.0</c:v>
                </c:pt>
              </c:numCache>
            </c:numRef>
          </c:val>
        </c:ser>
        <c:ser>
          <c:idx val="2"/>
          <c:order val="2"/>
          <c:tx>
            <c:strRef>
              <c:f>Sheet1!$F$5</c:f>
              <c:strCache>
                <c:ptCount val="1"/>
                <c:pt idx="0">
                  <c:v>Dynamic Cone Penetrometer w/ Lightweight Deflectometer</c:v>
                </c:pt>
              </c:strCache>
            </c:strRef>
          </c:tx>
          <c:spPr>
            <a:solidFill>
              <a:srgbClr val="FFFFCC"/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showVal val="1"/>
          </c:dLbls>
          <c:cat>
            <c:strRef>
              <c:f>Sheet1!$C$6:$C$8</c:f>
              <c:strCache>
                <c:ptCount val="3"/>
                <c:pt idx="0">
                  <c:v>RAP</c:v>
                </c:pt>
                <c:pt idx="1">
                  <c:v>RCA</c:v>
                </c:pt>
                <c:pt idx="2">
                  <c:v>RPM</c:v>
                </c:pt>
              </c:strCache>
            </c:strRef>
          </c:cat>
          <c:val>
            <c:numRef>
              <c:f>Sheet1!$F$6:$F$8</c:f>
              <c:numCache>
                <c:formatCode>General</c:formatCode>
                <c:ptCount val="3"/>
                <c:pt idx="0">
                  <c:v>1.0</c:v>
                </c:pt>
                <c:pt idx="1">
                  <c:v>1.0</c:v>
                </c:pt>
                <c:pt idx="2">
                  <c:v>1.0</c:v>
                </c:pt>
              </c:numCache>
            </c:numRef>
          </c:val>
        </c:ser>
        <c:ser>
          <c:idx val="3"/>
          <c:order val="3"/>
          <c:tx>
            <c:strRef>
              <c:f>Sheet1!$G$5</c:f>
              <c:strCache>
                <c:ptCount val="1"/>
                <c:pt idx="0">
                  <c:v>Resistance Value</c:v>
                </c:pt>
              </c:strCache>
            </c:strRef>
          </c:tx>
          <c:spPr>
            <a:solidFill>
              <a:srgbClr val="CCFFFF"/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showVal val="1"/>
          </c:dLbls>
          <c:cat>
            <c:strRef>
              <c:f>Sheet1!$C$6:$C$8</c:f>
              <c:strCache>
                <c:ptCount val="3"/>
                <c:pt idx="0">
                  <c:v>RAP</c:v>
                </c:pt>
                <c:pt idx="1">
                  <c:v>RCA</c:v>
                </c:pt>
                <c:pt idx="2">
                  <c:v>RPM</c:v>
                </c:pt>
              </c:strCache>
            </c:strRef>
          </c:cat>
          <c:val>
            <c:numRef>
              <c:f>Sheet1!$G$6:$G$8</c:f>
              <c:numCache>
                <c:formatCode>General</c:formatCode>
                <c:ptCount val="3"/>
                <c:pt idx="0">
                  <c:v>1.0</c:v>
                </c:pt>
                <c:pt idx="1">
                  <c:v>1.0</c:v>
                </c:pt>
                <c:pt idx="2">
                  <c:v>1.0</c:v>
                </c:pt>
              </c:numCache>
            </c:numRef>
          </c:val>
        </c:ser>
        <c:ser>
          <c:idx val="4"/>
          <c:order val="4"/>
          <c:tx>
            <c:strRef>
              <c:f>Sheet1!$H$5</c:f>
              <c:strCache>
                <c:ptCount val="1"/>
                <c:pt idx="0">
                  <c:v>Pre-Qualify with Los Angeles Abrasion and Sulfate Soundness (5 cycles): </c:v>
                </c:pt>
              </c:strCache>
            </c:strRef>
          </c:tx>
          <c:spPr>
            <a:solidFill>
              <a:srgbClr val="660066"/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showVal val="1"/>
          </c:dLbls>
          <c:cat>
            <c:strRef>
              <c:f>Sheet1!$C$6:$C$8</c:f>
              <c:strCache>
                <c:ptCount val="3"/>
                <c:pt idx="0">
                  <c:v>RAP</c:v>
                </c:pt>
                <c:pt idx="1">
                  <c:v>RCA</c:v>
                </c:pt>
                <c:pt idx="2">
                  <c:v>RPM</c:v>
                </c:pt>
              </c:strCache>
            </c:strRef>
          </c:cat>
          <c:val>
            <c:numRef>
              <c:f>Sheet1!$H$6:$H$8</c:f>
              <c:numCache>
                <c:formatCode>General</c:formatCode>
                <c:ptCount val="3"/>
                <c:pt idx="0">
                  <c:v>0.0</c:v>
                </c:pt>
                <c:pt idx="1">
                  <c:v>1.0</c:v>
                </c:pt>
                <c:pt idx="2">
                  <c:v>0.0</c:v>
                </c:pt>
              </c:numCache>
            </c:numRef>
          </c:val>
        </c:ser>
        <c:ser>
          <c:idx val="5"/>
          <c:order val="5"/>
          <c:tx>
            <c:strRef>
              <c:f>Sheet1!$I$5</c:f>
              <c:strCache>
                <c:ptCount val="1"/>
                <c:pt idx="0">
                  <c:v>Sand Equivelancy Test</c:v>
                </c:pt>
              </c:strCache>
            </c:strRef>
          </c:tx>
          <c:spPr>
            <a:solidFill>
              <a:srgbClr val="FF8080"/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showVal val="1"/>
          </c:dLbls>
          <c:cat>
            <c:strRef>
              <c:f>Sheet1!$C$6:$C$8</c:f>
              <c:strCache>
                <c:ptCount val="3"/>
                <c:pt idx="0">
                  <c:v>RAP</c:v>
                </c:pt>
                <c:pt idx="1">
                  <c:v>RCA</c:v>
                </c:pt>
                <c:pt idx="2">
                  <c:v>RPM</c:v>
                </c:pt>
              </c:strCache>
            </c:strRef>
          </c:cat>
          <c:val>
            <c:numRef>
              <c:f>Sheet1!$I$6:$I$8</c:f>
              <c:numCache>
                <c:formatCode>General</c:formatCode>
                <c:ptCount val="3"/>
                <c:pt idx="0">
                  <c:v>0.0</c:v>
                </c:pt>
                <c:pt idx="1">
                  <c:v>1.0</c:v>
                </c:pt>
                <c:pt idx="2">
                  <c:v>0.0</c:v>
                </c:pt>
              </c:numCache>
            </c:numRef>
          </c:val>
        </c:ser>
        <c:ser>
          <c:idx val="6"/>
          <c:order val="6"/>
          <c:tx>
            <c:strRef>
              <c:f>Sheet1!$J$5</c:f>
              <c:strCache>
                <c:ptCount val="1"/>
                <c:pt idx="0">
                  <c:v>Texas Triaxial Test</c:v>
                </c:pt>
              </c:strCache>
            </c:strRef>
          </c:tx>
          <c:spPr>
            <a:solidFill>
              <a:srgbClr val="0066CC"/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showVal val="1"/>
          </c:dLbls>
          <c:cat>
            <c:strRef>
              <c:f>Sheet1!$C$6:$C$8</c:f>
              <c:strCache>
                <c:ptCount val="3"/>
                <c:pt idx="0">
                  <c:v>RAP</c:v>
                </c:pt>
                <c:pt idx="1">
                  <c:v>RCA</c:v>
                </c:pt>
                <c:pt idx="2">
                  <c:v>RPM</c:v>
                </c:pt>
              </c:strCache>
            </c:strRef>
          </c:cat>
          <c:val>
            <c:numRef>
              <c:f>Sheet1!$J$6:$J$8</c:f>
              <c:numCache>
                <c:formatCode>General</c:formatCode>
                <c:ptCount val="3"/>
                <c:pt idx="0">
                  <c:v>0.0</c:v>
                </c:pt>
                <c:pt idx="1">
                  <c:v>1.0</c:v>
                </c:pt>
                <c:pt idx="2">
                  <c:v>0.0</c:v>
                </c:pt>
              </c:numCache>
            </c:numRef>
          </c:val>
        </c:ser>
        <c:dLbls>
          <c:showVal val="1"/>
        </c:dLbls>
        <c:axId val="526118120"/>
        <c:axId val="67944984"/>
      </c:barChart>
      <c:catAx>
        <c:axId val="52611812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Material Type</a:t>
                </a:r>
              </a:p>
            </c:rich>
          </c:tx>
          <c:layout>
            <c:manualLayout>
              <c:xMode val="edge"/>
              <c:yMode val="edge"/>
              <c:x val="0.296520423600605"/>
              <c:y val="0.911308203991131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67944984"/>
        <c:crosses val="autoZero"/>
        <c:auto val="1"/>
        <c:lblAlgn val="ctr"/>
        <c:lblOffset val="100"/>
        <c:tickLblSkip val="1"/>
        <c:tickMarkSkip val="1"/>
      </c:catAx>
      <c:valAx>
        <c:axId val="67944984"/>
        <c:scaling>
          <c:orientation val="minMax"/>
        </c:scaling>
        <c:axPos val="l"/>
        <c:majorGridlines>
          <c:spPr>
            <a:ln w="3175">
              <a:solidFill>
                <a:schemeClr val="bg1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Number of Responses</a:t>
                </a:r>
              </a:p>
            </c:rich>
          </c:tx>
          <c:layout>
            <c:manualLayout>
              <c:xMode val="edge"/>
              <c:yMode val="edge"/>
              <c:x val="0.0166414523449319"/>
              <c:y val="0.246119733924612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526118120"/>
        <c:crosses val="autoZero"/>
        <c:crossBetween val="between"/>
        <c:majorUnit val="1.0"/>
      </c:valAx>
      <c:spPr>
        <a:noFill/>
        <a:ln w="12700">
          <a:solidFill>
            <a:srgbClr val="808080"/>
          </a:solidFill>
          <a:prstDash val="solid"/>
        </a:ln>
      </c:spPr>
    </c:plotArea>
    <c:legend>
      <c:legendPos val="r"/>
      <c:legendEntry>
        <c:idx val="3"/>
        <c:txPr>
          <a:bodyPr/>
          <a:lstStyle/>
          <a:p>
            <a:pPr>
              <a:defRPr sz="1100"/>
            </a:pPr>
            <a:endParaRPr lang="en-US"/>
          </a:p>
        </c:txPr>
      </c:legendEntry>
      <c:layout>
        <c:manualLayout>
          <c:xMode val="edge"/>
          <c:yMode val="edge"/>
          <c:x val="0.671709531013616"/>
          <c:y val="0.139108989932057"/>
          <c:w val="0.322239031770045"/>
          <c:h val="0.818762326481619"/>
        </c:manualLayout>
      </c:layout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100"/>
          </a:pPr>
          <a:endParaRPr lang="en-US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200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hart>
    <c:plotArea>
      <c:layout>
        <c:manualLayout>
          <c:layoutTarget val="inner"/>
          <c:xMode val="edge"/>
          <c:yMode val="edge"/>
          <c:x val="0.120717781402936"/>
          <c:y val="0.0583756345177665"/>
          <c:w val="0.523654159869494"/>
          <c:h val="0.748730964467005"/>
        </c:manualLayout>
      </c:layout>
      <c:barChart>
        <c:barDir val="col"/>
        <c:grouping val="clustered"/>
        <c:ser>
          <c:idx val="0"/>
          <c:order val="0"/>
          <c:tx>
            <c:strRef>
              <c:f>Sheet1!$D$5</c:f>
              <c:strCache>
                <c:ptCount val="1"/>
                <c:pt idx="0">
                  <c:v>LA Abrasion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showVal val="1"/>
          </c:dLbls>
          <c:cat>
            <c:strRef>
              <c:f>Sheet1!$C$6:$C$8</c:f>
              <c:strCache>
                <c:ptCount val="3"/>
                <c:pt idx="0">
                  <c:v>RAP</c:v>
                </c:pt>
                <c:pt idx="1">
                  <c:v>RCA</c:v>
                </c:pt>
                <c:pt idx="2">
                  <c:v>RPM</c:v>
                </c:pt>
              </c:strCache>
            </c:strRef>
          </c:cat>
          <c:val>
            <c:numRef>
              <c:f>Sheet1!$D$6:$D$8</c:f>
              <c:numCache>
                <c:formatCode>General</c:formatCode>
                <c:ptCount val="3"/>
                <c:pt idx="0">
                  <c:v>5.0</c:v>
                </c:pt>
                <c:pt idx="1">
                  <c:v>15.0</c:v>
                </c:pt>
                <c:pt idx="2">
                  <c:v>5.0</c:v>
                </c:pt>
              </c:numCache>
            </c:numRef>
          </c:val>
        </c:ser>
        <c:ser>
          <c:idx val="1"/>
          <c:order val="1"/>
          <c:tx>
            <c:strRef>
              <c:f>Sheet1!$E$5</c:f>
              <c:strCache>
                <c:ptCount val="1"/>
                <c:pt idx="0">
                  <c:v>Aggregate Impact Value</c:v>
                </c:pt>
              </c:strCache>
            </c:strRef>
          </c:tx>
          <c:spPr>
            <a:solidFill>
              <a:srgbClr val="993366"/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showVal val="1"/>
          </c:dLbls>
          <c:cat>
            <c:strRef>
              <c:f>Sheet1!$C$6:$C$8</c:f>
              <c:strCache>
                <c:ptCount val="3"/>
                <c:pt idx="0">
                  <c:v>RAP</c:v>
                </c:pt>
                <c:pt idx="1">
                  <c:v>RCA</c:v>
                </c:pt>
                <c:pt idx="2">
                  <c:v>RPM</c:v>
                </c:pt>
              </c:strCache>
            </c:strRef>
          </c:cat>
          <c:val>
            <c:numRef>
              <c:f>Sheet1!$E$6:$E$8</c:f>
              <c:numCache>
                <c:formatCode>General</c:formatCode>
                <c:ptCount val="3"/>
                <c:pt idx="0">
                  <c:v>0.0</c:v>
                </c:pt>
                <c:pt idx="1">
                  <c:v>0.0</c:v>
                </c:pt>
                <c:pt idx="2">
                  <c:v>0.0</c:v>
                </c:pt>
              </c:numCache>
            </c:numRef>
          </c:val>
        </c:ser>
        <c:ser>
          <c:idx val="2"/>
          <c:order val="2"/>
          <c:tx>
            <c:strRef>
              <c:f>Sheet1!$F$5</c:f>
              <c:strCache>
                <c:ptCount val="1"/>
                <c:pt idx="0">
                  <c:v>Aggregate Crushing Value</c:v>
                </c:pt>
              </c:strCache>
            </c:strRef>
          </c:tx>
          <c:spPr>
            <a:solidFill>
              <a:srgbClr val="FFFFCC"/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showVal val="1"/>
          </c:dLbls>
          <c:cat>
            <c:strRef>
              <c:f>Sheet1!$C$6:$C$8</c:f>
              <c:strCache>
                <c:ptCount val="3"/>
                <c:pt idx="0">
                  <c:v>RAP</c:v>
                </c:pt>
                <c:pt idx="1">
                  <c:v>RCA</c:v>
                </c:pt>
                <c:pt idx="2">
                  <c:v>RPM</c:v>
                </c:pt>
              </c:strCache>
            </c:strRef>
          </c:cat>
          <c:val>
            <c:numRef>
              <c:f>Sheet1!$F$6:$F$8</c:f>
              <c:numCache>
                <c:formatCode>General</c:formatCode>
                <c:ptCount val="3"/>
                <c:pt idx="0">
                  <c:v>0.0</c:v>
                </c:pt>
                <c:pt idx="1">
                  <c:v>0.0</c:v>
                </c:pt>
                <c:pt idx="2">
                  <c:v>0.0</c:v>
                </c:pt>
              </c:numCache>
            </c:numRef>
          </c:val>
        </c:ser>
        <c:ser>
          <c:idx val="3"/>
          <c:order val="3"/>
          <c:tx>
            <c:strRef>
              <c:f>Sheet1!$G$5</c:f>
              <c:strCache>
                <c:ptCount val="1"/>
                <c:pt idx="0">
                  <c:v>Aggregate Abrasion Value</c:v>
                </c:pt>
              </c:strCache>
            </c:strRef>
          </c:tx>
          <c:spPr>
            <a:solidFill>
              <a:srgbClr val="CCFFFF"/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showVal val="1"/>
          </c:dLbls>
          <c:cat>
            <c:strRef>
              <c:f>Sheet1!$C$6:$C$8</c:f>
              <c:strCache>
                <c:ptCount val="3"/>
                <c:pt idx="0">
                  <c:v>RAP</c:v>
                </c:pt>
                <c:pt idx="1">
                  <c:v>RCA</c:v>
                </c:pt>
                <c:pt idx="2">
                  <c:v>RPM</c:v>
                </c:pt>
              </c:strCache>
            </c:strRef>
          </c:cat>
          <c:val>
            <c:numRef>
              <c:f>Sheet1!$G$6:$G$8</c:f>
              <c:numCache>
                <c:formatCode>General</c:formatCode>
                <c:ptCount val="3"/>
                <c:pt idx="0">
                  <c:v>0.0</c:v>
                </c:pt>
                <c:pt idx="1">
                  <c:v>1.0</c:v>
                </c:pt>
                <c:pt idx="2">
                  <c:v>1.0</c:v>
                </c:pt>
              </c:numCache>
            </c:numRef>
          </c:val>
        </c:ser>
        <c:ser>
          <c:idx val="4"/>
          <c:order val="4"/>
          <c:tx>
            <c:strRef>
              <c:f>Sheet1!$H$5</c:f>
              <c:strCache>
                <c:ptCount val="1"/>
                <c:pt idx="0">
                  <c:v>Micro-Deval</c:v>
                </c:pt>
              </c:strCache>
            </c:strRef>
          </c:tx>
          <c:spPr>
            <a:solidFill>
              <a:srgbClr val="660066"/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showVal val="1"/>
          </c:dLbls>
          <c:cat>
            <c:strRef>
              <c:f>Sheet1!$C$6:$C$8</c:f>
              <c:strCache>
                <c:ptCount val="3"/>
                <c:pt idx="0">
                  <c:v>RAP</c:v>
                </c:pt>
                <c:pt idx="1">
                  <c:v>RCA</c:v>
                </c:pt>
                <c:pt idx="2">
                  <c:v>RPM</c:v>
                </c:pt>
              </c:strCache>
            </c:strRef>
          </c:cat>
          <c:val>
            <c:numRef>
              <c:f>Sheet1!$H$6:$H$8</c:f>
              <c:numCache>
                <c:formatCode>General</c:formatCode>
                <c:ptCount val="3"/>
                <c:pt idx="0">
                  <c:v>1.0</c:v>
                </c:pt>
                <c:pt idx="1">
                  <c:v>2.0</c:v>
                </c:pt>
                <c:pt idx="2">
                  <c:v>2.0</c:v>
                </c:pt>
              </c:numCache>
            </c:numRef>
          </c:val>
        </c:ser>
        <c:ser>
          <c:idx val="5"/>
          <c:order val="5"/>
          <c:tx>
            <c:strRef>
              <c:f>Sheet1!$I$5</c:f>
              <c:strCache>
                <c:ptCount val="1"/>
                <c:pt idx="0">
                  <c:v>Durability Mill</c:v>
                </c:pt>
              </c:strCache>
            </c:strRef>
          </c:tx>
          <c:spPr>
            <a:solidFill>
              <a:srgbClr val="FF8080"/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showVal val="1"/>
          </c:dLbls>
          <c:cat>
            <c:strRef>
              <c:f>Sheet1!$C$6:$C$8</c:f>
              <c:strCache>
                <c:ptCount val="3"/>
                <c:pt idx="0">
                  <c:v>RAP</c:v>
                </c:pt>
                <c:pt idx="1">
                  <c:v>RCA</c:v>
                </c:pt>
                <c:pt idx="2">
                  <c:v>RPM</c:v>
                </c:pt>
              </c:strCache>
            </c:strRef>
          </c:cat>
          <c:val>
            <c:numRef>
              <c:f>Sheet1!$I$6:$I$8</c:f>
              <c:numCache>
                <c:formatCode>General</c:formatCode>
                <c:ptCount val="3"/>
                <c:pt idx="0">
                  <c:v>0.0</c:v>
                </c:pt>
                <c:pt idx="1">
                  <c:v>0.0</c:v>
                </c:pt>
                <c:pt idx="2">
                  <c:v>0.0</c:v>
                </c:pt>
              </c:numCache>
            </c:numRef>
          </c:val>
        </c:ser>
        <c:ser>
          <c:idx val="6"/>
          <c:order val="6"/>
          <c:tx>
            <c:strRef>
              <c:f>Sheet1!$J$5</c:f>
              <c:strCache>
                <c:ptCount val="1"/>
                <c:pt idx="0">
                  <c:v>Gyratory Test</c:v>
                </c:pt>
              </c:strCache>
            </c:strRef>
          </c:tx>
          <c:spPr>
            <a:solidFill>
              <a:srgbClr val="0066CC"/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showVal val="1"/>
          </c:dLbls>
          <c:cat>
            <c:strRef>
              <c:f>Sheet1!$C$6:$C$8</c:f>
              <c:strCache>
                <c:ptCount val="3"/>
                <c:pt idx="0">
                  <c:v>RAP</c:v>
                </c:pt>
                <c:pt idx="1">
                  <c:v>RCA</c:v>
                </c:pt>
                <c:pt idx="2">
                  <c:v>RPM</c:v>
                </c:pt>
              </c:strCache>
            </c:strRef>
          </c:cat>
          <c:val>
            <c:numRef>
              <c:f>Sheet1!$J$6:$J$8</c:f>
              <c:numCache>
                <c:formatCode>General</c:formatCode>
                <c:ptCount val="3"/>
                <c:pt idx="0">
                  <c:v>1.0</c:v>
                </c:pt>
                <c:pt idx="1">
                  <c:v>0.0</c:v>
                </c:pt>
                <c:pt idx="2">
                  <c:v>0.0</c:v>
                </c:pt>
              </c:numCache>
            </c:numRef>
          </c:val>
        </c:ser>
        <c:ser>
          <c:idx val="7"/>
          <c:order val="7"/>
          <c:tx>
            <c:strRef>
              <c:f>Sheet1!$K$5</c:f>
              <c:strCache>
                <c:ptCount val="1"/>
                <c:pt idx="0">
                  <c:v>Sulfate Soundness</c:v>
                </c:pt>
              </c:strCache>
            </c:strRef>
          </c:tx>
          <c:spPr>
            <a:solidFill>
              <a:srgbClr val="CCCCFF"/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showVal val="1"/>
          </c:dLbls>
          <c:cat>
            <c:strRef>
              <c:f>Sheet1!$C$6:$C$8</c:f>
              <c:strCache>
                <c:ptCount val="3"/>
                <c:pt idx="0">
                  <c:v>RAP</c:v>
                </c:pt>
                <c:pt idx="1">
                  <c:v>RCA</c:v>
                </c:pt>
                <c:pt idx="2">
                  <c:v>RPM</c:v>
                </c:pt>
              </c:strCache>
            </c:strRef>
          </c:cat>
          <c:val>
            <c:numRef>
              <c:f>Sheet1!$K$6:$K$8</c:f>
              <c:numCache>
                <c:formatCode>General</c:formatCode>
                <c:ptCount val="3"/>
                <c:pt idx="0">
                  <c:v>0.0</c:v>
                </c:pt>
                <c:pt idx="1">
                  <c:v>1.0</c:v>
                </c:pt>
                <c:pt idx="2">
                  <c:v>0.0</c:v>
                </c:pt>
              </c:numCache>
            </c:numRef>
          </c:val>
        </c:ser>
        <c:ser>
          <c:idx val="8"/>
          <c:order val="8"/>
          <c:tx>
            <c:strRef>
              <c:f>Sheet1!$L$5</c:f>
              <c:strCache>
                <c:ptCount val="1"/>
                <c:pt idx="0">
                  <c:v>Texas Wet-Mill (Similar to Micro-Deval)</c:v>
                </c:pt>
              </c:strCache>
            </c:strRef>
          </c:tx>
          <c:spPr>
            <a:solidFill>
              <a:srgbClr val="000080"/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showVal val="1"/>
          </c:dLbls>
          <c:cat>
            <c:strRef>
              <c:f>Sheet1!$C$6:$C$8</c:f>
              <c:strCache>
                <c:ptCount val="3"/>
                <c:pt idx="0">
                  <c:v>RAP</c:v>
                </c:pt>
                <c:pt idx="1">
                  <c:v>RCA</c:v>
                </c:pt>
                <c:pt idx="2">
                  <c:v>RPM</c:v>
                </c:pt>
              </c:strCache>
            </c:strRef>
          </c:cat>
          <c:val>
            <c:numRef>
              <c:f>Sheet1!$L$6:$L$8</c:f>
              <c:numCache>
                <c:formatCode>General</c:formatCode>
                <c:ptCount val="3"/>
                <c:pt idx="0">
                  <c:v>0.0</c:v>
                </c:pt>
                <c:pt idx="1">
                  <c:v>1.0</c:v>
                </c:pt>
                <c:pt idx="2">
                  <c:v>0.0</c:v>
                </c:pt>
              </c:numCache>
            </c:numRef>
          </c:val>
        </c:ser>
        <c:dLbls>
          <c:showVal val="1"/>
        </c:dLbls>
        <c:axId val="432487048"/>
        <c:axId val="432823752"/>
      </c:barChart>
      <c:catAx>
        <c:axId val="43248704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Material Type</a:t>
                </a:r>
              </a:p>
            </c:rich>
          </c:tx>
          <c:layout>
            <c:manualLayout>
              <c:xMode val="edge"/>
              <c:yMode val="edge"/>
              <c:x val="0.295269168026101"/>
              <c:y val="0.898477157360406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432823752"/>
        <c:crosses val="autoZero"/>
        <c:auto val="1"/>
        <c:lblAlgn val="ctr"/>
        <c:lblOffset val="100"/>
        <c:tickLblSkip val="1"/>
        <c:tickMarkSkip val="1"/>
      </c:catAx>
      <c:valAx>
        <c:axId val="432823752"/>
        <c:scaling>
          <c:orientation val="minMax"/>
        </c:scaling>
        <c:axPos val="l"/>
        <c:majorGridlines>
          <c:spPr>
            <a:ln w="3175">
              <a:solidFill>
                <a:schemeClr val="bg1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Number of Responses</a:t>
                </a:r>
              </a:p>
            </c:rich>
          </c:tx>
          <c:layout>
            <c:manualLayout>
              <c:xMode val="edge"/>
              <c:yMode val="edge"/>
              <c:x val="0.0179445350734095"/>
              <c:y val="0.208121827411168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432487048"/>
        <c:crosses val="autoZero"/>
        <c:crossBetween val="between"/>
        <c:majorUnit val="1.0"/>
      </c:valAx>
      <c:spPr>
        <a:noFill/>
        <a:ln w="12700">
          <a:solidFill>
            <a:srgbClr val="808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66231647634584"/>
          <c:y val="0.00761421319796954"/>
          <c:w val="0.33115823817292"/>
          <c:h val="0.984771573604061"/>
        </c:manualLayout>
      </c:layout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</c:chart>
  <c:spPr>
    <a:solidFill>
      <a:srgbClr val="FFFFFF"/>
    </a:solidFill>
    <a:ln>
      <a:noFill/>
    </a:ln>
  </c:spPr>
  <c:txPr>
    <a:bodyPr/>
    <a:lstStyle/>
    <a:p>
      <a:pPr>
        <a:defRPr sz="1200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hart>
    <c:plotArea>
      <c:layout>
        <c:manualLayout>
          <c:layoutTarget val="inner"/>
          <c:xMode val="edge"/>
          <c:yMode val="edge"/>
          <c:x val="0.106035889070147"/>
          <c:y val="0.0583756345177665"/>
          <c:w val="0.561174551386623"/>
          <c:h val="0.748730964467005"/>
        </c:manualLayout>
      </c:layout>
      <c:barChart>
        <c:barDir val="col"/>
        <c:grouping val="clustered"/>
        <c:ser>
          <c:idx val="0"/>
          <c:order val="0"/>
          <c:tx>
            <c:strRef>
              <c:f>Sheet1!$D$5</c:f>
              <c:strCache>
                <c:ptCount val="1"/>
                <c:pt idx="0">
                  <c:v>Sulfate Soundness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showVal val="1"/>
          </c:dLbls>
          <c:cat>
            <c:strRef>
              <c:f>Sheet1!$C$6:$C$8</c:f>
              <c:strCache>
                <c:ptCount val="3"/>
                <c:pt idx="0">
                  <c:v>RAP</c:v>
                </c:pt>
                <c:pt idx="1">
                  <c:v>RCA</c:v>
                </c:pt>
                <c:pt idx="2">
                  <c:v>RPM</c:v>
                </c:pt>
              </c:strCache>
            </c:strRef>
          </c:cat>
          <c:val>
            <c:numRef>
              <c:f>Sheet1!$D$6:$D$8</c:f>
              <c:numCache>
                <c:formatCode>General</c:formatCode>
                <c:ptCount val="3"/>
                <c:pt idx="0">
                  <c:v>2.0</c:v>
                </c:pt>
                <c:pt idx="1">
                  <c:v>8.0</c:v>
                </c:pt>
                <c:pt idx="2">
                  <c:v>3.0</c:v>
                </c:pt>
              </c:numCache>
            </c:numRef>
          </c:val>
        </c:ser>
        <c:ser>
          <c:idx val="1"/>
          <c:order val="1"/>
          <c:tx>
            <c:strRef>
              <c:f>Sheet1!$E$5</c:f>
              <c:strCache>
                <c:ptCount val="1"/>
                <c:pt idx="0">
                  <c:v>Canadian Freeze-Thaw</c:v>
                </c:pt>
              </c:strCache>
            </c:strRef>
          </c:tx>
          <c:spPr>
            <a:solidFill>
              <a:srgbClr val="993366"/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showVal val="1"/>
          </c:dLbls>
          <c:cat>
            <c:strRef>
              <c:f>Sheet1!$C$6:$C$8</c:f>
              <c:strCache>
                <c:ptCount val="3"/>
                <c:pt idx="0">
                  <c:v>RAP</c:v>
                </c:pt>
                <c:pt idx="1">
                  <c:v>RCA</c:v>
                </c:pt>
                <c:pt idx="2">
                  <c:v>RPM</c:v>
                </c:pt>
              </c:strCache>
            </c:strRef>
          </c:cat>
          <c:val>
            <c:numRef>
              <c:f>Sheet1!$E$6:$E$8</c:f>
              <c:numCache>
                <c:formatCode>General</c:formatCode>
                <c:ptCount val="3"/>
                <c:pt idx="0">
                  <c:v>0.0</c:v>
                </c:pt>
                <c:pt idx="1">
                  <c:v>0.0</c:v>
                </c:pt>
                <c:pt idx="2">
                  <c:v>0.0</c:v>
                </c:pt>
              </c:numCache>
            </c:numRef>
          </c:val>
        </c:ser>
        <c:ser>
          <c:idx val="2"/>
          <c:order val="2"/>
          <c:tx>
            <c:strRef>
              <c:f>Sheet1!$F$5</c:f>
              <c:strCache>
                <c:ptCount val="1"/>
                <c:pt idx="0">
                  <c:v>Aggregate Durability Index</c:v>
                </c:pt>
              </c:strCache>
            </c:strRef>
          </c:tx>
          <c:spPr>
            <a:solidFill>
              <a:srgbClr val="FFFFCC"/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showVal val="1"/>
          </c:dLbls>
          <c:cat>
            <c:strRef>
              <c:f>Sheet1!$C$6:$C$8</c:f>
              <c:strCache>
                <c:ptCount val="3"/>
                <c:pt idx="0">
                  <c:v>RAP</c:v>
                </c:pt>
                <c:pt idx="1">
                  <c:v>RCA</c:v>
                </c:pt>
                <c:pt idx="2">
                  <c:v>RPM</c:v>
                </c:pt>
              </c:strCache>
            </c:strRef>
          </c:cat>
          <c:val>
            <c:numRef>
              <c:f>Sheet1!$F$6:$F$8</c:f>
              <c:numCache>
                <c:formatCode>General</c:formatCode>
                <c:ptCount val="3"/>
                <c:pt idx="0">
                  <c:v>1.0</c:v>
                </c:pt>
                <c:pt idx="1">
                  <c:v>1.0</c:v>
                </c:pt>
                <c:pt idx="2">
                  <c:v>0.0</c:v>
                </c:pt>
              </c:numCache>
            </c:numRef>
          </c:val>
        </c:ser>
        <c:ser>
          <c:idx val="3"/>
          <c:order val="3"/>
          <c:tx>
            <c:strRef>
              <c:f>Sheet1!$G$5</c:f>
              <c:strCache>
                <c:ptCount val="1"/>
                <c:pt idx="0">
                  <c:v>Magnesium Sulfate Soundness</c:v>
                </c:pt>
              </c:strCache>
            </c:strRef>
          </c:tx>
          <c:spPr>
            <a:solidFill>
              <a:srgbClr val="CCFFFF"/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showVal val="1"/>
          </c:dLbls>
          <c:cat>
            <c:strRef>
              <c:f>Sheet1!$C$6:$C$8</c:f>
              <c:strCache>
                <c:ptCount val="3"/>
                <c:pt idx="0">
                  <c:v>RAP</c:v>
                </c:pt>
                <c:pt idx="1">
                  <c:v>RCA</c:v>
                </c:pt>
                <c:pt idx="2">
                  <c:v>RPM</c:v>
                </c:pt>
              </c:strCache>
            </c:strRef>
          </c:cat>
          <c:val>
            <c:numRef>
              <c:f>Sheet1!$G$6:$G$8</c:f>
              <c:numCache>
                <c:formatCode>General</c:formatCode>
                <c:ptCount val="3"/>
                <c:pt idx="0">
                  <c:v>0.0</c:v>
                </c:pt>
                <c:pt idx="1">
                  <c:v>1.0</c:v>
                </c:pt>
                <c:pt idx="2">
                  <c:v>0.0</c:v>
                </c:pt>
              </c:numCache>
            </c:numRef>
          </c:val>
        </c:ser>
        <c:dLbls>
          <c:showVal val="1"/>
        </c:dLbls>
        <c:axId val="67790808"/>
        <c:axId val="68088584"/>
      </c:barChart>
      <c:catAx>
        <c:axId val="6779080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Material Type</a:t>
                </a:r>
              </a:p>
            </c:rich>
          </c:tx>
          <c:layout>
            <c:manualLayout>
              <c:xMode val="edge"/>
              <c:yMode val="edge"/>
              <c:x val="0.300163132137031"/>
              <c:y val="0.898477157360406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68088584"/>
        <c:crosses val="autoZero"/>
        <c:auto val="1"/>
        <c:lblAlgn val="ctr"/>
        <c:lblOffset val="100"/>
        <c:tickLblSkip val="1"/>
        <c:tickMarkSkip val="1"/>
      </c:catAx>
      <c:valAx>
        <c:axId val="68088584"/>
        <c:scaling>
          <c:orientation val="minMax"/>
        </c:scaling>
        <c:axPos val="l"/>
        <c:majorGridlines>
          <c:spPr>
            <a:ln w="3175">
              <a:solidFill>
                <a:schemeClr val="bg1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Number of Responses</a:t>
                </a:r>
              </a:p>
            </c:rich>
          </c:tx>
          <c:layout>
            <c:manualLayout>
              <c:xMode val="edge"/>
              <c:yMode val="edge"/>
              <c:x val="0.0179445350734095"/>
              <c:y val="0.208121827411168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67790808"/>
        <c:crosses val="autoZero"/>
        <c:crossBetween val="between"/>
        <c:majorUnit val="1.0"/>
      </c:valAx>
      <c:spPr>
        <a:noFill/>
        <a:ln w="12700">
          <a:solidFill>
            <a:srgbClr val="808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68515497553018"/>
          <c:y val="0.213197969543147"/>
          <c:w val="0.308319738988581"/>
          <c:h val="0.439086294416244"/>
        </c:manualLayout>
      </c:layout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</c:chart>
  <c:spPr>
    <a:solidFill>
      <a:srgbClr val="FFFFFF"/>
    </a:solidFill>
    <a:ln>
      <a:noFill/>
    </a:ln>
  </c:spPr>
  <c:txPr>
    <a:bodyPr/>
    <a:lstStyle/>
    <a:p>
      <a:pPr>
        <a:defRPr sz="1200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hart>
    <c:autoTitleDeleted val="1"/>
    <c:plotArea>
      <c:layout>
        <c:manualLayout>
          <c:layoutTarget val="inner"/>
          <c:xMode val="edge"/>
          <c:yMode val="edge"/>
          <c:x val="0.293203883495146"/>
          <c:y val="0.140243902439024"/>
          <c:w val="0.448543689320388"/>
          <c:h val="0.704268292682927"/>
        </c:manualLayout>
      </c:layout>
      <c:pieChart>
        <c:varyColors val="1"/>
        <c:ser>
          <c:idx val="0"/>
          <c:order val="0"/>
          <c:tx>
            <c:v>Recycled Concrete Aggregate</c:v>
          </c:tx>
          <c:spPr>
            <a:solidFill>
              <a:srgbClr val="9999FF"/>
            </a:solidFill>
            <a:ln w="10645">
              <a:solidFill>
                <a:srgbClr val="000000"/>
              </a:solidFill>
              <a:prstDash val="solid"/>
            </a:ln>
          </c:spPr>
          <c:dPt>
            <c:idx val="1"/>
            <c:spPr>
              <a:solidFill>
                <a:srgbClr val="993366"/>
              </a:solidFill>
              <a:ln w="10645">
                <a:solidFill>
                  <a:srgbClr val="000000"/>
                </a:solidFill>
                <a:prstDash val="solid"/>
              </a:ln>
            </c:spPr>
          </c:dPt>
          <c:dPt>
            <c:idx val="2"/>
            <c:spPr>
              <a:solidFill>
                <a:srgbClr val="FFFFCC"/>
              </a:solidFill>
              <a:ln w="10645">
                <a:solidFill>
                  <a:srgbClr val="000000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0.0745906903936343"/>
                  <c:y val="-0.100148234711323"/>
                </c:manualLayout>
              </c:layout>
              <c:dLblPos val="bestFit"/>
              <c:showLegendKey val="1"/>
              <c:showVal val="1"/>
              <c:showCatName val="1"/>
              <c:showPercent val="1"/>
              <c:separator>, </c:separator>
            </c:dLbl>
            <c:dLbl>
              <c:idx val="1"/>
              <c:layout>
                <c:manualLayout>
                  <c:x val="-0.0433530596036076"/>
                  <c:y val="0.00466263523302105"/>
                </c:manualLayout>
              </c:layout>
              <c:dLblPos val="bestFit"/>
              <c:showLegendKey val="1"/>
              <c:showVal val="1"/>
              <c:showCatName val="1"/>
              <c:showPercent val="1"/>
              <c:separator>, </c:separator>
            </c:dLbl>
            <c:dLbl>
              <c:idx val="2"/>
              <c:layout>
                <c:manualLayout>
                  <c:x val="-0.0775633325077345"/>
                  <c:y val="-0.0598378853717821"/>
                </c:manualLayout>
              </c:layout>
              <c:dLblPos val="bestFit"/>
              <c:showLegendKey val="1"/>
              <c:showVal val="1"/>
              <c:showCatName val="1"/>
              <c:showPercent val="1"/>
              <c:separator>, </c:separator>
            </c:dLbl>
            <c:numFmt formatCode="0%" sourceLinked="0"/>
            <c:spPr>
              <a:noFill/>
              <a:ln w="21290">
                <a:noFill/>
              </a:ln>
            </c:spPr>
            <c:txPr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1"/>
            <c:showVal val="1"/>
            <c:showCatName val="1"/>
            <c:showPercent val="1"/>
            <c:separator>, </c:separator>
            <c:showLeaderLines val="1"/>
          </c:dLbls>
          <c:cat>
            <c:strRef>
              <c:f>'Question 1'!$C$4:$E$4</c:f>
              <c:strCache>
                <c:ptCount val="3"/>
                <c:pt idx="0">
                  <c:v>Stockpiled and Used Later</c:v>
                </c:pt>
                <c:pt idx="1">
                  <c:v>Used in Place Immediately</c:v>
                </c:pt>
                <c:pt idx="2">
                  <c:v>Both</c:v>
                </c:pt>
              </c:strCache>
            </c:strRef>
          </c:cat>
          <c:val>
            <c:numRef>
              <c:f>'Question 1'!$C$6:$E$6</c:f>
              <c:numCache>
                <c:formatCode>General</c:formatCode>
                <c:ptCount val="3"/>
                <c:pt idx="0">
                  <c:v>20.0</c:v>
                </c:pt>
                <c:pt idx="1">
                  <c:v>1.0</c:v>
                </c:pt>
                <c:pt idx="2">
                  <c:v>11.0</c:v>
                </c:pt>
              </c:numCache>
            </c:numRef>
          </c:val>
        </c:ser>
        <c:ser>
          <c:idx val="0"/>
          <c:order val="1"/>
          <c:tx>
            <c:v>Recycled Concrete Aggregate</c:v>
          </c:tx>
          <c:spPr>
            <a:solidFill>
              <a:srgbClr val="9999FF"/>
            </a:solidFill>
            <a:ln w="10645">
              <a:solidFill>
                <a:srgbClr val="000000"/>
              </a:solidFill>
              <a:prstDash val="solid"/>
            </a:ln>
          </c:spPr>
          <c:dPt>
            <c:idx val="1"/>
            <c:spPr>
              <a:solidFill>
                <a:srgbClr val="993366"/>
              </a:solidFill>
              <a:ln w="10645">
                <a:solidFill>
                  <a:srgbClr val="000000"/>
                </a:solidFill>
                <a:prstDash val="solid"/>
              </a:ln>
            </c:spPr>
          </c:dPt>
          <c:dPt>
            <c:idx val="2"/>
            <c:spPr>
              <a:solidFill>
                <a:srgbClr val="FFFFCC"/>
              </a:solidFill>
              <a:ln w="10645">
                <a:solidFill>
                  <a:srgbClr val="000000"/>
                </a:solidFill>
                <a:prstDash val="solid"/>
              </a:ln>
            </c:spPr>
          </c:dPt>
          <c:dLbls>
            <c:dLbl>
              <c:idx val="0"/>
              <c:dLblPos val="bestFit"/>
              <c:showLegendKey val="1"/>
              <c:showVal val="1"/>
              <c:showCatName val="1"/>
              <c:showPercent val="1"/>
              <c:separator>, </c:separator>
            </c:dLbl>
            <c:dLbl>
              <c:idx val="1"/>
              <c:dLblPos val="bestFit"/>
              <c:showLegendKey val="1"/>
              <c:showVal val="1"/>
              <c:showCatName val="1"/>
              <c:showPercent val="1"/>
              <c:separator>, </c:separator>
            </c:dLbl>
            <c:dLbl>
              <c:idx val="2"/>
              <c:dLblPos val="bestFit"/>
              <c:showLegendKey val="1"/>
              <c:showVal val="1"/>
              <c:showCatName val="1"/>
              <c:showPercent val="1"/>
              <c:separator>, </c:separator>
            </c:dLbl>
            <c:numFmt formatCode="0%" sourceLinked="0"/>
            <c:spPr>
              <a:noFill/>
              <a:ln w="21290">
                <a:noFill/>
              </a:ln>
            </c:spPr>
            <c:txPr>
              <a:bodyPr/>
              <a:lstStyle/>
              <a:p>
                <a:pPr>
                  <a:defRPr sz="838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1"/>
            <c:showVal val="1"/>
            <c:showCatName val="1"/>
            <c:showPercent val="1"/>
            <c:separator>, </c:separator>
            <c:showLeaderLines val="1"/>
          </c:dLbls>
          <c:cat>
            <c:strRef>
              <c:f>'Question 1'!$C$4:$E$4</c:f>
              <c:strCache>
                <c:ptCount val="3"/>
                <c:pt idx="0">
                  <c:v>Stockpiled and Used Later</c:v>
                </c:pt>
                <c:pt idx="1">
                  <c:v>Used in Place Immediately</c:v>
                </c:pt>
                <c:pt idx="2">
                  <c:v>Both</c:v>
                </c:pt>
              </c:strCache>
            </c:strRef>
          </c:cat>
          <c:val>
            <c:numRef>
              <c:f>'Question 1'!$C$6:$E$6</c:f>
              <c:numCache>
                <c:formatCode>General</c:formatCode>
                <c:ptCount val="3"/>
                <c:pt idx="0">
                  <c:v>20.0</c:v>
                </c:pt>
                <c:pt idx="1">
                  <c:v>1.0</c:v>
                </c:pt>
                <c:pt idx="2">
                  <c:v>11.0</c:v>
                </c:pt>
              </c:numCache>
            </c:numRef>
          </c:val>
        </c:ser>
        <c:ser>
          <c:idx val="0"/>
          <c:order val="2"/>
          <c:tx>
            <c:v>Recycled Concrete Aggregate</c:v>
          </c:tx>
          <c:spPr>
            <a:solidFill>
              <a:srgbClr val="9999FF"/>
            </a:solidFill>
            <a:ln w="10645">
              <a:solidFill>
                <a:srgbClr val="000000"/>
              </a:solidFill>
              <a:prstDash val="solid"/>
            </a:ln>
          </c:spPr>
          <c:dPt>
            <c:idx val="1"/>
            <c:spPr>
              <a:solidFill>
                <a:srgbClr val="993366"/>
              </a:solidFill>
              <a:ln w="10645">
                <a:solidFill>
                  <a:srgbClr val="000000"/>
                </a:solidFill>
                <a:prstDash val="solid"/>
              </a:ln>
            </c:spPr>
          </c:dPt>
          <c:dPt>
            <c:idx val="2"/>
            <c:spPr>
              <a:solidFill>
                <a:srgbClr val="FFFFCC"/>
              </a:solidFill>
              <a:ln w="10645">
                <a:solidFill>
                  <a:srgbClr val="000000"/>
                </a:solidFill>
                <a:prstDash val="solid"/>
              </a:ln>
            </c:spPr>
          </c:dPt>
          <c:dLbls>
            <c:dLbl>
              <c:idx val="0"/>
              <c:dLblPos val="bestFit"/>
              <c:showLegendKey val="1"/>
              <c:showVal val="1"/>
              <c:showCatName val="1"/>
              <c:showPercent val="1"/>
              <c:separator>, </c:separator>
            </c:dLbl>
            <c:dLbl>
              <c:idx val="1"/>
              <c:dLblPos val="bestFit"/>
              <c:showLegendKey val="1"/>
              <c:showVal val="1"/>
              <c:showCatName val="1"/>
              <c:showPercent val="1"/>
              <c:separator>, </c:separator>
            </c:dLbl>
            <c:dLbl>
              <c:idx val="2"/>
              <c:dLblPos val="bestFit"/>
              <c:showLegendKey val="1"/>
              <c:showVal val="1"/>
              <c:showCatName val="1"/>
              <c:showPercent val="1"/>
              <c:separator>, </c:separator>
            </c:dLbl>
            <c:numFmt formatCode="0%" sourceLinked="0"/>
            <c:spPr>
              <a:noFill/>
              <a:ln w="21290">
                <a:noFill/>
              </a:ln>
            </c:spPr>
            <c:txPr>
              <a:bodyPr/>
              <a:lstStyle/>
              <a:p>
                <a:pPr>
                  <a:defRPr sz="838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1"/>
            <c:showVal val="1"/>
            <c:showCatName val="1"/>
            <c:showPercent val="1"/>
            <c:separator>, </c:separator>
            <c:showLeaderLines val="1"/>
          </c:dLbls>
          <c:cat>
            <c:strRef>
              <c:f>'Question 1'!$C$4:$E$4</c:f>
              <c:strCache>
                <c:ptCount val="3"/>
                <c:pt idx="0">
                  <c:v>Stockpiled and Used Later</c:v>
                </c:pt>
                <c:pt idx="1">
                  <c:v>Used in Place Immediately</c:v>
                </c:pt>
                <c:pt idx="2">
                  <c:v>Both</c:v>
                </c:pt>
              </c:strCache>
            </c:strRef>
          </c:cat>
          <c:val>
            <c:numRef>
              <c:f>'Question 1'!$C$6:$E$6</c:f>
              <c:numCache>
                <c:formatCode>General</c:formatCode>
                <c:ptCount val="3"/>
                <c:pt idx="0">
                  <c:v>20.0</c:v>
                </c:pt>
                <c:pt idx="1">
                  <c:v>1.0</c:v>
                </c:pt>
                <c:pt idx="2">
                  <c:v>11.0</c:v>
                </c:pt>
              </c:numCache>
            </c:numRef>
          </c:val>
        </c:ser>
        <c:firstSliceAng val="0"/>
      </c:pieChart>
      <c:spPr>
        <a:noFill/>
        <a:ln w="21290">
          <a:noFill/>
        </a:ln>
      </c:spPr>
    </c:plotArea>
    <c:plotVisOnly val="1"/>
    <c:dispBlanksAs val="zero"/>
  </c:chart>
  <c:spPr>
    <a:solidFill>
      <a:srgbClr val="FFFFFF"/>
    </a:solidFill>
    <a:ln>
      <a:noFill/>
    </a:ln>
  </c:spPr>
  <c:txPr>
    <a:bodyPr/>
    <a:lstStyle/>
    <a:p>
      <a:pPr>
        <a:defRPr sz="838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hart>
    <c:autoTitleDeleted val="1"/>
    <c:plotArea>
      <c:layout>
        <c:manualLayout>
          <c:layoutTarget val="inner"/>
          <c:xMode val="edge"/>
          <c:yMode val="edge"/>
          <c:x val="0.315315315315315"/>
          <c:y val="0.0795454545454545"/>
          <c:w val="0.428828828828829"/>
          <c:h val="0.676136363636363"/>
        </c:manualLayout>
      </c:layout>
      <c:pieChart>
        <c:varyColors val="1"/>
        <c:ser>
          <c:idx val="0"/>
          <c:order val="0"/>
          <c:tx>
            <c:v>Recycled Pavement Material (RPM)</c:v>
          </c:tx>
          <c:spPr>
            <a:solidFill>
              <a:srgbClr val="9999FF"/>
            </a:solidFill>
            <a:ln w="11545">
              <a:solidFill>
                <a:srgbClr val="000000"/>
              </a:solidFill>
              <a:prstDash val="solid"/>
            </a:ln>
          </c:spPr>
          <c:dPt>
            <c:idx val="1"/>
            <c:spPr>
              <a:solidFill>
                <a:srgbClr val="993366"/>
              </a:solidFill>
              <a:ln w="11545">
                <a:solidFill>
                  <a:srgbClr val="000000"/>
                </a:solidFill>
                <a:prstDash val="solid"/>
              </a:ln>
            </c:spPr>
          </c:dPt>
          <c:dPt>
            <c:idx val="2"/>
            <c:spPr>
              <a:solidFill>
                <a:srgbClr val="FFFFCC"/>
              </a:solidFill>
              <a:ln w="11545">
                <a:solidFill>
                  <a:srgbClr val="000000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0.0695293172812858"/>
                  <c:y val="-0.0700267363967564"/>
                </c:manualLayout>
              </c:layout>
              <c:dLblPos val="bestFit"/>
              <c:showLegendKey val="1"/>
              <c:showVal val="1"/>
              <c:showCatName val="1"/>
              <c:showPercent val="1"/>
              <c:separator>, </c:separator>
            </c:dLbl>
            <c:dLbl>
              <c:idx val="1"/>
              <c:layout>
                <c:manualLayout>
                  <c:x val="0.104949143181427"/>
                  <c:y val="0.0138006415666834"/>
                </c:manualLayout>
              </c:layout>
              <c:dLblPos val="bestFit"/>
              <c:showLegendKey val="1"/>
              <c:showVal val="1"/>
              <c:showCatName val="1"/>
              <c:showPercent val="1"/>
              <c:separator>, </c:separator>
            </c:dLbl>
            <c:dLbl>
              <c:idx val="2"/>
              <c:layout>
                <c:manualLayout>
                  <c:x val="-0.0479998277242371"/>
                  <c:y val="0.0143765024198976"/>
                </c:manualLayout>
              </c:layout>
              <c:dLblPos val="bestFit"/>
              <c:showLegendKey val="1"/>
              <c:showVal val="1"/>
              <c:showCatName val="1"/>
              <c:showPercent val="1"/>
              <c:separator>, </c:separator>
            </c:dLbl>
            <c:numFmt formatCode="0%" sourceLinked="0"/>
            <c:spPr>
              <a:noFill/>
              <a:ln w="23091">
                <a:noFill/>
              </a:ln>
            </c:spPr>
            <c:txPr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1"/>
            <c:showVal val="1"/>
            <c:showCatName val="1"/>
            <c:showPercent val="1"/>
            <c:separator>, </c:separator>
            <c:showLeaderLines val="1"/>
          </c:dLbls>
          <c:cat>
            <c:strRef>
              <c:f>'Question 1'!$C$4:$E$4</c:f>
              <c:strCache>
                <c:ptCount val="3"/>
                <c:pt idx="0">
                  <c:v>Stockpiled and Used Later</c:v>
                </c:pt>
                <c:pt idx="1">
                  <c:v>Used in Place Immediately</c:v>
                </c:pt>
                <c:pt idx="2">
                  <c:v>Both</c:v>
                </c:pt>
              </c:strCache>
            </c:strRef>
          </c:cat>
          <c:val>
            <c:numRef>
              <c:f>'Question 1'!$C$7:$E$7</c:f>
              <c:numCache>
                <c:formatCode>General</c:formatCode>
                <c:ptCount val="3"/>
                <c:pt idx="0">
                  <c:v>6.0</c:v>
                </c:pt>
                <c:pt idx="1">
                  <c:v>5.0</c:v>
                </c:pt>
                <c:pt idx="2">
                  <c:v>7.0</c:v>
                </c:pt>
              </c:numCache>
            </c:numRef>
          </c:val>
        </c:ser>
        <c:firstSliceAng val="0"/>
      </c:pieChart>
      <c:spPr>
        <a:noFill/>
        <a:ln w="23091">
          <a:noFill/>
        </a:ln>
      </c:spPr>
    </c:plotArea>
    <c:plotVisOnly val="1"/>
    <c:dispBlanksAs val="zero"/>
  </c:chart>
  <c:spPr>
    <a:solidFill>
      <a:srgbClr val="FFFFFF"/>
    </a:solidFill>
    <a:ln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hart>
    <c:plotArea>
      <c:layout>
        <c:manualLayout>
          <c:layoutTarget val="inner"/>
          <c:xMode val="edge"/>
          <c:yMode val="edge"/>
          <c:x val="0.335433070866142"/>
          <c:y val="0.0810810810810811"/>
          <c:w val="0.365354330708661"/>
          <c:h val="0.627027027027027"/>
        </c:manualLayout>
      </c:layout>
      <c:pieChart>
        <c:varyColors val="1"/>
        <c:ser>
          <c:idx val="0"/>
          <c:order val="0"/>
          <c:spPr>
            <a:solidFill>
              <a:srgbClr val="9999FF"/>
            </a:solidFill>
            <a:ln w="11166">
              <a:solidFill>
                <a:srgbClr val="000000"/>
              </a:solidFill>
              <a:prstDash val="solid"/>
            </a:ln>
          </c:spPr>
          <c:dPt>
            <c:idx val="1"/>
            <c:spPr>
              <a:solidFill>
                <a:srgbClr val="993366"/>
              </a:solidFill>
              <a:ln w="11166">
                <a:solidFill>
                  <a:srgbClr val="000000"/>
                </a:solidFill>
                <a:prstDash val="solid"/>
              </a:ln>
            </c:spPr>
          </c:dPt>
          <c:dPt>
            <c:idx val="2"/>
            <c:spPr>
              <a:solidFill>
                <a:srgbClr val="FFFFCC"/>
              </a:solidFill>
              <a:ln w="11166">
                <a:solidFill>
                  <a:srgbClr val="000000"/>
                </a:solidFill>
                <a:prstDash val="solid"/>
              </a:ln>
            </c:spPr>
          </c:dPt>
          <c:dPt>
            <c:idx val="3"/>
            <c:spPr>
              <a:solidFill>
                <a:srgbClr val="CCFFFF"/>
              </a:solidFill>
              <a:ln w="11166">
                <a:solidFill>
                  <a:srgbClr val="000000"/>
                </a:solidFill>
                <a:prstDash val="solid"/>
              </a:ln>
            </c:spPr>
          </c:dPt>
          <c:dPt>
            <c:idx val="4"/>
            <c:spPr>
              <a:solidFill>
                <a:srgbClr val="660066"/>
              </a:solidFill>
              <a:ln w="11166">
                <a:solidFill>
                  <a:srgbClr val="000000"/>
                </a:solidFill>
                <a:prstDash val="solid"/>
              </a:ln>
            </c:spPr>
          </c:dPt>
          <c:dPt>
            <c:idx val="5"/>
            <c:spPr>
              <a:solidFill>
                <a:srgbClr val="FF8080"/>
              </a:solidFill>
              <a:ln w="11166">
                <a:solidFill>
                  <a:srgbClr val="000000"/>
                </a:solidFill>
                <a:prstDash val="solid"/>
              </a:ln>
            </c:spPr>
          </c:dPt>
          <c:dPt>
            <c:idx val="6"/>
            <c:spPr>
              <a:solidFill>
                <a:srgbClr val="0066CC"/>
              </a:solidFill>
              <a:ln w="11166">
                <a:solidFill>
                  <a:srgbClr val="000000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-0.000223583163215709"/>
                  <c:y val="-0.0105506963652913"/>
                </c:manualLayout>
              </c:layout>
              <c:dLblPos val="bestFit"/>
              <c:showLegendKey val="1"/>
              <c:showVal val="1"/>
              <c:showCatName val="1"/>
              <c:showPercent val="1"/>
              <c:separator>, </c:separator>
            </c:dLbl>
            <c:dLbl>
              <c:idx val="1"/>
              <c:layout>
                <c:manualLayout>
                  <c:x val="0.103530021710249"/>
                  <c:y val="-0.0203406448185917"/>
                </c:manualLayout>
              </c:layout>
              <c:dLblPos val="bestFit"/>
              <c:showLegendKey val="1"/>
              <c:showVal val="1"/>
              <c:showCatName val="1"/>
              <c:showPercent val="1"/>
              <c:separator>, </c:separator>
            </c:dLbl>
            <c:dLbl>
              <c:idx val="2"/>
              <c:layout>
                <c:manualLayout>
                  <c:x val="0.074055766177376"/>
                  <c:y val="0.0506753771242234"/>
                </c:manualLayout>
              </c:layout>
              <c:dLblPos val="bestFit"/>
              <c:showLegendKey val="1"/>
              <c:showVal val="1"/>
              <c:showCatName val="1"/>
              <c:showPercent val="1"/>
              <c:separator>, </c:separator>
            </c:dLbl>
            <c:dLbl>
              <c:idx val="3"/>
              <c:layout>
                <c:manualLayout>
                  <c:x val="0.0570840219046693"/>
                  <c:y val="0.00966146086480085"/>
                </c:manualLayout>
              </c:layout>
              <c:dLblPos val="bestFit"/>
              <c:showLegendKey val="1"/>
              <c:showVal val="1"/>
              <c:showCatName val="1"/>
              <c:showPercent val="1"/>
              <c:separator>, </c:separator>
            </c:dLbl>
            <c:dLbl>
              <c:idx val="4"/>
              <c:layout>
                <c:manualLayout>
                  <c:x val="0.0499001976604776"/>
                  <c:y val="0.0871519830503981"/>
                </c:manualLayout>
              </c:layout>
              <c:dLblPos val="bestFit"/>
              <c:showLegendKey val="1"/>
              <c:showVal val="1"/>
              <c:showCatName val="1"/>
              <c:showPercent val="1"/>
              <c:separator>, </c:separator>
            </c:dLbl>
            <c:dLbl>
              <c:idx val="5"/>
              <c:layout>
                <c:manualLayout>
                  <c:x val="-0.25065049739153"/>
                  <c:y val="0.0741487088963317"/>
                </c:manualLayout>
              </c:layout>
              <c:dLblPos val="bestFit"/>
              <c:showLegendKey val="1"/>
              <c:showVal val="1"/>
              <c:showCatName val="1"/>
              <c:showPercent val="1"/>
              <c:separator>, </c:separator>
            </c:dLbl>
            <c:dLbl>
              <c:idx val="6"/>
              <c:layout>
                <c:manualLayout>
                  <c:x val="-0.0501064450277049"/>
                  <c:y val="-0.0907906684399827"/>
                </c:manualLayout>
              </c:layout>
              <c:dLblPos val="bestFit"/>
              <c:showLegendKey val="1"/>
              <c:showVal val="1"/>
              <c:showCatName val="1"/>
              <c:showPercent val="1"/>
              <c:separator>, </c:separator>
            </c:dLbl>
            <c:numFmt formatCode="0%" sourceLinked="0"/>
            <c:spPr>
              <a:noFill/>
              <a:ln w="22333">
                <a:noFill/>
              </a:ln>
            </c:spPr>
            <c:txPr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1"/>
            <c:showVal val="1"/>
            <c:showCatName val="1"/>
            <c:showPercent val="1"/>
            <c:separator>, </c:separator>
            <c:showLeaderLines val="1"/>
          </c:dLbls>
          <c:cat>
            <c:strRef>
              <c:f>'Question 3'!$C$4:$I$4</c:f>
              <c:strCache>
                <c:ptCount val="7"/>
                <c:pt idx="0">
                  <c:v>Less than 1,000 Tons</c:v>
                </c:pt>
                <c:pt idx="1">
                  <c:v>1,000 to 5,000 Tons</c:v>
                </c:pt>
                <c:pt idx="2">
                  <c:v>5,000 to 10,000 Tons</c:v>
                </c:pt>
                <c:pt idx="3">
                  <c:v>10,000 to 25,000 Tons</c:v>
                </c:pt>
                <c:pt idx="4">
                  <c:v>25,000 Tons to 50,000 Tons</c:v>
                </c:pt>
                <c:pt idx="5">
                  <c:v>50,000 Tons to 75,000 Tons</c:v>
                </c:pt>
                <c:pt idx="6">
                  <c:v>More than 75,000 Tons</c:v>
                </c:pt>
              </c:strCache>
            </c:strRef>
          </c:cat>
          <c:val>
            <c:numRef>
              <c:f>'Question 3'!$C$5:$I$5</c:f>
              <c:numCache>
                <c:formatCode>General</c:formatCode>
                <c:ptCount val="7"/>
                <c:pt idx="0">
                  <c:v>4.0</c:v>
                </c:pt>
                <c:pt idx="1">
                  <c:v>0.0</c:v>
                </c:pt>
                <c:pt idx="2">
                  <c:v>2.0</c:v>
                </c:pt>
                <c:pt idx="3">
                  <c:v>4.0</c:v>
                </c:pt>
                <c:pt idx="4">
                  <c:v>0.0</c:v>
                </c:pt>
                <c:pt idx="5">
                  <c:v>1.0</c:v>
                </c:pt>
                <c:pt idx="6">
                  <c:v>12.0</c:v>
                </c:pt>
              </c:numCache>
            </c:numRef>
          </c:val>
        </c:ser>
        <c:ser>
          <c:idx val="0"/>
          <c:order val="1"/>
          <c:spPr>
            <a:solidFill>
              <a:srgbClr val="9999FF"/>
            </a:solidFill>
            <a:ln w="11166">
              <a:solidFill>
                <a:srgbClr val="000000"/>
              </a:solidFill>
              <a:prstDash val="solid"/>
            </a:ln>
          </c:spPr>
          <c:dPt>
            <c:idx val="1"/>
            <c:spPr>
              <a:solidFill>
                <a:srgbClr val="993366"/>
              </a:solidFill>
              <a:ln w="11166">
                <a:solidFill>
                  <a:srgbClr val="000000"/>
                </a:solidFill>
                <a:prstDash val="solid"/>
              </a:ln>
            </c:spPr>
          </c:dPt>
          <c:dPt>
            <c:idx val="2"/>
            <c:spPr>
              <a:solidFill>
                <a:srgbClr val="FFFFCC"/>
              </a:solidFill>
              <a:ln w="11166">
                <a:solidFill>
                  <a:srgbClr val="000000"/>
                </a:solidFill>
                <a:prstDash val="solid"/>
              </a:ln>
            </c:spPr>
          </c:dPt>
          <c:dPt>
            <c:idx val="3"/>
            <c:spPr>
              <a:solidFill>
                <a:srgbClr val="CCFFFF"/>
              </a:solidFill>
              <a:ln w="11166">
                <a:solidFill>
                  <a:srgbClr val="000000"/>
                </a:solidFill>
                <a:prstDash val="solid"/>
              </a:ln>
            </c:spPr>
          </c:dPt>
          <c:dPt>
            <c:idx val="4"/>
            <c:spPr>
              <a:solidFill>
                <a:srgbClr val="660066"/>
              </a:solidFill>
              <a:ln w="11166">
                <a:solidFill>
                  <a:srgbClr val="000000"/>
                </a:solidFill>
                <a:prstDash val="solid"/>
              </a:ln>
            </c:spPr>
          </c:dPt>
          <c:dPt>
            <c:idx val="5"/>
            <c:spPr>
              <a:solidFill>
                <a:srgbClr val="FF8080"/>
              </a:solidFill>
              <a:ln w="11166">
                <a:solidFill>
                  <a:srgbClr val="000000"/>
                </a:solidFill>
                <a:prstDash val="solid"/>
              </a:ln>
            </c:spPr>
          </c:dPt>
          <c:dPt>
            <c:idx val="6"/>
            <c:spPr>
              <a:solidFill>
                <a:srgbClr val="0066CC"/>
              </a:solidFill>
              <a:ln w="11166">
                <a:solidFill>
                  <a:srgbClr val="000000"/>
                </a:solidFill>
                <a:prstDash val="solid"/>
              </a:ln>
            </c:spPr>
          </c:dPt>
          <c:dLbls>
            <c:numFmt formatCode="0%" sourceLinked="0"/>
            <c:spPr>
              <a:noFill/>
              <a:ln w="22333">
                <a:noFill/>
              </a:ln>
            </c:spPr>
            <c:txPr>
              <a:bodyPr/>
              <a:lstStyle/>
              <a:p>
                <a:pPr>
                  <a:defRPr sz="945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1"/>
            <c:showVal val="1"/>
            <c:showCatName val="1"/>
            <c:showPercent val="1"/>
            <c:separator>, </c:separator>
            <c:showLeaderLines val="1"/>
          </c:dLbls>
          <c:cat>
            <c:strRef>
              <c:f>'Question 3'!$C$4:$I$4</c:f>
              <c:strCache>
                <c:ptCount val="7"/>
                <c:pt idx="0">
                  <c:v>Less than 1,000 Tons</c:v>
                </c:pt>
                <c:pt idx="1">
                  <c:v>1,000 to 5,000 Tons</c:v>
                </c:pt>
                <c:pt idx="2">
                  <c:v>5,000 to 10,000 Tons</c:v>
                </c:pt>
                <c:pt idx="3">
                  <c:v>10,000 to 25,000 Tons</c:v>
                </c:pt>
                <c:pt idx="4">
                  <c:v>25,000 Tons to 50,000 Tons</c:v>
                </c:pt>
                <c:pt idx="5">
                  <c:v>50,000 Tons to 75,000 Tons</c:v>
                </c:pt>
                <c:pt idx="6">
                  <c:v>More than 75,000 Tons</c:v>
                </c:pt>
              </c:strCache>
            </c:strRef>
          </c:cat>
          <c:val>
            <c:numRef>
              <c:f>'Question 3'!$C$5:$I$5</c:f>
              <c:numCache>
                <c:formatCode>General</c:formatCode>
                <c:ptCount val="7"/>
                <c:pt idx="0">
                  <c:v>4.0</c:v>
                </c:pt>
                <c:pt idx="1">
                  <c:v>0.0</c:v>
                </c:pt>
                <c:pt idx="2">
                  <c:v>2.0</c:v>
                </c:pt>
                <c:pt idx="3">
                  <c:v>4.0</c:v>
                </c:pt>
                <c:pt idx="4">
                  <c:v>0.0</c:v>
                </c:pt>
                <c:pt idx="5">
                  <c:v>1.0</c:v>
                </c:pt>
                <c:pt idx="6">
                  <c:v>12.0</c:v>
                </c:pt>
              </c:numCache>
            </c:numRef>
          </c:val>
        </c:ser>
        <c:firstSliceAng val="0"/>
      </c:pieChart>
      <c:spPr>
        <a:noFill/>
        <a:ln w="22333">
          <a:noFill/>
        </a:ln>
      </c:spPr>
    </c:plotArea>
    <c:plotVisOnly val="1"/>
    <c:dispBlanksAs val="zero"/>
  </c:chart>
  <c:spPr>
    <a:solidFill>
      <a:srgbClr val="FFFFFF"/>
    </a:solidFill>
    <a:ln>
      <a:noFill/>
    </a:ln>
  </c:spPr>
  <c:txPr>
    <a:bodyPr/>
    <a:lstStyle/>
    <a:p>
      <a:pPr>
        <a:defRPr sz="923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hart>
    <c:plotArea>
      <c:layout>
        <c:manualLayout>
          <c:layoutTarget val="inner"/>
          <c:xMode val="edge"/>
          <c:yMode val="edge"/>
          <c:x val="0.322314049586777"/>
          <c:y val="0.0704225352112676"/>
          <c:w val="0.383471074380165"/>
          <c:h val="0.653521126760564"/>
        </c:manualLayout>
      </c:layout>
      <c:pieChart>
        <c:varyColors val="1"/>
        <c:ser>
          <c:idx val="0"/>
          <c:order val="0"/>
          <c:spPr>
            <a:solidFill>
              <a:srgbClr val="9999FF"/>
            </a:solidFill>
            <a:ln w="11548">
              <a:solidFill>
                <a:srgbClr val="000000"/>
              </a:solidFill>
              <a:prstDash val="solid"/>
            </a:ln>
          </c:spPr>
          <c:dPt>
            <c:idx val="1"/>
            <c:spPr>
              <a:solidFill>
                <a:srgbClr val="993366"/>
              </a:solidFill>
              <a:ln w="11548">
                <a:solidFill>
                  <a:srgbClr val="000000"/>
                </a:solidFill>
                <a:prstDash val="solid"/>
              </a:ln>
            </c:spPr>
          </c:dPt>
          <c:dPt>
            <c:idx val="2"/>
            <c:spPr>
              <a:solidFill>
                <a:srgbClr val="FFFFCC"/>
              </a:solidFill>
              <a:ln w="11548">
                <a:solidFill>
                  <a:srgbClr val="000000"/>
                </a:solidFill>
                <a:prstDash val="solid"/>
              </a:ln>
            </c:spPr>
          </c:dPt>
          <c:dPt>
            <c:idx val="3"/>
            <c:spPr>
              <a:solidFill>
                <a:srgbClr val="CCFFFF"/>
              </a:solidFill>
              <a:ln w="11548">
                <a:solidFill>
                  <a:srgbClr val="000000"/>
                </a:solidFill>
                <a:prstDash val="solid"/>
              </a:ln>
            </c:spPr>
          </c:dPt>
          <c:dPt>
            <c:idx val="4"/>
            <c:spPr>
              <a:solidFill>
                <a:srgbClr val="660066"/>
              </a:solidFill>
              <a:ln w="11548">
                <a:solidFill>
                  <a:srgbClr val="000000"/>
                </a:solidFill>
                <a:prstDash val="solid"/>
              </a:ln>
            </c:spPr>
          </c:dPt>
          <c:dPt>
            <c:idx val="5"/>
            <c:spPr>
              <a:solidFill>
                <a:srgbClr val="FF8080"/>
              </a:solidFill>
              <a:ln w="11548">
                <a:solidFill>
                  <a:srgbClr val="000000"/>
                </a:solidFill>
                <a:prstDash val="solid"/>
              </a:ln>
            </c:spPr>
          </c:dPt>
          <c:dPt>
            <c:idx val="6"/>
            <c:spPr>
              <a:solidFill>
                <a:srgbClr val="0066CC"/>
              </a:solidFill>
              <a:ln w="11548">
                <a:solidFill>
                  <a:srgbClr val="000000"/>
                </a:solidFill>
                <a:prstDash val="solid"/>
              </a:ln>
            </c:spPr>
          </c:dPt>
          <c:dLbls>
            <c:dLbl>
              <c:idx val="0"/>
              <c:layout/>
              <c:dLblPos val="bestFit"/>
              <c:showLegendKey val="1"/>
              <c:showVal val="1"/>
              <c:showCatName val="1"/>
              <c:showPercent val="1"/>
              <c:separator>, </c:separator>
            </c:dLbl>
            <c:dLbl>
              <c:idx val="1"/>
              <c:layout>
                <c:manualLayout>
                  <c:x val="0.0598514618386991"/>
                  <c:y val="0.0484582574148697"/>
                </c:manualLayout>
              </c:layout>
              <c:dLblPos val="bestFit"/>
              <c:showLegendKey val="1"/>
              <c:showVal val="1"/>
              <c:showCatName val="1"/>
              <c:showPercent val="1"/>
              <c:separator>, </c:separator>
            </c:dLbl>
            <c:dLbl>
              <c:idx val="2"/>
              <c:layout>
                <c:manualLayout>
                  <c:x val="0.0566953189771082"/>
                  <c:y val="-0.016065318704968"/>
                </c:manualLayout>
              </c:layout>
              <c:dLblPos val="bestFit"/>
              <c:showLegendKey val="1"/>
              <c:showVal val="1"/>
              <c:showCatName val="1"/>
              <c:showPercent val="1"/>
              <c:separator>, </c:separator>
            </c:dLbl>
            <c:dLbl>
              <c:idx val="3"/>
              <c:layout>
                <c:manualLayout>
                  <c:x val="0.0674985581895525"/>
                  <c:y val="0.0125645013814575"/>
                </c:manualLayout>
              </c:layout>
              <c:dLblPos val="bestFit"/>
              <c:showLegendKey val="1"/>
              <c:showVal val="1"/>
              <c:showCatName val="1"/>
              <c:showPercent val="1"/>
              <c:separator>, </c:separator>
            </c:dLbl>
            <c:dLbl>
              <c:idx val="4"/>
              <c:layout>
                <c:manualLayout>
                  <c:x val="-0.0912583390251341"/>
                  <c:y val="0.0256563497429857"/>
                </c:manualLayout>
              </c:layout>
              <c:dLblPos val="bestFit"/>
              <c:showLegendKey val="1"/>
              <c:showVal val="1"/>
              <c:showCatName val="1"/>
              <c:showPercent val="1"/>
              <c:separator>, </c:separator>
            </c:dLbl>
            <c:dLbl>
              <c:idx val="5"/>
              <c:layout>
                <c:manualLayout>
                  <c:x val="-0.0932212163068557"/>
                  <c:y val="-0.069176189307342"/>
                </c:manualLayout>
              </c:layout>
              <c:dLblPos val="bestFit"/>
              <c:showLegendKey val="1"/>
              <c:showVal val="1"/>
              <c:showCatName val="1"/>
              <c:showPercent val="1"/>
              <c:separator>, </c:separator>
            </c:dLbl>
            <c:dLbl>
              <c:idx val="6"/>
              <c:layout>
                <c:manualLayout>
                  <c:x val="-0.12201262076283"/>
                  <c:y val="0.0389352992925746"/>
                </c:manualLayout>
              </c:layout>
              <c:dLblPos val="bestFit"/>
              <c:showLegendKey val="1"/>
              <c:showVal val="1"/>
              <c:showCatName val="1"/>
              <c:showPercent val="1"/>
              <c:separator>, </c:separator>
            </c:dLbl>
            <c:numFmt formatCode="0%" sourceLinked="0"/>
            <c:spPr>
              <a:noFill/>
              <a:ln w="23097">
                <a:noFill/>
              </a:ln>
            </c:spPr>
            <c:txPr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1"/>
            <c:showVal val="1"/>
            <c:showCatName val="1"/>
            <c:showPercent val="1"/>
            <c:separator>, </c:separator>
            <c:showLeaderLines val="1"/>
          </c:dLbls>
          <c:cat>
            <c:strRef>
              <c:f>'Question 3'!$C$4:$I$4</c:f>
              <c:strCache>
                <c:ptCount val="7"/>
                <c:pt idx="0">
                  <c:v>Less than 1,000 Tons</c:v>
                </c:pt>
                <c:pt idx="1">
                  <c:v>1,000 to 5,000 Tons</c:v>
                </c:pt>
                <c:pt idx="2">
                  <c:v>5,000 to 10,000 Tons</c:v>
                </c:pt>
                <c:pt idx="3">
                  <c:v>10,000 to 25,000 Tons</c:v>
                </c:pt>
                <c:pt idx="4">
                  <c:v>25,000 Tons to 50,000 Tons</c:v>
                </c:pt>
                <c:pt idx="5">
                  <c:v>50,000 Tons to 75,000 Tons</c:v>
                </c:pt>
                <c:pt idx="6">
                  <c:v>More than 75,000 Tons</c:v>
                </c:pt>
              </c:strCache>
            </c:strRef>
          </c:cat>
          <c:val>
            <c:numRef>
              <c:f>'Question 3'!$C$6:$I$6</c:f>
              <c:numCache>
                <c:formatCode>General</c:formatCode>
                <c:ptCount val="7"/>
                <c:pt idx="0">
                  <c:v>2.0</c:v>
                </c:pt>
                <c:pt idx="1">
                  <c:v>6.0</c:v>
                </c:pt>
                <c:pt idx="2">
                  <c:v>4.0</c:v>
                </c:pt>
                <c:pt idx="3">
                  <c:v>2.0</c:v>
                </c:pt>
                <c:pt idx="4">
                  <c:v>5.0</c:v>
                </c:pt>
                <c:pt idx="5">
                  <c:v>2.0</c:v>
                </c:pt>
                <c:pt idx="6">
                  <c:v>8.0</c:v>
                </c:pt>
              </c:numCache>
            </c:numRef>
          </c:val>
        </c:ser>
        <c:firstSliceAng val="0"/>
      </c:pieChart>
      <c:spPr>
        <a:noFill/>
        <a:ln w="23097">
          <a:noFill/>
        </a:ln>
      </c:spPr>
    </c:plotArea>
    <c:plotVisOnly val="1"/>
    <c:dispBlanksAs val="zero"/>
  </c:chart>
  <c:spPr>
    <a:solidFill>
      <a:srgbClr val="FFFFFF"/>
    </a:solidFill>
    <a:ln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hart>
    <c:plotArea>
      <c:layout>
        <c:manualLayout>
          <c:layoutTarget val="inner"/>
          <c:xMode val="edge"/>
          <c:yMode val="edge"/>
          <c:x val="0.309774436090226"/>
          <c:y val="0.0845070422535212"/>
          <c:w val="0.353383458646616"/>
          <c:h val="0.661971830985916"/>
        </c:manualLayout>
      </c:layout>
      <c:pieChart>
        <c:varyColors val="1"/>
        <c:ser>
          <c:idx val="0"/>
          <c:order val="0"/>
          <c:spPr>
            <a:solidFill>
              <a:srgbClr val="9999FF"/>
            </a:solidFill>
            <a:ln w="11172">
              <a:solidFill>
                <a:srgbClr val="000000"/>
              </a:solidFill>
              <a:prstDash val="solid"/>
            </a:ln>
          </c:spPr>
          <c:dPt>
            <c:idx val="1"/>
            <c:spPr>
              <a:solidFill>
                <a:srgbClr val="993366"/>
              </a:solidFill>
              <a:ln w="11172">
                <a:solidFill>
                  <a:srgbClr val="000000"/>
                </a:solidFill>
                <a:prstDash val="solid"/>
              </a:ln>
            </c:spPr>
          </c:dPt>
          <c:dPt>
            <c:idx val="2"/>
            <c:spPr>
              <a:solidFill>
                <a:srgbClr val="FFFFCC"/>
              </a:solidFill>
              <a:ln w="11172">
                <a:solidFill>
                  <a:srgbClr val="000000"/>
                </a:solidFill>
                <a:prstDash val="solid"/>
              </a:ln>
            </c:spPr>
          </c:dPt>
          <c:dPt>
            <c:idx val="3"/>
            <c:spPr>
              <a:solidFill>
                <a:srgbClr val="CCFFFF"/>
              </a:solidFill>
              <a:ln w="11172">
                <a:solidFill>
                  <a:srgbClr val="000000"/>
                </a:solidFill>
                <a:prstDash val="solid"/>
              </a:ln>
            </c:spPr>
          </c:dPt>
          <c:dPt>
            <c:idx val="4"/>
            <c:spPr>
              <a:solidFill>
                <a:srgbClr val="660066"/>
              </a:solidFill>
              <a:ln w="11172">
                <a:solidFill>
                  <a:srgbClr val="000000"/>
                </a:solidFill>
                <a:prstDash val="solid"/>
              </a:ln>
            </c:spPr>
          </c:dPt>
          <c:dPt>
            <c:idx val="5"/>
            <c:spPr>
              <a:solidFill>
                <a:srgbClr val="FF8080"/>
              </a:solidFill>
              <a:ln w="11172">
                <a:solidFill>
                  <a:srgbClr val="000000"/>
                </a:solidFill>
                <a:prstDash val="solid"/>
              </a:ln>
            </c:spPr>
          </c:dPt>
          <c:dPt>
            <c:idx val="6"/>
            <c:spPr>
              <a:solidFill>
                <a:srgbClr val="0066CC"/>
              </a:solidFill>
              <a:ln w="11172">
                <a:solidFill>
                  <a:srgbClr val="000000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0.132196384452441"/>
                  <c:y val="0.0294031175862722"/>
                </c:manualLayout>
              </c:layout>
              <c:dLblPos val="bestFit"/>
              <c:showLegendKey val="1"/>
              <c:showVal val="1"/>
              <c:showCatName val="1"/>
              <c:showPercent val="1"/>
              <c:separator>, </c:separator>
            </c:dLbl>
            <c:dLbl>
              <c:idx val="1"/>
              <c:layout>
                <c:manualLayout>
                  <c:x val="0.0717637247109402"/>
                  <c:y val="0.0712960833685069"/>
                </c:manualLayout>
              </c:layout>
              <c:dLblPos val="bestFit"/>
              <c:showLegendKey val="1"/>
              <c:showVal val="1"/>
              <c:showCatName val="1"/>
              <c:showPercent val="1"/>
              <c:separator>, </c:separator>
            </c:dLbl>
            <c:dLbl>
              <c:idx val="2"/>
              <c:layout>
                <c:manualLayout>
                  <c:x val="0.0733870761901838"/>
                  <c:y val="-0.00231057089330323"/>
                </c:manualLayout>
              </c:layout>
              <c:dLblPos val="bestFit"/>
              <c:showLegendKey val="1"/>
              <c:showVal val="1"/>
              <c:showCatName val="1"/>
              <c:showPercent val="1"/>
              <c:separator>, </c:separator>
            </c:dLbl>
            <c:dLbl>
              <c:idx val="3"/>
              <c:layout>
                <c:manualLayout>
                  <c:x val="0.100891504869567"/>
                  <c:y val="0.107316834477984"/>
                </c:manualLayout>
              </c:layout>
              <c:dLblPos val="bestFit"/>
              <c:showLegendKey val="1"/>
              <c:showVal val="1"/>
              <c:showCatName val="1"/>
              <c:showPercent val="1"/>
              <c:separator>, </c:separator>
            </c:dLbl>
            <c:dLbl>
              <c:idx val="4"/>
              <c:layout>
                <c:manualLayout>
                  <c:x val="-0.0943569423290015"/>
                  <c:y val="0.0923966990263001"/>
                </c:manualLayout>
              </c:layout>
              <c:dLblPos val="bestFit"/>
              <c:showLegendKey val="1"/>
              <c:showVal val="1"/>
              <c:showCatName val="1"/>
              <c:showPercent val="1"/>
              <c:separator>, </c:separator>
            </c:dLbl>
            <c:dLbl>
              <c:idx val="5"/>
              <c:layout>
                <c:manualLayout>
                  <c:x val="-0.0780529136990646"/>
                  <c:y val="-0.0038357081520078"/>
                </c:manualLayout>
              </c:layout>
              <c:dLblPos val="bestFit"/>
              <c:showLegendKey val="1"/>
              <c:showVal val="1"/>
              <c:showCatName val="1"/>
              <c:showPercent val="1"/>
              <c:separator>, </c:separator>
            </c:dLbl>
            <c:dLbl>
              <c:idx val="6"/>
              <c:layout>
                <c:manualLayout>
                  <c:x val="-0.116304762854681"/>
                  <c:y val="0.0616155149125794"/>
                </c:manualLayout>
              </c:layout>
              <c:dLblPos val="bestFit"/>
              <c:showLegendKey val="1"/>
              <c:showVal val="1"/>
              <c:showCatName val="1"/>
              <c:showPercent val="1"/>
              <c:separator>, </c:separator>
            </c:dLbl>
            <c:numFmt formatCode="0%" sourceLinked="0"/>
            <c:spPr>
              <a:noFill/>
              <a:ln w="22344">
                <a:noFill/>
              </a:ln>
            </c:spPr>
            <c:txPr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1"/>
            <c:showVal val="1"/>
            <c:showCatName val="1"/>
            <c:showPercent val="1"/>
            <c:separator>, </c:separator>
            <c:showLeaderLines val="1"/>
          </c:dLbls>
          <c:cat>
            <c:strRef>
              <c:f>'Question 3'!$C$4:$I$4</c:f>
              <c:strCache>
                <c:ptCount val="7"/>
                <c:pt idx="0">
                  <c:v>Less than 1,000 Tons</c:v>
                </c:pt>
                <c:pt idx="1">
                  <c:v>1,000 to 5,000 Tons</c:v>
                </c:pt>
                <c:pt idx="2">
                  <c:v>5,000 to 10,000 Tons</c:v>
                </c:pt>
                <c:pt idx="3">
                  <c:v>10,000 to 25,000 Tons</c:v>
                </c:pt>
                <c:pt idx="4">
                  <c:v>25,000 Tons to 50,000 Tons</c:v>
                </c:pt>
                <c:pt idx="5">
                  <c:v>50,000 Tons to 75,000 Tons</c:v>
                </c:pt>
                <c:pt idx="6">
                  <c:v>More than 75,000 Tons</c:v>
                </c:pt>
              </c:strCache>
            </c:strRef>
          </c:cat>
          <c:val>
            <c:numRef>
              <c:f>'Question 3'!$C$7:$I$7</c:f>
              <c:numCache>
                <c:formatCode>General</c:formatCode>
                <c:ptCount val="7"/>
                <c:pt idx="0">
                  <c:v>1.0</c:v>
                </c:pt>
                <c:pt idx="1">
                  <c:v>4.0</c:v>
                </c:pt>
                <c:pt idx="2">
                  <c:v>3.0</c:v>
                </c:pt>
                <c:pt idx="3">
                  <c:v>3.0</c:v>
                </c:pt>
                <c:pt idx="4">
                  <c:v>1.0</c:v>
                </c:pt>
                <c:pt idx="5">
                  <c:v>2.0</c:v>
                </c:pt>
                <c:pt idx="6">
                  <c:v>4.0</c:v>
                </c:pt>
              </c:numCache>
            </c:numRef>
          </c:val>
        </c:ser>
        <c:firstSliceAng val="0"/>
      </c:pieChart>
      <c:spPr>
        <a:noFill/>
        <a:ln w="22344">
          <a:noFill/>
        </a:ln>
      </c:spPr>
    </c:plotArea>
    <c:plotVisOnly val="1"/>
    <c:dispBlanksAs val="zero"/>
  </c:chart>
  <c:spPr>
    <a:solidFill>
      <a:srgbClr val="FFFFFF"/>
    </a:solidFill>
    <a:ln>
      <a:noFill/>
    </a:ln>
  </c:spPr>
  <c:txPr>
    <a:bodyPr/>
    <a:lstStyle/>
    <a:p>
      <a:pPr>
        <a:defRPr sz="924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hart>
    <c:plotArea>
      <c:layout>
        <c:manualLayout>
          <c:layoutTarget val="inner"/>
          <c:xMode val="edge"/>
          <c:yMode val="edge"/>
          <c:x val="0.344262295081967"/>
          <c:y val="0.111764705882353"/>
          <c:w val="0.332339791356185"/>
          <c:h val="0.655882352941177"/>
        </c:manualLayout>
      </c:layout>
      <c:pieChart>
        <c:varyColors val="1"/>
        <c:ser>
          <c:idx val="0"/>
          <c:order val="0"/>
          <c:spPr>
            <a:solidFill>
              <a:srgbClr val="9999FF"/>
            </a:solidFill>
            <a:ln w="11231">
              <a:solidFill>
                <a:srgbClr val="000000"/>
              </a:solidFill>
              <a:prstDash val="solid"/>
            </a:ln>
          </c:spPr>
          <c:dPt>
            <c:idx val="1"/>
            <c:spPr>
              <a:solidFill>
                <a:srgbClr val="993366"/>
              </a:solidFill>
              <a:ln w="11231">
                <a:solidFill>
                  <a:srgbClr val="000000"/>
                </a:solidFill>
                <a:prstDash val="solid"/>
              </a:ln>
            </c:spPr>
          </c:dPt>
          <c:dPt>
            <c:idx val="2"/>
            <c:spPr>
              <a:solidFill>
                <a:srgbClr val="FFFFCC"/>
              </a:solidFill>
              <a:ln w="11231">
                <a:solidFill>
                  <a:srgbClr val="000000"/>
                </a:solidFill>
                <a:prstDash val="solid"/>
              </a:ln>
            </c:spPr>
          </c:dPt>
          <c:dPt>
            <c:idx val="3"/>
            <c:spPr>
              <a:solidFill>
                <a:srgbClr val="CCFFFF"/>
              </a:solidFill>
              <a:ln w="11231">
                <a:solidFill>
                  <a:srgbClr val="000000"/>
                </a:solidFill>
                <a:prstDash val="solid"/>
              </a:ln>
            </c:spPr>
          </c:dPt>
          <c:dPt>
            <c:idx val="4"/>
            <c:spPr>
              <a:solidFill>
                <a:srgbClr val="660066"/>
              </a:solidFill>
              <a:ln w="11231">
                <a:solidFill>
                  <a:srgbClr val="000000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0.0178024476591589"/>
                  <c:y val="-0.0678823669768552"/>
                </c:manualLayout>
              </c:layout>
              <c:dLblPos val="bestFit"/>
              <c:showVal val="1"/>
              <c:showCatName val="1"/>
              <c:showPercent val="1"/>
            </c:dLbl>
            <c:dLbl>
              <c:idx val="1"/>
              <c:layout>
                <c:manualLayout>
                  <c:x val="0.179628883598852"/>
                  <c:y val="0.0620743855881651"/>
                </c:manualLayout>
              </c:layout>
              <c:dLblPos val="bestFit"/>
              <c:showVal val="1"/>
              <c:showCatName val="1"/>
              <c:showPercent val="1"/>
            </c:dLbl>
            <c:dLbl>
              <c:idx val="2"/>
              <c:layout>
                <c:manualLayout>
                  <c:x val="0.142623756332784"/>
                  <c:y val="0.330565199236459"/>
                </c:manualLayout>
              </c:layout>
              <c:dLblPos val="bestFit"/>
              <c:showVal val="1"/>
              <c:showCatName val="1"/>
              <c:showPercent val="1"/>
            </c:dLbl>
            <c:dLbl>
              <c:idx val="3"/>
              <c:layout>
                <c:manualLayout>
                  <c:x val="0.105694469877312"/>
                  <c:y val="0.302688499164877"/>
                </c:manualLayout>
              </c:layout>
              <c:dLblPos val="bestFit"/>
              <c:showVal val="1"/>
              <c:showCatName val="1"/>
              <c:showPercent val="1"/>
            </c:dLbl>
            <c:dLbl>
              <c:idx val="4"/>
              <c:layout>
                <c:manualLayout>
                  <c:x val="-0.0856406030641518"/>
                  <c:y val="0.0388457408732999"/>
                </c:manualLayout>
              </c:layout>
              <c:dLblPos val="bestFit"/>
              <c:showVal val="1"/>
              <c:showCatName val="1"/>
              <c:showPercent val="1"/>
            </c:dLbl>
            <c:numFmt formatCode="0%" sourceLinked="0"/>
            <c:spPr>
              <a:noFill/>
              <a:ln w="22462">
                <a:noFill/>
              </a:ln>
            </c:spPr>
            <c:txPr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Val val="1"/>
            <c:showCatName val="1"/>
            <c:showPercent val="1"/>
            <c:showLeaderLines val="1"/>
          </c:dLbls>
          <c:cat>
            <c:strRef>
              <c:f>'Question 4'!$C$4:$G$4</c:f>
              <c:strCache>
                <c:ptCount val="5"/>
                <c:pt idx="0">
                  <c:v>Less than 1 Year</c:v>
                </c:pt>
                <c:pt idx="1">
                  <c:v>1 to 2 Years</c:v>
                </c:pt>
                <c:pt idx="2">
                  <c:v>2 to 5 Years</c:v>
                </c:pt>
                <c:pt idx="3">
                  <c:v>5 to 10 Years</c:v>
                </c:pt>
                <c:pt idx="4">
                  <c:v>More than 10 Years</c:v>
                </c:pt>
              </c:strCache>
            </c:strRef>
          </c:cat>
          <c:val>
            <c:numRef>
              <c:f>'Question 4'!$C$5:$G$5</c:f>
              <c:numCache>
                <c:formatCode>General</c:formatCode>
                <c:ptCount val="5"/>
                <c:pt idx="0">
                  <c:v>0.0</c:v>
                </c:pt>
                <c:pt idx="1">
                  <c:v>0.0</c:v>
                </c:pt>
                <c:pt idx="2">
                  <c:v>1.0</c:v>
                </c:pt>
                <c:pt idx="3">
                  <c:v>5.0</c:v>
                </c:pt>
                <c:pt idx="4">
                  <c:v>20.0</c:v>
                </c:pt>
              </c:numCache>
            </c:numRef>
          </c:val>
        </c:ser>
        <c:firstSliceAng val="50"/>
      </c:pieChart>
      <c:spPr>
        <a:noFill/>
        <a:ln w="22462">
          <a:noFill/>
        </a:ln>
      </c:spPr>
    </c:plotArea>
    <c:plotVisOnly val="1"/>
    <c:dispBlanksAs val="zero"/>
  </c:chart>
  <c:spPr>
    <a:solidFill>
      <a:srgbClr val="FFFFFF"/>
    </a:solidFill>
    <a:ln>
      <a:noFill/>
    </a:ln>
  </c:spPr>
  <c:txPr>
    <a:bodyPr/>
    <a:lstStyle/>
    <a:p>
      <a:pPr>
        <a:defRPr sz="929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hart>
    <c:plotArea>
      <c:layout>
        <c:manualLayout>
          <c:layoutTarget val="inner"/>
          <c:xMode val="edge"/>
          <c:yMode val="edge"/>
          <c:x val="0.259567387687188"/>
          <c:y val="0.107255520504732"/>
          <c:w val="0.382695507487521"/>
          <c:h val="0.725552050473187"/>
        </c:manualLayout>
      </c:layout>
      <c:pieChart>
        <c:varyColors val="1"/>
        <c:ser>
          <c:idx val="0"/>
          <c:order val="0"/>
          <c:spPr>
            <a:solidFill>
              <a:srgbClr val="9999FF"/>
            </a:solidFill>
            <a:ln w="10794">
              <a:solidFill>
                <a:srgbClr val="000000"/>
              </a:solidFill>
              <a:prstDash val="solid"/>
            </a:ln>
          </c:spPr>
          <c:dPt>
            <c:idx val="1"/>
            <c:spPr>
              <a:solidFill>
                <a:srgbClr val="993366"/>
              </a:solidFill>
              <a:ln w="10794">
                <a:solidFill>
                  <a:srgbClr val="000000"/>
                </a:solidFill>
                <a:prstDash val="solid"/>
              </a:ln>
            </c:spPr>
          </c:dPt>
          <c:dPt>
            <c:idx val="2"/>
            <c:spPr>
              <a:solidFill>
                <a:srgbClr val="FFFFCC"/>
              </a:solidFill>
              <a:ln w="10794">
                <a:solidFill>
                  <a:srgbClr val="000000"/>
                </a:solidFill>
                <a:prstDash val="solid"/>
              </a:ln>
            </c:spPr>
          </c:dPt>
          <c:dPt>
            <c:idx val="3"/>
            <c:spPr>
              <a:solidFill>
                <a:srgbClr val="CCFFFF"/>
              </a:solidFill>
              <a:ln w="10794">
                <a:solidFill>
                  <a:srgbClr val="000000"/>
                </a:solidFill>
                <a:prstDash val="solid"/>
              </a:ln>
            </c:spPr>
          </c:dPt>
          <c:dPt>
            <c:idx val="4"/>
            <c:spPr>
              <a:solidFill>
                <a:srgbClr val="660066"/>
              </a:solidFill>
              <a:ln w="10794">
                <a:solidFill>
                  <a:srgbClr val="000000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0.117460521031258"/>
                  <c:y val="-0.107591356287953"/>
                </c:manualLayout>
              </c:layout>
              <c:dLblPos val="bestFit"/>
              <c:showLegendKey val="1"/>
              <c:showVal val="1"/>
              <c:showCatName val="1"/>
              <c:showPercent val="1"/>
              <c:separator>, </c:separator>
            </c:dLbl>
            <c:dLbl>
              <c:idx val="1"/>
              <c:layout>
                <c:manualLayout>
                  <c:x val="0.122826849695022"/>
                  <c:y val="0.0828018169555431"/>
                </c:manualLayout>
              </c:layout>
              <c:dLblPos val="bestFit"/>
              <c:showLegendKey val="1"/>
              <c:showVal val="1"/>
              <c:showCatName val="1"/>
              <c:showPercent val="1"/>
              <c:separator>, </c:separator>
            </c:dLbl>
            <c:dLbl>
              <c:idx val="2"/>
              <c:layout>
                <c:manualLayout>
                  <c:x val="0.0971300090932872"/>
                  <c:y val="0.126735086906706"/>
                </c:manualLayout>
              </c:layout>
              <c:dLblPos val="bestFit"/>
              <c:showLegendKey val="1"/>
              <c:showVal val="1"/>
              <c:showCatName val="1"/>
              <c:showPercent val="1"/>
              <c:separator>, </c:separator>
            </c:dLbl>
            <c:dLbl>
              <c:idx val="3"/>
              <c:layout>
                <c:manualLayout>
                  <c:x val="0.0783838859781099"/>
                  <c:y val="-0.00561770584997726"/>
                </c:manualLayout>
              </c:layout>
              <c:dLblPos val="bestFit"/>
              <c:showLegendKey val="1"/>
              <c:showVal val="1"/>
              <c:showCatName val="1"/>
              <c:showPercent val="1"/>
              <c:separator>, </c:separator>
            </c:dLbl>
            <c:dLbl>
              <c:idx val="4"/>
              <c:layout>
                <c:manualLayout>
                  <c:x val="-0.0639906570543125"/>
                  <c:y val="-0.0463178647873184"/>
                </c:manualLayout>
              </c:layout>
              <c:dLblPos val="bestFit"/>
              <c:showLegendKey val="1"/>
              <c:showVal val="1"/>
              <c:showCatName val="1"/>
              <c:showPercent val="1"/>
              <c:separator>, </c:separator>
            </c:dLbl>
            <c:numFmt formatCode="0%" sourceLinked="0"/>
            <c:spPr>
              <a:noFill/>
              <a:ln w="21588">
                <a:noFill/>
              </a:ln>
            </c:spPr>
            <c:txPr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1"/>
            <c:showVal val="1"/>
            <c:showCatName val="1"/>
            <c:showPercent val="1"/>
            <c:separator>, </c:separator>
            <c:showLeaderLines val="1"/>
          </c:dLbls>
          <c:cat>
            <c:strRef>
              <c:f>'Question 4'!$C$4:$G$4</c:f>
              <c:strCache>
                <c:ptCount val="5"/>
                <c:pt idx="0">
                  <c:v>Less than 1 Year</c:v>
                </c:pt>
                <c:pt idx="1">
                  <c:v>1 to 2 Years</c:v>
                </c:pt>
                <c:pt idx="2">
                  <c:v>2 to 5 Years</c:v>
                </c:pt>
                <c:pt idx="3">
                  <c:v>5 to 10 Years</c:v>
                </c:pt>
                <c:pt idx="4">
                  <c:v>More than 10 Years</c:v>
                </c:pt>
              </c:strCache>
            </c:strRef>
          </c:cat>
          <c:val>
            <c:numRef>
              <c:f>'Question 4'!$C$6:$G$6</c:f>
              <c:numCache>
                <c:formatCode>General</c:formatCode>
                <c:ptCount val="5"/>
                <c:pt idx="0">
                  <c:v>0.0</c:v>
                </c:pt>
                <c:pt idx="1">
                  <c:v>0.0</c:v>
                </c:pt>
                <c:pt idx="2">
                  <c:v>4.0</c:v>
                </c:pt>
                <c:pt idx="3">
                  <c:v>7.0</c:v>
                </c:pt>
                <c:pt idx="4">
                  <c:v>18.0</c:v>
                </c:pt>
              </c:numCache>
            </c:numRef>
          </c:val>
        </c:ser>
        <c:firstSliceAng val="50"/>
      </c:pieChart>
      <c:spPr>
        <a:noFill/>
        <a:ln w="21588">
          <a:noFill/>
        </a:ln>
      </c:spPr>
    </c:plotArea>
    <c:plotVisOnly val="1"/>
    <c:dispBlanksAs val="zero"/>
  </c:chart>
  <c:spPr>
    <a:solidFill>
      <a:srgbClr val="FFFFFF"/>
    </a:solidFill>
    <a:ln>
      <a:noFill/>
    </a:ln>
  </c:spPr>
  <c:txPr>
    <a:bodyPr/>
    <a:lstStyle/>
    <a:p>
      <a:pPr>
        <a:defRPr sz="871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hart>
    <c:plotArea>
      <c:layout>
        <c:manualLayout>
          <c:layoutTarget val="inner"/>
          <c:xMode val="edge"/>
          <c:yMode val="edge"/>
          <c:x val="0.215686274509804"/>
          <c:y val="0.15"/>
          <c:w val="0.361990950226244"/>
          <c:h val="0.705882352941177"/>
        </c:manualLayout>
      </c:layout>
      <c:pieChart>
        <c:varyColors val="1"/>
        <c:ser>
          <c:idx val="0"/>
          <c:order val="0"/>
          <c:spPr>
            <a:solidFill>
              <a:srgbClr val="9999FF"/>
            </a:solidFill>
            <a:ln w="10920">
              <a:solidFill>
                <a:srgbClr val="000000"/>
              </a:solidFill>
              <a:prstDash val="solid"/>
            </a:ln>
          </c:spPr>
          <c:dPt>
            <c:idx val="1"/>
            <c:spPr>
              <a:solidFill>
                <a:srgbClr val="993366"/>
              </a:solidFill>
              <a:ln w="10920">
                <a:solidFill>
                  <a:srgbClr val="000000"/>
                </a:solidFill>
                <a:prstDash val="solid"/>
              </a:ln>
            </c:spPr>
          </c:dPt>
          <c:dPt>
            <c:idx val="2"/>
            <c:spPr>
              <a:solidFill>
                <a:srgbClr val="FFFFCC"/>
              </a:solidFill>
              <a:ln w="10920">
                <a:solidFill>
                  <a:srgbClr val="000000"/>
                </a:solidFill>
                <a:prstDash val="solid"/>
              </a:ln>
            </c:spPr>
          </c:dPt>
          <c:dPt>
            <c:idx val="3"/>
            <c:spPr>
              <a:solidFill>
                <a:srgbClr val="CCFFFF"/>
              </a:solidFill>
              <a:ln w="10920">
                <a:solidFill>
                  <a:srgbClr val="000000"/>
                </a:solidFill>
                <a:prstDash val="solid"/>
              </a:ln>
            </c:spPr>
          </c:dPt>
          <c:dPt>
            <c:idx val="4"/>
            <c:spPr>
              <a:solidFill>
                <a:srgbClr val="660066"/>
              </a:solidFill>
              <a:ln w="10920">
                <a:solidFill>
                  <a:srgbClr val="000000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0.0670218051974682"/>
                  <c:y val="-0.177710460975406"/>
                </c:manualLayout>
              </c:layout>
              <c:dLblPos val="bestFit"/>
              <c:showLegendKey val="1"/>
              <c:showVal val="1"/>
              <c:showCatName val="1"/>
              <c:showPercent val="1"/>
              <c:separator>, </c:separator>
            </c:dLbl>
            <c:dLbl>
              <c:idx val="1"/>
              <c:layout>
                <c:manualLayout>
                  <c:x val="0.0752024308549608"/>
                  <c:y val="-0.0426789876916301"/>
                </c:manualLayout>
              </c:layout>
              <c:dLblPos val="bestFit"/>
              <c:showLegendKey val="1"/>
              <c:showVal val="1"/>
              <c:showCatName val="1"/>
              <c:showPercent val="1"/>
              <c:separator>, </c:separator>
            </c:dLbl>
            <c:dLbl>
              <c:idx val="2"/>
              <c:layout>
                <c:manualLayout>
                  <c:x val="0.077463398360841"/>
                  <c:y val="-0.0338304011419982"/>
                </c:manualLayout>
              </c:layout>
              <c:dLblPos val="bestFit"/>
              <c:showLegendKey val="1"/>
              <c:showVal val="1"/>
              <c:showCatName val="1"/>
              <c:showPercent val="1"/>
              <c:separator>, </c:separator>
            </c:dLbl>
            <c:dLbl>
              <c:idx val="3"/>
              <c:layout>
                <c:manualLayout>
                  <c:x val="0.104877478651917"/>
                  <c:y val="-0.0343829489973349"/>
                </c:manualLayout>
              </c:layout>
              <c:dLblPos val="bestFit"/>
              <c:showLegendKey val="1"/>
              <c:showVal val="1"/>
              <c:showCatName val="1"/>
              <c:showPercent val="1"/>
              <c:separator>, </c:separator>
            </c:dLbl>
            <c:dLbl>
              <c:idx val="4"/>
              <c:layout>
                <c:manualLayout>
                  <c:x val="-0.0585601437119226"/>
                  <c:y val="-0.0017005444232682"/>
                </c:manualLayout>
              </c:layout>
              <c:dLblPos val="bestFit"/>
              <c:showLegendKey val="1"/>
              <c:showVal val="1"/>
              <c:showCatName val="1"/>
              <c:showPercent val="1"/>
              <c:separator>, </c:separator>
            </c:dLbl>
            <c:numFmt formatCode="0%" sourceLinked="0"/>
            <c:spPr>
              <a:noFill/>
              <a:ln w="21841">
                <a:noFill/>
              </a:ln>
            </c:spPr>
            <c:txPr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1"/>
            <c:showVal val="1"/>
            <c:showCatName val="1"/>
            <c:showPercent val="1"/>
            <c:separator>, </c:separator>
            <c:showLeaderLines val="1"/>
          </c:dLbls>
          <c:cat>
            <c:strRef>
              <c:f>'Question 4'!$C$4:$G$4</c:f>
              <c:strCache>
                <c:ptCount val="5"/>
                <c:pt idx="0">
                  <c:v>Less than 1 Year</c:v>
                </c:pt>
                <c:pt idx="1">
                  <c:v>1 to 2 Years</c:v>
                </c:pt>
                <c:pt idx="2">
                  <c:v>2 to 5 Years</c:v>
                </c:pt>
                <c:pt idx="3">
                  <c:v>5 to 10 Years</c:v>
                </c:pt>
                <c:pt idx="4">
                  <c:v>More than 10 Years</c:v>
                </c:pt>
              </c:strCache>
            </c:strRef>
          </c:cat>
          <c:val>
            <c:numRef>
              <c:f>'Question 4'!$C$7:$G$7</c:f>
              <c:numCache>
                <c:formatCode>General</c:formatCode>
                <c:ptCount val="5"/>
                <c:pt idx="0">
                  <c:v>1.0</c:v>
                </c:pt>
                <c:pt idx="1">
                  <c:v>0.0</c:v>
                </c:pt>
                <c:pt idx="2">
                  <c:v>4.0</c:v>
                </c:pt>
                <c:pt idx="3">
                  <c:v>3.0</c:v>
                </c:pt>
                <c:pt idx="4">
                  <c:v>12.0</c:v>
                </c:pt>
              </c:numCache>
            </c:numRef>
          </c:val>
        </c:ser>
        <c:firstSliceAng val="50"/>
      </c:pieChart>
      <c:spPr>
        <a:noFill/>
        <a:ln w="21841">
          <a:noFill/>
        </a:ln>
      </c:spPr>
    </c:plotArea>
    <c:plotVisOnly val="1"/>
    <c:dispBlanksAs val="zero"/>
  </c:chart>
  <c:spPr>
    <a:solidFill>
      <a:srgbClr val="FFFFFF"/>
    </a:solidFill>
    <a:ln>
      <a:noFill/>
    </a:ln>
  </c:spPr>
  <c:txPr>
    <a:bodyPr/>
    <a:lstStyle/>
    <a:p>
      <a:pPr>
        <a:defRPr sz="881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490DD-F81F-4AA7-BF38-51292BDFBB6F}" type="datetimeFigureOut">
              <a:rPr lang="en-US" smtClean="0"/>
              <a:pPr/>
              <a:t>4/1/09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F7D83-D1C5-4C49-B2A8-9E0FB0F868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490DD-F81F-4AA7-BF38-51292BDFBB6F}" type="datetimeFigureOut">
              <a:rPr lang="en-US" smtClean="0"/>
              <a:pPr/>
              <a:t>4/1/09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F7D83-D1C5-4C49-B2A8-9E0FB0F868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490DD-F81F-4AA7-BF38-51292BDFBB6F}" type="datetimeFigureOut">
              <a:rPr lang="en-US" smtClean="0"/>
              <a:pPr/>
              <a:t>4/1/09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F7D83-D1C5-4C49-B2A8-9E0FB0F868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69A99A81-D535-4E23-A024-6AAF38B4C0A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490DD-F81F-4AA7-BF38-51292BDFBB6F}" type="datetimeFigureOut">
              <a:rPr lang="en-US" smtClean="0"/>
              <a:pPr/>
              <a:t>4/1/09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F7D83-D1C5-4C49-B2A8-9E0FB0F868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490DD-F81F-4AA7-BF38-51292BDFBB6F}" type="datetimeFigureOut">
              <a:rPr lang="en-US" smtClean="0"/>
              <a:pPr/>
              <a:t>4/1/09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F7D83-D1C5-4C49-B2A8-9E0FB0F868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490DD-F81F-4AA7-BF38-51292BDFBB6F}" type="datetimeFigureOut">
              <a:rPr lang="en-US" smtClean="0"/>
              <a:pPr/>
              <a:t>4/1/09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F7D83-D1C5-4C49-B2A8-9E0FB0F868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490DD-F81F-4AA7-BF38-51292BDFBB6F}" type="datetimeFigureOut">
              <a:rPr lang="en-US" smtClean="0"/>
              <a:pPr/>
              <a:t>4/1/09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F7D83-D1C5-4C49-B2A8-9E0FB0F868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490DD-F81F-4AA7-BF38-51292BDFBB6F}" type="datetimeFigureOut">
              <a:rPr lang="en-US" smtClean="0"/>
              <a:pPr/>
              <a:t>4/1/09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F7D83-D1C5-4C49-B2A8-9E0FB0F868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490DD-F81F-4AA7-BF38-51292BDFBB6F}" type="datetimeFigureOut">
              <a:rPr lang="en-US" smtClean="0"/>
              <a:pPr/>
              <a:t>4/1/09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F7D83-D1C5-4C49-B2A8-9E0FB0F868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490DD-F81F-4AA7-BF38-51292BDFBB6F}" type="datetimeFigureOut">
              <a:rPr lang="en-US" smtClean="0"/>
              <a:pPr/>
              <a:t>4/1/09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F7D83-D1C5-4C49-B2A8-9E0FB0F868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490DD-F81F-4AA7-BF38-51292BDFBB6F}" type="datetimeFigureOut">
              <a:rPr lang="en-US" smtClean="0"/>
              <a:pPr/>
              <a:t>4/1/09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F7D83-D1C5-4C49-B2A8-9E0FB0F868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5490DD-F81F-4AA7-BF38-51292BDFBB6F}" type="datetimeFigureOut">
              <a:rPr lang="en-US" smtClean="0"/>
              <a:pPr/>
              <a:t>4/1/09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2F7D83-D1C5-4C49-B2A8-9E0FB0F868C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406400" y="1450975"/>
            <a:ext cx="8297863" cy="45858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buFontTx/>
              <a:buNone/>
            </a:pPr>
            <a:r>
              <a:rPr lang="en-US" sz="3600" b="1" u="sng" dirty="0" smtClean="0">
                <a:solidFill>
                  <a:schemeClr val="hlink"/>
                </a:solidFill>
              </a:rPr>
              <a:t>Literature Search and Survey Report On Recycled Asphalt Pavement and Recycled Concrete Aggregate</a:t>
            </a:r>
            <a:endParaRPr lang="en-US" sz="3600" b="1" u="sng" dirty="0">
              <a:solidFill>
                <a:schemeClr val="hlink"/>
              </a:solidFill>
            </a:endParaRPr>
          </a:p>
          <a:p>
            <a:pPr algn="ctr">
              <a:buFontTx/>
              <a:buNone/>
            </a:pPr>
            <a:endParaRPr lang="en-US" sz="3600" b="1" u="sng" dirty="0">
              <a:solidFill>
                <a:schemeClr val="hlink"/>
              </a:solidFill>
            </a:endParaRPr>
          </a:p>
          <a:p>
            <a:pPr algn="ctr">
              <a:buFontTx/>
              <a:buNone/>
            </a:pPr>
            <a:endParaRPr lang="en-US" b="1" u="sng" dirty="0" smtClean="0">
              <a:solidFill>
                <a:schemeClr val="hlink"/>
              </a:solidFill>
            </a:endParaRPr>
          </a:p>
          <a:p>
            <a:pPr algn="ctr">
              <a:buFontTx/>
              <a:buNone/>
            </a:pPr>
            <a:r>
              <a:rPr lang="en-US" sz="1800" b="1" dirty="0" smtClean="0">
                <a:solidFill>
                  <a:schemeClr val="hlink"/>
                </a:solidFill>
              </a:rPr>
              <a:t>PI: Tuncer </a:t>
            </a:r>
            <a:r>
              <a:rPr lang="en-US" sz="1800" b="1" dirty="0">
                <a:solidFill>
                  <a:schemeClr val="hlink"/>
                </a:solidFill>
              </a:rPr>
              <a:t>B. </a:t>
            </a:r>
            <a:r>
              <a:rPr lang="en-US" sz="1800" b="1" dirty="0" smtClean="0">
                <a:solidFill>
                  <a:schemeClr val="hlink"/>
                </a:solidFill>
              </a:rPr>
              <a:t>Edil</a:t>
            </a:r>
          </a:p>
          <a:p>
            <a:pPr algn="ctr">
              <a:buFontTx/>
              <a:buNone/>
            </a:pPr>
            <a:endParaRPr lang="en-US" sz="1400" b="1" dirty="0">
              <a:solidFill>
                <a:schemeClr val="hlink"/>
              </a:solidFill>
            </a:endParaRPr>
          </a:p>
          <a:p>
            <a:pPr algn="ctr">
              <a:buFontTx/>
              <a:buNone/>
            </a:pPr>
            <a:r>
              <a:rPr lang="en-US" sz="1400" b="1" dirty="0">
                <a:solidFill>
                  <a:schemeClr val="hlink"/>
                </a:solidFill>
              </a:rPr>
              <a:t>Research Assistant: </a:t>
            </a:r>
            <a:r>
              <a:rPr lang="en-US" sz="1400" b="1" dirty="0" smtClean="0">
                <a:solidFill>
                  <a:schemeClr val="hlink"/>
                </a:solidFill>
              </a:rPr>
              <a:t>Gregory Schaertl</a:t>
            </a:r>
            <a:endParaRPr lang="en-US" sz="1400" b="1" dirty="0">
              <a:solidFill>
                <a:schemeClr val="hlink"/>
              </a:solidFill>
            </a:endParaRPr>
          </a:p>
          <a:p>
            <a:pPr algn="ctr">
              <a:buFontTx/>
              <a:buNone/>
            </a:pPr>
            <a:endParaRPr lang="en-US" sz="1400" b="1" dirty="0">
              <a:solidFill>
                <a:schemeClr val="hlink"/>
              </a:solidFill>
            </a:endParaRPr>
          </a:p>
          <a:p>
            <a:pPr algn="ctr">
              <a:buFontTx/>
              <a:buNone/>
            </a:pPr>
            <a:endParaRPr lang="en-US" sz="1400" b="1" dirty="0">
              <a:solidFill>
                <a:schemeClr val="hlink"/>
              </a:solidFill>
            </a:endParaRPr>
          </a:p>
          <a:p>
            <a:pPr algn="ctr">
              <a:buFontTx/>
              <a:buNone/>
            </a:pPr>
            <a:endParaRPr lang="en-US" sz="1400" b="1" dirty="0">
              <a:solidFill>
                <a:schemeClr val="hlink"/>
              </a:solidFill>
            </a:endParaRPr>
          </a:p>
          <a:p>
            <a:pPr algn="ctr">
              <a:buFontTx/>
              <a:buNone/>
            </a:pPr>
            <a:r>
              <a:rPr lang="en-US" sz="1400" b="1" dirty="0">
                <a:solidFill>
                  <a:schemeClr val="hlink"/>
                </a:solidFill>
              </a:rPr>
              <a:t>University of Wisconsin-Madison</a:t>
            </a:r>
          </a:p>
          <a:p>
            <a:pPr algn="ctr">
              <a:buFontTx/>
              <a:buNone/>
            </a:pPr>
            <a:endParaRPr lang="en-US" sz="1400" b="1" dirty="0">
              <a:solidFill>
                <a:schemeClr val="hlink"/>
              </a:solidFill>
            </a:endParaRPr>
          </a:p>
          <a:p>
            <a:pPr algn="ctr">
              <a:buFontTx/>
              <a:buNone/>
            </a:pPr>
            <a:r>
              <a:rPr lang="en-US" sz="1400" b="1" dirty="0" smtClean="0">
                <a:solidFill>
                  <a:schemeClr val="hlink"/>
                </a:solidFill>
              </a:rPr>
              <a:t>April 2009</a:t>
            </a:r>
            <a:endParaRPr lang="en-US" sz="1400" b="1" dirty="0">
              <a:solidFill>
                <a:schemeClr val="hlin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2209800" y="381000"/>
            <a:ext cx="473616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buFontTx/>
              <a:buNone/>
            </a:pPr>
            <a:r>
              <a:rPr lang="en-US" sz="3200" b="1" u="sng" dirty="0" smtClean="0">
                <a:solidFill>
                  <a:schemeClr val="hlink"/>
                </a:solidFill>
              </a:rPr>
              <a:t>Summary of Strength Tests</a:t>
            </a:r>
            <a:endParaRPr lang="en-US" sz="3200" b="1" u="sng" dirty="0">
              <a:solidFill>
                <a:schemeClr val="hlink"/>
              </a:solidFill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47675" y="1360488"/>
            <a:ext cx="8091488" cy="153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800100" lvl="2" indent="-342900"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Static Triaxial Tests:</a:t>
            </a:r>
          </a:p>
          <a:p>
            <a:pPr marL="1257300" lvl="3" indent="-342900"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Shear strengths of RAP and Aggregate were comparable in magnitude for tests under varying confining pressures (</a:t>
            </a:r>
            <a:r>
              <a:rPr lang="en-US" sz="2000" b="1" dirty="0" err="1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Bejarano</a:t>
            </a:r>
            <a:r>
              <a:rPr lang="en-US" sz="200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marL="1257300" lvl="2" indent="-342900"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Shear strength greater for pure Aggregate than for pure RAP or pure RCA (</a:t>
            </a:r>
            <a:r>
              <a:rPr lang="en-US" sz="2000" b="1" dirty="0" err="1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Bennert</a:t>
            </a:r>
            <a:r>
              <a:rPr lang="en-US" sz="200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marL="1257300" lvl="2" indent="-342900"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Shear strength in RAP or RCA - Aggregate blends decreased as RAP or RCA content increased (</a:t>
            </a:r>
            <a:r>
              <a:rPr lang="en-US" sz="2000" b="1" dirty="0" err="1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Bennert</a:t>
            </a:r>
            <a:r>
              <a:rPr lang="en-US" sz="200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marL="800100" lvl="1" indent="-342900">
              <a:buFont typeface="Arial" pitchFamily="34" charset="0"/>
              <a:buChar char="•"/>
            </a:pPr>
            <a:endParaRPr lang="en-US" sz="2000" b="1" dirty="0" smtClean="0">
              <a:solidFill>
                <a:schemeClr val="hlink"/>
              </a:solidFill>
              <a:latin typeface="Arial" pitchFamily="34" charset="0"/>
              <a:cs typeface="Arial" pitchFamily="34" charset="0"/>
            </a:endParaRP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CBR Tests:</a:t>
            </a:r>
          </a:p>
          <a:p>
            <a:pPr marL="1257300" lvl="2" indent="-342900"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Shear strength in RAP – Aggregate blends decreased as RAP content increased (Guthrie)</a:t>
            </a:r>
          </a:p>
          <a:p>
            <a:pPr marL="1257300" lvl="2" indent="-342900"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RPM had lower strength than aggregates with similar gradation (</a:t>
            </a:r>
            <a:r>
              <a:rPr lang="en-US" sz="2000" b="1" dirty="0" err="1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Camargo</a:t>
            </a:r>
            <a:r>
              <a:rPr lang="en-US" sz="200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000" b="1" dirty="0" err="1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Wen</a:t>
            </a:r>
            <a:r>
              <a:rPr lang="en-US" sz="2000" b="1" dirty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)</a:t>
            </a:r>
            <a:endParaRPr lang="en-US" sz="2000" b="1" dirty="0" smtClean="0">
              <a:solidFill>
                <a:schemeClr val="hlink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2209800" y="381000"/>
            <a:ext cx="472937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buFontTx/>
              <a:buNone/>
            </a:pPr>
            <a:r>
              <a:rPr lang="en-US" sz="3200" b="1" u="sng" dirty="0" smtClean="0">
                <a:solidFill>
                  <a:schemeClr val="hlink"/>
                </a:solidFill>
              </a:rPr>
              <a:t>Summary of Stiffness Tests</a:t>
            </a:r>
            <a:endParaRPr lang="en-US" sz="3200" b="1" u="sng" dirty="0">
              <a:solidFill>
                <a:schemeClr val="hlink"/>
              </a:solidFill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47675" y="1360488"/>
            <a:ext cx="8091488" cy="177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/>
            <a:r>
              <a:rPr lang="en-US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Stiffness 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Resilient Modulus (M</a:t>
            </a:r>
            <a:r>
              <a:rPr lang="en-US" b="1" baseline="-25000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r</a:t>
            </a:r>
            <a:r>
              <a:rPr lang="en-US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):</a:t>
            </a:r>
          </a:p>
          <a:p>
            <a:pPr marL="1257300" lvl="2" indent="-342900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Pure RAP and pure RCA specimens had a higher M</a:t>
            </a:r>
            <a:r>
              <a:rPr lang="en-US" b="1" baseline="-25000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r</a:t>
            </a:r>
            <a:r>
              <a:rPr lang="en-US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 than pure aggregate tested at the same compaction level (</a:t>
            </a:r>
            <a:r>
              <a:rPr lang="en-US" b="1" dirty="0" err="1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Bejarano</a:t>
            </a:r>
            <a:r>
              <a:rPr lang="en-US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b="1" dirty="0" err="1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Bennert</a:t>
            </a:r>
            <a:r>
              <a:rPr lang="en-US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marL="1257300" lvl="2" indent="-342900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RAP / RCA – Aggregate blends had increased M</a:t>
            </a:r>
            <a:r>
              <a:rPr lang="en-US" b="1" baseline="-25000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r</a:t>
            </a:r>
            <a:r>
              <a:rPr lang="en-US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 with Increased RAP and RCA content (</a:t>
            </a:r>
            <a:r>
              <a:rPr lang="en-US" b="1" dirty="0" err="1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Bennert</a:t>
            </a:r>
            <a:r>
              <a:rPr lang="en-US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, Kim)</a:t>
            </a:r>
          </a:p>
          <a:p>
            <a:pPr marL="1257300" lvl="2" indent="-342900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Increased confining pressure for RAP-Aggregate blends resulted in increased M</a:t>
            </a:r>
            <a:r>
              <a:rPr lang="en-US" b="1" baseline="-25000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r</a:t>
            </a:r>
            <a:r>
              <a:rPr lang="en-US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 and increased permanent deformation (Kim)</a:t>
            </a:r>
          </a:p>
          <a:p>
            <a:pPr marL="1257300" lvl="2" indent="-342900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Pure aggregate and 50/50 RAP-Aggregate blends had equivalent stiffness at low confining pressures; blended material had greater stiffness at high confining pressures (Kim)</a:t>
            </a:r>
          </a:p>
          <a:p>
            <a:pPr marL="1257300" lvl="2" indent="-342900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Increased compressive strength of RCA resulted in increased M</a:t>
            </a:r>
            <a:r>
              <a:rPr lang="en-US" b="1" baseline="-25000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r</a:t>
            </a:r>
            <a:r>
              <a:rPr lang="en-US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n-US" b="1" dirty="0" err="1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Naatmadja</a:t>
            </a:r>
            <a:r>
              <a:rPr lang="en-US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marL="1257300" lvl="2" indent="-342900">
              <a:buFont typeface="Arial" pitchFamily="34" charset="0"/>
              <a:buChar char="•"/>
            </a:pPr>
            <a:r>
              <a:rPr lang="en-US" b="1" dirty="0" smtClean="0">
                <a:solidFill>
                  <a:srgbClr val="0000FF"/>
                </a:solidFill>
                <a:latin typeface="Arial"/>
              </a:rPr>
              <a:t>Plastic </a:t>
            </a:r>
            <a:r>
              <a:rPr lang="en-US" b="1" dirty="0" smtClean="0">
                <a:solidFill>
                  <a:srgbClr val="0000FF"/>
                </a:solidFill>
                <a:latin typeface="Arial"/>
              </a:rPr>
              <a:t>strains for RPM may be higher or lower than those of conventional base aggregates</a:t>
            </a:r>
            <a:r>
              <a:rPr lang="en-US" b="1" dirty="0" smtClean="0">
                <a:solidFill>
                  <a:srgbClr val="0000FF"/>
                </a:solidFill>
                <a:latin typeface="Arial"/>
              </a:rPr>
              <a:t> (</a:t>
            </a:r>
            <a:r>
              <a:rPr lang="en-US" b="1" dirty="0" err="1" smtClean="0">
                <a:solidFill>
                  <a:srgbClr val="0000FF"/>
                </a:solidFill>
                <a:latin typeface="Arial"/>
              </a:rPr>
              <a:t>Camargo</a:t>
            </a:r>
            <a:r>
              <a:rPr lang="en-US" b="1" dirty="0" smtClean="0">
                <a:solidFill>
                  <a:srgbClr val="0000FF"/>
                </a:solidFill>
                <a:latin typeface="Arial"/>
              </a:rPr>
              <a:t>)</a:t>
            </a:r>
            <a:endParaRPr lang="en-US" b="1" dirty="0" smtClean="0">
              <a:solidFill>
                <a:srgbClr val="0000FF"/>
              </a:solidFill>
              <a:latin typeface="Arial"/>
              <a:cs typeface="Arial" pitchFamily="34" charset="0"/>
            </a:endParaRPr>
          </a:p>
          <a:p>
            <a:pPr marL="1257300" lvl="2" indent="-342900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Addition of Fly Ash to RPM increased M</a:t>
            </a:r>
            <a:r>
              <a:rPr lang="en-US" b="1" baseline="-25000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r</a:t>
            </a:r>
            <a:r>
              <a:rPr lang="en-US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; M</a:t>
            </a:r>
            <a:r>
              <a:rPr lang="en-US" b="1" baseline="-25000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r</a:t>
            </a:r>
            <a:r>
              <a:rPr lang="en-US" b="1" dirty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further increased with additional fly ash and curing time (</a:t>
            </a:r>
            <a:r>
              <a:rPr lang="en-US" b="1" dirty="0" err="1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Carmago</a:t>
            </a:r>
            <a:r>
              <a:rPr lang="en-US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marL="342900" indent="-342900"/>
            <a:endParaRPr lang="en-US" b="1" dirty="0" smtClean="0">
              <a:solidFill>
                <a:schemeClr val="hlink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2209800" y="381000"/>
            <a:ext cx="472937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buFontTx/>
              <a:buNone/>
            </a:pPr>
            <a:r>
              <a:rPr lang="en-US" sz="3200" b="1" u="sng" dirty="0" smtClean="0">
                <a:solidFill>
                  <a:schemeClr val="hlink"/>
                </a:solidFill>
              </a:rPr>
              <a:t>Summary of Stiffness Tests</a:t>
            </a:r>
            <a:endParaRPr lang="en-US" sz="3200" b="1" u="sng" dirty="0">
              <a:solidFill>
                <a:schemeClr val="hlink"/>
              </a:solidFill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47675" y="1360488"/>
            <a:ext cx="8091488" cy="3440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/>
            <a:r>
              <a:rPr lang="en-US" sz="200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Stiffness </a:t>
            </a:r>
          </a:p>
          <a:p>
            <a:pPr marL="800100" lvl="1" indent="-342900"/>
            <a:endParaRPr lang="en-US" sz="2000" b="1" dirty="0" smtClean="0">
              <a:solidFill>
                <a:schemeClr val="hlink"/>
              </a:solidFill>
              <a:latin typeface="Arial" pitchFamily="34" charset="0"/>
              <a:cs typeface="Arial" pitchFamily="34" charset="0"/>
            </a:endParaRPr>
          </a:p>
          <a:p>
            <a:pPr marL="800100" lvl="1" indent="-342900"/>
            <a:r>
              <a:rPr lang="en-US" sz="200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Free-Free Resonant Column Test:</a:t>
            </a:r>
          </a:p>
          <a:p>
            <a:pPr marL="1257300" lvl="2" indent="-342900"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The stiffness of RAP-Aggregate blends decreased from 0-25% RAP and increased from 25-100% RAP. Trend reversed after 72 hours drying: stiffness increased from 0-25% RAP and decreased from 25-100% RAP (Guthrie)</a:t>
            </a:r>
          </a:p>
          <a:p>
            <a:pPr marL="342900" indent="-342900"/>
            <a:endParaRPr lang="en-US" sz="2000" b="1" dirty="0" smtClean="0">
              <a:solidFill>
                <a:schemeClr val="hlink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2438400" y="381000"/>
            <a:ext cx="427091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buFontTx/>
              <a:buNone/>
            </a:pPr>
            <a:r>
              <a:rPr lang="en-US" sz="3200" b="1" u="sng" dirty="0" smtClean="0">
                <a:solidFill>
                  <a:schemeClr val="hlink"/>
                </a:solidFill>
              </a:rPr>
              <a:t>Summary of Other Tests</a:t>
            </a:r>
            <a:endParaRPr lang="en-US" sz="3200" b="1" u="sng" dirty="0">
              <a:solidFill>
                <a:schemeClr val="hlink"/>
              </a:solidFill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47675" y="1360488"/>
            <a:ext cx="8091488" cy="177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800100" lvl="1" indent="-342900"/>
            <a:r>
              <a:rPr lang="en-US" sz="175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Moisture Susceptibility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175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Tube Suction Tests:</a:t>
            </a:r>
          </a:p>
          <a:p>
            <a:pPr marL="1257300" lvl="2" indent="-342900">
              <a:buFont typeface="Arial" pitchFamily="34" charset="0"/>
              <a:buChar char="•"/>
            </a:pPr>
            <a:r>
              <a:rPr lang="en-US" sz="175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Moisture susceptibility in RAP-Aggregate blends increased with increased RAP content (Guthrie)</a:t>
            </a:r>
          </a:p>
          <a:p>
            <a:pPr marL="1257300" lvl="2" indent="-342900">
              <a:buFont typeface="Arial" pitchFamily="34" charset="0"/>
              <a:buChar char="•"/>
            </a:pPr>
            <a:r>
              <a:rPr lang="en-US" sz="175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Dry density of RAP-Aggregate blends decreased with increased RAP content (Guthrie)</a:t>
            </a:r>
          </a:p>
          <a:p>
            <a:pPr marL="800100" lvl="1" indent="-342900"/>
            <a:r>
              <a:rPr lang="en-US" sz="175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Durability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175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LA Abrasion Tests:</a:t>
            </a:r>
          </a:p>
          <a:p>
            <a:pPr marL="1257300" lvl="2" indent="-342900">
              <a:buFont typeface="Arial" pitchFamily="34" charset="0"/>
              <a:buChar char="•"/>
            </a:pPr>
            <a:r>
              <a:rPr lang="en-US" sz="175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Demolition material experienced higher material losses than Haul-Back material (</a:t>
            </a:r>
            <a:r>
              <a:rPr lang="en-US" sz="1750" b="1" dirty="0" err="1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Blankenagel</a:t>
            </a:r>
            <a:r>
              <a:rPr lang="en-US" sz="175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marL="1257300" lvl="2" indent="-342900">
              <a:buFont typeface="Arial" pitchFamily="34" charset="0"/>
              <a:buChar char="•"/>
            </a:pPr>
            <a:r>
              <a:rPr lang="en-US" sz="175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Commercial RCA had a lower hardness compared to laboratory manufactured RCA (</a:t>
            </a:r>
            <a:r>
              <a:rPr lang="en-US" sz="1750" b="1" dirty="0" err="1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Nataatmadja</a:t>
            </a:r>
            <a:r>
              <a:rPr lang="en-US" sz="175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175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Freeze-Thaw Tests:</a:t>
            </a:r>
          </a:p>
          <a:p>
            <a:pPr marL="1257300" lvl="2" indent="-342900">
              <a:buFont typeface="Arial" pitchFamily="34" charset="0"/>
              <a:buChar char="•"/>
            </a:pPr>
            <a:r>
              <a:rPr lang="en-US" sz="175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RCA experienced a 30 to 90% reduction in stiffness, and a 28 to 52% reduction in strength (</a:t>
            </a:r>
            <a:r>
              <a:rPr lang="en-US" sz="1750" b="1" dirty="0" err="1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Blankenagel</a:t>
            </a:r>
            <a:r>
              <a:rPr lang="en-US" sz="175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marL="1257300" lvl="2" indent="-342900">
              <a:buFont typeface="Arial" pitchFamily="34" charset="0"/>
              <a:buChar char="•"/>
            </a:pPr>
            <a:r>
              <a:rPr lang="en-US" sz="175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RPM and aggregate with and without fly ash experienced a decrease in stiffness of less than 15%, with no consistent effect for materials stabilized with fly ash (</a:t>
            </a:r>
            <a:r>
              <a:rPr lang="en-US" sz="1750" b="1" dirty="0" err="1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Camargo</a:t>
            </a:r>
            <a:r>
              <a:rPr lang="en-US" sz="175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750" b="1" dirty="0" err="1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Wen</a:t>
            </a:r>
            <a:r>
              <a:rPr lang="en-US" sz="175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marL="800100" lvl="1" indent="-342900">
              <a:buFont typeface="Arial" pitchFamily="34" charset="0"/>
              <a:buChar char="•"/>
            </a:pPr>
            <a:endParaRPr lang="en-US" sz="1750" b="1" dirty="0" smtClean="0">
              <a:solidFill>
                <a:schemeClr val="hlink"/>
              </a:solidFill>
              <a:latin typeface="Arial" pitchFamily="34" charset="0"/>
              <a:cs typeface="Arial" pitchFamily="34" charset="0"/>
            </a:endParaRPr>
          </a:p>
          <a:p>
            <a:pPr marL="1257300" lvl="2" indent="-342900"/>
            <a:endParaRPr lang="en-US" sz="1750" b="1" dirty="0" smtClean="0">
              <a:solidFill>
                <a:schemeClr val="hlink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3429000" y="381000"/>
            <a:ext cx="22044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buFontTx/>
              <a:buNone/>
            </a:pPr>
            <a:r>
              <a:rPr lang="en-US" sz="3200" b="1" u="sng" dirty="0" smtClean="0">
                <a:solidFill>
                  <a:schemeClr val="hlink"/>
                </a:solidFill>
              </a:rPr>
              <a:t>Conclusions</a:t>
            </a:r>
            <a:endParaRPr lang="en-US" sz="3200" b="1" u="sng" dirty="0">
              <a:solidFill>
                <a:schemeClr val="hlink"/>
              </a:solidFill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47675" y="1360488"/>
            <a:ext cx="8091488" cy="177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800100" lvl="1" indent="-342900">
              <a:buFont typeface="Arial" pitchFamily="34" charset="0"/>
              <a:buChar char="•"/>
            </a:pPr>
            <a:r>
              <a:rPr lang="en-US" sz="175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GCT specimens correlate more closely to field density measurements than PCT specimens</a:t>
            </a:r>
          </a:p>
          <a:p>
            <a:pPr marL="800100" lvl="1" indent="-342900">
              <a:buFont typeface="Arial" pitchFamily="34" charset="0"/>
              <a:buChar char="•"/>
            </a:pPr>
            <a:endParaRPr lang="en-US" sz="1750" b="1" dirty="0" smtClean="0">
              <a:solidFill>
                <a:schemeClr val="hlink"/>
              </a:solidFill>
              <a:latin typeface="Arial" pitchFamily="34" charset="0"/>
              <a:cs typeface="Arial" pitchFamily="34" charset="0"/>
            </a:endParaRP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175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Pure aggregate and 50/50 RAP/Aggregate blends had equivalent stiffness at low confining pressures, but blends had greater stiffness at high confining pressures</a:t>
            </a:r>
          </a:p>
          <a:p>
            <a:pPr marL="800100" lvl="1" indent="-342900">
              <a:buFont typeface="Arial" pitchFamily="34" charset="0"/>
              <a:buChar char="•"/>
            </a:pPr>
            <a:endParaRPr lang="en-US" sz="1750" b="1" dirty="0" smtClean="0">
              <a:solidFill>
                <a:schemeClr val="hlink"/>
              </a:solidFill>
              <a:latin typeface="Arial" pitchFamily="34" charset="0"/>
              <a:cs typeface="Arial" pitchFamily="34" charset="0"/>
            </a:endParaRP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175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RAP and RCA have higher </a:t>
            </a:r>
            <a:r>
              <a:rPr lang="en-US" sz="1750" b="1" dirty="0" err="1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M</a:t>
            </a:r>
            <a:r>
              <a:rPr lang="en-US" sz="1750" b="1" baseline="-25000" dirty="0" err="1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r</a:t>
            </a:r>
            <a:r>
              <a:rPr lang="en-US" sz="175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 than pure aggregate, but pure aggregate has higher shear strength than RAP or RCA</a:t>
            </a:r>
          </a:p>
          <a:p>
            <a:pPr marL="800100" lvl="1" indent="-342900">
              <a:buFont typeface="Arial" pitchFamily="34" charset="0"/>
              <a:buChar char="•"/>
            </a:pPr>
            <a:endParaRPr lang="en-US" sz="1750" b="1" dirty="0" smtClean="0">
              <a:solidFill>
                <a:schemeClr val="hlink"/>
              </a:solidFill>
              <a:latin typeface="Arial" pitchFamily="34" charset="0"/>
              <a:cs typeface="Arial" pitchFamily="34" charset="0"/>
            </a:endParaRP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175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Increased RAP and RCA content in aggregate blends results in decreased shear strength and increased </a:t>
            </a:r>
            <a:r>
              <a:rPr lang="en-US" sz="1750" b="1" dirty="0" err="1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M</a:t>
            </a:r>
            <a:r>
              <a:rPr lang="en-US" sz="1750" b="1" baseline="-25000" dirty="0" err="1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r</a:t>
            </a:r>
            <a:endParaRPr lang="en-US" sz="1750" b="1" baseline="-25000" dirty="0" smtClean="0">
              <a:solidFill>
                <a:schemeClr val="hlink"/>
              </a:solidFill>
              <a:latin typeface="Arial" pitchFamily="34" charset="0"/>
              <a:cs typeface="Arial" pitchFamily="34" charset="0"/>
            </a:endParaRPr>
          </a:p>
          <a:p>
            <a:pPr marL="800100" lvl="1" indent="-342900">
              <a:buFont typeface="Arial" pitchFamily="34" charset="0"/>
              <a:buChar char="•"/>
            </a:pPr>
            <a:endParaRPr lang="en-US" sz="1750" b="1" baseline="-25000" dirty="0" smtClean="0">
              <a:solidFill>
                <a:schemeClr val="hlink"/>
              </a:solidFill>
              <a:latin typeface="Arial" pitchFamily="34" charset="0"/>
              <a:cs typeface="Arial" pitchFamily="34" charset="0"/>
            </a:endParaRPr>
          </a:p>
          <a:p>
            <a:pPr marL="800100" lvl="1" indent="-342900">
              <a:buFont typeface="Arial" pitchFamily="34" charset="0"/>
              <a:buChar char="•"/>
            </a:pPr>
            <a:r>
              <a:rPr lang="en-US" b="1" dirty="0" smtClean="0">
                <a:solidFill>
                  <a:srgbClr val="0000FF"/>
                </a:solidFill>
                <a:latin typeface="Arial"/>
              </a:rPr>
              <a:t>Plastic strains for RPM may be higher or lower than those of conventional base aggregates</a:t>
            </a:r>
            <a:endParaRPr lang="en-US" b="1" dirty="0" smtClean="0">
              <a:solidFill>
                <a:srgbClr val="0000FF"/>
              </a:solidFill>
              <a:latin typeface="Arial"/>
              <a:cs typeface="Arial" pitchFamily="34" charset="0"/>
            </a:endParaRPr>
          </a:p>
          <a:p>
            <a:pPr marL="800100" lvl="1" indent="-342900">
              <a:buFont typeface="Arial" pitchFamily="34" charset="0"/>
              <a:buChar char="•"/>
            </a:pPr>
            <a:endParaRPr lang="en-US" sz="1750" b="1" dirty="0" smtClean="0">
              <a:solidFill>
                <a:schemeClr val="hlink"/>
              </a:solidFill>
              <a:latin typeface="Arial" pitchFamily="34" charset="0"/>
              <a:cs typeface="Arial" pitchFamily="34" charset="0"/>
            </a:endParaRP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175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RPM shows better response than natural aggregate for similar gradation and compaction tests</a:t>
            </a:r>
          </a:p>
          <a:p>
            <a:pPr marL="800100" lvl="1" indent="-342900">
              <a:buFont typeface="Arial" pitchFamily="34" charset="0"/>
              <a:buChar char="•"/>
            </a:pPr>
            <a:endParaRPr lang="en-US" sz="1750" b="1" dirty="0" smtClean="0">
              <a:solidFill>
                <a:schemeClr val="hlink"/>
              </a:solidFill>
              <a:latin typeface="Arial" pitchFamily="34" charset="0"/>
              <a:cs typeface="Arial" pitchFamily="34" charset="0"/>
            </a:endParaRPr>
          </a:p>
          <a:p>
            <a:pPr marL="800100" lvl="1" indent="-342900">
              <a:buFont typeface="Arial" pitchFamily="34" charset="0"/>
              <a:buChar char="•"/>
            </a:pPr>
            <a:endParaRPr lang="en-US" sz="1750" b="1" dirty="0" smtClean="0">
              <a:solidFill>
                <a:schemeClr val="hlink"/>
              </a:solidFill>
              <a:latin typeface="Arial" pitchFamily="34" charset="0"/>
              <a:cs typeface="Arial" pitchFamily="34" charset="0"/>
            </a:endParaRPr>
          </a:p>
          <a:p>
            <a:pPr marL="800100" lvl="1" indent="-342900">
              <a:buFont typeface="Arial" pitchFamily="34" charset="0"/>
              <a:buChar char="•"/>
            </a:pPr>
            <a:endParaRPr lang="en-US" sz="1750" b="1" dirty="0" smtClean="0">
              <a:solidFill>
                <a:schemeClr val="hlink"/>
              </a:solidFill>
              <a:latin typeface="Arial" pitchFamily="34" charset="0"/>
              <a:cs typeface="Arial" pitchFamily="34" charset="0"/>
            </a:endParaRPr>
          </a:p>
          <a:p>
            <a:pPr marL="800100" lvl="1" indent="-342900">
              <a:buFont typeface="Arial" pitchFamily="34" charset="0"/>
              <a:buChar char="•"/>
            </a:pPr>
            <a:endParaRPr lang="en-US" sz="1750" b="1" dirty="0" smtClean="0">
              <a:solidFill>
                <a:schemeClr val="hlink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406400" y="1450975"/>
            <a:ext cx="8297863" cy="4585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buFontTx/>
              <a:buNone/>
            </a:pPr>
            <a:r>
              <a:rPr lang="en-US" sz="3600" b="1" u="sng" dirty="0" smtClean="0">
                <a:solidFill>
                  <a:schemeClr val="hlink"/>
                </a:solidFill>
              </a:rPr>
              <a:t>The Usage, Storage and Testing of Recycled Materials – Results of Survey</a:t>
            </a:r>
            <a:endParaRPr lang="en-US" sz="3600" b="1" u="sng" dirty="0">
              <a:solidFill>
                <a:schemeClr val="hlink"/>
              </a:solidFill>
            </a:endParaRPr>
          </a:p>
          <a:p>
            <a:pPr algn="ctr">
              <a:buFontTx/>
              <a:buNone/>
            </a:pPr>
            <a:endParaRPr lang="en-US" sz="3600" b="1" u="sng" dirty="0" smtClean="0">
              <a:solidFill>
                <a:schemeClr val="hlink"/>
              </a:solidFill>
            </a:endParaRPr>
          </a:p>
          <a:p>
            <a:pPr algn="ctr">
              <a:buFontTx/>
              <a:buNone/>
            </a:pPr>
            <a:endParaRPr lang="en-US" sz="3600" b="1" u="sng" dirty="0">
              <a:solidFill>
                <a:schemeClr val="hlink"/>
              </a:solidFill>
            </a:endParaRPr>
          </a:p>
          <a:p>
            <a:pPr algn="ctr">
              <a:buFontTx/>
              <a:buNone/>
            </a:pPr>
            <a:endParaRPr lang="en-US" b="1" u="sng" dirty="0" smtClean="0">
              <a:solidFill>
                <a:schemeClr val="hlink"/>
              </a:solidFill>
            </a:endParaRPr>
          </a:p>
          <a:p>
            <a:pPr algn="ctr">
              <a:buFontTx/>
              <a:buNone/>
            </a:pPr>
            <a:r>
              <a:rPr lang="en-US" sz="1800" b="1" dirty="0" smtClean="0">
                <a:solidFill>
                  <a:schemeClr val="hlink"/>
                </a:solidFill>
              </a:rPr>
              <a:t>PI:  Tuncer </a:t>
            </a:r>
            <a:r>
              <a:rPr lang="en-US" sz="1800" b="1" dirty="0">
                <a:solidFill>
                  <a:schemeClr val="hlink"/>
                </a:solidFill>
              </a:rPr>
              <a:t>B. </a:t>
            </a:r>
            <a:r>
              <a:rPr lang="en-US" sz="1800" b="1" dirty="0" err="1" smtClean="0">
                <a:solidFill>
                  <a:schemeClr val="hlink"/>
                </a:solidFill>
              </a:rPr>
              <a:t>Edil</a:t>
            </a:r>
            <a:endParaRPr lang="en-US" sz="1800" b="1" dirty="0">
              <a:solidFill>
                <a:schemeClr val="hlink"/>
              </a:solidFill>
            </a:endParaRPr>
          </a:p>
          <a:p>
            <a:pPr algn="ctr">
              <a:buFontTx/>
              <a:buNone/>
            </a:pPr>
            <a:endParaRPr lang="en-US" sz="1400" b="1" dirty="0">
              <a:solidFill>
                <a:schemeClr val="hlink"/>
              </a:solidFill>
            </a:endParaRPr>
          </a:p>
          <a:p>
            <a:pPr algn="ctr">
              <a:buFontTx/>
              <a:buNone/>
            </a:pPr>
            <a:r>
              <a:rPr lang="en-US" sz="1400" b="1" dirty="0">
                <a:solidFill>
                  <a:schemeClr val="hlink"/>
                </a:solidFill>
              </a:rPr>
              <a:t>Research Assistant: </a:t>
            </a:r>
            <a:r>
              <a:rPr lang="en-US" sz="1400" b="1" dirty="0" smtClean="0">
                <a:solidFill>
                  <a:schemeClr val="hlink"/>
                </a:solidFill>
              </a:rPr>
              <a:t>Gregory Schaertl</a:t>
            </a:r>
            <a:endParaRPr lang="en-US" sz="1400" b="1" dirty="0">
              <a:solidFill>
                <a:schemeClr val="hlink"/>
              </a:solidFill>
            </a:endParaRPr>
          </a:p>
          <a:p>
            <a:pPr algn="ctr">
              <a:buFontTx/>
              <a:buNone/>
            </a:pPr>
            <a:endParaRPr lang="en-US" sz="1400" b="1" dirty="0">
              <a:solidFill>
                <a:schemeClr val="hlink"/>
              </a:solidFill>
            </a:endParaRPr>
          </a:p>
          <a:p>
            <a:pPr algn="ctr">
              <a:buFontTx/>
              <a:buNone/>
            </a:pPr>
            <a:endParaRPr lang="en-US" sz="1400" b="1" dirty="0">
              <a:solidFill>
                <a:schemeClr val="hlink"/>
              </a:solidFill>
            </a:endParaRPr>
          </a:p>
          <a:p>
            <a:pPr algn="ctr">
              <a:buFontTx/>
              <a:buNone/>
            </a:pPr>
            <a:endParaRPr lang="en-US" sz="1400" b="1" dirty="0">
              <a:solidFill>
                <a:schemeClr val="hlink"/>
              </a:solidFill>
            </a:endParaRPr>
          </a:p>
          <a:p>
            <a:pPr algn="ctr">
              <a:buFontTx/>
              <a:buNone/>
            </a:pPr>
            <a:r>
              <a:rPr lang="en-US" sz="1400" b="1" dirty="0">
                <a:solidFill>
                  <a:schemeClr val="hlink"/>
                </a:solidFill>
              </a:rPr>
              <a:t>University of Wisconsin-Madison</a:t>
            </a:r>
          </a:p>
          <a:p>
            <a:pPr algn="ctr">
              <a:buFontTx/>
              <a:buNone/>
            </a:pPr>
            <a:endParaRPr lang="en-US" sz="1400" b="1" dirty="0">
              <a:solidFill>
                <a:schemeClr val="hlink"/>
              </a:solidFill>
            </a:endParaRPr>
          </a:p>
          <a:p>
            <a:pPr algn="ctr">
              <a:buFontTx/>
              <a:buNone/>
            </a:pPr>
            <a:r>
              <a:rPr lang="en-US" sz="1400" b="1" dirty="0" smtClean="0">
                <a:solidFill>
                  <a:schemeClr val="hlink"/>
                </a:solidFill>
              </a:rPr>
              <a:t>April 2009</a:t>
            </a:r>
            <a:endParaRPr lang="en-US" sz="1400" b="1" dirty="0">
              <a:solidFill>
                <a:schemeClr val="hlin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u="sng" dirty="0" smtClean="0">
                <a:solidFill>
                  <a:srgbClr val="0000FF"/>
                </a:solidFill>
                <a:latin typeface="+mn-lt"/>
                <a:cs typeface="Arial" pitchFamily="34" charset="0"/>
              </a:rPr>
              <a:t>Which </a:t>
            </a:r>
            <a:r>
              <a:rPr lang="en-US" sz="3200" b="1" u="sng" dirty="0">
                <a:solidFill>
                  <a:srgbClr val="0000FF"/>
                </a:solidFill>
                <a:latin typeface="+mn-lt"/>
                <a:cs typeface="Arial" pitchFamily="34" charset="0"/>
              </a:rPr>
              <a:t>of the following recycled materials do you use as a granular base course? 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57400"/>
            <a:ext cx="8229600" cy="4068763"/>
          </a:xfrm>
        </p:spPr>
        <p:txBody>
          <a:bodyPr/>
          <a:lstStyle/>
          <a:p>
            <a:pPr algn="ctr">
              <a:buFontTx/>
              <a:buNone/>
            </a:pPr>
            <a:endParaRPr lang="en-US" b="1" dirty="0">
              <a:solidFill>
                <a:srgbClr val="0000FF"/>
              </a:solidFill>
            </a:endParaRPr>
          </a:p>
          <a:p>
            <a:pPr algn="ctr">
              <a:buFontTx/>
              <a:buNone/>
            </a:pPr>
            <a:r>
              <a:rPr lang="en-US" b="1" u="sng" dirty="0">
                <a:solidFill>
                  <a:srgbClr val="0000FF"/>
                </a:solidFill>
              </a:rPr>
              <a:t>Number of Responses</a:t>
            </a:r>
          </a:p>
          <a:p>
            <a:pPr algn="ctr">
              <a:buFontTx/>
              <a:buNone/>
            </a:pPr>
            <a:r>
              <a:rPr lang="en-US" sz="2800" b="1" dirty="0">
                <a:solidFill>
                  <a:srgbClr val="0000FF"/>
                </a:solidFill>
              </a:rPr>
              <a:t>Total Responses: 34</a:t>
            </a:r>
          </a:p>
          <a:p>
            <a:r>
              <a:rPr lang="en-US" sz="2800" b="1" dirty="0">
                <a:solidFill>
                  <a:srgbClr val="0000FF"/>
                </a:solidFill>
              </a:rPr>
              <a:t>Recycled Asphalt Pavement (RAP): 18 (53%)*</a:t>
            </a:r>
          </a:p>
          <a:p>
            <a:r>
              <a:rPr lang="en-US" sz="2800" b="1" dirty="0">
                <a:solidFill>
                  <a:srgbClr val="0000FF"/>
                </a:solidFill>
              </a:rPr>
              <a:t>Recycled Concrete Aggregate (RCA): 30 (88%)*</a:t>
            </a:r>
          </a:p>
          <a:p>
            <a:r>
              <a:rPr lang="en-US" sz="2800" b="1" dirty="0">
                <a:solidFill>
                  <a:srgbClr val="0000FF"/>
                </a:solidFill>
              </a:rPr>
              <a:t>Recycled Pavement Material (RPM): 17 (50%)*</a:t>
            </a:r>
          </a:p>
          <a:p>
            <a:pPr>
              <a:buFontTx/>
              <a:buNone/>
            </a:pPr>
            <a:r>
              <a:rPr lang="en-US" sz="2400" b="1" dirty="0">
                <a:solidFill>
                  <a:srgbClr val="0000FF"/>
                </a:solidFill>
              </a:rPr>
              <a:t>		</a:t>
            </a:r>
            <a:r>
              <a:rPr lang="en-US" sz="1800" b="1" dirty="0">
                <a:solidFill>
                  <a:srgbClr val="0000FF"/>
                </a:solidFill>
              </a:rPr>
              <a:t>*More than one response possible</a:t>
            </a:r>
            <a:endParaRPr lang="en-US" sz="2400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u="sng" dirty="0" smtClean="0">
                <a:solidFill>
                  <a:srgbClr val="0000FF"/>
                </a:solidFill>
                <a:latin typeface="+mn-lt"/>
                <a:cs typeface="Arial" pitchFamily="34" charset="0"/>
              </a:rPr>
              <a:t>Which </a:t>
            </a:r>
            <a:r>
              <a:rPr lang="en-US" sz="3200" b="1" u="sng" dirty="0">
                <a:solidFill>
                  <a:srgbClr val="0000FF"/>
                </a:solidFill>
                <a:latin typeface="+mn-lt"/>
                <a:cs typeface="Arial" pitchFamily="34" charset="0"/>
              </a:rPr>
              <a:t>of the following recycled materials do you use as a granular base course? </a:t>
            </a:r>
          </a:p>
        </p:txBody>
      </p:sp>
      <p:grpSp>
        <p:nvGrpSpPr>
          <p:cNvPr id="27653" name="Group 5"/>
          <p:cNvGrpSpPr>
            <a:grpSpLocks noChangeAspect="1"/>
          </p:cNvGrpSpPr>
          <p:nvPr/>
        </p:nvGrpSpPr>
        <p:grpSpPr bwMode="auto">
          <a:xfrm>
            <a:off x="1143000" y="1752600"/>
            <a:ext cx="6781800" cy="4697413"/>
            <a:chOff x="720" y="1104"/>
            <a:chExt cx="4272" cy="2959"/>
          </a:xfrm>
        </p:grpSpPr>
        <p:sp>
          <p:nvSpPr>
            <p:cNvPr id="27652" name="AutoShape 4"/>
            <p:cNvSpPr>
              <a:spLocks noChangeAspect="1" noChangeArrowheads="1" noTextEdit="1"/>
            </p:cNvSpPr>
            <p:nvPr/>
          </p:nvSpPr>
          <p:spPr bwMode="auto">
            <a:xfrm>
              <a:off x="720" y="1104"/>
              <a:ext cx="4272" cy="29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654" name="Rectangle 6"/>
            <p:cNvSpPr>
              <a:spLocks noChangeArrowheads="1"/>
            </p:cNvSpPr>
            <p:nvPr/>
          </p:nvSpPr>
          <p:spPr bwMode="auto">
            <a:xfrm>
              <a:off x="754" y="1138"/>
              <a:ext cx="4204" cy="2897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655" name="Rectangle 7"/>
            <p:cNvSpPr>
              <a:spLocks noChangeArrowheads="1"/>
            </p:cNvSpPr>
            <p:nvPr/>
          </p:nvSpPr>
          <p:spPr bwMode="auto">
            <a:xfrm>
              <a:off x="1168" y="1599"/>
              <a:ext cx="3721" cy="19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656" name="Line 8"/>
            <p:cNvSpPr>
              <a:spLocks noChangeShapeType="1"/>
            </p:cNvSpPr>
            <p:nvPr/>
          </p:nvSpPr>
          <p:spPr bwMode="auto">
            <a:xfrm>
              <a:off x="1168" y="3299"/>
              <a:ext cx="3721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657" name="Line 9"/>
            <p:cNvSpPr>
              <a:spLocks noChangeShapeType="1"/>
            </p:cNvSpPr>
            <p:nvPr/>
          </p:nvSpPr>
          <p:spPr bwMode="auto">
            <a:xfrm>
              <a:off x="1168" y="3017"/>
              <a:ext cx="3721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658" name="Line 10"/>
            <p:cNvSpPr>
              <a:spLocks noChangeShapeType="1"/>
            </p:cNvSpPr>
            <p:nvPr/>
          </p:nvSpPr>
          <p:spPr bwMode="auto">
            <a:xfrm>
              <a:off x="1168" y="2735"/>
              <a:ext cx="3721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659" name="Line 11"/>
            <p:cNvSpPr>
              <a:spLocks noChangeShapeType="1"/>
            </p:cNvSpPr>
            <p:nvPr/>
          </p:nvSpPr>
          <p:spPr bwMode="auto">
            <a:xfrm>
              <a:off x="1168" y="2446"/>
              <a:ext cx="3721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660" name="Line 12"/>
            <p:cNvSpPr>
              <a:spLocks noChangeShapeType="1"/>
            </p:cNvSpPr>
            <p:nvPr/>
          </p:nvSpPr>
          <p:spPr bwMode="auto">
            <a:xfrm>
              <a:off x="1168" y="2164"/>
              <a:ext cx="3721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661" name="Line 13"/>
            <p:cNvSpPr>
              <a:spLocks noChangeShapeType="1"/>
            </p:cNvSpPr>
            <p:nvPr/>
          </p:nvSpPr>
          <p:spPr bwMode="auto">
            <a:xfrm>
              <a:off x="1168" y="1882"/>
              <a:ext cx="3721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662" name="Line 14"/>
            <p:cNvSpPr>
              <a:spLocks noChangeShapeType="1"/>
            </p:cNvSpPr>
            <p:nvPr/>
          </p:nvSpPr>
          <p:spPr bwMode="auto">
            <a:xfrm>
              <a:off x="1168" y="1599"/>
              <a:ext cx="3721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663" name="Rectangle 15"/>
            <p:cNvSpPr>
              <a:spLocks noChangeArrowheads="1"/>
            </p:cNvSpPr>
            <p:nvPr/>
          </p:nvSpPr>
          <p:spPr bwMode="auto">
            <a:xfrm>
              <a:off x="1168" y="1599"/>
              <a:ext cx="3721" cy="1982"/>
            </a:xfrm>
            <a:prstGeom prst="rect">
              <a:avLst/>
            </a:prstGeom>
            <a:noFill/>
            <a:ln w="7">
              <a:solidFill>
                <a:srgbClr val="80808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664" name="Rectangle 16"/>
            <p:cNvSpPr>
              <a:spLocks noChangeArrowheads="1"/>
            </p:cNvSpPr>
            <p:nvPr/>
          </p:nvSpPr>
          <p:spPr bwMode="auto">
            <a:xfrm>
              <a:off x="1540" y="2563"/>
              <a:ext cx="496" cy="1018"/>
            </a:xfrm>
            <a:prstGeom prst="rect">
              <a:avLst/>
            </a:prstGeom>
            <a:solidFill>
              <a:srgbClr val="9999FF"/>
            </a:solidFill>
            <a:ln w="7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665" name="Rectangle 17"/>
            <p:cNvSpPr>
              <a:spLocks noChangeArrowheads="1"/>
            </p:cNvSpPr>
            <p:nvPr/>
          </p:nvSpPr>
          <p:spPr bwMode="auto">
            <a:xfrm>
              <a:off x="2780" y="1882"/>
              <a:ext cx="496" cy="1699"/>
            </a:xfrm>
            <a:prstGeom prst="rect">
              <a:avLst/>
            </a:prstGeom>
            <a:solidFill>
              <a:srgbClr val="9999FF"/>
            </a:solidFill>
            <a:ln w="7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666" name="Rectangle 18"/>
            <p:cNvSpPr>
              <a:spLocks noChangeArrowheads="1"/>
            </p:cNvSpPr>
            <p:nvPr/>
          </p:nvSpPr>
          <p:spPr bwMode="auto">
            <a:xfrm>
              <a:off x="4020" y="2618"/>
              <a:ext cx="497" cy="963"/>
            </a:xfrm>
            <a:prstGeom prst="rect">
              <a:avLst/>
            </a:prstGeom>
            <a:solidFill>
              <a:srgbClr val="9999FF"/>
            </a:solidFill>
            <a:ln w="7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667" name="Line 19"/>
            <p:cNvSpPr>
              <a:spLocks noChangeShapeType="1"/>
            </p:cNvSpPr>
            <p:nvPr/>
          </p:nvSpPr>
          <p:spPr bwMode="auto">
            <a:xfrm>
              <a:off x="1168" y="1599"/>
              <a:ext cx="1" cy="198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668" name="Line 20"/>
            <p:cNvSpPr>
              <a:spLocks noChangeShapeType="1"/>
            </p:cNvSpPr>
            <p:nvPr/>
          </p:nvSpPr>
          <p:spPr bwMode="auto">
            <a:xfrm>
              <a:off x="1140" y="3581"/>
              <a:ext cx="28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669" name="Line 21"/>
            <p:cNvSpPr>
              <a:spLocks noChangeShapeType="1"/>
            </p:cNvSpPr>
            <p:nvPr/>
          </p:nvSpPr>
          <p:spPr bwMode="auto">
            <a:xfrm>
              <a:off x="1140" y="3299"/>
              <a:ext cx="28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670" name="Line 22"/>
            <p:cNvSpPr>
              <a:spLocks noChangeShapeType="1"/>
            </p:cNvSpPr>
            <p:nvPr/>
          </p:nvSpPr>
          <p:spPr bwMode="auto">
            <a:xfrm>
              <a:off x="1140" y="3017"/>
              <a:ext cx="28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671" name="Line 23"/>
            <p:cNvSpPr>
              <a:spLocks noChangeShapeType="1"/>
            </p:cNvSpPr>
            <p:nvPr/>
          </p:nvSpPr>
          <p:spPr bwMode="auto">
            <a:xfrm>
              <a:off x="1140" y="2735"/>
              <a:ext cx="28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672" name="Line 24"/>
            <p:cNvSpPr>
              <a:spLocks noChangeShapeType="1"/>
            </p:cNvSpPr>
            <p:nvPr/>
          </p:nvSpPr>
          <p:spPr bwMode="auto">
            <a:xfrm>
              <a:off x="1140" y="2446"/>
              <a:ext cx="28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673" name="Line 25"/>
            <p:cNvSpPr>
              <a:spLocks noChangeShapeType="1"/>
            </p:cNvSpPr>
            <p:nvPr/>
          </p:nvSpPr>
          <p:spPr bwMode="auto">
            <a:xfrm>
              <a:off x="1140" y="2164"/>
              <a:ext cx="28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674" name="Line 26"/>
            <p:cNvSpPr>
              <a:spLocks noChangeShapeType="1"/>
            </p:cNvSpPr>
            <p:nvPr/>
          </p:nvSpPr>
          <p:spPr bwMode="auto">
            <a:xfrm>
              <a:off x="1140" y="1882"/>
              <a:ext cx="28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675" name="Line 27"/>
            <p:cNvSpPr>
              <a:spLocks noChangeShapeType="1"/>
            </p:cNvSpPr>
            <p:nvPr/>
          </p:nvSpPr>
          <p:spPr bwMode="auto">
            <a:xfrm>
              <a:off x="1140" y="1599"/>
              <a:ext cx="28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676" name="Line 28"/>
            <p:cNvSpPr>
              <a:spLocks noChangeShapeType="1"/>
            </p:cNvSpPr>
            <p:nvPr/>
          </p:nvSpPr>
          <p:spPr bwMode="auto">
            <a:xfrm>
              <a:off x="1168" y="3581"/>
              <a:ext cx="3721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677" name="Line 29"/>
            <p:cNvSpPr>
              <a:spLocks noChangeShapeType="1"/>
            </p:cNvSpPr>
            <p:nvPr/>
          </p:nvSpPr>
          <p:spPr bwMode="auto">
            <a:xfrm flipV="1">
              <a:off x="1168" y="3581"/>
              <a:ext cx="1" cy="2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678" name="Line 30"/>
            <p:cNvSpPr>
              <a:spLocks noChangeShapeType="1"/>
            </p:cNvSpPr>
            <p:nvPr/>
          </p:nvSpPr>
          <p:spPr bwMode="auto">
            <a:xfrm flipV="1">
              <a:off x="2408" y="3581"/>
              <a:ext cx="1" cy="2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679" name="Line 31"/>
            <p:cNvSpPr>
              <a:spLocks noChangeShapeType="1"/>
            </p:cNvSpPr>
            <p:nvPr/>
          </p:nvSpPr>
          <p:spPr bwMode="auto">
            <a:xfrm flipV="1">
              <a:off x="3648" y="3581"/>
              <a:ext cx="1" cy="2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680" name="Line 32"/>
            <p:cNvSpPr>
              <a:spLocks noChangeShapeType="1"/>
            </p:cNvSpPr>
            <p:nvPr/>
          </p:nvSpPr>
          <p:spPr bwMode="auto">
            <a:xfrm flipV="1">
              <a:off x="4889" y="3581"/>
              <a:ext cx="1" cy="2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682" name="Rectangle 34"/>
            <p:cNvSpPr>
              <a:spLocks noChangeArrowheads="1"/>
            </p:cNvSpPr>
            <p:nvPr/>
          </p:nvSpPr>
          <p:spPr bwMode="auto">
            <a:xfrm>
              <a:off x="1051" y="3526"/>
              <a:ext cx="96" cy="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7683" name="Rectangle 35"/>
            <p:cNvSpPr>
              <a:spLocks noChangeArrowheads="1"/>
            </p:cNvSpPr>
            <p:nvPr/>
          </p:nvSpPr>
          <p:spPr bwMode="auto">
            <a:xfrm>
              <a:off x="1051" y="3244"/>
              <a:ext cx="96" cy="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5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7684" name="Rectangle 36"/>
            <p:cNvSpPr>
              <a:spLocks noChangeArrowheads="1"/>
            </p:cNvSpPr>
            <p:nvPr/>
          </p:nvSpPr>
          <p:spPr bwMode="auto">
            <a:xfrm>
              <a:off x="1003" y="2962"/>
              <a:ext cx="145" cy="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7685" name="Rectangle 37"/>
            <p:cNvSpPr>
              <a:spLocks noChangeArrowheads="1"/>
            </p:cNvSpPr>
            <p:nvPr/>
          </p:nvSpPr>
          <p:spPr bwMode="auto">
            <a:xfrm>
              <a:off x="1003" y="2680"/>
              <a:ext cx="145" cy="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15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7686" name="Rectangle 38"/>
            <p:cNvSpPr>
              <a:spLocks noChangeArrowheads="1"/>
            </p:cNvSpPr>
            <p:nvPr/>
          </p:nvSpPr>
          <p:spPr bwMode="auto">
            <a:xfrm>
              <a:off x="1003" y="2391"/>
              <a:ext cx="145" cy="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20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7687" name="Rectangle 39"/>
            <p:cNvSpPr>
              <a:spLocks noChangeArrowheads="1"/>
            </p:cNvSpPr>
            <p:nvPr/>
          </p:nvSpPr>
          <p:spPr bwMode="auto">
            <a:xfrm>
              <a:off x="1003" y="2109"/>
              <a:ext cx="145" cy="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25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7688" name="Rectangle 40"/>
            <p:cNvSpPr>
              <a:spLocks noChangeArrowheads="1"/>
            </p:cNvSpPr>
            <p:nvPr/>
          </p:nvSpPr>
          <p:spPr bwMode="auto">
            <a:xfrm>
              <a:off x="1003" y="1827"/>
              <a:ext cx="145" cy="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30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7689" name="Rectangle 41"/>
            <p:cNvSpPr>
              <a:spLocks noChangeArrowheads="1"/>
            </p:cNvSpPr>
            <p:nvPr/>
          </p:nvSpPr>
          <p:spPr bwMode="auto">
            <a:xfrm>
              <a:off x="1003" y="1544"/>
              <a:ext cx="145" cy="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35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7690" name="Rectangle 42"/>
            <p:cNvSpPr>
              <a:spLocks noChangeArrowheads="1"/>
            </p:cNvSpPr>
            <p:nvPr/>
          </p:nvSpPr>
          <p:spPr bwMode="auto">
            <a:xfrm>
              <a:off x="1698" y="3657"/>
              <a:ext cx="241" cy="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RAP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7691" name="Rectangle 43"/>
            <p:cNvSpPr>
              <a:spLocks noChangeArrowheads="1"/>
            </p:cNvSpPr>
            <p:nvPr/>
          </p:nvSpPr>
          <p:spPr bwMode="auto">
            <a:xfrm>
              <a:off x="2939" y="3657"/>
              <a:ext cx="241" cy="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RCA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7692" name="Rectangle 44"/>
            <p:cNvSpPr>
              <a:spLocks noChangeArrowheads="1"/>
            </p:cNvSpPr>
            <p:nvPr/>
          </p:nvSpPr>
          <p:spPr bwMode="auto">
            <a:xfrm>
              <a:off x="4172" y="3657"/>
              <a:ext cx="255" cy="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RPM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7693" name="Rectangle 45"/>
            <p:cNvSpPr>
              <a:spLocks noChangeArrowheads="1"/>
            </p:cNvSpPr>
            <p:nvPr/>
          </p:nvSpPr>
          <p:spPr bwMode="auto">
            <a:xfrm>
              <a:off x="2732" y="3815"/>
              <a:ext cx="655" cy="1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Material Type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7694" name="Rectangle 46"/>
            <p:cNvSpPr>
              <a:spLocks noChangeArrowheads="1"/>
            </p:cNvSpPr>
            <p:nvPr/>
          </p:nvSpPr>
          <p:spPr bwMode="auto">
            <a:xfrm rot="16200000">
              <a:off x="382" y="2465"/>
              <a:ext cx="1068" cy="1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Number of Responses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u="sng" dirty="0" smtClean="0">
                <a:solidFill>
                  <a:srgbClr val="0000FF"/>
                </a:solidFill>
                <a:latin typeface="+mn-lt"/>
              </a:rPr>
              <a:t>When </a:t>
            </a:r>
            <a:r>
              <a:rPr lang="en-US" sz="3200" b="1" u="sng" dirty="0">
                <a:solidFill>
                  <a:srgbClr val="0000FF"/>
                </a:solidFill>
                <a:latin typeface="+mn-lt"/>
              </a:rPr>
              <a:t>are the recycled materials used? 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7924800" cy="1066800"/>
          </a:xfrm>
        </p:spPr>
        <p:txBody>
          <a:bodyPr>
            <a:noAutofit/>
          </a:bodyPr>
          <a:lstStyle/>
          <a:p>
            <a:pPr algn="ctr">
              <a:buFontTx/>
              <a:buNone/>
            </a:pPr>
            <a:r>
              <a:rPr lang="en-US" b="1" u="sng" dirty="0">
                <a:solidFill>
                  <a:srgbClr val="0000FF"/>
                </a:solidFill>
              </a:rPr>
              <a:t>Number of Responses</a:t>
            </a:r>
          </a:p>
          <a:p>
            <a:pPr algn="ctr">
              <a:buFontTx/>
              <a:buNone/>
            </a:pPr>
            <a:r>
              <a:rPr lang="en-US" b="1" dirty="0">
                <a:solidFill>
                  <a:srgbClr val="0000FF"/>
                </a:solidFill>
              </a:rPr>
              <a:t>Total Responses: 36</a:t>
            </a:r>
          </a:p>
          <a:p>
            <a:pPr algn="ctr">
              <a:buFontTx/>
              <a:buNone/>
            </a:pPr>
            <a:endParaRPr lang="en-US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u="sng" dirty="0" smtClean="0">
                <a:solidFill>
                  <a:srgbClr val="0000FF"/>
                </a:solidFill>
              </a:rPr>
              <a:t>When </a:t>
            </a:r>
            <a:r>
              <a:rPr lang="en-US" sz="3200" b="1" u="sng" dirty="0">
                <a:solidFill>
                  <a:srgbClr val="0000FF"/>
                </a:solidFill>
              </a:rPr>
              <a:t>are the recycled materials used? 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7924800" cy="1066800"/>
          </a:xfrm>
        </p:spPr>
        <p:txBody>
          <a:bodyPr/>
          <a:lstStyle/>
          <a:p>
            <a:pPr algn="ctr">
              <a:lnSpc>
                <a:spcPct val="80000"/>
              </a:lnSpc>
              <a:buFontTx/>
              <a:buNone/>
            </a:pPr>
            <a:r>
              <a:rPr lang="en-US" sz="2400" b="1" u="sng" dirty="0">
                <a:solidFill>
                  <a:srgbClr val="0000FF"/>
                </a:solidFill>
              </a:rPr>
              <a:t>Number of Responses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000FF"/>
                </a:solidFill>
              </a:rPr>
              <a:t>Recycled Asphalt Pavement (RAP)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000FF"/>
                </a:solidFill>
              </a:rPr>
              <a:t>Total Responses: 26</a:t>
            </a:r>
          </a:p>
        </p:txBody>
      </p:sp>
      <p:graphicFrame>
        <p:nvGraphicFramePr>
          <p:cNvPr id="5" name="Object 2"/>
          <p:cNvGraphicFramePr>
            <a:graphicFrameLocks noGrp="1" noChangeAspect="1"/>
          </p:cNvGraphicFramePr>
          <p:nvPr>
            <p:ph sz="half" idx="2"/>
          </p:nvPr>
        </p:nvGraphicFramePr>
        <p:xfrm>
          <a:off x="1676400" y="2590800"/>
          <a:ext cx="5651500" cy="3275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3505200" y="381000"/>
            <a:ext cx="179972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buFontTx/>
              <a:buNone/>
            </a:pPr>
            <a:r>
              <a:rPr lang="en-US" sz="3200" b="1" u="sng" dirty="0" smtClean="0">
                <a:solidFill>
                  <a:schemeClr val="hlink"/>
                </a:solidFill>
              </a:rPr>
              <a:t>Materials</a:t>
            </a:r>
            <a:endParaRPr lang="en-US" sz="3200" b="1" u="sng" dirty="0">
              <a:solidFill>
                <a:schemeClr val="hlink"/>
              </a:solidFill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47675" y="1360488"/>
            <a:ext cx="8091488" cy="177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Some ambiguity exists regarding the nomenclature for Recycled Asphalt Pavement Production.</a:t>
            </a:r>
          </a:p>
          <a:p>
            <a:pPr marL="342900" indent="-342900">
              <a:buFont typeface="Arial" pitchFamily="34" charset="0"/>
              <a:buChar char="•"/>
            </a:pPr>
            <a:endParaRPr lang="en-US" b="1" dirty="0" smtClean="0">
              <a:solidFill>
                <a:schemeClr val="hlink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A suggested nomenclature:</a:t>
            </a:r>
          </a:p>
          <a:p>
            <a:pPr marL="342900" indent="-342900">
              <a:buFont typeface="Arial" pitchFamily="34" charset="0"/>
              <a:buChar char="•"/>
            </a:pPr>
            <a:endParaRPr lang="en-US" b="1" dirty="0" smtClean="0">
              <a:solidFill>
                <a:schemeClr val="hlink"/>
              </a:solidFill>
              <a:latin typeface="Arial" pitchFamily="34" charset="0"/>
              <a:cs typeface="Arial" pitchFamily="34" charset="0"/>
            </a:endParaRPr>
          </a:p>
          <a:p>
            <a:pPr marL="800100" lvl="1" indent="-342900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Recycled Asphalt Pavement (RAP)</a:t>
            </a:r>
          </a:p>
          <a:p>
            <a:pPr marL="1257300" lvl="2" indent="-342900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Removal and Reuse of Hot Mix Asphalt (HMA) Layer</a:t>
            </a:r>
          </a:p>
          <a:p>
            <a:pPr marL="1257300" lvl="2" indent="-342900">
              <a:buFont typeface="Arial" pitchFamily="34" charset="0"/>
              <a:buChar char="•"/>
            </a:pPr>
            <a:endParaRPr lang="en-US" b="1" dirty="0" smtClean="0">
              <a:solidFill>
                <a:schemeClr val="hlink"/>
              </a:solidFill>
              <a:latin typeface="Arial" pitchFamily="34" charset="0"/>
              <a:cs typeface="Arial" pitchFamily="34" charset="0"/>
            </a:endParaRPr>
          </a:p>
          <a:p>
            <a:pPr marL="800100" lvl="1" indent="-342900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Full Depth Reclamation (FDR)</a:t>
            </a:r>
          </a:p>
          <a:p>
            <a:pPr marL="1257300" lvl="2" indent="-342900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Removal and Reuse of HMA and Entire Base Course Layer</a:t>
            </a:r>
          </a:p>
          <a:p>
            <a:pPr marL="1257300" lvl="2" indent="-342900">
              <a:buFont typeface="Arial" pitchFamily="34" charset="0"/>
              <a:buChar char="•"/>
            </a:pPr>
            <a:endParaRPr lang="en-US" b="1" dirty="0" smtClean="0">
              <a:solidFill>
                <a:schemeClr val="hlink"/>
              </a:solidFill>
              <a:latin typeface="Arial" pitchFamily="34" charset="0"/>
              <a:cs typeface="Arial" pitchFamily="34" charset="0"/>
            </a:endParaRPr>
          </a:p>
          <a:p>
            <a:pPr marL="800100" lvl="1" indent="-342900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Recycled Pavement Material (RPM)</a:t>
            </a:r>
          </a:p>
          <a:p>
            <a:pPr marL="1257300" lvl="2" indent="-342900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Removal and Reuse of</a:t>
            </a:r>
          </a:p>
          <a:p>
            <a:pPr marL="1714500" lvl="3" indent="-342900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HMA and Part of the Base Course Layer</a:t>
            </a:r>
          </a:p>
          <a:p>
            <a:pPr marL="1714500" lvl="3" indent="-342900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HMA, the Entire Base Course Layer, and Part of the Underlying Subgrade</a:t>
            </a:r>
          </a:p>
          <a:p>
            <a:pPr marL="800100" lvl="1" indent="-342900">
              <a:buFont typeface="Arial" pitchFamily="34" charset="0"/>
              <a:buChar char="•"/>
            </a:pPr>
            <a:endParaRPr lang="en-US" b="1" dirty="0">
              <a:solidFill>
                <a:schemeClr val="hlink"/>
              </a:solidFill>
              <a:latin typeface="Arial" pitchFamily="34" charset="0"/>
              <a:cs typeface="Arial" pitchFamily="34" charset="0"/>
            </a:endParaRPr>
          </a:p>
          <a:p>
            <a:pPr marL="800100" lvl="1" indent="-342900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These three materials are often collectively referred to as RAP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u="sng" dirty="0" smtClean="0">
                <a:solidFill>
                  <a:srgbClr val="0000FF"/>
                </a:solidFill>
              </a:rPr>
              <a:t>When </a:t>
            </a:r>
            <a:r>
              <a:rPr lang="en-US" sz="3200" b="1" u="sng" dirty="0">
                <a:solidFill>
                  <a:srgbClr val="0000FF"/>
                </a:solidFill>
              </a:rPr>
              <a:t>are the recycled materials used? 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7924800" cy="1066800"/>
          </a:xfrm>
        </p:spPr>
        <p:txBody>
          <a:bodyPr/>
          <a:lstStyle/>
          <a:p>
            <a:pPr algn="ctr">
              <a:lnSpc>
                <a:spcPct val="80000"/>
              </a:lnSpc>
              <a:buFontTx/>
              <a:buNone/>
            </a:pPr>
            <a:r>
              <a:rPr lang="en-US" sz="2400" b="1" u="sng" dirty="0">
                <a:solidFill>
                  <a:srgbClr val="0000FF"/>
                </a:solidFill>
              </a:rPr>
              <a:t>Number of Responses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000FF"/>
                </a:solidFill>
              </a:rPr>
              <a:t>Recycled Concrete Aggregate (RCA)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000FF"/>
                </a:solidFill>
              </a:rPr>
              <a:t>Total Responses: 31</a:t>
            </a:r>
          </a:p>
        </p:txBody>
      </p:sp>
      <p:graphicFrame>
        <p:nvGraphicFramePr>
          <p:cNvPr id="5" name="Object 2"/>
          <p:cNvGraphicFramePr>
            <a:graphicFrameLocks noGrp="1" noChangeAspect="1"/>
          </p:cNvGraphicFramePr>
          <p:nvPr>
            <p:ph sz="half" idx="2"/>
          </p:nvPr>
        </p:nvGraphicFramePr>
        <p:xfrm>
          <a:off x="1984375" y="2689225"/>
          <a:ext cx="4949825" cy="3178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u="sng" dirty="0" smtClean="0">
                <a:solidFill>
                  <a:srgbClr val="0000FF"/>
                </a:solidFill>
              </a:rPr>
              <a:t>When </a:t>
            </a:r>
            <a:r>
              <a:rPr lang="en-US" sz="3200" b="1" u="sng" dirty="0">
                <a:solidFill>
                  <a:srgbClr val="0000FF"/>
                </a:solidFill>
              </a:rPr>
              <a:t>are the recycled materials used? 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7924800" cy="1066800"/>
          </a:xfrm>
        </p:spPr>
        <p:txBody>
          <a:bodyPr/>
          <a:lstStyle/>
          <a:p>
            <a:pPr algn="ctr">
              <a:lnSpc>
                <a:spcPct val="80000"/>
              </a:lnSpc>
              <a:buFontTx/>
              <a:buNone/>
            </a:pPr>
            <a:r>
              <a:rPr lang="en-US" sz="2400" b="1" u="sng" dirty="0">
                <a:solidFill>
                  <a:srgbClr val="0000FF"/>
                </a:solidFill>
              </a:rPr>
              <a:t>Number of Responses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000FF"/>
                </a:solidFill>
              </a:rPr>
              <a:t>Recycled Pavement Material (RPM)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000FF"/>
                </a:solidFill>
              </a:rPr>
              <a:t>Total Responses: 18</a:t>
            </a:r>
          </a:p>
        </p:txBody>
      </p:sp>
      <p:graphicFrame>
        <p:nvGraphicFramePr>
          <p:cNvPr id="5" name="Object 2"/>
          <p:cNvGraphicFramePr>
            <a:graphicFrameLocks noGrp="1" noChangeAspect="1"/>
          </p:cNvGraphicFramePr>
          <p:nvPr>
            <p:ph sz="half" idx="2"/>
          </p:nvPr>
        </p:nvGraphicFramePr>
        <p:xfrm>
          <a:off x="1676400" y="2819400"/>
          <a:ext cx="5334000" cy="3403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u="sng" dirty="0" smtClean="0">
                <a:solidFill>
                  <a:srgbClr val="0000FF"/>
                </a:solidFill>
              </a:rPr>
              <a:t>In </a:t>
            </a:r>
            <a:r>
              <a:rPr lang="en-US" sz="3200" b="1" u="sng" dirty="0">
                <a:solidFill>
                  <a:srgbClr val="0000FF"/>
                </a:solidFill>
              </a:rPr>
              <a:t>a given year, how much of the recycled material do you use?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7924800" cy="1066800"/>
          </a:xfrm>
        </p:spPr>
        <p:txBody>
          <a:bodyPr>
            <a:noAutofit/>
          </a:bodyPr>
          <a:lstStyle/>
          <a:p>
            <a:pPr algn="ctr">
              <a:buFontTx/>
              <a:buNone/>
            </a:pPr>
            <a:r>
              <a:rPr lang="en-US" b="1" u="sng" dirty="0">
                <a:solidFill>
                  <a:srgbClr val="0000FF"/>
                </a:solidFill>
              </a:rPr>
              <a:t>Number of Responses</a:t>
            </a:r>
          </a:p>
          <a:p>
            <a:pPr algn="ctr">
              <a:buFontTx/>
              <a:buNone/>
            </a:pPr>
            <a:r>
              <a:rPr lang="en-US" b="1" dirty="0">
                <a:solidFill>
                  <a:srgbClr val="0000FF"/>
                </a:solidFill>
              </a:rPr>
              <a:t>Total Responses: 33</a:t>
            </a:r>
          </a:p>
          <a:p>
            <a:pPr algn="ctr">
              <a:buFontTx/>
              <a:buNone/>
            </a:pPr>
            <a:endParaRPr lang="en-US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u="sng" dirty="0" smtClean="0">
                <a:solidFill>
                  <a:srgbClr val="0000FF"/>
                </a:solidFill>
              </a:rPr>
              <a:t>In </a:t>
            </a:r>
            <a:r>
              <a:rPr lang="en-US" sz="3200" b="1" u="sng" dirty="0">
                <a:solidFill>
                  <a:srgbClr val="0000FF"/>
                </a:solidFill>
              </a:rPr>
              <a:t>a given year, how much of the recycled material do you use?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7924800" cy="1066800"/>
          </a:xfrm>
        </p:spPr>
        <p:txBody>
          <a:bodyPr/>
          <a:lstStyle/>
          <a:p>
            <a:pPr algn="ctr">
              <a:lnSpc>
                <a:spcPct val="80000"/>
              </a:lnSpc>
              <a:buFontTx/>
              <a:buNone/>
            </a:pPr>
            <a:r>
              <a:rPr lang="en-US" sz="2400" b="1" u="sng" dirty="0">
                <a:solidFill>
                  <a:srgbClr val="0000FF"/>
                </a:solidFill>
              </a:rPr>
              <a:t>Number of Responses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000FF"/>
                </a:solidFill>
              </a:rPr>
              <a:t>Recycled Asphalt Pavement (RAP)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000FF"/>
                </a:solidFill>
              </a:rPr>
              <a:t>Total Responses: 23</a:t>
            </a:r>
          </a:p>
        </p:txBody>
      </p:sp>
      <p:graphicFrame>
        <p:nvGraphicFramePr>
          <p:cNvPr id="5" name="Object 2"/>
          <p:cNvGraphicFramePr>
            <a:graphicFrameLocks noGrp="1" noChangeAspect="1"/>
          </p:cNvGraphicFramePr>
          <p:nvPr>
            <p:ph sz="half" idx="2"/>
          </p:nvPr>
        </p:nvGraphicFramePr>
        <p:xfrm>
          <a:off x="1371600" y="2819400"/>
          <a:ext cx="6172200" cy="3621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u="sng" dirty="0" smtClean="0">
                <a:solidFill>
                  <a:srgbClr val="0000FF"/>
                </a:solidFill>
              </a:rPr>
              <a:t>In </a:t>
            </a:r>
            <a:r>
              <a:rPr lang="en-US" sz="3200" b="1" u="sng" dirty="0">
                <a:solidFill>
                  <a:srgbClr val="0000FF"/>
                </a:solidFill>
              </a:rPr>
              <a:t>a given year, how much of the recycled material do you use?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7924800" cy="1066800"/>
          </a:xfrm>
        </p:spPr>
        <p:txBody>
          <a:bodyPr/>
          <a:lstStyle/>
          <a:p>
            <a:pPr algn="ctr">
              <a:lnSpc>
                <a:spcPct val="80000"/>
              </a:lnSpc>
              <a:buFontTx/>
              <a:buNone/>
            </a:pPr>
            <a:r>
              <a:rPr lang="en-US" sz="2400" b="1" u="sng" dirty="0">
                <a:solidFill>
                  <a:srgbClr val="0000FF"/>
                </a:solidFill>
              </a:rPr>
              <a:t>Number of Responses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000FF"/>
                </a:solidFill>
              </a:rPr>
              <a:t>Recycled Concrete Aggregate (RCA)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000FF"/>
                </a:solidFill>
              </a:rPr>
              <a:t>Total Responses: 29</a:t>
            </a:r>
          </a:p>
        </p:txBody>
      </p:sp>
      <p:graphicFrame>
        <p:nvGraphicFramePr>
          <p:cNvPr id="5" name="Object 2"/>
          <p:cNvGraphicFramePr>
            <a:graphicFrameLocks noGrp="1" noChangeAspect="1"/>
          </p:cNvGraphicFramePr>
          <p:nvPr>
            <p:ph sz="half" idx="2"/>
          </p:nvPr>
        </p:nvGraphicFramePr>
        <p:xfrm>
          <a:off x="1524000" y="2895600"/>
          <a:ext cx="5819775" cy="3438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u="sng" dirty="0" smtClean="0">
                <a:solidFill>
                  <a:srgbClr val="0000FF"/>
                </a:solidFill>
              </a:rPr>
              <a:t>In </a:t>
            </a:r>
            <a:r>
              <a:rPr lang="en-US" sz="3200" b="1" u="sng" dirty="0">
                <a:solidFill>
                  <a:srgbClr val="0000FF"/>
                </a:solidFill>
              </a:rPr>
              <a:t>a given year, how much of the recycled material do you use?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7924800" cy="1066800"/>
          </a:xfrm>
        </p:spPr>
        <p:txBody>
          <a:bodyPr/>
          <a:lstStyle/>
          <a:p>
            <a:pPr algn="ctr">
              <a:lnSpc>
                <a:spcPct val="80000"/>
              </a:lnSpc>
              <a:buFontTx/>
              <a:buNone/>
            </a:pPr>
            <a:r>
              <a:rPr lang="en-US" sz="2400" b="1" u="sng" dirty="0">
                <a:solidFill>
                  <a:srgbClr val="0000FF"/>
                </a:solidFill>
              </a:rPr>
              <a:t>Number of Responses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000FF"/>
                </a:solidFill>
              </a:rPr>
              <a:t>Recycled Pavement Material (RPM)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000FF"/>
                </a:solidFill>
              </a:rPr>
              <a:t>Total Responses: 18</a:t>
            </a:r>
          </a:p>
        </p:txBody>
      </p:sp>
      <p:graphicFrame>
        <p:nvGraphicFramePr>
          <p:cNvPr id="5" name="Object 2"/>
          <p:cNvGraphicFramePr>
            <a:graphicFrameLocks noGrp="1" noChangeAspect="1"/>
          </p:cNvGraphicFramePr>
          <p:nvPr>
            <p:ph sz="half" idx="2"/>
          </p:nvPr>
        </p:nvGraphicFramePr>
        <p:xfrm>
          <a:off x="1831975" y="2801938"/>
          <a:ext cx="6384925" cy="3435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u="sng" dirty="0" smtClean="0">
                <a:solidFill>
                  <a:srgbClr val="0000FF"/>
                </a:solidFill>
              </a:rPr>
              <a:t>How </a:t>
            </a:r>
            <a:r>
              <a:rPr lang="en-US" sz="3200" b="1" u="sng" dirty="0">
                <a:solidFill>
                  <a:srgbClr val="0000FF"/>
                </a:solidFill>
              </a:rPr>
              <a:t>long have you been using the recycled materials?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7924800" cy="1066800"/>
          </a:xfrm>
        </p:spPr>
        <p:txBody>
          <a:bodyPr>
            <a:noAutofit/>
          </a:bodyPr>
          <a:lstStyle/>
          <a:p>
            <a:pPr algn="ctr">
              <a:buFontTx/>
              <a:buNone/>
            </a:pPr>
            <a:r>
              <a:rPr lang="en-US" b="1" u="sng" dirty="0">
                <a:solidFill>
                  <a:srgbClr val="0000FF"/>
                </a:solidFill>
              </a:rPr>
              <a:t>Number of Responses</a:t>
            </a:r>
          </a:p>
          <a:p>
            <a:pPr algn="ctr">
              <a:buFontTx/>
              <a:buNone/>
            </a:pPr>
            <a:r>
              <a:rPr lang="en-US" b="1" dirty="0">
                <a:solidFill>
                  <a:srgbClr val="0000FF"/>
                </a:solidFill>
              </a:rPr>
              <a:t>Total Responses: 34</a:t>
            </a:r>
          </a:p>
          <a:p>
            <a:pPr algn="ctr">
              <a:buFontTx/>
              <a:buNone/>
            </a:pPr>
            <a:endParaRPr lang="en-US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u="sng" dirty="0" smtClean="0">
                <a:solidFill>
                  <a:srgbClr val="0000FF"/>
                </a:solidFill>
              </a:rPr>
              <a:t>How </a:t>
            </a:r>
            <a:r>
              <a:rPr lang="en-US" sz="3200" b="1" u="sng" dirty="0">
                <a:solidFill>
                  <a:srgbClr val="0000FF"/>
                </a:solidFill>
              </a:rPr>
              <a:t>long have you been using the recycled materials?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7924800" cy="1066800"/>
          </a:xfrm>
        </p:spPr>
        <p:txBody>
          <a:bodyPr/>
          <a:lstStyle/>
          <a:p>
            <a:pPr algn="ctr">
              <a:lnSpc>
                <a:spcPct val="80000"/>
              </a:lnSpc>
              <a:buFontTx/>
              <a:buNone/>
            </a:pPr>
            <a:r>
              <a:rPr lang="en-US" sz="2400" b="1" u="sng" dirty="0">
                <a:solidFill>
                  <a:srgbClr val="0000FF"/>
                </a:solidFill>
              </a:rPr>
              <a:t>Number of Responses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000FF"/>
                </a:solidFill>
              </a:rPr>
              <a:t>Recycled Asphalt Pavement (RAP)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000FF"/>
                </a:solidFill>
              </a:rPr>
              <a:t>Total Responses: 26</a:t>
            </a:r>
          </a:p>
        </p:txBody>
      </p:sp>
      <p:graphicFrame>
        <p:nvGraphicFramePr>
          <p:cNvPr id="5" name="Object 2"/>
          <p:cNvGraphicFramePr>
            <a:graphicFrameLocks noGrp="1" noChangeAspect="1"/>
          </p:cNvGraphicFramePr>
          <p:nvPr>
            <p:ph sz="half" idx="2"/>
          </p:nvPr>
        </p:nvGraphicFramePr>
        <p:xfrm>
          <a:off x="1219200" y="2762250"/>
          <a:ext cx="6553200" cy="3352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u="sng" dirty="0" smtClean="0">
                <a:solidFill>
                  <a:srgbClr val="0000FF"/>
                </a:solidFill>
              </a:rPr>
              <a:t>How </a:t>
            </a:r>
            <a:r>
              <a:rPr lang="en-US" sz="3200" b="1" u="sng" dirty="0">
                <a:solidFill>
                  <a:srgbClr val="0000FF"/>
                </a:solidFill>
              </a:rPr>
              <a:t>long have you been using the recycled materials?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7924800" cy="1066800"/>
          </a:xfrm>
        </p:spPr>
        <p:txBody>
          <a:bodyPr/>
          <a:lstStyle/>
          <a:p>
            <a:pPr algn="ctr">
              <a:lnSpc>
                <a:spcPct val="80000"/>
              </a:lnSpc>
              <a:buFontTx/>
              <a:buNone/>
            </a:pPr>
            <a:r>
              <a:rPr lang="en-US" sz="2400" b="1" u="sng" dirty="0">
                <a:solidFill>
                  <a:srgbClr val="0000FF"/>
                </a:solidFill>
              </a:rPr>
              <a:t>Number of Responses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000FF"/>
                </a:solidFill>
              </a:rPr>
              <a:t>Recycled Concrete Aggregate (RCA)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000FF"/>
                </a:solidFill>
              </a:rPr>
              <a:t>Total Responses: 29</a:t>
            </a:r>
          </a:p>
        </p:txBody>
      </p:sp>
      <p:graphicFrame>
        <p:nvGraphicFramePr>
          <p:cNvPr id="5" name="Object 2"/>
          <p:cNvGraphicFramePr>
            <a:graphicFrameLocks noGrp="1" noChangeAspect="1"/>
          </p:cNvGraphicFramePr>
          <p:nvPr>
            <p:ph sz="half" idx="2"/>
          </p:nvPr>
        </p:nvGraphicFramePr>
        <p:xfrm>
          <a:off x="1905000" y="2819400"/>
          <a:ext cx="5780088" cy="3076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u="sng" dirty="0" smtClean="0">
                <a:solidFill>
                  <a:srgbClr val="0000FF"/>
                </a:solidFill>
              </a:rPr>
              <a:t>How </a:t>
            </a:r>
            <a:r>
              <a:rPr lang="en-US" sz="3200" b="1" u="sng" dirty="0">
                <a:solidFill>
                  <a:srgbClr val="0000FF"/>
                </a:solidFill>
              </a:rPr>
              <a:t>long have you been using the recycled materials?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7924800" cy="1066800"/>
          </a:xfrm>
        </p:spPr>
        <p:txBody>
          <a:bodyPr/>
          <a:lstStyle/>
          <a:p>
            <a:pPr algn="ctr">
              <a:lnSpc>
                <a:spcPct val="80000"/>
              </a:lnSpc>
              <a:buFontTx/>
              <a:buNone/>
            </a:pPr>
            <a:r>
              <a:rPr lang="en-US" sz="2400" b="1" u="sng" dirty="0">
                <a:solidFill>
                  <a:srgbClr val="0000FF"/>
                </a:solidFill>
              </a:rPr>
              <a:t>Number of Responses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000FF"/>
                </a:solidFill>
              </a:rPr>
              <a:t>Recycled Pavement Material (RPM)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000FF"/>
                </a:solidFill>
              </a:rPr>
              <a:t>Total Responses: 20</a:t>
            </a:r>
          </a:p>
        </p:txBody>
      </p:sp>
      <p:graphicFrame>
        <p:nvGraphicFramePr>
          <p:cNvPr id="5" name="Object 2"/>
          <p:cNvGraphicFramePr>
            <a:graphicFrameLocks noGrp="1" noChangeAspect="1"/>
          </p:cNvGraphicFramePr>
          <p:nvPr>
            <p:ph sz="half" idx="2"/>
          </p:nvPr>
        </p:nvGraphicFramePr>
        <p:xfrm>
          <a:off x="1981200" y="2620963"/>
          <a:ext cx="6372225" cy="32924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3505200" y="381000"/>
            <a:ext cx="179972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buFontTx/>
              <a:buNone/>
            </a:pPr>
            <a:r>
              <a:rPr lang="en-US" sz="3200" b="1" u="sng" dirty="0" smtClean="0">
                <a:solidFill>
                  <a:schemeClr val="hlink"/>
                </a:solidFill>
              </a:rPr>
              <a:t>Materials</a:t>
            </a:r>
            <a:endParaRPr lang="en-US" sz="3200" b="1" u="sng" dirty="0">
              <a:solidFill>
                <a:schemeClr val="hlink"/>
              </a:solidFill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47675" y="1360488"/>
            <a:ext cx="8091488" cy="177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Recycled Concrete Aggregate (RCA)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Product of demolition and reprocessing of existing concrete structures (buildings, roads, runways, etc.)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b="1" dirty="0" err="1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Cementitious</a:t>
            </a:r>
            <a:r>
              <a:rPr lang="en-US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 coating increases water absorption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Un-Hydrated cement in material can increase strength and durability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Produced by crushing only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Particle size distribution depends on crushing methods</a:t>
            </a:r>
          </a:p>
          <a:p>
            <a:pPr marL="342900" indent="-342900">
              <a:buFont typeface="Arial" pitchFamily="34" charset="0"/>
              <a:buChar char="•"/>
            </a:pPr>
            <a:endParaRPr lang="en-US" b="1" dirty="0" smtClean="0">
              <a:solidFill>
                <a:schemeClr val="hlink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Recycled Asphalt Pavement (RAP)</a:t>
            </a:r>
          </a:p>
          <a:p>
            <a:pPr marL="800100" lvl="2" indent="-342900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Product of removal and reprocessing of existing asphalt pavement</a:t>
            </a:r>
          </a:p>
          <a:p>
            <a:pPr marL="800100" lvl="2" indent="-342900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Bituminous coating reduces water absorption</a:t>
            </a:r>
          </a:p>
          <a:p>
            <a:pPr marL="800100" lvl="2" indent="-342900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Produced by milling and crushing</a:t>
            </a:r>
          </a:p>
          <a:p>
            <a:pPr marL="800100" lvl="2" indent="-342900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High fines due to milling and crushing in production</a:t>
            </a:r>
          </a:p>
          <a:p>
            <a:pPr marL="342900" indent="-342900">
              <a:buFont typeface="Arial" pitchFamily="34" charset="0"/>
              <a:buChar char="•"/>
            </a:pPr>
            <a:endParaRPr lang="en-US" b="1" dirty="0" smtClean="0">
              <a:solidFill>
                <a:schemeClr val="hlink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u="sng" dirty="0" smtClean="0">
                <a:solidFill>
                  <a:srgbClr val="0000FF"/>
                </a:solidFill>
              </a:rPr>
              <a:t>Are </a:t>
            </a:r>
            <a:r>
              <a:rPr lang="en-US" sz="3200" b="1" u="sng" dirty="0">
                <a:solidFill>
                  <a:srgbClr val="0000FF"/>
                </a:solidFill>
              </a:rPr>
              <a:t>any of the following tests used in specifications for the material? 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7924800" cy="1066800"/>
          </a:xfrm>
        </p:spPr>
        <p:txBody>
          <a:bodyPr>
            <a:noAutofit/>
          </a:bodyPr>
          <a:lstStyle/>
          <a:p>
            <a:pPr algn="ctr">
              <a:buFontTx/>
              <a:buNone/>
            </a:pPr>
            <a:r>
              <a:rPr lang="en-US" b="1" u="sng" dirty="0">
                <a:solidFill>
                  <a:srgbClr val="0000FF"/>
                </a:solidFill>
              </a:rPr>
              <a:t>Number of Responses</a:t>
            </a:r>
          </a:p>
          <a:p>
            <a:pPr algn="ctr">
              <a:buFontTx/>
              <a:buNone/>
            </a:pPr>
            <a:r>
              <a:rPr lang="en-US" b="1" dirty="0">
                <a:solidFill>
                  <a:srgbClr val="0000FF"/>
                </a:solidFill>
              </a:rPr>
              <a:t>Total Responses: 32</a:t>
            </a:r>
          </a:p>
          <a:p>
            <a:pPr algn="ctr">
              <a:buFontTx/>
              <a:buNone/>
            </a:pPr>
            <a:endParaRPr lang="en-US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u="sng" dirty="0" smtClean="0">
                <a:solidFill>
                  <a:srgbClr val="0000FF"/>
                </a:solidFill>
              </a:rPr>
              <a:t>Are </a:t>
            </a:r>
            <a:r>
              <a:rPr lang="en-US" sz="3200" b="1" u="sng" dirty="0">
                <a:solidFill>
                  <a:srgbClr val="0000FF"/>
                </a:solidFill>
              </a:rPr>
              <a:t>any of the following tests used in specifications for the material?</a:t>
            </a:r>
          </a:p>
        </p:txBody>
      </p:sp>
      <p:graphicFrame>
        <p:nvGraphicFramePr>
          <p:cNvPr id="4" name="Object 2"/>
          <p:cNvGraphicFramePr>
            <a:graphicFrameLocks noGrp="1" noChangeAspect="1"/>
          </p:cNvGraphicFramePr>
          <p:nvPr>
            <p:ph idx="1"/>
          </p:nvPr>
        </p:nvGraphicFramePr>
        <p:xfrm>
          <a:off x="1395413" y="1685925"/>
          <a:ext cx="6353175" cy="4352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706562"/>
          </a:xfrm>
        </p:spPr>
        <p:txBody>
          <a:bodyPr>
            <a:normAutofit/>
          </a:bodyPr>
          <a:lstStyle/>
          <a:p>
            <a:r>
              <a:rPr lang="en-US" sz="3200" b="1" u="sng" dirty="0" smtClean="0">
                <a:solidFill>
                  <a:srgbClr val="0000FF"/>
                </a:solidFill>
              </a:rPr>
              <a:t>Which </a:t>
            </a:r>
            <a:r>
              <a:rPr lang="en-US" sz="3200" b="1" u="sng" dirty="0">
                <a:solidFill>
                  <a:srgbClr val="0000FF"/>
                </a:solidFill>
              </a:rPr>
              <a:t>of the following aggregate quality tests for shear strength do you perform on the material prior to placement?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algn="ctr">
              <a:buFontTx/>
              <a:buNone/>
            </a:pPr>
            <a:endParaRPr lang="en-US" b="1" u="sng" dirty="0">
              <a:solidFill>
                <a:srgbClr val="0000FF"/>
              </a:solidFill>
            </a:endParaRPr>
          </a:p>
          <a:p>
            <a:pPr algn="ctr">
              <a:buFontTx/>
              <a:buNone/>
            </a:pPr>
            <a:r>
              <a:rPr lang="en-US" b="1" u="sng" dirty="0">
                <a:solidFill>
                  <a:srgbClr val="0000FF"/>
                </a:solidFill>
              </a:rPr>
              <a:t>Number of Responses</a:t>
            </a:r>
          </a:p>
          <a:p>
            <a:pPr algn="ctr">
              <a:buFontTx/>
              <a:buNone/>
            </a:pPr>
            <a:r>
              <a:rPr lang="en-US" b="1" dirty="0">
                <a:solidFill>
                  <a:srgbClr val="0000FF"/>
                </a:solidFill>
              </a:rPr>
              <a:t>Total Responses: 11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u="sng" dirty="0">
                <a:solidFill>
                  <a:srgbClr val="0000FF"/>
                </a:solidFill>
              </a:rPr>
              <a:t/>
            </a:r>
            <a:br>
              <a:rPr lang="en-US" sz="3200" b="1" u="sng" dirty="0">
                <a:solidFill>
                  <a:srgbClr val="0000FF"/>
                </a:solidFill>
              </a:rPr>
            </a:br>
            <a:r>
              <a:rPr lang="en-US" sz="3200" b="1" u="sng" dirty="0" smtClean="0">
                <a:solidFill>
                  <a:srgbClr val="0000FF"/>
                </a:solidFill>
              </a:rPr>
              <a:t>Which </a:t>
            </a:r>
            <a:r>
              <a:rPr lang="en-US" sz="3200" b="1" u="sng" dirty="0">
                <a:solidFill>
                  <a:srgbClr val="0000FF"/>
                </a:solidFill>
              </a:rPr>
              <a:t>of the following aggregate quality tests for shear strength do you perform on the material prior to placement?</a:t>
            </a:r>
          </a:p>
        </p:txBody>
      </p:sp>
      <p:graphicFrame>
        <p:nvGraphicFramePr>
          <p:cNvPr id="4" name="Object 2"/>
          <p:cNvGraphicFramePr>
            <a:graphicFrameLocks noGrp="1" noChangeAspect="1"/>
          </p:cNvGraphicFramePr>
          <p:nvPr>
            <p:ph idx="1"/>
          </p:nvPr>
        </p:nvGraphicFramePr>
        <p:xfrm>
          <a:off x="1409700" y="1685925"/>
          <a:ext cx="6353175" cy="4352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706562"/>
          </a:xfrm>
        </p:spPr>
        <p:txBody>
          <a:bodyPr>
            <a:normAutofit/>
          </a:bodyPr>
          <a:lstStyle/>
          <a:p>
            <a:r>
              <a:rPr lang="en-US" sz="3200" b="1" u="sng" dirty="0" smtClean="0">
                <a:solidFill>
                  <a:srgbClr val="0000FF"/>
                </a:solidFill>
              </a:rPr>
              <a:t>Which </a:t>
            </a:r>
            <a:r>
              <a:rPr lang="en-US" sz="3200" b="1" u="sng" dirty="0">
                <a:solidFill>
                  <a:srgbClr val="0000FF"/>
                </a:solidFill>
              </a:rPr>
              <a:t>of the following aggregate quality tests for toughness do you perform on the material prior to placement?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algn="ctr">
              <a:buFontTx/>
              <a:buNone/>
            </a:pPr>
            <a:endParaRPr lang="en-US" b="1" u="sng" dirty="0">
              <a:solidFill>
                <a:srgbClr val="0000FF"/>
              </a:solidFill>
            </a:endParaRPr>
          </a:p>
          <a:p>
            <a:pPr algn="ctr">
              <a:buFontTx/>
              <a:buNone/>
            </a:pPr>
            <a:r>
              <a:rPr lang="en-US" b="1" u="sng" dirty="0">
                <a:solidFill>
                  <a:srgbClr val="0000FF"/>
                </a:solidFill>
              </a:rPr>
              <a:t>Number of Responses</a:t>
            </a:r>
          </a:p>
          <a:p>
            <a:pPr algn="ctr">
              <a:buFontTx/>
              <a:buNone/>
            </a:pPr>
            <a:r>
              <a:rPr lang="en-US" b="1" dirty="0">
                <a:solidFill>
                  <a:srgbClr val="0000FF"/>
                </a:solidFill>
              </a:rPr>
              <a:t>Total Responses: 21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u="sng" dirty="0" smtClean="0">
                <a:solidFill>
                  <a:srgbClr val="0000FF"/>
                </a:solidFill>
              </a:rPr>
              <a:t>Which </a:t>
            </a:r>
            <a:r>
              <a:rPr lang="en-US" sz="3200" b="1" u="sng" dirty="0">
                <a:solidFill>
                  <a:srgbClr val="0000FF"/>
                </a:solidFill>
              </a:rPr>
              <a:t>of the following aggregate quality tests for toughness do you perform on the material prior to placement?</a:t>
            </a:r>
          </a:p>
        </p:txBody>
      </p:sp>
      <p:graphicFrame>
        <p:nvGraphicFramePr>
          <p:cNvPr id="4" name="Object 2"/>
          <p:cNvGraphicFramePr>
            <a:graphicFrameLocks noGrp="1" noChangeAspect="1"/>
          </p:cNvGraphicFramePr>
          <p:nvPr>
            <p:ph idx="1"/>
          </p:nvPr>
        </p:nvGraphicFramePr>
        <p:xfrm>
          <a:off x="1624013" y="1957388"/>
          <a:ext cx="5895975" cy="381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706562"/>
          </a:xfrm>
        </p:spPr>
        <p:txBody>
          <a:bodyPr>
            <a:normAutofit/>
          </a:bodyPr>
          <a:lstStyle/>
          <a:p>
            <a:r>
              <a:rPr lang="en-US" sz="3200" b="1" u="sng" dirty="0" smtClean="0">
                <a:solidFill>
                  <a:srgbClr val="0000FF"/>
                </a:solidFill>
              </a:rPr>
              <a:t>Which </a:t>
            </a:r>
            <a:r>
              <a:rPr lang="en-US" sz="3200" b="1" u="sng" dirty="0">
                <a:solidFill>
                  <a:srgbClr val="0000FF"/>
                </a:solidFill>
              </a:rPr>
              <a:t>of the following aggregate quality tests for durability do you perform on the material prior to placement?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algn="ctr">
              <a:buFontTx/>
              <a:buNone/>
            </a:pPr>
            <a:endParaRPr lang="en-US" b="1" u="sng" dirty="0">
              <a:solidFill>
                <a:srgbClr val="0000FF"/>
              </a:solidFill>
            </a:endParaRPr>
          </a:p>
          <a:p>
            <a:pPr algn="ctr">
              <a:buFontTx/>
              <a:buNone/>
            </a:pPr>
            <a:r>
              <a:rPr lang="en-US" b="1" u="sng" dirty="0">
                <a:solidFill>
                  <a:srgbClr val="0000FF"/>
                </a:solidFill>
              </a:rPr>
              <a:t>Number of Responses</a:t>
            </a:r>
          </a:p>
          <a:p>
            <a:pPr algn="ctr">
              <a:buFontTx/>
              <a:buNone/>
            </a:pPr>
            <a:r>
              <a:rPr lang="en-US" b="1" dirty="0">
                <a:solidFill>
                  <a:srgbClr val="0000FF"/>
                </a:solidFill>
              </a:rPr>
              <a:t>Total Responses: 12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u="sng" dirty="0" smtClean="0">
                <a:solidFill>
                  <a:srgbClr val="0000FF"/>
                </a:solidFill>
              </a:rPr>
              <a:t>Which </a:t>
            </a:r>
            <a:r>
              <a:rPr lang="en-US" sz="3200" b="1" u="sng" dirty="0">
                <a:solidFill>
                  <a:srgbClr val="0000FF"/>
                </a:solidFill>
              </a:rPr>
              <a:t>of the following aggregate quality tests for durability do you perform on the material prior to placement?</a:t>
            </a:r>
          </a:p>
        </p:txBody>
      </p:sp>
      <p:graphicFrame>
        <p:nvGraphicFramePr>
          <p:cNvPr id="4" name="Object 2"/>
          <p:cNvGraphicFramePr>
            <a:graphicFrameLocks noGrp="1" noChangeAspect="1"/>
          </p:cNvGraphicFramePr>
          <p:nvPr>
            <p:ph idx="1"/>
          </p:nvPr>
        </p:nvGraphicFramePr>
        <p:xfrm>
          <a:off x="1624013" y="1957388"/>
          <a:ext cx="5895975" cy="381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706562"/>
          </a:xfrm>
        </p:spPr>
        <p:txBody>
          <a:bodyPr>
            <a:normAutofit/>
          </a:bodyPr>
          <a:lstStyle/>
          <a:p>
            <a:r>
              <a:rPr lang="en-US" sz="3200" b="1" u="sng" dirty="0" smtClean="0">
                <a:solidFill>
                  <a:srgbClr val="0000FF"/>
                </a:solidFill>
              </a:rPr>
              <a:t>Responses for the following aggregate </a:t>
            </a:r>
            <a:r>
              <a:rPr lang="en-US" sz="3200" b="1" u="sng" dirty="0">
                <a:solidFill>
                  <a:srgbClr val="0000FF"/>
                </a:solidFill>
              </a:rPr>
              <a:t>quality tests </a:t>
            </a:r>
            <a:r>
              <a:rPr lang="en-US" sz="3200" b="1" u="sng" dirty="0" smtClean="0">
                <a:solidFill>
                  <a:srgbClr val="0000FF"/>
                </a:solidFill>
              </a:rPr>
              <a:t>were inconclusive</a:t>
            </a:r>
            <a:endParaRPr lang="en-US" sz="3200" b="1" u="sng" dirty="0">
              <a:solidFill>
                <a:srgbClr val="0000FF"/>
              </a:solidFill>
            </a:endParaRP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endParaRPr lang="en-US" sz="2800" b="1" dirty="0" smtClean="0">
              <a:solidFill>
                <a:srgbClr val="0000FF"/>
              </a:solidFill>
            </a:endParaRPr>
          </a:p>
          <a:p>
            <a:r>
              <a:rPr lang="en-US" sz="2800" b="1" dirty="0" smtClean="0">
                <a:solidFill>
                  <a:srgbClr val="0000FF"/>
                </a:solidFill>
              </a:rPr>
              <a:t>Stiffness</a:t>
            </a:r>
          </a:p>
          <a:p>
            <a:r>
              <a:rPr lang="en-US" sz="2800" b="1" dirty="0" smtClean="0">
                <a:solidFill>
                  <a:srgbClr val="0000FF"/>
                </a:solidFill>
              </a:rPr>
              <a:t>Frost Susceptibility</a:t>
            </a:r>
          </a:p>
          <a:p>
            <a:r>
              <a:rPr lang="en-US" sz="2800" b="1" dirty="0" smtClean="0">
                <a:solidFill>
                  <a:srgbClr val="0000FF"/>
                </a:solidFill>
              </a:rPr>
              <a:t>Permeability</a:t>
            </a:r>
          </a:p>
          <a:p>
            <a:r>
              <a:rPr lang="en-US" sz="2800" b="1" dirty="0" smtClean="0">
                <a:solidFill>
                  <a:srgbClr val="0000FF"/>
                </a:solidFill>
              </a:rPr>
              <a:t>Mineralogical Composition</a:t>
            </a:r>
          </a:p>
          <a:p>
            <a:r>
              <a:rPr lang="en-US" sz="2800" b="1" dirty="0" smtClean="0">
                <a:solidFill>
                  <a:srgbClr val="0000FF"/>
                </a:solidFill>
              </a:rPr>
              <a:t>Particle Geometric Properties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3429000" y="381000"/>
            <a:ext cx="22044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buFontTx/>
              <a:buNone/>
            </a:pPr>
            <a:r>
              <a:rPr lang="en-US" sz="3200" b="1" u="sng" dirty="0" smtClean="0">
                <a:solidFill>
                  <a:schemeClr val="hlink"/>
                </a:solidFill>
              </a:rPr>
              <a:t>Conclusions</a:t>
            </a:r>
            <a:endParaRPr lang="en-US" sz="3200" b="1" u="sng" dirty="0">
              <a:solidFill>
                <a:schemeClr val="hlink"/>
              </a:solidFill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47675" y="1360488"/>
            <a:ext cx="8091488" cy="1992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800100" lvl="1" indent="-342900"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RCA</a:t>
            </a:r>
            <a:r>
              <a:rPr lang="en-US" sz="200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 most commonly used material</a:t>
            </a:r>
            <a:r>
              <a:rPr lang="en-US" sz="200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en-US" sz="200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 followed </a:t>
            </a:r>
            <a:r>
              <a:rPr lang="en-US" sz="200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by RAP and RPM</a:t>
            </a:r>
          </a:p>
          <a:p>
            <a:pPr marL="800100" lvl="1" indent="-342900">
              <a:buFont typeface="Arial" pitchFamily="34" charset="0"/>
              <a:buChar char="•"/>
            </a:pPr>
            <a:endParaRPr lang="en-US" sz="2000" b="1" dirty="0" smtClean="0">
              <a:solidFill>
                <a:schemeClr val="hlink"/>
              </a:solidFill>
              <a:latin typeface="Arial" pitchFamily="34" charset="0"/>
              <a:cs typeface="Arial" pitchFamily="34" charset="0"/>
            </a:endParaRP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If RAP and RPM</a:t>
            </a:r>
            <a:r>
              <a:rPr lang="en-US" sz="200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 are combined</a:t>
            </a:r>
            <a:r>
              <a:rPr lang="en-US" sz="200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en-US" sz="200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 recycling </a:t>
            </a:r>
            <a:r>
              <a:rPr lang="en-US" sz="200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sz="200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 flexible pavements </a:t>
            </a:r>
            <a:r>
              <a:rPr lang="en-US" sz="200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is</a:t>
            </a:r>
            <a:r>
              <a:rPr lang="en-US" sz="200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 more common </a:t>
            </a:r>
            <a:r>
              <a:rPr lang="en-US" sz="200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in</a:t>
            </a:r>
            <a:r>
              <a:rPr lang="en-US" sz="200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 terms </a:t>
            </a:r>
            <a:r>
              <a:rPr lang="en-US" sz="200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sz="200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 frequency </a:t>
            </a:r>
            <a:r>
              <a:rPr lang="en-US" sz="200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and</a:t>
            </a:r>
            <a:r>
              <a:rPr lang="en-US" sz="200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 quantity</a:t>
            </a:r>
            <a:endParaRPr lang="en-US" sz="2000" b="1" dirty="0" smtClean="0">
              <a:solidFill>
                <a:schemeClr val="hlink"/>
              </a:solidFill>
              <a:latin typeface="Arial" pitchFamily="34" charset="0"/>
              <a:cs typeface="Arial" pitchFamily="34" charset="0"/>
            </a:endParaRPr>
          </a:p>
          <a:p>
            <a:pPr marL="800100" lvl="1" indent="-342900">
              <a:buFont typeface="Arial" pitchFamily="34" charset="0"/>
              <a:buChar char="•"/>
            </a:pPr>
            <a:endParaRPr lang="en-US" sz="2000" b="1" dirty="0" smtClean="0">
              <a:solidFill>
                <a:schemeClr val="hlink"/>
              </a:solidFill>
              <a:latin typeface="Arial" pitchFamily="34" charset="0"/>
              <a:cs typeface="Arial" pitchFamily="34" charset="0"/>
            </a:endParaRP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Following</a:t>
            </a:r>
            <a:r>
              <a:rPr lang="en-US" sz="200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 reclamation operations</a:t>
            </a:r>
            <a:r>
              <a:rPr lang="en-US" sz="200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en-US" sz="200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 it </a:t>
            </a:r>
            <a:r>
              <a:rPr lang="en-US" sz="200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is</a:t>
            </a:r>
            <a:r>
              <a:rPr lang="en-US" sz="200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 more common </a:t>
            </a:r>
            <a:r>
              <a:rPr lang="en-US" sz="200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for a</a:t>
            </a:r>
            <a:r>
              <a:rPr lang="en-US" sz="200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 recycled material </a:t>
            </a:r>
            <a:r>
              <a:rPr lang="en-US" sz="200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to</a:t>
            </a:r>
            <a:r>
              <a:rPr lang="en-US" sz="200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 be stockpile </a:t>
            </a:r>
            <a:r>
              <a:rPr lang="en-US" sz="200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and</a:t>
            </a:r>
            <a:r>
              <a:rPr lang="en-US" sz="200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 used later than </a:t>
            </a:r>
            <a:r>
              <a:rPr lang="en-US" sz="200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to</a:t>
            </a:r>
            <a:r>
              <a:rPr lang="en-US" sz="200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 be used </a:t>
            </a:r>
            <a:r>
              <a:rPr lang="en-US" sz="200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200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mmediately after reclamation (relatively</a:t>
            </a:r>
            <a:r>
              <a:rPr lang="en-US" sz="200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, RPM is</a:t>
            </a:r>
            <a:r>
              <a:rPr lang="en-US" sz="200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 most </a:t>
            </a:r>
            <a:r>
              <a:rPr lang="en-US" sz="200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l</a:t>
            </a:r>
            <a:r>
              <a:rPr lang="en-US" sz="200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ikely to be used immediately after reclamation</a:t>
            </a:r>
            <a:r>
              <a:rPr lang="en-US" sz="200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marL="800100" lvl="1" indent="-342900">
              <a:buFont typeface="Arial" pitchFamily="34" charset="0"/>
              <a:buChar char="•"/>
            </a:pPr>
            <a:endParaRPr lang="en-US" sz="2000" b="1" dirty="0" smtClean="0">
              <a:solidFill>
                <a:schemeClr val="hlink"/>
              </a:solidFill>
              <a:latin typeface="Arial" pitchFamily="34" charset="0"/>
              <a:cs typeface="Arial" pitchFamily="34" charset="0"/>
            </a:endParaRP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RAP</a:t>
            </a:r>
            <a:r>
              <a:rPr lang="en-US" sz="200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 represents </a:t>
            </a:r>
            <a:r>
              <a:rPr lang="en-US" sz="200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en-US" sz="200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 greatest total tonnage used</a:t>
            </a:r>
            <a:r>
              <a:rPr lang="en-US" sz="200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en-US" sz="200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 followed </a:t>
            </a:r>
            <a:r>
              <a:rPr lang="en-US" sz="200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by RCA and RPM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Text Box 2"/>
          <p:cNvSpPr txBox="1">
            <a:spLocks noChangeArrowheads="1"/>
          </p:cNvSpPr>
          <p:nvPr/>
        </p:nvSpPr>
        <p:spPr bwMode="auto">
          <a:xfrm>
            <a:off x="1295400" y="381000"/>
            <a:ext cx="6477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buFontTx/>
              <a:buNone/>
            </a:pPr>
            <a:r>
              <a:rPr lang="en-US" sz="3200" b="1" u="sng" dirty="0" smtClean="0">
                <a:solidFill>
                  <a:schemeClr val="hlink"/>
                </a:solidFill>
              </a:rPr>
              <a:t>Typical Physical Properties of RAP</a:t>
            </a:r>
            <a:endParaRPr lang="en-US" sz="3200" b="1" u="sng" dirty="0">
              <a:solidFill>
                <a:schemeClr val="hlink"/>
              </a:solidFill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1143000" y="1219200"/>
          <a:ext cx="7010400" cy="5526885"/>
        </p:xfrm>
        <a:graphic>
          <a:graphicData uri="http://schemas.openxmlformats.org/drawingml/2006/table">
            <a:tbl>
              <a:tblPr/>
              <a:tblGrid>
                <a:gridCol w="3581400"/>
                <a:gridCol w="3429000"/>
              </a:tblGrid>
              <a:tr h="465407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Physical Properties</a:t>
                      </a:r>
                      <a:endParaRPr lang="en-US" sz="1600" b="1" dirty="0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0193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Unit Weight</a:t>
                      </a:r>
                      <a:endParaRPr lang="en-US" sz="1600" b="1" dirty="0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1940 - 2300 kg/m</a:t>
                      </a:r>
                      <a:r>
                        <a:rPr lang="en-US" sz="1600" b="1" baseline="30000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</a:t>
                      </a:r>
                      <a:r>
                        <a:rPr lang="en-US" sz="16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(120 - 140 </a:t>
                      </a:r>
                      <a:r>
                        <a:rPr lang="en-US" sz="1600" b="1" dirty="0" err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pcf</a:t>
                      </a:r>
                      <a:r>
                        <a:rPr lang="en-US" sz="16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)</a:t>
                      </a:r>
                      <a:endParaRPr lang="en-US" sz="1600" b="1" dirty="0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193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Moisture Content</a:t>
                      </a:r>
                      <a:endParaRPr lang="en-US" sz="1600" b="1" dirty="0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Normal: Up to 5%</a:t>
                      </a:r>
                      <a:endParaRPr lang="en-US" sz="1600" b="1" dirty="0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Maximum: 7 - 8%</a:t>
                      </a:r>
                      <a:endParaRPr lang="en-US" sz="1600" b="1" dirty="0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7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Asphalt Content</a:t>
                      </a:r>
                      <a:endParaRPr lang="en-US" sz="1600" b="1" dirty="0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Normal: 4.5 – 6%</a:t>
                      </a:r>
                      <a:endParaRPr lang="en-US" sz="1600" b="1" dirty="0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7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Asphalt Penetration</a:t>
                      </a:r>
                      <a:endParaRPr lang="en-US" sz="1600" b="1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Normal: 10 – 80% at 25°C (77°F)</a:t>
                      </a:r>
                      <a:endParaRPr lang="en-US" sz="1600" b="1" dirty="0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193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Absolute Viscosity or Recovered Asphalt Cement</a:t>
                      </a:r>
                      <a:endParaRPr lang="en-US" sz="1600" b="1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Normal: 4000 – 25000 poises at 60°C (140°F)</a:t>
                      </a:r>
                      <a:endParaRPr lang="en-US" sz="1600" b="1" dirty="0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78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Mechanical Properties</a:t>
                      </a:r>
                      <a:endParaRPr lang="en-US" sz="1600" b="1" dirty="0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0193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Compacted Unit Weight</a:t>
                      </a:r>
                      <a:endParaRPr lang="en-US" sz="1600" b="1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1600 – 2000 kg/m</a:t>
                      </a:r>
                      <a:r>
                        <a:rPr lang="en-US" sz="1600" b="1" baseline="30000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</a:t>
                      </a:r>
                      <a:r>
                        <a:rPr lang="en-US" sz="16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(100 – 125 </a:t>
                      </a:r>
                      <a:r>
                        <a:rPr lang="en-US" sz="1600" b="1" dirty="0" err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pcf</a:t>
                      </a:r>
                      <a:r>
                        <a:rPr lang="en-US" sz="16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)</a:t>
                      </a:r>
                      <a:endParaRPr lang="en-US" sz="1600" b="1" dirty="0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7540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California Bearing Ratio (CBR)</a:t>
                      </a:r>
                      <a:endParaRPr lang="en-US" sz="1600" b="1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100% RAP: 20 – 25%</a:t>
                      </a:r>
                      <a:endParaRPr lang="en-US" sz="1600" b="1" dirty="0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40% RAP and 60% Natural Aggregate: 150% or Higher</a:t>
                      </a:r>
                      <a:endParaRPr lang="en-US" sz="1600" b="1" dirty="0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3429000" y="381000"/>
            <a:ext cx="22044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buFontTx/>
              <a:buNone/>
            </a:pPr>
            <a:r>
              <a:rPr lang="en-US" sz="3200" b="1" u="sng" dirty="0" smtClean="0">
                <a:solidFill>
                  <a:schemeClr val="hlink"/>
                </a:solidFill>
              </a:rPr>
              <a:t>Conclusions</a:t>
            </a:r>
            <a:endParaRPr lang="en-US" sz="3200" b="1" u="sng" dirty="0">
              <a:solidFill>
                <a:schemeClr val="hlink"/>
              </a:solidFill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47675" y="1360488"/>
            <a:ext cx="8091488" cy="177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800100" lvl="1" indent="-342900"/>
            <a:r>
              <a:rPr lang="en-US" sz="200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Common Tests: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Specification Compliance: Grain Size Analysis (Dry/Wet Sieve), Plastic/Liquid Limit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Shear Strength: California Bearing Ratio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Aggregate Toughness: LA Abrasion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Aggregate Durability: Sulfate Soundness</a:t>
            </a:r>
          </a:p>
          <a:p>
            <a:pPr marL="800100" lvl="1" indent="-342900"/>
            <a:endParaRPr lang="en-US" sz="2000" b="1" dirty="0" smtClean="0">
              <a:solidFill>
                <a:schemeClr val="hlink"/>
              </a:solidFill>
              <a:latin typeface="Arial" pitchFamily="34" charset="0"/>
              <a:cs typeface="Arial" pitchFamily="34" charset="0"/>
            </a:endParaRPr>
          </a:p>
          <a:p>
            <a:pPr marL="800100" lvl="1" indent="-342900"/>
            <a:r>
              <a:rPr lang="en-US" sz="200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Less Common Tests: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Stiffness: R-Value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Permeability: Falling Head Test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Mineralogical Composition: </a:t>
            </a:r>
            <a:r>
              <a:rPr lang="en-US" sz="2000" b="1" dirty="0" err="1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Petrographic</a:t>
            </a:r>
            <a:r>
              <a:rPr lang="en-US" sz="200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 Examination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Particle Geometry: Percent of Fractured Particles Test or Flat and Elongated Particles Test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3429000" y="381000"/>
            <a:ext cx="22044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buFontTx/>
              <a:buNone/>
            </a:pPr>
            <a:r>
              <a:rPr lang="en-US" sz="3200" b="1" u="sng" dirty="0" smtClean="0">
                <a:solidFill>
                  <a:schemeClr val="hlink"/>
                </a:solidFill>
              </a:rPr>
              <a:t>Conclusions</a:t>
            </a:r>
            <a:endParaRPr lang="en-US" sz="3200" b="1" u="sng" dirty="0">
              <a:solidFill>
                <a:schemeClr val="hlink"/>
              </a:solidFill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47675" y="1360488"/>
            <a:ext cx="8091488" cy="177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800100" lvl="1" indent="-342900"/>
            <a:endParaRPr lang="en-US" sz="2000" b="1" dirty="0" smtClean="0">
              <a:solidFill>
                <a:schemeClr val="hlink"/>
              </a:solidFill>
              <a:latin typeface="Arial" pitchFamily="34" charset="0"/>
              <a:cs typeface="Arial" pitchFamily="34" charset="0"/>
            </a:endParaRPr>
          </a:p>
          <a:p>
            <a:pPr marL="800100" lvl="1" indent="-342900"/>
            <a:r>
              <a:rPr lang="en-US" sz="200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Overall: 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Data regarding structural qualities of aggregates is limited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Recommend development of database of such properties for recycled materials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981200" y="533400"/>
            <a:ext cx="54864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Tx/>
              <a:buNone/>
            </a:pPr>
            <a:r>
              <a:rPr lang="en-US" sz="4000" b="1" u="sng" dirty="0" smtClean="0">
                <a:solidFill>
                  <a:schemeClr val="hlink"/>
                </a:solidFill>
              </a:rPr>
              <a:t>Discussion Points</a:t>
            </a:r>
            <a:endParaRPr lang="en-US" sz="4000" b="1" u="sng" dirty="0">
              <a:solidFill>
                <a:schemeClr val="hlink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162" b="1" dirty="0" smtClean="0">
                <a:solidFill>
                  <a:srgbClr val="0000FF"/>
                </a:solidFill>
                <a:latin typeface="Arial"/>
              </a:rPr>
              <a:t>RAP nomenclature?</a:t>
            </a:r>
          </a:p>
          <a:p>
            <a:pPr>
              <a:buNone/>
            </a:pPr>
            <a:endParaRPr lang="en-US" sz="2162" b="1" dirty="0" smtClean="0">
              <a:solidFill>
                <a:srgbClr val="0000FF"/>
              </a:solidFill>
              <a:latin typeface="Arial"/>
            </a:endParaRPr>
          </a:p>
          <a:p>
            <a:r>
              <a:rPr lang="en-US" sz="2162" b="1" dirty="0" smtClean="0">
                <a:solidFill>
                  <a:srgbClr val="0000FF"/>
                </a:solidFill>
                <a:latin typeface="Arial"/>
              </a:rPr>
              <a:t>Compaction specifications to be used in the tests?</a:t>
            </a:r>
          </a:p>
          <a:p>
            <a:pPr>
              <a:buNone/>
            </a:pPr>
            <a:endParaRPr lang="en-US" sz="2162" b="1" dirty="0" smtClean="0">
              <a:solidFill>
                <a:srgbClr val="0000FF"/>
              </a:solidFill>
              <a:latin typeface="Arial"/>
            </a:endParaRPr>
          </a:p>
          <a:p>
            <a:r>
              <a:rPr lang="en-US" sz="2162" b="1" dirty="0" smtClean="0">
                <a:solidFill>
                  <a:srgbClr val="0000FF"/>
                </a:solidFill>
                <a:latin typeface="Arial"/>
              </a:rPr>
              <a:t>Need for structural properties, i.e., resilient modulus and plastic strains?</a:t>
            </a:r>
          </a:p>
          <a:p>
            <a:pPr>
              <a:buNone/>
            </a:pPr>
            <a:endParaRPr lang="en-US" sz="2162" b="1" dirty="0" smtClean="0">
              <a:solidFill>
                <a:srgbClr val="0000FF"/>
              </a:solidFill>
              <a:latin typeface="Arial"/>
            </a:endParaRPr>
          </a:p>
          <a:p>
            <a:r>
              <a:rPr lang="en-US" sz="2162" b="1" dirty="0" smtClean="0">
                <a:solidFill>
                  <a:srgbClr val="0000FF"/>
                </a:solidFill>
                <a:latin typeface="Arial"/>
              </a:rPr>
              <a:t>Aggregate quality test for toughness:  LA abrasion?</a:t>
            </a:r>
          </a:p>
          <a:p>
            <a:pPr>
              <a:buNone/>
            </a:pPr>
            <a:endParaRPr lang="en-US" sz="2162" b="1" dirty="0" smtClean="0">
              <a:solidFill>
                <a:srgbClr val="0000FF"/>
              </a:solidFill>
              <a:latin typeface="Arial"/>
            </a:endParaRPr>
          </a:p>
          <a:p>
            <a:r>
              <a:rPr lang="en-US" sz="2162" b="1" dirty="0" smtClean="0">
                <a:solidFill>
                  <a:srgbClr val="0000FF"/>
                </a:solidFill>
                <a:latin typeface="Arial"/>
              </a:rPr>
              <a:t>Aggregate quality test for</a:t>
            </a:r>
            <a:r>
              <a:rPr lang="en-US" sz="2162" b="1" dirty="0" smtClean="0">
                <a:solidFill>
                  <a:srgbClr val="0000FF"/>
                </a:solidFill>
                <a:latin typeface="Arial"/>
              </a:rPr>
              <a:t> durability: Sulfate soundness?</a:t>
            </a:r>
          </a:p>
          <a:p>
            <a:pPr>
              <a:buNone/>
            </a:pPr>
            <a:endParaRPr lang="en-US" sz="2162" b="1" dirty="0" smtClean="0">
              <a:solidFill>
                <a:srgbClr val="0000FF"/>
              </a:solidFill>
              <a:latin typeface="Arial"/>
            </a:endParaRPr>
          </a:p>
          <a:p>
            <a:r>
              <a:rPr lang="en-US" sz="2162" b="1" dirty="0" smtClean="0">
                <a:solidFill>
                  <a:srgbClr val="0000FF"/>
                </a:solidFill>
                <a:latin typeface="Arial"/>
              </a:rPr>
              <a:t>Frost susceptibility:  UW approach?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Text Box 2"/>
          <p:cNvSpPr txBox="1">
            <a:spLocks noChangeArrowheads="1"/>
          </p:cNvSpPr>
          <p:nvPr/>
        </p:nvSpPr>
        <p:spPr bwMode="auto">
          <a:xfrm>
            <a:off x="1295400" y="381000"/>
            <a:ext cx="6477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buFontTx/>
              <a:buNone/>
            </a:pPr>
            <a:r>
              <a:rPr lang="en-US" sz="3200" b="1" u="sng" dirty="0" smtClean="0">
                <a:solidFill>
                  <a:schemeClr val="hlink"/>
                </a:solidFill>
              </a:rPr>
              <a:t>Typical Physical Properties of RCA</a:t>
            </a:r>
            <a:endParaRPr lang="en-US" sz="3200" b="1" u="sng" dirty="0">
              <a:solidFill>
                <a:schemeClr val="hlink"/>
              </a:solidFill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1143000" y="1219200"/>
          <a:ext cx="7010400" cy="4668444"/>
        </p:xfrm>
        <a:graphic>
          <a:graphicData uri="http://schemas.openxmlformats.org/drawingml/2006/table">
            <a:tbl>
              <a:tblPr/>
              <a:tblGrid>
                <a:gridCol w="3581400"/>
                <a:gridCol w="3429000"/>
              </a:tblGrid>
              <a:tr h="465407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Physical Properties</a:t>
                      </a:r>
                      <a:endParaRPr lang="en-US" sz="1600" b="1" dirty="0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0193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Specific Gravity</a:t>
                      </a:r>
                      <a:endParaRPr lang="en-US" sz="1600" b="1" dirty="0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2.2 to</a:t>
                      </a:r>
                      <a:r>
                        <a:rPr lang="en-US" sz="1600" b="1" baseline="0" dirty="0" smtClean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2.5 (Coarse Particles)</a:t>
                      </a: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baseline="0" dirty="0" smtClean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2.0 to 2.3 (Fine Particles)</a:t>
                      </a:r>
                      <a:endParaRPr lang="en-US" sz="1600" b="1" dirty="0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193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Absorption</a:t>
                      </a:r>
                      <a:endParaRPr lang="en-US" sz="1600" b="1" dirty="0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 to 6 (Coarse Particles)</a:t>
                      </a: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 to 8 (Fine Particles)</a:t>
                      </a:r>
                      <a:endParaRPr lang="en-US" sz="1600" b="1" dirty="0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478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Mechanical Properties</a:t>
                      </a:r>
                      <a:endParaRPr lang="en-US" sz="1600" b="1" dirty="0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0193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LA Abrasion</a:t>
                      </a:r>
                      <a:r>
                        <a:rPr lang="en-US" sz="1600" b="1" baseline="0" dirty="0" smtClean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Loss</a:t>
                      </a:r>
                      <a:endParaRPr lang="en-US" sz="1600" b="1" dirty="0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20 to 45 (Coarse</a:t>
                      </a:r>
                      <a:r>
                        <a:rPr lang="en-US" sz="1600" b="1" baseline="0" dirty="0" smtClean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Particles)</a:t>
                      </a:r>
                      <a:endParaRPr lang="en-US" sz="1600" b="1" dirty="0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7540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Magnesium</a:t>
                      </a:r>
                      <a:r>
                        <a:rPr lang="en-US" sz="1600" b="1" baseline="0" dirty="0" smtClean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Sulfate Soundness Loss</a:t>
                      </a:r>
                      <a:endParaRPr lang="en-US" sz="1600" b="1" dirty="0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 or Less (Coarse Particles)</a:t>
                      </a: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Less than 9 (Fine Particles)</a:t>
                      </a:r>
                      <a:endParaRPr lang="en-US" sz="1600" b="1" dirty="0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68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FF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California</a:t>
                      </a:r>
                      <a:r>
                        <a:rPr lang="en-US" sz="1600" b="1" baseline="0" dirty="0" smtClean="0">
                          <a:solidFill>
                            <a:srgbClr val="0000FF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Bearing Ratio (CBR)</a:t>
                      </a:r>
                      <a:endParaRPr lang="en-US" sz="1600" b="1" dirty="0">
                        <a:solidFill>
                          <a:srgbClr val="0000FF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FF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94 to 148%</a:t>
                      </a:r>
                      <a:endParaRPr lang="en-US" sz="1600" b="1" dirty="0">
                        <a:solidFill>
                          <a:srgbClr val="0000FF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1676400" y="381000"/>
            <a:ext cx="575612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buFontTx/>
              <a:buNone/>
            </a:pPr>
            <a:r>
              <a:rPr lang="en-US" sz="3200" b="1" u="sng" dirty="0" smtClean="0">
                <a:solidFill>
                  <a:schemeClr val="hlink"/>
                </a:solidFill>
              </a:rPr>
              <a:t>Summary of Material Gradations</a:t>
            </a:r>
            <a:endParaRPr lang="en-US" sz="3200" b="1" u="sng" dirty="0">
              <a:solidFill>
                <a:schemeClr val="hlink"/>
              </a:solidFill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47675" y="1360488"/>
            <a:ext cx="8091488" cy="177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RAP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Fines (Passing #200 Sieve): 1 to 8%</a:t>
            </a:r>
          </a:p>
          <a:p>
            <a:pPr marL="1257300" lvl="2" indent="-342900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Average: 2.3% / Standard Deviation: 2.7%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Coarse (Passing 3/4” Sieve): 92 to 100%</a:t>
            </a:r>
          </a:p>
          <a:p>
            <a:pPr marL="1257300" lvl="2" indent="-342900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Average: 95.0% / Standard Deviation: 3.8%</a:t>
            </a:r>
          </a:p>
          <a:p>
            <a:pPr marL="1257300" lvl="2" indent="-342900">
              <a:buFont typeface="Arial" pitchFamily="34" charset="0"/>
              <a:buChar char="•"/>
            </a:pPr>
            <a:endParaRPr lang="en-US" b="1" dirty="0" smtClean="0">
              <a:solidFill>
                <a:schemeClr val="hlink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RPM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Fines: 3 to 16%</a:t>
            </a:r>
          </a:p>
          <a:p>
            <a:pPr marL="1257300" lvl="2" indent="-342900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Average: 8.0% / Standard Deviation: 3.8%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Coarse: 93 to 96%</a:t>
            </a:r>
          </a:p>
          <a:p>
            <a:pPr marL="1257300" lvl="2" indent="-342900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Average: 95.8% / Standard Deviation: 1.5%</a:t>
            </a:r>
          </a:p>
          <a:p>
            <a:pPr marL="1257300" lvl="2" indent="-342900">
              <a:buFont typeface="Arial" pitchFamily="34" charset="0"/>
              <a:buChar char="•"/>
            </a:pPr>
            <a:endParaRPr lang="en-US" b="1" dirty="0" smtClean="0">
              <a:solidFill>
                <a:schemeClr val="hlink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RCA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Fines: 3 to 8%</a:t>
            </a:r>
          </a:p>
          <a:p>
            <a:pPr marL="1257300" lvl="2" indent="-342900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Average: 5.1% / Standard Deviation: 1.7%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Coarse: 50 to 100%</a:t>
            </a:r>
          </a:p>
          <a:p>
            <a:pPr marL="1257300" lvl="2" indent="-342900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Average: 82.4% / 14.8%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Text Box 2"/>
          <p:cNvSpPr txBox="1">
            <a:spLocks noChangeArrowheads="1"/>
          </p:cNvSpPr>
          <p:nvPr/>
        </p:nvSpPr>
        <p:spPr bwMode="auto">
          <a:xfrm>
            <a:off x="1295400" y="381000"/>
            <a:ext cx="64770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buFontTx/>
              <a:buNone/>
            </a:pPr>
            <a:r>
              <a:rPr lang="en-US" sz="3200" b="1" u="sng" dirty="0" smtClean="0">
                <a:solidFill>
                  <a:schemeClr val="hlink"/>
                </a:solidFill>
              </a:rPr>
              <a:t>Maximum Dry Density and Optimum Moisture Content of RAP and RPM</a:t>
            </a:r>
            <a:endParaRPr lang="en-US" sz="3200" b="1" u="sng" dirty="0">
              <a:solidFill>
                <a:schemeClr val="hlink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33400" y="1641168"/>
          <a:ext cx="8153400" cy="5148789"/>
        </p:xfrm>
        <a:graphic>
          <a:graphicData uri="http://schemas.openxmlformats.org/drawingml/2006/table">
            <a:tbl>
              <a:tblPr/>
              <a:tblGrid>
                <a:gridCol w="2438400"/>
                <a:gridCol w="1752600"/>
                <a:gridCol w="1923585"/>
                <a:gridCol w="2038815"/>
              </a:tblGrid>
              <a:tr h="66869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FF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Material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FF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Proctor Effort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FF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Maximum Dry Density, kg/m3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FF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Optimum Moisture Content, 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869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solidFill>
                            <a:srgbClr val="0000FF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Bejarano</a:t>
                      </a:r>
                      <a:r>
                        <a:rPr lang="en-US" sz="1600" b="1" dirty="0">
                          <a:solidFill>
                            <a:srgbClr val="0000FF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: Pulverized </a:t>
                      </a:r>
                      <a:r>
                        <a:rPr lang="en-US" sz="1600" b="1" baseline="30000" dirty="0">
                          <a:solidFill>
                            <a:srgbClr val="0000FF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(8)</a:t>
                      </a:r>
                      <a:endParaRPr lang="en-US" sz="1600" b="1" dirty="0">
                        <a:solidFill>
                          <a:srgbClr val="0000FF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FF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Caltrans</a:t>
                      </a: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FF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CTM 216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FF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2332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FF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5.5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434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FF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Bennert RAP</a:t>
                      </a:r>
                      <a:r>
                        <a:rPr lang="en-US" sz="1600" b="1" baseline="30000">
                          <a:solidFill>
                            <a:srgbClr val="0000FF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(3)</a:t>
                      </a:r>
                      <a:endParaRPr lang="en-US" sz="1600" b="1">
                        <a:solidFill>
                          <a:srgbClr val="0000FF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FF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Standard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FF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1872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FF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434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FF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Guthrie R1</a:t>
                      </a:r>
                      <a:r>
                        <a:rPr lang="en-US" sz="1600" b="1" baseline="30000">
                          <a:solidFill>
                            <a:srgbClr val="0000FF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(6)</a:t>
                      </a:r>
                      <a:endParaRPr lang="en-US" sz="1600" b="1">
                        <a:solidFill>
                          <a:srgbClr val="0000FF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FF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Modified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FF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2083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FF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5.6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434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FF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Guthrie R2</a:t>
                      </a:r>
                      <a:r>
                        <a:rPr lang="en-US" sz="1600" b="1" baseline="30000">
                          <a:solidFill>
                            <a:srgbClr val="0000FF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(6)</a:t>
                      </a:r>
                      <a:endParaRPr lang="en-US" sz="1600" b="1">
                        <a:solidFill>
                          <a:srgbClr val="0000FF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FF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Modified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FF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1842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FF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5.8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898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FF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Saeed RAP-LS-MS</a:t>
                      </a:r>
                      <a:r>
                        <a:rPr lang="en-US" sz="1600" b="1" baseline="30000">
                          <a:solidFill>
                            <a:srgbClr val="0000FF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(9)</a:t>
                      </a:r>
                      <a:endParaRPr lang="en-US" sz="1600" b="1">
                        <a:solidFill>
                          <a:srgbClr val="0000FF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FF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Standard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FF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1988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FF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6.3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898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FF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Saeed RAP-GR-CO</a:t>
                      </a:r>
                      <a:r>
                        <a:rPr lang="en-US" sz="1600" b="1" baseline="30000">
                          <a:solidFill>
                            <a:srgbClr val="0000FF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(9)</a:t>
                      </a:r>
                      <a:endParaRPr lang="en-US" sz="1600" b="1">
                        <a:solidFill>
                          <a:srgbClr val="0000FF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FF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Standard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FF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2015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FF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10.3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898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FF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Saeed RAP-GV-LA</a:t>
                      </a:r>
                      <a:r>
                        <a:rPr lang="en-US" sz="1600" b="1" baseline="30000">
                          <a:solidFill>
                            <a:srgbClr val="0000FF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(9)</a:t>
                      </a:r>
                      <a:endParaRPr lang="en-US" sz="1600" b="1">
                        <a:solidFill>
                          <a:srgbClr val="0000FF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FF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Standard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FF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1978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FF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5.4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434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FF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Carmargo RPM</a:t>
                      </a:r>
                      <a:r>
                        <a:rPr lang="en-US" sz="1600" b="1" baseline="30000">
                          <a:solidFill>
                            <a:srgbClr val="0000FF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(11)</a:t>
                      </a:r>
                      <a:endParaRPr lang="en-US" sz="1600" b="1">
                        <a:solidFill>
                          <a:srgbClr val="0000FF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FF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Standard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FF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2161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FF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7.5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434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solidFill>
                            <a:srgbClr val="0000FF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Wen</a:t>
                      </a:r>
                      <a:r>
                        <a:rPr lang="en-US" sz="1600" b="1" dirty="0">
                          <a:solidFill>
                            <a:srgbClr val="0000FF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et al</a:t>
                      </a:r>
                      <a:r>
                        <a:rPr lang="en-US" sz="1600" b="1" baseline="30000" dirty="0">
                          <a:solidFill>
                            <a:srgbClr val="0000FF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(13)</a:t>
                      </a:r>
                      <a:endParaRPr lang="en-US" sz="1600" b="1" dirty="0">
                        <a:solidFill>
                          <a:srgbClr val="0000FF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FF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Modified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FF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2162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FF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7.5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Text Box 2"/>
          <p:cNvSpPr txBox="1">
            <a:spLocks noChangeArrowheads="1"/>
          </p:cNvSpPr>
          <p:nvPr/>
        </p:nvSpPr>
        <p:spPr bwMode="auto">
          <a:xfrm>
            <a:off x="1295400" y="381000"/>
            <a:ext cx="64770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buFontTx/>
              <a:buNone/>
            </a:pPr>
            <a:r>
              <a:rPr lang="en-US" sz="3200" b="1" u="sng" dirty="0" smtClean="0">
                <a:solidFill>
                  <a:schemeClr val="hlink"/>
                </a:solidFill>
              </a:rPr>
              <a:t>Maximum Dry Density and Optimum Moisture Content of RCA</a:t>
            </a:r>
            <a:endParaRPr lang="en-US" sz="3200" b="1" u="sng" dirty="0">
              <a:solidFill>
                <a:schemeClr val="hlink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33400" y="1641169"/>
          <a:ext cx="8153400" cy="4904402"/>
        </p:xfrm>
        <a:graphic>
          <a:graphicData uri="http://schemas.openxmlformats.org/drawingml/2006/table">
            <a:tbl>
              <a:tblPr/>
              <a:tblGrid>
                <a:gridCol w="2438400"/>
                <a:gridCol w="1752600"/>
                <a:gridCol w="1923585"/>
                <a:gridCol w="2038815"/>
              </a:tblGrid>
              <a:tr h="66612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FF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Material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FF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Proctor Effort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FF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Maximum Dry Density, kg/m3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FF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Optimum Moisture Content, 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192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Bennert</a:t>
                      </a:r>
                      <a:r>
                        <a:rPr lang="en-US" sz="16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RCA</a:t>
                      </a:r>
                      <a:r>
                        <a:rPr lang="en-US" sz="1600" b="1" baseline="30000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(3)</a:t>
                      </a:r>
                      <a:endParaRPr lang="en-US" sz="1600" b="1" dirty="0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Standard</a:t>
                      </a:r>
                      <a:endParaRPr lang="en-US" sz="1600" b="1" dirty="0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1984</a:t>
                      </a:r>
                      <a:endParaRPr lang="en-US" sz="1600" b="1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7.5</a:t>
                      </a:r>
                      <a:endParaRPr lang="en-US" sz="1600" b="1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723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Blankenagel Demolition</a:t>
                      </a:r>
                      <a:r>
                        <a:rPr lang="en-US" sz="1600" b="1" baseline="3000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(5)</a:t>
                      </a:r>
                      <a:endParaRPr lang="en-US" sz="1600" b="1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Modified</a:t>
                      </a:r>
                      <a:endParaRPr lang="en-US" sz="1600" b="1" dirty="0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1830</a:t>
                      </a:r>
                      <a:endParaRPr lang="en-US" sz="1600" b="1" dirty="0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9.7</a:t>
                      </a:r>
                      <a:endParaRPr lang="en-US" sz="1600" b="1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723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Blankenagel Haul Back</a:t>
                      </a:r>
                      <a:r>
                        <a:rPr lang="en-US" sz="1600" b="1" baseline="3000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(5)</a:t>
                      </a:r>
                      <a:endParaRPr lang="en-US" sz="1600" b="1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Modified</a:t>
                      </a:r>
                      <a:endParaRPr lang="en-US" sz="1600" b="1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2020</a:t>
                      </a:r>
                      <a:endParaRPr lang="en-US" sz="1600" b="1" dirty="0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10.6</a:t>
                      </a:r>
                      <a:endParaRPr lang="en-US" sz="1600" b="1" dirty="0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389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Saeed RCP-LS-IL</a:t>
                      </a:r>
                      <a:r>
                        <a:rPr lang="en-US" sz="1600" b="1" baseline="3000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(9)</a:t>
                      </a:r>
                      <a:endParaRPr lang="en-US" sz="1600" b="1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Standard</a:t>
                      </a:r>
                      <a:endParaRPr lang="en-US" sz="1600" b="1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1971</a:t>
                      </a:r>
                      <a:endParaRPr lang="en-US" sz="1600" b="1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11</a:t>
                      </a:r>
                      <a:endParaRPr lang="en-US" sz="1600" b="1" dirty="0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Saeed RCP-GV-LA</a:t>
                      </a:r>
                      <a:r>
                        <a:rPr lang="en-US" sz="1600" b="1" baseline="3000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(9)</a:t>
                      </a:r>
                      <a:endParaRPr lang="en-US" sz="1600" b="1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Standard</a:t>
                      </a:r>
                      <a:endParaRPr lang="en-US" sz="1600" b="1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1950</a:t>
                      </a:r>
                      <a:endParaRPr lang="en-US" sz="1600" b="1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9</a:t>
                      </a:r>
                      <a:endParaRPr lang="en-US" sz="1600" b="1" dirty="0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86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Saeed RCP-GR-SC</a:t>
                      </a:r>
                      <a:r>
                        <a:rPr lang="en-US" sz="1600" b="1" baseline="3000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(9)</a:t>
                      </a:r>
                      <a:endParaRPr lang="en-US" sz="1600" b="1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Standard</a:t>
                      </a:r>
                      <a:endParaRPr lang="en-US" sz="1600" b="1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1990</a:t>
                      </a:r>
                      <a:endParaRPr lang="en-US" sz="1600" b="1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9.5</a:t>
                      </a:r>
                      <a:endParaRPr lang="en-US" sz="1600" b="1" dirty="0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233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Kuo UCF</a:t>
                      </a:r>
                      <a:r>
                        <a:rPr lang="en-US" sz="1600" b="1" baseline="3000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(2)</a:t>
                      </a:r>
                      <a:endParaRPr lang="en-US" sz="1600" b="1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Modified</a:t>
                      </a:r>
                      <a:endParaRPr lang="en-US" sz="1600" b="1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1823</a:t>
                      </a:r>
                      <a:endParaRPr lang="en-US" sz="1600" b="1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11.2</a:t>
                      </a:r>
                      <a:endParaRPr lang="en-US" sz="1600" b="1" dirty="0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661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Kuo FDOT</a:t>
                      </a:r>
                      <a:r>
                        <a:rPr lang="en-US" sz="1600" b="1" baseline="3000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(2)</a:t>
                      </a:r>
                      <a:endParaRPr lang="en-US" sz="1600" b="1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Modified</a:t>
                      </a:r>
                      <a:endParaRPr lang="en-US" sz="1600" b="1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1839</a:t>
                      </a:r>
                      <a:endParaRPr lang="en-US" sz="1600" b="1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12.1</a:t>
                      </a:r>
                      <a:endParaRPr lang="en-US" sz="1600" b="1" dirty="0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609600" y="381000"/>
            <a:ext cx="787863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buFontTx/>
              <a:buNone/>
            </a:pPr>
            <a:r>
              <a:rPr lang="en-US" sz="3200" b="1" u="sng" dirty="0" smtClean="0">
                <a:solidFill>
                  <a:schemeClr val="hlink"/>
                </a:solidFill>
              </a:rPr>
              <a:t>Summary of Moisture-Density Characteristics</a:t>
            </a:r>
            <a:endParaRPr lang="en-US" sz="3200" b="1" u="sng" dirty="0">
              <a:solidFill>
                <a:schemeClr val="hlink"/>
              </a:solidFill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47675" y="1360488"/>
            <a:ext cx="8091488" cy="153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800100" lvl="2" indent="-342900"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Pure aggregate had higher MDD than pure RAP or pure RCA (</a:t>
            </a:r>
            <a:r>
              <a:rPr lang="en-US" sz="2000" b="1" dirty="0" err="1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Saeed</a:t>
            </a:r>
            <a:r>
              <a:rPr lang="en-US" sz="200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marL="800100" lvl="2" indent="-342900"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Compaction specimens prepared by Gyratory Compaction (GCT) correlated to field measurements better than specimens prepared by Proctor Compaction (PCT) (Kim)</a:t>
            </a:r>
          </a:p>
          <a:p>
            <a:pPr marL="800100" lvl="2" indent="-342900"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Increased RAP content in RAP-Aggregate blends led to decreased Maximum Dry Density (MDD) and decreased Optimum Moisture Content (OMC) (Guthrie, Kim, </a:t>
            </a:r>
            <a:r>
              <a:rPr lang="en-US" sz="2000" b="1" dirty="0" err="1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Bennert</a:t>
            </a:r>
            <a:r>
              <a:rPr lang="en-US" sz="200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000" b="1" dirty="0" err="1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Saeed</a:t>
            </a:r>
            <a:r>
              <a:rPr lang="en-US" sz="200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marL="800100" lvl="2" indent="-342900"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RAP-Aggregate blends compacted by GCT showed no decrease in MDD with increased RAP content (Kim)</a:t>
            </a:r>
          </a:p>
          <a:p>
            <a:pPr marL="800100" lvl="2" indent="-342900"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Increased RCA content in RCA-Aggregate blends led to decreased MDD and increased OMC (</a:t>
            </a:r>
            <a:r>
              <a:rPr lang="en-US" sz="2000" b="1" dirty="0" err="1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Bennert</a:t>
            </a:r>
            <a:r>
              <a:rPr lang="en-US" sz="200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000" b="1" dirty="0" err="1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Saeed</a:t>
            </a:r>
            <a:r>
              <a:rPr lang="en-US" sz="200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marL="800100" lvl="2" indent="-342900"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Haul-back material had higher MDD and OMC than demolition material (</a:t>
            </a:r>
            <a:r>
              <a:rPr lang="en-US" sz="2000" b="1" dirty="0" err="1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Blankenagel</a:t>
            </a:r>
            <a:r>
              <a:rPr lang="en-US" sz="200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1569</TotalTime>
  <Words>2662</Words>
  <Application>Microsoft Office PowerPoint</Application>
  <PresentationFormat>On-screen Show (4:3)</PresentationFormat>
  <Paragraphs>429</Paragraphs>
  <Slides>42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3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Which of the following recycled materials do you use as a granular base course? </vt:lpstr>
      <vt:lpstr>Which of the following recycled materials do you use as a granular base course? </vt:lpstr>
      <vt:lpstr>When are the recycled materials used? </vt:lpstr>
      <vt:lpstr>When are the recycled materials used? </vt:lpstr>
      <vt:lpstr>When are the recycled materials used? </vt:lpstr>
      <vt:lpstr>When are the recycled materials used? </vt:lpstr>
      <vt:lpstr>In a given year, how much of the recycled material do you use?</vt:lpstr>
      <vt:lpstr>In a given year, how much of the recycled material do you use?</vt:lpstr>
      <vt:lpstr>In a given year, how much of the recycled material do you use?</vt:lpstr>
      <vt:lpstr>In a given year, how much of the recycled material do you use?</vt:lpstr>
      <vt:lpstr>How long have you been using the recycled materials?</vt:lpstr>
      <vt:lpstr>How long have you been using the recycled materials?</vt:lpstr>
      <vt:lpstr>How long have you been using the recycled materials?</vt:lpstr>
      <vt:lpstr>How long have you been using the recycled materials?</vt:lpstr>
      <vt:lpstr>Are any of the following tests used in specifications for the material? </vt:lpstr>
      <vt:lpstr>Are any of the following tests used in specifications for the material?</vt:lpstr>
      <vt:lpstr>Which of the following aggregate quality tests for shear strength do you perform on the material prior to placement?</vt:lpstr>
      <vt:lpstr> Which of the following aggregate quality tests for shear strength do you perform on the material prior to placement?</vt:lpstr>
      <vt:lpstr>Which of the following aggregate quality tests for toughness do you perform on the material prior to placement?</vt:lpstr>
      <vt:lpstr>Which of the following aggregate quality tests for toughness do you perform on the material prior to placement?</vt:lpstr>
      <vt:lpstr>Which of the following aggregate quality tests for durability do you perform on the material prior to placement?</vt:lpstr>
      <vt:lpstr>Which of the following aggregate quality tests for durability do you perform on the material prior to placement?</vt:lpstr>
      <vt:lpstr>Responses for the following aggregate quality tests were inconclusive</vt:lpstr>
      <vt:lpstr>Slide 39</vt:lpstr>
      <vt:lpstr>Slide 40</vt:lpstr>
      <vt:lpstr>Slide 41</vt:lpstr>
      <vt:lpstr>Slide 42</vt:lpstr>
    </vt:vector>
  </TitlesOfParts>
  <Company>Civil Engineering</Company>
  <LinksUpToDate>false</LinksUpToDate>
  <SharedDoc>false</SharedDoc>
  <HyperlinksChanged>false</HyperlinksChanged>
  <AppVersion>12.0257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UW-Madison</dc:creator>
  <cp:lastModifiedBy>Tuncer Edil</cp:lastModifiedBy>
  <cp:revision>77</cp:revision>
  <dcterms:created xsi:type="dcterms:W3CDTF">2009-04-02T02:09:50Z</dcterms:created>
  <dcterms:modified xsi:type="dcterms:W3CDTF">2009-04-02T02:37:10Z</dcterms:modified>
</cp:coreProperties>
</file>