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503" r:id="rId3"/>
    <p:sldId id="410" r:id="rId4"/>
    <p:sldId id="468" r:id="rId5"/>
    <p:sldId id="405" r:id="rId6"/>
    <p:sldId id="451" r:id="rId7"/>
    <p:sldId id="469" r:id="rId8"/>
    <p:sldId id="470" r:id="rId9"/>
    <p:sldId id="472" r:id="rId10"/>
    <p:sldId id="473" r:id="rId11"/>
    <p:sldId id="474" r:id="rId12"/>
    <p:sldId id="475" r:id="rId13"/>
    <p:sldId id="477" r:id="rId14"/>
    <p:sldId id="476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02" r:id="rId38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3E"/>
    <a:srgbClr val="336600"/>
    <a:srgbClr val="006600"/>
    <a:srgbClr val="66FF33"/>
    <a:srgbClr val="006666"/>
    <a:srgbClr val="003300"/>
    <a:srgbClr val="008000"/>
    <a:srgbClr val="339933"/>
    <a:srgbClr val="006699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7" autoAdjust="0"/>
    <p:restoredTop sz="90929"/>
  </p:normalViewPr>
  <p:slideViewPr>
    <p:cSldViewPr>
      <p:cViewPr varScale="1">
        <p:scale>
          <a:sx n="63" d="100"/>
          <a:sy n="63" d="100"/>
        </p:scale>
        <p:origin x="-13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0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0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D7C43387-F2BB-4A50-92F7-55DCB09DCA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26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8BE45-F518-4FEB-B704-0BF152CD1991}" type="datetimeFigureOut">
              <a:rPr lang="en-US" smtClean="0"/>
              <a:pPr/>
              <a:t>2/18/2011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71CC1-42CB-404B-8ADF-3CC181495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09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69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1CC1-42CB-404B-8ADF-3CC1814950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2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D3B68-F1F1-4AE4-8C86-EDF9B29D4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F5540-A291-4A9B-B074-D1B3A7D41D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A8D45-B97D-4928-B3FF-17BD9BB58B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83DDE-0D5A-4EBF-A2EB-AB36CB3853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D8577-B72B-4226-BF02-4A80CE1E8C6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A6453-F908-4CA0-BA25-BA876A7339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01C98-461A-4C3A-9ACD-55DDF01BB7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EAD28-262E-441E-BF40-9BE7860BAA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D7C5-A42D-4B82-9745-12B10C7F91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B8A21-5469-414A-92A9-7705A8D7BD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4FC82-AF2C-4DFE-B9DC-08AE91B09C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F92D3EF2-DE2F-4537-B7A7-65145B9C4AF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r>
              <a:rPr lang="en-US" sz="3600" i="1" dirty="0" smtClean="0">
                <a:latin typeface="Arial" charset="0"/>
              </a:rPr>
              <a:t/>
            </a:r>
            <a:br>
              <a:rPr lang="en-US" sz="3600" i="1" dirty="0" smtClean="0">
                <a:latin typeface="Arial" charset="0"/>
              </a:rPr>
            </a:b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Early Performance of Concrete </a:t>
            </a:r>
            <a:r>
              <a:rPr lang="en-US" sz="3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Pavement </a:t>
            </a:r>
            <a:r>
              <a:rPr lang="en-US" sz="3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Overlays </a:t>
            </a:r>
            <a:r>
              <a:rPr lang="en-US" sz="3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Minnesota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600" i="1" dirty="0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43400"/>
            <a:ext cx="6400800" cy="838200"/>
          </a:xfrm>
        </p:spPr>
        <p:txBody>
          <a:bodyPr/>
          <a:lstStyle/>
          <a:p>
            <a:r>
              <a:rPr lang="en-US" sz="1400" b="1" dirty="0">
                <a:latin typeface="Arial" charset="0"/>
              </a:rPr>
              <a:t>Tom Burnham, P.E.</a:t>
            </a:r>
          </a:p>
          <a:p>
            <a:r>
              <a:rPr lang="en-US" sz="1400" dirty="0">
                <a:latin typeface="Arial" charset="0"/>
              </a:rPr>
              <a:t>Minnesota Department of Transportation</a:t>
            </a:r>
          </a:p>
          <a:p>
            <a:endParaRPr lang="en-US" sz="1400" b="1" dirty="0" smtClean="0">
              <a:latin typeface="Arial" charset="0"/>
            </a:endParaRPr>
          </a:p>
          <a:p>
            <a:endParaRPr lang="en-US" sz="1400" dirty="0">
              <a:latin typeface="Arial" charset="0"/>
            </a:endParaRPr>
          </a:p>
          <a:p>
            <a:endParaRPr lang="en-US" sz="1400" b="1" dirty="0">
              <a:latin typeface="Arial" charset="0"/>
            </a:endParaRPr>
          </a:p>
          <a:p>
            <a:endParaRPr lang="en-US" sz="1400" b="1" dirty="0">
              <a:latin typeface="Arial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696200" y="5638800"/>
          <a:ext cx="733425" cy="723900"/>
        </p:xfrm>
        <a:graphic>
          <a:graphicData uri="http://schemas.openxmlformats.org/presentationml/2006/ole">
            <p:oleObj spid="_x0000_s2067" name="Bitmap Image" r:id="rId3" imgW="733333" imgH="724001" progId="PBrush">
              <p:embed/>
            </p:oleObj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5800" y="2819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800" baseline="300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8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 Annual TERRA Pavement Conference </a:t>
            </a:r>
            <a:r>
              <a:rPr lang="en-US" sz="1800" dirty="0"/>
              <a:t>	</a:t>
            </a:r>
          </a:p>
          <a:p>
            <a:r>
              <a:rPr lang="en-US" sz="1800" b="0" dirty="0" smtClean="0">
                <a:solidFill>
                  <a:srgbClr val="99FF33"/>
                </a:solidFill>
                <a:latin typeface="Arial" charset="0"/>
              </a:rPr>
              <a:t>February 10, 2011</a:t>
            </a:r>
            <a:endParaRPr lang="en-US" sz="1800" b="0" dirty="0">
              <a:solidFill>
                <a:srgbClr val="99FF33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24400" y="64008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 pitchFamily="66" charset="0"/>
              </a:rPr>
              <a:t>Office of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 pitchFamily="66" charset="0"/>
              </a:rPr>
              <a:t> Materials and Road Research</a:t>
            </a:r>
            <a:endParaRPr kumimoji="0" lang="en-US" sz="14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TH 53 Twig Southbound,  </a:t>
            </a:r>
            <a:r>
              <a:rPr lang="en-US" sz="2800" b="0" dirty="0">
                <a:latin typeface="Arial" charset="0"/>
              </a:rPr>
              <a:t>Thin UBOL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62000"/>
            <a:ext cx="83820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 = fair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Numerous transverse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cracks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within 6 months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Corner and longitudinal cracks now progressing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400" y="2228850"/>
            <a:ext cx="3429000" cy="45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06" name="Picture 2" descr="H:\PCC OVERLAY TOUR PHOTOS\2011_02_02 I35-HARRIS CSHA9-TH53 PERF TOUR\TH53 SB CR 17-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8375"/>
            <a:ext cx="3429000" cy="457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924800" y="609600"/>
            <a:ext cx="1066800" cy="6858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24800" y="457200"/>
            <a:ext cx="1066800" cy="1524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24800" y="152400"/>
            <a:ext cx="10668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TH 53 Twig Southbound,  </a:t>
            </a:r>
            <a:r>
              <a:rPr lang="en-US" sz="2800" b="0" dirty="0">
                <a:latin typeface="Arial" charset="0"/>
              </a:rPr>
              <a:t>Thin UBOL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62000"/>
            <a:ext cx="83820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7330" name="Picture 2" descr="H:\PCC OVERLAY TOUR PHOTOS\2011_02_02 I35-HARRIS CSHA9-TH53 PERF TOUR\TH53 SB CR 19-14 LONG CR SEVERAL PANEL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" y="990597"/>
            <a:ext cx="7229475" cy="54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7112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TH 53 Twig Southbound,  </a:t>
            </a:r>
            <a:r>
              <a:rPr lang="en-US" sz="2800" b="0" dirty="0">
                <a:latin typeface="Arial" charset="0"/>
              </a:rPr>
              <a:t>Thin UBOL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62000"/>
            <a:ext cx="83820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8354" name="Picture 2" descr="H:\PCC OVERLAY TOUR PHOTOS\2011_02_02 I35-HARRIS CSHA9-TH53 PERF TOUR\TH53 SB CR 20-32 6X6 ARE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8825"/>
            <a:ext cx="7086600" cy="53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705100" y="6172200"/>
            <a:ext cx="3733800" cy="533400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Crack in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6’ </a:t>
            </a:r>
            <a:r>
              <a:rPr lang="en-US" sz="2800" b="0" kern="0" dirty="0" smtClean="0">
                <a:solidFill>
                  <a:schemeClr val="tx1"/>
                </a:solidFill>
                <a:latin typeface="Arial" charset="0"/>
              </a:rPr>
              <a:t>x 6’ panel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955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-15240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TH 53 Twig Southbound,  </a:t>
            </a:r>
            <a:r>
              <a:rPr lang="en-US" sz="2800" b="0" dirty="0">
                <a:latin typeface="Arial" charset="0"/>
              </a:rPr>
              <a:t>Thin UBOL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62000"/>
            <a:ext cx="83820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95300" y="6172200"/>
            <a:ext cx="8153400" cy="533400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 joints – Would hot-pour sealant be effective?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0402" name="Picture 2" descr="H:\PCC OVERLAY TOUR PHOTOS\2011_02_02 I35-HARRIS CSHA9-TH53 PERF TOUR\TH53 SB 1 PANEL B4 STA 760 WIDE J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84649"/>
            <a:ext cx="4191000" cy="55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331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TH 53 Twig Northbound,  </a:t>
            </a:r>
            <a:r>
              <a:rPr lang="en-US" sz="2800" b="0" dirty="0">
                <a:latin typeface="Arial" charset="0"/>
              </a:rPr>
              <a:t>Thin UBOL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62000"/>
            <a:ext cx="8382000" cy="13716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 = good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Some transverse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cracks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9378" name="Picture 2" descr="H:\PCC OVERLAY TOUR PHOTOS\2011_02_02 I35-HARRIS CSHA9-TH53 PERF TOUR\TH53 NB CR1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477000" cy="48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924800" y="609600"/>
            <a:ext cx="1066800" cy="6858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24800" y="457200"/>
            <a:ext cx="1066800" cy="1524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24800" y="152400"/>
            <a:ext cx="10668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192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990600"/>
            <a:ext cx="8382000" cy="3962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Constructed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2009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8” (Standard)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Panel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size = 15’L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Milled existing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HMA interlayer</a:t>
            </a: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11 dowels/joint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Early Performance = Very good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67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TH 212 Renville </a:t>
            </a:r>
            <a:r>
              <a:rPr lang="en-US" sz="2800" b="0" dirty="0">
                <a:latin typeface="Arial" charset="0"/>
              </a:rPr>
              <a:t>to </a:t>
            </a:r>
            <a:r>
              <a:rPr lang="en-US" sz="2800" b="0" dirty="0" smtClean="0">
                <a:latin typeface="Arial" charset="0"/>
              </a:rPr>
              <a:t>Danube, UBOL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924800" y="495300"/>
            <a:ext cx="1066800" cy="10287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24800" y="609600"/>
            <a:ext cx="1066800" cy="2286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24800" y="152400"/>
            <a:ext cx="10668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39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5562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Bonded Overlays (</a:t>
            </a:r>
            <a:r>
              <a:rPr lang="en-US" sz="2800" dirty="0" err="1" smtClean="0">
                <a:latin typeface="Arial" charset="0"/>
              </a:rPr>
              <a:t>whitetopping</a:t>
            </a:r>
            <a:r>
              <a:rPr lang="en-US" sz="2800" dirty="0" smtClean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MnROAD Cells 114-914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I-35 North Branch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CSAH 9 Harris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CSAH 7 Hutchinson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TH 23 Marshall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CSAH 46 Albert Lea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TH56 West Concord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4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200" b="0" dirty="0" smtClean="0">
                <a:latin typeface="Arial" charset="0"/>
              </a:rPr>
              <a:t>Early PCC Overlay Performance in Minnesota</a:t>
            </a:r>
            <a:endParaRPr lang="en-US" sz="3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2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-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MnROAD Cells 114-514, Thin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685800"/>
            <a:ext cx="8382000" cy="5791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6”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6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’L x 6’W panels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Remaining HMA (5-6.5”)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Doweled (2’ c. to c. spacing) </a:t>
            </a:r>
            <a:r>
              <a:rPr lang="en-US" sz="2400" b="0" kern="0" dirty="0" err="1" smtClean="0">
                <a:solidFill>
                  <a:schemeClr val="tx1"/>
                </a:solidFill>
                <a:latin typeface="Arial" charset="0"/>
              </a:rPr>
              <a:t>vs</a:t>
            </a: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0" kern="0" dirty="0" err="1" smtClean="0">
                <a:solidFill>
                  <a:schemeClr val="tx1"/>
                </a:solidFill>
                <a:latin typeface="Arial" charset="0"/>
              </a:rPr>
              <a:t>undoweled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Unsealed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I-94 traffic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400" b="0" kern="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				Study Objective: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	Effect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of remaining HMA thickness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24800" y="609600"/>
            <a:ext cx="1066800" cy="4572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24800" y="152400"/>
            <a:ext cx="1066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971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-2286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MnROAD Cells 114-514,  Thin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62000"/>
            <a:ext cx="8382000" cy="14859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 = Good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A few panels cracked, Cells 114 and 314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Insufficient remaining HMA thickness (5”) or bad material?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2438400"/>
            <a:ext cx="5715000" cy="428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7924800" y="609600"/>
            <a:ext cx="1066800" cy="4572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24800" y="152400"/>
            <a:ext cx="1066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606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MnROAD Cell 614, Thin 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990600"/>
            <a:ext cx="83820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6”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12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’L x 6’W panels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Remaining HMA thickness = 7”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Flat dowels (1’ c. to c. spacing)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Unsealed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I-94 traffic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657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7924800" y="609600"/>
            <a:ext cx="1066800" cy="5334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24800" y="152400"/>
            <a:ext cx="1066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65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dirty="0" smtClean="0">
                <a:latin typeface="Arial" charset="0"/>
              </a:rPr>
              <a:t>PCC OVERLAYS</a:t>
            </a:r>
            <a:endParaRPr lang="en-US" sz="36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28600" y="838200"/>
            <a:ext cx="8686800" cy="5867400"/>
          </a:xfrm>
          <a:prstGeom prst="rect">
            <a:avLst/>
          </a:prstGeom>
          <a:noFill/>
          <a:ln/>
        </p:spPr>
        <p:txBody>
          <a:bodyPr/>
          <a:lstStyle/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Becoming more popular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Minnesota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en-US" sz="2400" b="0" kern="0" dirty="0" smtClean="0">
              <a:solidFill>
                <a:schemeClr val="tx1"/>
              </a:solidFill>
              <a:latin typeface="Arial" charset="0"/>
            </a:endParaRP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Why????</a:t>
            </a:r>
          </a:p>
          <a:p>
            <a:pPr marL="1714500" lvl="3" indent="-34290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$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More competitive on first cost basis</a:t>
            </a:r>
          </a:p>
          <a:p>
            <a:pPr marL="1714500" lvl="3" indent="-34290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$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Federal stimulus money</a:t>
            </a:r>
          </a:p>
          <a:p>
            <a:pPr marL="1714500" lvl="3" indent="-34290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$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Mn/DOT Innovation funding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</a:pPr>
            <a:endParaRPr lang="en-US" sz="2400" b="0" kern="0" dirty="0" smtClean="0">
              <a:solidFill>
                <a:schemeClr val="tx1"/>
              </a:solidFill>
              <a:latin typeface="Arial" charset="0"/>
            </a:endParaRP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Good performance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	Standard (thick) unbonded concrete overlays have performed very well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</a:pPr>
            <a:endParaRPr lang="en-US" sz="2400" b="0" kern="0" dirty="0" smtClean="0">
              <a:solidFill>
                <a:schemeClr val="tx1"/>
              </a:solidFill>
              <a:latin typeface="Arial" charset="0"/>
            </a:endParaRP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What’s new</a:t>
            </a:r>
          </a:p>
          <a:p>
            <a:pPr marL="1714500" lvl="3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How thin can we go?</a:t>
            </a:r>
          </a:p>
          <a:p>
            <a:pPr marL="1657350" lvl="3" indent="-285750" algn="l">
              <a:lnSpc>
                <a:spcPct val="90000"/>
              </a:lnSpc>
              <a:spcBef>
                <a:spcPct val="20000"/>
              </a:spcBef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kern="0" dirty="0" smtClean="0">
              <a:solidFill>
                <a:schemeClr val="tx1"/>
              </a:solidFill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kern="0" dirty="0" smtClean="0">
              <a:solidFill>
                <a:schemeClr val="tx1"/>
              </a:solidFill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err="1" smtClean="0">
                <a:latin typeface="Arial" charset="0"/>
              </a:rPr>
              <a:t>MnROAD</a:t>
            </a:r>
            <a:r>
              <a:rPr lang="en-US" sz="2800" b="0" dirty="0" smtClean="0">
                <a:latin typeface="Arial" charset="0"/>
              </a:rPr>
              <a:t> Cell 614,  Thin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62000"/>
            <a:ext cx="83820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 = Good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One longitudinal crack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Cause: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Refill of core hole?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2362200"/>
            <a:ext cx="5715000" cy="428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 bwMode="auto">
          <a:xfrm>
            <a:off x="4514850" y="5797777"/>
            <a:ext cx="47625" cy="98198"/>
          </a:xfrm>
          <a:custGeom>
            <a:avLst/>
            <a:gdLst>
              <a:gd name="connsiteX0" fmla="*/ 0 w 47625"/>
              <a:gd name="connsiteY0" fmla="*/ 98198 h 98198"/>
              <a:gd name="connsiteX1" fmla="*/ 47625 w 47625"/>
              <a:gd name="connsiteY1" fmla="*/ 2948 h 9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98198">
                <a:moveTo>
                  <a:pt x="0" y="98198"/>
                </a:moveTo>
                <a:cubicBezTo>
                  <a:pt x="39279" y="0"/>
                  <a:pt x="3904" y="2948"/>
                  <a:pt x="47625" y="2948"/>
                </a:cubicBezTo>
              </a:path>
            </a:pathLst>
          </a:cu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962400" y="2514600"/>
            <a:ext cx="669817" cy="3469345"/>
          </a:xfrm>
          <a:custGeom>
            <a:avLst/>
            <a:gdLst>
              <a:gd name="connsiteX0" fmla="*/ 552450 w 669817"/>
              <a:gd name="connsiteY0" fmla="*/ 0 h 3469345"/>
              <a:gd name="connsiteX1" fmla="*/ 561975 w 669817"/>
              <a:gd name="connsiteY1" fmla="*/ 76200 h 3469345"/>
              <a:gd name="connsiteX2" fmla="*/ 571500 w 669817"/>
              <a:gd name="connsiteY2" fmla="*/ 161925 h 3469345"/>
              <a:gd name="connsiteX3" fmla="*/ 609600 w 669817"/>
              <a:gd name="connsiteY3" fmla="*/ 219075 h 3469345"/>
              <a:gd name="connsiteX4" fmla="*/ 628650 w 669817"/>
              <a:gd name="connsiteY4" fmla="*/ 247650 h 3469345"/>
              <a:gd name="connsiteX5" fmla="*/ 647700 w 669817"/>
              <a:gd name="connsiteY5" fmla="*/ 323850 h 3469345"/>
              <a:gd name="connsiteX6" fmla="*/ 666750 w 669817"/>
              <a:gd name="connsiteY6" fmla="*/ 381000 h 3469345"/>
              <a:gd name="connsiteX7" fmla="*/ 638175 w 669817"/>
              <a:gd name="connsiteY7" fmla="*/ 476250 h 3469345"/>
              <a:gd name="connsiteX8" fmla="*/ 590550 w 669817"/>
              <a:gd name="connsiteY8" fmla="*/ 561975 h 3469345"/>
              <a:gd name="connsiteX9" fmla="*/ 581025 w 669817"/>
              <a:gd name="connsiteY9" fmla="*/ 590550 h 3469345"/>
              <a:gd name="connsiteX10" fmla="*/ 542925 w 669817"/>
              <a:gd name="connsiteY10" fmla="*/ 647700 h 3469345"/>
              <a:gd name="connsiteX11" fmla="*/ 533400 w 669817"/>
              <a:gd name="connsiteY11" fmla="*/ 723900 h 3469345"/>
              <a:gd name="connsiteX12" fmla="*/ 523875 w 669817"/>
              <a:gd name="connsiteY12" fmla="*/ 828675 h 3469345"/>
              <a:gd name="connsiteX13" fmla="*/ 485775 w 669817"/>
              <a:gd name="connsiteY13" fmla="*/ 885825 h 3469345"/>
              <a:gd name="connsiteX14" fmla="*/ 476250 w 669817"/>
              <a:gd name="connsiteY14" fmla="*/ 923925 h 3469345"/>
              <a:gd name="connsiteX15" fmla="*/ 447675 w 669817"/>
              <a:gd name="connsiteY15" fmla="*/ 1009650 h 3469345"/>
              <a:gd name="connsiteX16" fmla="*/ 438150 w 669817"/>
              <a:gd name="connsiteY16" fmla="*/ 1038225 h 3469345"/>
              <a:gd name="connsiteX17" fmla="*/ 428625 w 669817"/>
              <a:gd name="connsiteY17" fmla="*/ 1066800 h 3469345"/>
              <a:gd name="connsiteX18" fmla="*/ 438150 w 669817"/>
              <a:gd name="connsiteY18" fmla="*/ 1247775 h 3469345"/>
              <a:gd name="connsiteX19" fmla="*/ 447675 w 669817"/>
              <a:gd name="connsiteY19" fmla="*/ 1276350 h 3469345"/>
              <a:gd name="connsiteX20" fmla="*/ 457200 w 669817"/>
              <a:gd name="connsiteY20" fmla="*/ 1314450 h 3469345"/>
              <a:gd name="connsiteX21" fmla="*/ 466725 w 669817"/>
              <a:gd name="connsiteY21" fmla="*/ 1438275 h 3469345"/>
              <a:gd name="connsiteX22" fmla="*/ 485775 w 669817"/>
              <a:gd name="connsiteY22" fmla="*/ 1543050 h 3469345"/>
              <a:gd name="connsiteX23" fmla="*/ 523875 w 669817"/>
              <a:gd name="connsiteY23" fmla="*/ 1619250 h 3469345"/>
              <a:gd name="connsiteX24" fmla="*/ 561975 w 669817"/>
              <a:gd name="connsiteY24" fmla="*/ 1676400 h 3469345"/>
              <a:gd name="connsiteX25" fmla="*/ 561975 w 669817"/>
              <a:gd name="connsiteY25" fmla="*/ 1895475 h 3469345"/>
              <a:gd name="connsiteX26" fmla="*/ 552450 w 669817"/>
              <a:gd name="connsiteY26" fmla="*/ 2124075 h 3469345"/>
              <a:gd name="connsiteX27" fmla="*/ 542925 w 669817"/>
              <a:gd name="connsiteY27" fmla="*/ 2152650 h 3469345"/>
              <a:gd name="connsiteX28" fmla="*/ 533400 w 669817"/>
              <a:gd name="connsiteY28" fmla="*/ 2190750 h 3469345"/>
              <a:gd name="connsiteX29" fmla="*/ 504825 w 669817"/>
              <a:gd name="connsiteY29" fmla="*/ 2276475 h 3469345"/>
              <a:gd name="connsiteX30" fmla="*/ 495300 w 669817"/>
              <a:gd name="connsiteY30" fmla="*/ 2305050 h 3469345"/>
              <a:gd name="connsiteX31" fmla="*/ 466725 w 669817"/>
              <a:gd name="connsiteY31" fmla="*/ 2371725 h 3469345"/>
              <a:gd name="connsiteX32" fmla="*/ 438150 w 669817"/>
              <a:gd name="connsiteY32" fmla="*/ 2400300 h 3469345"/>
              <a:gd name="connsiteX33" fmla="*/ 409575 w 669817"/>
              <a:gd name="connsiteY33" fmla="*/ 2524125 h 3469345"/>
              <a:gd name="connsiteX34" fmla="*/ 390525 w 669817"/>
              <a:gd name="connsiteY34" fmla="*/ 2581275 h 3469345"/>
              <a:gd name="connsiteX35" fmla="*/ 371475 w 669817"/>
              <a:gd name="connsiteY35" fmla="*/ 2676525 h 3469345"/>
              <a:gd name="connsiteX36" fmla="*/ 352425 w 669817"/>
              <a:gd name="connsiteY36" fmla="*/ 2733675 h 3469345"/>
              <a:gd name="connsiteX37" fmla="*/ 333375 w 669817"/>
              <a:gd name="connsiteY37" fmla="*/ 2819400 h 3469345"/>
              <a:gd name="connsiteX38" fmla="*/ 323850 w 669817"/>
              <a:gd name="connsiteY38" fmla="*/ 2857500 h 3469345"/>
              <a:gd name="connsiteX39" fmla="*/ 285750 w 669817"/>
              <a:gd name="connsiteY39" fmla="*/ 2914650 h 3469345"/>
              <a:gd name="connsiteX40" fmla="*/ 266700 w 669817"/>
              <a:gd name="connsiteY40" fmla="*/ 2943225 h 3469345"/>
              <a:gd name="connsiteX41" fmla="*/ 247650 w 669817"/>
              <a:gd name="connsiteY41" fmla="*/ 3000375 h 3469345"/>
              <a:gd name="connsiteX42" fmla="*/ 238125 w 669817"/>
              <a:gd name="connsiteY42" fmla="*/ 3028950 h 3469345"/>
              <a:gd name="connsiteX43" fmla="*/ 219075 w 669817"/>
              <a:gd name="connsiteY43" fmla="*/ 3057525 h 3469345"/>
              <a:gd name="connsiteX44" fmla="*/ 209550 w 669817"/>
              <a:gd name="connsiteY44" fmla="*/ 3086100 h 3469345"/>
              <a:gd name="connsiteX45" fmla="*/ 190500 w 669817"/>
              <a:gd name="connsiteY45" fmla="*/ 3114675 h 3469345"/>
              <a:gd name="connsiteX46" fmla="*/ 171450 w 669817"/>
              <a:gd name="connsiteY46" fmla="*/ 3171825 h 3469345"/>
              <a:gd name="connsiteX47" fmla="*/ 161925 w 669817"/>
              <a:gd name="connsiteY47" fmla="*/ 3200400 h 3469345"/>
              <a:gd name="connsiteX48" fmla="*/ 152400 w 669817"/>
              <a:gd name="connsiteY48" fmla="*/ 3228975 h 3469345"/>
              <a:gd name="connsiteX49" fmla="*/ 133350 w 669817"/>
              <a:gd name="connsiteY49" fmla="*/ 3314700 h 3469345"/>
              <a:gd name="connsiteX50" fmla="*/ 104775 w 669817"/>
              <a:gd name="connsiteY50" fmla="*/ 3343275 h 3469345"/>
              <a:gd name="connsiteX51" fmla="*/ 47625 w 669817"/>
              <a:gd name="connsiteY51" fmla="*/ 3381375 h 3469345"/>
              <a:gd name="connsiteX52" fmla="*/ 9525 w 669817"/>
              <a:gd name="connsiteY52" fmla="*/ 3467100 h 3469345"/>
              <a:gd name="connsiteX53" fmla="*/ 0 w 669817"/>
              <a:gd name="connsiteY53" fmla="*/ 3467100 h 34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69817" h="3469345">
                <a:moveTo>
                  <a:pt x="552450" y="0"/>
                </a:moveTo>
                <a:cubicBezTo>
                  <a:pt x="555625" y="25400"/>
                  <a:pt x="558984" y="50778"/>
                  <a:pt x="561975" y="76200"/>
                </a:cubicBezTo>
                <a:cubicBezTo>
                  <a:pt x="565334" y="104754"/>
                  <a:pt x="562408" y="134650"/>
                  <a:pt x="571500" y="161925"/>
                </a:cubicBezTo>
                <a:cubicBezTo>
                  <a:pt x="578740" y="183645"/>
                  <a:pt x="596900" y="200025"/>
                  <a:pt x="609600" y="219075"/>
                </a:cubicBezTo>
                <a:lnTo>
                  <a:pt x="628650" y="247650"/>
                </a:lnTo>
                <a:cubicBezTo>
                  <a:pt x="635000" y="273050"/>
                  <a:pt x="640507" y="298676"/>
                  <a:pt x="647700" y="323850"/>
                </a:cubicBezTo>
                <a:cubicBezTo>
                  <a:pt x="653217" y="343158"/>
                  <a:pt x="666750" y="381000"/>
                  <a:pt x="666750" y="381000"/>
                </a:cubicBezTo>
                <a:cubicBezTo>
                  <a:pt x="649511" y="484434"/>
                  <a:pt x="669817" y="397144"/>
                  <a:pt x="638175" y="476250"/>
                </a:cubicBezTo>
                <a:cubicBezTo>
                  <a:pt x="607095" y="553949"/>
                  <a:pt x="638536" y="513989"/>
                  <a:pt x="590550" y="561975"/>
                </a:cubicBezTo>
                <a:cubicBezTo>
                  <a:pt x="587375" y="571500"/>
                  <a:pt x="585901" y="581773"/>
                  <a:pt x="581025" y="590550"/>
                </a:cubicBezTo>
                <a:cubicBezTo>
                  <a:pt x="569906" y="610564"/>
                  <a:pt x="542925" y="647700"/>
                  <a:pt x="542925" y="647700"/>
                </a:cubicBezTo>
                <a:cubicBezTo>
                  <a:pt x="539750" y="673100"/>
                  <a:pt x="536080" y="698443"/>
                  <a:pt x="533400" y="723900"/>
                </a:cubicBezTo>
                <a:cubicBezTo>
                  <a:pt x="529729" y="758776"/>
                  <a:pt x="533770" y="795031"/>
                  <a:pt x="523875" y="828675"/>
                </a:cubicBezTo>
                <a:cubicBezTo>
                  <a:pt x="517415" y="850640"/>
                  <a:pt x="485775" y="885825"/>
                  <a:pt x="485775" y="885825"/>
                </a:cubicBezTo>
                <a:cubicBezTo>
                  <a:pt x="482600" y="898525"/>
                  <a:pt x="480012" y="911386"/>
                  <a:pt x="476250" y="923925"/>
                </a:cubicBezTo>
                <a:lnTo>
                  <a:pt x="447675" y="1009650"/>
                </a:lnTo>
                <a:lnTo>
                  <a:pt x="438150" y="1038225"/>
                </a:lnTo>
                <a:lnTo>
                  <a:pt x="428625" y="1066800"/>
                </a:lnTo>
                <a:cubicBezTo>
                  <a:pt x="431800" y="1127125"/>
                  <a:pt x="432681" y="1187615"/>
                  <a:pt x="438150" y="1247775"/>
                </a:cubicBezTo>
                <a:cubicBezTo>
                  <a:pt x="439059" y="1257774"/>
                  <a:pt x="444917" y="1266696"/>
                  <a:pt x="447675" y="1276350"/>
                </a:cubicBezTo>
                <a:cubicBezTo>
                  <a:pt x="451271" y="1288937"/>
                  <a:pt x="454025" y="1301750"/>
                  <a:pt x="457200" y="1314450"/>
                </a:cubicBezTo>
                <a:cubicBezTo>
                  <a:pt x="460375" y="1355725"/>
                  <a:pt x="462800" y="1397065"/>
                  <a:pt x="466725" y="1438275"/>
                </a:cubicBezTo>
                <a:cubicBezTo>
                  <a:pt x="469921" y="1471838"/>
                  <a:pt x="471126" y="1510822"/>
                  <a:pt x="485775" y="1543050"/>
                </a:cubicBezTo>
                <a:cubicBezTo>
                  <a:pt x="497526" y="1568903"/>
                  <a:pt x="508123" y="1595621"/>
                  <a:pt x="523875" y="1619250"/>
                </a:cubicBezTo>
                <a:lnTo>
                  <a:pt x="561975" y="1676400"/>
                </a:lnTo>
                <a:cubicBezTo>
                  <a:pt x="577400" y="1830650"/>
                  <a:pt x="571637" y="1716731"/>
                  <a:pt x="561975" y="1895475"/>
                </a:cubicBezTo>
                <a:cubicBezTo>
                  <a:pt x="557859" y="1971630"/>
                  <a:pt x="558084" y="2048017"/>
                  <a:pt x="552450" y="2124075"/>
                </a:cubicBezTo>
                <a:cubicBezTo>
                  <a:pt x="551708" y="2134088"/>
                  <a:pt x="545683" y="2142996"/>
                  <a:pt x="542925" y="2152650"/>
                </a:cubicBezTo>
                <a:cubicBezTo>
                  <a:pt x="539329" y="2165237"/>
                  <a:pt x="537162" y="2178211"/>
                  <a:pt x="533400" y="2190750"/>
                </a:cubicBezTo>
                <a:cubicBezTo>
                  <a:pt x="524745" y="2219600"/>
                  <a:pt x="514350" y="2247900"/>
                  <a:pt x="504825" y="2276475"/>
                </a:cubicBezTo>
                <a:lnTo>
                  <a:pt x="495300" y="2305050"/>
                </a:lnTo>
                <a:cubicBezTo>
                  <a:pt x="487527" y="2328369"/>
                  <a:pt x="481438" y="2351127"/>
                  <a:pt x="466725" y="2371725"/>
                </a:cubicBezTo>
                <a:cubicBezTo>
                  <a:pt x="458895" y="2382686"/>
                  <a:pt x="447675" y="2390775"/>
                  <a:pt x="438150" y="2400300"/>
                </a:cubicBezTo>
                <a:cubicBezTo>
                  <a:pt x="430594" y="2438080"/>
                  <a:pt x="421063" y="2489660"/>
                  <a:pt x="409575" y="2524125"/>
                </a:cubicBezTo>
                <a:cubicBezTo>
                  <a:pt x="403225" y="2543175"/>
                  <a:pt x="394463" y="2561584"/>
                  <a:pt x="390525" y="2581275"/>
                </a:cubicBezTo>
                <a:cubicBezTo>
                  <a:pt x="384175" y="2613025"/>
                  <a:pt x="379328" y="2645113"/>
                  <a:pt x="371475" y="2676525"/>
                </a:cubicBezTo>
                <a:cubicBezTo>
                  <a:pt x="366605" y="2696006"/>
                  <a:pt x="355726" y="2713868"/>
                  <a:pt x="352425" y="2733675"/>
                </a:cubicBezTo>
                <a:cubicBezTo>
                  <a:pt x="335236" y="2836812"/>
                  <a:pt x="352134" y="2753745"/>
                  <a:pt x="333375" y="2819400"/>
                </a:cubicBezTo>
                <a:cubicBezTo>
                  <a:pt x="329779" y="2831987"/>
                  <a:pt x="329704" y="2845791"/>
                  <a:pt x="323850" y="2857500"/>
                </a:cubicBezTo>
                <a:cubicBezTo>
                  <a:pt x="313611" y="2877978"/>
                  <a:pt x="298450" y="2895600"/>
                  <a:pt x="285750" y="2914650"/>
                </a:cubicBezTo>
                <a:cubicBezTo>
                  <a:pt x="279400" y="2924175"/>
                  <a:pt x="270320" y="2932365"/>
                  <a:pt x="266700" y="2943225"/>
                </a:cubicBezTo>
                <a:lnTo>
                  <a:pt x="247650" y="3000375"/>
                </a:lnTo>
                <a:cubicBezTo>
                  <a:pt x="244475" y="3009900"/>
                  <a:pt x="243694" y="3020596"/>
                  <a:pt x="238125" y="3028950"/>
                </a:cubicBezTo>
                <a:cubicBezTo>
                  <a:pt x="231775" y="3038475"/>
                  <a:pt x="224195" y="3047286"/>
                  <a:pt x="219075" y="3057525"/>
                </a:cubicBezTo>
                <a:cubicBezTo>
                  <a:pt x="214585" y="3066505"/>
                  <a:pt x="214040" y="3077120"/>
                  <a:pt x="209550" y="3086100"/>
                </a:cubicBezTo>
                <a:cubicBezTo>
                  <a:pt x="204430" y="3096339"/>
                  <a:pt x="195149" y="3104214"/>
                  <a:pt x="190500" y="3114675"/>
                </a:cubicBezTo>
                <a:cubicBezTo>
                  <a:pt x="182345" y="3133025"/>
                  <a:pt x="177800" y="3152775"/>
                  <a:pt x="171450" y="3171825"/>
                </a:cubicBezTo>
                <a:lnTo>
                  <a:pt x="161925" y="3200400"/>
                </a:lnTo>
                <a:cubicBezTo>
                  <a:pt x="158750" y="3209925"/>
                  <a:pt x="154051" y="3219071"/>
                  <a:pt x="152400" y="3228975"/>
                </a:cubicBezTo>
                <a:cubicBezTo>
                  <a:pt x="151247" y="3235890"/>
                  <a:pt x="143771" y="3299068"/>
                  <a:pt x="133350" y="3314700"/>
                </a:cubicBezTo>
                <a:cubicBezTo>
                  <a:pt x="125878" y="3325908"/>
                  <a:pt x="115408" y="3335005"/>
                  <a:pt x="104775" y="3343275"/>
                </a:cubicBezTo>
                <a:cubicBezTo>
                  <a:pt x="86703" y="3357331"/>
                  <a:pt x="47625" y="3381375"/>
                  <a:pt x="47625" y="3381375"/>
                </a:cubicBezTo>
                <a:cubicBezTo>
                  <a:pt x="38194" y="3409669"/>
                  <a:pt x="32166" y="3444459"/>
                  <a:pt x="9525" y="3467100"/>
                </a:cubicBezTo>
                <a:cubicBezTo>
                  <a:pt x="7280" y="3469345"/>
                  <a:pt x="3175" y="3467100"/>
                  <a:pt x="0" y="3467100"/>
                </a:cubicBezTo>
              </a:path>
            </a:pathLst>
          </a:custGeom>
          <a:noFill/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6912113">
            <a:off x="6068161" y="3265410"/>
            <a:ext cx="4572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516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MnROAD Cells 714-914, Thin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990600"/>
            <a:ext cx="83820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6”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6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’L x 6’W panels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Remaining HMA thickness = 8”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Doweled (2’ c. to c. spacing) </a:t>
            </a:r>
            <a:r>
              <a:rPr lang="en-US" sz="2400" b="0" kern="0" dirty="0" err="1" smtClean="0">
                <a:solidFill>
                  <a:schemeClr val="tx1"/>
                </a:solidFill>
                <a:latin typeface="Arial" charset="0"/>
              </a:rPr>
              <a:t>vs</a:t>
            </a: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0" kern="0" dirty="0" err="1" smtClean="0">
                <a:solidFill>
                  <a:schemeClr val="tx1"/>
                </a:solidFill>
                <a:latin typeface="Arial" charset="0"/>
              </a:rPr>
              <a:t>undoweled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Unsealed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I-94 traffic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924800" y="609600"/>
            <a:ext cx="1066800" cy="6096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24800" y="152400"/>
            <a:ext cx="1066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8768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i="1" kern="0" dirty="0" smtClean="0">
                <a:solidFill>
                  <a:schemeClr val="tx1"/>
                </a:solidFill>
                <a:latin typeface="Arial" charset="0"/>
              </a:rPr>
              <a:t>Study Objective:</a:t>
            </a:r>
          </a:p>
          <a:p>
            <a:pPr marL="285750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i="1" kern="0" dirty="0" smtClean="0">
                <a:solidFill>
                  <a:schemeClr val="tx1"/>
                </a:solidFill>
                <a:latin typeface="Arial" charset="0"/>
              </a:rPr>
              <a:t>Effect of remaining HMA thickness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98779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-2286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MnROAD Cells 714-914,  Thin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62000"/>
            <a:ext cx="8382000" cy="14859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 = Very Good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No distresses (other than </a:t>
            </a:r>
            <a:r>
              <a:rPr lang="en-US" sz="2400" b="0" kern="0" dirty="0" err="1" smtClean="0">
                <a:solidFill>
                  <a:schemeClr val="tx1"/>
                </a:solidFill>
                <a:latin typeface="Arial" charset="0"/>
              </a:rPr>
              <a:t>popouts</a:t>
            </a: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Sufficient remaining HMA thickness = 8”?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8800" y="2286000"/>
            <a:ext cx="5562600" cy="417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7924800" y="609600"/>
            <a:ext cx="1066800" cy="6096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24800" y="152400"/>
            <a:ext cx="1066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341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I-35 North Branch, Thin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990600" y="990600"/>
            <a:ext cx="5791200" cy="48006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Constructed 2009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7.1 miles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6”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Milled HMA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(4” inlay)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Remaining HMA = 8”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6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’L x 6’W panels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Undoweled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Ties between panels and lanes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Sealed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I-35 traffic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924800" y="609600"/>
            <a:ext cx="1066800" cy="6096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24800" y="152400"/>
            <a:ext cx="1066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24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I-35 North Branch, Thin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28600" y="762000"/>
            <a:ext cx="8915400" cy="2209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Performance: Good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Multiple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transverse cracks with first 6 months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Cause: Reflective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cracking from underlying bonded HMA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Feb 2011:  Little change in distresses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26306" name="Picture 2" descr="H:\PCC OVERLAY TOUR PHOTOS\2011_02_02 I35-HARRIS CSHA9-TH53 PERF TOUR\I35 North Branch NB-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971800" cy="39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6307" name="Picture 3" descr="H:\PCC OVERLAY TOUR PHOTOS\2011_02_02 I35-HARRIS CSHA9-TH53 PERF TOUR\I35 North Branch NB 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2971800" cy="39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924800" y="609600"/>
            <a:ext cx="1066800" cy="6096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24800" y="152400"/>
            <a:ext cx="1066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033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I-35 North Branch, Thin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pic>
        <p:nvPicPr>
          <p:cNvPr id="227330" name="Picture 2" descr="H:\PCC OVERLAY TOUR PHOTOS\2011_02_02 I35-HARRIS CSHA9-TH53 PERF TOUR\I35 North Branch NB -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8825"/>
            <a:ext cx="6858000" cy="51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066800" y="6019800"/>
            <a:ext cx="6553200" cy="457200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Cracks in shoulder do not always reflect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604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CSAH 9 Harris,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914400" y="990600"/>
            <a:ext cx="70104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Constructed 2010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1.1 mile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7”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Milled HMA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(7” inlay)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15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’L x 12/14’W panels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3 dowels in OWP only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Sealed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Heavy local truck traffic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848600" y="762000"/>
            <a:ext cx="1066800" cy="685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48600" y="152400"/>
            <a:ext cx="10668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963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CSAH 9 Harris,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87400"/>
            <a:ext cx="8382000" cy="9906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 =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Very good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- No visible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cracks</a:t>
            </a:r>
          </a:p>
        </p:txBody>
      </p:sp>
      <p:pic>
        <p:nvPicPr>
          <p:cNvPr id="228354" name="Picture 2" descr="H:\PCC OVERLAY TOUR PHOTOS\2011_02_02 I35-HARRIS CSHA9-TH53 PERF TOUR\CSAH 9 Harri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7999"/>
            <a:ext cx="6400800" cy="48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848600" y="762000"/>
            <a:ext cx="1066800" cy="685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48600" y="152400"/>
            <a:ext cx="10668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977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CSAH 7 Hutchinson, Thin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990600"/>
            <a:ext cx="83820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Constructed 2009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2.5 miles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5”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Average milling depth = 3.6”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Remaining HMA = 8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” (var.)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6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’L x 6’W panels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Undoweled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Unsealed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Local traffic (ADT=2200)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848600" y="609600"/>
            <a:ext cx="1066800" cy="685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48600" y="228600"/>
            <a:ext cx="10668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821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CSAH 7 Hutchinson, Thin </a:t>
            </a:r>
            <a:r>
              <a:rPr lang="en-US" sz="2800" b="0" dirty="0" err="1" smtClean="0">
                <a:latin typeface="Arial" charset="0"/>
              </a:rPr>
              <a:t>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87400"/>
            <a:ext cx="8382000" cy="1422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Performance: Good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One reflective crack near driveway</a:t>
            </a:r>
          </a:p>
        </p:txBody>
      </p:sp>
      <p:pic>
        <p:nvPicPr>
          <p:cNvPr id="229378" name="Picture 2" descr="H:\PCC OVERLAY TOUR PHOTOS\2011_02_03 D6-7-8 CONCRETE OVERLAY TOUR\CSAH 7 NB Hutch Reflect C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257800" cy="39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9379" name="Picture 3" descr="H:\PCC OVERLAY TOUR PHOTOS\2011_02_03 D6-7-8 CONCRETE OVERLAY TOUR\CSAH 7 SB SHOULDER C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234949" cy="24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5727511" y="4686300"/>
            <a:ext cx="3362325" cy="381000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No reflective cracking into </a:t>
            </a:r>
            <a:r>
              <a:rPr lang="en-US" sz="1800" b="0" kern="0" dirty="0" smtClean="0">
                <a:solidFill>
                  <a:schemeClr val="tx1"/>
                </a:solidFill>
                <a:latin typeface="Arial" charset="0"/>
              </a:rPr>
              <a:t>inlay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28600" y="5715000"/>
            <a:ext cx="6343650" cy="381000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Reflective cracking into PCC</a:t>
            </a:r>
            <a:r>
              <a:rPr lang="en-US" sz="1800" b="0" kern="0" dirty="0" smtClean="0">
                <a:solidFill>
                  <a:schemeClr val="tx1"/>
                </a:solidFill>
                <a:latin typeface="Arial" charset="0"/>
              </a:rPr>
              <a:t> from HMA driveway entrance?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48600" y="609600"/>
            <a:ext cx="1066800" cy="685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848600" y="228600"/>
            <a:ext cx="10668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289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dirty="0" smtClean="0">
                <a:latin typeface="Arial" charset="0"/>
              </a:rPr>
              <a:t>PCC OVERLAYS</a:t>
            </a:r>
            <a:endParaRPr lang="en-US" sz="36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838200"/>
            <a:ext cx="8382000" cy="5029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0" kern="0" dirty="0" smtClean="0">
                <a:solidFill>
                  <a:srgbClr val="66FF33"/>
                </a:solidFill>
                <a:latin typeface="Arial" charset="0"/>
              </a:rPr>
              <a:t>Unbonded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Used over distressed PCC pavements requiring additional structural capacity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</a:t>
            </a:r>
          </a:p>
          <a:p>
            <a:pPr marL="1200150" lvl="2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“Standard” or most common &gt; 7.5”</a:t>
            </a:r>
          </a:p>
          <a:p>
            <a:pPr marL="1200150" lvl="2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“Thin” &lt; 7”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Interlayer </a:t>
            </a:r>
          </a:p>
          <a:p>
            <a:pPr marL="1200150" lvl="2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To prevent reflective cracking and provide “cushioning” between rigid layers</a:t>
            </a:r>
          </a:p>
          <a:p>
            <a:pPr marL="1657350" lvl="3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&gt;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PASSRC (Permeable Asphalt Stabilized Stress Relief Course) </a:t>
            </a:r>
          </a:p>
          <a:p>
            <a:pPr marL="1657350" lvl="3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&gt;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Dense graded HMA (new)</a:t>
            </a:r>
          </a:p>
          <a:p>
            <a:pPr marL="1657350" lvl="3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&gt;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Milled HMA (existing composite pavement)</a:t>
            </a:r>
          </a:p>
          <a:p>
            <a:pPr marL="1657350" lvl="3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&gt;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Fabric (new to Minnesota)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kern="0" dirty="0" smtClean="0">
              <a:solidFill>
                <a:schemeClr val="tx1"/>
              </a:solidFill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kern="0" dirty="0" smtClean="0">
              <a:solidFill>
                <a:schemeClr val="tx1"/>
              </a:solidFill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TH23 Marshall, 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990600"/>
            <a:ext cx="8382000" cy="3352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Constructed 2009/2010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8.3 miles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7.5”/8.5”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Average milling depth = 3”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15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’L x 13/14’W panels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11 dowels across joints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Sealed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Heavy truck traffic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400" b="0" kern="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Early Performance = Very good?</a:t>
            </a:r>
            <a:endParaRPr lang="en-US" sz="2400" b="0" kern="0" dirty="0">
              <a:solidFill>
                <a:schemeClr val="tx1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(Could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not safely evaluate due to weather conditions)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772400" y="350520"/>
            <a:ext cx="1066800" cy="109728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72400" y="152400"/>
            <a:ext cx="10668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179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TH23 Marshall, Whitetopping</a:t>
            </a:r>
            <a:endParaRPr lang="en-US" sz="2800" b="0" dirty="0">
              <a:latin typeface="Arial" charset="0"/>
            </a:endParaRPr>
          </a:p>
        </p:txBody>
      </p:sp>
      <p:pic>
        <p:nvPicPr>
          <p:cNvPr id="231426" name="Picture 2" descr="H:\PCC OVERLAY TOUR PHOTOS\2011_02_03 D6-7-8 CONCRETE OVERLAY TOUR\SW MN GROUND BLIZZARD-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8350"/>
            <a:ext cx="7543800" cy="56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484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CSAH 46 Alden to Albert Lea, Thin 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990600"/>
            <a:ext cx="8382000" cy="32766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Constructed 2009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6”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Milled HMA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(2”)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15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’L x 13.5’W panels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3 dowels in OWP only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Unsealed joints(?)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Traffic?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96200" y="1036320"/>
            <a:ext cx="1066800" cy="109728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96200" y="914400"/>
            <a:ext cx="10668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792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CSAH 46 Albert Lea, Thin 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61950" y="685800"/>
            <a:ext cx="8382000" cy="1422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Performance: Very Good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No visible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distresses</a:t>
            </a:r>
          </a:p>
        </p:txBody>
      </p:sp>
      <p:pic>
        <p:nvPicPr>
          <p:cNvPr id="232450" name="Picture 2" descr="H:\PCC OVERLAY TOUR PHOTOS\2011_02_03 D6-7-8 CONCRETE OVERLAY TOUR\CSAH 46 EB ALBERT LEA-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9367" y="1676400"/>
            <a:ext cx="6507163" cy="48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924800" y="350520"/>
            <a:ext cx="1066800" cy="109728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24800" y="228600"/>
            <a:ext cx="10668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333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-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TH 56 West Concord, Thin 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990600"/>
            <a:ext cx="8382000" cy="32766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Constructed 2010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6.2 miles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6”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Milled HMA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(2”)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Remaining HMA = 8.5” (very poor condition)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15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’L x 13.5’W panels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11 Dowels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Sealed joints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Heavy truck traffic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848600" y="350521"/>
            <a:ext cx="1066800" cy="124968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48600" y="228600"/>
            <a:ext cx="1066800" cy="6074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3657600"/>
            <a:ext cx="4114800" cy="308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9617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-2286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TH 56 West Concord, Thin Whitetopping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61950" y="685800"/>
            <a:ext cx="8382000" cy="1422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Performance: Very Good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Some construction issues </a:t>
            </a: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at joints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33474" name="Picture 2" descr="H:\PCC OVERLAY TOUR PHOTOS\2011_02_03 D6-7-8 CONCRETE OVERLAY TOUR\TH56 DODGE CENTER SB LANE JT DEFEC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6858000" cy="51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848600" y="350521"/>
            <a:ext cx="1066800" cy="124968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48600" y="228600"/>
            <a:ext cx="1066800" cy="6074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669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dirty="0" smtClean="0">
                <a:latin typeface="Arial" charset="0"/>
              </a:rPr>
              <a:t>Summary</a:t>
            </a:r>
            <a:endParaRPr lang="en-US" sz="36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838200"/>
            <a:ext cx="8382000" cy="5029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0" kern="0" dirty="0" smtClean="0">
                <a:solidFill>
                  <a:srgbClr val="66FF33"/>
                </a:solidFill>
                <a:latin typeface="Arial" charset="0"/>
              </a:rPr>
              <a:t>UBOLs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performance on standard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“thick” UBOLs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frequent occurrence of distresses in thin UBOLs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Definite limits on acceptable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panel size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lvl="2" algn="l">
              <a:lnSpc>
                <a:spcPct val="90000"/>
              </a:lnSpc>
              <a:spcBef>
                <a:spcPct val="20000"/>
              </a:spcBef>
            </a:pPr>
            <a:endParaRPr lang="en-US" sz="2400" b="0" kern="0" dirty="0">
              <a:solidFill>
                <a:schemeClr val="tx1"/>
              </a:solidFill>
              <a:latin typeface="Arial" charset="0"/>
            </a:endParaRP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0" kern="0" dirty="0" smtClean="0">
                <a:solidFill>
                  <a:srgbClr val="66FF33"/>
                </a:solidFill>
                <a:latin typeface="Arial" charset="0"/>
              </a:rPr>
              <a:t>Whitetoppings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Mixed application of large and small panel sizes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Overall good performance for thin sections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Demonstrating susceptibility to reflective cracking</a:t>
            </a:r>
            <a:endParaRPr lang="en-US" sz="2400" b="0" kern="0" dirty="0">
              <a:solidFill>
                <a:schemeClr val="tx1"/>
              </a:solidFill>
              <a:latin typeface="Arial" charset="0"/>
            </a:endParaRP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vidence of lower limit on remaining HMA thickness after milling</a:t>
            </a:r>
          </a:p>
        </p:txBody>
      </p:sp>
    </p:spTree>
    <p:extLst>
      <p:ext uri="{BB962C8B-B14F-4D97-AF65-F5344CB8AC3E}">
        <p14:creationId xmlns:p14="http://schemas.microsoft.com/office/powerpoint/2010/main" xmlns="" val="364837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609600" y="5715000"/>
            <a:ext cx="7481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i="1" dirty="0" smtClean="0">
                <a:latin typeface="Arial" charset="0"/>
              </a:rPr>
              <a:t>Questions?</a:t>
            </a:r>
            <a:endParaRPr lang="en-US" sz="3600" b="0" i="1" dirty="0">
              <a:latin typeface="Arial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533400"/>
            <a:ext cx="7010400" cy="52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10928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762000" y="0"/>
            <a:ext cx="748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600" b="0" dirty="0" smtClean="0">
                <a:latin typeface="Arial" charset="0"/>
              </a:rPr>
              <a:t>PCC OVERLAYS</a:t>
            </a:r>
            <a:endParaRPr lang="en-US" sz="36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838200"/>
            <a:ext cx="8077200" cy="50292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0" kern="0" dirty="0" smtClean="0">
                <a:solidFill>
                  <a:srgbClr val="66FF33"/>
                </a:solidFill>
                <a:latin typeface="Arial" charset="0"/>
              </a:rPr>
              <a:t>Bonded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Used over distressed HMA pavements                 (aka whitetopping)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</a:t>
            </a:r>
          </a:p>
          <a:p>
            <a:pPr marL="1200150" lvl="2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“Standard” =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6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” or more (bond not critical)</a:t>
            </a:r>
          </a:p>
          <a:p>
            <a:pPr marL="1200150" lvl="2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0" kern="0" dirty="0">
                <a:solidFill>
                  <a:schemeClr val="tx1"/>
                </a:solidFill>
                <a:latin typeface="Arial" charset="0"/>
              </a:rPr>
              <a:t>“Thin” = </a:t>
            </a: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4” </a:t>
            </a:r>
            <a:r>
              <a:rPr lang="en-US" sz="2400" b="0" kern="0" dirty="0">
                <a:solidFill>
                  <a:schemeClr val="tx1"/>
                </a:solidFill>
                <a:latin typeface="Arial" charset="0"/>
              </a:rPr>
              <a:t>to 6</a:t>
            </a: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” (temporary bond </a:t>
            </a:r>
            <a:r>
              <a:rPr lang="en-US" sz="2400" b="0" i="1" u="sng" kern="0" dirty="0" smtClean="0">
                <a:solidFill>
                  <a:schemeClr val="tx1"/>
                </a:solidFill>
                <a:latin typeface="Arial" charset="0"/>
              </a:rPr>
              <a:t>beneficial</a:t>
            </a: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1200150" lvl="2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“Ultra-thin” = 4” or less </a:t>
            </a:r>
            <a:r>
              <a:rPr kumimoji="0" lang="en-US" sz="24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(bond is critical)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HMA prep</a:t>
            </a:r>
          </a:p>
          <a:p>
            <a:pPr marL="1200150" lvl="2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Milling (inlays)</a:t>
            </a:r>
          </a:p>
          <a:p>
            <a:pPr marL="1200150" lvl="2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Pre-overlay repairs for true “overlays”</a:t>
            </a:r>
          </a:p>
          <a:p>
            <a:pPr marL="1657350" lvl="3" indent="-285750" algn="l">
              <a:lnSpc>
                <a:spcPct val="90000"/>
              </a:lnSpc>
              <a:spcBef>
                <a:spcPct val="20000"/>
              </a:spcBef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kern="0" dirty="0" smtClean="0">
              <a:solidFill>
                <a:schemeClr val="tx1"/>
              </a:solidFill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kern="0" dirty="0" smtClean="0">
              <a:solidFill>
                <a:schemeClr val="tx1"/>
              </a:solidFill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2971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Unbonded Overlays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MnROAD Cells 105-405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TH53 Twig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TH 212 Renville to Danube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4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3200" b="0" dirty="0" smtClean="0">
                <a:latin typeface="Arial" charset="0"/>
              </a:rPr>
              <a:t>Early PCC Overlay Performance in Minnesota</a:t>
            </a:r>
            <a:endParaRPr lang="en-US" sz="3200" b="0" dirty="0"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MnROAD Cells 105-405,  Thin UBOL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990600"/>
            <a:ext cx="83820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4” and 5”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Panel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size = 15’L x 14’/13’ (driving/passing)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PASSRC interlayer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Unsealed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I-94 traffic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14 year joints </a:t>
            </a:r>
            <a:r>
              <a:rPr lang="en-US" sz="2400" b="0" kern="0" dirty="0" err="1" smtClean="0">
                <a:solidFill>
                  <a:schemeClr val="tx1"/>
                </a:solidFill>
                <a:latin typeface="Arial" charset="0"/>
              </a:rPr>
              <a:t>vs</a:t>
            </a: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 broken joints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96200" y="685800"/>
            <a:ext cx="1066800" cy="6858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96200" y="533400"/>
            <a:ext cx="1066800" cy="1524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96200" y="228600"/>
            <a:ext cx="10668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4114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MnROAD Cells 105-205,  </a:t>
            </a:r>
            <a:r>
              <a:rPr lang="en-US" sz="2800" b="0" dirty="0">
                <a:latin typeface="Arial" charset="0"/>
              </a:rPr>
              <a:t>Thin UBOL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62000"/>
            <a:ext cx="83820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 = poor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More than 80% of 4” thick panels cracked within 2 years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Cause: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Excessive curling of thin slabs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Distress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from impact loads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0" kern="0" noProof="0" dirty="0" smtClean="0">
                <a:solidFill>
                  <a:schemeClr val="tx1"/>
                </a:solidFill>
                <a:latin typeface="Arial" charset="0"/>
              </a:rPr>
              <a:t>To be replaced in 2011 with 5”, 6’L x 6’/7.5’W panels over fabric interlayer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19399"/>
            <a:ext cx="2857731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2819400"/>
            <a:ext cx="2895600" cy="386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3600" y="2819400"/>
            <a:ext cx="314934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7924800" y="609600"/>
            <a:ext cx="1066800" cy="6858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24800" y="457200"/>
            <a:ext cx="1066800" cy="1524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924800" y="152400"/>
            <a:ext cx="10668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MnROAD Cells 305-405,  </a:t>
            </a:r>
            <a:r>
              <a:rPr lang="en-US" sz="2800" b="0" dirty="0">
                <a:latin typeface="Arial" charset="0"/>
              </a:rPr>
              <a:t>Thin UBOL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762000"/>
            <a:ext cx="8382000" cy="2971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Performance = fair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40% of 5” thick panels cracked within 2 years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Less cracked panels </a:t>
            </a: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over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non-broken </a:t>
            </a: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joints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3474" name="Picture 2" descr="F:\PCC OVERLAY TOUR PHOTOS\CELL 305 5-28-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67000" y="2133600"/>
            <a:ext cx="3352800" cy="44700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7924800" y="609600"/>
            <a:ext cx="1066800" cy="6858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24800" y="457200"/>
            <a:ext cx="1066800" cy="1524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24800" y="152400"/>
            <a:ext cx="10668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b="0" dirty="0" smtClean="0">
                <a:latin typeface="Arial" charset="0"/>
              </a:rPr>
              <a:t>TH 53 Twig,  </a:t>
            </a:r>
            <a:r>
              <a:rPr lang="en-US" sz="2800" b="0" dirty="0">
                <a:latin typeface="Arial" charset="0"/>
              </a:rPr>
              <a:t>Thin UBOL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81000" y="990600"/>
            <a:ext cx="8382000" cy="3962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Design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Southbound lanes constructed 2008, N.B.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2009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Thickness = 5”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Panel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size = 12’L x 12W’ (also section with 6’x6’)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Dense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graded HMA interlayer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Unsealed joints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Some panels reinforced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Heavy truck traffic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charset="0"/>
              </a:rPr>
              <a:t>36 year existing “joints”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3886200"/>
            <a:ext cx="33528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7924800" y="609600"/>
            <a:ext cx="1066800" cy="6858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24800" y="457200"/>
            <a:ext cx="1066800" cy="1524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24800" y="152400"/>
            <a:ext cx="10668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FFFF00"/>
    </a:lt2>
    <a:accent1>
      <a:srgbClr val="FF9900"/>
    </a:accent1>
    <a:accent2>
      <a:srgbClr val="00FFFF"/>
    </a:accent2>
    <a:accent3>
      <a:srgbClr val="ADAD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8058</TotalTime>
  <Words>1165</Words>
  <Application>Microsoft Office PowerPoint</Application>
  <PresentationFormat>On-screen Show (4:3)</PresentationFormat>
  <Paragraphs>337</Paragraphs>
  <Slides>37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Bitmap Image</vt:lpstr>
      <vt:lpstr>  Early Performance of Concrete Pavement  Overlays in Minnesota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MNDOT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MINNESOTA’S HIGH PERFORMANCE CONCRETE PAVEMENTS EVOLUTION OF THE PRACTICE</dc:title>
  <dc:creator>Turg1Cur</dc:creator>
  <cp:lastModifiedBy>Mark Watson</cp:lastModifiedBy>
  <cp:revision>527</cp:revision>
  <dcterms:created xsi:type="dcterms:W3CDTF">2002-11-15T20:09:21Z</dcterms:created>
  <dcterms:modified xsi:type="dcterms:W3CDTF">2011-02-18T15:50:31Z</dcterms:modified>
</cp:coreProperties>
</file>