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handoutMasterIdLst>
    <p:handoutMasterId r:id="rId39"/>
  </p:handoutMasterIdLst>
  <p:sldIdLst>
    <p:sldId id="504" r:id="rId3"/>
    <p:sldId id="506" r:id="rId4"/>
    <p:sldId id="507" r:id="rId5"/>
    <p:sldId id="530" r:id="rId6"/>
    <p:sldId id="508" r:id="rId7"/>
    <p:sldId id="531" r:id="rId8"/>
    <p:sldId id="509" r:id="rId9"/>
    <p:sldId id="510" r:id="rId10"/>
    <p:sldId id="511" r:id="rId11"/>
    <p:sldId id="532" r:id="rId12"/>
    <p:sldId id="533" r:id="rId13"/>
    <p:sldId id="534" r:id="rId14"/>
    <p:sldId id="538" r:id="rId15"/>
    <p:sldId id="554" r:id="rId16"/>
    <p:sldId id="549" r:id="rId17"/>
    <p:sldId id="550" r:id="rId18"/>
    <p:sldId id="551" r:id="rId19"/>
    <p:sldId id="535" r:id="rId20"/>
    <p:sldId id="536" r:id="rId21"/>
    <p:sldId id="537" r:id="rId22"/>
    <p:sldId id="548" r:id="rId23"/>
    <p:sldId id="553" r:id="rId24"/>
    <p:sldId id="512" r:id="rId25"/>
    <p:sldId id="539" r:id="rId26"/>
    <p:sldId id="540" r:id="rId27"/>
    <p:sldId id="541" r:id="rId28"/>
    <p:sldId id="542" r:id="rId29"/>
    <p:sldId id="543" r:id="rId30"/>
    <p:sldId id="545" r:id="rId31"/>
    <p:sldId id="544" r:id="rId32"/>
    <p:sldId id="546" r:id="rId33"/>
    <p:sldId id="547" r:id="rId34"/>
    <p:sldId id="529" r:id="rId35"/>
    <p:sldId id="552" r:id="rId36"/>
    <p:sldId id="502" r:id="rId37"/>
  </p:sldIdLst>
  <p:sldSz cx="9144000" cy="6858000" type="screen4x3"/>
  <p:notesSz cx="68580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F3E"/>
    <a:srgbClr val="336600"/>
    <a:srgbClr val="006600"/>
    <a:srgbClr val="66FF33"/>
    <a:srgbClr val="006666"/>
    <a:srgbClr val="003300"/>
    <a:srgbClr val="008000"/>
    <a:srgbClr val="339933"/>
    <a:srgbClr val="0066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84" autoAdjust="0"/>
    <p:restoredTop sz="90929"/>
  </p:normalViewPr>
  <p:slideViewPr>
    <p:cSldViewPr>
      <p:cViewPr varScale="1">
        <p:scale>
          <a:sx n="99" d="100"/>
          <a:sy n="99" d="100"/>
        </p:scale>
        <p:origin x="-124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Cell 13 - IRI for Driving Lane LWP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073289455349546"/>
          <c:y val="0.18829772002695688"/>
          <c:w val="0.77198206290865756"/>
          <c:h val="0.52863461267802681"/>
        </c:manualLayout>
      </c:layout>
      <c:scatterChart>
        <c:scatterStyle val="lineMarker"/>
        <c:varyColors val="0"/>
        <c:ser>
          <c:idx val="0"/>
          <c:order val="0"/>
          <c:tx>
            <c:v>113</c:v>
          </c:tx>
          <c:spPr>
            <a:ln w="53975"/>
          </c:spPr>
          <c:xVal>
            <c:numRef>
              <c:f>'Cell 113'!$D$2:$D$11</c:f>
              <c:numCache>
                <c:formatCode>m/d/yyyy</c:formatCode>
                <c:ptCount val="10"/>
                <c:pt idx="0">
                  <c:v>39771</c:v>
                </c:pt>
                <c:pt idx="1">
                  <c:v>39889</c:v>
                </c:pt>
                <c:pt idx="2">
                  <c:v>39981</c:v>
                </c:pt>
                <c:pt idx="3">
                  <c:v>40133</c:v>
                </c:pt>
                <c:pt idx="4">
                  <c:v>40245</c:v>
                </c:pt>
                <c:pt idx="5">
                  <c:v>40268</c:v>
                </c:pt>
                <c:pt idx="6">
                  <c:v>40336</c:v>
                </c:pt>
                <c:pt idx="7">
                  <c:v>40442</c:v>
                </c:pt>
                <c:pt idx="8">
                  <c:v>40498</c:v>
                </c:pt>
                <c:pt idx="9">
                  <c:v>40618</c:v>
                </c:pt>
              </c:numCache>
            </c:numRef>
          </c:xVal>
          <c:yVal>
            <c:numRef>
              <c:f>'Cell 113'!$E$2:$E$11</c:f>
              <c:numCache>
                <c:formatCode>0.0</c:formatCode>
                <c:ptCount val="10"/>
                <c:pt idx="0">
                  <c:v>55.55</c:v>
                </c:pt>
                <c:pt idx="1">
                  <c:v>57.9</c:v>
                </c:pt>
                <c:pt idx="2">
                  <c:v>55.55</c:v>
                </c:pt>
                <c:pt idx="3">
                  <c:v>57.9</c:v>
                </c:pt>
                <c:pt idx="4">
                  <c:v>76.2</c:v>
                </c:pt>
                <c:pt idx="5">
                  <c:v>73.7</c:v>
                </c:pt>
                <c:pt idx="6">
                  <c:v>67.75</c:v>
                </c:pt>
                <c:pt idx="7">
                  <c:v>88.550000000000011</c:v>
                </c:pt>
                <c:pt idx="8">
                  <c:v>81.050000000000011</c:v>
                </c:pt>
                <c:pt idx="9">
                  <c:v>90.4</c:v>
                </c:pt>
              </c:numCache>
            </c:numRef>
          </c:yVal>
          <c:smooth val="0"/>
        </c:ser>
        <c:ser>
          <c:idx val="1"/>
          <c:order val="1"/>
          <c:tx>
            <c:v>213</c:v>
          </c:tx>
          <c:spPr>
            <a:ln w="57150"/>
          </c:spPr>
          <c:xVal>
            <c:numRef>
              <c:f>'Cell 213'!$D$2:$D$11</c:f>
              <c:numCache>
                <c:formatCode>m/d/yyyy</c:formatCode>
                <c:ptCount val="10"/>
                <c:pt idx="0">
                  <c:v>39771</c:v>
                </c:pt>
                <c:pt idx="1">
                  <c:v>39889</c:v>
                </c:pt>
                <c:pt idx="2">
                  <c:v>39981</c:v>
                </c:pt>
                <c:pt idx="3">
                  <c:v>40133</c:v>
                </c:pt>
                <c:pt idx="4">
                  <c:v>40245</c:v>
                </c:pt>
                <c:pt idx="5">
                  <c:v>40268</c:v>
                </c:pt>
                <c:pt idx="6">
                  <c:v>40336</c:v>
                </c:pt>
                <c:pt idx="7">
                  <c:v>40442</c:v>
                </c:pt>
                <c:pt idx="8">
                  <c:v>40498</c:v>
                </c:pt>
                <c:pt idx="9">
                  <c:v>40618</c:v>
                </c:pt>
              </c:numCache>
            </c:numRef>
          </c:xVal>
          <c:yVal>
            <c:numRef>
              <c:f>'Cell 213'!$E$2:$E$11</c:f>
              <c:numCache>
                <c:formatCode>0.0</c:formatCode>
                <c:ptCount val="10"/>
                <c:pt idx="0">
                  <c:v>64</c:v>
                </c:pt>
                <c:pt idx="1">
                  <c:v>67.05</c:v>
                </c:pt>
                <c:pt idx="2">
                  <c:v>54.349999999999994</c:v>
                </c:pt>
                <c:pt idx="3">
                  <c:v>67.05</c:v>
                </c:pt>
                <c:pt idx="4">
                  <c:v>68.099999999999994</c:v>
                </c:pt>
                <c:pt idx="5">
                  <c:v>64.3</c:v>
                </c:pt>
                <c:pt idx="6">
                  <c:v>59</c:v>
                </c:pt>
                <c:pt idx="7">
                  <c:v>64</c:v>
                </c:pt>
                <c:pt idx="8">
                  <c:v>79.849999999999994</c:v>
                </c:pt>
                <c:pt idx="9">
                  <c:v>72.8</c:v>
                </c:pt>
              </c:numCache>
            </c:numRef>
          </c:yVal>
          <c:smooth val="0"/>
        </c:ser>
        <c:ser>
          <c:idx val="2"/>
          <c:order val="2"/>
          <c:tx>
            <c:v>313</c:v>
          </c:tx>
          <c:spPr>
            <a:ln w="57150"/>
          </c:spPr>
          <c:xVal>
            <c:numRef>
              <c:f>'Cell 313'!$D$2:$D$11</c:f>
              <c:numCache>
                <c:formatCode>m/d/yyyy</c:formatCode>
                <c:ptCount val="10"/>
                <c:pt idx="0">
                  <c:v>39771</c:v>
                </c:pt>
                <c:pt idx="1">
                  <c:v>39889</c:v>
                </c:pt>
                <c:pt idx="2">
                  <c:v>39981</c:v>
                </c:pt>
                <c:pt idx="3">
                  <c:v>40133</c:v>
                </c:pt>
                <c:pt idx="4">
                  <c:v>40245</c:v>
                </c:pt>
                <c:pt idx="5">
                  <c:v>40268</c:v>
                </c:pt>
                <c:pt idx="6">
                  <c:v>40336</c:v>
                </c:pt>
                <c:pt idx="7">
                  <c:v>40442</c:v>
                </c:pt>
                <c:pt idx="8">
                  <c:v>40498</c:v>
                </c:pt>
                <c:pt idx="9">
                  <c:v>40618</c:v>
                </c:pt>
              </c:numCache>
            </c:numRef>
          </c:xVal>
          <c:yVal>
            <c:numRef>
              <c:f>'Cell 313'!$E$2:$E$11</c:f>
              <c:numCache>
                <c:formatCode>0.0</c:formatCode>
                <c:ptCount val="10"/>
                <c:pt idx="0">
                  <c:v>54</c:v>
                </c:pt>
                <c:pt idx="1">
                  <c:v>54.45</c:v>
                </c:pt>
                <c:pt idx="2">
                  <c:v>51.400000000000006</c:v>
                </c:pt>
                <c:pt idx="3">
                  <c:v>54.45</c:v>
                </c:pt>
                <c:pt idx="4">
                  <c:v>59.8</c:v>
                </c:pt>
                <c:pt idx="5">
                  <c:v>64.45</c:v>
                </c:pt>
                <c:pt idx="6">
                  <c:v>65.650000000000006</c:v>
                </c:pt>
                <c:pt idx="7">
                  <c:v>68.5</c:v>
                </c:pt>
                <c:pt idx="8">
                  <c:v>79.949999999999989</c:v>
                </c:pt>
                <c:pt idx="9">
                  <c:v>68.3</c:v>
                </c:pt>
              </c:numCache>
            </c:numRef>
          </c:yVal>
          <c:smooth val="0"/>
        </c:ser>
        <c:ser>
          <c:idx val="3"/>
          <c:order val="3"/>
          <c:tx>
            <c:v>413</c:v>
          </c:tx>
          <c:spPr>
            <a:ln w="57150"/>
          </c:spPr>
          <c:marker>
            <c:symbol val="circle"/>
            <c:size val="9"/>
          </c:marker>
          <c:xVal>
            <c:numRef>
              <c:f>'Cell 413'!$D$2:$D$11</c:f>
              <c:numCache>
                <c:formatCode>m/d/yyyy</c:formatCode>
                <c:ptCount val="10"/>
                <c:pt idx="0">
                  <c:v>39771</c:v>
                </c:pt>
                <c:pt idx="1">
                  <c:v>39889</c:v>
                </c:pt>
                <c:pt idx="2">
                  <c:v>39981</c:v>
                </c:pt>
                <c:pt idx="3">
                  <c:v>40133</c:v>
                </c:pt>
                <c:pt idx="4">
                  <c:v>40245</c:v>
                </c:pt>
                <c:pt idx="5">
                  <c:v>40268</c:v>
                </c:pt>
                <c:pt idx="6">
                  <c:v>40336</c:v>
                </c:pt>
                <c:pt idx="7">
                  <c:v>40442</c:v>
                </c:pt>
                <c:pt idx="8">
                  <c:v>40498</c:v>
                </c:pt>
                <c:pt idx="9">
                  <c:v>40618</c:v>
                </c:pt>
              </c:numCache>
            </c:numRef>
          </c:xVal>
          <c:yVal>
            <c:numRef>
              <c:f>'Cell 413'!$E$2:$E$11</c:f>
              <c:numCache>
                <c:formatCode>0.0</c:formatCode>
                <c:ptCount val="10"/>
                <c:pt idx="0">
                  <c:v>70.5</c:v>
                </c:pt>
                <c:pt idx="1">
                  <c:v>64.5</c:v>
                </c:pt>
                <c:pt idx="2">
                  <c:v>63.2</c:v>
                </c:pt>
                <c:pt idx="3">
                  <c:v>64.5</c:v>
                </c:pt>
                <c:pt idx="4">
                  <c:v>68.5</c:v>
                </c:pt>
                <c:pt idx="5">
                  <c:v>71.349999999999994</c:v>
                </c:pt>
                <c:pt idx="6">
                  <c:v>58.2</c:v>
                </c:pt>
                <c:pt idx="7">
                  <c:v>77.849999999999994</c:v>
                </c:pt>
                <c:pt idx="8">
                  <c:v>82.35</c:v>
                </c:pt>
                <c:pt idx="9">
                  <c:v>88.8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684416"/>
        <c:axId val="174715648"/>
      </c:scatterChart>
      <c:valAx>
        <c:axId val="174684416"/>
        <c:scaling>
          <c:orientation val="minMax"/>
          <c:max val="40750"/>
          <c:min val="3975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Date</a:t>
                </a:r>
              </a:p>
            </c:rich>
          </c:tx>
          <c:layout>
            <c:manualLayout>
              <c:xMode val="edge"/>
              <c:yMode val="edge"/>
              <c:x val="0.48301678205311882"/>
              <c:y val="0.92169982804739159"/>
            </c:manualLayout>
          </c:layout>
          <c:overlay val="0"/>
        </c:title>
        <c:numFmt formatCode="m/d/yyyy" sourceLinked="1"/>
        <c:majorTickMark val="out"/>
        <c:minorTickMark val="none"/>
        <c:tickLblPos val="nextTo"/>
        <c:txPr>
          <a:bodyPr rot="2700000"/>
          <a:lstStyle/>
          <a:p>
            <a:pPr>
              <a:defRPr sz="2000"/>
            </a:pPr>
            <a:endParaRPr lang="en-US"/>
          </a:p>
        </c:txPr>
        <c:crossAx val="174715648"/>
        <c:crosses val="autoZero"/>
        <c:crossBetween val="midCat"/>
        <c:majorUnit val="180"/>
      </c:valAx>
      <c:valAx>
        <c:axId val="174715648"/>
        <c:scaling>
          <c:orientation val="minMax"/>
          <c:max val="100"/>
          <c:min val="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IRI (in/mi)</a:t>
                </a:r>
              </a:p>
            </c:rich>
          </c:tx>
          <c:layout>
            <c:manualLayout>
              <c:xMode val="edge"/>
              <c:yMode val="edge"/>
              <c:x val="2.275632497201213E-3"/>
              <c:y val="0.3083984662960507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746844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7100402177511194"/>
          <c:y val="0.31710162487219973"/>
          <c:w val="0.10554216400218101"/>
          <c:h val="0.29640123960305992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ln w="22225">
      <a:solidFill>
        <a:schemeClr val="tx1"/>
      </a:solidFill>
    </a:ln>
  </c:spPr>
  <c:txPr>
    <a:bodyPr/>
    <a:lstStyle/>
    <a:p>
      <a:pPr>
        <a:defRPr sz="28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301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301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301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7C43387-F2BB-4A50-92F7-55DCB09DCA9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261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8BE45-F518-4FEB-B704-0BF152CD1991}" type="datetimeFigureOut">
              <a:rPr lang="en-US" smtClean="0"/>
              <a:pPr/>
              <a:t>9/13/2012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71CC1-42CB-404B-8ADF-3CC1814950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41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Intentionally unbonded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Intentionally unbonded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163F-2657-4D14-BDFC-5DDD694F4C7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D3B68-F1F1-4AE4-8C86-EDF9B29D42C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F5540-A291-4A9B-B074-D1B3A7D41D4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A8D45-B97D-4928-B3FF-17BD9BB58BB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E7AFDCB5-F4B0-428F-B70F-197A3F55EC81}" type="datetimeFigureOut">
              <a:rPr lang="en-US" sz="1800" b="0" smtClean="0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9/13/2012</a:t>
            </a:fld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390-F0DD-42A9-BED4-AAB85F67A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36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2133600" cy="549275"/>
          </a:xfrm>
        </p:spPr>
        <p:txBody>
          <a:bodyPr/>
          <a:lstStyle/>
          <a:p>
            <a:fld id="{0D7CC390-F0DD-42A9-BED4-AAB85F67A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0" name="Picture 2" descr="http://www.concretepavements.org/images/iscplogo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192050"/>
            <a:ext cx="609600" cy="5327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 userDrawn="1"/>
        </p:nvSpPr>
        <p:spPr>
          <a:xfrm>
            <a:off x="1219200" y="6133392"/>
            <a:ext cx="5257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950" b="0" cap="all" dirty="0" smtClean="0">
                <a:solidFill>
                  <a:srgbClr val="9BBB59">
                    <a:lumMod val="75000"/>
                  </a:srgbClr>
                </a:solidFill>
                <a:latin typeface="Copperplate Gothic Bold" pitchFamily="34" charset="0"/>
              </a:rPr>
              <a:t>10TH INTERNATIONAL CONFERENCE ON CONCRETE PAVEMENTS</a:t>
            </a:r>
            <a:br>
              <a:rPr lang="en-US" sz="950" b="0" cap="all" dirty="0" smtClean="0">
                <a:solidFill>
                  <a:srgbClr val="9BBB59">
                    <a:lumMod val="75000"/>
                  </a:srgbClr>
                </a:solidFill>
                <a:latin typeface="Copperplate Gothic Bold" pitchFamily="34" charset="0"/>
              </a:rPr>
            </a:br>
            <a:r>
              <a:rPr lang="en-US" sz="950" b="0" cap="all" dirty="0" smtClean="0">
                <a:solidFill>
                  <a:srgbClr val="9BBB59">
                    <a:lumMod val="75000"/>
                  </a:srgbClr>
                </a:solidFill>
                <a:latin typeface="Copperplate Gothic Bold" pitchFamily="34" charset="0"/>
              </a:rPr>
              <a:t> Fairmont Le Château Frontenac</a:t>
            </a:r>
            <a:endParaRPr lang="en-US" sz="950" b="0" dirty="0" smtClean="0">
              <a:solidFill>
                <a:srgbClr val="9BBB59">
                  <a:lumMod val="75000"/>
                </a:srgbClr>
              </a:solidFill>
              <a:latin typeface="Copperplate Gothic Bold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950" b="0" cap="all" dirty="0" smtClean="0">
                <a:solidFill>
                  <a:srgbClr val="9BBB59">
                    <a:lumMod val="75000"/>
                  </a:srgbClr>
                </a:solidFill>
                <a:latin typeface="Copperplate Gothic Bold" pitchFamily="34" charset="0"/>
              </a:rPr>
              <a:t>Québec City, Québec, Canada</a:t>
            </a:r>
            <a:endParaRPr lang="en-US" sz="950" b="0" dirty="0" smtClean="0">
              <a:solidFill>
                <a:srgbClr val="9BBB59">
                  <a:lumMod val="75000"/>
                </a:srgbClr>
              </a:solidFill>
              <a:latin typeface="Copperplate Gothic Bold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950" b="0" cap="all" dirty="0" smtClean="0">
                <a:solidFill>
                  <a:srgbClr val="9BBB59">
                    <a:lumMod val="75000"/>
                  </a:srgbClr>
                </a:solidFill>
                <a:latin typeface="Copperplate Gothic Bold" pitchFamily="34" charset="0"/>
              </a:rPr>
              <a:t>July 8-12, 2012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8084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E7AFDCB5-F4B0-428F-B70F-197A3F55EC81}" type="datetimeFigureOut">
              <a:rPr lang="en-US" sz="1800" b="0" smtClean="0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9/13/2012</a:t>
            </a:fld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390-F0DD-42A9-BED4-AAB85F67A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27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E7AFDCB5-F4B0-428F-B70F-197A3F55EC81}" type="datetimeFigureOut">
              <a:rPr lang="en-US" sz="1800" b="0" smtClean="0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9/13/2012</a:t>
            </a:fld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390-F0DD-42A9-BED4-AAB85F67A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E7AFDCB5-F4B0-428F-B70F-197A3F55EC81}" type="datetimeFigureOut">
              <a:rPr lang="en-US" sz="1800" b="0" smtClean="0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9/13/2012</a:t>
            </a:fld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390-F0DD-42A9-BED4-AAB85F67A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07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E7AFDCB5-F4B0-428F-B70F-197A3F55EC81}" type="datetimeFigureOut">
              <a:rPr lang="en-US" sz="1800" b="0" smtClean="0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9/13/2012</a:t>
            </a:fld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390-F0DD-42A9-BED4-AAB85F67A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5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E7AFDCB5-F4B0-428F-B70F-197A3F55EC81}" type="datetimeFigureOut">
              <a:rPr lang="en-US" sz="1800" b="0" smtClean="0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9/13/2012</a:t>
            </a:fld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390-F0DD-42A9-BED4-AAB85F67A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89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E7AFDCB5-F4B0-428F-B70F-197A3F55EC81}" type="datetimeFigureOut">
              <a:rPr lang="en-US" sz="1800" b="0" smtClean="0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9/13/2012</a:t>
            </a:fld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390-F0DD-42A9-BED4-AAB85F67A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32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83DDE-0D5A-4EBF-A2EB-AB36CB38531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E7AFDCB5-F4B0-428F-B70F-197A3F55EC81}" type="datetimeFigureOut">
              <a:rPr lang="en-US" sz="1800" b="0" smtClean="0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9/13/2012</a:t>
            </a:fld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390-F0DD-42A9-BED4-AAB85F67A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4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E7AFDCB5-F4B0-428F-B70F-197A3F55EC81}" type="datetimeFigureOut">
              <a:rPr lang="en-US" sz="1800" b="0" smtClean="0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9/13/2012</a:t>
            </a:fld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390-F0DD-42A9-BED4-AAB85F67A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11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E7AFDCB5-F4B0-428F-B70F-197A3F55EC81}" type="datetimeFigureOut">
              <a:rPr lang="en-US" sz="1800" b="0" smtClean="0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9/13/2012</a:t>
            </a:fld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390-F0DD-42A9-BED4-AAB85F67A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5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D8577-B72B-4226-BF02-4A80CE1E8C6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1A6453-F908-4CA0-BA25-BA876A7339A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01C98-461A-4C3A-9ACD-55DDF01BB71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EAD28-262E-441E-BF40-9BE7860BAA6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BD7C5-A42D-4B82-9745-12B10C7F91C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B8A21-5469-414A-92A9-7705A8D7BDB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4FC82-AF2C-4DFE-B9DC-08AE91B09C0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F92D3EF2-DE2F-4537-B7A7-65145B9C4AF8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6019800" cy="549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cap="all" smtClean="0">
                <a:solidFill>
                  <a:prstClr val="black">
                    <a:tint val="75000"/>
                  </a:prstClr>
                </a:solidFill>
                <a:latin typeface="Copperplate Gothic Bold" pitchFamily="34" charset="0"/>
              </a:rPr>
              <a:t>                      </a:t>
            </a:r>
            <a:r>
              <a:rPr lang="en-US" b="0" cap="all" smtClean="0">
                <a:solidFill>
                  <a:srgbClr val="9BBB59">
                    <a:lumMod val="75000"/>
                  </a:srgbClr>
                </a:solidFill>
                <a:latin typeface="Copperplate Gothic Bold" pitchFamily="34" charset="0"/>
              </a:rPr>
              <a:t>10TH INTERNATIONAL CONFERENCE ON CONCRETE PAVEMENTS</a:t>
            </a:r>
            <a:br>
              <a:rPr lang="en-US" b="0" cap="all" smtClean="0">
                <a:solidFill>
                  <a:srgbClr val="9BBB59">
                    <a:lumMod val="75000"/>
                  </a:srgbClr>
                </a:solidFill>
                <a:latin typeface="Copperplate Gothic Bold" pitchFamily="34" charset="0"/>
              </a:rPr>
            </a:br>
            <a:r>
              <a:rPr lang="en-US" b="0" cap="all" smtClean="0">
                <a:solidFill>
                  <a:srgbClr val="9BBB59">
                    <a:lumMod val="75000"/>
                  </a:srgbClr>
                </a:solidFill>
                <a:latin typeface="Copperplate Gothic Bold" pitchFamily="34" charset="0"/>
              </a:rPr>
              <a:t>                       Fairmont Le Château Frontenac</a:t>
            </a:r>
            <a:endParaRPr lang="en-US" b="0" smtClean="0">
              <a:solidFill>
                <a:srgbClr val="9BBB59">
                  <a:lumMod val="75000"/>
                </a:srgbClr>
              </a:solidFill>
              <a:latin typeface="Copperplate Gothic Bold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cap="all" smtClean="0">
                <a:solidFill>
                  <a:srgbClr val="9BBB59">
                    <a:lumMod val="75000"/>
                  </a:srgbClr>
                </a:solidFill>
                <a:latin typeface="Copperplate Gothic Bold" pitchFamily="34" charset="0"/>
              </a:rPr>
              <a:t>                       Québec City, Québec, Canada</a:t>
            </a:r>
            <a:endParaRPr lang="en-US" b="0" smtClean="0">
              <a:solidFill>
                <a:srgbClr val="9BBB59">
                  <a:lumMod val="75000"/>
                </a:srgbClr>
              </a:solidFill>
              <a:latin typeface="Copperplate Gothic Bold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cap="all" smtClean="0">
                <a:solidFill>
                  <a:srgbClr val="9BBB59">
                    <a:lumMod val="75000"/>
                  </a:srgbClr>
                </a:solidFill>
                <a:latin typeface="Copperplate Gothic Bold" pitchFamily="34" charset="0"/>
              </a:rPr>
              <a:t>                       July 8-12, 2012</a:t>
            </a: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2200"/>
            <a:ext cx="2133600" cy="549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7CC390-F0DD-42A9-BED4-AAB85F67A48F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2" descr="http://www.concretepavements.org/images/iscplogo.gif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3400" y="6192050"/>
            <a:ext cx="609600" cy="532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163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762000"/>
            <a:ext cx="8229600" cy="762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6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Performance of Thin Jointed Concrete Pavements Subjected to Accelerated Traffic Loading</a:t>
            </a:r>
            <a:endParaRPr lang="en-US" sz="3600" b="1" i="1" dirty="0">
              <a:latin typeface="Arial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09700" y="3657600"/>
            <a:ext cx="64008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latin typeface="Arial" charset="0"/>
              </a:rPr>
              <a:t>Tom Burnham, P.E.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Arial" charset="0"/>
              </a:rPr>
              <a:t>Bernard Izevbekhai, PhD, P.E.</a:t>
            </a:r>
          </a:p>
          <a:p>
            <a:pPr marL="0" indent="0" algn="ctr">
              <a:buNone/>
            </a:pPr>
            <a:r>
              <a:rPr lang="en-US" sz="1600" i="1" dirty="0" smtClean="0">
                <a:latin typeface="Arial" charset="0"/>
              </a:rPr>
              <a:t>Minnesota Department of Transportation</a:t>
            </a:r>
          </a:p>
          <a:p>
            <a:pPr marL="0" indent="0" algn="ctr">
              <a:buNone/>
            </a:pPr>
            <a:r>
              <a:rPr lang="en-US" sz="1600" i="1" dirty="0" smtClean="0">
                <a:latin typeface="Arial" charset="0"/>
              </a:rPr>
              <a:t>Office of Materials and Road Research</a:t>
            </a:r>
          </a:p>
          <a:p>
            <a:pPr marL="0" indent="0" algn="ctr">
              <a:buNone/>
            </a:pPr>
            <a:endParaRPr lang="en-US" sz="1600" b="1" dirty="0" smtClean="0">
              <a:latin typeface="Arial" charset="0"/>
            </a:endParaRPr>
          </a:p>
          <a:p>
            <a:pPr marL="0" indent="0" algn="ctr">
              <a:buNone/>
            </a:pPr>
            <a:endParaRPr lang="en-US" sz="1600" dirty="0" smtClean="0">
              <a:latin typeface="Arial" charset="0"/>
            </a:endParaRPr>
          </a:p>
          <a:p>
            <a:pPr marL="0" indent="0" algn="ctr">
              <a:buNone/>
            </a:pPr>
            <a:endParaRPr lang="en-US" sz="1600" b="1" dirty="0" smtClean="0">
              <a:latin typeface="Arial" charset="0"/>
            </a:endParaRPr>
          </a:p>
          <a:p>
            <a:pPr marL="0" indent="0" algn="ctr">
              <a:buNone/>
            </a:pPr>
            <a:endParaRPr lang="en-US" sz="1600" b="1" dirty="0"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3400" y="1979596"/>
            <a:ext cx="81534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6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INTERNATIONAL CONFERENCE ON ACCELERATED PAVEMENT TESTING</a:t>
            </a:r>
          </a:p>
          <a:p>
            <a:pPr marL="0" indent="0" algn="ctr">
              <a:buNone/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Davis, CA,  USA</a:t>
            </a:r>
          </a:p>
          <a:p>
            <a:pPr marL="0" indent="0" algn="ctr">
              <a:buNone/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September 19-21, 2012</a:t>
            </a:r>
          </a:p>
          <a:p>
            <a:pPr marL="0" indent="0" algn="ctr">
              <a:buNone/>
            </a:pPr>
            <a:endParaRPr 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7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48653" y="76200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	Test Cell Performance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2277" y="5952852"/>
            <a:ext cx="549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Cell 213 transverse crack, Oct 2011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0396"/>
            <a:ext cx="6553200" cy="491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04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48653" y="76200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	Test Cell Performance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9498" y="5952852"/>
            <a:ext cx="5898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Cell 213 passing lane cracks, July 2011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6705600" cy="502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33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48653" y="76200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	Test Cell Performance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0026" y="5952852"/>
            <a:ext cx="6277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Cell 113 cracks in sensor area, July 2011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53" y="741947"/>
            <a:ext cx="6858000" cy="514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2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48653" y="76200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	</a:t>
            </a: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Routing Sensor Leads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54380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68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48653" y="76200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	Test Cell Performance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3617" y="5952852"/>
            <a:ext cx="4410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Distress from sensor leads?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799"/>
            <a:ext cx="7086600" cy="531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53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48653" y="76200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New Sensor Installation Technique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48" y="609600"/>
            <a:ext cx="7559675" cy="566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38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48653" y="76200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New Sensor Installation Technique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7086600" cy="531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61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48653" y="76200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New Sensor Installation Technique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68" y="843978"/>
            <a:ext cx="7122170" cy="53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7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48653" y="76200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	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2066" y="5805638"/>
            <a:ext cx="6271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Sensor indicates when cracking occurred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6629400" cy="5029200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693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48653" y="76200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	Test Cell Performance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0924" y="5952852"/>
            <a:ext cx="6095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Pumping from shoulder joint, July 2011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9600"/>
            <a:ext cx="3962400" cy="528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00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62000" y="0"/>
            <a:ext cx="748188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r>
              <a:rPr lang="en-US" sz="3600" b="0" u="sng" dirty="0" smtClean="0">
                <a:latin typeface="Arial" charset="0"/>
              </a:rPr>
              <a:t>Why Thin PCC?</a:t>
            </a:r>
            <a:endParaRPr lang="en-US" sz="3600" b="0" u="sng" dirty="0">
              <a:latin typeface="Arial" charset="0"/>
            </a:endParaRP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159544" y="888565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marL="1257300" lvl="2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Economics</a:t>
            </a:r>
          </a:p>
          <a:p>
            <a:pPr marL="1714500" lvl="3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Less money in budgets</a:t>
            </a:r>
          </a:p>
          <a:p>
            <a:pPr marL="1714500" lvl="3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Thicker PCC pavements far exceeded design lives</a:t>
            </a:r>
          </a:p>
          <a:p>
            <a:pPr marL="1714500" lvl="3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Quicker to construct</a:t>
            </a:r>
          </a:p>
          <a:p>
            <a:pPr marL="1257300" lvl="2" indent="-342900" algn="l">
              <a:lnSpc>
                <a:spcPct val="90000"/>
              </a:lnSpc>
              <a:spcBef>
                <a:spcPct val="20000"/>
              </a:spcBef>
            </a:pPr>
            <a:endParaRPr lang="en-US" sz="2400" b="0" kern="0" dirty="0" smtClean="0">
              <a:solidFill>
                <a:schemeClr val="tx1"/>
              </a:solidFill>
              <a:latin typeface="Arial" charset="0"/>
            </a:endParaRPr>
          </a:p>
          <a:p>
            <a:pPr marL="1257300" lvl="2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Sustainability</a:t>
            </a:r>
          </a:p>
          <a:p>
            <a:pPr marL="1714500" lvl="3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Optimize material usage</a:t>
            </a:r>
          </a:p>
          <a:p>
            <a:pPr marL="1714500" lvl="3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Less energy use during construction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400" b="0" kern="0" dirty="0" smtClean="0">
              <a:solidFill>
                <a:schemeClr val="tx1"/>
              </a:solidFill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400" b="0" kern="0" dirty="0" smtClean="0">
              <a:solidFill>
                <a:schemeClr val="tx1"/>
              </a:solidFill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9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48653" y="76200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	Test Cell Performance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6156" y="5952852"/>
            <a:ext cx="2985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Slow draining base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90" y="592227"/>
            <a:ext cx="7146925" cy="53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80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125314" y="85452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			Repairs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5390" y="5952852"/>
            <a:ext cx="5086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Difficult to repair such thin slabs!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80" y="685800"/>
            <a:ext cx="6747255" cy="506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7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125314" y="85452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			Repairs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9226" y="5952852"/>
            <a:ext cx="6118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Drainage and smaller slabs work better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37902"/>
            <a:ext cx="70866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5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85224" y="152400"/>
            <a:ext cx="8972550" cy="6858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</a:t>
            </a:r>
            <a:r>
              <a:rPr kumimoji="0" lang="en-US" sz="3200" b="0" i="1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Joint Load Transfer Efficiency</a:t>
            </a:r>
            <a:endParaRPr kumimoji="0" lang="en-US" sz="3200" b="0" i="1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lvl="1" algn="l">
              <a:lnSpc>
                <a:spcPct val="90000"/>
              </a:lnSpc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391400" cy="5334000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0185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85224" y="152400"/>
            <a:ext cx="8972550" cy="6858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</a:t>
            </a:r>
            <a:r>
              <a:rPr kumimoji="0" lang="en-US" sz="3200" b="0" i="1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Joint Deflection</a:t>
            </a:r>
            <a:endParaRPr kumimoji="0" lang="en-US" sz="3200" b="0" i="1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lvl="1" algn="l">
              <a:lnSpc>
                <a:spcPct val="90000"/>
              </a:lnSpc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696200" cy="5105400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258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85224" y="152400"/>
            <a:ext cx="8972550" cy="6858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</a:t>
            </a:r>
            <a:r>
              <a:rPr kumimoji="0" lang="en-US" sz="3200" b="0" i="1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Joint Deflection</a:t>
            </a:r>
            <a:endParaRPr kumimoji="0" lang="en-US" sz="3200" b="0" i="1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lvl="1" algn="l">
              <a:lnSpc>
                <a:spcPct val="90000"/>
              </a:lnSpc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620000" cy="5181600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173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85224" y="152400"/>
            <a:ext cx="8972550" cy="6858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Mid-Panel Edge D</a:t>
            </a:r>
            <a:r>
              <a:rPr kumimoji="0" lang="en-US" sz="3200" b="0" i="1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eflection</a:t>
            </a:r>
            <a:endParaRPr kumimoji="0" lang="en-US" sz="3200" b="0" i="1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lvl="1" algn="l">
              <a:lnSpc>
                <a:spcPct val="90000"/>
              </a:lnSpc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467600" cy="5181600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3660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85224" y="152400"/>
            <a:ext cx="8972550" cy="6858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Ride Quality History</a:t>
            </a:r>
          </a:p>
          <a:p>
            <a:pPr lvl="1" algn="l">
              <a:lnSpc>
                <a:spcPct val="90000"/>
              </a:lnSpc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6294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08547" y="5195252"/>
            <a:ext cx="838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cap="all" dirty="0">
                <a:latin typeface="Arial" pitchFamily="34" charset="0"/>
                <a:cs typeface="Arial" pitchFamily="34" charset="0"/>
              </a:rPr>
              <a:t>IRI and RN measuring </a:t>
            </a:r>
            <a:r>
              <a:rPr lang="en-US" sz="2000" cap="all" dirty="0" smtClean="0">
                <a:latin typeface="Arial" pitchFamily="34" charset="0"/>
                <a:cs typeface="Arial" pitchFamily="34" charset="0"/>
              </a:rPr>
              <a:t>device (Lightweight Profiler)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24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85224" y="152400"/>
            <a:ext cx="8972550" cy="6858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Ride Quality History - IRI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44165"/>
            <a:ext cx="7467600" cy="5099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956183" y="5958348"/>
            <a:ext cx="6994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Ride measurements can be affected by repairs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5369" y="6420013"/>
            <a:ext cx="2066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63.5 in/mi = 1 m/km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85224" y="152400"/>
            <a:ext cx="8972550" cy="6858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Ride Quality History - IRI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292632"/>
              </p:ext>
            </p:extLst>
          </p:nvPr>
        </p:nvGraphicFramePr>
        <p:xfrm>
          <a:off x="685800" y="786568"/>
          <a:ext cx="7595251" cy="5378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25369" y="6420013"/>
            <a:ext cx="2066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63.5 in/mi = 1 m/km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65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62000" y="0"/>
            <a:ext cx="748188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r>
              <a:rPr lang="en-US" sz="3600" b="0" u="sng" dirty="0" smtClean="0">
                <a:latin typeface="Arial" charset="0"/>
              </a:rPr>
              <a:t>“How Thin Can You Go?”</a:t>
            </a:r>
            <a:endParaRPr lang="en-US" sz="3600" b="0" u="sng" dirty="0">
              <a:latin typeface="Arial" charset="0"/>
            </a:endParaRP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228600" y="758825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</a:t>
            </a:r>
            <a:endParaRPr kumimoji="0" lang="en-US" sz="3200" b="0" i="1" u="none" strike="noStrike" kern="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714500" lvl="3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Structural Capacity</a:t>
            </a:r>
          </a:p>
          <a:p>
            <a:pPr marL="2171700" lvl="4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v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Flexural strength </a:t>
            </a:r>
          </a:p>
          <a:p>
            <a:pPr marL="2171700" lvl="4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v"/>
            </a:pPr>
            <a:r>
              <a:rPr lang="en-US" sz="2400" b="0" kern="0" dirty="0">
                <a:solidFill>
                  <a:schemeClr val="tx1"/>
                </a:solidFill>
                <a:latin typeface="Arial" charset="0"/>
              </a:rPr>
              <a:t>Joint load transfer</a:t>
            </a:r>
          </a:p>
          <a:p>
            <a:pPr marL="2171700" lvl="4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v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Fatigue loading</a:t>
            </a:r>
          </a:p>
          <a:p>
            <a:pPr marL="2171700" lvl="4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v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Ultimate loading</a:t>
            </a:r>
          </a:p>
          <a:p>
            <a:pPr marL="2171700" lvl="4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v"/>
            </a:pPr>
            <a:endParaRPr lang="en-US" sz="2400" b="0" kern="0" dirty="0" smtClean="0">
              <a:solidFill>
                <a:schemeClr val="tx1"/>
              </a:solidFill>
              <a:latin typeface="Arial" charset="0"/>
            </a:endParaRPr>
          </a:p>
          <a:p>
            <a:pPr marL="1714500" lvl="3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Environmental response</a:t>
            </a:r>
            <a:endParaRPr lang="en-US" sz="2400" b="0" kern="0" dirty="0">
              <a:solidFill>
                <a:schemeClr val="tx1"/>
              </a:solidFill>
              <a:latin typeface="Arial" charset="0"/>
            </a:endParaRPr>
          </a:p>
          <a:p>
            <a:pPr marL="2171700" lvl="4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v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Warp and curl</a:t>
            </a:r>
          </a:p>
          <a:p>
            <a:pPr marL="2171700" lvl="4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v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Uniform slab support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400" b="0" kern="0" dirty="0" smtClean="0">
              <a:solidFill>
                <a:schemeClr val="tx1"/>
              </a:solidFill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400" b="0" kern="0" dirty="0" smtClean="0">
              <a:solidFill>
                <a:schemeClr val="tx1"/>
              </a:solidFill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39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85224" y="152400"/>
            <a:ext cx="8972550" cy="6858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Ride Quality History - RN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467600" cy="5347836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76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62000" y="0"/>
            <a:ext cx="748188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r>
              <a:rPr lang="en-US" sz="3600" b="0" u="sng" dirty="0" smtClean="0">
                <a:latin typeface="Arial" charset="0"/>
              </a:rPr>
              <a:t>Ride Quality History</a:t>
            </a:r>
            <a:endParaRPr lang="en-US" sz="3600" b="0" u="sng" dirty="0">
              <a:latin typeface="Arial" charset="0"/>
            </a:endParaRP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228600" y="758825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</a:t>
            </a:r>
            <a:endParaRPr kumimoji="0" lang="en-US" sz="3200" b="0" i="1" u="none" strike="noStrike" kern="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800100" lvl="1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Overall, it cannot be deduced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that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IRI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(or RN) and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pavement thickness were correlated simply by observing the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plots</a:t>
            </a:r>
          </a:p>
          <a:p>
            <a:pPr marL="800100" lvl="1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800100" lvl="1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400" dirty="0" smtClean="0">
                <a:latin typeface="Arial" pitchFamily="34" charset="0"/>
                <a:ea typeface="Times New Roman"/>
                <a:cs typeface="Arial" pitchFamily="34" charset="0"/>
              </a:rPr>
              <a:t>Statistical </a:t>
            </a:r>
            <a:r>
              <a:rPr lang="en-US" sz="2400" dirty="0">
                <a:latin typeface="Arial" pitchFamily="34" charset="0"/>
                <a:ea typeface="Times New Roman"/>
                <a:cs typeface="Arial" pitchFamily="34" charset="0"/>
              </a:rPr>
              <a:t>method </a:t>
            </a:r>
            <a:r>
              <a:rPr lang="en-US" sz="2400" dirty="0" smtClean="0">
                <a:latin typeface="Arial" pitchFamily="34" charset="0"/>
                <a:ea typeface="Times New Roman"/>
                <a:cs typeface="Arial" pitchFamily="34" charset="0"/>
              </a:rPr>
              <a:t>used to ascertain </a:t>
            </a:r>
            <a:r>
              <a:rPr lang="en-US" sz="2400" dirty="0">
                <a:latin typeface="Arial" pitchFamily="34" charset="0"/>
                <a:ea typeface="Times New Roman"/>
                <a:cs typeface="Arial" pitchFamily="34" charset="0"/>
              </a:rPr>
              <a:t>the extent to which the IRI and RN may be attributed to pavement cell </a:t>
            </a:r>
            <a:r>
              <a:rPr lang="en-US" sz="2400" dirty="0" smtClean="0">
                <a:latin typeface="Arial" pitchFamily="34" charset="0"/>
                <a:ea typeface="Times New Roman"/>
                <a:cs typeface="Arial" pitchFamily="34" charset="0"/>
              </a:rPr>
              <a:t>thickness</a:t>
            </a:r>
          </a:p>
          <a:p>
            <a:pPr marL="1714500" lvl="3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Ride Number appears to be significantly correlated to the thickness and traffic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ESALs</a:t>
            </a:r>
          </a:p>
          <a:p>
            <a:pPr marL="1714500" lvl="3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IRI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not significantly correlated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to pavement thickness,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but ESAL was a significant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variable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400" b="0" kern="0" dirty="0" smtClean="0">
              <a:solidFill>
                <a:schemeClr val="tx1"/>
              </a:solidFill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83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48653" y="76200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	Cells 306-406 Performance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2186" y="574730"/>
            <a:ext cx="77941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6” PCC constructed in 2011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Design based on “good” performance of Cell 313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Cracking within 6 months (base related?)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86" y="1896177"/>
            <a:ext cx="717973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95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48653" y="76200"/>
            <a:ext cx="8686800" cy="603985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</a:t>
            </a:r>
            <a:r>
              <a:rPr kumimoji="0" lang="en-US" sz="3200" b="0" i="1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  <a:r>
              <a:rPr lang="en-US" sz="3200" b="0" i="1" kern="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 </a:t>
            </a: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 </a:t>
            </a:r>
            <a:r>
              <a:rPr kumimoji="0" lang="en-US" sz="3200" b="0" i="1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Summary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361950" y="914400"/>
            <a:ext cx="8782050" cy="5181600"/>
          </a:xfrm>
          <a:prstGeom prst="rect">
            <a:avLst/>
          </a:prstGeom>
          <a:noFill/>
          <a:ln/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MnROAD Cells 113-513 have provided valuable data toward determining “how thin can you go?”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400" b="0" kern="0" dirty="0" smtClean="0">
                <a:latin typeface="Arial" charset="0"/>
              </a:rPr>
              <a:t>Thinnest cells able to carry interstate traffic in Minnesota climate for over 1 million ESALs before cracking.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400" b="0" kern="0" dirty="0" smtClean="0">
                <a:latin typeface="Arial" charset="0"/>
              </a:rPr>
              <a:t>Cells failed by pumping of base materials in driving lane, settlement of base or slab curling in passing lane.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Cracking occurred in all sections with a design thickness     &lt; 152 mm (6”).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400" b="0" kern="0" dirty="0" smtClean="0">
                <a:latin typeface="Arial" charset="0"/>
              </a:rPr>
              <a:t>Difficult to repair thin slabs.</a:t>
            </a:r>
            <a:endParaRPr lang="en-US" sz="2400" b="0" kern="0" dirty="0">
              <a:latin typeface="Arial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Now have data available for development and calibration of M-E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 pavement design procedures for thinner PCC pavements.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400" b="0" kern="0" dirty="0" smtClean="0">
                <a:latin typeface="Arial" charset="0"/>
              </a:rPr>
              <a:t>Traffic loading was accelerated.  Must be careful when translating to more typical design scenarios.  </a:t>
            </a:r>
          </a:p>
          <a:p>
            <a:pPr marL="800100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84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48653" y="76200"/>
            <a:ext cx="8686800" cy="603985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kumimoji="0" lang="en-US" sz="3200" b="0" i="1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</a:t>
            </a:r>
            <a:r>
              <a:rPr lang="en-US" sz="3200" b="0" i="1" kern="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 </a:t>
            </a: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Recommendations/Questions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361950" y="914400"/>
            <a:ext cx="8782050" cy="5181600"/>
          </a:xfrm>
          <a:prstGeom prst="rect">
            <a:avLst/>
          </a:prstGeom>
          <a:noFill/>
          <a:ln/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Determine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 the effect of slab size on performance.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Determine whether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 cracking related to </a:t>
            </a:r>
            <a:r>
              <a:rPr lang="en-US" sz="2800" b="0" kern="0" dirty="0" smtClean="0">
                <a:latin typeface="Arial" charset="0"/>
              </a:rPr>
              <a:t>pumping, or just a few overloaded axles.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800" b="0" kern="0" dirty="0" smtClean="0">
                <a:latin typeface="Arial" charset="0"/>
              </a:rPr>
              <a:t>Determine cause of difference in cracking type between driving and passing lane.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800" b="0" kern="0" dirty="0" smtClean="0">
                <a:latin typeface="Arial" charset="0"/>
              </a:rPr>
              <a:t>Understand how interstate traffic loads would translate to typical lower volume loadings. </a:t>
            </a:r>
            <a:endParaRPr lang="en-US" sz="2800" b="0" kern="0" dirty="0">
              <a:latin typeface="Arial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800" b="0" kern="0" dirty="0" smtClean="0">
                <a:latin typeface="Arial" charset="0"/>
              </a:rPr>
              <a:t>Are thinner slabs much more vulnerable to base settlement?  </a:t>
            </a:r>
          </a:p>
          <a:p>
            <a:pPr marL="800100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246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798571" y="5943600"/>
            <a:ext cx="74818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r>
              <a:rPr lang="en-US" sz="3600" b="0" i="1" dirty="0" smtClean="0">
                <a:latin typeface="Arial" charset="0"/>
              </a:rPr>
              <a:t>Questions?</a:t>
            </a:r>
            <a:endParaRPr lang="en-US" sz="3600" b="0" i="1" dirty="0">
              <a:latin typeface="Arial" charset="0"/>
            </a:endParaRPr>
          </a:p>
        </p:txBody>
      </p:sp>
      <p:pic>
        <p:nvPicPr>
          <p:cNvPr id="4" name="Picture 2" descr="H:\PCC OVERLAY TOUR PHOTOS\2011_02_03 D6-7-8 CONCRETE OVERLAY TOUR\SW MN GROUND BLIZZARD-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55" y="310962"/>
            <a:ext cx="7543800" cy="565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9288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62000" y="0"/>
            <a:ext cx="748188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r>
              <a:rPr lang="en-US" sz="3600" b="0" u="sng" dirty="0" smtClean="0">
                <a:latin typeface="Arial" charset="0"/>
              </a:rPr>
              <a:t>MnROAD</a:t>
            </a:r>
            <a:endParaRPr lang="en-US" sz="3600" b="0" u="sng" dirty="0">
              <a:latin typeface="Arial" charset="0"/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322045" y="685800"/>
            <a:ext cx="5850155" cy="609600"/>
          </a:xfrm>
          <a:prstGeom prst="rect">
            <a:avLst/>
          </a:prstGeom>
          <a:noFill/>
          <a:ln/>
        </p:spPr>
        <p:txBody>
          <a:bodyPr/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      Cells 113-513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4374" y="1973911"/>
            <a:ext cx="4572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40443" y="1973911"/>
            <a:ext cx="4572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54170" y="1980328"/>
            <a:ext cx="4572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41574" y="1973911"/>
            <a:ext cx="4572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63671" y="1973911"/>
            <a:ext cx="525639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21810" y="1973911"/>
            <a:ext cx="457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669545" y="1981200"/>
            <a:ext cx="531313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404374" y="2659711"/>
            <a:ext cx="457200" cy="6858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2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40443" y="2659711"/>
            <a:ext cx="457200" cy="6858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2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54170" y="2666128"/>
            <a:ext cx="457200" cy="6858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2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741574" y="2659711"/>
            <a:ext cx="457200" cy="6858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2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63672" y="2735911"/>
            <a:ext cx="525638" cy="6858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2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721810" y="2812111"/>
            <a:ext cx="457200" cy="6858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2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669545" y="2895600"/>
            <a:ext cx="531314" cy="6858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2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04374" y="3345511"/>
            <a:ext cx="457200" cy="685800"/>
          </a:xfrm>
          <a:prstGeom prst="rect">
            <a:avLst/>
          </a:prstGeom>
          <a:pattFill prst="dashDnDiag">
            <a:fgClr>
              <a:schemeClr val="accent1"/>
            </a:fgClr>
            <a:bgClr>
              <a:schemeClr val="bg2">
                <a:lumMod val="9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040443" y="3345511"/>
            <a:ext cx="457200" cy="685800"/>
          </a:xfrm>
          <a:prstGeom prst="rect">
            <a:avLst/>
          </a:prstGeom>
          <a:pattFill prst="dashDnDiag">
            <a:fgClr>
              <a:schemeClr val="accent1"/>
            </a:fgClr>
            <a:bgClr>
              <a:schemeClr val="bg2">
                <a:lumMod val="9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54170" y="3351928"/>
            <a:ext cx="457200" cy="685800"/>
          </a:xfrm>
          <a:prstGeom prst="rect">
            <a:avLst/>
          </a:prstGeom>
          <a:pattFill prst="dashDnDiag">
            <a:fgClr>
              <a:schemeClr val="accent1"/>
            </a:fgClr>
            <a:bgClr>
              <a:schemeClr val="bg2">
                <a:lumMod val="9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41574" y="3345511"/>
            <a:ext cx="457200" cy="685800"/>
          </a:xfrm>
          <a:prstGeom prst="rect">
            <a:avLst/>
          </a:prstGeom>
          <a:pattFill prst="dashDnDiag">
            <a:fgClr>
              <a:schemeClr val="accent1"/>
            </a:fgClr>
            <a:bgClr>
              <a:schemeClr val="bg2">
                <a:lumMod val="9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668879" y="3420107"/>
            <a:ext cx="520431" cy="611204"/>
          </a:xfrm>
          <a:prstGeom prst="rect">
            <a:avLst/>
          </a:prstGeom>
          <a:pattFill prst="dashDnDiag">
            <a:fgClr>
              <a:schemeClr val="accent1"/>
            </a:fgClr>
            <a:bgClr>
              <a:schemeClr val="bg2">
                <a:lumMod val="9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721810" y="3497911"/>
            <a:ext cx="457200" cy="533400"/>
          </a:xfrm>
          <a:prstGeom prst="rect">
            <a:avLst/>
          </a:prstGeom>
          <a:pattFill prst="dashDnDiag">
            <a:fgClr>
              <a:schemeClr val="accent1"/>
            </a:fgClr>
            <a:bgClr>
              <a:schemeClr val="bg2">
                <a:lumMod val="9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669545" y="3581400"/>
            <a:ext cx="526105" cy="457200"/>
          </a:xfrm>
          <a:prstGeom prst="rect">
            <a:avLst/>
          </a:prstGeom>
          <a:pattFill prst="dashDnDiag">
            <a:fgClr>
              <a:schemeClr val="accent1"/>
            </a:fgClr>
            <a:bgClr>
              <a:schemeClr val="bg2">
                <a:lumMod val="9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21494" y="1567384"/>
            <a:ext cx="755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513a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54361" y="1577952"/>
            <a:ext cx="769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513b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12187" y="1584369"/>
            <a:ext cx="741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113a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92378" y="1580218"/>
            <a:ext cx="755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13b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20388" y="1573801"/>
            <a:ext cx="612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213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44076" y="1577952"/>
            <a:ext cx="612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313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27866" y="1585241"/>
            <a:ext cx="612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413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3527" y="2043596"/>
            <a:ext cx="5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127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06589" y="2037179"/>
            <a:ext cx="5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127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23322" y="2041992"/>
            <a:ext cx="5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127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10727" y="2050013"/>
            <a:ext cx="5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127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68879" y="20355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140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90963" y="2043596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152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74753" y="2062114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165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04373" y="4031311"/>
            <a:ext cx="449987" cy="1981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040443" y="4031311"/>
            <a:ext cx="449987" cy="1981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054170" y="4037728"/>
            <a:ext cx="457200" cy="1981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741574" y="4031311"/>
            <a:ext cx="457200" cy="1981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63672" y="4031311"/>
            <a:ext cx="525638" cy="1981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718607" y="4031311"/>
            <a:ext cx="460403" cy="1981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674753" y="4038600"/>
            <a:ext cx="526106" cy="1981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940998" y="3287899"/>
            <a:ext cx="457200" cy="408272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2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951817" y="3808685"/>
            <a:ext cx="457200" cy="389203"/>
          </a:xfrm>
          <a:prstGeom prst="rect">
            <a:avLst/>
          </a:prstGeom>
          <a:pattFill prst="dashDnDiag">
            <a:fgClr>
              <a:schemeClr val="accent1"/>
            </a:fgClr>
            <a:bgClr>
              <a:schemeClr val="bg2">
                <a:lumMod val="9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959030" y="4357106"/>
            <a:ext cx="449987" cy="37418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8374136" y="328932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CL1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383369" y="381862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CL5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369753" y="4221031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Clay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SG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938448" y="2774118"/>
            <a:ext cx="457200" cy="408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8369753" y="281031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PCC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368319" y="2816457"/>
            <a:ext cx="5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127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001381" y="2810040"/>
            <a:ext cx="5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127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018114" y="2814853"/>
            <a:ext cx="5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127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705519" y="2822874"/>
            <a:ext cx="5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127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63672" y="2888311"/>
            <a:ext cx="5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127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85756" y="2991174"/>
            <a:ext cx="5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127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669546" y="3064877"/>
            <a:ext cx="5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127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373527" y="3519134"/>
            <a:ext cx="5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127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006589" y="3512717"/>
            <a:ext cx="5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127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023322" y="3517530"/>
            <a:ext cx="5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127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710727" y="3525551"/>
            <a:ext cx="5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127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63672" y="3521508"/>
            <a:ext cx="525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114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690964" y="3574881"/>
            <a:ext cx="5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102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731660" y="3640723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89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367114" y="2318415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(5”)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000177" y="2311998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(5”)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016910" y="2316811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(5”)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704315" y="2324832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(5”)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576708" y="2310394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(5.5”)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684552" y="2318415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(6”)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582582" y="2336933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(6.5”)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2945" y="6283092"/>
            <a:ext cx="1080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Dowel Type: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350287" y="6280888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Plate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975732" y="6274471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Plate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910331" y="6274470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Round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633382" y="6280887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Round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601555" y="6289510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Round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645240" y="6283093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Round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595807" y="6289508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Round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-59878" y="6047535"/>
            <a:ext cx="143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Panels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LxW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(m):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267180" y="6053953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4.6x3.6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921629" y="6047536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3.6x3.6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943703" y="6060370"/>
            <a:ext cx="696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3.6x3.6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651597" y="6053952"/>
            <a:ext cx="696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4.6x3.6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590335" y="6053953"/>
            <a:ext cx="696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4.6x3.6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606006" y="6047536"/>
            <a:ext cx="696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4.6x3.6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595044" y="6061242"/>
            <a:ext cx="696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4.6x3.6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62000" y="0"/>
            <a:ext cx="748188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r>
              <a:rPr lang="en-US" sz="3600" b="0" u="sng" dirty="0" smtClean="0">
                <a:latin typeface="Arial" charset="0"/>
              </a:rPr>
              <a:t>MnROAD</a:t>
            </a:r>
            <a:endParaRPr lang="en-US" sz="3600" b="0" u="sng" dirty="0">
              <a:latin typeface="Arial" charset="0"/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609600" y="759627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      Cells 113-513</a:t>
            </a:r>
          </a:p>
          <a:p>
            <a:pPr lvl="1" algn="l">
              <a:lnSpc>
                <a:spcPct val="90000"/>
              </a:lnSpc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73988"/>
              </p:ext>
            </p:extLst>
          </p:nvPr>
        </p:nvGraphicFramePr>
        <p:xfrm>
          <a:off x="749166" y="1447800"/>
          <a:ext cx="7632834" cy="3453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3186"/>
                <a:gridCol w="1196028"/>
                <a:gridCol w="1156161"/>
                <a:gridCol w="1192404"/>
                <a:gridCol w="1132602"/>
                <a:gridCol w="1139851"/>
                <a:gridCol w="1132602"/>
              </a:tblGrid>
              <a:tr h="990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Cell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Average slab thickness in driving lane outer wheelpath, mm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Average slab thickness at centerline, mm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Average slab thickness in passing lane outer wheelpath, mm 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Overall average slab thickness, mm</a:t>
                      </a:r>
                      <a:endParaRPr lang="en-US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Design slab thickness, mm</a:t>
                      </a:r>
                      <a:endParaRPr lang="en-US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Difference between as-built and design thickness, mm</a:t>
                      </a:r>
                      <a:endParaRPr lang="en-US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492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513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156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144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149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127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+22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92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113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145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132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151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143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127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+16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92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213</a:t>
                      </a:r>
                      <a:endParaRPr lang="en-US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156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143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158</a:t>
                      </a:r>
                      <a:endParaRPr lang="en-US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151</a:t>
                      </a:r>
                      <a:endParaRPr lang="en-US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140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+11</a:t>
                      </a:r>
                      <a:endParaRPr lang="en-US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92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313</a:t>
                      </a:r>
                      <a:endParaRPr lang="en-US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158</a:t>
                      </a:r>
                      <a:endParaRPr lang="en-US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157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159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158</a:t>
                      </a:r>
                      <a:endParaRPr lang="en-US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152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+6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92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413</a:t>
                      </a:r>
                      <a:endParaRPr lang="en-US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164</a:t>
                      </a:r>
                      <a:endParaRPr lang="en-US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159</a:t>
                      </a:r>
                      <a:endParaRPr lang="en-US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165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163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165</a:t>
                      </a:r>
                      <a:endParaRPr lang="en-US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-2</a:t>
                      </a:r>
                      <a:endParaRPr lang="en-US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16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62000" y="0"/>
            <a:ext cx="748188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r>
              <a:rPr lang="en-US" sz="3600" b="0" u="sng" dirty="0" smtClean="0">
                <a:latin typeface="Arial" charset="0"/>
              </a:rPr>
              <a:t>Joint Load Transfer Devices</a:t>
            </a:r>
            <a:endParaRPr lang="en-US" sz="3600" b="0" u="sng" dirty="0">
              <a:latin typeface="Arial" charset="0"/>
            </a:endParaRP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228600" y="758825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marL="800100" lvl="1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Standard 25 mm (1”) dia. x 381 mm (15”) long epoxy coated steel dowels for Cells 113-413</a:t>
            </a:r>
          </a:p>
          <a:p>
            <a:pPr marL="1257300" lvl="2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ACI 302.1R-04 recommends against 25mm dowels in slabs &lt; 178 mm (7”) thick</a:t>
            </a:r>
          </a:p>
          <a:p>
            <a:pPr marL="1257300" lvl="2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This experiment &gt; recommendations in all test cells  </a:t>
            </a:r>
          </a:p>
          <a:p>
            <a:pPr marL="2171700" lvl="4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v"/>
            </a:pPr>
            <a:endParaRPr lang="en-US" sz="2400" b="0" kern="0" dirty="0" smtClean="0">
              <a:solidFill>
                <a:schemeClr val="tx1"/>
              </a:solidFill>
              <a:latin typeface="Arial" charset="0"/>
            </a:endParaRPr>
          </a:p>
          <a:p>
            <a:pPr marL="800100" lvl="1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Plate dowels for Cell 513</a:t>
            </a:r>
            <a:endParaRPr lang="en-US" sz="2400" b="0" kern="0" dirty="0">
              <a:solidFill>
                <a:schemeClr val="tx1"/>
              </a:solidFill>
              <a:latin typeface="Arial" charset="0"/>
            </a:endParaRPr>
          </a:p>
          <a:p>
            <a:pPr marL="1257300" lvl="2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400" b="0" kern="0" dirty="0" smtClean="0">
                <a:solidFill>
                  <a:schemeClr val="tx1"/>
                </a:solidFill>
                <a:latin typeface="Arial" charset="0"/>
              </a:rPr>
              <a:t>9.5 mm (3/8”) x 305 mm (12”) long tapered width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400" b="0" kern="0" dirty="0" smtClean="0">
              <a:solidFill>
                <a:schemeClr val="tx1"/>
              </a:solidFill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400" b="0" kern="0" dirty="0" smtClean="0">
              <a:solidFill>
                <a:schemeClr val="tx1"/>
              </a:solidFill>
              <a:latin typeface="Arial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24562"/>
            <a:ext cx="3429572" cy="257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72" y="4038600"/>
            <a:ext cx="3392414" cy="254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21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-152400" y="152400"/>
            <a:ext cx="9391650" cy="1295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MnROAD Traffic Load</a:t>
            </a:r>
            <a:r>
              <a:rPr kumimoji="0" lang="en-US" sz="3200" b="0" i="1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History</a:t>
            </a:r>
            <a:endParaRPr kumimoji="0" lang="en-US" sz="3200" b="0" i="1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lvl="1" algn="l">
              <a:lnSpc>
                <a:spcPct val="90000"/>
              </a:lnSpc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Live interstate traffic = “Accelerated” for thin PCC designs</a:t>
            </a:r>
          </a:p>
          <a:p>
            <a:pPr marL="342900" indent="-342900" algn="l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lvl="1" algn="l">
              <a:lnSpc>
                <a:spcPct val="90000"/>
              </a:lnSpc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781800" cy="4735328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608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85223" y="76200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Test Cell Performance</a:t>
            </a:r>
          </a:p>
          <a:p>
            <a:pPr lvl="1" algn="l">
              <a:lnSpc>
                <a:spcPct val="90000"/>
              </a:lnSpc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467600" cy="495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914400" y="5791200"/>
            <a:ext cx="6544177" cy="1295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	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&gt; 1 million CESALS to first visible cracks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31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9" descr="C:\Documents and Settings\burn1tom\My Documents\My Pictures\10mndotlogo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86036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48653" y="76200"/>
            <a:ext cx="8686800" cy="5867400"/>
          </a:xfrm>
          <a:prstGeom prst="rect">
            <a:avLst/>
          </a:prstGeom>
          <a:noFill/>
          <a:ln/>
        </p:spPr>
        <p:txBody>
          <a:bodyPr/>
          <a:lstStyle/>
          <a:p>
            <a:pPr lvl="1" algn="l">
              <a:lnSpc>
                <a:spcPct val="90000"/>
              </a:lnSpc>
              <a:spcBef>
                <a:spcPct val="20000"/>
              </a:spcBef>
            </a:pPr>
            <a:r>
              <a:rPr lang="en-US" sz="3200" b="0" i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	Test Cell Performance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9541" y="5952852"/>
            <a:ext cx="5338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Cell 213 transverse crack, Oct 2010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52293"/>
            <a:ext cx="6858000" cy="514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7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33CC"/>
      </a:dk2>
      <a:lt2>
        <a:srgbClr val="FFFF00"/>
      </a:lt2>
      <a:accent1>
        <a:srgbClr val="FF9900"/>
      </a:accent1>
      <a:accent2>
        <a:srgbClr val="00FFFF"/>
      </a:accent2>
      <a:accent3>
        <a:srgbClr val="AAADE2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9589</TotalTime>
  <Words>660</Words>
  <Application>Microsoft Office PowerPoint</Application>
  <PresentationFormat>On-screen Show (4:3)</PresentationFormat>
  <Paragraphs>266</Paragraphs>
  <Slides>35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MNDOT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MINNESOTA’S HIGH PERFORMANCE CONCRETE PAVEMENTS EVOLUTION OF THE PRACTICE</dc:title>
  <dc:creator>Turg1Cur</dc:creator>
  <cp:lastModifiedBy>MRL-IS</cp:lastModifiedBy>
  <cp:revision>615</cp:revision>
  <dcterms:created xsi:type="dcterms:W3CDTF">2002-11-15T20:09:21Z</dcterms:created>
  <dcterms:modified xsi:type="dcterms:W3CDTF">2012-09-13T20:37:13Z</dcterms:modified>
</cp:coreProperties>
</file>