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8"/>
  </p:notesMasterIdLst>
  <p:handoutMasterIdLst>
    <p:handoutMasterId r:id="rId19"/>
  </p:handoutMasterIdLst>
  <p:sldIdLst>
    <p:sldId id="483" r:id="rId5"/>
    <p:sldId id="496" r:id="rId6"/>
    <p:sldId id="484" r:id="rId7"/>
    <p:sldId id="485" r:id="rId8"/>
    <p:sldId id="486" r:id="rId9"/>
    <p:sldId id="497" r:id="rId10"/>
    <p:sldId id="492" r:id="rId11"/>
    <p:sldId id="487" r:id="rId12"/>
    <p:sldId id="488" r:id="rId13"/>
    <p:sldId id="495" r:id="rId14"/>
    <p:sldId id="489" r:id="rId15"/>
    <p:sldId id="494" r:id="rId16"/>
    <p:sldId id="4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6F3"/>
    <a:srgbClr val="003865"/>
    <a:srgbClr val="000000"/>
    <a:srgbClr val="78BE21"/>
    <a:srgbClr val="0D0D0D"/>
    <a:srgbClr val="E8E8E8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3199" autoAdjust="0"/>
  </p:normalViewPr>
  <p:slideViewPr>
    <p:cSldViewPr snapToGrid="0">
      <p:cViewPr varScale="1">
        <p:scale>
          <a:sx n="97" d="100"/>
          <a:sy n="97" d="100"/>
        </p:scale>
        <p:origin x="13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8/1/2018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Ojibwe Tribes:</a:t>
            </a:r>
            <a:r>
              <a:rPr lang="en-US" baseline="0" dirty="0" smtClean="0"/>
              <a:t>  Red Lake, Bois Forte, Grand Portage, White Earth, Leech Lake, Fond du Lac and Mille </a:t>
            </a:r>
            <a:r>
              <a:rPr lang="en-US" baseline="0" dirty="0" err="1" smtClean="0"/>
              <a:t>lacs</a:t>
            </a:r>
            <a:endParaRPr lang="en-US" baseline="0" dirty="0" smtClean="0"/>
          </a:p>
          <a:p>
            <a:r>
              <a:rPr lang="en-US" baseline="0" dirty="0" smtClean="0"/>
              <a:t>4 Dakota Tribes:  Upper Sioux, Shakopee Mdewakanton, Prairie Island, and Lower Sioux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4929B-8F6F-4236-BD36-497C1E7C13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657DE-EC5C-47C0-B0D9-3D87BF95D0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mndot.gov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018B-0B1C-47F0-ABDF-68F0AEA4D922}" type="datetime1">
              <a:rPr lang="en-US" smtClean="0">
                <a:solidFill>
                  <a:srgbClr val="444D26"/>
                </a:solidFill>
              </a:rPr>
              <a:pPr/>
              <a:t>8/1/2018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413-02A6-4D99-A7B9-C69FE3069D09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uscode/text/18/1156" TargetMode="External"/><Relationship Id="rId2" Type="http://schemas.openxmlformats.org/officeDocument/2006/relationships/hyperlink" Target="https://www.law.cornell.edu/uscode/text/18/115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 Country </a:t>
            </a:r>
            <a:br>
              <a:rPr lang="en-US" dirty="0" smtClean="0"/>
            </a:br>
            <a:r>
              <a:rPr lang="en-US" dirty="0" smtClean="0"/>
              <a:t>Lunch and Learn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Levi Brown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 Tribal Liaison Manager</a:t>
            </a:r>
          </a:p>
          <a:p>
            <a:r>
              <a:rPr lang="en-US" dirty="0" smtClean="0"/>
              <a:t>Government Affairs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mndot.gov</a:t>
            </a:r>
            <a:endParaRPr lang="en-US" dirty="0"/>
          </a:p>
        </p:txBody>
      </p:sp>
      <p:pic>
        <p:nvPicPr>
          <p:cNvPr id="8" name="Picture Placeholder 7" title="Hollow Rock in Winter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3" r="36133"/>
          <a:stretch>
            <a:fillRect/>
          </a:stretch>
        </p:blipFill>
        <p:spPr>
          <a:xfrm rot="5400000">
            <a:off x="2833081" y="-2833082"/>
            <a:ext cx="3477837" cy="9144001"/>
          </a:xfrm>
        </p:spPr>
      </p:pic>
    </p:spTree>
    <p:extLst>
      <p:ext uri="{BB962C8B-B14F-4D97-AF65-F5344CB8AC3E}">
        <p14:creationId xmlns:p14="http://schemas.microsoft.com/office/powerpoint/2010/main" val="3326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Title Status Report - ITSR</a:t>
            </a:r>
            <a:endParaRPr lang="en-US" dirty="0"/>
          </a:p>
        </p:txBody>
      </p:sp>
      <p:pic>
        <p:nvPicPr>
          <p:cNvPr id="8" name="Content Placeholder 7" title="Bureau of Indian Affairs individual title status report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72"/>
          <a:stretch/>
        </p:blipFill>
        <p:spPr>
          <a:xfrm>
            <a:off x="136187" y="1472119"/>
            <a:ext cx="8819745" cy="43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to Trust to Reservation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2126F3"/>
                </a:solidFill>
              </a:rPr>
              <a:t>Land purchased by Tribes and held in fee can be transferred to trust status.</a:t>
            </a:r>
          </a:p>
          <a:p>
            <a:r>
              <a:rPr lang="en-US" b="1" dirty="0">
                <a:solidFill>
                  <a:srgbClr val="2126F3"/>
                </a:solidFill>
              </a:rPr>
              <a:t>This is a Federal regulatory process </a:t>
            </a:r>
            <a:r>
              <a:rPr lang="en-US" dirty="0"/>
              <a:t>governed by 25 CFR §§ 151.1 – 151.15 for non-gaming acquisitions. Gaming acquisitions must also comply with 25 CFR § 292, which implements the Indian Gaming Regulatory Act.</a:t>
            </a:r>
          </a:p>
          <a:p>
            <a:r>
              <a:rPr lang="en-US" b="1" dirty="0">
                <a:solidFill>
                  <a:srgbClr val="2126F3"/>
                </a:solidFill>
              </a:rPr>
              <a:t>The Unites States Department  of the Interior, Bureau of Indian Affairs manages the process.</a:t>
            </a:r>
          </a:p>
          <a:p>
            <a:r>
              <a:rPr lang="en-US" dirty="0"/>
              <a:t>The Assistant Secretary for Indian Affairs is generally delegated the authority to approve such transfers. That authority is, with exceptions, delegated further to BIA Regional Directors.</a:t>
            </a:r>
          </a:p>
          <a:p>
            <a:r>
              <a:rPr lang="en-US" dirty="0"/>
              <a:t>There are notice provisions for taxing authorities (States and their political subdivisions and other bodies with delegates state taxing authority) and rights to appeal.</a:t>
            </a:r>
          </a:p>
          <a:p>
            <a:r>
              <a:rPr lang="en-US" b="1" dirty="0">
                <a:solidFill>
                  <a:srgbClr val="2126F3"/>
                </a:solidFill>
              </a:rPr>
              <a:t>Once in trust land may be proclaimed Reservation.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Ceded Territory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82" y="1535907"/>
            <a:ext cx="8785229" cy="357254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This is a treaty created situation.</a:t>
            </a:r>
          </a:p>
          <a:p>
            <a:r>
              <a:rPr lang="en-US" dirty="0"/>
              <a:t>When Indian Nations granted land to the </a:t>
            </a:r>
            <a:r>
              <a:rPr lang="en-US" dirty="0" smtClean="0"/>
              <a:t>United </a:t>
            </a:r>
            <a:r>
              <a:rPr lang="en-US" dirty="0"/>
              <a:t>States in </a:t>
            </a:r>
            <a:r>
              <a:rPr lang="en-US" dirty="0" smtClean="0"/>
              <a:t>treaties, </a:t>
            </a:r>
            <a:r>
              <a:rPr lang="en-US" dirty="0"/>
              <a:t>they reserved land for themselves and also reserved </a:t>
            </a:r>
            <a:r>
              <a:rPr lang="en-US" dirty="0" err="1"/>
              <a:t>Usufructuary</a:t>
            </a:r>
            <a:r>
              <a:rPr lang="en-US" dirty="0"/>
              <a:t> Rights (the rights to hunt, fish, gather, pass through and use for certain purposes).</a:t>
            </a:r>
          </a:p>
          <a:p>
            <a:r>
              <a:rPr lang="en-US" dirty="0"/>
              <a:t>These rights continue to exist and are exercised by the various Bands in Minnesota and Wisconsin.</a:t>
            </a:r>
          </a:p>
          <a:p>
            <a:r>
              <a:rPr lang="en-US" dirty="0"/>
              <a:t>Since these were created by Treaty they are fundamental Federal law.</a:t>
            </a:r>
          </a:p>
          <a:p>
            <a:r>
              <a:rPr lang="en-US" dirty="0"/>
              <a:t>This creates a complex jurisdictional situation regarding those rights.</a:t>
            </a:r>
          </a:p>
          <a:p>
            <a:r>
              <a:rPr lang="en-US" dirty="0"/>
              <a:t>The four (4) Dakota Communities in Minnesota have not pursued ceded territory </a:t>
            </a:r>
            <a:r>
              <a:rPr lang="en-US" dirty="0" err="1"/>
              <a:t>Usufructuary</a:t>
            </a:r>
            <a:r>
              <a:rPr lang="en-US" dirty="0"/>
              <a:t> rights. Their treaty situation is complicated. </a:t>
            </a:r>
          </a:p>
          <a:p>
            <a:endParaRPr lang="en-US" dirty="0"/>
          </a:p>
        </p:txBody>
      </p:sp>
      <p:pic>
        <p:nvPicPr>
          <p:cNvPr id="7" name="Picture 7" descr="1854 Logo 06.jpg" title="1854 treaty authority sea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248" y="4718509"/>
            <a:ext cx="2384548" cy="177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ed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5725" r="8180" b="10934"/>
          <a:stretch/>
        </p:blipFill>
        <p:spPr bwMode="auto">
          <a:xfrm>
            <a:off x="1280623" y="4758437"/>
            <a:ext cx="2392022" cy="18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 smtClean="0"/>
              <a:t>Thank you again!</a:t>
            </a:r>
            <a:endParaRPr lang="en-US" sz="600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700" b="1" dirty="0" smtClean="0"/>
              <a:t>Levi Brown</a:t>
            </a:r>
            <a:endParaRPr lang="en-US" sz="2700" b="1" dirty="0"/>
          </a:p>
          <a:p>
            <a:r>
              <a:rPr lang="en-US" sz="2200" i="1" dirty="0" smtClean="0"/>
              <a:t>Levi.Brown@state.mn.us</a:t>
            </a:r>
            <a:endParaRPr lang="en-US" sz="2200" i="1" dirty="0"/>
          </a:p>
          <a:p>
            <a:r>
              <a:rPr lang="en-US" sz="2200" dirty="0" smtClean="0"/>
              <a:t>651-236-7048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8892" y="914166"/>
            <a:ext cx="2286545" cy="34553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25" dirty="0" smtClean="0"/>
              <a:t>Tribal Government in </a:t>
            </a:r>
            <a:r>
              <a:rPr lang="en-US" sz="2325" dirty="0"/>
              <a:t>Minnesota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Bois Forte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Fond du Lac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Grand Portage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Leech Lake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Mille Lacs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White Earth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Red Lake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/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Lower Sioux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Prairie Island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Shakopee Mdewakanton</a:t>
            </a:r>
            <a:br>
              <a:rPr lang="en-US" sz="1650" dirty="0">
                <a:solidFill>
                  <a:schemeClr val="tx1"/>
                </a:solidFill>
              </a:rPr>
            </a:br>
            <a:r>
              <a:rPr lang="en-US" sz="1650" dirty="0">
                <a:solidFill>
                  <a:schemeClr val="tx1"/>
                </a:solidFill>
              </a:rPr>
              <a:t>Upper Sioux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 smtClean="0">
                <a:solidFill>
                  <a:schemeClr val="tx1"/>
                </a:solidFill>
              </a:rPr>
              <a:t>Ho-Chunk (WI)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ap Tribes &amp; Districts.jpg" title="Map of Minnesota Indian Reservations boundarie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8960" y="1937940"/>
            <a:ext cx="2964042" cy="3835820"/>
          </a:xfrm>
        </p:spPr>
      </p:pic>
      <p:grpSp>
        <p:nvGrpSpPr>
          <p:cNvPr id="2" name="Group 1" title="Map of Minnesota with Tribal governments seals"/>
          <p:cNvGrpSpPr/>
          <p:nvPr/>
        </p:nvGrpSpPr>
        <p:grpSpPr>
          <a:xfrm>
            <a:off x="396026" y="2113166"/>
            <a:ext cx="3861044" cy="3584901"/>
            <a:chOff x="396026" y="2113166"/>
            <a:chExt cx="3861044" cy="3584901"/>
          </a:xfrm>
        </p:grpSpPr>
        <p:pic>
          <p:nvPicPr>
            <p:cNvPr id="8" name="Picture 2" title="Map of minnesota with tribal governments seal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26" y="2113166"/>
              <a:ext cx="2969344" cy="35043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5" name="Picture 4" title="Map of minnesota with tribal governments seal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981" y="5068978"/>
              <a:ext cx="629089" cy="62908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2670048" y="5279136"/>
              <a:ext cx="957934" cy="104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6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530" y="145819"/>
            <a:ext cx="7886700" cy="914400"/>
          </a:xfrm>
        </p:spPr>
        <p:txBody>
          <a:bodyPr/>
          <a:lstStyle/>
          <a:p>
            <a:r>
              <a:rPr lang="en-US" dirty="0" smtClean="0"/>
              <a:t>Indian Country terms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7874" y="6826251"/>
            <a:ext cx="1097001" cy="365125"/>
          </a:xfrm>
        </p:spPr>
        <p:txBody>
          <a:bodyPr/>
          <a:lstStyle/>
          <a:p>
            <a:fld id="{3823F413-02A6-4D99-A7B9-C69FE3069D09}" type="slidenum">
              <a:rPr lang="en-US" smtClean="0">
                <a:solidFill>
                  <a:srgbClr val="444D26"/>
                </a:solidFill>
              </a:rPr>
              <a:pPr/>
              <a:t>3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 rot="1066718">
            <a:off x="6941968" y="2119129"/>
            <a:ext cx="1883358" cy="9152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Country</a:t>
            </a:r>
          </a:p>
        </p:txBody>
      </p:sp>
      <p:sp>
        <p:nvSpPr>
          <p:cNvPr id="8" name="Rounded Rectangle 7"/>
          <p:cNvSpPr/>
          <p:nvPr/>
        </p:nvSpPr>
        <p:spPr>
          <a:xfrm rot="20816769">
            <a:off x="513093" y="1704482"/>
            <a:ext cx="1702770" cy="8462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 Land</a:t>
            </a:r>
          </a:p>
        </p:txBody>
      </p:sp>
      <p:sp>
        <p:nvSpPr>
          <p:cNvPr id="9" name="Rounded Rectangle 8"/>
          <p:cNvSpPr/>
          <p:nvPr/>
        </p:nvSpPr>
        <p:spPr>
          <a:xfrm rot="1066718">
            <a:off x="438702" y="3736478"/>
            <a:ext cx="1616216" cy="822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Land</a:t>
            </a:r>
          </a:p>
        </p:txBody>
      </p:sp>
      <p:sp>
        <p:nvSpPr>
          <p:cNvPr id="10" name="Rounded Rectangle 9"/>
          <p:cNvSpPr/>
          <p:nvPr/>
        </p:nvSpPr>
        <p:spPr>
          <a:xfrm rot="747377">
            <a:off x="6554510" y="3272824"/>
            <a:ext cx="1696795" cy="85800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Reservation</a:t>
            </a:r>
          </a:p>
        </p:txBody>
      </p:sp>
      <p:sp>
        <p:nvSpPr>
          <p:cNvPr id="11" name="Rounded Rectangle 10"/>
          <p:cNvSpPr/>
          <p:nvPr/>
        </p:nvSpPr>
        <p:spPr>
          <a:xfrm rot="1066718">
            <a:off x="2903524" y="1796234"/>
            <a:ext cx="1653043" cy="909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Ceded Territory</a:t>
            </a:r>
          </a:p>
        </p:txBody>
      </p:sp>
      <p:sp>
        <p:nvSpPr>
          <p:cNvPr id="12" name="Rounded Rectangle 11"/>
          <p:cNvSpPr/>
          <p:nvPr/>
        </p:nvSpPr>
        <p:spPr>
          <a:xfrm rot="20661256">
            <a:off x="5106722" y="1548214"/>
            <a:ext cx="1618003" cy="9546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Usufructuary Rights</a:t>
            </a:r>
          </a:p>
        </p:txBody>
      </p:sp>
      <p:sp>
        <p:nvSpPr>
          <p:cNvPr id="13" name="Rounded Rectangle 12"/>
          <p:cNvSpPr/>
          <p:nvPr/>
        </p:nvSpPr>
        <p:spPr>
          <a:xfrm rot="20644983">
            <a:off x="2573956" y="3672947"/>
            <a:ext cx="1790096" cy="8844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Law 280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095" y="5360874"/>
            <a:ext cx="695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What is all this stuff? Don’t Tribes just own their land?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97353" y="3300016"/>
            <a:ext cx="1642283" cy="7884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Exterior Boundary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5904" y="2757884"/>
            <a:ext cx="1600614" cy="7514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Land</a:t>
            </a:r>
          </a:p>
        </p:txBody>
      </p:sp>
    </p:spTree>
    <p:extLst>
      <p:ext uri="{BB962C8B-B14F-4D97-AF65-F5344CB8AC3E}">
        <p14:creationId xmlns:p14="http://schemas.microsoft.com/office/powerpoint/2010/main" val="35670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Things to Remember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Sovereignty, Federal Indian Law and 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466"/>
            <a:ext cx="6036112" cy="4860886"/>
          </a:xfrm>
        </p:spPr>
        <p:txBody>
          <a:bodyPr>
            <a:normAutofit fontScale="77500" lnSpcReduction="20000"/>
          </a:bodyPr>
          <a:lstStyle/>
          <a:p>
            <a:pPr marL="571500" indent="-571500"/>
            <a:r>
              <a:rPr lang="en-US" sz="2400" dirty="0"/>
              <a:t>Tribes are established </a:t>
            </a:r>
            <a:r>
              <a:rPr lang="en-US" sz="2400" b="1" dirty="0">
                <a:solidFill>
                  <a:srgbClr val="2126F3"/>
                </a:solidFill>
              </a:rPr>
              <a:t>governments with significant authority </a:t>
            </a:r>
            <a:r>
              <a:rPr lang="en-US" sz="2400" dirty="0"/>
              <a:t>and a responsibility to their constituents.</a:t>
            </a:r>
          </a:p>
          <a:p>
            <a:pPr marL="571500" lvl="0" indent="-571500"/>
            <a:r>
              <a:rPr lang="en-US" sz="2400" dirty="0"/>
              <a:t>Tribes have retained </a:t>
            </a:r>
            <a:r>
              <a:rPr lang="en-US" sz="2400" b="1" dirty="0">
                <a:solidFill>
                  <a:srgbClr val="2126F3"/>
                </a:solidFill>
              </a:rPr>
              <a:t>sovereignty</a:t>
            </a:r>
            <a:r>
              <a:rPr lang="en-US" sz="2400" dirty="0"/>
              <a:t>, they were not granted anything.</a:t>
            </a:r>
          </a:p>
          <a:p>
            <a:pPr marL="571500" indent="-571500"/>
            <a:r>
              <a:rPr lang="en-US" sz="2400" dirty="0"/>
              <a:t>See the Marshall Trilogy, Johnson v. McIntosh (1823), Cherokee Nation v. Georgia (1831) and Worcester v. Georgia (1832). These Supreme Court cases established the bases for Federal Indian Law. </a:t>
            </a:r>
          </a:p>
          <a:p>
            <a:pPr marL="571500" indent="-571500"/>
            <a:r>
              <a:rPr lang="en-US" sz="2400" dirty="0"/>
              <a:t>If a </a:t>
            </a:r>
            <a:r>
              <a:rPr lang="en-US" sz="2400" b="1" dirty="0">
                <a:solidFill>
                  <a:srgbClr val="2126F3"/>
                </a:solidFill>
              </a:rPr>
              <a:t>treaty</a:t>
            </a:r>
            <a:r>
              <a:rPr lang="en-US" sz="2400" dirty="0"/>
              <a:t> pre-dates statehood State ownership of lake beds and mineral rights is limited (the Federal Government could not grant what it did not have).</a:t>
            </a:r>
          </a:p>
          <a:p>
            <a:pPr marL="571500" indent="-571500"/>
            <a:r>
              <a:rPr lang="en-US" sz="2400" dirty="0"/>
              <a:t>Every treaty is different.</a:t>
            </a:r>
          </a:p>
          <a:p>
            <a:pPr marL="571500" indent="-571500"/>
            <a:r>
              <a:rPr lang="en-US" sz="2400" dirty="0"/>
              <a:t>Not all Tribes have treaty created </a:t>
            </a:r>
            <a:r>
              <a:rPr lang="en-US" sz="2400" dirty="0" smtClean="0"/>
              <a:t>Tribal </a:t>
            </a:r>
            <a:r>
              <a:rPr lang="en-US" sz="2400" dirty="0"/>
              <a:t>Lands.</a:t>
            </a:r>
          </a:p>
          <a:p>
            <a:endParaRPr lang="en-US" dirty="0"/>
          </a:p>
        </p:txBody>
      </p:sp>
      <p:pic>
        <p:nvPicPr>
          <p:cNvPr id="8" name="Picture 5" title="Map of minnesota with tribal governments se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12" y="1605193"/>
            <a:ext cx="2977096" cy="36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Basic Terms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Tribe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22" y="1674466"/>
            <a:ext cx="5845302" cy="382952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Tribe</a:t>
            </a:r>
            <a:r>
              <a:rPr lang="en-US" sz="2800" dirty="0">
                <a:cs typeface="Times New Roman" panose="02020603050405020304" pitchFamily="18" charset="0"/>
              </a:rPr>
              <a:t> – Today I am using Tribe as defined in 25 CFR 151.2:  </a:t>
            </a:r>
            <a:r>
              <a:rPr lang="en-US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Tribe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means any </a:t>
            </a:r>
            <a:r>
              <a:rPr lang="en-US" sz="2800" dirty="0">
                <a:solidFill>
                  <a:srgbClr val="2126F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Indian tribe, band, nation, pueblo, community, </a:t>
            </a:r>
            <a:r>
              <a:rPr lang="en-US" sz="2800" dirty="0" err="1">
                <a:solidFill>
                  <a:srgbClr val="2126F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rancheria</a:t>
            </a:r>
            <a:r>
              <a:rPr lang="en-US" sz="2800" dirty="0">
                <a:solidFill>
                  <a:srgbClr val="2126F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colony, or other group of Indians, including the </a:t>
            </a:r>
            <a:r>
              <a:rPr lang="en-US" sz="2800" dirty="0" err="1">
                <a:solidFill>
                  <a:srgbClr val="2126F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Metlakatla</a:t>
            </a:r>
            <a:r>
              <a:rPr lang="en-US" sz="2800" dirty="0">
                <a:solidFill>
                  <a:srgbClr val="2126F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Indian Community of the Annette Island Reserve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which is recognized by the Secretary as </a:t>
            </a:r>
            <a:r>
              <a:rPr lang="en-US" sz="2800" dirty="0">
                <a:solidFill>
                  <a:srgbClr val="2126F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eligible for the special programs and services from the Bureau of Indian Affairs. </a:t>
            </a:r>
          </a:p>
          <a:p>
            <a:endParaRPr lang="en-US" dirty="0"/>
          </a:p>
        </p:txBody>
      </p:sp>
      <p:pic>
        <p:nvPicPr>
          <p:cNvPr id="7" name="Picture 6" title="Native head dre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2" y="1674466"/>
            <a:ext cx="2565780" cy="38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Term</a:t>
            </a:r>
            <a:br>
              <a:rPr lang="en-US" dirty="0" smtClean="0"/>
            </a:br>
            <a:r>
              <a:rPr lang="en-US" dirty="0" smtClean="0"/>
              <a:t>Indian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" y="1462152"/>
            <a:ext cx="5803392" cy="449884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Indian Country </a:t>
            </a:r>
            <a:r>
              <a:rPr lang="en-US" sz="2400" b="1" dirty="0">
                <a:cs typeface="Times New Roman" panose="02020603050405020304" pitchFamily="18" charset="0"/>
              </a:rPr>
              <a:t>- 18 USC §1151 Indian country defined </a:t>
            </a:r>
            <a:r>
              <a:rPr lang="en-US" sz="2400" dirty="0">
                <a:cs typeface="Times New Roman" panose="02020603050405020304" pitchFamily="18" charset="0"/>
              </a:rPr>
              <a:t>states: Except as otherwise provided in sections </a:t>
            </a:r>
            <a:r>
              <a:rPr lang="en-US" sz="2400" dirty="0">
                <a:cs typeface="Times New Roman" panose="02020603050405020304" pitchFamily="18" charset="0"/>
                <a:hlinkClick r:id="rId2" tooltip="§ 1154 - Intoxicants dispensed in Indian country"/>
              </a:rPr>
              <a:t>1154</a:t>
            </a:r>
            <a:r>
              <a:rPr lang="en-US" sz="2400" dirty="0">
                <a:cs typeface="Times New Roman" panose="02020603050405020304" pitchFamily="18" charset="0"/>
              </a:rPr>
              <a:t> and </a:t>
            </a:r>
            <a:r>
              <a:rPr lang="en-US" sz="2400" dirty="0">
                <a:cs typeface="Times New Roman" panose="02020603050405020304" pitchFamily="18" charset="0"/>
                <a:hlinkClick r:id="rId3" tooltip="§ 1156 - Intoxicants possessed unlawfully"/>
              </a:rPr>
              <a:t>1156</a:t>
            </a:r>
            <a:r>
              <a:rPr lang="en-US" sz="2400" dirty="0">
                <a:cs typeface="Times New Roman" panose="02020603050405020304" pitchFamily="18" charset="0"/>
              </a:rPr>
              <a:t> of this title, the term “Indian country”, as used in this chapter, means (a) </a:t>
            </a:r>
            <a:r>
              <a:rPr lang="en-US" sz="2400" b="1" dirty="0">
                <a:solidFill>
                  <a:srgbClr val="2126F3"/>
                </a:solidFill>
                <a:cs typeface="Times New Roman" panose="02020603050405020304" pitchFamily="18" charset="0"/>
              </a:rPr>
              <a:t>all land within the limits of any Indian reservation</a:t>
            </a:r>
            <a:r>
              <a:rPr lang="en-US" sz="2400" dirty="0">
                <a:cs typeface="Times New Roman" panose="02020603050405020304" pitchFamily="18" charset="0"/>
              </a:rPr>
              <a:t> under the jurisdiction of the United States Government, notwithstanding the issuance of any patent, and, including rights-of-way running through the reservation, (b) </a:t>
            </a:r>
            <a:r>
              <a:rPr lang="en-US" sz="2400" b="1" dirty="0">
                <a:solidFill>
                  <a:srgbClr val="2126F3"/>
                </a:solidFill>
                <a:cs typeface="Times New Roman" panose="02020603050405020304" pitchFamily="18" charset="0"/>
              </a:rPr>
              <a:t>all dependent Indian communities within the borders of the United States</a:t>
            </a:r>
            <a:r>
              <a:rPr lang="en-US" sz="2400" dirty="0">
                <a:cs typeface="Times New Roman" panose="02020603050405020304" pitchFamily="18" charset="0"/>
              </a:rPr>
              <a:t> whether within the original or subsequently acquired territory thereof, and whether within or without the limits of a state, and (c) </a:t>
            </a:r>
            <a:r>
              <a:rPr lang="en-US" sz="2400" b="1" dirty="0">
                <a:solidFill>
                  <a:srgbClr val="2126F3"/>
                </a:solidFill>
                <a:cs typeface="Times New Roman" panose="02020603050405020304" pitchFamily="18" charset="0"/>
              </a:rPr>
              <a:t>all Indian allotments</a:t>
            </a:r>
            <a:r>
              <a:rPr lang="en-US" sz="2400" dirty="0">
                <a:cs typeface="Times New Roman" panose="02020603050405020304" pitchFamily="18" charset="0"/>
              </a:rPr>
              <a:t>, the Indian titles to which have not been extinguished, </a:t>
            </a:r>
            <a:r>
              <a:rPr lang="en-US" sz="2400" b="1" dirty="0">
                <a:solidFill>
                  <a:srgbClr val="2126F3"/>
                </a:solidFill>
                <a:cs typeface="Times New Roman" panose="02020603050405020304" pitchFamily="18" charset="0"/>
              </a:rPr>
              <a:t>including rights-of-way </a:t>
            </a:r>
            <a:r>
              <a:rPr lang="en-US" sz="2400" dirty="0">
                <a:cs typeface="Times New Roman" panose="02020603050405020304" pitchFamily="18" charset="0"/>
              </a:rPr>
              <a:t>running through the same. </a:t>
            </a:r>
          </a:p>
          <a:p>
            <a:endParaRPr lang="en-US" dirty="0"/>
          </a:p>
        </p:txBody>
      </p:sp>
      <p:pic>
        <p:nvPicPr>
          <p:cNvPr id="7" name="Picture 6" title="Sunset over the mississippi riv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86" y="1462152"/>
            <a:ext cx="2739728" cy="4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Reservations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48128"/>
            <a:ext cx="9144000" cy="4084320"/>
          </a:xfrm>
        </p:spPr>
        <p:txBody>
          <a:bodyPr>
            <a:noAutofit/>
          </a:bodyPr>
          <a:lstStyle/>
          <a:p>
            <a:pPr marL="548640" lvl="0" indent="-548640"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Reservation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</a:p>
          <a:p>
            <a:pPr marL="1028700" lvl="1" indent="-571500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Land reserved in a treaty by a Tribe or group of Tribes for their own use</a:t>
            </a:r>
          </a:p>
          <a:p>
            <a:pPr marL="1028700" lvl="1" indent="-571500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Reservations created by Congress</a:t>
            </a:r>
          </a:p>
          <a:p>
            <a:pPr marL="1028700" lvl="1" indent="-571500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Land proclaimed Reservation under the Indian Reorganization Act of 1934 codified at 25 U.S.C. § 467 and </a:t>
            </a:r>
          </a:p>
          <a:p>
            <a:pPr marL="1028700" lvl="1" indent="-571500"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Most Federal Agencies interpret Trust Land as Reservation for jurisdictional purposes</a:t>
            </a:r>
          </a:p>
          <a:p>
            <a:pPr marL="548640" indent="-548640">
              <a:spcAft>
                <a:spcPts val="600"/>
              </a:spcAft>
              <a:buSzPct val="100000"/>
            </a:pP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Exterior Boundary 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– The outer perimeter of a Reservation, </a:t>
            </a:r>
            <a:r>
              <a:rPr lang="en-US" sz="1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typically 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created by Treaty. </a:t>
            </a:r>
          </a:p>
          <a:p>
            <a:pPr marL="548640" lvl="1" indent="-548640">
              <a:spcAft>
                <a:spcPts val="600"/>
              </a:spcAft>
            </a:pPr>
            <a:r>
              <a:rPr lang="en-US" sz="18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Checkerboarded</a:t>
            </a:r>
            <a:r>
              <a:rPr lang="en-US" sz="1800" dirty="0">
                <a:solidFill>
                  <a:prstClr val="black"/>
                </a:solidFill>
                <a:cs typeface="Times New Roman" panose="02020603050405020304" pitchFamily="18" charset="0"/>
              </a:rPr>
              <a:t> – A pattern of Indian and non-Indian ownership within the exterior boundary of a Reservation</a:t>
            </a:r>
          </a:p>
          <a:p>
            <a:endParaRPr lang="en-US" sz="1800" dirty="0"/>
          </a:p>
        </p:txBody>
      </p:sp>
      <p:pic>
        <p:nvPicPr>
          <p:cNvPr id="7" name="Picture 6" title="Hollow ROck in summ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7" b="38844"/>
          <a:stretch/>
        </p:blipFill>
        <p:spPr>
          <a:xfrm>
            <a:off x="0" y="969264"/>
            <a:ext cx="9144000" cy="14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" y="1484249"/>
            <a:ext cx="5601462" cy="48721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Land owned in fee simple by a Tribal Government typically </a:t>
            </a:r>
            <a:r>
              <a:rPr lang="en-US" b="1" dirty="0">
                <a:solidFill>
                  <a:srgbClr val="2126F3"/>
                </a:solidFill>
              </a:rPr>
              <a:t>land purchased by the Tribe at market value.</a:t>
            </a:r>
          </a:p>
          <a:p>
            <a:r>
              <a:rPr lang="en-US" dirty="0"/>
              <a:t>Fee Simple or Fee Simple Absolute -  The </a:t>
            </a:r>
            <a:r>
              <a:rPr lang="en-US" b="1" dirty="0">
                <a:solidFill>
                  <a:srgbClr val="2126F3"/>
                </a:solidFill>
              </a:rPr>
              <a:t>broadest property interest allowed in land</a:t>
            </a:r>
            <a:r>
              <a:rPr lang="en-US" dirty="0"/>
              <a:t>. It is of potentially perpetual endurance. Parts of the interest may be granted out without extinguishing the underlying fee ownership.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2126F3"/>
                </a:solidFill>
              </a:rPr>
              <a:t>Tribal Government is both the legal and beneficial owner</a:t>
            </a:r>
            <a:r>
              <a:rPr lang="en-US" dirty="0"/>
              <a:t>. </a:t>
            </a:r>
          </a:p>
          <a:p>
            <a:r>
              <a:rPr lang="en-US" dirty="0"/>
              <a:t>It does matter if the Fee Land is within the exterior boundary of a Reservation.</a:t>
            </a:r>
          </a:p>
          <a:p>
            <a:r>
              <a:rPr lang="en-US" dirty="0"/>
              <a:t>Tribally owned Fee Land is effectively </a:t>
            </a:r>
            <a:r>
              <a:rPr lang="en-US" b="1" dirty="0">
                <a:solidFill>
                  <a:srgbClr val="2126F3"/>
                </a:solidFill>
              </a:rPr>
              <a:t>exempt from eminent domain actions </a:t>
            </a:r>
            <a:r>
              <a:rPr lang="en-US" dirty="0"/>
              <a:t>whether in or out of the Reservation.</a:t>
            </a:r>
          </a:p>
          <a:p>
            <a:endParaRPr lang="en-US" dirty="0"/>
          </a:p>
        </p:txBody>
      </p:sp>
      <p:pic>
        <p:nvPicPr>
          <p:cNvPr id="8" name="Picture 7" title="Spirit tree in grand port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6294" y="1977263"/>
            <a:ext cx="3944112" cy="29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Trust 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402080"/>
            <a:ext cx="8510016" cy="4848035"/>
          </a:xfrm>
        </p:spPr>
        <p:txBody>
          <a:bodyPr>
            <a:noAutofit/>
          </a:bodyPr>
          <a:lstStyle/>
          <a:p>
            <a:r>
              <a:rPr lang="en-US" sz="1800" dirty="0"/>
              <a:t>Land </a:t>
            </a:r>
            <a:r>
              <a:rPr lang="en-US" sz="1800" b="1" dirty="0">
                <a:solidFill>
                  <a:srgbClr val="2126F3"/>
                </a:solidFill>
              </a:rPr>
              <a:t>held by the United States Government in Trust for a Tribe</a:t>
            </a:r>
            <a:r>
              <a:rPr lang="en-US" sz="1800" dirty="0"/>
              <a:t>.</a:t>
            </a:r>
          </a:p>
          <a:p>
            <a:r>
              <a:rPr lang="en-US" sz="1800" dirty="0"/>
              <a:t>This creates an actual fiduciary trust responsibility.</a:t>
            </a:r>
          </a:p>
          <a:p>
            <a:r>
              <a:rPr lang="en-US" sz="1800" dirty="0"/>
              <a:t>The </a:t>
            </a:r>
            <a:r>
              <a:rPr lang="en-US" sz="1800" b="1" dirty="0">
                <a:solidFill>
                  <a:srgbClr val="2126F3"/>
                </a:solidFill>
              </a:rPr>
              <a:t>Unites States is the legal owner</a:t>
            </a:r>
            <a:r>
              <a:rPr lang="en-US" sz="1800" dirty="0"/>
              <a:t>, the </a:t>
            </a:r>
            <a:r>
              <a:rPr lang="en-US" sz="1800" b="1" dirty="0">
                <a:solidFill>
                  <a:srgbClr val="2126F3"/>
                </a:solidFill>
              </a:rPr>
              <a:t>Tribal Government is beneficial owner</a:t>
            </a:r>
            <a:r>
              <a:rPr lang="en-US" sz="1800" dirty="0"/>
              <a:t>. </a:t>
            </a:r>
            <a:r>
              <a:rPr lang="en-US" sz="1800" dirty="0" smtClean="0">
                <a:solidFill>
                  <a:srgbClr val="92D050"/>
                </a:solidFill>
              </a:rPr>
              <a:t>(Example MCT Lands)</a:t>
            </a:r>
            <a:endParaRPr lang="en-US" sz="1800" dirty="0">
              <a:solidFill>
                <a:srgbClr val="92D050"/>
              </a:solidFill>
            </a:endParaRPr>
          </a:p>
          <a:p>
            <a:r>
              <a:rPr lang="en-US" sz="1800" dirty="0"/>
              <a:t>The land is a Federal/Tribal jurisdiction rather than a Federal/State/Tribal Jurisdiction</a:t>
            </a:r>
          </a:p>
          <a:p>
            <a:r>
              <a:rPr lang="en-US" sz="1800" dirty="0"/>
              <a:t>It does not matter if the Fee Land is within the exterior boundary of a Reservation, rights are the same.</a:t>
            </a:r>
          </a:p>
          <a:p>
            <a:r>
              <a:rPr lang="en-US" sz="1800" b="1" dirty="0">
                <a:solidFill>
                  <a:srgbClr val="2126F3"/>
                </a:solidFill>
              </a:rPr>
              <a:t>Trust land is Indian Country </a:t>
            </a:r>
            <a:r>
              <a:rPr lang="en-US" sz="1800" dirty="0"/>
              <a:t>and treated as Reservation for most, if not all, purposes.</a:t>
            </a:r>
          </a:p>
          <a:p>
            <a:r>
              <a:rPr lang="en-US" sz="1800" dirty="0"/>
              <a:t>It is effectively not part of the State surrounding it. State law does not apply subject to Public Law 280.</a:t>
            </a:r>
          </a:p>
          <a:p>
            <a:r>
              <a:rPr lang="en-US" sz="1800" dirty="0"/>
              <a:t>States may not exercise eminent domain actions against trust land.</a:t>
            </a:r>
          </a:p>
          <a:p>
            <a:endParaRPr lang="en-US" sz="1800" dirty="0"/>
          </a:p>
        </p:txBody>
      </p:sp>
      <p:pic>
        <p:nvPicPr>
          <p:cNvPr id="7" name="Picture 6" title="President Obama meeting tribal leaders at the white hous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28107"/>
          <a:stretch/>
        </p:blipFill>
        <p:spPr>
          <a:xfrm>
            <a:off x="0" y="0"/>
            <a:ext cx="2989281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1172</TotalTime>
  <Words>994</Words>
  <Application>Microsoft Office PowerPoint</Application>
  <PresentationFormat>On-screen Show (4:3)</PresentationFormat>
  <Paragraphs>77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NeueHaasGroteskText Std</vt:lpstr>
      <vt:lpstr>Times New Roman</vt:lpstr>
      <vt:lpstr>Wingdings</vt:lpstr>
      <vt:lpstr>MN.IT</vt:lpstr>
      <vt:lpstr>Indian Country  Lunch and Learn</vt:lpstr>
      <vt:lpstr>Tribal Government in Minnesota     Bois Forte Fond du Lac Grand Portage Leech Lake Mille Lacs White Earth Red Lake  Lower Sioux Prairie Island Shakopee Mdewakanton Upper Sioux  Ho-Chunk (WI) </vt:lpstr>
      <vt:lpstr>Indian Country terms</vt:lpstr>
      <vt:lpstr>Things to Remember Sovereignty, Federal Indian Law and Treaties</vt:lpstr>
      <vt:lpstr>Basic Terms Tribe</vt:lpstr>
      <vt:lpstr>Basic Term Indian Country</vt:lpstr>
      <vt:lpstr>Reservations </vt:lpstr>
      <vt:lpstr>Fee Land </vt:lpstr>
      <vt:lpstr>Trust Land </vt:lpstr>
      <vt:lpstr>Individual Title Status Report - ITSR</vt:lpstr>
      <vt:lpstr>Fee to Trust to Reservation </vt:lpstr>
      <vt:lpstr>Ceded Territory </vt:lpstr>
      <vt:lpstr>Thank you again!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Country</dc:title>
  <dc:subject>PowerPoint Template</dc:subject>
  <dc:creator>Brown, Levi (DOT)</dc:creator>
  <cp:keywords>PowerPoint, Template</cp:keywords>
  <dc:description>Version 1.1, Released 8-2016</dc:description>
  <cp:lastModifiedBy>Foley, Micheal (DOT)</cp:lastModifiedBy>
  <cp:revision>24</cp:revision>
  <dcterms:created xsi:type="dcterms:W3CDTF">2018-06-26T20:11:41Z</dcterms:created>
  <dcterms:modified xsi:type="dcterms:W3CDTF">2018-08-01T20:35:04Z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