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21"/>
  </p:notesMasterIdLst>
  <p:handoutMasterIdLst>
    <p:handoutMasterId r:id="rId22"/>
  </p:handoutMasterIdLst>
  <p:sldIdLst>
    <p:sldId id="317" r:id="rId2"/>
    <p:sldId id="318" r:id="rId3"/>
    <p:sldId id="319" r:id="rId4"/>
    <p:sldId id="350" r:id="rId5"/>
    <p:sldId id="320" r:id="rId6"/>
    <p:sldId id="321" r:id="rId7"/>
    <p:sldId id="322" r:id="rId8"/>
    <p:sldId id="323" r:id="rId9"/>
    <p:sldId id="324" r:id="rId10"/>
    <p:sldId id="348" r:id="rId11"/>
    <p:sldId id="349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</p:sldIdLst>
  <p:sldSz cx="9144000" cy="6858000" type="screen4x3"/>
  <p:notesSz cx="7010400" cy="9296400"/>
  <p:custDataLst>
    <p:tags r:id="rId23"/>
  </p:custDataLst>
  <p:defaultTextStyle>
    <a:defPPr>
      <a:defRPr lang="en-US"/>
    </a:defPPr>
    <a:lvl1pPr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CCFF33"/>
    <a:srgbClr val="006600"/>
    <a:srgbClr val="003366"/>
    <a:srgbClr val="000099"/>
    <a:srgbClr val="333399"/>
    <a:srgbClr val="0000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2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1788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525178F-3ACF-491E-BF83-C38E6591AD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92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t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11268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3824" tIns="46913" rIns="93824" bIns="469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b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2553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75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765175" y="1524000"/>
            <a:ext cx="8378825" cy="2070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838200" y="3568700"/>
            <a:ext cx="8305800" cy="68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" name="Rectangle 12"/>
          <p:cNvSpPr>
            <a:spLocks noChangeArrowheads="1"/>
          </p:cNvSpPr>
          <p:nvPr userDrawn="1"/>
        </p:nvSpPr>
        <p:spPr bwMode="auto">
          <a:xfrm>
            <a:off x="812800" y="1455738"/>
            <a:ext cx="8331200" cy="682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0" y="0"/>
            <a:ext cx="765175" cy="6858000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 userDrawn="1"/>
        </p:nvSpPr>
        <p:spPr bwMode="auto">
          <a:xfrm rot="16200000">
            <a:off x="-2411413" y="2733018"/>
            <a:ext cx="5516563" cy="43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Office of Traffic, </a:t>
            </a:r>
            <a:r>
              <a:rPr lang="en-US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Safety and Technology</a:t>
            </a:r>
            <a:endParaRPr lang="en-US" sz="2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749300" y="0"/>
            <a:ext cx="58738" cy="68580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9763" y="1381125"/>
            <a:ext cx="6403975" cy="2333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03413" y="409575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196138" y="6319838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98DFE4E0-9B6C-436F-8699-1353B1771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86894"/>
            <a:ext cx="1188488" cy="67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000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D58AF-C958-4F89-9F44-FC4BB2553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77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42666-CB48-45C3-960B-9DB23153E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33086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9350" y="1444625"/>
            <a:ext cx="3921125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75" y="1444625"/>
            <a:ext cx="3921125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D19AF-B542-4A29-9230-BBF44C33A8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3654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443CF-F19B-4358-9D01-4E212899E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0463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BAAEB-79FD-415D-A2C0-4F4640DE1C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8545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DD873-8CBD-4AC7-81A5-B39BF530B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268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272EE-3B9B-4AFA-9509-859F42F00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0027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906E2-51EC-48BA-9AA6-6EAA49682E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468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A220A-E2D0-4B7F-BE92-2AA9533444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4876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42163" y="165100"/>
            <a:ext cx="2001837" cy="64420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6650" y="165100"/>
            <a:ext cx="5853113" cy="6442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45D9C-DFD8-48D5-9D6E-F81CB04C9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5070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765175" y="0"/>
            <a:ext cx="8378825" cy="14446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027" name="Rectangle 3"/>
          <p:cNvSpPr>
            <a:spLocks noChangeArrowheads="1"/>
          </p:cNvSpPr>
          <p:nvPr userDrawn="1"/>
        </p:nvSpPr>
        <p:spPr bwMode="auto">
          <a:xfrm>
            <a:off x="0" y="0"/>
            <a:ext cx="765175" cy="5562600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723900" y="0"/>
            <a:ext cx="84138" cy="54991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 userDrawn="1"/>
        </p:nvSpPr>
        <p:spPr bwMode="auto">
          <a:xfrm>
            <a:off x="990600" y="1384300"/>
            <a:ext cx="8153400" cy="68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69991" name="Text Box 7"/>
          <p:cNvSpPr txBox="1">
            <a:spLocks noChangeArrowheads="1"/>
          </p:cNvSpPr>
          <p:nvPr userDrawn="1"/>
        </p:nvSpPr>
        <p:spPr bwMode="auto">
          <a:xfrm rot="16200000">
            <a:off x="-2411413" y="2733018"/>
            <a:ext cx="5516563" cy="43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Office of Traffic, </a:t>
            </a:r>
            <a:r>
              <a:rPr lang="en-US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Safety and Technology</a:t>
            </a:r>
            <a:endParaRPr lang="en-US" sz="2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</p:txBody>
      </p:sp>
      <p:sp>
        <p:nvSpPr>
          <p:cNvPr id="16999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136650" y="165100"/>
            <a:ext cx="80073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999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9350" y="1444625"/>
            <a:ext cx="7994650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999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7675" y="6613525"/>
            <a:ext cx="1076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B464C58-2C0A-4B3E-841B-4681CAEDE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86894"/>
            <a:ext cx="1188488" cy="67110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3" grpId="0" autoUpdateAnimBg="0">
        <p:tmplLst>
          <p:tmpl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99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Ø"/>
        <a:defRPr kumimoji="1" sz="32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kumimoji="1" sz="2800">
          <a:solidFill>
            <a:srgbClr val="0033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400">
          <a:solidFill>
            <a:srgbClr val="0033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kumimoji="1" sz="2000">
          <a:solidFill>
            <a:srgbClr val="0033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43"/>
          <p:cNvSpPr txBox="1">
            <a:spLocks noChangeArrowheads="1"/>
          </p:cNvSpPr>
          <p:nvPr/>
        </p:nvSpPr>
        <p:spPr bwMode="auto">
          <a:xfrm>
            <a:off x="1909763" y="1381125"/>
            <a:ext cx="640397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9pPr>
          </a:lstStyle>
          <a:p>
            <a:pPr algn="r" eaLnBrk="1" hangingPunct="1">
              <a:buClrTx/>
              <a:buNone/>
              <a:defRPr/>
            </a:pPr>
            <a:r>
              <a:rPr lang="en-US" kern="0" dirty="0" smtClean="0"/>
              <a:t>Chapter 5</a:t>
            </a:r>
            <a:br>
              <a:rPr lang="en-US" kern="0" dirty="0" smtClean="0"/>
            </a:br>
            <a:r>
              <a:rPr lang="en-US" kern="0" dirty="0" smtClean="0"/>
              <a:t>Select Figures from </a:t>
            </a:r>
          </a:p>
          <a:p>
            <a:pPr algn="r" eaLnBrk="1" hangingPunct="1">
              <a:buClrTx/>
              <a:buNone/>
              <a:defRPr/>
            </a:pPr>
            <a:r>
              <a:rPr lang="en-US" kern="0" dirty="0" smtClean="0"/>
              <a:t>MN MUTCD</a:t>
            </a:r>
          </a:p>
        </p:txBody>
      </p:sp>
      <p:sp>
        <p:nvSpPr>
          <p:cNvPr id="8" name="Rectangle 1044"/>
          <p:cNvSpPr txBox="1">
            <a:spLocks noChangeArrowheads="1"/>
          </p:cNvSpPr>
          <p:nvPr/>
        </p:nvSpPr>
        <p:spPr bwMode="auto">
          <a:xfrm>
            <a:off x="1449861" y="4228482"/>
            <a:ext cx="4876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16273" dir="2985819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  <a:defRPr kumimoji="1" sz="3200" b="1">
                <a:solidFill>
                  <a:srgbClr val="0033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–"/>
              <a:defRPr kumimoji="1" sz="2800">
                <a:solidFill>
                  <a:srgbClr val="003366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400">
                <a:solidFill>
                  <a:srgbClr val="00336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–"/>
              <a:defRPr kumimoji="1" sz="2000">
                <a:solidFill>
                  <a:srgbClr val="003366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dirty="0"/>
              <a:t>Sign Plan Design for At-Grade Intersections</a:t>
            </a:r>
          </a:p>
          <a:p>
            <a:pPr eaLnBrk="1" hangingPunct="1">
              <a:defRPr/>
            </a:pPr>
            <a:r>
              <a:rPr lang="en-US" sz="2800" dirty="0"/>
              <a:t>June 2017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956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281682" y="165100"/>
            <a:ext cx="4942947" cy="66497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694141" y="288324"/>
            <a:ext cx="116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Page 5-8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142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90" y="0"/>
            <a:ext cx="4168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566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521606" y="0"/>
            <a:ext cx="6402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474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633997" y="756957"/>
            <a:ext cx="6971840" cy="5978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471720" y="165100"/>
            <a:ext cx="15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Page 5-29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5014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637212" y="736600"/>
            <a:ext cx="6522720" cy="57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49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309114" y="437241"/>
            <a:ext cx="8682526" cy="6070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6789" y="494390"/>
            <a:ext cx="8834851" cy="5956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596581" y="42534"/>
            <a:ext cx="8107591" cy="66932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2856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55312" y="935989"/>
            <a:ext cx="8885626" cy="54737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80699" y="860424"/>
            <a:ext cx="8834851" cy="57531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19122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264358" y="0"/>
            <a:ext cx="495866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71720" y="165100"/>
            <a:ext cx="15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Page 5-42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955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356173" y="0"/>
            <a:ext cx="440719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422703" y="0"/>
            <a:ext cx="434066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253756" y="3389"/>
            <a:ext cx="4678554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2067177" y="6778"/>
            <a:ext cx="4985182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71720" y="165100"/>
            <a:ext cx="15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Page 5-50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745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074" y="1693862"/>
            <a:ext cx="7108501" cy="4533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71720" y="165100"/>
            <a:ext cx="15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Page 5-56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8259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650" y="1471612"/>
            <a:ext cx="7565476" cy="497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31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132703" y="0"/>
            <a:ext cx="5396194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236949" y="0"/>
            <a:ext cx="50243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3039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212235" y="0"/>
            <a:ext cx="501776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71720" y="165100"/>
            <a:ext cx="15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Page 5-66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57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449337" y="266699"/>
            <a:ext cx="6245326" cy="632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8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817" y="0"/>
            <a:ext cx="46440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656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320" y="0"/>
            <a:ext cx="5226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0399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795" y="0"/>
            <a:ext cx="5163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420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MUTCD Figures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619249" y="1231899"/>
            <a:ext cx="6448426" cy="562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763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REFERENCE_COUNT" val="1"/>
  <p:tag name="ARTICULATE_REFERENCE_TYPE_1" val="0"/>
  <p:tag name="ARTICULATE_REFERENCE_TITLE_1" val="Traffic Signs 101 Course Manual in PDF"/>
  <p:tag name="ARTICULATE_REFERENCE_1" val="http://www.albeckinc.com/files/2012_Traffic_Signs_101_Manual.pdf"/>
  <p:tag name="PUBLISH_TITLE" val="01-intro"/>
  <p:tag name="ARTICULATE_PUBLISH_PATH" val="C:\01Projects\MnDOT\2012\x2012 Signs 101\7 Web Training"/>
  <p:tag name="ARTICULATE_LOGO" val="MnDOT_Logo.JPG"/>
  <p:tag name="ARTICULATE_PRESENTER" val="(None selected)"/>
  <p:tag name="ARTICULATE_PRESENTER_GUID" val="9869030842"/>
  <p:tag name="ARTICULATE_LMS" val="0"/>
  <p:tag name="ARTICULATE_TEMPLATE" val="PennDOT E-Learning Template"/>
  <p:tag name="ARTICULATE_TEMPLATE_GUID" val="21c0f96f-9600-4695-bcfb-2d2057abd3e7"/>
  <p:tag name="LMS_PUBLISH" val="No"/>
  <p:tag name="PRESENTER_PREVIEW_MODE" val="0"/>
  <p:tag name="PRESENTER_PREVIEW_START" val="1"/>
  <p:tag name="PLAYERLOGOHEIGHT" val="148"/>
  <p:tag name="PLAYERLOGOWIDTH" val="148"/>
  <p:tag name="LAUNCHINNEWWINDOW" val="0"/>
  <p:tag name="LASTPUBLISHED" val="C:\01Projects\MnDOT\2012\x2012 Signs 101\7 Web Training\01-intro\player.html"/>
  <p:tag name="ART_ENCODE_TYPE" val="0"/>
  <p:tag name="ART_ENCODE_INDEX" val="1"/>
  <p:tag name="ARTICULATE_PRESENTER_VERSION" val="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a1012891-ed95-48b4-8a16-4e3eef4b51e8"/>
  <p:tag name="ARTICULATE_SLIDE_NAV" val="10"/>
  <p:tag name="AUDIO_ID" val="317"/>
</p:tagLst>
</file>

<file path=ppt/theme/theme1.xml><?xml version="1.0" encoding="utf-8"?>
<a:theme xmlns:a="http://schemas.openxmlformats.org/drawingml/2006/main" name="1_Project Status (Standard)">
  <a:themeElements>
    <a:clrScheme name="1_Project Status (Standard)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1_Project Status (Standard)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600"/>
          </a:spcAft>
          <a:buClr>
            <a:srgbClr val="FF9933"/>
          </a:buClr>
          <a:buSzTx/>
          <a:buFontTx/>
          <a:buChar char="–"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600"/>
          </a:spcAft>
          <a:buClr>
            <a:srgbClr val="FF9933"/>
          </a:buClr>
          <a:buSzTx/>
          <a:buFontTx/>
          <a:buChar char="–"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roject Status (Standard)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ject Status (Standard)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ject Status (Standard)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7164</TotalTime>
  <Words>98</Words>
  <Application>Microsoft Office PowerPoint</Application>
  <PresentationFormat>On-screen Show (4:3)</PresentationFormat>
  <Paragraphs>50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Tahoma</vt:lpstr>
      <vt:lpstr>Times New Roman</vt:lpstr>
      <vt:lpstr>Wingdings</vt:lpstr>
      <vt:lpstr>1_Project Status (Standard)</vt:lpstr>
      <vt:lpstr>PowerPoint Presentation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  <vt:lpstr>MN MUTCD Figures</vt:lpstr>
    </vt:vector>
  </TitlesOfParts>
  <Company>Albeck Gerken,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Grade Signing</dc:title>
  <dc:creator>Jeff Gerken</dc:creator>
  <cp:lastModifiedBy>Kelly Franco</cp:lastModifiedBy>
  <cp:revision>250</cp:revision>
  <cp:lastPrinted>2003-04-28T18:46:23Z</cp:lastPrinted>
  <dcterms:created xsi:type="dcterms:W3CDTF">2000-07-13T21:12:35Z</dcterms:created>
  <dcterms:modified xsi:type="dcterms:W3CDTF">2017-06-13T20:18:28Z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GUID">
    <vt:lpwstr>D0DE2DCF-FB6A-4871-B916-34DAF6F22529</vt:lpwstr>
  </property>
  <property fmtid="{D5CDD505-2E9C-101B-9397-08002B2CF9AE}" pid="4" name="ArticulatePath">
    <vt:lpwstr>01-intro</vt:lpwstr>
  </property>
  <property fmtid="{D5CDD505-2E9C-101B-9397-08002B2CF9AE}" pid="5" name="ArticulateProjectFull">
    <vt:lpwstr>C:\01Projects\MnDOT\2012\x2012 Signs 101\3 Slides\01-intro.ppta</vt:lpwstr>
  </property>
</Properties>
</file>