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67"/>
  </p:notesMasterIdLst>
  <p:handoutMasterIdLst>
    <p:handoutMasterId r:id="rId68"/>
  </p:handoutMasterIdLst>
  <p:sldIdLst>
    <p:sldId id="317" r:id="rId2"/>
    <p:sldId id="371" r:id="rId3"/>
    <p:sldId id="372" r:id="rId4"/>
    <p:sldId id="380" r:id="rId5"/>
    <p:sldId id="382" r:id="rId6"/>
    <p:sldId id="381" r:id="rId7"/>
    <p:sldId id="384" r:id="rId8"/>
    <p:sldId id="386" r:id="rId9"/>
    <p:sldId id="388" r:id="rId10"/>
    <p:sldId id="385" r:id="rId11"/>
    <p:sldId id="383" r:id="rId12"/>
    <p:sldId id="389" r:id="rId13"/>
    <p:sldId id="390" r:id="rId14"/>
    <p:sldId id="373" r:id="rId15"/>
    <p:sldId id="391" r:id="rId16"/>
    <p:sldId id="392" r:id="rId17"/>
    <p:sldId id="438" r:id="rId18"/>
    <p:sldId id="439" r:id="rId19"/>
    <p:sldId id="440" r:id="rId20"/>
    <p:sldId id="393" r:id="rId21"/>
    <p:sldId id="394" r:id="rId22"/>
    <p:sldId id="447" r:id="rId23"/>
    <p:sldId id="395" r:id="rId24"/>
    <p:sldId id="396" r:id="rId25"/>
    <p:sldId id="400" r:id="rId26"/>
    <p:sldId id="401" r:id="rId27"/>
    <p:sldId id="402" r:id="rId28"/>
    <p:sldId id="403" r:id="rId29"/>
    <p:sldId id="404" r:id="rId30"/>
    <p:sldId id="405" r:id="rId31"/>
    <p:sldId id="406" r:id="rId32"/>
    <p:sldId id="407" r:id="rId33"/>
    <p:sldId id="408" r:id="rId34"/>
    <p:sldId id="409" r:id="rId35"/>
    <p:sldId id="410" r:id="rId36"/>
    <p:sldId id="411" r:id="rId37"/>
    <p:sldId id="412" r:id="rId38"/>
    <p:sldId id="413" r:id="rId39"/>
    <p:sldId id="414" r:id="rId40"/>
    <p:sldId id="441" r:id="rId41"/>
    <p:sldId id="415" r:id="rId42"/>
    <p:sldId id="417" r:id="rId43"/>
    <p:sldId id="442" r:id="rId44"/>
    <p:sldId id="418" r:id="rId45"/>
    <p:sldId id="419" r:id="rId46"/>
    <p:sldId id="420" r:id="rId47"/>
    <p:sldId id="421" r:id="rId48"/>
    <p:sldId id="422" r:id="rId49"/>
    <p:sldId id="423" r:id="rId50"/>
    <p:sldId id="424" r:id="rId51"/>
    <p:sldId id="425" r:id="rId52"/>
    <p:sldId id="426" r:id="rId53"/>
    <p:sldId id="427" r:id="rId54"/>
    <p:sldId id="428" r:id="rId55"/>
    <p:sldId id="429" r:id="rId56"/>
    <p:sldId id="430" r:id="rId57"/>
    <p:sldId id="431" r:id="rId58"/>
    <p:sldId id="433" r:id="rId59"/>
    <p:sldId id="434" r:id="rId60"/>
    <p:sldId id="432" r:id="rId61"/>
    <p:sldId id="437" r:id="rId62"/>
    <p:sldId id="443" r:id="rId63"/>
    <p:sldId id="444" r:id="rId64"/>
    <p:sldId id="445" r:id="rId65"/>
    <p:sldId id="446" r:id="rId66"/>
  </p:sldIdLst>
  <p:sldSz cx="9144000" cy="6858000" type="screen4x3"/>
  <p:notesSz cx="7010400" cy="9296400"/>
  <p:custDataLst>
    <p:tags r:id="rId69"/>
  </p:custDataLst>
  <p:defaultTextStyle>
    <a:defPPr>
      <a:defRPr lang="en-US"/>
    </a:defPPr>
    <a:lvl1pPr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33"/>
    <a:srgbClr val="0033CC"/>
    <a:srgbClr val="006600"/>
    <a:srgbClr val="003366"/>
    <a:srgbClr val="000099"/>
    <a:srgbClr val="333399"/>
    <a:srgbClr val="0000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2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78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25178F-3ACF-491E-BF83-C38E6591A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92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1126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3824" tIns="46913" rIns="93824" bIns="469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553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75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65175" y="1524000"/>
            <a:ext cx="8378825" cy="2070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838200" y="3568700"/>
            <a:ext cx="83058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812800" y="1455738"/>
            <a:ext cx="8331200" cy="682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765175" cy="68580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 rot="16200000">
            <a:off x="-2411413" y="2733018"/>
            <a:ext cx="5516563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Traffic, </a:t>
            </a:r>
            <a:r>
              <a:rPr lang="en-US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Safety and Technology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749300" y="0"/>
            <a:ext cx="58738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9763" y="1381125"/>
            <a:ext cx="6403975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03413" y="409575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196138" y="6319838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98DFE4E0-9B6C-436F-8699-1353B1771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6894"/>
            <a:ext cx="1188488" cy="6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00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D58AF-C958-4F89-9F44-FC4BB2553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7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42666-CB48-45C3-960B-9DB23153E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3086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350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D19AF-B542-4A29-9230-BBF44C33A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365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443CF-F19B-4358-9D01-4E212899E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0463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BAAEB-79FD-415D-A2C0-4F4640DE1C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8545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DD873-8CBD-4AC7-81A5-B39BF530B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268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272EE-3B9B-4AFA-9509-859F42F00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0027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906E2-51EC-48BA-9AA6-6EAA49682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68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A220A-E2D0-4B7F-BE92-2AA953344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487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2163" y="165100"/>
            <a:ext cx="2001837" cy="6442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6650" y="165100"/>
            <a:ext cx="5853113" cy="6442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45D9C-DFD8-48D5-9D6E-F81CB04C9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507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765175" y="0"/>
            <a:ext cx="8378825" cy="14446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0"/>
            <a:ext cx="765175" cy="55626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723900" y="0"/>
            <a:ext cx="84138" cy="54991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990600" y="1384300"/>
            <a:ext cx="81534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69991" name="Text Box 7"/>
          <p:cNvSpPr txBox="1">
            <a:spLocks noChangeArrowheads="1"/>
          </p:cNvSpPr>
          <p:nvPr userDrawn="1"/>
        </p:nvSpPr>
        <p:spPr bwMode="auto">
          <a:xfrm rot="16200000">
            <a:off x="-2411413" y="2733018"/>
            <a:ext cx="5516563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Traffic, </a:t>
            </a:r>
            <a:r>
              <a:rPr lang="en-US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Safety and Technology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36650" y="165100"/>
            <a:ext cx="80073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9350" y="1444625"/>
            <a:ext cx="79946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7675" y="6613525"/>
            <a:ext cx="1076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B464C58-2C0A-4B3E-841B-4681CAEDE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6894"/>
            <a:ext cx="1188488" cy="6711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3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99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Ø"/>
        <a:defRPr kumimoji="1" sz="32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800">
          <a:solidFill>
            <a:srgbClr val="0033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400">
          <a:solidFill>
            <a:srgbClr val="0033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000">
          <a:solidFill>
            <a:srgbClr val="0033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Sample%20Figures/MN%20MUTCD%20Figures%202B-15%20and%202B-16.pdf" TargetMode="External"/><Relationship Id="rId2" Type="http://schemas.openxmlformats.org/officeDocument/2006/relationships/hyperlink" Target="Sample%20Figures/TEM%20Figure%206.4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Sample%20Figures/MN%20MUTCD%20Figures%202B-15%20and%202B-16.pdf" TargetMode="External"/><Relationship Id="rId2" Type="http://schemas.openxmlformats.org/officeDocument/2006/relationships/hyperlink" Target="Sample%20Figures/TEM%20Figure%206.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hyperlink" Target="Sample%20Figures/TEM%20Figure%206.43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Sample%20Figures/mastersigntabs2016.xls%20(2).xls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Sample%20Figures/TEM%20Chart%206.3%20-%20Post%20Spacking.pdf" TargetMode="External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hyperlink" Target="http://www.dot.state.mn.us/pre-letting/scen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43"/>
          <p:cNvSpPr txBox="1">
            <a:spLocks noChangeArrowheads="1"/>
          </p:cNvSpPr>
          <p:nvPr/>
        </p:nvSpPr>
        <p:spPr bwMode="auto">
          <a:xfrm>
            <a:off x="1909763" y="1381125"/>
            <a:ext cx="640397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9pPr>
          </a:lstStyle>
          <a:p>
            <a:pPr algn="r" eaLnBrk="1" hangingPunct="1">
              <a:buClrTx/>
              <a:buNone/>
              <a:defRPr/>
            </a:pPr>
            <a:r>
              <a:rPr lang="en-US" kern="0" dirty="0" smtClean="0"/>
              <a:t>Chapter 6</a:t>
            </a:r>
            <a:br>
              <a:rPr lang="en-US" kern="0" dirty="0" smtClean="0"/>
            </a:br>
            <a:r>
              <a:rPr lang="en-US" kern="0" dirty="0" smtClean="0"/>
              <a:t>Signing Plan Design &amp; Plan Sets</a:t>
            </a:r>
          </a:p>
        </p:txBody>
      </p:sp>
      <p:sp>
        <p:nvSpPr>
          <p:cNvPr id="8" name="Rectangle 1044"/>
          <p:cNvSpPr txBox="1">
            <a:spLocks noChangeArrowheads="1"/>
          </p:cNvSpPr>
          <p:nvPr/>
        </p:nvSpPr>
        <p:spPr bwMode="auto">
          <a:xfrm>
            <a:off x="1060705" y="4228482"/>
            <a:ext cx="4977632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16273" dir="2985819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  <a:defRPr kumimoji="1" sz="3200" b="1">
                <a:solidFill>
                  <a:srgbClr val="0033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–"/>
              <a:defRPr kumimoji="1" sz="2800">
                <a:solidFill>
                  <a:srgbClr val="0033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400">
                <a:solidFill>
                  <a:srgbClr val="0033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–"/>
              <a:defRPr kumimoji="1" sz="2000">
                <a:solidFill>
                  <a:srgbClr val="0033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dirty="0" smtClean="0"/>
              <a:t>Sign Plan Design for </a:t>
            </a:r>
          </a:p>
          <a:p>
            <a:pPr eaLnBrk="1" hangingPunct="1">
              <a:defRPr/>
            </a:pPr>
            <a:r>
              <a:rPr lang="en-US" dirty="0" smtClean="0"/>
              <a:t>At-Grade Intersections</a:t>
            </a:r>
          </a:p>
          <a:p>
            <a:pPr eaLnBrk="1" hangingPunct="1">
              <a:defRPr/>
            </a:pPr>
            <a:r>
              <a:rPr lang="en-US" sz="2800" kern="0" dirty="0" smtClean="0"/>
              <a:t>June 2017</a:t>
            </a:r>
            <a:endParaRPr lang="en-US" kern="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6145428" y="4435354"/>
            <a:ext cx="2868704" cy="1828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956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Download latest plan set assembly steps from OTST website</a:t>
            </a:r>
          </a:p>
          <a:p>
            <a:r>
              <a:rPr lang="en-US" sz="2400" dirty="0" smtClean="0"/>
              <a:t>Sample plans organized to follow an established format</a:t>
            </a:r>
          </a:p>
          <a:p>
            <a:r>
              <a:rPr lang="en-US" sz="2400" dirty="0" smtClean="0"/>
              <a:t>When proceeding through steps, refer to sample plans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03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/>
              <a:t>Begin with a </a:t>
            </a:r>
            <a:r>
              <a:rPr lang="en-US" sz="2400" b="0" dirty="0" err="1" smtClean="0"/>
              <a:t>Microstation</a:t>
            </a:r>
            <a:r>
              <a:rPr lang="en-US" sz="2400" b="0" dirty="0" smtClean="0"/>
              <a:t> </a:t>
            </a:r>
            <a:r>
              <a:rPr lang="en-US" sz="2400" b="0" dirty="0"/>
              <a:t>seed </a:t>
            </a:r>
            <a:r>
              <a:rPr lang="en-US" sz="2400" b="0" dirty="0" smtClean="0"/>
              <a:t>file</a:t>
            </a:r>
          </a:p>
          <a:p>
            <a:r>
              <a:rPr lang="en-US" sz="2400" b="0" dirty="0"/>
              <a:t>Attach coordinate correct reference files (roadway mapping and alignments</a:t>
            </a:r>
            <a:r>
              <a:rPr lang="en-US" sz="2400" b="0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58" y="2787822"/>
            <a:ext cx="6178378" cy="395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6127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Place </a:t>
            </a:r>
            <a:r>
              <a:rPr lang="en-US" sz="2400" b="0" dirty="0"/>
              <a:t>all signs on roadway plan sheet for each direction of </a:t>
            </a:r>
            <a:r>
              <a:rPr lang="en-US" sz="2400" b="0" dirty="0" smtClean="0"/>
              <a:t>travel (Use figures in </a:t>
            </a:r>
            <a:r>
              <a:rPr lang="en-US" sz="2400" b="0" dirty="0" smtClean="0">
                <a:hlinkClick r:id="rId2" action="ppaction://hlinkfile"/>
              </a:rPr>
              <a:t>TEM</a:t>
            </a:r>
            <a:r>
              <a:rPr lang="en-US" sz="2400" b="0" dirty="0" smtClean="0"/>
              <a:t> and </a:t>
            </a:r>
            <a:r>
              <a:rPr lang="en-US" sz="2400" b="0" dirty="0" smtClean="0">
                <a:hlinkClick r:id="rId3" action="ppaction://hlinkfile"/>
              </a:rPr>
              <a:t>MN MUTCD</a:t>
            </a:r>
            <a:r>
              <a:rPr lang="en-US" sz="2400" b="0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58" y="2787822"/>
            <a:ext cx="6178378" cy="395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27191" y="2428038"/>
            <a:ext cx="7609607" cy="4023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-1006681" y="2684358"/>
            <a:ext cx="113252" cy="114650"/>
            <a:chOff x="-1006681" y="2684358"/>
            <a:chExt cx="226504" cy="229300"/>
          </a:xfrm>
        </p:grpSpPr>
        <p:cxnSp>
          <p:nvCxnSpPr>
            <p:cNvPr id="8" name="Straight Connector 7"/>
            <p:cNvCxnSpPr/>
            <p:nvPr/>
          </p:nvCxnSpPr>
          <p:spPr bwMode="auto">
            <a:xfrm>
              <a:off x="-1006680" y="2687155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/>
            <p:cNvCxnSpPr/>
            <p:nvPr/>
          </p:nvCxnSpPr>
          <p:spPr bwMode="auto">
            <a:xfrm rot="5400000">
              <a:off x="-893429" y="2684359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-780177" y="2684358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-825449" y="3081929"/>
            <a:ext cx="113252" cy="113252"/>
            <a:chOff x="-1006681" y="3032502"/>
            <a:chExt cx="226503" cy="226503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-1006680" y="303250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rot="5400000">
              <a:off x="-893429" y="3029706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-1006681" y="3375051"/>
            <a:ext cx="113252" cy="113252"/>
            <a:chOff x="-1006681" y="3375051"/>
            <a:chExt cx="226504" cy="226503"/>
          </a:xfrm>
        </p:grpSpPr>
        <p:cxnSp>
          <p:nvCxnSpPr>
            <p:cNvPr id="13" name="Straight Connector 12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2444973" y="5274783"/>
            <a:ext cx="113252" cy="113252"/>
            <a:chOff x="-1006681" y="3032502"/>
            <a:chExt cx="226503" cy="226503"/>
          </a:xfrm>
        </p:grpSpPr>
        <p:cxnSp>
          <p:nvCxnSpPr>
            <p:cNvPr id="19" name="Straight Connector 18"/>
            <p:cNvCxnSpPr/>
            <p:nvPr/>
          </p:nvCxnSpPr>
          <p:spPr bwMode="auto">
            <a:xfrm>
              <a:off x="-1006680" y="303250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 rot="5400000">
              <a:off x="-893429" y="3029706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2444973" y="4382960"/>
            <a:ext cx="113252" cy="113252"/>
            <a:chOff x="-1006681" y="3032502"/>
            <a:chExt cx="226503" cy="226503"/>
          </a:xfrm>
        </p:grpSpPr>
        <p:cxnSp>
          <p:nvCxnSpPr>
            <p:cNvPr id="22" name="Straight Connector 21"/>
            <p:cNvCxnSpPr/>
            <p:nvPr/>
          </p:nvCxnSpPr>
          <p:spPr bwMode="auto">
            <a:xfrm>
              <a:off x="-1006680" y="303250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-893429" y="3029706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-854281" y="3527451"/>
            <a:ext cx="113252" cy="113252"/>
            <a:chOff x="-1006681" y="3375051"/>
            <a:chExt cx="226504" cy="226503"/>
          </a:xfrm>
        </p:grpSpPr>
        <p:cxnSp>
          <p:nvCxnSpPr>
            <p:cNvPr id="25" name="Straight Connector 24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 rot="2095785">
            <a:off x="4136384" y="4405182"/>
            <a:ext cx="113252" cy="113252"/>
            <a:chOff x="-1006681" y="3375051"/>
            <a:chExt cx="226504" cy="226503"/>
          </a:xfrm>
        </p:grpSpPr>
        <p:cxnSp>
          <p:nvCxnSpPr>
            <p:cNvPr id="28" name="Straight Connector 27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 rot="12616010" flipV="1">
            <a:off x="5619214" y="4403781"/>
            <a:ext cx="113252" cy="113252"/>
            <a:chOff x="-1006681" y="3375051"/>
            <a:chExt cx="226504" cy="226503"/>
          </a:xfrm>
        </p:grpSpPr>
        <p:cxnSp>
          <p:nvCxnSpPr>
            <p:cNvPr id="31" name="Straight Connector 30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oup 32"/>
          <p:cNvGrpSpPr/>
          <p:nvPr/>
        </p:nvGrpSpPr>
        <p:grpSpPr>
          <a:xfrm rot="5400000">
            <a:off x="5476152" y="5223719"/>
            <a:ext cx="113252" cy="114650"/>
            <a:chOff x="-1006681" y="2684358"/>
            <a:chExt cx="226504" cy="229300"/>
          </a:xfrm>
        </p:grpSpPr>
        <p:cxnSp>
          <p:nvCxnSpPr>
            <p:cNvPr id="34" name="Straight Connector 33"/>
            <p:cNvCxnSpPr/>
            <p:nvPr/>
          </p:nvCxnSpPr>
          <p:spPr bwMode="auto">
            <a:xfrm>
              <a:off x="-1006680" y="2687155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-893429" y="2684359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-780177" y="2684358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37" name="Group 36"/>
          <p:cNvGrpSpPr/>
          <p:nvPr/>
        </p:nvGrpSpPr>
        <p:grpSpPr>
          <a:xfrm rot="5400000">
            <a:off x="4311123" y="3526752"/>
            <a:ext cx="113252" cy="114650"/>
            <a:chOff x="-1006681" y="2684358"/>
            <a:chExt cx="226504" cy="229300"/>
          </a:xfrm>
        </p:grpSpPr>
        <p:cxnSp>
          <p:nvCxnSpPr>
            <p:cNvPr id="38" name="Straight Connector 37"/>
            <p:cNvCxnSpPr/>
            <p:nvPr/>
          </p:nvCxnSpPr>
          <p:spPr bwMode="auto">
            <a:xfrm>
              <a:off x="-1006680" y="2687155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rot="5400000">
              <a:off x="-893429" y="2684359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/>
            <p:nvPr/>
          </p:nvCxnSpPr>
          <p:spPr bwMode="auto">
            <a:xfrm>
              <a:off x="-780177" y="2684358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 rot="16200000">
            <a:off x="4374501" y="5224418"/>
            <a:ext cx="113252" cy="113252"/>
            <a:chOff x="-1006681" y="3375051"/>
            <a:chExt cx="226504" cy="226503"/>
          </a:xfrm>
        </p:grpSpPr>
        <p:cxnSp>
          <p:nvCxnSpPr>
            <p:cNvPr id="42" name="Straight Connector 41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44" name="Group 43"/>
          <p:cNvGrpSpPr>
            <a:grpSpLocks noChangeAspect="1"/>
          </p:cNvGrpSpPr>
          <p:nvPr/>
        </p:nvGrpSpPr>
        <p:grpSpPr>
          <a:xfrm rot="5400000" flipV="1">
            <a:off x="5418827" y="3584077"/>
            <a:ext cx="113252" cy="113252"/>
            <a:chOff x="-1006681" y="3375051"/>
            <a:chExt cx="226504" cy="226503"/>
          </a:xfrm>
        </p:grpSpPr>
        <p:cxnSp>
          <p:nvCxnSpPr>
            <p:cNvPr id="45" name="Straight Connector 44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47" name="Group 46"/>
          <p:cNvGrpSpPr>
            <a:grpSpLocks noChangeAspect="1"/>
          </p:cNvGrpSpPr>
          <p:nvPr/>
        </p:nvGrpSpPr>
        <p:grpSpPr>
          <a:xfrm flipV="1">
            <a:off x="7350064" y="3584077"/>
            <a:ext cx="113252" cy="113252"/>
            <a:chOff x="-1006681" y="3375051"/>
            <a:chExt cx="226504" cy="226503"/>
          </a:xfrm>
        </p:grpSpPr>
        <p:cxnSp>
          <p:nvCxnSpPr>
            <p:cNvPr id="48" name="Straight Connector 47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50" name="Group 49"/>
          <p:cNvGrpSpPr>
            <a:grpSpLocks noChangeAspect="1"/>
          </p:cNvGrpSpPr>
          <p:nvPr/>
        </p:nvGrpSpPr>
        <p:grpSpPr>
          <a:xfrm flipV="1">
            <a:off x="7350064" y="4382960"/>
            <a:ext cx="113252" cy="113252"/>
            <a:chOff x="-1006681" y="3375051"/>
            <a:chExt cx="226504" cy="226503"/>
          </a:xfrm>
        </p:grpSpPr>
        <p:cxnSp>
          <p:nvCxnSpPr>
            <p:cNvPr id="51" name="Straight Connector 50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68190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Place </a:t>
            </a:r>
            <a:r>
              <a:rPr lang="en-US" sz="2400" b="0" dirty="0"/>
              <a:t>all signs on roadway plan sheet for each direction of </a:t>
            </a:r>
            <a:r>
              <a:rPr lang="en-US" sz="2400" b="0" dirty="0" smtClean="0"/>
              <a:t>travel (Use figures in </a:t>
            </a:r>
            <a:r>
              <a:rPr lang="en-US" sz="2400" b="0" dirty="0" smtClean="0">
                <a:hlinkClick r:id="rId2" action="ppaction://hlinkfile"/>
              </a:rPr>
              <a:t>TEM</a:t>
            </a:r>
            <a:r>
              <a:rPr lang="en-US" sz="2400" b="0" dirty="0" smtClean="0"/>
              <a:t> and </a:t>
            </a:r>
            <a:r>
              <a:rPr lang="en-US" sz="2400" b="0" dirty="0" smtClean="0">
                <a:hlinkClick r:id="rId3" action="ppaction://hlinkfile"/>
              </a:rPr>
              <a:t>MN MUTCD</a:t>
            </a:r>
            <a:r>
              <a:rPr lang="en-US" sz="2400" b="0" dirty="0" smtClean="0"/>
              <a:t>)</a:t>
            </a:r>
          </a:p>
          <a:p>
            <a:pPr lvl="1"/>
            <a:r>
              <a:rPr lang="en-US" sz="2000" dirty="0" smtClean="0"/>
              <a:t>See MN MUTCD and TEM for placement and spacing</a:t>
            </a:r>
          </a:p>
          <a:p>
            <a:pPr lvl="1"/>
            <a:r>
              <a:rPr lang="en-US" sz="2000" b="0" dirty="0" smtClean="0"/>
              <a:t>Design all necessary guide signs in SignCAD</a:t>
            </a:r>
          </a:p>
          <a:p>
            <a:pPr lvl="2"/>
            <a:r>
              <a:rPr lang="en-US" sz="1600" dirty="0" smtClean="0"/>
              <a:t>Refer to MnDOT Traffic Guide Sign Design Manual for standards and procedures</a:t>
            </a:r>
          </a:p>
          <a:p>
            <a:pPr lvl="2"/>
            <a:endParaRPr lang="en-US" sz="16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-1006681" y="2684358"/>
            <a:ext cx="113252" cy="114650"/>
            <a:chOff x="-1006681" y="2684358"/>
            <a:chExt cx="226504" cy="229300"/>
          </a:xfrm>
        </p:grpSpPr>
        <p:cxnSp>
          <p:nvCxnSpPr>
            <p:cNvPr id="8" name="Straight Connector 7"/>
            <p:cNvCxnSpPr/>
            <p:nvPr/>
          </p:nvCxnSpPr>
          <p:spPr bwMode="auto">
            <a:xfrm>
              <a:off x="-1006680" y="2687155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/>
            <p:cNvCxnSpPr/>
            <p:nvPr/>
          </p:nvCxnSpPr>
          <p:spPr bwMode="auto">
            <a:xfrm rot="5400000">
              <a:off x="-893429" y="2684359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-780177" y="2684358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-825449" y="3081929"/>
            <a:ext cx="113252" cy="113252"/>
            <a:chOff x="-1006681" y="3032502"/>
            <a:chExt cx="226503" cy="226503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-1006680" y="303250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rot="5400000">
              <a:off x="-893429" y="3029706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-1006681" y="3375051"/>
            <a:ext cx="113252" cy="113252"/>
            <a:chOff x="-1006681" y="3375051"/>
            <a:chExt cx="226504" cy="226503"/>
          </a:xfrm>
        </p:grpSpPr>
        <p:cxnSp>
          <p:nvCxnSpPr>
            <p:cNvPr id="13" name="Straight Connector 12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-854281" y="3527451"/>
            <a:ext cx="113252" cy="113252"/>
            <a:chOff x="-1006681" y="3375051"/>
            <a:chExt cx="226504" cy="226503"/>
          </a:xfrm>
        </p:grpSpPr>
        <p:cxnSp>
          <p:nvCxnSpPr>
            <p:cNvPr id="25" name="Straight Connector 24"/>
            <p:cNvCxnSpPr/>
            <p:nvPr/>
          </p:nvCxnSpPr>
          <p:spPr bwMode="auto">
            <a:xfrm rot="5400000">
              <a:off x="-893429" y="3375052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-780177" y="3375051"/>
              <a:ext cx="0" cy="22650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136650" y="3823790"/>
            <a:ext cx="7690794" cy="101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99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Label </a:t>
            </a:r>
            <a:r>
              <a:rPr lang="en-US" sz="2400" b="0" dirty="0"/>
              <a:t>signs in an orderly fashion beginning at the left edge of the first sheet and </a:t>
            </a:r>
            <a:r>
              <a:rPr lang="en-US" sz="2400" b="0" dirty="0" smtClean="0"/>
              <a:t>progressing through </a:t>
            </a:r>
            <a:r>
              <a:rPr lang="en-US" sz="2400" b="0" dirty="0"/>
              <a:t>the last roadway </a:t>
            </a:r>
            <a:r>
              <a:rPr lang="en-US" sz="2400" b="0" dirty="0" smtClean="0"/>
              <a:t>sheet</a:t>
            </a:r>
          </a:p>
          <a:p>
            <a:pPr lvl="1"/>
            <a:r>
              <a:rPr lang="en-US" sz="2000" dirty="0"/>
              <a:t>NOTE: refer to the TEM Chapter 6 section 6-4 for information on how MnDOT classifies signs </a:t>
            </a:r>
            <a:r>
              <a:rPr lang="en-US" sz="2000" dirty="0" smtClean="0"/>
              <a:t>by design </a:t>
            </a:r>
            <a:r>
              <a:rPr lang="en-US" sz="2000" dirty="0"/>
              <a:t>type (A, C, D, EA, EO and OH</a:t>
            </a:r>
            <a:r>
              <a:rPr lang="en-US" sz="2000" dirty="0" smtClean="0"/>
              <a:t>)</a:t>
            </a:r>
            <a:endParaRPr lang="en-US" sz="2000" dirty="0"/>
          </a:p>
          <a:p>
            <a:pPr lvl="1"/>
            <a:r>
              <a:rPr lang="en-US" sz="2000" dirty="0" smtClean="0"/>
              <a:t>New </a:t>
            </a:r>
            <a:r>
              <a:rPr lang="en-US" sz="2000" dirty="0"/>
              <a:t>signs get labeled with their sign type and a unique A type number similar to an OH </a:t>
            </a:r>
            <a:r>
              <a:rPr lang="en-US" sz="2000" dirty="0" smtClean="0"/>
              <a:t>sign number</a:t>
            </a:r>
            <a:r>
              <a:rPr lang="en-US" sz="2000" dirty="0"/>
              <a:t>.</a:t>
            </a:r>
          </a:p>
          <a:p>
            <a:pPr lvl="2"/>
            <a:r>
              <a:rPr lang="en-US" sz="1600" dirty="0"/>
              <a:t>EXAMPLE: A I94-001, A I94-002, A MN280-001 etc. for new A signs. C-1, C-2, C-3 etc. for new </a:t>
            </a:r>
            <a:r>
              <a:rPr lang="en-US" sz="1600" dirty="0" smtClean="0"/>
              <a:t>C signs</a:t>
            </a:r>
            <a:r>
              <a:rPr lang="en-US" sz="1600" dirty="0"/>
              <a:t>. D-1, D-2, for new D </a:t>
            </a:r>
            <a:r>
              <a:rPr lang="en-US" sz="1600" dirty="0" smtClean="0"/>
              <a:t>signs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09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000" dirty="0" smtClean="0"/>
              <a:t>Existing </a:t>
            </a:r>
            <a:r>
              <a:rPr lang="en-US" sz="2000" dirty="0"/>
              <a:t>signs being removed are labeled with their sign type and a sequential </a:t>
            </a:r>
            <a:r>
              <a:rPr lang="en-US" sz="2000" dirty="0" smtClean="0"/>
              <a:t>number beginning </a:t>
            </a:r>
            <a:r>
              <a:rPr lang="en-US" sz="2000" dirty="0"/>
              <a:t>with 101</a:t>
            </a:r>
          </a:p>
          <a:p>
            <a:pPr lvl="1"/>
            <a:r>
              <a:rPr lang="en-US" sz="2000" dirty="0" smtClean="0"/>
              <a:t>Except </a:t>
            </a:r>
            <a:r>
              <a:rPr lang="en-US" sz="2000" dirty="0"/>
              <a:t>Type C signs and Delineators and </a:t>
            </a:r>
            <a:r>
              <a:rPr lang="en-US" sz="2000" dirty="0" smtClean="0"/>
              <a:t>Markers</a:t>
            </a:r>
          </a:p>
          <a:p>
            <a:pPr lvl="2"/>
            <a:r>
              <a:rPr lang="en-US" sz="1600" dirty="0"/>
              <a:t>EXAMPLE: A I94-101, A I04-102, A MN280-101 etc. for Type A signs being removed. D-101, D-102, </a:t>
            </a:r>
            <a:r>
              <a:rPr lang="en-US" sz="1600" dirty="0" smtClean="0"/>
              <a:t>for Type </a:t>
            </a:r>
            <a:r>
              <a:rPr lang="en-US" sz="1600" dirty="0"/>
              <a:t>D signs being removed. * C signs being removed DO NOT NEED TO BE LABELLED THIS WAY. C </a:t>
            </a:r>
            <a:r>
              <a:rPr lang="en-US" sz="1600" dirty="0" smtClean="0"/>
              <a:t>signs are </a:t>
            </a:r>
            <a:r>
              <a:rPr lang="en-US" sz="1600" dirty="0"/>
              <a:t>shown on the roadway and totaled in the Statement of Estimated quantities, but do not need to </a:t>
            </a:r>
            <a:r>
              <a:rPr lang="en-US" sz="1600" dirty="0" smtClean="0"/>
              <a:t>be labelled </a:t>
            </a:r>
            <a:r>
              <a:rPr lang="en-US" sz="1600" dirty="0"/>
              <a:t>C-101, C102) *See sample Signing plans.</a:t>
            </a:r>
          </a:p>
          <a:p>
            <a:pPr lvl="1"/>
            <a:r>
              <a:rPr lang="en-US" sz="2000" dirty="0" smtClean="0"/>
              <a:t>Existing </a:t>
            </a:r>
            <a:r>
              <a:rPr lang="en-US" sz="2000" dirty="0"/>
              <a:t>signs being Salvaged are labelled with their sign type and a sequential </a:t>
            </a:r>
            <a:r>
              <a:rPr lang="en-US" sz="2000" dirty="0" smtClean="0"/>
              <a:t>number beginning </a:t>
            </a:r>
            <a:r>
              <a:rPr lang="en-US" sz="2000" dirty="0"/>
              <a:t>with 201</a:t>
            </a:r>
          </a:p>
          <a:p>
            <a:pPr lvl="2"/>
            <a:r>
              <a:rPr lang="en-US" sz="1600" dirty="0"/>
              <a:t>EXAMPLE: A I94-201, A I94-202. C-201, C-202 etc.</a:t>
            </a:r>
          </a:p>
          <a:p>
            <a:pPr lvl="1"/>
            <a:r>
              <a:rPr lang="en-US" sz="2000" dirty="0"/>
              <a:t>All completely identical Type C, D, EA, and EO signs receive the same label throughout the plan.</a:t>
            </a:r>
            <a:endParaRPr lang="en-US" sz="20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11356" y="4025900"/>
            <a:ext cx="8532644" cy="1678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9312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000" dirty="0"/>
              <a:t>Circled numbers (notes) describing the work to be done to the sign follow the </a:t>
            </a:r>
            <a:r>
              <a:rPr lang="en-US" sz="2000" dirty="0" smtClean="0"/>
              <a:t>label</a:t>
            </a:r>
          </a:p>
          <a:p>
            <a:pPr lvl="1"/>
            <a:endParaRPr lang="en-US" sz="2000" b="0" dirty="0"/>
          </a:p>
          <a:p>
            <a:pPr lvl="1"/>
            <a:endParaRPr lang="en-US" sz="2000" dirty="0" smtClean="0"/>
          </a:p>
          <a:p>
            <a:pPr lvl="1"/>
            <a:endParaRPr lang="en-US" sz="2000" b="0" dirty="0"/>
          </a:p>
          <a:p>
            <a:pPr lvl="1"/>
            <a:endParaRPr lang="en-US" sz="2000" dirty="0" smtClean="0"/>
          </a:p>
          <a:p>
            <a:pPr lvl="1"/>
            <a:endParaRPr lang="en-US" sz="2000" b="0" dirty="0"/>
          </a:p>
          <a:p>
            <a:pPr lvl="1"/>
            <a:endParaRPr lang="en-US" sz="2000" dirty="0" smtClean="0"/>
          </a:p>
          <a:p>
            <a:pPr lvl="1"/>
            <a:endParaRPr lang="en-US" sz="2000" b="0" dirty="0"/>
          </a:p>
          <a:p>
            <a:pPr lvl="1"/>
            <a:r>
              <a:rPr lang="en-US" sz="2000" dirty="0"/>
              <a:t>Notes 1 through 6 describe common signing situations or tasks and are consistent in all signing </a:t>
            </a:r>
            <a:r>
              <a:rPr lang="en-US" sz="2000" dirty="0" smtClean="0"/>
              <a:t>plans</a:t>
            </a:r>
            <a:endParaRPr lang="en-US" sz="20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49350" y="2253573"/>
            <a:ext cx="7397893" cy="235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14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000" dirty="0"/>
              <a:t>Notes 7 and beyond will vary by plan depending on the work required in the individual signing </a:t>
            </a:r>
            <a:r>
              <a:rPr lang="en-US" sz="2000" dirty="0" smtClean="0"/>
              <a:t>plan</a:t>
            </a:r>
          </a:p>
          <a:p>
            <a:pPr lvl="1"/>
            <a:endParaRPr lang="en-US" sz="2000" dirty="0" smtClean="0"/>
          </a:p>
          <a:p>
            <a:pPr lvl="1"/>
            <a:endParaRPr lang="en-US" sz="2000" b="0" dirty="0"/>
          </a:p>
          <a:p>
            <a:pPr lvl="1"/>
            <a:endParaRPr lang="en-US" sz="2000" dirty="0" smtClean="0"/>
          </a:p>
          <a:p>
            <a:pPr lvl="1"/>
            <a:endParaRPr lang="en-US" sz="2000" b="0" dirty="0"/>
          </a:p>
          <a:p>
            <a:pPr lvl="1"/>
            <a:endParaRPr lang="en-US" sz="2000" dirty="0" smtClean="0"/>
          </a:p>
          <a:p>
            <a:pPr lvl="1"/>
            <a:endParaRPr lang="en-US" sz="2000" b="0" dirty="0"/>
          </a:p>
          <a:p>
            <a:pPr lvl="1"/>
            <a:endParaRPr lang="en-US" sz="2000" dirty="0" smtClean="0"/>
          </a:p>
          <a:p>
            <a:pPr lvl="1"/>
            <a:endParaRPr lang="en-US" sz="2000" b="0" dirty="0" smtClean="0"/>
          </a:p>
          <a:p>
            <a:pPr lvl="1"/>
            <a:r>
              <a:rPr lang="en-US" sz="2000" dirty="0"/>
              <a:t>Type OH signs have a unique numbers assigned to them. Contact the OTST Signing Unit to obtain </a:t>
            </a:r>
            <a:r>
              <a:rPr lang="en-US" sz="2000" dirty="0" smtClean="0"/>
              <a:t>new OH </a:t>
            </a:r>
            <a:r>
              <a:rPr lang="en-US" sz="2000" dirty="0"/>
              <a:t>sign numbers </a:t>
            </a:r>
            <a:r>
              <a:rPr lang="en-US" sz="2000" dirty="0" smtClean="0"/>
              <a:t>(Brian </a:t>
            </a:r>
            <a:r>
              <a:rPr lang="en-US" sz="2000" dirty="0"/>
              <a:t>Barrett 651-234-7374)</a:t>
            </a:r>
            <a:endParaRPr lang="en-US" sz="2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2176624"/>
            <a:ext cx="7410593" cy="27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08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35299" y="1528761"/>
            <a:ext cx="7210051" cy="5207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617990" y="1422362"/>
            <a:ext cx="7219767" cy="5261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8530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Show </a:t>
            </a:r>
            <a:r>
              <a:rPr lang="en-US" sz="2400" b="0" dirty="0"/>
              <a:t>appropriate delineation and </a:t>
            </a:r>
            <a:r>
              <a:rPr lang="en-US" sz="2400" b="0" dirty="0" smtClean="0"/>
              <a:t>markers</a:t>
            </a:r>
          </a:p>
          <a:p>
            <a:pPr lvl="1"/>
            <a:r>
              <a:rPr lang="en-US" sz="2000" dirty="0"/>
              <a:t>See </a:t>
            </a:r>
            <a:r>
              <a:rPr lang="en-US" sz="2000" dirty="0">
                <a:hlinkClick r:id="rId2" action="ppaction://hlinkfile"/>
              </a:rPr>
              <a:t>TEM</a:t>
            </a:r>
            <a:r>
              <a:rPr lang="en-US" sz="2000" dirty="0"/>
              <a:t> Chapter 6 for </a:t>
            </a:r>
            <a:r>
              <a:rPr lang="en-US" sz="2000" dirty="0" smtClean="0"/>
              <a:t>details</a:t>
            </a:r>
          </a:p>
          <a:p>
            <a:pPr lvl="1"/>
            <a:r>
              <a:rPr lang="en-US" sz="2000" dirty="0" smtClean="0"/>
              <a:t>A </a:t>
            </a:r>
            <a:r>
              <a:rPr lang="en-US" sz="2000" dirty="0"/>
              <a:t>note may be used </a:t>
            </a:r>
            <a:r>
              <a:rPr lang="en-US" sz="2000" dirty="0" smtClean="0"/>
              <a:t>to indicate </a:t>
            </a:r>
            <a:r>
              <a:rPr lang="en-US" sz="2000" dirty="0"/>
              <a:t>standard delineation at standard exit </a:t>
            </a:r>
            <a:r>
              <a:rPr lang="en-US" sz="2000" dirty="0" smtClean="0"/>
              <a:t>ramp/loops</a:t>
            </a:r>
          </a:p>
          <a:p>
            <a:pPr lvl="1"/>
            <a:r>
              <a:rPr lang="en-US" sz="2000" dirty="0" smtClean="0"/>
              <a:t>See </a:t>
            </a:r>
            <a:r>
              <a:rPr lang="en-US" sz="2000" dirty="0"/>
              <a:t>sample Signing plans</a:t>
            </a:r>
            <a:r>
              <a:rPr lang="en-US" sz="2000" dirty="0" smtClean="0"/>
              <a:t>.</a:t>
            </a:r>
            <a:endParaRPr lang="en-US" sz="20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547" y="3350160"/>
            <a:ext cx="5120151" cy="3305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5935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Organize </a:t>
            </a:r>
            <a:r>
              <a:rPr lang="en-US" sz="2400" b="0" dirty="0"/>
              <a:t>roadway into plan </a:t>
            </a:r>
            <a:r>
              <a:rPr lang="en-US" sz="2400" b="0" dirty="0" smtClean="0"/>
              <a:t>sheets</a:t>
            </a:r>
          </a:p>
          <a:p>
            <a:pPr lvl="1"/>
            <a:r>
              <a:rPr lang="en-US" sz="2000" dirty="0"/>
              <a:t>Begin with mainline roadway from start to finish of the project.</a:t>
            </a:r>
          </a:p>
          <a:p>
            <a:pPr lvl="1"/>
            <a:r>
              <a:rPr lang="en-US" sz="2000" dirty="0" smtClean="0"/>
              <a:t>Stationing </a:t>
            </a:r>
            <a:r>
              <a:rPr lang="en-US" sz="2000" dirty="0"/>
              <a:t>generally increasing from left to right</a:t>
            </a:r>
          </a:p>
          <a:p>
            <a:pPr lvl="1"/>
            <a:r>
              <a:rPr lang="en-US" sz="2000" dirty="0" smtClean="0"/>
              <a:t>Interchange/intersections </a:t>
            </a:r>
            <a:r>
              <a:rPr lang="en-US" sz="2000" dirty="0"/>
              <a:t>follow mainline roadway</a:t>
            </a:r>
          </a:p>
          <a:p>
            <a:pPr lvl="1"/>
            <a:r>
              <a:rPr lang="en-US" sz="2000" dirty="0" smtClean="0"/>
              <a:t>Label </a:t>
            </a:r>
            <a:r>
              <a:rPr lang="en-US" sz="2000" dirty="0"/>
              <a:t>all roadways, cross streets and bridges</a:t>
            </a:r>
          </a:p>
          <a:p>
            <a:pPr lvl="1"/>
            <a:r>
              <a:rPr lang="en-US" sz="2000" dirty="0" smtClean="0"/>
              <a:t>Place </a:t>
            </a:r>
            <a:r>
              <a:rPr lang="en-US" sz="2000" dirty="0"/>
              <a:t>“north” arrow and scale on all sheets</a:t>
            </a:r>
          </a:p>
          <a:p>
            <a:pPr lvl="1"/>
            <a:r>
              <a:rPr lang="en-US" sz="2000" dirty="0" smtClean="0"/>
              <a:t>Eliminate </a:t>
            </a:r>
            <a:r>
              <a:rPr lang="en-US" sz="2000" dirty="0"/>
              <a:t>all unnecessary elements in the </a:t>
            </a:r>
            <a:r>
              <a:rPr lang="en-US" sz="2000" dirty="0" smtClean="0"/>
              <a:t>file</a:t>
            </a:r>
          </a:p>
          <a:p>
            <a:pPr marL="514350" lvl="1" indent="0">
              <a:buNone/>
            </a:pPr>
            <a:r>
              <a:rPr lang="en-US" sz="2000" b="0" dirty="0"/>
              <a:t>When all the sign panels, delineators and markers are placed on the roadway layouts, with labels </a:t>
            </a:r>
            <a:r>
              <a:rPr lang="en-US" sz="2000" b="0" dirty="0" smtClean="0"/>
              <a:t>and notes</a:t>
            </a:r>
            <a:r>
              <a:rPr lang="en-US" sz="2000" b="0" dirty="0"/>
              <a:t>, and the roadway layouts are organized into plan sheets, the plan is considered 60% complete. </a:t>
            </a:r>
            <a:r>
              <a:rPr lang="en-US" sz="2000" b="0" dirty="0" smtClean="0"/>
              <a:t>It is </a:t>
            </a:r>
            <a:r>
              <a:rPr lang="en-US" sz="2000" b="0" dirty="0"/>
              <a:t>ready for initial review. Print outs of these roadway layouts, and Type A, D, EA, EO and OH </a:t>
            </a:r>
            <a:r>
              <a:rPr lang="en-US" sz="2000" b="0" dirty="0" smtClean="0"/>
              <a:t>panel designs </a:t>
            </a:r>
            <a:r>
              <a:rPr lang="en-US" sz="2000" b="0" dirty="0"/>
              <a:t>should be submitted to MnDOT for review.</a:t>
            </a:r>
            <a:endParaRPr lang="en-US" sz="20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54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Utilities</a:t>
            </a:r>
            <a:r>
              <a:rPr lang="en-US" sz="2400" b="0" dirty="0"/>
              <a:t>: Compile a list of the utility companies within the project limits for inclusion in the plan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63430" y="2396618"/>
            <a:ext cx="6806496" cy="4339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9689" y="2538919"/>
            <a:ext cx="1917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NOTE: Follow Utility Manual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0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/>
              <a:t>Design Type A and OH sign structures following the cross section format in the sample </a:t>
            </a:r>
            <a:r>
              <a:rPr lang="en-US" sz="2400" b="0" dirty="0" smtClean="0"/>
              <a:t>plan (Freeways Class)</a:t>
            </a:r>
          </a:p>
          <a:p>
            <a:r>
              <a:rPr lang="en-US" sz="2400" b="0" dirty="0"/>
              <a:t>Create estimated quantities tabulation and appropriate data boxes for each sign type and the </a:t>
            </a:r>
            <a:r>
              <a:rPr lang="en-US" sz="2400" b="0" dirty="0" smtClean="0"/>
              <a:t>work being </a:t>
            </a:r>
            <a:r>
              <a:rPr lang="en-US" sz="2400" b="0" dirty="0"/>
              <a:t>done to the </a:t>
            </a:r>
            <a:r>
              <a:rPr lang="en-US" sz="2400" b="0" dirty="0" smtClean="0"/>
              <a:t>sign</a:t>
            </a:r>
          </a:p>
          <a:p>
            <a:pPr lvl="1"/>
            <a:r>
              <a:rPr lang="en-US" sz="2000" dirty="0" smtClean="0">
                <a:hlinkClick r:id="rId2" action="ppaction://hlinkfile"/>
              </a:rPr>
              <a:t>Master Tabs</a:t>
            </a:r>
            <a:r>
              <a:rPr lang="en-US" sz="2000" dirty="0" smtClean="0"/>
              <a:t> and Sample Plan</a:t>
            </a:r>
            <a:endParaRPr lang="en-US" sz="2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711" y="4279900"/>
            <a:ext cx="6029325" cy="233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 bwMode="auto">
          <a:xfrm>
            <a:off x="1964987" y="4922196"/>
            <a:ext cx="5700409" cy="40856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SzTx/>
              <a:buFontTx/>
              <a:buChar char="–"/>
              <a:tabLst/>
            </a:pPr>
            <a:endParaRPr kumimoji="1" lang="en-US" sz="1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961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Plan Assembly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Assemble </a:t>
            </a:r>
            <a:r>
              <a:rPr lang="en-US" sz="2400" b="0" dirty="0"/>
              <a:t>all necessary structural and detail </a:t>
            </a:r>
            <a:r>
              <a:rPr lang="en-US" sz="2400" b="0" dirty="0" smtClean="0"/>
              <a:t>sheets</a:t>
            </a:r>
            <a:endParaRPr lang="en-US" sz="2400" b="0" dirty="0"/>
          </a:p>
          <a:p>
            <a:r>
              <a:rPr lang="en-US" sz="2400" b="0" dirty="0" smtClean="0"/>
              <a:t>Complete </a:t>
            </a:r>
            <a:r>
              <a:rPr lang="en-US" sz="2400" b="0" dirty="0"/>
              <a:t>the title sheet (if signing plan is not part of a larger construction project)</a:t>
            </a:r>
          </a:p>
          <a:p>
            <a:r>
              <a:rPr lang="en-US" sz="2400" b="0" dirty="0" smtClean="0"/>
              <a:t>Assemble </a:t>
            </a:r>
            <a:r>
              <a:rPr lang="en-US" sz="2400" b="0" dirty="0"/>
              <a:t>all plan sheets in their proper order (see sample plan)</a:t>
            </a:r>
          </a:p>
          <a:p>
            <a:r>
              <a:rPr lang="en-US" sz="2400" b="0" dirty="0" smtClean="0"/>
              <a:t>Number </a:t>
            </a:r>
            <a:r>
              <a:rPr lang="en-US" sz="2400" b="0" dirty="0"/>
              <a:t>all plan sheets</a:t>
            </a:r>
          </a:p>
          <a:p>
            <a:r>
              <a:rPr lang="en-US" sz="2400" b="0" dirty="0" smtClean="0"/>
              <a:t>Verify </a:t>
            </a:r>
            <a:r>
              <a:rPr lang="en-US" sz="2400" b="0" dirty="0"/>
              <a:t>all cross sheet referencing in the plan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417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014CE8-B441-4A0C-9330-06A0D9BCC614}" type="slidenum">
              <a:rPr lang="en-US" altLang="en-US" sz="1200" b="0">
                <a:latin typeface="Tahoma" panose="020B0604030504040204" pitchFamily="34" charset="0"/>
              </a:rPr>
              <a:pPr/>
              <a:t>16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37684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24582" name="Text Box 10"/>
          <p:cNvSpPr txBox="1">
            <a:spLocks noChangeArrowheads="1"/>
          </p:cNvSpPr>
          <p:nvPr/>
        </p:nvSpPr>
        <p:spPr bwMode="auto">
          <a:xfrm>
            <a:off x="4492895" y="505446"/>
            <a:ext cx="4459554" cy="46230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Plan Description &amp; Location</a:t>
            </a:r>
            <a:endParaRPr lang="en-US" altLang="en-US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24583" name="Rectangle 11"/>
          <p:cNvSpPr>
            <a:spLocks noChangeArrowheads="1"/>
          </p:cNvSpPr>
          <p:nvPr/>
        </p:nvSpPr>
        <p:spPr bwMode="auto">
          <a:xfrm>
            <a:off x="2112593" y="1554975"/>
            <a:ext cx="4227513" cy="5762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44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9395A9F-11A5-4FB5-8338-DB6A76877AB5}" type="slidenum">
              <a:rPr lang="en-US" altLang="en-US" sz="1200" b="0">
                <a:latin typeface="Tahoma" panose="020B0604030504040204" pitchFamily="34" charset="0"/>
              </a:rPr>
              <a:pPr/>
              <a:t>17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770740" y="245375"/>
            <a:ext cx="3093860" cy="98244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Tahoma" panose="020B0604030504040204" pitchFamily="34" charset="0"/>
              </a:rPr>
              <a:t>Governing </a:t>
            </a:r>
            <a:r>
              <a:rPr lang="en-US" alt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Specs &amp;</a:t>
            </a:r>
          </a:p>
          <a:p>
            <a:pPr algn="r"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Index of Sheets</a:t>
            </a:r>
            <a:endParaRPr lang="en-US" altLang="en-US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7072009" y="1552036"/>
            <a:ext cx="2052535" cy="231957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5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D2674C-8052-4AED-B053-4DF70B068C15}" type="slidenum">
              <a:rPr lang="en-US" altLang="en-US" sz="1200" b="0">
                <a:latin typeface="Tahoma" panose="020B0604030504040204" pitchFamily="34" charset="0"/>
              </a:rPr>
              <a:pPr/>
              <a:t>18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070600" y="698500"/>
            <a:ext cx="27940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Project Numbers</a:t>
            </a:r>
          </a:p>
        </p:txBody>
      </p:sp>
      <p:sp>
        <p:nvSpPr>
          <p:cNvPr id="29703" name="Rectangle 6"/>
          <p:cNvSpPr>
            <a:spLocks noChangeArrowheads="1"/>
          </p:cNvSpPr>
          <p:nvPr/>
        </p:nvSpPr>
        <p:spPr bwMode="auto">
          <a:xfrm>
            <a:off x="5975350" y="6657975"/>
            <a:ext cx="1577975" cy="1762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9704" name="Rectangle 7"/>
          <p:cNvSpPr>
            <a:spLocks noChangeArrowheads="1"/>
          </p:cNvSpPr>
          <p:nvPr/>
        </p:nvSpPr>
        <p:spPr bwMode="auto">
          <a:xfrm>
            <a:off x="7040563" y="1380553"/>
            <a:ext cx="2103437" cy="2206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56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40E101-92D1-4207-9767-6131E0D51BD0}" type="slidenum">
              <a:rPr lang="en-US" altLang="en-US" sz="1200" b="0">
                <a:latin typeface="Tahoma" panose="020B0604030504040204" pitchFamily="34" charset="0"/>
              </a:rPr>
              <a:pPr/>
              <a:t>19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4297363" y="698500"/>
            <a:ext cx="4567237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Plan Approvals/Certification</a:t>
            </a:r>
          </a:p>
        </p:txBody>
      </p:sp>
      <p:sp>
        <p:nvSpPr>
          <p:cNvPr id="31751" name="Rectangle 6"/>
          <p:cNvSpPr>
            <a:spLocks noChangeArrowheads="1"/>
          </p:cNvSpPr>
          <p:nvPr/>
        </p:nvSpPr>
        <p:spPr bwMode="auto">
          <a:xfrm>
            <a:off x="7040563" y="4455268"/>
            <a:ext cx="2103437" cy="225192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73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842DEF-AC50-4CBD-A7A0-1354C8BC2D4C}" type="slidenum">
              <a:rPr lang="en-US" altLang="en-US" sz="1200" b="0">
                <a:latin typeface="Tahoma" panose="020B0604030504040204" pitchFamily="34" charset="0"/>
              </a:rPr>
              <a:pPr/>
              <a:t>20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Index Map</a:t>
            </a: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6227763" y="539750"/>
            <a:ext cx="185737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Index Map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25607" name="Rectangle 6"/>
          <p:cNvSpPr>
            <a:spLocks noChangeArrowheads="1"/>
          </p:cNvSpPr>
          <p:nvPr/>
        </p:nvSpPr>
        <p:spPr bwMode="auto">
          <a:xfrm>
            <a:off x="2333625" y="2324100"/>
            <a:ext cx="3178175" cy="45339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25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B14A45-0DC5-4740-A112-C2E43E469CB3}" type="slidenum">
              <a:rPr lang="en-US" altLang="en-US" sz="1200" b="0">
                <a:latin typeface="Tahoma" panose="020B0604030504040204" pitchFamily="34" charset="0"/>
              </a:rPr>
              <a:pPr/>
              <a:t>21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30875" y="698500"/>
            <a:ext cx="3195638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Begin/End Stations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9205" y="4087813"/>
            <a:ext cx="955675" cy="5048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481638" y="3167063"/>
            <a:ext cx="1085850" cy="5048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501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5" name="TH 65 Flyov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6839" y="1548713"/>
            <a:ext cx="8320215" cy="4992129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10577996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631C26-4806-44B1-B525-0C3A1EE71474}" type="slidenum">
              <a:rPr lang="en-US" altLang="en-US" sz="1200" b="0">
                <a:latin typeface="Tahoma" panose="020B0604030504040204" pitchFamily="34" charset="0"/>
              </a:rPr>
              <a:pPr/>
              <a:t>23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886518" y="165099"/>
            <a:ext cx="3000821" cy="98244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Project Location</a:t>
            </a:r>
          </a:p>
          <a:p>
            <a:pPr algn="l"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Plan </a:t>
            </a:r>
            <a:r>
              <a:rPr lang="en-US" altLang="en-US" dirty="0">
                <a:solidFill>
                  <a:srgbClr val="FF0000"/>
                </a:solidFill>
                <a:latin typeface="Tahoma" panose="020B0604030504040204" pitchFamily="34" charset="0"/>
              </a:rPr>
              <a:t>&amp; Map Scales</a:t>
            </a:r>
          </a:p>
        </p:txBody>
      </p:sp>
      <p:sp>
        <p:nvSpPr>
          <p:cNvPr id="27655" name="Rectangle 6"/>
          <p:cNvSpPr>
            <a:spLocks noChangeArrowheads="1"/>
          </p:cNvSpPr>
          <p:nvPr/>
        </p:nvSpPr>
        <p:spPr bwMode="auto">
          <a:xfrm>
            <a:off x="1105712" y="5703888"/>
            <a:ext cx="1073284" cy="5048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174461" y="6259817"/>
            <a:ext cx="1202986" cy="59818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2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33"/>
          <a:stretch/>
        </p:blipFill>
        <p:spPr>
          <a:xfrm>
            <a:off x="810799" y="1390651"/>
            <a:ext cx="8333202" cy="546735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B18E98-FC1D-4551-BE75-F65FD70EA047}" type="slidenum">
              <a:rPr lang="en-US" altLang="en-US" sz="1200" b="0">
                <a:latin typeface="Tahoma" panose="020B0604030504040204" pitchFamily="34" charset="0"/>
              </a:rPr>
              <a:pPr/>
              <a:t>24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Title Sheet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5499100" y="698500"/>
            <a:ext cx="33655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Plan Revisions Table</a:t>
            </a:r>
          </a:p>
        </p:txBody>
      </p:sp>
      <p:sp>
        <p:nvSpPr>
          <p:cNvPr id="28679" name="Rectangle 6"/>
          <p:cNvSpPr>
            <a:spLocks noChangeArrowheads="1"/>
          </p:cNvSpPr>
          <p:nvPr/>
        </p:nvSpPr>
        <p:spPr bwMode="auto">
          <a:xfrm>
            <a:off x="969796" y="6161088"/>
            <a:ext cx="1366838" cy="6731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5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44"/>
          <a:stretch/>
        </p:blipFill>
        <p:spPr>
          <a:xfrm>
            <a:off x="836579" y="1406982"/>
            <a:ext cx="8307421" cy="5451018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B99EB9-09B4-499F-BBDF-E5068C99F07F}" type="slidenum">
              <a:rPr lang="en-US" altLang="en-US" sz="1200" b="0">
                <a:latin typeface="Tahoma" panose="020B0604030504040204" pitchFamily="34" charset="0"/>
              </a:rPr>
              <a:pPr/>
              <a:t>25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Estimated Quantities</a:t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 flipH="1">
            <a:off x="2826424" y="2918062"/>
            <a:ext cx="4323405" cy="175121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1128713" y="5102225"/>
            <a:ext cx="44037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0">
                <a:solidFill>
                  <a:srgbClr val="FF0000"/>
                </a:solidFill>
                <a:latin typeface="Tahoma" panose="020B0604030504040204" pitchFamily="34" charset="0"/>
              </a:rPr>
              <a:t>For list of items, see Spec Book</a:t>
            </a:r>
          </a:p>
        </p:txBody>
      </p:sp>
      <p:sp>
        <p:nvSpPr>
          <p:cNvPr id="32775" name="Text Box 10"/>
          <p:cNvSpPr txBox="1">
            <a:spLocks noChangeArrowheads="1"/>
          </p:cNvSpPr>
          <p:nvPr/>
        </p:nvSpPr>
        <p:spPr bwMode="auto">
          <a:xfrm>
            <a:off x="6057900" y="698500"/>
            <a:ext cx="28067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Tahoma" panose="020B0604030504040204" pitchFamily="34" charset="0"/>
              </a:rPr>
              <a:t>List of Pay Items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1597" y="883612"/>
            <a:ext cx="3750012" cy="1935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340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44"/>
          <a:stretch/>
        </p:blipFill>
        <p:spPr>
          <a:xfrm>
            <a:off x="836579" y="1406982"/>
            <a:ext cx="8307421" cy="5451018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D2B433-0654-49F0-856F-2430A2B9D03A}" type="slidenum">
              <a:rPr lang="en-US" altLang="en-US" sz="1200" b="0">
                <a:latin typeface="Tahoma" panose="020B0604030504040204" pitchFamily="34" charset="0"/>
              </a:rPr>
              <a:pPr/>
              <a:t>26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Estimated Quantities</a:t>
            </a:r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6527395" y="3064214"/>
            <a:ext cx="620713" cy="156662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3799" name="Line 11"/>
          <p:cNvSpPr>
            <a:spLocks noChangeShapeType="1"/>
          </p:cNvSpPr>
          <p:nvPr/>
        </p:nvSpPr>
        <p:spPr bwMode="auto">
          <a:xfrm>
            <a:off x="6836958" y="4630839"/>
            <a:ext cx="0" cy="2508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800" name="Line 12"/>
          <p:cNvSpPr>
            <a:spLocks noChangeShapeType="1"/>
          </p:cNvSpPr>
          <p:nvPr/>
        </p:nvSpPr>
        <p:spPr bwMode="auto">
          <a:xfrm>
            <a:off x="3292473" y="4630839"/>
            <a:ext cx="0" cy="2508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801" name="Line 13"/>
          <p:cNvSpPr>
            <a:spLocks noChangeShapeType="1"/>
          </p:cNvSpPr>
          <p:nvPr/>
        </p:nvSpPr>
        <p:spPr bwMode="auto">
          <a:xfrm>
            <a:off x="3057193" y="4630839"/>
            <a:ext cx="0" cy="2508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33802" name="Line 14"/>
          <p:cNvSpPr>
            <a:spLocks noChangeShapeType="1"/>
          </p:cNvSpPr>
          <p:nvPr/>
        </p:nvSpPr>
        <p:spPr bwMode="auto">
          <a:xfrm>
            <a:off x="3057193" y="4873727"/>
            <a:ext cx="377976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3019"/>
          <a:stretch/>
        </p:blipFill>
        <p:spPr>
          <a:xfrm>
            <a:off x="797668" y="1371600"/>
            <a:ext cx="8346332" cy="548640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02DD73-78C4-4064-8D84-852AC9C7BD4F}" type="slidenum">
              <a:rPr lang="en-US" altLang="en-US" sz="1200" b="0">
                <a:latin typeface="Tahoma" panose="020B0604030504040204" pitchFamily="34" charset="0"/>
              </a:rPr>
              <a:pPr/>
              <a:t>27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Type C Sign Data Sheet</a:t>
            </a:r>
            <a:br>
              <a:rPr lang="en-US" sz="3600" dirty="0" smtClean="0"/>
            </a:br>
            <a:r>
              <a:rPr lang="en-US" sz="3600" dirty="0" smtClean="0"/>
              <a:t> Chart A and Chart B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 flipH="1">
            <a:off x="1220279" y="1795057"/>
            <a:ext cx="4470401" cy="18938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1000125" y="1293813"/>
            <a:ext cx="635635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Chart A for signs to be furnished and installed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 flipH="1">
            <a:off x="6099242" y="2550572"/>
            <a:ext cx="2905326" cy="19262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62471" y="4577940"/>
            <a:ext cx="2778867" cy="1200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Chart </a:t>
            </a: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B </a:t>
            </a: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for signs to </a:t>
            </a: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be salvaged and </a:t>
            </a: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installed</a:t>
            </a:r>
          </a:p>
        </p:txBody>
      </p:sp>
    </p:spTree>
    <p:extLst>
      <p:ext uri="{BB962C8B-B14F-4D97-AF65-F5344CB8AC3E}">
        <p14:creationId xmlns:p14="http://schemas.microsoft.com/office/powerpoint/2010/main" val="41047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797225" y="1398588"/>
            <a:ext cx="5534685" cy="3784599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A5F5CD-9489-443D-B7F6-FA970035EAC7}" type="slidenum">
              <a:rPr lang="en-US" altLang="en-US" sz="1200" b="0">
                <a:latin typeface="Tahoma" panose="020B0604030504040204" pitchFamily="34" charset="0"/>
              </a:rPr>
              <a:pPr/>
              <a:t>28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 flipH="1">
            <a:off x="1981740" y="1619250"/>
            <a:ext cx="301625" cy="344169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5846" name="Text Box 5"/>
          <p:cNvSpPr txBox="1">
            <a:spLocks noChangeArrowheads="1"/>
          </p:cNvSpPr>
          <p:nvPr/>
        </p:nvSpPr>
        <p:spPr bwMode="auto">
          <a:xfrm>
            <a:off x="1136650" y="5183187"/>
            <a:ext cx="7567613" cy="1552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Order in accordance with the Standard Signs Summary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Regulatory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Warning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Route Markers &amp; Auxiliaries</a:t>
            </a:r>
          </a:p>
        </p:txBody>
      </p:sp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6811963" y="752475"/>
            <a:ext cx="22098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Sign Number</a:t>
            </a:r>
          </a:p>
        </p:txBody>
      </p:sp>
    </p:spTree>
    <p:extLst>
      <p:ext uri="{BB962C8B-B14F-4D97-AF65-F5344CB8AC3E}">
        <p14:creationId xmlns:p14="http://schemas.microsoft.com/office/powerpoint/2010/main" val="15024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41583" y="1713284"/>
            <a:ext cx="6817442" cy="4661744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396CBE-DF34-45F5-B066-E363A46E363F}" type="slidenum">
              <a:rPr lang="en-US" altLang="en-US" sz="1200" b="0">
                <a:latin typeface="Tahoma" panose="020B0604030504040204" pitchFamily="34" charset="0"/>
              </a:rPr>
              <a:pPr/>
              <a:t>29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 flipH="1">
            <a:off x="2174909" y="1941885"/>
            <a:ext cx="438150" cy="428381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1322388" y="7008813"/>
            <a:ext cx="947737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>
                <a:solidFill>
                  <a:srgbClr val="FF0000"/>
                </a:solidFill>
                <a:latin typeface="Tahoma" panose="020B0604030504040204" pitchFamily="34" charset="0"/>
              </a:rPr>
              <a:t>Order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7469188" y="752475"/>
            <a:ext cx="155257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Quantity</a:t>
            </a:r>
          </a:p>
        </p:txBody>
      </p:sp>
    </p:spTree>
    <p:extLst>
      <p:ext uri="{BB962C8B-B14F-4D97-AF65-F5344CB8AC3E}">
        <p14:creationId xmlns:p14="http://schemas.microsoft.com/office/powerpoint/2010/main" val="34921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797225" y="1398588"/>
            <a:ext cx="5534685" cy="3784599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E052F2-9053-463E-8BEB-BC8729236BF5}" type="slidenum">
              <a:rPr lang="en-US" altLang="en-US" sz="1200" b="0">
                <a:latin typeface="Tahoma" panose="020B0604030504040204" pitchFamily="34" charset="0"/>
              </a:rPr>
              <a:pPr/>
              <a:t>30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2529934" y="1590877"/>
            <a:ext cx="1088755" cy="3487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1258887" y="5183187"/>
            <a:ext cx="6815840" cy="15703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Number of Posts, Type, and Knee Brace Quantity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TEM Charts </a:t>
            </a: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6.2</a:t>
            </a:r>
            <a:endParaRPr lang="en-US" altLang="en-US" b="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Length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Post </a:t>
            </a: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Length Determination Sheet</a:t>
            </a:r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7969250" y="752475"/>
            <a:ext cx="1052513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Posts</a:t>
            </a:r>
          </a:p>
        </p:txBody>
      </p:sp>
    </p:spTree>
    <p:extLst>
      <p:ext uri="{BB962C8B-B14F-4D97-AF65-F5344CB8AC3E}">
        <p14:creationId xmlns:p14="http://schemas.microsoft.com/office/powerpoint/2010/main" val="71371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70765" y="1418043"/>
            <a:ext cx="6774764" cy="4632561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716366-8FCA-4E70-B7EB-10B68244B71D}" type="slidenum">
              <a:rPr lang="en-US" altLang="en-US" sz="1200" b="0">
                <a:latin typeface="Tahoma" panose="020B0604030504040204" pitchFamily="34" charset="0"/>
              </a:rPr>
              <a:pPr/>
              <a:t>31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 flipH="1">
            <a:off x="3825400" y="1636460"/>
            <a:ext cx="428625" cy="431686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6232525" y="752475"/>
            <a:ext cx="2789238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Mounting Height</a:t>
            </a:r>
          </a:p>
        </p:txBody>
      </p:sp>
    </p:spTree>
    <p:extLst>
      <p:ext uri="{BB962C8B-B14F-4D97-AF65-F5344CB8AC3E}">
        <p14:creationId xmlns:p14="http://schemas.microsoft.com/office/powerpoint/2010/main" val="68459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70765" y="1418043"/>
            <a:ext cx="6549107" cy="4478257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CEFC7D-E8B4-48BA-BB25-144C58106BCC}" type="slidenum">
              <a:rPr lang="en-US" altLang="en-US" sz="1200" b="0">
                <a:latin typeface="Tahoma" panose="020B0604030504040204" pitchFamily="34" charset="0"/>
              </a:rPr>
              <a:pPr/>
              <a:t>32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4168775" y="1665288"/>
            <a:ext cx="1687276" cy="411121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9942" name="Text Box 5"/>
          <p:cNvSpPr txBox="1">
            <a:spLocks noChangeArrowheads="1"/>
          </p:cNvSpPr>
          <p:nvPr/>
        </p:nvSpPr>
        <p:spPr bwMode="auto">
          <a:xfrm>
            <a:off x="6399213" y="752475"/>
            <a:ext cx="262255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Panel Summary</a:t>
            </a:r>
          </a:p>
        </p:txBody>
      </p:sp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974725" y="5886450"/>
            <a:ext cx="6389688" cy="831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Size specified in the Standard Signs Summary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STOP signs specified in TEM 6-5.12</a:t>
            </a:r>
          </a:p>
        </p:txBody>
      </p:sp>
    </p:spTree>
    <p:extLst>
      <p:ext uri="{BB962C8B-B14F-4D97-AF65-F5344CB8AC3E}">
        <p14:creationId xmlns:p14="http://schemas.microsoft.com/office/powerpoint/2010/main" val="4722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12399" y="1755856"/>
            <a:ext cx="6549107" cy="4478257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FB9DCB-6E27-41A7-9D1F-6EAE9FB99AA9}" type="slidenum">
              <a:rPr lang="en-US" altLang="en-US" sz="1200" b="0">
                <a:latin typeface="Tahoma" panose="020B0604030504040204" pitchFamily="34" charset="0"/>
              </a:rPr>
              <a:pPr/>
              <a:t>33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 flipH="1">
            <a:off x="5758773" y="2003898"/>
            <a:ext cx="2019181" cy="423021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0966" name="Text Box 5"/>
          <p:cNvSpPr txBox="1">
            <a:spLocks noChangeArrowheads="1"/>
          </p:cNvSpPr>
          <p:nvPr/>
        </p:nvSpPr>
        <p:spPr bwMode="auto">
          <a:xfrm>
            <a:off x="4479925" y="752475"/>
            <a:ext cx="4541838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Code Number, Panel Legend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136650" y="6273455"/>
            <a:ext cx="6532942" cy="4623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Code specified </a:t>
            </a: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in the Standard Signs </a:t>
            </a: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Summary</a:t>
            </a:r>
            <a:endParaRPr lang="en-US" altLang="en-US" b="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68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731539" y="5539557"/>
            <a:ext cx="6817571" cy="10739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956313" y="1471477"/>
            <a:ext cx="5796632" cy="3963717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95678A-F290-4C53-9A8E-1ED4EAE74D33}" type="slidenum">
              <a:rPr lang="en-US" altLang="en-US" sz="1200" b="0">
                <a:latin typeface="Tahoma" panose="020B0604030504040204" pitchFamily="34" charset="0"/>
              </a:rPr>
              <a:pPr/>
              <a:t>34</a:t>
            </a:fld>
            <a:r>
              <a:rPr lang="en-US" altLang="en-US" sz="1200" b="0">
                <a:latin typeface="Tahoma" panose="020B0604030504040204" pitchFamily="34" charset="0"/>
              </a:rPr>
              <a:t> 	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41990" name="Rectangle 4"/>
          <p:cNvSpPr>
            <a:spLocks noChangeArrowheads="1"/>
          </p:cNvSpPr>
          <p:nvPr/>
        </p:nvSpPr>
        <p:spPr bwMode="auto">
          <a:xfrm flipH="1">
            <a:off x="1731538" y="5522913"/>
            <a:ext cx="6817571" cy="10906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1991" name="Text Box 5"/>
          <p:cNvSpPr txBox="1">
            <a:spLocks noChangeArrowheads="1"/>
          </p:cNvSpPr>
          <p:nvPr/>
        </p:nvSpPr>
        <p:spPr bwMode="auto">
          <a:xfrm>
            <a:off x="6634163" y="752475"/>
            <a:ext cx="23876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Specific Notes</a:t>
            </a:r>
          </a:p>
        </p:txBody>
      </p:sp>
      <p:sp>
        <p:nvSpPr>
          <p:cNvPr id="41992" name="Rectangle 6"/>
          <p:cNvSpPr>
            <a:spLocks noChangeArrowheads="1"/>
          </p:cNvSpPr>
          <p:nvPr/>
        </p:nvSpPr>
        <p:spPr bwMode="auto">
          <a:xfrm flipH="1">
            <a:off x="7355461" y="2023120"/>
            <a:ext cx="368300" cy="32750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1993" name="Rectangle 7"/>
          <p:cNvSpPr>
            <a:spLocks noChangeArrowheads="1"/>
          </p:cNvSpPr>
          <p:nvPr/>
        </p:nvSpPr>
        <p:spPr bwMode="auto">
          <a:xfrm flipH="1">
            <a:off x="1976253" y="3743934"/>
            <a:ext cx="169862" cy="155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37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451369" y="5453063"/>
            <a:ext cx="7154468" cy="1236721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9F2E02-A785-47FC-9281-5EF4E67C4842}" type="slidenum">
              <a:rPr lang="en-US" altLang="en-US" sz="1200" b="0">
                <a:latin typeface="Tahoma" panose="020B0604030504040204" pitchFamily="34" charset="0"/>
              </a:rPr>
              <a:pPr/>
              <a:t>35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Sign Data Sheet</a:t>
            </a:r>
            <a:br>
              <a:rPr lang="en-US" sz="3600" smtClean="0"/>
            </a:br>
            <a:r>
              <a:rPr lang="en-US" sz="3600" smtClean="0"/>
              <a:t> Chart A</a:t>
            </a: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 flipH="1">
            <a:off x="1451369" y="5453063"/>
            <a:ext cx="7154468" cy="123672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3014" name="Text Box 5"/>
          <p:cNvSpPr txBox="1">
            <a:spLocks noChangeArrowheads="1"/>
          </p:cNvSpPr>
          <p:nvPr/>
        </p:nvSpPr>
        <p:spPr bwMode="auto">
          <a:xfrm>
            <a:off x="6630988" y="752475"/>
            <a:ext cx="239077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General Notes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28296" y="1398723"/>
            <a:ext cx="5796632" cy="396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7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09D528-352A-4CE7-8580-A054F2D5E633}" type="slidenum">
              <a:rPr lang="en-US" altLang="en-US" sz="1200" b="0">
                <a:latin typeface="Tahoma" panose="020B0604030504040204" pitchFamily="34" charset="0"/>
              </a:rPr>
              <a:pPr/>
              <a:t>36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Type C Sign Data Sheet</a:t>
            </a:r>
            <a:br>
              <a:rPr lang="en-US" sz="3600" dirty="0" smtClean="0"/>
            </a:br>
            <a:r>
              <a:rPr lang="en-US" sz="3600" dirty="0" smtClean="0"/>
              <a:t> Chart B</a:t>
            </a:r>
          </a:p>
        </p:txBody>
      </p:sp>
      <p:sp>
        <p:nvSpPr>
          <p:cNvPr id="44036" name="Text Box 7"/>
          <p:cNvSpPr txBox="1">
            <a:spLocks noChangeArrowheads="1"/>
          </p:cNvSpPr>
          <p:nvPr/>
        </p:nvSpPr>
        <p:spPr bwMode="auto">
          <a:xfrm>
            <a:off x="1069975" y="4432300"/>
            <a:ext cx="6842125" cy="1201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0">
                <a:solidFill>
                  <a:srgbClr val="FF0000"/>
                </a:solidFill>
                <a:latin typeface="Tahoma" panose="020B0604030504040204" pitchFamily="34" charset="0"/>
              </a:rPr>
              <a:t>Same information as Chart A, however,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b="0">
                <a:solidFill>
                  <a:srgbClr val="FF0000"/>
                </a:solidFill>
                <a:latin typeface="Tahoma" panose="020B0604030504040204" pitchFamily="34" charset="0"/>
              </a:rPr>
              <a:t>Chart B is for Signs to be salvaged and installed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b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93" y="1905000"/>
            <a:ext cx="8073226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1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257E44-A0EB-4812-B47B-B17F73A06192}" type="slidenum">
              <a:rPr lang="en-US" altLang="en-US" sz="1200" b="0">
                <a:latin typeface="Tahoma" panose="020B0604030504040204" pitchFamily="34" charset="0"/>
              </a:rPr>
              <a:pPr/>
              <a:t>37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385536"/>
            <a:ext cx="7315200" cy="64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41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40398A-62AD-47C2-8132-0409363C018B}" type="slidenum">
              <a:rPr lang="en-US" altLang="en-US" sz="1200" b="0">
                <a:latin typeface="Tahoma" panose="020B0604030504040204" pitchFamily="34" charset="0"/>
              </a:rPr>
              <a:pPr/>
              <a:t>38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491" y="369188"/>
            <a:ext cx="7229346" cy="648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11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289050" y="1494850"/>
            <a:ext cx="5950710" cy="5016259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1CCD77-11A8-4A90-A6B2-65FFC9EA0B88}" type="slidenum">
              <a:rPr lang="en-US" altLang="en-US" sz="1200" b="0">
                <a:latin typeface="Tahoma" panose="020B0604030504040204" pitchFamily="34" charset="0"/>
              </a:rPr>
              <a:pPr/>
              <a:t>39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Type C Sign Data Sheet</a:t>
            </a:r>
            <a:br>
              <a:rPr lang="en-US" sz="3600" dirty="0" smtClean="0"/>
            </a:br>
            <a:r>
              <a:rPr lang="en-US" sz="3600" dirty="0" smtClean="0"/>
              <a:t> Charts C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289050" y="4808538"/>
            <a:ext cx="6570663" cy="19399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</a:defRPr>
            </a:lvl1pPr>
            <a:lvl2pPr>
              <a:defRPr kumimoji="1"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b="0" dirty="0" smtClean="0">
                <a:solidFill>
                  <a:srgbClr val="FF0000"/>
                </a:solidFill>
                <a:latin typeface="Tahoma" pitchFamily="34" charset="0"/>
              </a:rPr>
              <a:t>Post Spacing</a:t>
            </a:r>
          </a:p>
          <a:p>
            <a:pPr lvl="1" algn="l">
              <a:spcBef>
                <a:spcPct val="0"/>
              </a:spcBef>
              <a:spcAft>
                <a:spcPct val="0"/>
              </a:spcAft>
              <a:defRPr/>
            </a:pPr>
            <a:r>
              <a:rPr lang="en-US" b="0" dirty="0" smtClean="0">
                <a:solidFill>
                  <a:srgbClr val="FF0000"/>
                </a:solidFill>
                <a:latin typeface="Tahoma" pitchFamily="34" charset="0"/>
              </a:rPr>
              <a:t> Punch Codes in Standard Signs Manual or</a:t>
            </a:r>
          </a:p>
          <a:p>
            <a:pPr lvl="1" algn="l">
              <a:spcBef>
                <a:spcPct val="0"/>
              </a:spcBef>
              <a:spcAft>
                <a:spcPct val="0"/>
              </a:spcAft>
              <a:defRPr/>
            </a:pPr>
            <a:r>
              <a:rPr lang="en-US" b="0" dirty="0" smtClean="0">
                <a:solidFill>
                  <a:srgbClr val="FF0000"/>
                </a:solidFill>
                <a:latin typeface="Tahoma" pitchFamily="34" charset="0"/>
              </a:rPr>
              <a:t> TEM </a:t>
            </a:r>
            <a:r>
              <a:rPr lang="en-US" b="0" dirty="0" smtClean="0">
                <a:solidFill>
                  <a:srgbClr val="FF0000"/>
                </a:solidFill>
                <a:latin typeface="Tahoma" pitchFamily="34" charset="0"/>
                <a:hlinkClick r:id="rId3" action="ppaction://hlinkfile"/>
              </a:rPr>
              <a:t>Chart 6.4</a:t>
            </a:r>
            <a:endParaRPr lang="en-US" b="0" dirty="0" smtClean="0">
              <a:solidFill>
                <a:srgbClr val="FF0000"/>
              </a:solidFill>
              <a:latin typeface="Tahoma" pitchFamily="34" charset="0"/>
            </a:endParaRPr>
          </a:p>
          <a:p>
            <a:pPr algn="l">
              <a:spcBef>
                <a:spcPct val="0"/>
              </a:spcBef>
              <a:spcAft>
                <a:spcPct val="0"/>
              </a:spcAft>
              <a:defRPr/>
            </a:pPr>
            <a:r>
              <a:rPr lang="en-US" b="0" dirty="0" smtClean="0">
                <a:solidFill>
                  <a:srgbClr val="FF0000"/>
                </a:solidFill>
                <a:latin typeface="Tahoma" pitchFamily="34" charset="0"/>
              </a:rPr>
              <a:t> Panel Legend (graphic)</a:t>
            </a:r>
          </a:p>
          <a:p>
            <a:pPr lvl="1" algn="l">
              <a:spcBef>
                <a:spcPct val="0"/>
              </a:spcBef>
              <a:spcAft>
                <a:spcPct val="0"/>
              </a:spcAft>
              <a:defRPr/>
            </a:pPr>
            <a:r>
              <a:rPr lang="en-US" b="0" dirty="0" smtClean="0">
                <a:solidFill>
                  <a:srgbClr val="FF0000"/>
                </a:solidFill>
                <a:latin typeface="Tahoma" pitchFamily="34" charset="0"/>
              </a:rPr>
              <a:t> Details on later sheet</a:t>
            </a:r>
          </a:p>
        </p:txBody>
      </p:sp>
    </p:spTree>
    <p:extLst>
      <p:ext uri="{BB962C8B-B14F-4D97-AF65-F5344CB8AC3E}">
        <p14:creationId xmlns:p14="http://schemas.microsoft.com/office/powerpoint/2010/main" val="258639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40398A-62AD-47C2-8132-0409363C018B}" type="slidenum">
              <a:rPr lang="en-US" altLang="en-US" sz="1200" b="0">
                <a:latin typeface="Tahoma" panose="020B0604030504040204" pitchFamily="34" charset="0"/>
              </a:rPr>
              <a:pPr/>
              <a:t>40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274323" y="410354"/>
            <a:ext cx="7217923" cy="641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2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99"/>
          <a:stretch/>
        </p:blipFill>
        <p:spPr>
          <a:xfrm>
            <a:off x="690664" y="1308100"/>
            <a:ext cx="8453336" cy="554990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8139FB-400B-4145-846C-3CFD52DA6C17}" type="slidenum">
              <a:rPr lang="en-US" altLang="en-US" sz="1200" b="0">
                <a:latin typeface="Tahoma" panose="020B0604030504040204" pitchFamily="34" charset="0"/>
              </a:rPr>
              <a:pPr/>
              <a:t>41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Type D Sign Data Sheet</a:t>
            </a:r>
            <a:br>
              <a:rPr lang="en-US" sz="3600" dirty="0" smtClean="0"/>
            </a:br>
            <a:r>
              <a:rPr lang="en-US" sz="3600" dirty="0" smtClean="0"/>
              <a:t> Chart D and 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64" y="1722742"/>
            <a:ext cx="5077501" cy="115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199" y="3077859"/>
            <a:ext cx="7616251" cy="113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6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C968E7-1138-4013-BE0B-CF4572322DE8}" type="slidenum">
              <a:rPr lang="en-US" altLang="en-US" sz="1200" b="0">
                <a:latin typeface="Tahoma" panose="020B0604030504040204" pitchFamily="34" charset="0"/>
              </a:rPr>
              <a:pPr/>
              <a:t>42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33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Chart 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856033" y="1870720"/>
            <a:ext cx="8190689" cy="436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7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8139FB-400B-4145-846C-3CFD52DA6C17}" type="slidenum">
              <a:rPr lang="en-US" altLang="en-US" sz="1200" b="0">
                <a:latin typeface="Tahoma" panose="020B0604030504040204" pitchFamily="34" charset="0"/>
              </a:rPr>
              <a:pPr/>
              <a:t>43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Chart F, G and 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3019"/>
          <a:stretch/>
        </p:blipFill>
        <p:spPr>
          <a:xfrm>
            <a:off x="797668" y="1371600"/>
            <a:ext cx="834633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E10C6B-238A-4073-B642-9FFB8B3D6767}" type="slidenum">
              <a:rPr lang="en-US" altLang="en-US" sz="1200" b="0">
                <a:latin typeface="Tahoma" panose="020B0604030504040204" pitchFamily="34" charset="0"/>
              </a:rPr>
              <a:pPr/>
              <a:t>44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Chart F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07787" y="1682298"/>
            <a:ext cx="7091464" cy="472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E3EFAF-B808-4EC5-A672-13CDFC35D707}" type="slidenum">
              <a:rPr lang="en-US" altLang="en-US" sz="1200" b="0">
                <a:latin typeface="Tahoma" panose="020B0604030504040204" pitchFamily="34" charset="0"/>
              </a:rPr>
              <a:pPr/>
              <a:t>45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D Sign Data Sheet</a:t>
            </a:r>
            <a:br>
              <a:rPr lang="en-US" sz="3600" smtClean="0"/>
            </a:br>
            <a:r>
              <a:rPr lang="en-US" sz="3600" smtClean="0"/>
              <a:t> Chart G - Markers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92755" y="241908"/>
            <a:ext cx="8462958" cy="637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7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0D84B6-7CA1-43B9-96C9-A741A9B81885}" type="slidenum">
              <a:rPr lang="en-US" altLang="en-US" sz="1200" b="0">
                <a:latin typeface="Tahoma" panose="020B0604030504040204" pitchFamily="34" charset="0"/>
              </a:rPr>
              <a:pPr/>
              <a:t>46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13339" y="19456"/>
            <a:ext cx="7315200" cy="678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89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2A1CAC-9E8B-4727-ADAA-2CF43B747128}" type="slidenum">
              <a:rPr lang="en-US" altLang="en-US" sz="1200" b="0">
                <a:latin typeface="Tahoma" panose="020B0604030504040204" pitchFamily="34" charset="0"/>
              </a:rPr>
              <a:pPr/>
              <a:t>47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Utilities</a:t>
            </a:r>
          </a:p>
        </p:txBody>
      </p:sp>
      <p:pic>
        <p:nvPicPr>
          <p:cNvPr id="5427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676400"/>
            <a:ext cx="67056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661498" y="381317"/>
            <a:ext cx="3282444" cy="83163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squar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Follow the Utility Manual Processes</a:t>
            </a:r>
            <a:endParaRPr lang="en-US" altLang="en-US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43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2151063"/>
            <a:ext cx="67056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88BEC2-4E24-47C7-AACB-C57FE4B6835F}" type="slidenum">
              <a:rPr lang="en-US" altLang="en-US" sz="1200" b="0">
                <a:latin typeface="Tahoma" panose="020B0604030504040204" pitchFamily="34" charset="0"/>
              </a:rPr>
              <a:pPr/>
              <a:t>48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Utilities</a:t>
            </a:r>
          </a:p>
        </p:txBody>
      </p:sp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6143625" y="790575"/>
            <a:ext cx="2878138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Tahoma" panose="020B0604030504040204" pitchFamily="34" charset="0"/>
              </a:rPr>
              <a:t>Affect on Utilities</a:t>
            </a: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2374900" y="2446338"/>
            <a:ext cx="4979988" cy="249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86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676400"/>
            <a:ext cx="67056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F4FCA3-B075-4D83-A695-DFF291BDC30F}" type="slidenum">
              <a:rPr lang="en-US" altLang="en-US" sz="1200" b="0">
                <a:latin typeface="Tahoma" panose="020B0604030504040204" pitchFamily="34" charset="0"/>
              </a:rPr>
              <a:pPr/>
              <a:t>49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Utilities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2154238" y="2216150"/>
            <a:ext cx="5754687" cy="835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337175" y="790575"/>
            <a:ext cx="3684588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Subsurface Utility Info</a:t>
            </a:r>
          </a:p>
        </p:txBody>
      </p:sp>
    </p:spTree>
    <p:extLst>
      <p:ext uri="{BB962C8B-B14F-4D97-AF65-F5344CB8AC3E}">
        <p14:creationId xmlns:p14="http://schemas.microsoft.com/office/powerpoint/2010/main" val="284297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676400"/>
            <a:ext cx="67056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63EDD1-27BC-4ECF-B31D-99C50FF0F69A}" type="slidenum">
              <a:rPr lang="en-US" altLang="en-US" sz="1200" b="0">
                <a:latin typeface="Tahoma" panose="020B0604030504040204" pitchFamily="34" charset="0"/>
              </a:rPr>
              <a:pPr/>
              <a:t>50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Utilities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935163" y="3832225"/>
            <a:ext cx="5973762" cy="19748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6580188" y="790575"/>
            <a:ext cx="244157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List of Utilities</a:t>
            </a:r>
          </a:p>
        </p:txBody>
      </p:sp>
    </p:spTree>
    <p:extLst>
      <p:ext uri="{BB962C8B-B14F-4D97-AF65-F5344CB8AC3E}">
        <p14:creationId xmlns:p14="http://schemas.microsoft.com/office/powerpoint/2010/main" val="40035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23"/>
          <a:stretch/>
        </p:blipFill>
        <p:spPr>
          <a:xfrm>
            <a:off x="826851" y="1401763"/>
            <a:ext cx="8317149" cy="5456237"/>
          </a:xfrm>
          <a:prstGeom prst="rect">
            <a:avLst/>
          </a:prstGeom>
        </p:spPr>
      </p:pic>
      <p:sp>
        <p:nvSpPr>
          <p:cNvPr id="1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98759F-6648-478A-BE17-204A50684486}" type="slidenum">
              <a:rPr lang="en-US" altLang="en-US" sz="1200" b="0">
                <a:latin typeface="Tahoma" panose="020B0604030504040204" pitchFamily="34" charset="0"/>
              </a:rPr>
              <a:pPr/>
              <a:t>51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Roadway Layout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1024141" y="3361883"/>
            <a:ext cx="273050" cy="249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7127875" y="752475"/>
            <a:ext cx="1808163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Stationing</a:t>
            </a:r>
          </a:p>
        </p:txBody>
      </p:sp>
      <p:sp>
        <p:nvSpPr>
          <p:cNvPr id="58375" name="Rectangle 8"/>
          <p:cNvSpPr>
            <a:spLocks noChangeArrowheads="1"/>
          </p:cNvSpPr>
          <p:nvPr/>
        </p:nvSpPr>
        <p:spPr bwMode="auto">
          <a:xfrm>
            <a:off x="3610178" y="3376170"/>
            <a:ext cx="273050" cy="249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76" name="Rectangle 9"/>
          <p:cNvSpPr>
            <a:spLocks noChangeArrowheads="1"/>
          </p:cNvSpPr>
          <p:nvPr/>
        </p:nvSpPr>
        <p:spPr bwMode="auto">
          <a:xfrm>
            <a:off x="6186691" y="3399983"/>
            <a:ext cx="273050" cy="249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77" name="Rectangle 10"/>
          <p:cNvSpPr>
            <a:spLocks noChangeArrowheads="1"/>
          </p:cNvSpPr>
          <p:nvPr/>
        </p:nvSpPr>
        <p:spPr bwMode="auto">
          <a:xfrm>
            <a:off x="8739391" y="3425383"/>
            <a:ext cx="273050" cy="249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78" name="Rectangle 11"/>
          <p:cNvSpPr>
            <a:spLocks noChangeArrowheads="1"/>
          </p:cNvSpPr>
          <p:nvPr/>
        </p:nvSpPr>
        <p:spPr bwMode="auto">
          <a:xfrm>
            <a:off x="8778100" y="4063761"/>
            <a:ext cx="273050" cy="249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79" name="Rectangle 12"/>
          <p:cNvSpPr>
            <a:spLocks noChangeArrowheads="1"/>
          </p:cNvSpPr>
          <p:nvPr/>
        </p:nvSpPr>
        <p:spPr bwMode="auto">
          <a:xfrm>
            <a:off x="6182131" y="4036367"/>
            <a:ext cx="273050" cy="249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80" name="Rectangle 13"/>
          <p:cNvSpPr>
            <a:spLocks noChangeArrowheads="1"/>
          </p:cNvSpPr>
          <p:nvPr/>
        </p:nvSpPr>
        <p:spPr bwMode="auto">
          <a:xfrm>
            <a:off x="3602038" y="4018704"/>
            <a:ext cx="273050" cy="249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81" name="Rectangle 14"/>
          <p:cNvSpPr>
            <a:spLocks noChangeArrowheads="1"/>
          </p:cNvSpPr>
          <p:nvPr/>
        </p:nvSpPr>
        <p:spPr bwMode="auto">
          <a:xfrm>
            <a:off x="1034478" y="4017354"/>
            <a:ext cx="273050" cy="249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8382" name="Rectangle 15"/>
          <p:cNvSpPr>
            <a:spLocks noChangeArrowheads="1"/>
          </p:cNvSpPr>
          <p:nvPr/>
        </p:nvSpPr>
        <p:spPr bwMode="auto">
          <a:xfrm>
            <a:off x="6024563" y="6589713"/>
            <a:ext cx="3119437" cy="1349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33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23"/>
          <a:stretch/>
        </p:blipFill>
        <p:spPr>
          <a:xfrm>
            <a:off x="826851" y="1401763"/>
            <a:ext cx="8317149" cy="5456237"/>
          </a:xfrm>
          <a:prstGeom prst="rect">
            <a:avLst/>
          </a:prstGeom>
        </p:spPr>
      </p:pic>
      <p:sp>
        <p:nvSpPr>
          <p:cNvPr id="2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3A6667-C1F3-4D89-84F1-47473450A0D6}" type="slidenum">
              <a:rPr lang="en-US" altLang="en-US" sz="1200" b="0">
                <a:latin typeface="Tahoma" panose="020B0604030504040204" pitchFamily="34" charset="0"/>
              </a:rPr>
              <a:pPr/>
              <a:t>52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Roadway Layout</a:t>
            </a:r>
          </a:p>
        </p:txBody>
      </p:sp>
      <p:sp>
        <p:nvSpPr>
          <p:cNvPr id="59397" name="Text Box 6"/>
          <p:cNvSpPr txBox="1">
            <a:spLocks noChangeArrowheads="1"/>
          </p:cNvSpPr>
          <p:nvPr/>
        </p:nvSpPr>
        <p:spPr bwMode="auto">
          <a:xfrm>
            <a:off x="6569075" y="752475"/>
            <a:ext cx="2366963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Sign Numbers</a:t>
            </a:r>
          </a:p>
        </p:txBody>
      </p:sp>
      <p:sp>
        <p:nvSpPr>
          <p:cNvPr id="59398" name="Rectangle 27"/>
          <p:cNvSpPr>
            <a:spLocks noChangeArrowheads="1"/>
          </p:cNvSpPr>
          <p:nvPr/>
        </p:nvSpPr>
        <p:spPr bwMode="auto">
          <a:xfrm>
            <a:off x="7942686" y="5924652"/>
            <a:ext cx="366713" cy="1762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59399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913" y="1690688"/>
            <a:ext cx="196215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400" name="Rectangle 27"/>
          <p:cNvSpPr>
            <a:spLocks noChangeArrowheads="1"/>
          </p:cNvSpPr>
          <p:nvPr/>
        </p:nvSpPr>
        <p:spPr bwMode="auto">
          <a:xfrm>
            <a:off x="3087688" y="4876800"/>
            <a:ext cx="558800" cy="2778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488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23"/>
          <a:stretch/>
        </p:blipFill>
        <p:spPr>
          <a:xfrm>
            <a:off x="826851" y="1401763"/>
            <a:ext cx="8317149" cy="5456237"/>
          </a:xfrm>
          <a:prstGeom prst="rect">
            <a:avLst/>
          </a:prstGeom>
        </p:spPr>
      </p:pic>
      <p:sp>
        <p:nvSpPr>
          <p:cNvPr id="2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B4D1C2-A1BA-4E60-A25E-FD9E3D760777}" type="slidenum">
              <a:rPr lang="en-US" altLang="en-US" sz="1200" b="0">
                <a:latin typeface="Tahoma" panose="020B0604030504040204" pitchFamily="34" charset="0"/>
              </a:rPr>
              <a:pPr/>
              <a:t>53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Roadway Layout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6484938" y="752475"/>
            <a:ext cx="24511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Sign Locations</a:t>
            </a:r>
          </a:p>
        </p:txBody>
      </p:sp>
      <p:sp>
        <p:nvSpPr>
          <p:cNvPr id="60422" name="Rectangle 23"/>
          <p:cNvSpPr>
            <a:spLocks noChangeArrowheads="1"/>
          </p:cNvSpPr>
          <p:nvPr/>
        </p:nvSpPr>
        <p:spPr bwMode="auto">
          <a:xfrm>
            <a:off x="8411184" y="4367718"/>
            <a:ext cx="211138" cy="1762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60423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247775"/>
            <a:ext cx="2838450" cy="551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0424" name="Rectangle 23"/>
          <p:cNvSpPr>
            <a:spLocks noChangeArrowheads="1"/>
          </p:cNvSpPr>
          <p:nvPr/>
        </p:nvSpPr>
        <p:spPr bwMode="auto">
          <a:xfrm>
            <a:off x="3392488" y="2278063"/>
            <a:ext cx="347662" cy="2746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35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C325B5-5AF8-4E4D-B7DD-A8AE575A19AF}" type="slidenum">
              <a:rPr lang="en-US" altLang="en-US" sz="1200" b="0">
                <a:latin typeface="Tahoma" panose="020B0604030504040204" pitchFamily="34" charset="0"/>
              </a:rPr>
              <a:pPr/>
              <a:t>54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Roadway Layout</a:t>
            </a:r>
          </a:p>
        </p:txBody>
      </p:sp>
      <p:sp>
        <p:nvSpPr>
          <p:cNvPr id="61444" name="Text Box 5"/>
          <p:cNvSpPr txBox="1">
            <a:spLocks noChangeArrowheads="1"/>
          </p:cNvSpPr>
          <p:nvPr/>
        </p:nvSpPr>
        <p:spPr bwMode="auto">
          <a:xfrm>
            <a:off x="7824788" y="752475"/>
            <a:ext cx="111125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Notes</a:t>
            </a:r>
          </a:p>
        </p:txBody>
      </p:sp>
      <p:pic>
        <p:nvPicPr>
          <p:cNvPr id="61445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2524125"/>
            <a:ext cx="66103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30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D5B9BB-1E4A-49FA-8E00-E8BAAC8E2771}" type="slidenum">
              <a:rPr lang="en-US" altLang="en-US" sz="1200" b="0">
                <a:latin typeface="Tahoma" panose="020B0604030504040204" pitchFamily="34" charset="0"/>
              </a:rPr>
              <a:pPr/>
              <a:t>55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Type D Sign Panels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957263" y="4052888"/>
            <a:ext cx="7119937" cy="23089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SignCAD software used to design panels</a:t>
            </a:r>
          </a:p>
          <a:p>
            <a:pPr lvl="1"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Sign panel dimensioning</a:t>
            </a:r>
          </a:p>
          <a:p>
            <a:pPr lvl="1"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See Standard Signs </a:t>
            </a: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and Pavement Markings Manual </a:t>
            </a: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for arrow, fraction </a:t>
            </a: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and </a:t>
            </a: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overlay details.</a:t>
            </a:r>
          </a:p>
          <a:p>
            <a:pPr lvl="1" algn="l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  <a:latin typeface="Tahoma" panose="020B0604030504040204" pitchFamily="34" charset="0"/>
              </a:rPr>
              <a:t> Guide Sign Design Course </a:t>
            </a:r>
            <a:r>
              <a:rPr lang="en-US" altLang="en-US" b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offered in July</a:t>
            </a:r>
            <a:endParaRPr lang="en-US" altLang="en-US" b="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lvl="1" algn="l">
              <a:spcBef>
                <a:spcPct val="0"/>
              </a:spcBef>
              <a:spcAft>
                <a:spcPct val="0"/>
              </a:spcAft>
            </a:pPr>
            <a:endParaRPr lang="en-US" altLang="en-US" b="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pic>
        <p:nvPicPr>
          <p:cNvPr id="6246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1485900"/>
            <a:ext cx="6613525" cy="233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4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848"/>
          <a:stretch/>
        </p:blipFill>
        <p:spPr>
          <a:xfrm>
            <a:off x="476654" y="1152322"/>
            <a:ext cx="8667345" cy="5687401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5613AC-8FE5-461E-B29D-1ED3786148BA}" type="slidenum">
              <a:rPr lang="en-US" altLang="en-US" sz="1200" b="0">
                <a:latin typeface="Tahoma" panose="020B0604030504040204" pitchFamily="34" charset="0"/>
              </a:rPr>
              <a:pPr/>
              <a:t>56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Sign Placement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1206500" y="6284913"/>
            <a:ext cx="249872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ahoma" panose="020B0604030504040204" pitchFamily="34" charset="0"/>
              </a:rPr>
              <a:t>TEM Figure 6.1</a:t>
            </a:r>
          </a:p>
        </p:txBody>
      </p:sp>
    </p:spTree>
    <p:extLst>
      <p:ext uri="{BB962C8B-B14F-4D97-AF65-F5344CB8AC3E}">
        <p14:creationId xmlns:p14="http://schemas.microsoft.com/office/powerpoint/2010/main" val="257155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43100C-9253-4AE7-AA4A-60A7DF415652}" type="slidenum">
              <a:rPr lang="en-US" altLang="en-US" sz="1200" b="0">
                <a:latin typeface="Tahoma" panose="020B0604030504040204" pitchFamily="34" charset="0"/>
              </a:rPr>
              <a:pPr/>
              <a:t>57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Delineators &amp; Markers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905"/>
          <a:stretch/>
        </p:blipFill>
        <p:spPr>
          <a:xfrm>
            <a:off x="787940" y="1371600"/>
            <a:ext cx="835606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6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6F1CB0-4E6B-44F1-B5D7-EA87F1953471}" type="slidenum">
              <a:rPr lang="en-US" altLang="en-US" sz="1200" b="0">
                <a:latin typeface="Tahoma" panose="020B0604030504040204" pitchFamily="34" charset="0"/>
              </a:rPr>
              <a:pPr/>
              <a:t>58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&amp; D Signs</a:t>
            </a:r>
            <a:br>
              <a:rPr lang="en-US" sz="3600" smtClean="0"/>
            </a:br>
            <a:r>
              <a:rPr lang="en-US" sz="3600" smtClean="0"/>
              <a:t>Structural Details</a:t>
            </a:r>
          </a:p>
        </p:txBody>
      </p:sp>
      <p:sp>
        <p:nvSpPr>
          <p:cNvPr id="66565" name="Text Box 3"/>
          <p:cNvSpPr txBox="1">
            <a:spLocks noChangeArrowheads="1"/>
          </p:cNvSpPr>
          <p:nvPr/>
        </p:nvSpPr>
        <p:spPr bwMode="auto">
          <a:xfrm>
            <a:off x="6478622" y="239071"/>
            <a:ext cx="2388850" cy="83163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  <p:txBody>
          <a:bodyPr wrap="square" lIns="92075" tIns="46038" rIns="92075" bIns="46038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Tahoma" panose="020B0604030504040204" pitchFamily="34" charset="0"/>
              </a:rPr>
              <a:t>TEM </a:t>
            </a:r>
            <a:r>
              <a:rPr lang="en-US" altLang="en-US" dirty="0" smtClean="0">
                <a:solidFill>
                  <a:srgbClr val="FF0000"/>
                </a:solidFill>
                <a:latin typeface="Tahoma" panose="020B0604030504040204" pitchFamily="34" charset="0"/>
              </a:rPr>
              <a:t>Charts 6.3 and 6.4</a:t>
            </a:r>
            <a:endParaRPr lang="en-US" altLang="en-US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3019"/>
          <a:stretch/>
        </p:blipFill>
        <p:spPr>
          <a:xfrm>
            <a:off x="797668" y="1371600"/>
            <a:ext cx="834633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2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0F5EF3-30F9-449B-B38C-1A512F5B3E9F}" type="slidenum">
              <a:rPr lang="en-US" altLang="en-US" sz="1200" b="0">
                <a:latin typeface="Tahoma" panose="020B0604030504040204" pitchFamily="34" charset="0"/>
              </a:rPr>
              <a:pPr/>
              <a:t>59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Type C &amp; D Signs</a:t>
            </a:r>
            <a:br>
              <a:rPr lang="en-US" sz="3600" smtClean="0"/>
            </a:br>
            <a:r>
              <a:rPr lang="en-US" sz="3600" smtClean="0"/>
              <a:t>Structural Details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3019"/>
          <a:stretch/>
        </p:blipFill>
        <p:spPr>
          <a:xfrm>
            <a:off x="797668" y="1371600"/>
            <a:ext cx="834633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9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BDD5C6-15C9-47FE-B4CC-442C46CF41CE}" type="slidenum">
              <a:rPr lang="en-US" altLang="en-US" sz="1200" b="0">
                <a:latin typeface="Tahoma" panose="020B0604030504040204" pitchFamily="34" charset="0"/>
              </a:rPr>
              <a:pPr/>
              <a:t>60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Type C Signs, Delineators &amp; Markers in Concrete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680"/>
          <a:stretch/>
        </p:blipFill>
        <p:spPr>
          <a:xfrm>
            <a:off x="768485" y="1371600"/>
            <a:ext cx="837551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286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B7B673-08F0-47D1-A8AC-6E5DC693D966}" type="slidenum">
              <a:rPr lang="en-US" altLang="en-US" sz="1200" b="0">
                <a:latin typeface="Tahoma" panose="020B0604030504040204" pitchFamily="34" charset="0"/>
              </a:rPr>
              <a:pPr/>
              <a:t>61</a:t>
            </a:fld>
            <a:endParaRPr lang="en-US" altLang="en-US" sz="1200" b="0">
              <a:latin typeface="Tahoma" panose="020B0604030504040204" pitchFamily="34" charset="0"/>
            </a:endParaRPr>
          </a:p>
        </p:txBody>
      </p:sp>
      <p:sp>
        <p:nvSpPr>
          <p:cNvPr id="500739" name="Rectangle 3"/>
          <p:cNvSpPr>
            <a:spLocks noGrp="1" noChangeArrowheads="1"/>
          </p:cNvSpPr>
          <p:nvPr>
            <p:ph type="title"/>
          </p:nvPr>
        </p:nvSpPr>
        <p:spPr>
          <a:xfrm>
            <a:off x="890588" y="165100"/>
            <a:ext cx="8253412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Type C and D Structural Steel Mounting System for Round Supports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2792"/>
          <a:stretch/>
        </p:blipFill>
        <p:spPr>
          <a:xfrm>
            <a:off x="778213" y="1371600"/>
            <a:ext cx="836578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Plan Set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following is a list of some of the common issues with </a:t>
            </a:r>
            <a:r>
              <a:rPr lang="en-US" dirty="0" smtClean="0"/>
              <a:t>plan </a:t>
            </a:r>
            <a:r>
              <a:rPr lang="en-US" dirty="0"/>
              <a:t>sets from MnDOT </a:t>
            </a:r>
            <a:r>
              <a:rPr lang="en-US" dirty="0" smtClean="0"/>
              <a:t>reviewers</a:t>
            </a:r>
          </a:p>
          <a:p>
            <a:r>
              <a:rPr lang="en-US" dirty="0" smtClean="0"/>
              <a:t>These </a:t>
            </a:r>
            <a:r>
              <a:rPr lang="en-US" dirty="0"/>
              <a:t>are not in any order of importance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130E-C26E-4C3C-9D1C-B2B77E4BA5AD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08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TTC Plan Set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130E-C26E-4C3C-9D1C-B2B77E4BA5AD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019916" y="2017714"/>
            <a:ext cx="7772400" cy="294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69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TTC Plan Set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130E-C26E-4C3C-9D1C-B2B77E4BA5AD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36650" y="1968500"/>
            <a:ext cx="7772400" cy="263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080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350" y="1444625"/>
            <a:ext cx="7634727" cy="5162550"/>
          </a:xfrm>
        </p:spPr>
        <p:txBody>
          <a:bodyPr/>
          <a:lstStyle/>
          <a:p>
            <a:r>
              <a:rPr lang="en-US" sz="2800" b="0" dirty="0" smtClean="0"/>
              <a:t>A </a:t>
            </a:r>
            <a:r>
              <a:rPr lang="en-US" sz="2800" b="0" dirty="0"/>
              <a:t>guidance document for designers, technicians and engineers to help improve the quality and reduce cost and time of plan </a:t>
            </a:r>
            <a:r>
              <a:rPr lang="en-US" sz="2800" b="0" dirty="0" smtClean="0"/>
              <a:t>preparation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F6130E-C26E-4C3C-9D1C-B2B77E4BA5AD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5" name="Picture 4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539" y="3344965"/>
            <a:ext cx="2436145" cy="2821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2164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REFERENCE_COUNT" val="1"/>
  <p:tag name="ARTICULATE_REFERENCE_TYPE_1" val="0"/>
  <p:tag name="ARTICULATE_REFERENCE_TITLE_1" val="Traffic Signs 101 Course Manual in PDF"/>
  <p:tag name="ARTICULATE_REFERENCE_1" val="http://www.albeckinc.com/files/2012_Traffic_Signs_101_Manual.pdf"/>
  <p:tag name="PUBLISH_TITLE" val="01-intro"/>
  <p:tag name="ARTICULATE_PUBLISH_PATH" val="C:\01Projects\MnDOT\2012\x2012 Signs 101\7 Web Training"/>
  <p:tag name="ARTICULATE_LOGO" val="MnDOT_Logo.JPG"/>
  <p:tag name="ARTICULATE_PRESENTER" val="(None selected)"/>
  <p:tag name="ARTICULATE_PRESENTER_GUID" val="9869030842"/>
  <p:tag name="ARTICULATE_LMS" val="0"/>
  <p:tag name="ARTICULATE_TEMPLATE" val="PennDOT E-Learning Template"/>
  <p:tag name="ARTICULATE_TEMPLATE_GUID" val="21c0f96f-9600-4695-bcfb-2d2057abd3e7"/>
  <p:tag name="LMS_PUBLISH" val="No"/>
  <p:tag name="PRESENTER_PREVIEW_MODE" val="0"/>
  <p:tag name="PRESENTER_PREVIEW_START" val="1"/>
  <p:tag name="PLAYERLOGOHEIGHT" val="148"/>
  <p:tag name="PLAYERLOGOWIDTH" val="148"/>
  <p:tag name="LAUNCHINNEWWINDOW" val="0"/>
  <p:tag name="LASTPUBLISHED" val="C:\01Projects\MnDOT\2012\x2012 Signs 101\7 Web Training\01-intro\player.html"/>
  <p:tag name="ART_ENCODE_TYPE" val="0"/>
  <p:tag name="ART_ENCODE_INDEX" val="1"/>
  <p:tag name="ARTICULATE_PRESENTER_VERSION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a1012891-ed95-48b4-8a16-4e3eef4b51e8"/>
  <p:tag name="ARTICULATE_SLIDE_NAV" val="10"/>
  <p:tag name="AUDIO_ID" val="317"/>
</p:tagLst>
</file>

<file path=ppt/theme/theme1.xml><?xml version="1.0" encoding="utf-8"?>
<a:theme xmlns:a="http://schemas.openxmlformats.org/drawingml/2006/main" name="1_Project Status (Standard)">
  <a:themeElements>
    <a:clrScheme name="1_Project Status (Standard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1_Project Status (Standard)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oject Status (Standard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7163</TotalTime>
  <Words>1316</Words>
  <Application>Microsoft Office PowerPoint</Application>
  <PresentationFormat>On-screen Show (4:3)</PresentationFormat>
  <Paragraphs>252</Paragraphs>
  <Slides>65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Tahoma</vt:lpstr>
      <vt:lpstr>Times New Roman</vt:lpstr>
      <vt:lpstr>Wingdings</vt:lpstr>
      <vt:lpstr>1_Project Status (Standard)</vt:lpstr>
      <vt:lpstr>PowerPoint Presentation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Signing Plan Assembly Steps</vt:lpstr>
      <vt:lpstr>Title Sheet</vt:lpstr>
      <vt:lpstr>Title Sheet</vt:lpstr>
      <vt:lpstr>Title Sheet</vt:lpstr>
      <vt:lpstr>Title Sheet</vt:lpstr>
      <vt:lpstr>Title Sheet</vt:lpstr>
      <vt:lpstr>Title Sheet</vt:lpstr>
      <vt:lpstr>Sample Plan</vt:lpstr>
      <vt:lpstr>Title Sheet</vt:lpstr>
      <vt:lpstr>Title Sheet</vt:lpstr>
      <vt:lpstr>Estimated Quantities </vt:lpstr>
      <vt:lpstr>Estimated Quantities</vt:lpstr>
      <vt:lpstr>Type C Sign Data Sheet  Chart A and Chart B</vt:lpstr>
      <vt:lpstr>Type C Sign Data Sheet  Chart A</vt:lpstr>
      <vt:lpstr>Type C Sign Data Sheet  Chart A</vt:lpstr>
      <vt:lpstr>Type C Sign Data Sheet  Chart A</vt:lpstr>
      <vt:lpstr>Type C Sign Data Sheet  Chart A</vt:lpstr>
      <vt:lpstr>Type C Sign Data Sheet  Chart A</vt:lpstr>
      <vt:lpstr>Type C Sign Data Sheet  Chart A</vt:lpstr>
      <vt:lpstr>Type C Sign Data Sheet  Chart A</vt:lpstr>
      <vt:lpstr>Type C Sign Data Sheet  Chart A</vt:lpstr>
      <vt:lpstr>Type C Sign Data Sheet  Chart B</vt:lpstr>
      <vt:lpstr>PowerPoint Presentation</vt:lpstr>
      <vt:lpstr>PowerPoint Presentation</vt:lpstr>
      <vt:lpstr>Type C Sign Data Sheet  Charts C</vt:lpstr>
      <vt:lpstr>PowerPoint Presentation</vt:lpstr>
      <vt:lpstr>Type D Sign Data Sheet  Chart D and E</vt:lpstr>
      <vt:lpstr>Chart E</vt:lpstr>
      <vt:lpstr>Chart F, G and H</vt:lpstr>
      <vt:lpstr>Chart F </vt:lpstr>
      <vt:lpstr>Type D Sign Data Sheet  Chart G - Markers</vt:lpstr>
      <vt:lpstr>PowerPoint Presentation</vt:lpstr>
      <vt:lpstr>Utilities</vt:lpstr>
      <vt:lpstr>Utilities</vt:lpstr>
      <vt:lpstr>Utilities</vt:lpstr>
      <vt:lpstr>Utilities</vt:lpstr>
      <vt:lpstr>Roadway Layout</vt:lpstr>
      <vt:lpstr>Roadway Layout</vt:lpstr>
      <vt:lpstr>Roadway Layout</vt:lpstr>
      <vt:lpstr>Roadway Layout</vt:lpstr>
      <vt:lpstr>Type D Sign Panels</vt:lpstr>
      <vt:lpstr>Sign Placement</vt:lpstr>
      <vt:lpstr>Delineators &amp; Markers</vt:lpstr>
      <vt:lpstr>Type C &amp; D Signs Structural Details</vt:lpstr>
      <vt:lpstr>Type C &amp; D Signs Structural Details</vt:lpstr>
      <vt:lpstr>Type C Signs, Delineators &amp; Markers in Concrete</vt:lpstr>
      <vt:lpstr>Type C and D Structural Steel Mounting System for Round Supports</vt:lpstr>
      <vt:lpstr>Common Plan Set Issues</vt:lpstr>
      <vt:lpstr>Common TTC Plan Set Issues</vt:lpstr>
      <vt:lpstr>Common TTC Plan Set Issues</vt:lpstr>
      <vt:lpstr>Design Scene</vt:lpstr>
    </vt:vector>
  </TitlesOfParts>
  <Company>Albeck Gerken,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Grade Signing</dc:title>
  <dc:creator>Jeff Gerken</dc:creator>
  <cp:lastModifiedBy>Kelly Franco</cp:lastModifiedBy>
  <cp:revision>248</cp:revision>
  <cp:lastPrinted>2003-04-28T18:46:23Z</cp:lastPrinted>
  <dcterms:created xsi:type="dcterms:W3CDTF">2000-07-13T21:12:35Z</dcterms:created>
  <dcterms:modified xsi:type="dcterms:W3CDTF">2017-06-13T20:20:45Z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D0DE2DCF-FB6A-4871-B916-34DAF6F22529</vt:lpwstr>
  </property>
  <property fmtid="{D5CDD505-2E9C-101B-9397-08002B2CF9AE}" pid="4" name="ArticulatePath">
    <vt:lpwstr>01-intro</vt:lpwstr>
  </property>
  <property fmtid="{D5CDD505-2E9C-101B-9397-08002B2CF9AE}" pid="5" name="ArticulateProjectFull">
    <vt:lpwstr>C:\01Projects\MnDOT\2012\x2012 Signs 101\3 Slides\01-intro.ppta</vt:lpwstr>
  </property>
</Properties>
</file>