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1"/>
  </p:sldMasterIdLst>
  <p:notesMasterIdLst>
    <p:notesMasterId r:id="rId22"/>
  </p:notesMasterIdLst>
  <p:handoutMasterIdLst>
    <p:handoutMasterId r:id="rId23"/>
  </p:handoutMasterIdLst>
  <p:sldIdLst>
    <p:sldId id="357" r:id="rId2"/>
    <p:sldId id="297" r:id="rId3"/>
    <p:sldId id="318" r:id="rId4"/>
    <p:sldId id="329" r:id="rId5"/>
    <p:sldId id="322" r:id="rId6"/>
    <p:sldId id="324" r:id="rId7"/>
    <p:sldId id="325" r:id="rId8"/>
    <p:sldId id="326" r:id="rId9"/>
    <p:sldId id="328" r:id="rId10"/>
    <p:sldId id="335" r:id="rId11"/>
    <p:sldId id="336" r:id="rId12"/>
    <p:sldId id="337" r:id="rId13"/>
    <p:sldId id="338" r:id="rId14"/>
    <p:sldId id="339" r:id="rId15"/>
    <p:sldId id="353" r:id="rId16"/>
    <p:sldId id="354" r:id="rId17"/>
    <p:sldId id="358" r:id="rId18"/>
    <p:sldId id="355" r:id="rId19"/>
    <p:sldId id="356" r:id="rId20"/>
    <p:sldId id="350" r:id="rId21"/>
  </p:sldIdLst>
  <p:sldSz cx="9144000" cy="6858000" type="screen4x3"/>
  <p:notesSz cx="7010400" cy="9296400"/>
  <p:custDataLst>
    <p:tags r:id="rId24"/>
  </p:custDataLst>
  <p:defaultTextStyle>
    <a:defPPr>
      <a:defRPr lang="en-US"/>
    </a:defPPr>
    <a:lvl1pPr algn="just" rtl="0" eaLnBrk="0" fontAlgn="base" hangingPunct="0">
      <a:spcBef>
        <a:spcPct val="20000"/>
      </a:spcBef>
      <a:spcAft>
        <a:spcPts val="600"/>
      </a:spcAft>
      <a:buClr>
        <a:srgbClr val="FF9933"/>
      </a:buClr>
      <a:buChar char="–"/>
      <a:defRPr kumimoji="1" kern="1200">
        <a:solidFill>
          <a:schemeClr val="tx2"/>
        </a:solidFill>
        <a:latin typeface="Arial" pitchFamily="34" charset="0"/>
        <a:ea typeface="+mn-ea"/>
        <a:cs typeface="+mn-cs"/>
      </a:defRPr>
    </a:lvl1pPr>
    <a:lvl2pPr marL="457200" algn="just" rtl="0" eaLnBrk="0" fontAlgn="base" hangingPunct="0">
      <a:spcBef>
        <a:spcPct val="20000"/>
      </a:spcBef>
      <a:spcAft>
        <a:spcPts val="600"/>
      </a:spcAft>
      <a:buClr>
        <a:srgbClr val="FF9933"/>
      </a:buClr>
      <a:buChar char="–"/>
      <a:defRPr kumimoji="1" kern="1200">
        <a:solidFill>
          <a:schemeClr val="tx2"/>
        </a:solidFill>
        <a:latin typeface="Arial" pitchFamily="34" charset="0"/>
        <a:ea typeface="+mn-ea"/>
        <a:cs typeface="+mn-cs"/>
      </a:defRPr>
    </a:lvl2pPr>
    <a:lvl3pPr marL="914400" algn="just" rtl="0" eaLnBrk="0" fontAlgn="base" hangingPunct="0">
      <a:spcBef>
        <a:spcPct val="20000"/>
      </a:spcBef>
      <a:spcAft>
        <a:spcPts val="600"/>
      </a:spcAft>
      <a:buClr>
        <a:srgbClr val="FF9933"/>
      </a:buClr>
      <a:buChar char="–"/>
      <a:defRPr kumimoji="1" kern="1200">
        <a:solidFill>
          <a:schemeClr val="tx2"/>
        </a:solidFill>
        <a:latin typeface="Arial" pitchFamily="34" charset="0"/>
        <a:ea typeface="+mn-ea"/>
        <a:cs typeface="+mn-cs"/>
      </a:defRPr>
    </a:lvl3pPr>
    <a:lvl4pPr marL="1371600" algn="just" rtl="0" eaLnBrk="0" fontAlgn="base" hangingPunct="0">
      <a:spcBef>
        <a:spcPct val="20000"/>
      </a:spcBef>
      <a:spcAft>
        <a:spcPts val="600"/>
      </a:spcAft>
      <a:buClr>
        <a:srgbClr val="FF9933"/>
      </a:buClr>
      <a:buChar char="–"/>
      <a:defRPr kumimoji="1" kern="1200">
        <a:solidFill>
          <a:schemeClr val="tx2"/>
        </a:solidFill>
        <a:latin typeface="Arial" pitchFamily="34" charset="0"/>
        <a:ea typeface="+mn-ea"/>
        <a:cs typeface="+mn-cs"/>
      </a:defRPr>
    </a:lvl4pPr>
    <a:lvl5pPr marL="1828800" algn="just" rtl="0" eaLnBrk="0" fontAlgn="base" hangingPunct="0">
      <a:spcBef>
        <a:spcPct val="20000"/>
      </a:spcBef>
      <a:spcAft>
        <a:spcPts val="600"/>
      </a:spcAft>
      <a:buClr>
        <a:srgbClr val="FF9933"/>
      </a:buClr>
      <a:buChar char="–"/>
      <a:defRPr kumimoji="1" kern="1200">
        <a:solidFill>
          <a:schemeClr val="tx2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2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2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2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2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FFFF19"/>
    <a:srgbClr val="000000"/>
    <a:srgbClr val="FFFFFF"/>
    <a:srgbClr val="FA9106"/>
    <a:srgbClr val="CCFF33"/>
    <a:srgbClr val="006600"/>
    <a:srgbClr val="003366"/>
    <a:srgbClr val="000099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8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78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spcAft>
                <a:spcPct val="0"/>
              </a:spcAft>
              <a:buFontTx/>
              <a:buChar char="•"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spcAft>
                <a:spcPct val="0"/>
              </a:spcAft>
              <a:buFontTx/>
              <a:buChar char="•"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9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spcAft>
                <a:spcPct val="0"/>
              </a:spcAft>
              <a:buFontTx/>
              <a:buChar char="•"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39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spcAft>
                <a:spcPct val="0"/>
              </a:spcAft>
              <a:buFontTx/>
              <a:buChar char="•"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6C52EFA-9CCC-46FF-8D2E-F725813549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14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412" tIns="0" rIns="19412" bIns="0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sz="1000" i="1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*</a:t>
            </a:r>
            <a:endParaRPr lang="en-US" sz="1200" i="0"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412" tIns="0" rIns="19412" bIns="0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sz="1000" i="1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07/16/96</a:t>
            </a:r>
            <a:endParaRPr lang="en-US" sz="1200" i="0">
              <a:latin typeface="Times New Roman" pitchFamily="18" charset="0"/>
            </a:endParaRPr>
          </a:p>
        </p:txBody>
      </p:sp>
      <p:sp>
        <p:nvSpPr>
          <p:cNvPr id="21508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3824" tIns="46913" rIns="93824" bIns="469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412" tIns="0" rIns="19412" bIns="0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sz="1000" i="1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*</a:t>
            </a:r>
            <a:endParaRPr lang="en-US" sz="1200" i="0">
              <a:latin typeface="Times New Roman" pitchFamily="18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412" tIns="0" rIns="19412" bIns="0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sz="1000" i="1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##</a:t>
            </a:r>
            <a:endParaRPr lang="en-US" sz="1200" i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25852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*</a:t>
            </a:r>
            <a:endParaRPr lang="en-US" sz="1200" i="0">
              <a:latin typeface="Times New Roman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07/16/96</a:t>
            </a:r>
            <a:endParaRPr lang="en-US" sz="1200" i="0">
              <a:latin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*</a:t>
            </a:r>
            <a:endParaRPr lang="en-US" sz="1200" i="0">
              <a:latin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##</a:t>
            </a:r>
            <a:endParaRPr lang="en-US" sz="1200" i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124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765175" y="1524000"/>
            <a:ext cx="8378825" cy="20701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838200" y="3568700"/>
            <a:ext cx="8305800" cy="682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33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 userDrawn="1"/>
        </p:nvSpPr>
        <p:spPr bwMode="auto">
          <a:xfrm>
            <a:off x="812800" y="1455738"/>
            <a:ext cx="8331200" cy="682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33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0" y="0"/>
            <a:ext cx="765175" cy="6858000"/>
          </a:xfrm>
          <a:prstGeom prst="rect">
            <a:avLst/>
          </a:prstGeom>
          <a:gradFill rotWithShape="1">
            <a:gsLst>
              <a:gs pos="0">
                <a:srgbClr val="0099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9" name="Rectangle 10"/>
          <p:cNvSpPr>
            <a:spLocks noChangeArrowheads="1"/>
          </p:cNvSpPr>
          <p:nvPr userDrawn="1"/>
        </p:nvSpPr>
        <p:spPr bwMode="auto">
          <a:xfrm>
            <a:off x="749300" y="0"/>
            <a:ext cx="58738" cy="6858000"/>
          </a:xfrm>
          <a:prstGeom prst="rect">
            <a:avLst/>
          </a:prstGeom>
          <a:gradFill rotWithShape="1">
            <a:gsLst>
              <a:gs pos="0">
                <a:srgbClr val="0066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909763" y="1381125"/>
            <a:ext cx="6403975" cy="23336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7101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03413" y="409575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196138" y="6319838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DBF8F37B-194C-4848-84FD-3561470E4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 Box 9"/>
          <p:cNvSpPr txBox="1">
            <a:spLocks noChangeArrowheads="1"/>
          </p:cNvSpPr>
          <p:nvPr userDrawn="1"/>
        </p:nvSpPr>
        <p:spPr bwMode="auto">
          <a:xfrm rot="16200000">
            <a:off x="-2411413" y="2733018"/>
            <a:ext cx="5516563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  <a:spcAft>
                <a:spcPct val="0"/>
              </a:spcAft>
              <a:buFontTx/>
              <a:buNone/>
              <a:defRPr/>
            </a:pPr>
            <a:r>
              <a:rPr lang="en-US" sz="2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Office of Traffic, </a:t>
            </a:r>
            <a:r>
              <a:rPr lang="en-US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Safety and Technology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626" y="5638800"/>
            <a:ext cx="2171513" cy="1226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5218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99466-E3D7-4CB9-9085-7DA85DE9E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3716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2163" y="165100"/>
            <a:ext cx="2001837" cy="6442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6650" y="165100"/>
            <a:ext cx="5853113" cy="6442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496CE-2B22-459A-BFBB-FCC75CD28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42020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6130E-C26E-4C3C-9D1C-B2B77E4BA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1825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D429F-A0CC-44F0-9B6D-CC4F38E98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3495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9350" y="1444625"/>
            <a:ext cx="3921125" cy="5162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2875" y="1444625"/>
            <a:ext cx="3921125" cy="5162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B5A4F-15DA-4734-A367-696C6C58E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896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6D85A-94B4-4C3C-A9A1-91A39603E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0684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AAB8E-F0AD-4417-90AD-8CC736663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2619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97C65-2844-43FC-952B-1AFFFEF84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5176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BF906-1A4E-4E83-9AF5-471C0C2D3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24001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72AEF-F887-4C7B-A53A-D7060FA68A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0106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765175" y="0"/>
            <a:ext cx="8378825" cy="14446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auto">
          <a:xfrm>
            <a:off x="0" y="0"/>
            <a:ext cx="765175" cy="5562600"/>
          </a:xfrm>
          <a:prstGeom prst="rect">
            <a:avLst/>
          </a:prstGeom>
          <a:gradFill rotWithShape="1">
            <a:gsLst>
              <a:gs pos="0">
                <a:srgbClr val="0099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723900" y="0"/>
            <a:ext cx="84138" cy="5499100"/>
          </a:xfrm>
          <a:prstGeom prst="rect">
            <a:avLst/>
          </a:prstGeom>
          <a:gradFill rotWithShape="1">
            <a:gsLst>
              <a:gs pos="0">
                <a:srgbClr val="0066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auto">
          <a:xfrm>
            <a:off x="990600" y="1384300"/>
            <a:ext cx="8153400" cy="682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33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16999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36650" y="165100"/>
            <a:ext cx="80073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999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9350" y="1444625"/>
            <a:ext cx="79946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99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7675" y="6613525"/>
            <a:ext cx="1076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2B2E842-28A4-4429-A444-65A540ADC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 Box 9"/>
          <p:cNvSpPr txBox="1">
            <a:spLocks noChangeArrowheads="1"/>
          </p:cNvSpPr>
          <p:nvPr userDrawn="1"/>
        </p:nvSpPr>
        <p:spPr bwMode="auto">
          <a:xfrm rot="16200000">
            <a:off x="-2411413" y="2733018"/>
            <a:ext cx="5516563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  <a:spcAft>
                <a:spcPct val="0"/>
              </a:spcAft>
              <a:buFontTx/>
              <a:buNone/>
              <a:defRPr/>
            </a:pPr>
            <a:r>
              <a:rPr lang="en-US" sz="2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Office of Traffic, </a:t>
            </a:r>
            <a:r>
              <a:rPr lang="en-US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Safety and Technology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78336"/>
            <a:ext cx="1026549" cy="5796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3" grpId="0" autoUpdateAnimBg="0">
        <p:tmplLst>
          <p:tmpl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69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 b="1">
          <a:solidFill>
            <a:srgbClr val="003366"/>
          </a:solidFill>
          <a:effectLst>
            <a:outerShdw blurRad="38100" dist="38100" dir="2700000" algn="tl">
              <a:srgbClr val="C0C0C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Font typeface="Wingdings" pitchFamily="2" charset="2"/>
        <a:buChar char="Ø"/>
        <a:defRPr kumimoji="1" sz="3200" b="1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Char char="–"/>
        <a:defRPr kumimoji="1"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Char char="•"/>
        <a:defRPr kumimoji="1"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Char char="–"/>
        <a:defRPr kumimoji="1"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Char char="•"/>
        <a:defRPr kumimoji="1"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3366"/>
        </a:buClr>
        <a:buChar char="•"/>
        <a:defRPr kumimoji="1"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3366"/>
        </a:buClr>
        <a:buChar char="•"/>
        <a:defRPr kumimoji="1"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3366"/>
        </a:buClr>
        <a:buChar char="•"/>
        <a:defRPr kumimoji="1"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3366"/>
        </a:buClr>
        <a:buChar char="•"/>
        <a:defRPr kumimoji="1"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t.state.mn.us/trafficeng/signing/plans.html" TargetMode="External"/><Relationship Id="rId2" Type="http://schemas.openxmlformats.org/officeDocument/2006/relationships/hyperlink" Target="Sample%20Figures/8a_Spec_Provisions_Boilerplat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hyperlink" Target="http://www.dot.state.mn.us/bidlet/average-bid-price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bidlet.dot.state.mn.us/ItemSearch.aspx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43"/>
          <p:cNvSpPr txBox="1">
            <a:spLocks noChangeArrowheads="1"/>
          </p:cNvSpPr>
          <p:nvPr/>
        </p:nvSpPr>
        <p:spPr bwMode="auto">
          <a:xfrm>
            <a:off x="1909763" y="1381125"/>
            <a:ext cx="6403975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0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0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0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0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0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40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40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40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40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defRPr>
            </a:lvl9pPr>
          </a:lstStyle>
          <a:p>
            <a:pPr algn="r" eaLnBrk="1" hangingPunct="1">
              <a:buClrTx/>
              <a:buNone/>
              <a:defRPr/>
            </a:pPr>
            <a:r>
              <a:rPr lang="en-US" kern="0" dirty="0" smtClean="0"/>
              <a:t>Chapter 8</a:t>
            </a:r>
            <a:br>
              <a:rPr lang="en-US" kern="0" dirty="0" smtClean="0"/>
            </a:br>
            <a:r>
              <a:rPr lang="en-US" kern="0" dirty="0" smtClean="0"/>
              <a:t>Specifications &amp; </a:t>
            </a:r>
          </a:p>
          <a:p>
            <a:pPr algn="r" eaLnBrk="1" hangingPunct="1">
              <a:buClrTx/>
              <a:buNone/>
              <a:defRPr/>
            </a:pPr>
            <a:r>
              <a:rPr lang="en-US" kern="0" dirty="0" smtClean="0"/>
              <a:t>Special Provisions</a:t>
            </a:r>
          </a:p>
        </p:txBody>
      </p:sp>
      <p:sp>
        <p:nvSpPr>
          <p:cNvPr id="8" name="Rectangle 1044"/>
          <p:cNvSpPr txBox="1">
            <a:spLocks noChangeArrowheads="1"/>
          </p:cNvSpPr>
          <p:nvPr/>
        </p:nvSpPr>
        <p:spPr bwMode="auto">
          <a:xfrm>
            <a:off x="1449861" y="4228482"/>
            <a:ext cx="4876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16273" dir="2985819" algn="ctr" rotWithShape="0">
                    <a:schemeClr val="accent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Font typeface="Wingdings" pitchFamily="2" charset="2"/>
              <a:buNone/>
              <a:defRPr kumimoji="1" sz="3200" b="1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Char char="–"/>
              <a:defRPr kumimoji="1"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Char char="•"/>
              <a:defRPr kumimoji="1"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Char char="–"/>
              <a:defRPr kumimoji="1"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Char char="•"/>
              <a:defRPr kumimoji="1"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Char char="•"/>
              <a:defRPr kumimoji="1"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Char char="•"/>
              <a:defRPr kumimoji="1"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Char char="•"/>
              <a:defRPr kumimoji="1"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Char char="•"/>
              <a:defRPr kumimoji="1" sz="2000">
                <a:solidFill>
                  <a:srgbClr val="003366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Sign Plan Design for At-Grade Intersections</a:t>
            </a:r>
          </a:p>
          <a:p>
            <a:pPr eaLnBrk="1" hangingPunct="1">
              <a:defRPr/>
            </a:pPr>
            <a:r>
              <a:rPr lang="en-US" sz="2800" kern="0" dirty="0" smtClean="0"/>
              <a:t>June 2017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200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Special Provisions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/>
              <a:t>Special Provisions are defined as</a:t>
            </a:r>
            <a:r>
              <a:rPr lang="en-US" b="0" dirty="0" smtClean="0"/>
              <a:t>:</a:t>
            </a:r>
          </a:p>
          <a:p>
            <a:pPr lvl="1" eaLnBrk="1" hangingPunct="1"/>
            <a:r>
              <a:rPr lang="en-US" dirty="0"/>
              <a:t>“Additions and revisions to the Standard and Supplemental Specifications covering conditions peculiar to </a:t>
            </a:r>
            <a:r>
              <a:rPr lang="en-US" dirty="0" smtClean="0"/>
              <a:t>an individual </a:t>
            </a:r>
            <a:r>
              <a:rPr lang="en-US" dirty="0"/>
              <a:t>project</a:t>
            </a:r>
            <a:r>
              <a:rPr lang="en-US" dirty="0" smtClean="0"/>
              <a:t>”</a:t>
            </a:r>
          </a:p>
          <a:p>
            <a:pPr lvl="1" eaLnBrk="1" hangingPunct="1"/>
            <a:r>
              <a:rPr lang="en-US" dirty="0"/>
              <a:t>Special Provisions are just that: “SPECIAL” </a:t>
            </a:r>
            <a:r>
              <a:rPr lang="en-US" dirty="0" smtClean="0"/>
              <a:t>provisions</a:t>
            </a:r>
          </a:p>
          <a:p>
            <a:pPr lvl="1" eaLnBrk="1" hangingPunct="1"/>
            <a:r>
              <a:rPr lang="en-US" dirty="0"/>
              <a:t>If an item(s) is adequately addressed or specified </a:t>
            </a:r>
            <a:r>
              <a:rPr lang="en-US" dirty="0" smtClean="0"/>
              <a:t>in the </a:t>
            </a:r>
            <a:r>
              <a:rPr lang="en-US" dirty="0"/>
              <a:t>Spec Book, Standard Plates, Plan, or other Contract documents, then that item(s) should not </a:t>
            </a:r>
            <a:r>
              <a:rPr lang="en-US" dirty="0" smtClean="0"/>
              <a:t>be duplicated </a:t>
            </a:r>
            <a:r>
              <a:rPr lang="en-US" dirty="0"/>
              <a:t>within the Special Provisions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108372078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Special Provisions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/>
              <a:t>Topics that are always covered by Special Provisions </a:t>
            </a:r>
            <a:r>
              <a:rPr lang="en-US" b="0" dirty="0" smtClean="0"/>
              <a:t>include</a:t>
            </a:r>
          </a:p>
          <a:p>
            <a:pPr lvl="1" eaLnBrk="1" hangingPunct="1"/>
            <a:r>
              <a:rPr lang="en-US" dirty="0"/>
              <a:t>Construction Start Dates</a:t>
            </a:r>
          </a:p>
          <a:p>
            <a:pPr lvl="1" eaLnBrk="1" hangingPunct="1"/>
            <a:r>
              <a:rPr lang="en-US" dirty="0" smtClean="0"/>
              <a:t>Completion </a:t>
            </a:r>
            <a:r>
              <a:rPr lang="en-US" dirty="0"/>
              <a:t>Dates</a:t>
            </a:r>
          </a:p>
          <a:p>
            <a:pPr lvl="1" eaLnBrk="1" hangingPunct="1"/>
            <a:r>
              <a:rPr lang="en-US" dirty="0" smtClean="0"/>
              <a:t>Traffic </a:t>
            </a:r>
            <a:r>
              <a:rPr lang="en-US" dirty="0"/>
              <a:t>Control</a:t>
            </a:r>
          </a:p>
          <a:p>
            <a:pPr lvl="1" eaLnBrk="1" hangingPunct="1"/>
            <a:r>
              <a:rPr lang="en-US" dirty="0" smtClean="0"/>
              <a:t>Special </a:t>
            </a:r>
            <a:r>
              <a:rPr lang="en-US" dirty="0"/>
              <a:t>Pay </a:t>
            </a:r>
            <a:r>
              <a:rPr lang="en-US" dirty="0" smtClean="0"/>
              <a:t>Items</a:t>
            </a:r>
          </a:p>
          <a:p>
            <a:pPr eaLnBrk="1" hangingPunct="1"/>
            <a:r>
              <a:rPr lang="en-US" b="0" dirty="0"/>
              <a:t>The Special Provisions need to cover every special pay item from the Plan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405446371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Special Provisions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sz="2800" b="0" dirty="0"/>
              <a:t>Division </a:t>
            </a:r>
            <a:r>
              <a:rPr lang="en-US" sz="2800" b="0" dirty="0" smtClean="0"/>
              <a:t>ST </a:t>
            </a:r>
            <a:r>
              <a:rPr lang="en-US" sz="2800" b="0" dirty="0"/>
              <a:t>is for </a:t>
            </a:r>
            <a:r>
              <a:rPr lang="en-US" sz="2800" b="0" dirty="0" smtClean="0"/>
              <a:t>signing projects</a:t>
            </a:r>
          </a:p>
          <a:p>
            <a:pPr eaLnBrk="1" hangingPunct="1"/>
            <a:r>
              <a:rPr lang="en-US" sz="2800" b="0" dirty="0"/>
              <a:t>Special Provisions may be formatted into more than one </a:t>
            </a:r>
            <a:r>
              <a:rPr lang="en-US" sz="2800" b="0" dirty="0" smtClean="0"/>
              <a:t>ST section</a:t>
            </a:r>
          </a:p>
          <a:p>
            <a:pPr lvl="1" eaLnBrk="1" hangingPunct="1"/>
            <a:r>
              <a:rPr lang="en-US" sz="2400" dirty="0" smtClean="0"/>
              <a:t>Division ST</a:t>
            </a:r>
          </a:p>
          <a:p>
            <a:pPr lvl="2" eaLnBrk="1" hangingPunct="1"/>
            <a:r>
              <a:rPr lang="en-US" sz="2000" dirty="0" smtClean="0"/>
              <a:t>ST-1 </a:t>
            </a:r>
            <a:r>
              <a:rPr lang="en-US" sz="2000" dirty="0"/>
              <a:t>(2104) Removing Miscellaneous Structures</a:t>
            </a:r>
          </a:p>
          <a:p>
            <a:pPr lvl="2" eaLnBrk="1" hangingPunct="1"/>
            <a:r>
              <a:rPr lang="en-US" sz="2000" dirty="0" smtClean="0"/>
              <a:t>ST-2 </a:t>
            </a:r>
            <a:r>
              <a:rPr lang="en-US" sz="2000" dirty="0"/>
              <a:t>(2564) Traffic Signs and Devices</a:t>
            </a:r>
          </a:p>
          <a:p>
            <a:pPr lvl="2" eaLnBrk="1" hangingPunct="1"/>
            <a:r>
              <a:rPr lang="en-US" sz="2000" dirty="0" smtClean="0"/>
              <a:t>ST-3 </a:t>
            </a:r>
            <a:r>
              <a:rPr lang="en-US" sz="2000" dirty="0"/>
              <a:t>(3352) Signs, Delineators and Markers</a:t>
            </a:r>
            <a:endParaRPr lang="en-US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405446371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Special Provisions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/>
              <a:t>The following sections </a:t>
            </a:r>
            <a:r>
              <a:rPr lang="en-US" b="0" dirty="0" smtClean="0"/>
              <a:t>can be </a:t>
            </a:r>
            <a:r>
              <a:rPr lang="en-US" b="0" dirty="0"/>
              <a:t>found in the Special Provisions</a:t>
            </a:r>
            <a:r>
              <a:rPr lang="en-US" b="0" dirty="0" smtClean="0"/>
              <a:t>:</a:t>
            </a:r>
          </a:p>
          <a:p>
            <a:pPr lvl="1" eaLnBrk="1" hangingPunct="1"/>
            <a:r>
              <a:rPr lang="en-US" b="0" dirty="0"/>
              <a:t>Opening Descriptive Paragraph</a:t>
            </a:r>
          </a:p>
          <a:p>
            <a:pPr lvl="1" eaLnBrk="1" hangingPunct="1"/>
            <a:r>
              <a:rPr lang="en-US" b="0" dirty="0" smtClean="0"/>
              <a:t>Materials</a:t>
            </a:r>
            <a:endParaRPr lang="en-US" b="0" dirty="0"/>
          </a:p>
          <a:p>
            <a:pPr lvl="1" eaLnBrk="1" hangingPunct="1"/>
            <a:r>
              <a:rPr lang="en-US" b="0" dirty="0" smtClean="0"/>
              <a:t>Construction </a:t>
            </a:r>
            <a:r>
              <a:rPr lang="en-US" b="0" dirty="0"/>
              <a:t>Requirements</a:t>
            </a:r>
          </a:p>
          <a:p>
            <a:pPr lvl="1" eaLnBrk="1" hangingPunct="1"/>
            <a:r>
              <a:rPr lang="en-US" b="0" dirty="0" smtClean="0"/>
              <a:t>Measurement </a:t>
            </a:r>
            <a:r>
              <a:rPr lang="en-US" b="0" dirty="0"/>
              <a:t>and Payment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405446371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Provisions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Special Provision Boiler </a:t>
            </a:r>
            <a:r>
              <a:rPr lang="en-US" b="0" dirty="0" smtClean="0"/>
              <a:t>Plates</a:t>
            </a:r>
          </a:p>
          <a:p>
            <a:pPr lvl="1"/>
            <a:r>
              <a:rPr lang="en-US" dirty="0"/>
              <a:t>Standard special provisions have been developed for use on MnDOT </a:t>
            </a:r>
            <a:r>
              <a:rPr lang="en-US" dirty="0" smtClean="0"/>
              <a:t>signing projects</a:t>
            </a:r>
          </a:p>
          <a:p>
            <a:pPr lvl="1"/>
            <a:r>
              <a:rPr lang="en-US" dirty="0"/>
              <a:t>The following is a handout of the “boilerplate</a:t>
            </a:r>
            <a:r>
              <a:rPr lang="en-US" dirty="0" smtClean="0"/>
              <a:t>” </a:t>
            </a:r>
            <a:r>
              <a:rPr lang="en-US" dirty="0" smtClean="0">
                <a:hlinkClick r:id="rId2" action="ppaction://hlinkfile"/>
              </a:rPr>
              <a:t>special provisions</a:t>
            </a:r>
            <a:endParaRPr lang="en-US" dirty="0" smtClean="0"/>
          </a:p>
          <a:p>
            <a:pPr lvl="1"/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F6130E-C26E-4C3C-9D1C-B2B77E4BA5A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5" name="Picture 4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5672" y="4630308"/>
            <a:ext cx="5133975" cy="1666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673382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Special Provisions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 smtClean="0"/>
              <a:t>Addendum</a:t>
            </a:r>
          </a:p>
          <a:p>
            <a:pPr lvl="1" eaLnBrk="1" hangingPunct="1"/>
            <a:r>
              <a:rPr lang="en-US" dirty="0"/>
              <a:t>provide additional information, corrections, additions, or deletions to the Special Provisions, Plans, and/or Spec Book after the Project is put on sale, but before the actual letting of the </a:t>
            </a:r>
            <a:r>
              <a:rPr lang="en-US" dirty="0" smtClean="0"/>
              <a:t>Project</a:t>
            </a:r>
          </a:p>
          <a:p>
            <a:pPr lvl="1" eaLnBrk="1" hangingPunct="1"/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242938522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Special Provisions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 smtClean="0"/>
              <a:t>Supplemental Agreement</a:t>
            </a:r>
          </a:p>
          <a:p>
            <a:pPr lvl="1" eaLnBrk="1" hangingPunct="1"/>
            <a:r>
              <a:rPr lang="en-US" dirty="0" smtClean="0"/>
              <a:t>Negotiation to rectify a situation that arises after award</a:t>
            </a:r>
          </a:p>
          <a:p>
            <a:pPr lvl="1" eaLnBrk="1" hangingPunct="1"/>
            <a:r>
              <a:rPr lang="en-US" dirty="0" smtClean="0"/>
              <a:t>Attempt to keep to a minimum</a:t>
            </a:r>
          </a:p>
          <a:p>
            <a:pPr lvl="1" eaLnBrk="1" hangingPunct="1"/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414998026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Special Provisions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 smtClean="0"/>
              <a:t>Bid Pricing</a:t>
            </a:r>
          </a:p>
          <a:p>
            <a:pPr lvl="1" eaLnBrk="1" hangingPunct="1"/>
            <a:r>
              <a:rPr lang="en-US" dirty="0"/>
              <a:t>Information on average bid pricing can be obtained from the following website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www.dot.state.mn.us/bidlet/average-bid-price.html</a:t>
            </a:r>
            <a:endParaRPr lang="en-US" dirty="0" smtClean="0"/>
          </a:p>
          <a:p>
            <a:pPr lvl="1" eaLnBrk="1" hangingPunct="1"/>
            <a:endParaRPr lang="en-US" b="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2191264" y="3849925"/>
            <a:ext cx="5329882" cy="288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8140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Special Provisions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/>
              <a:t>Information on Pay Items can be obtained from the AASHTOWare Project Item List website:</a:t>
            </a:r>
          </a:p>
          <a:p>
            <a:pPr lvl="1" eaLnBrk="1" hangingPunct="1"/>
            <a:r>
              <a:rPr lang="en-US" sz="2400" b="0" dirty="0">
                <a:hlinkClick r:id="rId2"/>
              </a:rPr>
              <a:t>http://</a:t>
            </a:r>
            <a:r>
              <a:rPr lang="en-US" sz="2400" b="0" dirty="0" smtClean="0">
                <a:hlinkClick r:id="rId2"/>
              </a:rPr>
              <a:t>bidlet.dot.state.mn.us/ItemSearch.aspx</a:t>
            </a:r>
            <a:endParaRPr lang="en-US" sz="2400" b="0" dirty="0" smtClean="0"/>
          </a:p>
          <a:p>
            <a:pPr lvl="1" eaLnBrk="1" hangingPunct="1"/>
            <a:r>
              <a:rPr lang="en-US" sz="2400" dirty="0" smtClean="0"/>
              <a:t>Items include:</a:t>
            </a:r>
          </a:p>
          <a:p>
            <a:pPr lvl="2" eaLnBrk="1" hangingPunct="1"/>
            <a:r>
              <a:rPr lang="en-US" sz="2000" dirty="0" smtClean="0"/>
              <a:t>Item </a:t>
            </a:r>
            <a:r>
              <a:rPr lang="en-US" sz="2000" dirty="0"/>
              <a:t>Number</a:t>
            </a:r>
          </a:p>
          <a:p>
            <a:pPr lvl="2" eaLnBrk="1" hangingPunct="1"/>
            <a:r>
              <a:rPr lang="en-US" sz="2000" dirty="0" smtClean="0"/>
              <a:t>Short </a:t>
            </a:r>
            <a:r>
              <a:rPr lang="en-US" sz="2000" dirty="0"/>
              <a:t>Description</a:t>
            </a:r>
          </a:p>
          <a:p>
            <a:pPr lvl="2" eaLnBrk="1" hangingPunct="1"/>
            <a:r>
              <a:rPr lang="en-US" sz="2000" dirty="0" smtClean="0"/>
              <a:t>Long </a:t>
            </a:r>
            <a:r>
              <a:rPr lang="en-US" sz="2000" dirty="0"/>
              <a:t>Description</a:t>
            </a:r>
          </a:p>
          <a:p>
            <a:pPr lvl="2" eaLnBrk="1" hangingPunct="1"/>
            <a:r>
              <a:rPr lang="en-US" sz="2000" dirty="0" smtClean="0"/>
              <a:t>Unit </a:t>
            </a:r>
            <a:r>
              <a:rPr lang="en-US" sz="2000" dirty="0"/>
              <a:t>Name </a:t>
            </a:r>
          </a:p>
          <a:p>
            <a:pPr lvl="2" eaLnBrk="1" hangingPunct="1"/>
            <a:r>
              <a:rPr lang="en-US" sz="2000" dirty="0" smtClean="0"/>
              <a:t>Plan </a:t>
            </a:r>
            <a:r>
              <a:rPr lang="en-US" sz="2000" dirty="0"/>
              <a:t>Unit Description</a:t>
            </a:r>
          </a:p>
          <a:p>
            <a:pPr lvl="2" eaLnBrk="1" hangingPunct="1"/>
            <a:r>
              <a:rPr lang="en-US" sz="2000" dirty="0" smtClean="0"/>
              <a:t>Specification </a:t>
            </a:r>
            <a:r>
              <a:rPr lang="en-US" sz="2000" dirty="0"/>
              <a:t>Year</a:t>
            </a:r>
          </a:p>
          <a:p>
            <a:pPr lvl="2" eaLnBrk="1" hangingPunct="1"/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0315194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Special Provisions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361" y="1308100"/>
            <a:ext cx="7046771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3372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0" dirty="0"/>
              <a:t>MnDOT </a:t>
            </a:r>
            <a:r>
              <a:rPr lang="en-US" sz="3600" b="0" dirty="0" smtClean="0"/>
              <a:t>Standard </a:t>
            </a:r>
            <a:r>
              <a:rPr lang="en-US" sz="3600" b="0" dirty="0"/>
              <a:t>Specification for Construction Book (Spec Book)</a:t>
            </a:r>
            <a:endParaRPr lang="en-US" sz="3600" dirty="0" smtClean="0"/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/>
              <a:t>The “Spec Book” </a:t>
            </a:r>
            <a:r>
              <a:rPr lang="en-US" b="0" dirty="0" smtClean="0"/>
              <a:t>contains </a:t>
            </a:r>
            <a:r>
              <a:rPr lang="en-US" b="0" dirty="0"/>
              <a:t>standard specifications </a:t>
            </a:r>
            <a:r>
              <a:rPr lang="en-US" b="0" dirty="0" smtClean="0"/>
              <a:t>used </a:t>
            </a:r>
            <a:r>
              <a:rPr lang="en-US" b="0" dirty="0"/>
              <a:t>and referred to </a:t>
            </a:r>
            <a:r>
              <a:rPr lang="en-US" b="0" dirty="0" smtClean="0"/>
              <a:t>in </a:t>
            </a:r>
          </a:p>
          <a:p>
            <a:pPr lvl="1" eaLnBrk="1" hangingPunct="1"/>
            <a:r>
              <a:rPr lang="en-US" b="0" dirty="0" smtClean="0"/>
              <a:t>Plans</a:t>
            </a:r>
          </a:p>
          <a:p>
            <a:pPr lvl="1" eaLnBrk="1" hangingPunct="1"/>
            <a:r>
              <a:rPr lang="en-US" b="0" dirty="0" smtClean="0"/>
              <a:t>Special Provisions</a:t>
            </a:r>
          </a:p>
          <a:p>
            <a:pPr eaLnBrk="1" hangingPunct="1"/>
            <a:r>
              <a:rPr lang="en-US" b="0" dirty="0" smtClean="0"/>
              <a:t>Current Spec Book</a:t>
            </a:r>
          </a:p>
          <a:p>
            <a:pPr lvl="1" eaLnBrk="1" hangingPunct="1"/>
            <a:r>
              <a:rPr lang="en-US" b="0" dirty="0"/>
              <a:t>includes numerous modifications to the </a:t>
            </a:r>
            <a:r>
              <a:rPr lang="en-US" b="0" dirty="0" smtClean="0"/>
              <a:t>Pervious Spec Book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716519" y="1907832"/>
            <a:ext cx="8244951" cy="3058126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9350" y="1444625"/>
            <a:ext cx="3990975" cy="5162550"/>
          </a:xfrm>
        </p:spPr>
        <p:txBody>
          <a:bodyPr/>
          <a:lstStyle/>
          <a:p>
            <a:r>
              <a:rPr lang="en-US" b="0" dirty="0" smtClean="0"/>
              <a:t>Questions?</a:t>
            </a:r>
          </a:p>
          <a:p>
            <a:r>
              <a:rPr lang="en-US" b="0" dirty="0" smtClean="0"/>
              <a:t>Training Certificates</a:t>
            </a:r>
          </a:p>
          <a:p>
            <a:r>
              <a:rPr lang="en-US" b="0" dirty="0" smtClean="0"/>
              <a:t>Email List</a:t>
            </a:r>
          </a:p>
          <a:p>
            <a:r>
              <a:rPr lang="en-US" b="0" dirty="0" smtClean="0"/>
              <a:t>Evaluation Forms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F6130E-C26E-4C3C-9D1C-B2B77E4BA5A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1026" name="Picture 2" descr="Image result for happy face drown in snow on stop sig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8736" y="1504092"/>
            <a:ext cx="2801379" cy="37351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0747171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 Book	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 smtClean="0"/>
              <a:t>Format of the Spec Book</a:t>
            </a:r>
          </a:p>
          <a:p>
            <a:pPr lvl="1" eaLnBrk="1" hangingPunct="1"/>
            <a:r>
              <a:rPr lang="en-US" dirty="0"/>
              <a:t>The Spec Book is made of three divisions:</a:t>
            </a:r>
          </a:p>
          <a:p>
            <a:pPr lvl="2" eaLnBrk="1" hangingPunct="1"/>
            <a:r>
              <a:rPr lang="en-US" dirty="0" smtClean="0"/>
              <a:t>Division </a:t>
            </a:r>
            <a:r>
              <a:rPr lang="en-US" dirty="0"/>
              <a:t>I - General Requirements and Covenants</a:t>
            </a:r>
          </a:p>
          <a:p>
            <a:pPr lvl="2" eaLnBrk="1" hangingPunct="1"/>
            <a:r>
              <a:rPr lang="en-US" dirty="0" smtClean="0"/>
              <a:t>Division </a:t>
            </a:r>
            <a:r>
              <a:rPr lang="en-US" dirty="0"/>
              <a:t>II - Construction Details</a:t>
            </a:r>
          </a:p>
          <a:p>
            <a:pPr lvl="2" eaLnBrk="1" hangingPunct="1"/>
            <a:r>
              <a:rPr lang="en-US" dirty="0" smtClean="0"/>
              <a:t>Division </a:t>
            </a:r>
            <a:r>
              <a:rPr lang="en-US" dirty="0"/>
              <a:t>III - Materials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65202502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 Book	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/>
              <a:t>DIVISION I — General Requirements and </a:t>
            </a:r>
            <a:r>
              <a:rPr lang="en-US" b="0" dirty="0" smtClean="0"/>
              <a:t>Covenants</a:t>
            </a:r>
          </a:p>
          <a:p>
            <a:pPr lvl="1" eaLnBrk="1" hangingPunct="1"/>
            <a:r>
              <a:rPr lang="en-US" dirty="0"/>
              <a:t>Each Division I Specification number begins with “1” (1101 </a:t>
            </a:r>
            <a:r>
              <a:rPr lang="en-US" dirty="0" smtClean="0"/>
              <a:t>– 1911)</a:t>
            </a:r>
          </a:p>
          <a:p>
            <a:pPr lvl="1" eaLnBrk="1" hangingPunct="1"/>
            <a:r>
              <a:rPr lang="en-US" dirty="0" smtClean="0"/>
              <a:t>Nine </a:t>
            </a:r>
            <a:r>
              <a:rPr lang="en-US" dirty="0"/>
              <a:t>(9) </a:t>
            </a:r>
            <a:r>
              <a:rPr lang="en-US" dirty="0" smtClean="0"/>
              <a:t>sections</a:t>
            </a:r>
          </a:p>
          <a:p>
            <a:pPr lvl="1" eaLnBrk="1" hangingPunct="1"/>
            <a:r>
              <a:rPr lang="en-US" dirty="0" smtClean="0"/>
              <a:t>Example: Scope of Work is the 1400 series (1401-1408)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75552223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>
          <a:xfrm>
            <a:off x="1136650" y="165100"/>
            <a:ext cx="721315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1504 - Coordination of Plans and Specifications</a:t>
            </a:r>
            <a:endParaRPr lang="en-US" sz="3600" dirty="0" smtClean="0"/>
          </a:p>
        </p:txBody>
      </p:sp>
      <p:pic>
        <p:nvPicPr>
          <p:cNvPr id="7" name="Picture 6"/>
          <p:cNvPicPr/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285" y="1747125"/>
            <a:ext cx="8145961" cy="44273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8216976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 Book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/>
              <a:t>DIVISION II — Construction </a:t>
            </a:r>
            <a:r>
              <a:rPr lang="en-US" b="0" dirty="0" smtClean="0"/>
              <a:t>Details</a:t>
            </a:r>
          </a:p>
          <a:p>
            <a:pPr lvl="1" eaLnBrk="1" hangingPunct="1"/>
            <a:r>
              <a:rPr lang="en-US" dirty="0"/>
              <a:t>Each Division II Specification number begins with “2” (2021 - 2582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en-US" dirty="0" smtClean="0"/>
              <a:t>Six sections</a:t>
            </a:r>
          </a:p>
          <a:p>
            <a:pPr marL="914400" lvl="2" indent="0" eaLnBrk="1" hangingPunct="1">
              <a:buNone/>
            </a:pPr>
            <a:r>
              <a:rPr lang="en-US" dirty="0"/>
              <a:t>1. General (2021 - 2051)</a:t>
            </a:r>
          </a:p>
          <a:p>
            <a:pPr marL="914400" lvl="2" indent="0" eaLnBrk="1" hangingPunct="1">
              <a:buNone/>
            </a:pPr>
            <a:r>
              <a:rPr lang="en-US" dirty="0"/>
              <a:t>2. Grading (2101 - 2131)</a:t>
            </a:r>
          </a:p>
          <a:p>
            <a:pPr marL="914400" lvl="2" indent="0" eaLnBrk="1" hangingPunct="1">
              <a:buNone/>
            </a:pPr>
            <a:r>
              <a:rPr lang="en-US" dirty="0"/>
              <a:t>3. Base Construction (</a:t>
            </a:r>
            <a:r>
              <a:rPr lang="en-US" dirty="0" smtClean="0"/>
              <a:t>2211- </a:t>
            </a:r>
            <a:r>
              <a:rPr lang="en-US" dirty="0"/>
              <a:t>2232)</a:t>
            </a:r>
          </a:p>
          <a:p>
            <a:pPr marL="914400" lvl="2" indent="0" eaLnBrk="1" hangingPunct="1">
              <a:buNone/>
            </a:pPr>
            <a:r>
              <a:rPr lang="en-US" dirty="0"/>
              <a:t>4. Pavement Construction (2301 - </a:t>
            </a:r>
            <a:r>
              <a:rPr lang="en-US" dirty="0" smtClean="0"/>
              <a:t>2399)</a:t>
            </a:r>
            <a:endParaRPr lang="en-US" dirty="0"/>
          </a:p>
          <a:p>
            <a:pPr marL="914400" lvl="2" indent="0" eaLnBrk="1" hangingPunct="1">
              <a:buNone/>
            </a:pPr>
            <a:r>
              <a:rPr lang="en-US" dirty="0"/>
              <a:t>5. Bridges and Structures (2401 - 2481)</a:t>
            </a:r>
          </a:p>
          <a:p>
            <a:pPr marL="914400" lvl="2" indent="0" eaLnBrk="1" hangingPunct="1">
              <a:buNone/>
            </a:pPr>
            <a:r>
              <a:rPr lang="en-US" dirty="0"/>
              <a:t>6. Miscellaneous (2501 - 2582)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148216976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 Book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lvl="1" eaLnBrk="1" hangingPunct="1"/>
            <a:r>
              <a:rPr lang="en-US" dirty="0"/>
              <a:t>Each section is generally divided into the following </a:t>
            </a:r>
            <a:r>
              <a:rPr lang="en-US" dirty="0" smtClean="0"/>
              <a:t>sections:</a:t>
            </a:r>
          </a:p>
          <a:p>
            <a:pPr marL="914400" lvl="2" indent="0">
              <a:buNone/>
            </a:pPr>
            <a:r>
              <a:rPr lang="en-US" b="0" dirty="0"/>
              <a:t>1. Description</a:t>
            </a:r>
          </a:p>
          <a:p>
            <a:pPr marL="914400" lvl="2" indent="0">
              <a:buNone/>
            </a:pPr>
            <a:r>
              <a:rPr lang="en-US" b="0" dirty="0"/>
              <a:t>2. Materials</a:t>
            </a:r>
          </a:p>
          <a:p>
            <a:pPr marL="914400" lvl="2" indent="0">
              <a:buNone/>
            </a:pPr>
            <a:r>
              <a:rPr lang="en-US" b="0" dirty="0"/>
              <a:t>3. Construction Requirements</a:t>
            </a:r>
          </a:p>
          <a:p>
            <a:pPr marL="914400" lvl="2" indent="0">
              <a:buNone/>
            </a:pPr>
            <a:r>
              <a:rPr lang="en-US" b="0" dirty="0"/>
              <a:t>4. Method of Measurement</a:t>
            </a:r>
          </a:p>
          <a:p>
            <a:pPr marL="914400" lvl="2" indent="0">
              <a:buNone/>
            </a:pPr>
            <a:r>
              <a:rPr lang="en-US" b="0" dirty="0"/>
              <a:t>5. Basis of Payment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216976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Spec Book	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/>
              <a:t>DIVISION III — </a:t>
            </a:r>
            <a:r>
              <a:rPr lang="en-US" b="0" dirty="0" smtClean="0"/>
              <a:t>Materials</a:t>
            </a:r>
          </a:p>
          <a:p>
            <a:pPr lvl="1" eaLnBrk="1" hangingPunct="1"/>
            <a:r>
              <a:rPr lang="en-US" dirty="0"/>
              <a:t>Each Division III Specification number begins with “3” (3101 - 3973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en-US" dirty="0"/>
              <a:t>Division is divided into eighteen sections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148216976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59D01C-4DA5-4108-AD5F-506C5561F783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/>
              <a:t>MnDOT Contract Proposal</a:t>
            </a:r>
            <a:endParaRPr lang="en-US" sz="3600" dirty="0" smtClean="0"/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9350" y="1368425"/>
            <a:ext cx="7994650" cy="5238750"/>
          </a:xfrm>
        </p:spPr>
        <p:txBody>
          <a:bodyPr/>
          <a:lstStyle/>
          <a:p>
            <a:pPr eaLnBrk="1" hangingPunct="1"/>
            <a:r>
              <a:rPr lang="en-US" b="0" dirty="0" smtClean="0"/>
              <a:t>Contents</a:t>
            </a:r>
          </a:p>
          <a:p>
            <a:pPr lvl="1" eaLnBrk="1" hangingPunct="1"/>
            <a:r>
              <a:rPr lang="en-US" dirty="0"/>
              <a:t>Each MnDOT project has a </a:t>
            </a:r>
            <a:r>
              <a:rPr lang="en-US" dirty="0" smtClean="0"/>
              <a:t>proposal</a:t>
            </a:r>
          </a:p>
          <a:p>
            <a:pPr lvl="1" eaLnBrk="1" hangingPunct="1"/>
            <a:r>
              <a:rPr lang="en-US" dirty="0"/>
              <a:t>The proposal contains items such as</a:t>
            </a:r>
            <a:r>
              <a:rPr lang="en-US" dirty="0" smtClean="0"/>
              <a:t>:</a:t>
            </a:r>
          </a:p>
          <a:p>
            <a:pPr lvl="2" eaLnBrk="1" hangingPunct="1"/>
            <a:r>
              <a:rPr lang="en-US" dirty="0" smtClean="0"/>
              <a:t>Addendums</a:t>
            </a:r>
            <a:endParaRPr lang="en-US" dirty="0"/>
          </a:p>
          <a:p>
            <a:pPr lvl="2" eaLnBrk="1" hangingPunct="1"/>
            <a:r>
              <a:rPr lang="en-US" dirty="0" smtClean="0"/>
              <a:t>Notices </a:t>
            </a:r>
            <a:r>
              <a:rPr lang="en-US" dirty="0"/>
              <a:t>to Bidders</a:t>
            </a:r>
          </a:p>
          <a:p>
            <a:pPr lvl="2" eaLnBrk="1" hangingPunct="1"/>
            <a:r>
              <a:rPr lang="en-US" dirty="0" smtClean="0"/>
              <a:t>Appendices</a:t>
            </a:r>
            <a:endParaRPr lang="en-US" dirty="0"/>
          </a:p>
          <a:p>
            <a:pPr lvl="2" eaLnBrk="1" hangingPunct="1"/>
            <a:r>
              <a:rPr lang="en-US" dirty="0" smtClean="0"/>
              <a:t>Special </a:t>
            </a:r>
            <a:r>
              <a:rPr lang="en-US" dirty="0"/>
              <a:t>Provisions (by division, for example: Division A, Divisions S, Division SS, Division SL, </a:t>
            </a:r>
            <a:r>
              <a:rPr lang="en-US" dirty="0" smtClean="0"/>
              <a:t>Division ST</a:t>
            </a:r>
            <a:r>
              <a:rPr lang="en-US" dirty="0"/>
              <a:t>, etc.)</a:t>
            </a:r>
          </a:p>
          <a:p>
            <a:pPr lvl="2" eaLnBrk="1" hangingPunct="1"/>
            <a:r>
              <a:rPr lang="en-US" dirty="0" smtClean="0"/>
              <a:t>Attachments</a:t>
            </a:r>
            <a:endParaRPr lang="en-US" dirty="0"/>
          </a:p>
          <a:p>
            <a:pPr lvl="2" eaLnBrk="1" hangingPunct="1"/>
            <a:r>
              <a:rPr lang="en-US" dirty="0" smtClean="0"/>
              <a:t>Contract </a:t>
            </a:r>
            <a:r>
              <a:rPr lang="en-US" dirty="0"/>
              <a:t>Schedule (Bid Prices)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148216976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a1012891-ed95-48b4-8a16-4e3eef4b51e8"/>
  <p:tag name="ARTICULATE_SLIDE_NAV" val="10"/>
  <p:tag name="AUDIO_ID" val="317"/>
</p:tagLst>
</file>

<file path=ppt/theme/theme1.xml><?xml version="1.0" encoding="utf-8"?>
<a:theme xmlns:a="http://schemas.openxmlformats.org/drawingml/2006/main" name="1_Project Status (Standard)">
  <a:themeElements>
    <a:clrScheme name="1_Project Status (Standard)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1_Project Status (Standard)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2075" tIns="46038" rIns="92075" bIns="46038" numCol="1" rtlCol="0" anchor="t" anchorCtr="0" compatLnSpc="1">
        <a:prstTxWarp prst="textNoShape">
          <a:avLst/>
        </a:prstTxWarp>
      </a:bodyPr>
      <a:lstStyle>
        <a:defPPr marL="0" marR="0" indent="0" algn="just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>
            <a:srgbClr val="FF9933"/>
          </a:buClr>
          <a:buSzTx/>
          <a:buFontTx/>
          <a:buChar char="–"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just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>
            <a:srgbClr val="FF9933"/>
          </a:buClr>
          <a:buSzTx/>
          <a:buFontTx/>
          <a:buChar char="–"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roject Status (Standard)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ct Status (Standard)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ct Status (Standard)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4263</TotalTime>
  <Words>667</Words>
  <Application>Microsoft Office PowerPoint</Application>
  <PresentationFormat>On-screen Show (4:3)</PresentationFormat>
  <Paragraphs>132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Tahoma</vt:lpstr>
      <vt:lpstr>Times New Roman</vt:lpstr>
      <vt:lpstr>Wingdings</vt:lpstr>
      <vt:lpstr>1_Project Status (Standard)</vt:lpstr>
      <vt:lpstr>PowerPoint Presentation</vt:lpstr>
      <vt:lpstr>MnDOT Standard Specification for Construction Book (Spec Book)</vt:lpstr>
      <vt:lpstr>Spec Book </vt:lpstr>
      <vt:lpstr>Spec Book </vt:lpstr>
      <vt:lpstr>1504 - Coordination of Plans and Specifications</vt:lpstr>
      <vt:lpstr>Spec Book</vt:lpstr>
      <vt:lpstr>Spec Book</vt:lpstr>
      <vt:lpstr>Spec Book </vt:lpstr>
      <vt:lpstr>MnDOT Contract Proposal</vt:lpstr>
      <vt:lpstr>Special Provisions</vt:lpstr>
      <vt:lpstr>Special Provisions</vt:lpstr>
      <vt:lpstr>Special Provisions</vt:lpstr>
      <vt:lpstr>Special Provisions</vt:lpstr>
      <vt:lpstr>Special Provisions</vt:lpstr>
      <vt:lpstr>Special Provisions</vt:lpstr>
      <vt:lpstr>Special Provisions</vt:lpstr>
      <vt:lpstr>Special Provisions</vt:lpstr>
      <vt:lpstr>Special Provisions</vt:lpstr>
      <vt:lpstr>Special Provisions</vt:lpstr>
      <vt:lpstr>End </vt:lpstr>
    </vt:vector>
  </TitlesOfParts>
  <Company>Albeck Gerken,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Grade Signing</dc:title>
  <dc:creator>Jeff Gerken</dc:creator>
  <cp:lastModifiedBy>Kelly Franco</cp:lastModifiedBy>
  <cp:revision>207</cp:revision>
  <cp:lastPrinted>2003-04-28T18:46:23Z</cp:lastPrinted>
  <dcterms:created xsi:type="dcterms:W3CDTF">2000-07-13T21:12:35Z</dcterms:created>
  <dcterms:modified xsi:type="dcterms:W3CDTF">2017-06-13T20:21:21Z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01-intro</vt:lpwstr>
  </property>
  <property fmtid="{D5CDD505-2E9C-101B-9397-08002B2CF9AE}" pid="4" name="ArticulateGUID">
    <vt:lpwstr>5D42D652-416E-40C0-A516-900278A32E1F</vt:lpwstr>
  </property>
  <property fmtid="{D5CDD505-2E9C-101B-9397-08002B2CF9AE}" pid="5" name="ArticulateProjectFull">
    <vt:lpwstr>C:\01Projects\MnDOT\2013\2013 Traffic Control Plan Development\02 Slides\07-Spec Provisions.ppta</vt:lpwstr>
  </property>
</Properties>
</file>