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0" r:id="rId1"/>
  </p:sldMasterIdLst>
  <p:notesMasterIdLst>
    <p:notesMasterId r:id="rId20"/>
  </p:notesMasterIdLst>
  <p:handoutMasterIdLst>
    <p:handoutMasterId r:id="rId21"/>
  </p:handoutMasterIdLst>
  <p:sldIdLst>
    <p:sldId id="256" r:id="rId2"/>
    <p:sldId id="305" r:id="rId3"/>
    <p:sldId id="306" r:id="rId4"/>
    <p:sldId id="307" r:id="rId5"/>
    <p:sldId id="308" r:id="rId6"/>
    <p:sldId id="309" r:id="rId7"/>
    <p:sldId id="310" r:id="rId8"/>
    <p:sldId id="311" r:id="rId9"/>
    <p:sldId id="313" r:id="rId10"/>
    <p:sldId id="314" r:id="rId11"/>
    <p:sldId id="322" r:id="rId12"/>
    <p:sldId id="315" r:id="rId13"/>
    <p:sldId id="316" r:id="rId14"/>
    <p:sldId id="317" r:id="rId15"/>
    <p:sldId id="318" r:id="rId16"/>
    <p:sldId id="323" r:id="rId17"/>
    <p:sldId id="319" r:id="rId18"/>
    <p:sldId id="320" r:id="rId19"/>
  </p:sldIdLst>
  <p:sldSz cx="9144000" cy="6858000" type="screen4x3"/>
  <p:notesSz cx="7010400" cy="9296400"/>
  <p:custDataLst>
    <p:tags r:id="rId22"/>
  </p:custDataLst>
  <p:defaultTextStyle>
    <a:defPPr>
      <a:defRPr lang="en-US"/>
    </a:defPPr>
    <a:lvl1pPr algn="just" rtl="0" eaLnBrk="0" fontAlgn="base" hangingPunct="0">
      <a:spcBef>
        <a:spcPct val="20000"/>
      </a:spcBef>
      <a:spcAft>
        <a:spcPts val="600"/>
      </a:spcAft>
      <a:buClr>
        <a:srgbClr val="FF9933"/>
      </a:buClr>
      <a:buChar char="–"/>
      <a:defRPr kumimoji="1" kern="1200">
        <a:solidFill>
          <a:schemeClr val="tx2"/>
        </a:solidFill>
        <a:latin typeface="Arial" charset="0"/>
        <a:ea typeface="+mn-ea"/>
        <a:cs typeface="+mn-cs"/>
      </a:defRPr>
    </a:lvl1pPr>
    <a:lvl2pPr marL="457200" algn="just" rtl="0" eaLnBrk="0" fontAlgn="base" hangingPunct="0">
      <a:spcBef>
        <a:spcPct val="20000"/>
      </a:spcBef>
      <a:spcAft>
        <a:spcPts val="600"/>
      </a:spcAft>
      <a:buClr>
        <a:srgbClr val="FF9933"/>
      </a:buClr>
      <a:buChar char="–"/>
      <a:defRPr kumimoji="1" kern="1200">
        <a:solidFill>
          <a:schemeClr val="tx2"/>
        </a:solidFill>
        <a:latin typeface="Arial" charset="0"/>
        <a:ea typeface="+mn-ea"/>
        <a:cs typeface="+mn-cs"/>
      </a:defRPr>
    </a:lvl2pPr>
    <a:lvl3pPr marL="914400" algn="just" rtl="0" eaLnBrk="0" fontAlgn="base" hangingPunct="0">
      <a:spcBef>
        <a:spcPct val="20000"/>
      </a:spcBef>
      <a:spcAft>
        <a:spcPts val="600"/>
      </a:spcAft>
      <a:buClr>
        <a:srgbClr val="FF9933"/>
      </a:buClr>
      <a:buChar char="–"/>
      <a:defRPr kumimoji="1" kern="1200">
        <a:solidFill>
          <a:schemeClr val="tx2"/>
        </a:solidFill>
        <a:latin typeface="Arial" charset="0"/>
        <a:ea typeface="+mn-ea"/>
        <a:cs typeface="+mn-cs"/>
      </a:defRPr>
    </a:lvl3pPr>
    <a:lvl4pPr marL="1371600" algn="just" rtl="0" eaLnBrk="0" fontAlgn="base" hangingPunct="0">
      <a:spcBef>
        <a:spcPct val="20000"/>
      </a:spcBef>
      <a:spcAft>
        <a:spcPts val="600"/>
      </a:spcAft>
      <a:buClr>
        <a:srgbClr val="FF9933"/>
      </a:buClr>
      <a:buChar char="–"/>
      <a:defRPr kumimoji="1" kern="1200">
        <a:solidFill>
          <a:schemeClr val="tx2"/>
        </a:solidFill>
        <a:latin typeface="Arial" charset="0"/>
        <a:ea typeface="+mn-ea"/>
        <a:cs typeface="+mn-cs"/>
      </a:defRPr>
    </a:lvl4pPr>
    <a:lvl5pPr marL="1828800" algn="just" rtl="0" eaLnBrk="0" fontAlgn="base" hangingPunct="0">
      <a:spcBef>
        <a:spcPct val="20000"/>
      </a:spcBef>
      <a:spcAft>
        <a:spcPts val="600"/>
      </a:spcAft>
      <a:buClr>
        <a:srgbClr val="FF9933"/>
      </a:buClr>
      <a:buChar char="–"/>
      <a:defRPr kumimoji="1" kern="1200">
        <a:solidFill>
          <a:schemeClr val="tx2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umimoji="1" kern="1200">
        <a:solidFill>
          <a:schemeClr val="tx2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umimoji="1" kern="1200">
        <a:solidFill>
          <a:schemeClr val="tx2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umimoji="1" kern="1200">
        <a:solidFill>
          <a:schemeClr val="tx2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umimoji="1" kern="1200">
        <a:solidFill>
          <a:schemeClr val="tx2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FF33"/>
    <a:srgbClr val="0033CC"/>
    <a:srgbClr val="006600"/>
    <a:srgbClr val="003366"/>
    <a:srgbClr val="000099"/>
    <a:srgbClr val="333399"/>
    <a:srgbClr val="000066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090" autoAdjust="0"/>
  </p:normalViewPr>
  <p:slideViewPr>
    <p:cSldViewPr snapToGrid="0">
      <p:cViewPr varScale="1">
        <p:scale>
          <a:sx n="61" d="100"/>
          <a:sy n="61" d="100"/>
        </p:scale>
        <p:origin x="14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-1788" y="-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l">
              <a:spcAft>
                <a:spcPct val="0"/>
              </a:spcAft>
              <a:buFontTx/>
              <a:buChar char="•"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2400" y="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spcAft>
                <a:spcPct val="0"/>
              </a:spcAft>
              <a:buFontTx/>
              <a:buChar char="•"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9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920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l">
              <a:spcAft>
                <a:spcPct val="0"/>
              </a:spcAft>
              <a:buFontTx/>
              <a:buChar char="•"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9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2400" y="883920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spcAft>
                <a:spcPct val="0"/>
              </a:spcAft>
              <a:buFontTx/>
              <a:buChar char="•"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CE5FB68-AD75-48EC-B090-0B2F1D43FF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8644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9412" tIns="0" rIns="19412" bIns="0" numCol="1" anchor="t" anchorCtr="0" compatLnSpc="1">
            <a:prstTxWarp prst="textNoShape">
              <a:avLst/>
            </a:prstTxWarp>
          </a:bodyPr>
          <a:lstStyle>
            <a:lvl1pPr algn="l" defTabSz="931863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i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9412" tIns="0" rIns="19412" bIns="0" numCol="1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i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07/16/96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23556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3824" tIns="46913" rIns="93824" bIns="469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9412" tIns="0" rIns="19412" bIns="0" numCol="1" anchor="b" anchorCtr="0" compatLnSpc="1">
            <a:prstTxWarp prst="textNoShape">
              <a:avLst/>
            </a:prstTxWarp>
          </a:bodyPr>
          <a:lstStyle>
            <a:lvl1pPr algn="l" defTabSz="931863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i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9412" tIns="0" rIns="19412" bIns="0" numCol="1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i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##</a:t>
            </a:r>
            <a:endParaRPr lang="en-US" sz="1200" i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569444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MnDOT is </a:t>
            </a:r>
            <a:r>
              <a:rPr lang="en-US" dirty="0"/>
              <a:t>in the process of adding more information on the title sheet and SEQ. We are adding a signing symbols and a list of standard plan sheets. See attached for a working copy, but you can use these two elements on the first sheet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07/16/96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##</a:t>
            </a:r>
            <a:endParaRPr lang="en-US" sz="1200" i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13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765175" y="1524000"/>
            <a:ext cx="8378825" cy="20701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33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kumimoj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kumimoj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kumimoj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kumimoji="1">
                <a:solidFill>
                  <a:schemeClr val="tx2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US" altLang="en-US">
              <a:effectLst/>
            </a:endParaRPr>
          </a:p>
        </p:txBody>
      </p:sp>
      <p:sp>
        <p:nvSpPr>
          <p:cNvPr id="5" name="Rectangle 3"/>
          <p:cNvSpPr>
            <a:spLocks noChangeArrowheads="1"/>
          </p:cNvSpPr>
          <p:nvPr userDrawn="1"/>
        </p:nvSpPr>
        <p:spPr bwMode="auto">
          <a:xfrm>
            <a:off x="838200" y="3568700"/>
            <a:ext cx="8305800" cy="6826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336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kumimoj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kumimoj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kumimoj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kumimoji="1">
                <a:solidFill>
                  <a:schemeClr val="tx2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6" name="Rectangle 12"/>
          <p:cNvSpPr>
            <a:spLocks noChangeArrowheads="1"/>
          </p:cNvSpPr>
          <p:nvPr userDrawn="1"/>
        </p:nvSpPr>
        <p:spPr bwMode="auto">
          <a:xfrm>
            <a:off x="812800" y="1455738"/>
            <a:ext cx="8331200" cy="6826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336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kumimoj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kumimoj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kumimoj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kumimoji="1">
                <a:solidFill>
                  <a:schemeClr val="tx2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7" name="Rectangle 8"/>
          <p:cNvSpPr>
            <a:spLocks noChangeArrowheads="1"/>
          </p:cNvSpPr>
          <p:nvPr userDrawn="1"/>
        </p:nvSpPr>
        <p:spPr bwMode="auto">
          <a:xfrm>
            <a:off x="0" y="0"/>
            <a:ext cx="765175" cy="6858000"/>
          </a:xfrm>
          <a:prstGeom prst="rect">
            <a:avLst/>
          </a:prstGeom>
          <a:gradFill rotWithShape="1">
            <a:gsLst>
              <a:gs pos="0">
                <a:srgbClr val="00990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kumimoj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kumimoj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kumimoj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kumimoji="1">
                <a:solidFill>
                  <a:schemeClr val="tx2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8" name="Text Box 9"/>
          <p:cNvSpPr txBox="1">
            <a:spLocks noChangeArrowheads="1"/>
          </p:cNvSpPr>
          <p:nvPr userDrawn="1"/>
        </p:nvSpPr>
        <p:spPr bwMode="auto">
          <a:xfrm rot="16200000">
            <a:off x="-2411413" y="2686852"/>
            <a:ext cx="5516563" cy="52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r">
              <a:spcBef>
                <a:spcPct val="50000"/>
              </a:spcBef>
              <a:spcAft>
                <a:spcPct val="0"/>
              </a:spcAft>
              <a:buFontTx/>
              <a:buNone/>
              <a:defRPr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Office of Traffic Engineering</a:t>
            </a:r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auto">
          <a:xfrm>
            <a:off x="749300" y="0"/>
            <a:ext cx="58738" cy="6858000"/>
          </a:xfrm>
          <a:prstGeom prst="rect">
            <a:avLst/>
          </a:prstGeom>
          <a:gradFill rotWithShape="1">
            <a:gsLst>
              <a:gs pos="0">
                <a:srgbClr val="00660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kumimoj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kumimoj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kumimoj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kumimoji="1">
                <a:solidFill>
                  <a:schemeClr val="tx2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171012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1909763" y="1381125"/>
            <a:ext cx="6403975" cy="23336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71014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903413" y="409575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196138" y="6319838"/>
            <a:ext cx="1905000" cy="457200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72E2FE5F-2C70-45FA-B5CE-98F97CC53B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626" y="5638800"/>
            <a:ext cx="2171513" cy="12261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47437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B82F88-B144-4ADF-8889-308DBE125D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79262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6C90D3-C9F7-4B08-A825-1A17F871AF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36395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9350" y="1444625"/>
            <a:ext cx="3921125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2875" y="1444625"/>
            <a:ext cx="3921125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722F6C-EB22-4686-B7FE-D0662ADAFA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12434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96D30C-1310-4C8C-9B55-67277B7D76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33659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B9413A-31BC-4E0C-8782-F767FBD053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41663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96666D-1E33-4EC4-BBB2-6ED0F38699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75798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54695-02DA-4E5E-8A89-7BBB67F6C9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43158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17F90F-F9FB-4704-A0D3-AE91EECB37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0023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BBADB0-FC1C-4E19-BA8A-7E20DD55DE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52855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42163" y="165100"/>
            <a:ext cx="2001837" cy="6442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6650" y="165100"/>
            <a:ext cx="5853113" cy="6442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D0C613-0640-461F-B3A2-57B5D6BC47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3207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 userDrawn="1"/>
        </p:nvSpPr>
        <p:spPr bwMode="auto">
          <a:xfrm>
            <a:off x="765175" y="0"/>
            <a:ext cx="8378825" cy="14446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3399FF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kumimoj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kumimoj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kumimoj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kumimoji="1">
                <a:solidFill>
                  <a:schemeClr val="tx2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1027" name="Rectangle 3"/>
          <p:cNvSpPr>
            <a:spLocks noChangeArrowheads="1"/>
          </p:cNvSpPr>
          <p:nvPr userDrawn="1"/>
        </p:nvSpPr>
        <p:spPr bwMode="auto">
          <a:xfrm>
            <a:off x="0" y="0"/>
            <a:ext cx="765175" cy="5562600"/>
          </a:xfrm>
          <a:prstGeom prst="rect">
            <a:avLst/>
          </a:prstGeom>
          <a:gradFill rotWithShape="1">
            <a:gsLst>
              <a:gs pos="0">
                <a:srgbClr val="00990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kumimoj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kumimoj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kumimoj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kumimoji="1">
                <a:solidFill>
                  <a:schemeClr val="tx2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723900" y="0"/>
            <a:ext cx="84138" cy="5499100"/>
          </a:xfrm>
          <a:prstGeom prst="rect">
            <a:avLst/>
          </a:prstGeom>
          <a:gradFill rotWithShape="1">
            <a:gsLst>
              <a:gs pos="0">
                <a:srgbClr val="00660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kumimoj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kumimoj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kumimoj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kumimoji="1">
                <a:solidFill>
                  <a:schemeClr val="tx2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ChangeArrowheads="1"/>
          </p:cNvSpPr>
          <p:nvPr userDrawn="1"/>
        </p:nvSpPr>
        <p:spPr bwMode="auto">
          <a:xfrm>
            <a:off x="990600" y="1384300"/>
            <a:ext cx="8153400" cy="6826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336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kumimoj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kumimoj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kumimoj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kumimoji="1">
                <a:solidFill>
                  <a:schemeClr val="tx2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169991" name="Text Box 7"/>
          <p:cNvSpPr txBox="1">
            <a:spLocks noChangeArrowheads="1"/>
          </p:cNvSpPr>
          <p:nvPr userDrawn="1"/>
        </p:nvSpPr>
        <p:spPr bwMode="auto">
          <a:xfrm rot="16200000">
            <a:off x="-2411413" y="2686852"/>
            <a:ext cx="5516563" cy="52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r">
              <a:spcBef>
                <a:spcPct val="50000"/>
              </a:spcBef>
              <a:spcAft>
                <a:spcPct val="0"/>
              </a:spcAft>
              <a:buFontTx/>
              <a:buNone/>
              <a:defRPr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Office of Traffic Engineering</a:t>
            </a:r>
          </a:p>
        </p:txBody>
      </p:sp>
      <p:sp>
        <p:nvSpPr>
          <p:cNvPr id="169992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1136650" y="165100"/>
            <a:ext cx="80073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6999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9350" y="1444625"/>
            <a:ext cx="7994650" cy="516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6999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7675" y="6613525"/>
            <a:ext cx="1076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A22F9A07-381E-41F1-80B3-8FA3E20D2F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5" y="6068332"/>
            <a:ext cx="809673" cy="457200"/>
          </a:xfrm>
          <a:prstGeom prst="rect">
            <a:avLst/>
          </a:prstGeom>
        </p:spPr>
      </p:pic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93" grpId="0" autoUpdateAnimBg="0">
        <p:tmplLst>
          <p:tmpl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16999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/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Ø"/>
        <a:defRPr kumimoji="1" sz="3200" b="1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–"/>
        <a:defRPr kumimoji="1" sz="2800">
          <a:solidFill>
            <a:srgbClr val="003366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400">
          <a:solidFill>
            <a:srgbClr val="003366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–"/>
        <a:defRPr kumimoji="1" sz="2000">
          <a:solidFill>
            <a:srgbClr val="003366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000">
          <a:solidFill>
            <a:srgbClr val="003366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000">
          <a:solidFill>
            <a:srgbClr val="0033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000">
          <a:solidFill>
            <a:srgbClr val="0033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000">
          <a:solidFill>
            <a:srgbClr val="0033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000">
          <a:solidFill>
            <a:srgbClr val="0033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ot.state.mn.us/trafficeng/signing/plans.html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1909763" y="1381125"/>
            <a:ext cx="6403975" cy="2333625"/>
          </a:xfrm>
        </p:spPr>
        <p:txBody>
          <a:bodyPr/>
          <a:lstStyle/>
          <a:p>
            <a:pPr algn="r" eaLnBrk="1" hangingPunct="1">
              <a:defRPr/>
            </a:pPr>
            <a:r>
              <a:rPr lang="en-US" dirty="0"/>
              <a:t>Chapter 7</a:t>
            </a:r>
            <a:br>
              <a:rPr lang="en-US" dirty="0"/>
            </a:br>
            <a:r>
              <a:rPr lang="en-US" dirty="0"/>
              <a:t>Signing Plan Sets</a:t>
            </a:r>
          </a:p>
        </p:txBody>
      </p:sp>
      <p:sp>
        <p:nvSpPr>
          <p:cNvPr id="9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1903413" y="4095750"/>
            <a:ext cx="6729412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Traffic Signs 101</a:t>
            </a:r>
          </a:p>
          <a:p>
            <a:pPr eaLnBrk="1" hangingPunct="1"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June 2020</a:t>
            </a:r>
          </a:p>
          <a:p>
            <a:pPr eaLnBrk="1" hangingPunct="1">
              <a:defRPr/>
            </a:pPr>
            <a:endParaRPr lang="en-US" b="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0" t="39242" r="26050" b="4719"/>
          <a:stretch/>
        </p:blipFill>
        <p:spPr bwMode="auto">
          <a:xfrm>
            <a:off x="6283607" y="5165765"/>
            <a:ext cx="2860392" cy="1692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ransition spd="slow">
    <p:blinds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FFF8D8-68AA-4CEF-8E54-798BA9CC81A0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sp>
        <p:nvSpPr>
          <p:cNvPr id="4100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Design</a:t>
            </a:r>
          </a:p>
          <a:p>
            <a:pPr lvl="1"/>
            <a:r>
              <a:rPr lang="en-US" altLang="en-US" dirty="0"/>
              <a:t>1. Title sheet</a:t>
            </a:r>
          </a:p>
          <a:p>
            <a:pPr lvl="1"/>
            <a:r>
              <a:rPr lang="en-US" altLang="en-US" dirty="0"/>
              <a:t>2. Statement of Estimated Quantities</a:t>
            </a:r>
          </a:p>
          <a:p>
            <a:pPr lvl="1"/>
            <a:r>
              <a:rPr lang="en-US" altLang="en-US" dirty="0"/>
              <a:t>3. Sign tabulation</a:t>
            </a:r>
          </a:p>
          <a:p>
            <a:pPr lvl="1"/>
            <a:r>
              <a:rPr lang="en-US" altLang="en-US" dirty="0"/>
              <a:t>4. Standard Plans</a:t>
            </a:r>
          </a:p>
          <a:p>
            <a:pPr lvl="1"/>
            <a:r>
              <a:rPr lang="en-US" altLang="en-US" dirty="0"/>
              <a:t>5. Utility Sheet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FC22E5-A0B1-4B7E-AD6A-95D56BE95E7C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sp>
        <p:nvSpPr>
          <p:cNvPr id="5124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Design</a:t>
            </a:r>
          </a:p>
          <a:p>
            <a:pPr lvl="1"/>
            <a:r>
              <a:rPr lang="en-US" altLang="en-US" dirty="0"/>
              <a:t>6. Traffic barrier data sheets</a:t>
            </a:r>
          </a:p>
          <a:p>
            <a:pPr lvl="1"/>
            <a:r>
              <a:rPr lang="en-US" altLang="en-US" dirty="0"/>
              <a:t>7. Roadway plan sheets for signing</a:t>
            </a:r>
          </a:p>
          <a:p>
            <a:pPr lvl="1"/>
            <a:r>
              <a:rPr lang="en-US" altLang="en-US" dirty="0"/>
              <a:t>8. Sign panel drawings for all non-standard signs</a:t>
            </a:r>
          </a:p>
          <a:p>
            <a:pPr lvl="1"/>
            <a:r>
              <a:rPr lang="en-US" altLang="en-US" dirty="0"/>
              <a:t>9. Standard details</a:t>
            </a:r>
          </a:p>
          <a:p>
            <a:pPr lvl="1"/>
            <a:r>
              <a:rPr lang="en-US" altLang="en-US" dirty="0"/>
              <a:t>10. Structure Elevations for Type A and Type OH signs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4DE1B0-B784-46AB-8ABE-AAAFE1BE22A9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sp>
        <p:nvSpPr>
          <p:cNvPr id="6148" name="Content Placeholder 2"/>
          <p:cNvSpPr>
            <a:spLocks noGrp="1"/>
          </p:cNvSpPr>
          <p:nvPr>
            <p:ph idx="1"/>
          </p:nvPr>
        </p:nvSpPr>
        <p:spPr>
          <a:xfrm>
            <a:off x="1149350" y="1444625"/>
            <a:ext cx="7994650" cy="681038"/>
          </a:xfrm>
        </p:spPr>
        <p:txBody>
          <a:bodyPr/>
          <a:lstStyle/>
          <a:p>
            <a:r>
              <a:rPr lang="en-US" altLang="en-US" dirty="0"/>
              <a:t>Title Sheet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60922399-BCA6-4E2B-A841-71DFFF23350D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608016" y="2181347"/>
            <a:ext cx="6751047" cy="4432178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F6CF67-1506-4993-B57A-790A082CF6EA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sp>
        <p:nvSpPr>
          <p:cNvPr id="7172" name="Content Placeholder 2"/>
          <p:cNvSpPr>
            <a:spLocks noGrp="1"/>
          </p:cNvSpPr>
          <p:nvPr>
            <p:ph idx="1"/>
          </p:nvPr>
        </p:nvSpPr>
        <p:spPr>
          <a:xfrm>
            <a:off x="1149350" y="1444625"/>
            <a:ext cx="7994650" cy="681038"/>
          </a:xfrm>
        </p:spPr>
        <p:txBody>
          <a:bodyPr/>
          <a:lstStyle/>
          <a:p>
            <a:r>
              <a:rPr lang="en-US" altLang="en-US"/>
              <a:t>Plan Description and Location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0C1FF94D-9700-4A27-902C-FB628F766D16}"/>
              </a:ext>
            </a:extLst>
          </p:cNvPr>
          <p:cNvPicPr/>
          <p:nvPr/>
        </p:nvPicPr>
        <p:blipFill>
          <a:blip r:embed="rId3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245" y="2262188"/>
            <a:ext cx="7414365" cy="11668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4EBE0E9F-AF4A-43B1-B5EA-9A99ECA193CE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149350" y="3788008"/>
            <a:ext cx="7482260" cy="11980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9E55A8-B737-4FEE-B3B0-A5743FFBF568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sp>
        <p:nvSpPr>
          <p:cNvPr id="8196" name="Content Placeholder 2"/>
          <p:cNvSpPr>
            <a:spLocks noGrp="1"/>
          </p:cNvSpPr>
          <p:nvPr>
            <p:ph idx="1"/>
          </p:nvPr>
        </p:nvSpPr>
        <p:spPr>
          <a:xfrm>
            <a:off x="1149350" y="1444625"/>
            <a:ext cx="7994650" cy="681038"/>
          </a:xfrm>
        </p:spPr>
        <p:txBody>
          <a:bodyPr/>
          <a:lstStyle/>
          <a:p>
            <a:r>
              <a:rPr lang="en-US" altLang="en-US"/>
              <a:t>Governing Specifications and Index of Sheets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55385E38-A30F-46D9-AB65-AE04E35DC49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134094" y="2125663"/>
            <a:ext cx="3329597" cy="4509289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57F296-A9CA-410E-8909-3855E2DD7BAD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sp>
        <p:nvSpPr>
          <p:cNvPr id="9220" name="Content Placeholder 2"/>
          <p:cNvSpPr>
            <a:spLocks noGrp="1"/>
          </p:cNvSpPr>
          <p:nvPr>
            <p:ph idx="1"/>
          </p:nvPr>
        </p:nvSpPr>
        <p:spPr>
          <a:xfrm>
            <a:off x="1149350" y="1444625"/>
            <a:ext cx="7994650" cy="681038"/>
          </a:xfrm>
        </p:spPr>
        <p:txBody>
          <a:bodyPr/>
          <a:lstStyle/>
          <a:p>
            <a:r>
              <a:rPr lang="en-US" altLang="en-US"/>
              <a:t>Plan Preparation Certification Note</a:t>
            </a:r>
          </a:p>
        </p:txBody>
      </p:sp>
      <p:pic>
        <p:nvPicPr>
          <p:cNvPr id="92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13" y="2538413"/>
            <a:ext cx="5362575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B1406B-68F9-482F-BA4E-9768E8B9A5B9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1149350" y="1444625"/>
            <a:ext cx="7994650" cy="681038"/>
          </a:xfrm>
        </p:spPr>
        <p:txBody>
          <a:bodyPr/>
          <a:lstStyle/>
          <a:p>
            <a:r>
              <a:rPr lang="en-US" altLang="en-US"/>
              <a:t>Project Numbers and Sheet Numbers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4C3CE017-2EDA-45B7-9221-FFAA78A7973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217245" y="2907421"/>
            <a:ext cx="7487699" cy="521579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2352AE-5D1D-4C73-B0A1-C4FE811DA3B6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sp>
        <p:nvSpPr>
          <p:cNvPr id="12292" name="Content Placeholder 2"/>
          <p:cNvSpPr>
            <a:spLocks noGrp="1"/>
          </p:cNvSpPr>
          <p:nvPr>
            <p:ph idx="1"/>
          </p:nvPr>
        </p:nvSpPr>
        <p:spPr>
          <a:xfrm>
            <a:off x="1149350" y="1444625"/>
            <a:ext cx="7994650" cy="681038"/>
          </a:xfrm>
        </p:spPr>
        <p:txBody>
          <a:bodyPr/>
          <a:lstStyle/>
          <a:p>
            <a:r>
              <a:rPr lang="en-US" altLang="en-US"/>
              <a:t>Index Map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EE0C5BE1-D1EF-4002-B8E2-B038FABC9AD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706777" y="2335933"/>
            <a:ext cx="6360898" cy="4067322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7A4ED3-463C-43D4-81EE-C88C056BD4FC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sp>
        <p:nvSpPr>
          <p:cNvPr id="13316" name="Content Placeholder 2"/>
          <p:cNvSpPr>
            <a:spLocks noGrp="1"/>
          </p:cNvSpPr>
          <p:nvPr>
            <p:ph idx="1"/>
          </p:nvPr>
        </p:nvSpPr>
        <p:spPr>
          <a:xfrm>
            <a:off x="1149350" y="1444625"/>
            <a:ext cx="7994650" cy="681038"/>
          </a:xfrm>
        </p:spPr>
        <p:txBody>
          <a:bodyPr/>
          <a:lstStyle/>
          <a:p>
            <a:r>
              <a:rPr lang="en-US" altLang="en-US"/>
              <a:t>Project Location</a:t>
            </a:r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r>
              <a:rPr lang="en-US" altLang="en-US"/>
              <a:t>Plan Revisions Block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97CBB905-C047-404A-8499-46A1E87DBA9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714622" y="2125663"/>
            <a:ext cx="3325509" cy="1533525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AE7A9076-6739-41E5-819B-F2F520E09FED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622" y="4544280"/>
            <a:ext cx="4588899" cy="16220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7A4ED3-463C-43D4-81EE-C88C056BD4FC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sp>
        <p:nvSpPr>
          <p:cNvPr id="13316" name="Content Placeholder 2"/>
          <p:cNvSpPr>
            <a:spLocks noGrp="1"/>
          </p:cNvSpPr>
          <p:nvPr>
            <p:ph idx="1"/>
          </p:nvPr>
        </p:nvSpPr>
        <p:spPr>
          <a:xfrm>
            <a:off x="1149350" y="1444625"/>
            <a:ext cx="7994650" cy="681038"/>
          </a:xfrm>
        </p:spPr>
        <p:txBody>
          <a:bodyPr/>
          <a:lstStyle/>
          <a:p>
            <a:r>
              <a:rPr lang="en-US" altLang="en-US" dirty="0"/>
              <a:t>Estimated Quantities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9B3ACB41-9348-45BC-B0F4-3C7CD24B1FD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523626" y="2125663"/>
            <a:ext cx="6096747" cy="42947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853BF2CA-3131-4228-9BA9-76AFCF63B583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392" y="2125663"/>
            <a:ext cx="5010527" cy="40426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99621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AF6025A-0F41-4B5B-9657-EA5309FABED9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sp>
        <p:nvSpPr>
          <p:cNvPr id="14340" name="Content Placeholder 2"/>
          <p:cNvSpPr>
            <a:spLocks noGrp="1"/>
          </p:cNvSpPr>
          <p:nvPr>
            <p:ph idx="1"/>
          </p:nvPr>
        </p:nvSpPr>
        <p:spPr>
          <a:xfrm>
            <a:off x="1149350" y="1444625"/>
            <a:ext cx="7994650" cy="681038"/>
          </a:xfrm>
        </p:spPr>
        <p:txBody>
          <a:bodyPr/>
          <a:lstStyle/>
          <a:p>
            <a:r>
              <a:rPr lang="en-US" altLang="en-US"/>
              <a:t>Sign Data Sheets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7E69FCB-16AE-47C9-8E7D-85FE26F1201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43707" y="2262188"/>
            <a:ext cx="8061340" cy="3749040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E0B181-77CB-4CF7-8CE0-6BB48A850C58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sp>
        <p:nvSpPr>
          <p:cNvPr id="15364" name="Content Placeholder 2"/>
          <p:cNvSpPr>
            <a:spLocks noGrp="1"/>
          </p:cNvSpPr>
          <p:nvPr>
            <p:ph idx="1"/>
          </p:nvPr>
        </p:nvSpPr>
        <p:spPr>
          <a:xfrm>
            <a:off x="1149350" y="1444625"/>
            <a:ext cx="7994650" cy="681038"/>
          </a:xfrm>
        </p:spPr>
        <p:txBody>
          <a:bodyPr/>
          <a:lstStyle/>
          <a:p>
            <a:r>
              <a:rPr lang="en-US" altLang="en-US"/>
              <a:t>General Layout Sheets</a:t>
            </a:r>
          </a:p>
        </p:txBody>
      </p:sp>
      <p:pic>
        <p:nvPicPr>
          <p:cNvPr id="1536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963" y="2274888"/>
            <a:ext cx="7397750" cy="442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920022-EDB7-4A8B-8C12-431C59B17652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134" y="2023202"/>
            <a:ext cx="7152844" cy="332315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7B2ADF-4AE0-4A62-842C-7BC7A5B20F91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sp>
        <p:nvSpPr>
          <p:cNvPr id="17412" name="Content Placeholder 2"/>
          <p:cNvSpPr>
            <a:spLocks noGrp="1"/>
          </p:cNvSpPr>
          <p:nvPr>
            <p:ph idx="1"/>
          </p:nvPr>
        </p:nvSpPr>
        <p:spPr>
          <a:xfrm>
            <a:off x="1149350" y="1444625"/>
            <a:ext cx="7994650" cy="681038"/>
          </a:xfrm>
        </p:spPr>
        <p:txBody>
          <a:bodyPr/>
          <a:lstStyle/>
          <a:p>
            <a:r>
              <a:rPr lang="en-US" altLang="en-US"/>
              <a:t>Sign Panel Layout Sheet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F984BC30-5A98-498F-8183-2098661FFBC2}"/>
              </a:ext>
            </a:extLst>
          </p:cNvPr>
          <p:cNvPicPr/>
          <p:nvPr/>
        </p:nvPicPr>
        <p:blipFill>
          <a:blip r:embed="rId3" cstate="print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292" y="2165960"/>
            <a:ext cx="6910072" cy="45698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D58561-8B4F-4A8F-9C51-2235D07F0C94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sp>
        <p:nvSpPr>
          <p:cNvPr id="18436" name="Content Placeholder 2"/>
          <p:cNvSpPr>
            <a:spLocks noGrp="1"/>
          </p:cNvSpPr>
          <p:nvPr>
            <p:ph idx="1"/>
          </p:nvPr>
        </p:nvSpPr>
        <p:spPr>
          <a:xfrm>
            <a:off x="1149350" y="1444625"/>
            <a:ext cx="7994650" cy="681038"/>
          </a:xfrm>
        </p:spPr>
        <p:txBody>
          <a:bodyPr/>
          <a:lstStyle/>
          <a:p>
            <a:r>
              <a:rPr lang="en-US" altLang="en-US"/>
              <a:t>Structural Details</a:t>
            </a:r>
          </a:p>
        </p:txBody>
      </p:sp>
      <p:pic>
        <p:nvPicPr>
          <p:cNvPr id="6" name="Picture 5">
            <a:hlinkClick r:id="rId3"/>
            <a:extLst>
              <a:ext uri="{FF2B5EF4-FFF2-40B4-BE49-F238E27FC236}">
                <a16:creationId xmlns="" xmlns:a16="http://schemas.microsoft.com/office/drawing/2014/main" id="{62310375-802C-4CE7-8F13-DA6265D29D2B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495815" y="2125662"/>
            <a:ext cx="6955355" cy="4322029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575618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D58561-8B4F-4A8F-9C51-2235D07F0C94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sp>
        <p:nvSpPr>
          <p:cNvPr id="18436" name="Content Placeholder 2"/>
          <p:cNvSpPr>
            <a:spLocks noGrp="1"/>
          </p:cNvSpPr>
          <p:nvPr>
            <p:ph idx="1"/>
          </p:nvPr>
        </p:nvSpPr>
        <p:spPr>
          <a:xfrm>
            <a:off x="1149350" y="1444625"/>
            <a:ext cx="7994650" cy="681038"/>
          </a:xfrm>
        </p:spPr>
        <p:txBody>
          <a:bodyPr/>
          <a:lstStyle/>
          <a:p>
            <a:r>
              <a:rPr lang="en-US" altLang="en-US"/>
              <a:t>Structural Details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30AC5DB6-ED25-4034-94FA-3B3513A698C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970857" y="4650105"/>
            <a:ext cx="2536825" cy="2042795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DA4E1DF2-4275-4F96-8DA5-A6F8E1B1D2D6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843722" y="2107504"/>
            <a:ext cx="3034665" cy="1575435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F8ABD6C2-E401-4965-950C-6F8F4753F0B8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2150109" y="3886298"/>
            <a:ext cx="2421890" cy="2708910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E8C75B3F-E6F8-4843-8E85-B772BD4D9484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5984191" y="1582310"/>
            <a:ext cx="2510155" cy="2849880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032DF6-5441-4E7F-917E-AC36A47F7F52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sp>
        <p:nvSpPr>
          <p:cNvPr id="19460" name="Content Placeholder 2"/>
          <p:cNvSpPr>
            <a:spLocks noGrp="1"/>
          </p:cNvSpPr>
          <p:nvPr>
            <p:ph idx="1"/>
          </p:nvPr>
        </p:nvSpPr>
        <p:spPr>
          <a:xfrm>
            <a:off x="1149350" y="1444625"/>
            <a:ext cx="7994650" cy="681038"/>
          </a:xfrm>
        </p:spPr>
        <p:txBody>
          <a:bodyPr/>
          <a:lstStyle/>
          <a:p>
            <a:r>
              <a:rPr lang="en-US" altLang="en-US" dirty="0"/>
              <a:t>Comments/Questions?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CF9BD51-5BD4-47AA-8D5D-34950E3BD0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467" y="2326196"/>
            <a:ext cx="5239481" cy="408679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8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Project Status (Standard)">
  <a:themeElements>
    <a:clrScheme name="1_Project Status (Standard) 1">
      <a:dk1>
        <a:srgbClr val="333300"/>
      </a:dk1>
      <a:lt1>
        <a:srgbClr val="FFFFFF"/>
      </a:lt1>
      <a:dk2>
        <a:srgbClr val="000000"/>
      </a:dk2>
      <a:lt2>
        <a:srgbClr val="969696"/>
      </a:lt2>
      <a:accent1>
        <a:srgbClr val="E5D58A"/>
      </a:accent1>
      <a:accent2>
        <a:srgbClr val="CCCC00"/>
      </a:accent2>
      <a:accent3>
        <a:srgbClr val="FFFFFF"/>
      </a:accent3>
      <a:accent4>
        <a:srgbClr val="2A2A00"/>
      </a:accent4>
      <a:accent5>
        <a:srgbClr val="F0E7C4"/>
      </a:accent5>
      <a:accent6>
        <a:srgbClr val="B9B900"/>
      </a:accent6>
      <a:hlink>
        <a:srgbClr val="999933"/>
      </a:hlink>
      <a:folHlink>
        <a:srgbClr val="666633"/>
      </a:folHlink>
    </a:clrScheme>
    <a:fontScheme name="1_Project Status (Standard)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just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ts val="600"/>
          </a:spcAft>
          <a:buClr>
            <a:srgbClr val="FF9933"/>
          </a:buClr>
          <a:buSzTx/>
          <a:buFontTx/>
          <a:buChar char="–"/>
          <a:tabLst/>
          <a:defRPr kumimoji="1" lang="en-US" sz="1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just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ts val="600"/>
          </a:spcAft>
          <a:buClr>
            <a:srgbClr val="FF9933"/>
          </a:buClr>
          <a:buSzTx/>
          <a:buFontTx/>
          <a:buChar char="–"/>
          <a:tabLst/>
          <a:defRPr kumimoji="1" lang="en-US" sz="1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Project Status (Standard) 1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5D58A"/>
        </a:accent1>
        <a:accent2>
          <a:srgbClr val="CCCC00"/>
        </a:accent2>
        <a:accent3>
          <a:srgbClr val="FFFFFF"/>
        </a:accent3>
        <a:accent4>
          <a:srgbClr val="2A2A00"/>
        </a:accent4>
        <a:accent5>
          <a:srgbClr val="F0E7C4"/>
        </a:accent5>
        <a:accent6>
          <a:srgbClr val="B9B900"/>
        </a:accent6>
        <a:hlink>
          <a:srgbClr val="999933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oject Status (Standard) 2">
        <a:dk1>
          <a:srgbClr val="000000"/>
        </a:dk1>
        <a:lt1>
          <a:srgbClr val="8EA1C0"/>
        </a:lt1>
        <a:dk2>
          <a:srgbClr val="FFFFFF"/>
        </a:dk2>
        <a:lt2>
          <a:srgbClr val="5F5F5F"/>
        </a:lt2>
        <a:accent1>
          <a:srgbClr val="B6CDDE"/>
        </a:accent1>
        <a:accent2>
          <a:srgbClr val="8A7CA2"/>
        </a:accent2>
        <a:accent3>
          <a:srgbClr val="C6CDDC"/>
        </a:accent3>
        <a:accent4>
          <a:srgbClr val="000000"/>
        </a:accent4>
        <a:accent5>
          <a:srgbClr val="D7E3EC"/>
        </a:accent5>
        <a:accent6>
          <a:srgbClr val="7D7092"/>
        </a:accent6>
        <a:hlink>
          <a:srgbClr val="336699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oject Status (Standard) 3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AEAEA"/>
        </a:accent1>
        <a:accent2>
          <a:srgbClr val="969696"/>
        </a:accent2>
        <a:accent3>
          <a:srgbClr val="FFFFFF"/>
        </a:accent3>
        <a:accent4>
          <a:srgbClr val="2A2A00"/>
        </a:accent4>
        <a:accent5>
          <a:srgbClr val="F3F3F3"/>
        </a:accent5>
        <a:accent6>
          <a:srgbClr val="878787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3306</TotalTime>
  <Words>234</Words>
  <Application>Microsoft Office PowerPoint</Application>
  <PresentationFormat>On-screen Show (4:3)</PresentationFormat>
  <Paragraphs>73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Tahoma</vt:lpstr>
      <vt:lpstr>Times New Roman</vt:lpstr>
      <vt:lpstr>Wingdings</vt:lpstr>
      <vt:lpstr>1_Project Status (Standard)</vt:lpstr>
      <vt:lpstr>Chapter 7 Signing Plan Sets</vt:lpstr>
      <vt:lpstr>Traffic Signs 101</vt:lpstr>
      <vt:lpstr>Traffic Signs 101</vt:lpstr>
      <vt:lpstr>Traffic Signs 101</vt:lpstr>
      <vt:lpstr>Traffic Signs 101</vt:lpstr>
      <vt:lpstr>Traffic Signs 101</vt:lpstr>
      <vt:lpstr>Traffic Signs 101</vt:lpstr>
      <vt:lpstr>Traffic Signs 101</vt:lpstr>
      <vt:lpstr>Traffic Signs 101</vt:lpstr>
      <vt:lpstr>Traffic Signs 101</vt:lpstr>
      <vt:lpstr>Traffic Signs 101</vt:lpstr>
      <vt:lpstr>Traffic Signs 101</vt:lpstr>
      <vt:lpstr>Traffic Signs 101</vt:lpstr>
      <vt:lpstr>Traffic Signs 101</vt:lpstr>
      <vt:lpstr>Traffic Signs 101</vt:lpstr>
      <vt:lpstr>Traffic Signs 101</vt:lpstr>
      <vt:lpstr>Traffic Signs 101</vt:lpstr>
      <vt:lpstr>Traffic Signs 101</vt:lpstr>
    </vt:vector>
  </TitlesOfParts>
  <Company>Albeck Gerken,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 Grade Signing</dc:title>
  <dc:creator>Jeff Gerken</dc:creator>
  <cp:lastModifiedBy>Kelly Franco</cp:lastModifiedBy>
  <cp:revision>166</cp:revision>
  <cp:lastPrinted>2003-04-28T18:46:23Z</cp:lastPrinted>
  <dcterms:created xsi:type="dcterms:W3CDTF">2000-07-13T21:12:35Z</dcterms:created>
  <dcterms:modified xsi:type="dcterms:W3CDTF">2020-06-08T20:52:08Z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A407AFDC-3837-43A8-92B8-B534D09973D3</vt:lpwstr>
  </property>
  <property fmtid="{D5CDD505-2E9C-101B-9397-08002B2CF9AE}" pid="3" name="ArticulatePath">
    <vt:lpwstr>07_Signing_Plan_Sets</vt:lpwstr>
  </property>
</Properties>
</file>